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75" r:id="rId2"/>
    <p:sldId id="287" r:id="rId3"/>
    <p:sldId id="318" r:id="rId4"/>
    <p:sldId id="340" r:id="rId5"/>
    <p:sldId id="282" r:id="rId6"/>
    <p:sldId id="305" r:id="rId7"/>
    <p:sldId id="312" r:id="rId8"/>
    <p:sldId id="321" r:id="rId9"/>
    <p:sldId id="286" r:id="rId10"/>
    <p:sldId id="284" r:id="rId11"/>
    <p:sldId id="306" r:id="rId12"/>
    <p:sldId id="277" r:id="rId13"/>
    <p:sldId id="290" r:id="rId14"/>
    <p:sldId id="291" r:id="rId15"/>
    <p:sldId id="341" r:id="rId16"/>
    <p:sldId id="342" r:id="rId17"/>
    <p:sldId id="276" r:id="rId18"/>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Dorota Falkowska" initials="DF" lastIdx="0" clrIdx="1">
    <p:extLst>
      <p:ext uri="{19B8F6BF-5375-455C-9EA6-DF929625EA0E}">
        <p15:presenceInfo xmlns:p15="http://schemas.microsoft.com/office/powerpoint/2012/main" userId="S-1-5-21-1434787077-604915298-1717707607-19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howGuides="1">
      <p:cViewPr varScale="1">
        <p:scale>
          <a:sx n="103" d="100"/>
          <a:sy n="103" d="100"/>
        </p:scale>
        <p:origin x="1716" y="102"/>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12.12.2023</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12.12.2023</a:t>
            </a:fld>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12.12.2023</a:t>
            </a:fld>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cstate="hq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cstate="hq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cstate="hq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cstate="hq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cstate="hq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cstate="hq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cstate="hq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cstate="hq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cstate="hq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cstate="hq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cstate="hq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cstate="hq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12.12.2023</a:t>
            </a:fld>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7" name="Prostokąt 6"/>
          <p:cNvSpPr/>
          <p:nvPr/>
        </p:nvSpPr>
        <p:spPr>
          <a:xfrm>
            <a:off x="1385466" y="2653941"/>
            <a:ext cx="7992888" cy="3323987"/>
          </a:xfrm>
          <a:prstGeom prst="rect">
            <a:avLst/>
          </a:prstGeom>
        </p:spPr>
        <p:txBody>
          <a:bodyPr wrap="square">
            <a:spAutoFit/>
          </a:bodyPr>
          <a:lstStyle/>
          <a:p>
            <a:pPr>
              <a:spcBef>
                <a:spcPts val="300"/>
              </a:spcBef>
              <a:spcAft>
                <a:spcPts val="300"/>
              </a:spcAft>
            </a:pPr>
            <a:r>
              <a:rPr lang="pl-PL" sz="2000" b="1" dirty="0">
                <a:latin typeface="Arial" panose="020B0604020202020204" pitchFamily="34" charset="0"/>
                <a:ea typeface="Times New Roman" panose="02020603050405020304" pitchFamily="18" charset="0"/>
                <a:cs typeface="Arial" panose="020B0604020202020204" pitchFamily="34" charset="0"/>
              </a:rPr>
              <a:t>Nabór nr: FEDS.07.07-IP.02-060/23</a:t>
            </a:r>
          </a:p>
          <a:p>
            <a:pPr>
              <a:spcBef>
                <a:spcPts val="300"/>
              </a:spcBef>
              <a:spcAft>
                <a:spcPts val="300"/>
              </a:spcAft>
            </a:pPr>
            <a:r>
              <a:rPr lang="pl-PL" sz="2000" b="1" dirty="0">
                <a:latin typeface="Arial" panose="020B0604020202020204" pitchFamily="34" charset="0"/>
                <a:ea typeface="Times New Roman" panose="02020603050405020304" pitchFamily="18" charset="0"/>
                <a:cs typeface="Arial" panose="020B0604020202020204" pitchFamily="34" charset="0"/>
              </a:rPr>
              <a:t>W ramach programu: Fundusze Europejskie dla Dolnego Śląska 2021-2027 Europejski Fundusz Społeczny PLUS</a:t>
            </a:r>
          </a:p>
          <a:p>
            <a:pPr>
              <a:spcBef>
                <a:spcPts val="300"/>
              </a:spcBef>
              <a:spcAft>
                <a:spcPts val="300"/>
              </a:spcAft>
            </a:pPr>
            <a:endParaRPr lang="pl-PL" sz="2000" b="1" dirty="0">
              <a:latin typeface="Arial" panose="020B0604020202020204" pitchFamily="34" charset="0"/>
              <a:ea typeface="Times New Roman" panose="02020603050405020304" pitchFamily="18" charset="0"/>
              <a:cs typeface="Arial" panose="020B0604020202020204" pitchFamily="34" charset="0"/>
            </a:endParaRPr>
          </a:p>
          <a:p>
            <a:pPr>
              <a:spcBef>
                <a:spcPts val="300"/>
              </a:spcBef>
              <a:spcAft>
                <a:spcPts val="300"/>
              </a:spcAft>
            </a:pPr>
            <a:r>
              <a:rPr lang="pl-PL" sz="2000" b="1" dirty="0">
                <a:latin typeface="Arial" panose="020B0604020202020204" pitchFamily="34" charset="0"/>
                <a:ea typeface="Times New Roman" panose="02020603050405020304" pitchFamily="18" charset="0"/>
                <a:cs typeface="Arial" panose="020B0604020202020204" pitchFamily="34" charset="0"/>
              </a:rPr>
              <a:t>Priorytet 7 Fundusze Europejskie na rzecz rynku pracy </a:t>
            </a:r>
            <a:br>
              <a:rPr lang="pl-PL" sz="2000" b="1" dirty="0">
                <a:latin typeface="Arial" panose="020B0604020202020204" pitchFamily="34" charset="0"/>
                <a:ea typeface="Times New Roman" panose="02020603050405020304" pitchFamily="18" charset="0"/>
                <a:cs typeface="Arial" panose="020B0604020202020204" pitchFamily="34" charset="0"/>
              </a:rPr>
            </a:br>
            <a:r>
              <a:rPr lang="pl-PL" sz="2000" b="1" dirty="0">
                <a:latin typeface="Arial" panose="020B0604020202020204" pitchFamily="34" charset="0"/>
                <a:ea typeface="Times New Roman" panose="02020603050405020304" pitchFamily="18" charset="0"/>
                <a:cs typeface="Arial" panose="020B0604020202020204" pitchFamily="34" charset="0"/>
              </a:rPr>
              <a:t>i włączenia społecznego na Dolnym Śląsku</a:t>
            </a:r>
          </a:p>
          <a:p>
            <a:pPr>
              <a:spcBef>
                <a:spcPts val="300"/>
              </a:spcBef>
              <a:spcAft>
                <a:spcPts val="300"/>
              </a:spcAft>
            </a:pPr>
            <a:endParaRPr lang="pl-PL" sz="2000" b="1" dirty="0">
              <a:latin typeface="Arial" panose="020B0604020202020204" pitchFamily="34" charset="0"/>
              <a:ea typeface="Times New Roman" panose="02020603050405020304" pitchFamily="18" charset="0"/>
              <a:cs typeface="Arial" panose="020B0604020202020204" pitchFamily="34" charset="0"/>
            </a:endParaRPr>
          </a:p>
          <a:p>
            <a:pPr>
              <a:spcBef>
                <a:spcPts val="300"/>
              </a:spcBef>
              <a:spcAft>
                <a:spcPts val="300"/>
              </a:spcAft>
            </a:pPr>
            <a:r>
              <a:rPr lang="pl-PL" sz="2000" b="1" dirty="0">
                <a:latin typeface="Arial" panose="020B0604020202020204" pitchFamily="34" charset="0"/>
                <a:ea typeface="Times New Roman" panose="02020603050405020304" pitchFamily="18" charset="0"/>
                <a:cs typeface="Arial" panose="020B0604020202020204" pitchFamily="34" charset="0"/>
              </a:rPr>
              <a:t>Działanie 7.7 Rozwój usług społecznych i zdrowotnych</a:t>
            </a:r>
          </a:p>
          <a:p>
            <a:pPr>
              <a:spcBef>
                <a:spcPts val="300"/>
              </a:spcBef>
              <a:spcAft>
                <a:spcPts val="300"/>
              </a:spcAft>
            </a:pPr>
            <a:r>
              <a:rPr lang="pl-PL" sz="2000" b="1" dirty="0">
                <a:latin typeface="Arial" panose="020B0604020202020204" pitchFamily="34" charset="0"/>
                <a:cs typeface="Arial" panose="020B0604020202020204" pitchFamily="34" charset="0"/>
              </a:rPr>
              <a:t>Typ: 7.7 B Tworzenie i rozwój CUS</a:t>
            </a:r>
          </a:p>
        </p:txBody>
      </p:sp>
    </p:spTree>
    <p:extLst>
      <p:ext uri="{BB962C8B-B14F-4D97-AF65-F5344CB8AC3E}">
        <p14:creationId xmlns:p14="http://schemas.microsoft.com/office/powerpoint/2010/main" val="2014186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a:bodyPr>
          <a:lstStyle/>
          <a:p>
            <a:pPr marL="0" indent="0">
              <a:buNone/>
            </a:pPr>
            <a:endParaRPr lang="pl-PL" sz="3500" b="1" u="sng" dirty="0">
              <a:latin typeface="+mn-lt"/>
            </a:endParaRPr>
          </a:p>
          <a:p>
            <a:pPr marL="0" indent="0">
              <a:buNone/>
            </a:pPr>
            <a:r>
              <a:rPr lang="pl-PL" sz="3500" b="1" u="sng" dirty="0">
                <a:latin typeface="+mn-lt"/>
              </a:rPr>
              <a:t>Uczestnicy projektu</a:t>
            </a:r>
          </a:p>
          <a:p>
            <a:pPr marL="0" indent="0">
              <a:buNone/>
            </a:pPr>
            <a:endParaRPr lang="pl-PL" sz="1800" b="1" i="0" u="none" strike="noStrike" baseline="0" dirty="0">
              <a:solidFill>
                <a:srgbClr val="000000"/>
              </a:solidFill>
              <a:latin typeface="Arial" panose="020B0604020202020204" pitchFamily="34" charset="0"/>
            </a:endParaRPr>
          </a:p>
          <a:p>
            <a:pPr marL="0" indent="0">
              <a:buNone/>
            </a:pPr>
            <a:r>
              <a:rPr lang="pl-PL" sz="2100" b="1" i="0" u="none" strike="noStrike" baseline="0" dirty="0">
                <a:solidFill>
                  <a:srgbClr val="000000"/>
                </a:solidFill>
                <a:latin typeface="Arial" panose="020B0604020202020204" pitchFamily="34" charset="0"/>
              </a:rPr>
              <a:t>Wsparcie udzielane w projekcie kierowane jest do mieszkańców województwa potrzebujących wsparcia w ramach </a:t>
            </a:r>
            <a:r>
              <a:rPr lang="pl-PL" sz="2100" b="1" dirty="0">
                <a:solidFill>
                  <a:srgbClr val="000000"/>
                </a:solidFill>
                <a:latin typeface="Arial" panose="020B0604020202020204" pitchFamily="34" charset="0"/>
              </a:rPr>
              <a:t>CUS, w szczególności: </a:t>
            </a:r>
          </a:p>
          <a:p>
            <a:pPr>
              <a:buFont typeface="Arial" panose="020B0604020202020204" pitchFamily="34" charset="0"/>
              <a:buChar char="•"/>
            </a:pPr>
            <a:r>
              <a:rPr lang="pl-PL" dirty="0">
                <a:solidFill>
                  <a:srgbClr val="000000"/>
                </a:solidFill>
                <a:latin typeface="Arial" panose="020B0604020202020204" pitchFamily="34" charset="0"/>
                <a:cs typeface="Arial" panose="020B0604020202020204" pitchFamily="34" charset="0"/>
              </a:rPr>
              <a:t>opiekunów faktycznych,</a:t>
            </a:r>
          </a:p>
          <a:p>
            <a:pPr>
              <a:buFont typeface="Arial" panose="020B0604020202020204" pitchFamily="34" charset="0"/>
              <a:buChar char="•"/>
            </a:pPr>
            <a:r>
              <a:rPr lang="pl-PL" b="0" i="0" u="none" strike="noStrike" baseline="0" dirty="0">
                <a:solidFill>
                  <a:srgbClr val="000000"/>
                </a:solidFill>
                <a:latin typeface="Arial" panose="020B0604020202020204" pitchFamily="34" charset="0"/>
              </a:rPr>
              <a:t>opiekunów osób wymagających wsparcia w codziennym funkcjonowaniu, </a:t>
            </a:r>
          </a:p>
          <a:p>
            <a:pPr>
              <a:buFont typeface="Arial" panose="020B0604020202020204" pitchFamily="34" charset="0"/>
              <a:buChar char="•"/>
            </a:pPr>
            <a:r>
              <a:rPr lang="pl-PL" b="0" i="0" u="none" strike="noStrike" baseline="0" dirty="0">
                <a:solidFill>
                  <a:srgbClr val="000000"/>
                </a:solidFill>
                <a:latin typeface="Arial" panose="020B0604020202020204" pitchFamily="34" charset="0"/>
              </a:rPr>
              <a:t>osób dotkniętych ubóstwem i wykluczeniem społecznym, </a:t>
            </a:r>
          </a:p>
          <a:p>
            <a:pPr>
              <a:buFont typeface="Arial" panose="020B0604020202020204" pitchFamily="34" charset="0"/>
              <a:buChar char="•"/>
            </a:pPr>
            <a:r>
              <a:rPr lang="pl-PL" b="0" i="0" u="none" strike="noStrike" baseline="0" dirty="0">
                <a:solidFill>
                  <a:srgbClr val="000000"/>
                </a:solidFill>
                <a:latin typeface="Arial" panose="020B0604020202020204" pitchFamily="34" charset="0"/>
              </a:rPr>
              <a:t>osób korzystających z usług opiekuńczych, usług </a:t>
            </a:r>
            <a:r>
              <a:rPr lang="pl-PL" b="0" i="0" u="none" strike="noStrike" baseline="0" dirty="0" err="1">
                <a:solidFill>
                  <a:srgbClr val="000000"/>
                </a:solidFill>
                <a:latin typeface="Arial" panose="020B0604020202020204" pitchFamily="34" charset="0"/>
              </a:rPr>
              <a:t>wytchnieniowych</a:t>
            </a:r>
            <a:r>
              <a:rPr lang="pl-PL" b="0" i="0" u="none" strike="noStrike" baseline="0" dirty="0">
                <a:solidFill>
                  <a:srgbClr val="000000"/>
                </a:solidFill>
                <a:latin typeface="Arial" panose="020B0604020202020204" pitchFamily="34" charset="0"/>
              </a:rPr>
              <a:t>, usług asystencji, </a:t>
            </a:r>
          </a:p>
          <a:p>
            <a:pPr>
              <a:buFont typeface="Arial" panose="020B0604020202020204" pitchFamily="34" charset="0"/>
              <a:buChar char="•"/>
            </a:pPr>
            <a:r>
              <a:rPr lang="pl-PL" b="0" i="0" u="none" strike="noStrike" baseline="0" dirty="0">
                <a:solidFill>
                  <a:srgbClr val="000000"/>
                </a:solidFill>
                <a:latin typeface="Arial" panose="020B0604020202020204" pitchFamily="34" charset="0"/>
              </a:rPr>
              <a:t>osób sprawujących opiekę nad dziećmi, osobami z niepełnosprawnościami czy osobami potrzebującymi wsparcia w codziennym funkcjonowaniu, </a:t>
            </a:r>
          </a:p>
          <a:p>
            <a:pPr>
              <a:buFont typeface="Arial" panose="020B0604020202020204" pitchFamily="34" charset="0"/>
              <a:buChar char="•"/>
            </a:pPr>
            <a:r>
              <a:rPr lang="pl-PL" b="0" i="0" u="none" strike="noStrike" baseline="0" dirty="0">
                <a:solidFill>
                  <a:srgbClr val="000000"/>
                </a:solidFill>
                <a:latin typeface="Arial" panose="020B0604020202020204" pitchFamily="34" charset="0"/>
              </a:rPr>
              <a:t>osób starszych zagrożonych izolacją i wyłączeniem z życia społecznego, </a:t>
            </a:r>
          </a:p>
          <a:p>
            <a:pPr>
              <a:buFont typeface="Arial" panose="020B0604020202020204" pitchFamily="34" charset="0"/>
              <a:buChar char="•"/>
            </a:pPr>
            <a:r>
              <a:rPr lang="pl-PL" b="0" i="0" u="none" strike="noStrike" baseline="0" dirty="0">
                <a:solidFill>
                  <a:srgbClr val="000000"/>
                </a:solidFill>
                <a:latin typeface="Arial" panose="020B0604020202020204" pitchFamily="34" charset="0"/>
              </a:rPr>
              <a:t>osób w niekorzystnej sytuacji i/lub o utrudnionym dostępie do usług w obszarze zdrowia,</a:t>
            </a: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10</a:t>
            </a:fld>
            <a:endParaRPr lang="pl-PL" dirty="0"/>
          </a:p>
        </p:txBody>
      </p:sp>
    </p:spTree>
    <p:extLst>
      <p:ext uri="{BB962C8B-B14F-4D97-AF65-F5344CB8AC3E}">
        <p14:creationId xmlns:p14="http://schemas.microsoft.com/office/powerpoint/2010/main" val="1966103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rmAutofit/>
          </a:bodyPr>
          <a:lstStyle/>
          <a:p>
            <a:pPr>
              <a:buFont typeface="Arial" panose="020B0604020202020204" pitchFamily="34" charset="0"/>
              <a:buChar char="•"/>
            </a:pPr>
            <a:endParaRPr lang="pl-PL" dirty="0">
              <a:solidFill>
                <a:srgbClr val="000000"/>
              </a:solidFill>
              <a:latin typeface="Arial" panose="020B0604020202020204" pitchFamily="34" charset="0"/>
            </a:endParaRPr>
          </a:p>
          <a:p>
            <a:pPr>
              <a:buFont typeface="Arial" panose="020B0604020202020204" pitchFamily="34" charset="0"/>
              <a:buChar char="•"/>
            </a:pPr>
            <a:endParaRPr lang="pl-PL" dirty="0">
              <a:solidFill>
                <a:srgbClr val="000000"/>
              </a:solidFill>
              <a:latin typeface="Arial" panose="020B0604020202020204" pitchFamily="34" charset="0"/>
            </a:endParaRPr>
          </a:p>
          <a:p>
            <a:pPr>
              <a:buFont typeface="Arial" panose="020B0604020202020204" pitchFamily="34" charset="0"/>
              <a:buChar char="•"/>
            </a:pPr>
            <a:r>
              <a:rPr lang="pl-PL" dirty="0">
                <a:solidFill>
                  <a:srgbClr val="000000"/>
                </a:solidFill>
                <a:latin typeface="Arial" panose="020B0604020202020204" pitchFamily="34" charset="0"/>
              </a:rPr>
              <a:t>osób wymagających wsparcia w codziennym funkcjonowaniu, </a:t>
            </a:r>
          </a:p>
          <a:p>
            <a:pPr>
              <a:buFont typeface="Arial" panose="020B0604020202020204" pitchFamily="34" charset="0"/>
              <a:buChar char="•"/>
            </a:pPr>
            <a:r>
              <a:rPr lang="pl-PL" dirty="0">
                <a:solidFill>
                  <a:srgbClr val="000000"/>
                </a:solidFill>
                <a:latin typeface="Arial" panose="020B0604020202020204" pitchFamily="34" charset="0"/>
              </a:rPr>
              <a:t>osób z niepełnosprawnościami, </a:t>
            </a:r>
          </a:p>
          <a:p>
            <a:pPr>
              <a:buFont typeface="Arial" panose="020B0604020202020204" pitchFamily="34" charset="0"/>
              <a:buChar char="•"/>
            </a:pPr>
            <a:r>
              <a:rPr lang="pl-PL" dirty="0">
                <a:solidFill>
                  <a:srgbClr val="000000"/>
                </a:solidFill>
                <a:latin typeface="Arial" panose="020B0604020202020204" pitchFamily="34" charset="0"/>
              </a:rPr>
              <a:t>osób z problemami zdrowia psychicznego, </a:t>
            </a:r>
          </a:p>
          <a:p>
            <a:pPr>
              <a:buFont typeface="Arial" panose="020B0604020202020204" pitchFamily="34" charset="0"/>
              <a:buChar char="•"/>
            </a:pPr>
            <a:r>
              <a:rPr lang="pl-PL" dirty="0">
                <a:solidFill>
                  <a:srgbClr val="000000"/>
                </a:solidFill>
                <a:latin typeface="Arial" panose="020B0604020202020204" pitchFamily="34" charset="0"/>
              </a:rPr>
              <a:t>o osób zagrożonych ubóstwem i wykluczeniem społecznym, </a:t>
            </a:r>
          </a:p>
          <a:p>
            <a:pPr>
              <a:buFont typeface="Arial" panose="020B0604020202020204" pitchFamily="34" charset="0"/>
              <a:buChar char="•"/>
            </a:pPr>
            <a:r>
              <a:rPr lang="pl-PL" dirty="0">
                <a:solidFill>
                  <a:srgbClr val="000000"/>
                </a:solidFill>
                <a:latin typeface="Arial" panose="020B0604020202020204" pitchFamily="34" charset="0"/>
              </a:rPr>
              <a:t>o osób ze szczególnymi potrzebami, w tym osób starszych i z niepełnosprawnościami, </a:t>
            </a:r>
          </a:p>
          <a:p>
            <a:pPr>
              <a:buFont typeface="Arial" panose="020B0604020202020204" pitchFamily="34" charset="0"/>
              <a:buChar char="•"/>
            </a:pPr>
            <a:r>
              <a:rPr lang="pl-PL" dirty="0">
                <a:solidFill>
                  <a:srgbClr val="000000"/>
                </a:solidFill>
                <a:latin typeface="Arial" panose="020B0604020202020204" pitchFamily="34" charset="0"/>
              </a:rPr>
              <a:t>o społeczności lokalnych zagrożonych ubóstwem lub wykluczeniem społecznym i ich otoczenia. </a:t>
            </a:r>
          </a:p>
          <a:p>
            <a:pPr marL="0" indent="0">
              <a:buNone/>
            </a:pPr>
            <a:endParaRPr lang="pl-PL" sz="1800" b="0" i="0" u="none" strike="noStrike" baseline="0" dirty="0">
              <a:solidFill>
                <a:srgbClr val="000000"/>
              </a:solidFill>
              <a:latin typeface="Courier New" panose="02070309020205020404" pitchFamily="49" charset="0"/>
            </a:endParaRPr>
          </a:p>
          <a:p>
            <a:pPr marL="0" indent="0">
              <a:buNone/>
            </a:pPr>
            <a:endParaRPr lang="pl-PL" sz="2000" dirty="0">
              <a:effectLst/>
              <a:latin typeface="Arial" panose="020B0604020202020204" pitchFamily="34" charset="0"/>
              <a:ea typeface="Times New Roman" panose="02020603050405020304" pitchFamily="18" charset="0"/>
            </a:endParaRPr>
          </a:p>
          <a:p>
            <a:endParaRPr lang="pl-P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endParaRPr lang="pl-PL"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2400" dirty="0">
              <a:latin typeface="Arial" panose="020B0604020202020204" pitchFamily="34" charset="0"/>
              <a:cs typeface="Arial" panose="020B0604020202020204" pitchFamily="34" charset="0"/>
            </a:endParaRPr>
          </a:p>
          <a:p>
            <a:endParaRPr lang="pl-PL" sz="2400" b="0" i="0" u="none" strike="noStrike" baseline="0"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11</a:t>
            </a:fld>
            <a:endParaRPr lang="pl-PL" dirty="0"/>
          </a:p>
        </p:txBody>
      </p:sp>
    </p:spTree>
    <p:extLst>
      <p:ext uri="{BB962C8B-B14F-4D97-AF65-F5344CB8AC3E}">
        <p14:creationId xmlns:p14="http://schemas.microsoft.com/office/powerpoint/2010/main" val="44121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7" name="Prostokąt 6"/>
          <p:cNvSpPr/>
          <p:nvPr/>
        </p:nvSpPr>
        <p:spPr>
          <a:xfrm>
            <a:off x="1385466" y="2653941"/>
            <a:ext cx="7992888" cy="954107"/>
          </a:xfrm>
          <a:prstGeom prst="rect">
            <a:avLst/>
          </a:prstGeom>
        </p:spPr>
        <p:txBody>
          <a:bodyPr wrap="square">
            <a:spAutoFit/>
          </a:bodyPr>
          <a:lstStyle/>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p:txBody>
      </p:sp>
      <p:sp>
        <p:nvSpPr>
          <p:cNvPr id="3" name="Prostokąt 2"/>
          <p:cNvSpPr/>
          <p:nvPr/>
        </p:nvSpPr>
        <p:spPr>
          <a:xfrm>
            <a:off x="1673498" y="2843734"/>
            <a:ext cx="7524836" cy="3508653"/>
          </a:xfrm>
          <a:prstGeom prst="rect">
            <a:avLst/>
          </a:prstGeom>
        </p:spPr>
        <p:txBody>
          <a:bodyPr wrap="square">
            <a:spAutoFit/>
          </a:bodyPr>
          <a:lstStyle/>
          <a:p>
            <a:r>
              <a:rPr lang="pl-PL" sz="2400" b="1" u="sng" dirty="0">
                <a:latin typeface="Arial" panose="020B0604020202020204" pitchFamily="34" charset="0"/>
                <a:cs typeface="Arial" panose="020B0604020202020204" pitchFamily="34" charset="0"/>
              </a:rPr>
              <a:t>OKRES REALIZACJI PROJEKTU</a:t>
            </a:r>
          </a:p>
          <a:p>
            <a:endParaRPr lang="pl-PL" sz="2400" b="1" u="sng" dirty="0">
              <a:latin typeface="Arial" panose="020B0604020202020204" pitchFamily="34" charset="0"/>
              <a:cs typeface="Arial" panose="020B0604020202020204" pitchFamily="34" charset="0"/>
            </a:endParaRPr>
          </a:p>
          <a:p>
            <a:r>
              <a:rPr lang="pl-PL" sz="2400" b="1" i="0" u="none" strike="noStrike" baseline="0" dirty="0">
                <a:latin typeface="Arial" panose="020B0604020202020204" pitchFamily="34" charset="0"/>
                <a:cs typeface="Arial" panose="020B0604020202020204" pitchFamily="34" charset="0"/>
              </a:rPr>
              <a:t>Rekomendujemy, aby okres realizacji Państwa projektu nie przekraczał </a:t>
            </a:r>
            <a:r>
              <a:rPr lang="pl-PL" sz="2400" b="1" dirty="0">
                <a:latin typeface="Arial" panose="020B0604020202020204" pitchFamily="34" charset="0"/>
                <a:cs typeface="Arial" panose="020B0604020202020204" pitchFamily="34" charset="0"/>
              </a:rPr>
              <a:t>30</a:t>
            </a:r>
            <a:r>
              <a:rPr lang="pl-PL" sz="2400" b="1" i="0" u="none" strike="noStrike" baseline="0" dirty="0">
                <a:latin typeface="Arial" panose="020B0604020202020204" pitchFamily="34" charset="0"/>
                <a:cs typeface="Arial" panose="020B0604020202020204" pitchFamily="34" charset="0"/>
              </a:rPr>
              <a:t> czerwca 2027 r. </a:t>
            </a:r>
            <a:endParaRPr lang="pl-PL" sz="2400" b="1" dirty="0">
              <a:latin typeface="Arial" panose="020B0604020202020204" pitchFamily="34" charset="0"/>
              <a:cs typeface="Arial" panose="020B0604020202020204" pitchFamily="34" charset="0"/>
            </a:endParaRPr>
          </a:p>
          <a:p>
            <a:endParaRPr lang="pl-PL" sz="2400" b="1" dirty="0">
              <a:solidFill>
                <a:srgbClr val="FF0000"/>
              </a:solidFill>
              <a:latin typeface="Arial" panose="020B0604020202020204" pitchFamily="34" charset="0"/>
              <a:cs typeface="Arial" panose="020B0604020202020204" pitchFamily="34" charset="0"/>
            </a:endParaRPr>
          </a:p>
          <a:p>
            <a:r>
              <a:rPr lang="pl-PL" sz="2400" dirty="0">
                <a:latin typeface="Arial" panose="020B0604020202020204" pitchFamily="34" charset="0"/>
                <a:cs typeface="Arial" panose="020B0604020202020204" pitchFamily="34" charset="0"/>
              </a:rPr>
              <a:t>Orientacyjny termin rozstrzygnięcia naboru przypadnie na </a:t>
            </a:r>
            <a:r>
              <a:rPr lang="pl-PL" sz="2400" b="1" dirty="0">
                <a:latin typeface="Arial" panose="020B0604020202020204" pitchFamily="34" charset="0"/>
                <a:cs typeface="Arial" panose="020B0604020202020204" pitchFamily="34" charset="0"/>
              </a:rPr>
              <a:t>czerwiec 2024 r. </a:t>
            </a:r>
          </a:p>
          <a:p>
            <a:endParaRPr lang="pl-PL" dirty="0"/>
          </a:p>
          <a:p>
            <a:endParaRPr lang="pl-PL" b="1" u="sng" dirty="0"/>
          </a:p>
          <a:p>
            <a:endParaRPr lang="pl-PL" b="1" u="sng" dirty="0"/>
          </a:p>
        </p:txBody>
      </p:sp>
    </p:spTree>
    <p:extLst>
      <p:ext uri="{BB962C8B-B14F-4D97-AF65-F5344CB8AC3E}">
        <p14:creationId xmlns:p14="http://schemas.microsoft.com/office/powerpoint/2010/main" val="2136445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264378"/>
          </a:xfrm>
        </p:spPr>
        <p:txBody>
          <a:bodyPr>
            <a:noAutofit/>
          </a:bodyPr>
          <a:lstStyle/>
          <a:p>
            <a:pPr marL="0" indent="0">
              <a:buNone/>
            </a:pPr>
            <a:r>
              <a:rPr lang="pl-PL" sz="2400" b="1" u="sng" dirty="0">
                <a:latin typeface="Arial" panose="020B0604020202020204" pitchFamily="34" charset="0"/>
                <a:cs typeface="Arial" panose="020B0604020202020204" pitchFamily="34" charset="0"/>
              </a:rPr>
              <a:t>Lista wskaźników na poziomie projektu</a:t>
            </a:r>
            <a:endParaRPr lang="pl-PL" sz="2400" dirty="0">
              <a:latin typeface="Arial" panose="020B0604020202020204" pitchFamily="34" charset="0"/>
              <a:cs typeface="Arial" panose="020B0604020202020204" pitchFamily="34" charset="0"/>
            </a:endParaRPr>
          </a:p>
          <a:p>
            <a:pPr marL="0" indent="0">
              <a:buNone/>
            </a:pPr>
            <a:r>
              <a:rPr lang="pl-PL" sz="1600" dirty="0">
                <a:latin typeface="Arial" panose="020B0604020202020204" pitchFamily="34" charset="0"/>
                <a:cs typeface="Arial" panose="020B0604020202020204" pitchFamily="34" charset="0"/>
              </a:rPr>
              <a:t>We wniosku o dofinansowanie obowiązkowo wskazują Państwo i monitorują wszystkie wskaźniki produktu i rezultatu, które zamierzają Państwo osiągnąć podczas realizacji projektu. </a:t>
            </a:r>
          </a:p>
          <a:p>
            <a:pPr>
              <a:buFont typeface="Arial" panose="020B0604020202020204" pitchFamily="34" charset="0"/>
              <a:buChar char="•"/>
            </a:pPr>
            <a:r>
              <a:rPr lang="pl-PL" sz="1600" b="1" dirty="0">
                <a:latin typeface="Arial" panose="020B0604020202020204" pitchFamily="34" charset="0"/>
                <a:cs typeface="Arial" panose="020B0604020202020204" pitchFamily="34" charset="0"/>
              </a:rPr>
              <a:t>wskaźniki produktu </a:t>
            </a:r>
          </a:p>
          <a:p>
            <a:pPr marL="342900" indent="-342900">
              <a:buFont typeface="+mj-lt"/>
              <a:buAutoNum type="arabicPeriod"/>
            </a:pPr>
            <a:r>
              <a:rPr lang="pl-PL" sz="1600" dirty="0">
                <a:solidFill>
                  <a:srgbClr val="000000"/>
                </a:solidFill>
                <a:latin typeface="Arial" panose="020B0604020202020204" pitchFamily="34" charset="0"/>
                <a:cs typeface="Arial" panose="020B0604020202020204" pitchFamily="34" charset="0"/>
              </a:rPr>
              <a:t>Liczba opiekunów faktycznych/nieformalnych objętych wsparciem w programie (osoby) </a:t>
            </a:r>
          </a:p>
          <a:p>
            <a:pPr marL="342900" indent="-342900">
              <a:buFont typeface="+mj-lt"/>
              <a:buAutoNum type="arabicPeriod"/>
            </a:pPr>
            <a:r>
              <a:rPr lang="pl-PL" sz="1600" dirty="0">
                <a:solidFill>
                  <a:srgbClr val="000000"/>
                </a:solidFill>
                <a:latin typeface="Arial" panose="020B0604020202020204" pitchFamily="34" charset="0"/>
                <a:cs typeface="Arial" panose="020B0604020202020204" pitchFamily="34" charset="0"/>
              </a:rPr>
              <a:t>Liczba osób objętych usługami świadczonymi w społeczności lokalnej w programie (osoby) </a:t>
            </a:r>
          </a:p>
          <a:p>
            <a:pPr marL="342900" indent="-342900">
              <a:buFont typeface="+mj-lt"/>
              <a:buAutoNum type="arabicPeriod"/>
            </a:pPr>
            <a:r>
              <a:rPr lang="pl-PL" sz="1600" dirty="0">
                <a:solidFill>
                  <a:srgbClr val="000000"/>
                </a:solidFill>
                <a:latin typeface="Arial" panose="020B0604020202020204" pitchFamily="34" charset="0"/>
                <a:cs typeface="Arial" panose="020B0604020202020204" pitchFamily="34" charset="0"/>
              </a:rPr>
              <a:t>Liczba osób objętych usługami w zakresie wspierania rodziny i pieczy zastępczej (osoby) </a:t>
            </a:r>
          </a:p>
          <a:p>
            <a:pPr>
              <a:buFont typeface="Arial" panose="020B0604020202020204" pitchFamily="34" charset="0"/>
              <a:buChar char="•"/>
            </a:pPr>
            <a:r>
              <a:rPr lang="pl-PL" sz="1600" b="1" dirty="0">
                <a:latin typeface="Arial" panose="020B0604020202020204" pitchFamily="34" charset="0"/>
                <a:cs typeface="Arial" panose="020B0604020202020204" pitchFamily="34" charset="0"/>
              </a:rPr>
              <a:t>wskaźniki rezultatu </a:t>
            </a:r>
          </a:p>
          <a:p>
            <a:pPr marL="342900" indent="-342900">
              <a:buFont typeface="+mj-lt"/>
              <a:buAutoNum type="arabicPeriod"/>
            </a:pPr>
            <a:r>
              <a:rPr lang="pl-PL" sz="1600" i="0" u="none" strike="noStrike" baseline="0" dirty="0">
                <a:solidFill>
                  <a:srgbClr val="000000"/>
                </a:solidFill>
                <a:latin typeface="Arial" panose="020B0604020202020204" pitchFamily="34" charset="0"/>
                <a:cs typeface="Arial" panose="020B0604020202020204" pitchFamily="34" charset="0"/>
              </a:rPr>
              <a:t>Liczba dzieci i młodzieży, które opuściły opiekę instytucjonalną dzięki wsparciu w programie (osoby) </a:t>
            </a:r>
          </a:p>
          <a:p>
            <a:pPr marL="342900" indent="-342900">
              <a:buFont typeface="+mj-lt"/>
              <a:buAutoNum type="arabicPeriod"/>
            </a:pPr>
            <a:r>
              <a:rPr lang="pl-PL" sz="1600" i="0" u="none" strike="noStrike" baseline="0" dirty="0">
                <a:solidFill>
                  <a:srgbClr val="000000"/>
                </a:solidFill>
                <a:latin typeface="Arial" panose="020B0604020202020204" pitchFamily="34" charset="0"/>
                <a:cs typeface="Arial" panose="020B0604020202020204" pitchFamily="34" charset="0"/>
              </a:rPr>
              <a:t>Liczba osób, które opuściły opiekę instytucjonalną dzięki wsparciu w programie (osoby) </a:t>
            </a:r>
          </a:p>
          <a:p>
            <a:pPr marL="342900" indent="-342900">
              <a:buFont typeface="+mj-lt"/>
              <a:buAutoNum type="arabicPeriod"/>
            </a:pPr>
            <a:r>
              <a:rPr lang="pl-PL" sz="1600" i="0" u="none" strike="noStrike" baseline="0" dirty="0">
                <a:solidFill>
                  <a:srgbClr val="000000"/>
                </a:solidFill>
                <a:latin typeface="Arial" panose="020B0604020202020204" pitchFamily="34" charset="0"/>
                <a:cs typeface="Arial" panose="020B0604020202020204" pitchFamily="34" charset="0"/>
              </a:rPr>
              <a:t>Liczba osób świadczących usługi w społeczności lokalnej dzięki wsparciu w programie (osoby) </a:t>
            </a:r>
          </a:p>
          <a:p>
            <a:pPr marL="342900" indent="-342900">
              <a:buFont typeface="+mj-lt"/>
              <a:buAutoNum type="arabicPeriod"/>
            </a:pPr>
            <a:r>
              <a:rPr lang="pl-PL" sz="1600" dirty="0">
                <a:solidFill>
                  <a:srgbClr val="000000"/>
                </a:solidFill>
                <a:latin typeface="Arial" panose="020B0604020202020204" pitchFamily="34" charset="0"/>
                <a:cs typeface="Arial" panose="020B0604020202020204" pitchFamily="34" charset="0"/>
              </a:rPr>
              <a:t>Liczba podmiotów, które rozszerzyły ofertę wsparcia lub podniosły jakość oferowanych usług (podmioty) </a:t>
            </a:r>
          </a:p>
          <a:p>
            <a:pPr>
              <a:buFont typeface="Arial" panose="020B0604020202020204" pitchFamily="34" charset="0"/>
              <a:buChar char="•"/>
            </a:pPr>
            <a:endParaRPr lang="pl-PL" sz="1600" b="1" dirty="0">
              <a:latin typeface="+mn-lt"/>
            </a:endParaRPr>
          </a:p>
          <a:p>
            <a:pPr marL="0" indent="0">
              <a:buNone/>
            </a:pPr>
            <a:endParaRPr lang="pl-PL" sz="1800" b="1" i="0" u="none" strike="noStrike" baseline="0" dirty="0">
              <a:solidFill>
                <a:srgbClr val="000000"/>
              </a:solidFill>
              <a:latin typeface="Arial" panose="020B0604020202020204" pitchFamily="34" charset="0"/>
            </a:endParaRPr>
          </a:p>
          <a:p>
            <a:pPr marL="342900" indent="-342900">
              <a:buAutoNum type="arabicParenR"/>
            </a:pPr>
            <a:endParaRPr lang="pl-PL" sz="1800" b="1" i="0" u="none" strike="noStrike" baseline="0" dirty="0">
              <a:solidFill>
                <a:srgbClr val="000000"/>
              </a:solidFill>
              <a:latin typeface="Arial" panose="020B0604020202020204" pitchFamily="34" charset="0"/>
            </a:endParaRPr>
          </a:p>
          <a:p>
            <a:pPr marL="342900" indent="-342900">
              <a:buAutoNum type="arabicParenR"/>
            </a:pPr>
            <a:endParaRPr lang="pl-PL" sz="16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13</a:t>
            </a:fld>
            <a:endParaRPr lang="pl-PL" dirty="0"/>
          </a:p>
        </p:txBody>
      </p:sp>
    </p:spTree>
    <p:extLst>
      <p:ext uri="{BB962C8B-B14F-4D97-AF65-F5344CB8AC3E}">
        <p14:creationId xmlns:p14="http://schemas.microsoft.com/office/powerpoint/2010/main" val="536860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264378"/>
          </a:xfrm>
        </p:spPr>
        <p:txBody>
          <a:bodyPr>
            <a:noAutofit/>
          </a:bodyPr>
          <a:lstStyle/>
          <a:p>
            <a:pPr marL="0" indent="0">
              <a:buNone/>
            </a:pPr>
            <a:r>
              <a:rPr lang="pl-PL" sz="2400" b="1" u="sng" dirty="0">
                <a:latin typeface="Arial" panose="020B0604020202020204" pitchFamily="34" charset="0"/>
                <a:cs typeface="Arial" panose="020B0604020202020204" pitchFamily="34" charset="0"/>
              </a:rPr>
              <a:t>Lista wskaźników na poziomie projektu</a:t>
            </a:r>
          </a:p>
          <a:p>
            <a:pPr marL="457200" indent="-457200">
              <a:buFont typeface="+mj-lt"/>
              <a:buAutoNum type="arabicPeriod" startAt="5"/>
            </a:pPr>
            <a:r>
              <a:rPr lang="pl-PL" sz="1600" i="0" u="none" strike="noStrike" baseline="0" dirty="0">
                <a:solidFill>
                  <a:srgbClr val="000000"/>
                </a:solidFill>
                <a:latin typeface="Arial" panose="020B0604020202020204" pitchFamily="34" charset="0"/>
                <a:cs typeface="Arial" panose="020B0604020202020204" pitchFamily="34" charset="0"/>
              </a:rPr>
              <a:t>Liczba utworzonych miejsc świadczenia usług w społeczności lokalnej (sztuki) </a:t>
            </a:r>
          </a:p>
          <a:p>
            <a:pPr marL="457200" indent="-457200">
              <a:buFont typeface="+mj-lt"/>
              <a:buAutoNum type="arabicPeriod" startAt="5"/>
            </a:pPr>
            <a:r>
              <a:rPr lang="pl-PL" sz="1600" i="0" u="none" strike="noStrike" baseline="0" dirty="0">
                <a:solidFill>
                  <a:srgbClr val="000000"/>
                </a:solidFill>
                <a:latin typeface="Arial" panose="020B0604020202020204" pitchFamily="34" charset="0"/>
                <a:cs typeface="Arial" panose="020B0604020202020204" pitchFamily="34" charset="0"/>
              </a:rPr>
              <a:t>Liczba utworzonych w programie miejsc świadczenia usług wspierania rodziny i pieczy zastępczej istniejących po zakończeniu projektu (sztuki) </a:t>
            </a:r>
          </a:p>
          <a:p>
            <a:pPr marL="0" indent="0">
              <a:buNone/>
            </a:pPr>
            <a:r>
              <a:rPr lang="pl-PL" sz="1600" b="1" i="0" u="none" strike="noStrike" baseline="0" dirty="0">
                <a:solidFill>
                  <a:srgbClr val="000000"/>
                </a:solidFill>
                <a:latin typeface="Arial" panose="020B0604020202020204" pitchFamily="34" charset="0"/>
                <a:cs typeface="Arial" panose="020B0604020202020204" pitchFamily="34" charset="0"/>
              </a:rPr>
              <a:t>Dodatkowo są Państwo zobowiązani do monitorowania niżej wymienionych wskaźników wspólnych. Ich wartość docelowa może wynosić 0, ale nie zwalnia to Państwa z obowiązku ich monitorowania. </a:t>
            </a:r>
          </a:p>
          <a:p>
            <a:pPr marL="342900" indent="-342900">
              <a:buFont typeface="+mj-lt"/>
              <a:buAutoNum type="arabicPeriod"/>
            </a:pPr>
            <a:r>
              <a:rPr lang="pl-PL" sz="1600" b="0" i="0" u="none" strike="noStrike" baseline="0" dirty="0">
                <a:solidFill>
                  <a:srgbClr val="000000"/>
                </a:solidFill>
                <a:latin typeface="Arial" panose="020B0604020202020204" pitchFamily="34" charset="0"/>
                <a:cs typeface="Arial" panose="020B0604020202020204" pitchFamily="34" charset="0"/>
              </a:rPr>
              <a:t>Liczba osób z niepełnosprawnościami objętych wsparciem w programie (osoby) </a:t>
            </a:r>
            <a:endParaRPr lang="pl-PL" sz="1600" b="1" dirty="0">
              <a:solidFill>
                <a:srgbClr val="000000"/>
              </a:solidFill>
              <a:latin typeface="Arial" panose="020B0604020202020204" pitchFamily="34" charset="0"/>
              <a:cs typeface="Arial" panose="020B0604020202020204" pitchFamily="34" charset="0"/>
            </a:endParaRPr>
          </a:p>
          <a:p>
            <a:pPr marL="342900" indent="-342900">
              <a:buFont typeface="+mj-lt"/>
              <a:buAutoNum type="arabicPeriod"/>
            </a:pPr>
            <a:r>
              <a:rPr lang="pl-PL" sz="1600" i="0" u="none" strike="noStrike" baseline="0" dirty="0">
                <a:solidFill>
                  <a:srgbClr val="000000"/>
                </a:solidFill>
                <a:latin typeface="Arial" panose="020B0604020202020204" pitchFamily="34" charset="0"/>
                <a:cs typeface="Arial" panose="020B0604020202020204" pitchFamily="34" charset="0"/>
              </a:rPr>
              <a:t>Liczba osób należących do mniejszości, w tym społeczności marginalizowanych takich jak Romowie, objętych wsparciem w programie (osoby) </a:t>
            </a:r>
          </a:p>
          <a:p>
            <a:pPr marL="342900" indent="-342900">
              <a:buFont typeface="+mj-lt"/>
              <a:buAutoNum type="arabicPeriod"/>
            </a:pPr>
            <a:r>
              <a:rPr lang="pl-PL" sz="1600" b="0" i="0" u="none" strike="noStrike" baseline="0" dirty="0">
                <a:solidFill>
                  <a:srgbClr val="000000"/>
                </a:solidFill>
                <a:latin typeface="Arial" panose="020B0604020202020204" pitchFamily="34" charset="0"/>
                <a:cs typeface="Arial" panose="020B0604020202020204" pitchFamily="34" charset="0"/>
              </a:rPr>
              <a:t>Liczba osób obcego pochodzenia objętych wsparciem w programie (osoby) </a:t>
            </a:r>
          </a:p>
          <a:p>
            <a:pPr marL="342900" indent="-342900">
              <a:buFont typeface="+mj-lt"/>
              <a:buAutoNum type="arabicPeriod"/>
            </a:pPr>
            <a:r>
              <a:rPr lang="pl-PL" sz="1600" i="0" u="none" strike="noStrike" baseline="0" dirty="0">
                <a:solidFill>
                  <a:srgbClr val="000000"/>
                </a:solidFill>
                <a:latin typeface="Arial" panose="020B0604020202020204" pitchFamily="34" charset="0"/>
                <a:cs typeface="Arial" panose="020B0604020202020204" pitchFamily="34" charset="0"/>
              </a:rPr>
              <a:t>Liczba osób w kryzysie bezdomności lub dotkniętych wykluczeniem z dostępu do mieszkań, objętych wsparciem w programie (osoby) </a:t>
            </a:r>
          </a:p>
          <a:p>
            <a:pPr marL="342900" indent="-342900">
              <a:buFont typeface="+mj-lt"/>
              <a:buAutoNum type="arabicPeriod"/>
            </a:pPr>
            <a:r>
              <a:rPr lang="pl-PL" sz="1600" b="0" i="0" u="none" strike="noStrike" baseline="0" dirty="0">
                <a:solidFill>
                  <a:srgbClr val="000000"/>
                </a:solidFill>
                <a:latin typeface="Arial" panose="020B0604020202020204" pitchFamily="34" charset="0"/>
                <a:cs typeface="Arial" panose="020B0604020202020204" pitchFamily="34" charset="0"/>
              </a:rPr>
              <a:t>Liczba osób z krajów trzecich objętych wsparciem w programie (osoby) </a:t>
            </a:r>
          </a:p>
          <a:p>
            <a:pPr marL="342900" indent="-342900">
              <a:buFont typeface="+mj-lt"/>
              <a:buAutoNum type="arabicPeriod"/>
            </a:pPr>
            <a:r>
              <a:rPr lang="pl-PL" sz="1600" b="0" i="0" u="none" strike="noStrike" baseline="0" dirty="0">
                <a:solidFill>
                  <a:srgbClr val="000000"/>
                </a:solidFill>
                <a:latin typeface="Arial" panose="020B0604020202020204" pitchFamily="34" charset="0"/>
                <a:cs typeface="Arial" panose="020B0604020202020204" pitchFamily="34" charset="0"/>
              </a:rPr>
              <a:t>Liczba obiektów dostosowanych do potrzeb osób z niepełnosprawnościami (sztuki) </a:t>
            </a:r>
          </a:p>
          <a:p>
            <a:pPr marL="342900" indent="-342900">
              <a:buFont typeface="+mj-lt"/>
              <a:buAutoNum type="arabicPeriod"/>
            </a:pPr>
            <a:r>
              <a:rPr lang="pl-PL" sz="1600" i="0" u="none" strike="noStrike" baseline="0" dirty="0">
                <a:solidFill>
                  <a:srgbClr val="000000"/>
                </a:solidFill>
                <a:latin typeface="Arial" panose="020B0604020202020204" pitchFamily="34" charset="0"/>
                <a:cs typeface="Arial" panose="020B0604020202020204" pitchFamily="34" charset="0"/>
              </a:rPr>
              <a:t>Liczba projektów, w których sfinansowano koszty racjonalnych usprawnień dla osób z niepełnosprawnościami (sztuki) </a:t>
            </a:r>
            <a:endParaRPr lang="pl-PL" sz="1600" u="sng" dirty="0">
              <a:solidFill>
                <a:srgbClr val="FF0000"/>
              </a:solidFill>
              <a:latin typeface="Arial" panose="020B0604020202020204" pitchFamily="34" charset="0"/>
              <a:cs typeface="Arial" panose="020B0604020202020204" pitchFamily="34" charset="0"/>
            </a:endParaRPr>
          </a:p>
          <a:p>
            <a:pPr marL="0" indent="0">
              <a:buNone/>
            </a:pPr>
            <a:endParaRPr lang="pl-PL" sz="2400" b="1" u="sng" dirty="0">
              <a:solidFill>
                <a:srgbClr val="FF0000"/>
              </a:solidFill>
              <a:latin typeface="+mn-lt"/>
              <a:cs typeface="Arial" pitchFamily="34" charset="0"/>
            </a:endParaRPr>
          </a:p>
          <a:p>
            <a:pPr marL="0" indent="0">
              <a:buNone/>
            </a:pPr>
            <a:endParaRPr lang="pl-PL" sz="1800" b="0" i="0" u="none" strike="noStrike" baseline="0" dirty="0">
              <a:solidFill>
                <a:srgbClr val="000000"/>
              </a:solidFill>
              <a:latin typeface="Arial" panose="020B0604020202020204" pitchFamily="34" charset="0"/>
            </a:endParaRPr>
          </a:p>
          <a:p>
            <a:pPr marL="0" indent="0">
              <a:buNone/>
            </a:pPr>
            <a:endParaRPr lang="pl-PL" sz="1800" b="1" i="0" u="none" strike="noStrike" baseline="0"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14</a:t>
            </a:fld>
            <a:endParaRPr lang="pl-PL" dirty="0"/>
          </a:p>
        </p:txBody>
      </p:sp>
    </p:spTree>
    <p:extLst>
      <p:ext uri="{BB962C8B-B14F-4D97-AF65-F5344CB8AC3E}">
        <p14:creationId xmlns:p14="http://schemas.microsoft.com/office/powerpoint/2010/main" val="880878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fontScale="85000" lnSpcReduction="10000"/>
          </a:bodyPr>
          <a:lstStyle/>
          <a:p>
            <a:pPr marL="0" indent="0">
              <a:buNone/>
            </a:pPr>
            <a:endParaRPr lang="pl-PL" sz="3500" b="1" u="sng" dirty="0">
              <a:latin typeface="+mn-lt"/>
            </a:endParaRPr>
          </a:p>
          <a:p>
            <a:pPr marL="0" indent="0">
              <a:buNone/>
            </a:pPr>
            <a:r>
              <a:rPr lang="pl-PL" sz="2400" b="1" dirty="0">
                <a:latin typeface="Arial" panose="020B0604020202020204" pitchFamily="34" charset="0"/>
                <a:cs typeface="Arial" panose="020B0604020202020204" pitchFamily="34" charset="0"/>
              </a:rPr>
              <a:t>Procedura oceny projektów w ramach naboru</a:t>
            </a:r>
          </a:p>
          <a:p>
            <a:pPr marL="0" indent="0">
              <a:buNone/>
            </a:pPr>
            <a:r>
              <a:rPr lang="pl-PL" sz="2000" dirty="0">
                <a:latin typeface="Arial" panose="020B0604020202020204" pitchFamily="34" charset="0"/>
                <a:cs typeface="Arial" panose="020B0604020202020204" pitchFamily="34" charset="0"/>
              </a:rPr>
              <a:t>Państwa projekt będzie podlegał procedurze oceny w ramach naboru, która składa się z:</a:t>
            </a:r>
          </a:p>
          <a:p>
            <a:pPr marL="0" indent="0">
              <a:buNone/>
            </a:pPr>
            <a:r>
              <a:rPr lang="pl-PL" sz="2000" dirty="0">
                <a:latin typeface="Arial" panose="020B0604020202020204" pitchFamily="34" charset="0"/>
                <a:cs typeface="Arial" panose="020B0604020202020204" pitchFamily="34" charset="0"/>
              </a:rPr>
              <a:t>1. Etapu oceny formalnej:</a:t>
            </a:r>
          </a:p>
          <a:p>
            <a:pPr lvl="1">
              <a:buFont typeface="Wingdings" panose="05000000000000000000" pitchFamily="2" charset="2"/>
              <a:buChar char="Ø"/>
            </a:pPr>
            <a:r>
              <a:rPr lang="pl-PL" sz="2000" dirty="0">
                <a:latin typeface="Arial" panose="020B0604020202020204" pitchFamily="34" charset="0"/>
                <a:cs typeface="Arial" panose="020B0604020202020204" pitchFamily="34" charset="0"/>
              </a:rPr>
              <a:t>kryteria formalne bez możliwości poprawy – kryteria zerojedynkowe, których ocena polega na przypisaniu wartości logicznych „tak” lub „nie”. Jeśli Państwa projekt nie będzie spełniał tych kryteriów uzyska negatywną ocenę projektu;</a:t>
            </a:r>
          </a:p>
          <a:p>
            <a:pPr lvl="1">
              <a:buFont typeface="Wingdings" panose="05000000000000000000" pitchFamily="2" charset="2"/>
              <a:buChar char="Ø"/>
            </a:pPr>
            <a:r>
              <a:rPr lang="pl-PL" sz="2000" dirty="0">
                <a:latin typeface="Arial" panose="020B0604020202020204" pitchFamily="34" charset="0"/>
                <a:cs typeface="Arial" panose="020B0604020202020204" pitchFamily="34" charset="0"/>
              </a:rPr>
              <a:t>kryteria formalne z możliwością poprawy w zakresie skutkującym spełnieniem kryteriów – których ocena polega na przypisaniu wartości logicznych „tak”, „nie”, „nie dotyczy” albo skierowaniu wniosku do poprawy lub negocjacji. Jeśli Państwa projekt w momencie oceny nie będzie spełniał tych kryteriów, to skierujemy go do poprawy, tak by mogli Państwo wprowadzić zmiany, dzięki którym kryteria będą spełnione. </a:t>
            </a:r>
          </a:p>
          <a:p>
            <a:pPr marL="0" indent="0">
              <a:buNone/>
            </a:pPr>
            <a:r>
              <a:rPr lang="pl-PL" sz="2000" dirty="0">
                <a:latin typeface="Arial" panose="020B0604020202020204" pitchFamily="34" charset="0"/>
                <a:cs typeface="Arial" panose="020B0604020202020204" pitchFamily="34" charset="0"/>
              </a:rPr>
              <a:t>2. Etapu oceny merytorycznej,</a:t>
            </a:r>
          </a:p>
          <a:p>
            <a:pPr marL="0" indent="0">
              <a:buNone/>
            </a:pPr>
            <a:r>
              <a:rPr lang="pl-PL" sz="2000" dirty="0">
                <a:latin typeface="Arial" panose="020B0604020202020204" pitchFamily="34" charset="0"/>
                <a:cs typeface="Arial" panose="020B0604020202020204" pitchFamily="34" charset="0"/>
              </a:rPr>
              <a:t>3. Etapu negocjacji.</a:t>
            </a:r>
            <a:endParaRPr lang="pl-PL" sz="2400" dirty="0">
              <a:latin typeface="Arial" panose="020B0604020202020204" pitchFamily="34" charset="0"/>
              <a:cs typeface="Arial" panose="020B0604020202020204" pitchFamily="34" charset="0"/>
            </a:endParaRPr>
          </a:p>
          <a:p>
            <a:pPr marL="0" indent="0">
              <a:buNone/>
            </a:pPr>
            <a:r>
              <a:rPr lang="pl-PL" sz="2000" u="sng" dirty="0">
                <a:latin typeface="Arial" panose="020B0604020202020204" pitchFamily="34" charset="0"/>
                <a:cs typeface="Arial" panose="020B0604020202020204" pitchFamily="34" charset="0"/>
              </a:rPr>
              <a:t>Oceny wniosku w ramach naboru dokonuje jeden członek KOP</a:t>
            </a:r>
          </a:p>
          <a:p>
            <a:pPr marL="0" indent="0">
              <a:buNone/>
            </a:pPr>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15</a:t>
            </a:fld>
            <a:endParaRPr lang="pl-PL" dirty="0"/>
          </a:p>
        </p:txBody>
      </p:sp>
    </p:spTree>
    <p:extLst>
      <p:ext uri="{BB962C8B-B14F-4D97-AF65-F5344CB8AC3E}">
        <p14:creationId xmlns:p14="http://schemas.microsoft.com/office/powerpoint/2010/main" val="2756329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a:bodyPr>
          <a:lstStyle/>
          <a:p>
            <a:pPr marL="0" indent="0">
              <a:buNone/>
            </a:pPr>
            <a:endParaRPr lang="pl-PL" sz="3500" b="1" u="sng" dirty="0">
              <a:latin typeface="+mn-lt"/>
            </a:endParaRPr>
          </a:p>
          <a:p>
            <a:pPr marL="0" indent="0">
              <a:buNone/>
            </a:pPr>
            <a:r>
              <a:rPr lang="pl-PL" b="1" dirty="0">
                <a:latin typeface="Arial" panose="020B0604020202020204" pitchFamily="34" charset="0"/>
                <a:cs typeface="Arial" panose="020B0604020202020204" pitchFamily="34" charset="0"/>
              </a:rPr>
              <a:t>Forma i sposób komunikacji pomiędzy ION a Wnioskodawcą</a:t>
            </a:r>
          </a:p>
          <a:p>
            <a:r>
              <a:rPr lang="pl-PL" sz="1600" dirty="0">
                <a:latin typeface="Arial" panose="020B0604020202020204" pitchFamily="34" charset="0"/>
                <a:cs typeface="Arial" panose="020B0604020202020204" pitchFamily="34" charset="0"/>
              </a:rPr>
              <a:t>Komunikacja między nami, a Państwem odbywa się w formie elektronicznej. Głównym narzędziem komunikacji na etapie oceny jest funkcja „Korespondencja” w systemie SOWA EFS.</a:t>
            </a:r>
          </a:p>
          <a:p>
            <a:r>
              <a:rPr lang="pl-PL" sz="1600" dirty="0">
                <a:latin typeface="Arial" panose="020B0604020202020204" pitchFamily="34" charset="0"/>
                <a:cs typeface="Arial" panose="020B0604020202020204" pitchFamily="34" charset="0"/>
              </a:rPr>
              <a:t>Jeśli projekt będzie wymagał korekty lub uzupełnienia w zakresie oceny, to każdorazowo wezwanie w tym zakresie przekażemy Państwu wyżej wskazaną drogą elektroniczną. Termin na poprawę/uzupełnienie wniosku w zakresie spełnienia kryteriów wyboru projektów określony w wezwaniu liczy się od dnia następującego po dniu przekazania wezwania poprzez wskazaną funkcję „Korespondencja”. </a:t>
            </a:r>
          </a:p>
          <a:p>
            <a:r>
              <a:rPr lang="pl-PL" sz="1600" dirty="0">
                <a:latin typeface="Arial" panose="020B0604020202020204" pitchFamily="34" charset="0"/>
                <a:cs typeface="Arial" panose="020B0604020202020204" pitchFamily="34" charset="0"/>
              </a:rPr>
              <a:t>Informację o zakończeniu oceny projektu i jej zatwierdzonym wyniku (tj. negatywnym wyniku oceny formalnej, negatywnym wyniku oceny merytorycznej, negatywnym wyniku negocjacji lub pozytywnym końcowym wyniku oceny) przekażemy Państwu elektronicznie na adres Państwa skrytki </a:t>
            </a:r>
            <a:r>
              <a:rPr lang="pl-PL" sz="1600" dirty="0" err="1">
                <a:latin typeface="Arial" panose="020B0604020202020204" pitchFamily="34" charset="0"/>
                <a:cs typeface="Arial" panose="020B0604020202020204" pitchFamily="34" charset="0"/>
              </a:rPr>
              <a:t>ePUAP</a:t>
            </a:r>
            <a:r>
              <a:rPr lang="pl-PL" sz="1600" dirty="0">
                <a:latin typeface="Arial" panose="020B0604020202020204" pitchFamily="34" charset="0"/>
                <a:cs typeface="Arial" panose="020B0604020202020204" pitchFamily="34" charset="0"/>
              </a:rPr>
              <a:t>.</a:t>
            </a:r>
          </a:p>
          <a:p>
            <a:r>
              <a:rPr lang="pl-PL" sz="1600" dirty="0">
                <a:latin typeface="Arial" panose="020B0604020202020204" pitchFamily="34" charset="0"/>
                <a:cs typeface="Arial" panose="020B0604020202020204" pitchFamily="34" charset="0"/>
              </a:rPr>
              <a:t>Informacja ta zawiera uzasadnienie wyniku oceny oraz, w przypadku oceny negatywnej, pouczenie o możliwości wniesienia protestu.</a:t>
            </a:r>
          </a:p>
          <a:p>
            <a:pPr marL="0" indent="0">
              <a:buNone/>
            </a:pPr>
            <a:endParaRPr lang="pl-PL" sz="1800" b="1" i="0" u="none" strike="noStrike" baseline="0" dirty="0">
              <a:solidFill>
                <a:srgbClr val="000000"/>
              </a:solidFill>
              <a:latin typeface="Arial" panose="020B0604020202020204" pitchFamily="34" charset="0"/>
              <a:cs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16</a:t>
            </a:fld>
            <a:endParaRPr lang="pl-PL" dirty="0"/>
          </a:p>
        </p:txBody>
      </p:sp>
    </p:spTree>
    <p:extLst>
      <p:ext uri="{BB962C8B-B14F-4D97-AF65-F5344CB8AC3E}">
        <p14:creationId xmlns:p14="http://schemas.microsoft.com/office/powerpoint/2010/main" val="871858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a:xfrm>
            <a:off x="1385877" y="3563813"/>
            <a:ext cx="7920115" cy="1224136"/>
          </a:xfrm>
        </p:spPr>
        <p:txBody>
          <a:bodyPr>
            <a:normAutofit/>
          </a:bodyPr>
          <a:lstStyle/>
          <a:p>
            <a:pPr algn="ctr"/>
            <a:r>
              <a:rPr lang="pl-PL" sz="6000" dirty="0">
                <a:solidFill>
                  <a:prstClr val="black"/>
                </a:solidFill>
                <a:latin typeface="+mn-lt"/>
              </a:rPr>
              <a:t>Dziękuję za uwagę.</a:t>
            </a:r>
            <a:br>
              <a:rPr lang="pl-PL" sz="6000" dirty="0">
                <a:latin typeface="+mn-lt"/>
                <a:cs typeface="Arial" panose="020B0604020202020204" pitchFamily="34" charset="0"/>
              </a:rPr>
            </a:br>
            <a:endParaRPr lang="pl-PL" sz="6000" dirty="0">
              <a:latin typeface="+mn-lt"/>
            </a:endParaRPr>
          </a:p>
        </p:txBody>
      </p:sp>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Tree>
    <p:extLst>
      <p:ext uri="{BB962C8B-B14F-4D97-AF65-F5344CB8AC3E}">
        <p14:creationId xmlns:p14="http://schemas.microsoft.com/office/powerpoint/2010/main" val="346956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59838"/>
            <a:ext cx="8640382" cy="6839999"/>
          </a:xfrm>
        </p:spPr>
        <p:txBody>
          <a:bodyPr>
            <a:noAutofit/>
          </a:bodyPr>
          <a:lstStyle/>
          <a:p>
            <a:pPr marL="0" indent="0">
              <a:spcBef>
                <a:spcPts val="300"/>
              </a:spcBef>
              <a:spcAft>
                <a:spcPts val="300"/>
              </a:spcAft>
              <a:buNone/>
            </a:pPr>
            <a:r>
              <a:rPr lang="pl-PL" sz="2000" b="1" i="0" u="none" strike="noStrike" baseline="0" dirty="0">
                <a:solidFill>
                  <a:srgbClr val="000000"/>
                </a:solidFill>
                <a:latin typeface="Arial" panose="020B0604020202020204" pitchFamily="34" charset="0"/>
                <a:cs typeface="Arial" panose="020B0604020202020204" pitchFamily="34" charset="0"/>
              </a:rPr>
              <a:t>Zakres wsparcia</a:t>
            </a:r>
            <a:r>
              <a:rPr lang="pl-PL" sz="2000" b="1" i="0" u="none" strike="noStrike" dirty="0">
                <a:solidFill>
                  <a:srgbClr val="000000"/>
                </a:solidFill>
                <a:latin typeface="Arial" panose="020B0604020202020204" pitchFamily="34" charset="0"/>
                <a:cs typeface="Arial" panose="020B0604020202020204" pitchFamily="34" charset="0"/>
              </a:rPr>
              <a:t> w ramach </a:t>
            </a:r>
            <a:r>
              <a:rPr lang="pl-PL" sz="2000" b="1" u="sng" dirty="0">
                <a:latin typeface="Arial" panose="020B0604020202020204" pitchFamily="34" charset="0"/>
                <a:cs typeface="Arial" panose="020B0604020202020204" pitchFamily="34" charset="0"/>
              </a:rPr>
              <a:t>typu </a:t>
            </a:r>
            <a:r>
              <a:rPr lang="pl-PL" sz="2000" b="1" dirty="0">
                <a:solidFill>
                  <a:srgbClr val="000000"/>
                </a:solidFill>
                <a:latin typeface="Arial" panose="020B0604020202020204" pitchFamily="34" charset="0"/>
                <a:cs typeface="Arial" panose="020B0604020202020204" pitchFamily="34" charset="0"/>
              </a:rPr>
              <a:t>7.7.B Tworzenie i rozwój CUS:</a:t>
            </a:r>
          </a:p>
          <a:p>
            <a:pPr>
              <a:spcBef>
                <a:spcPts val="300"/>
              </a:spcBef>
              <a:spcAft>
                <a:spcPts val="300"/>
              </a:spcAft>
              <a:buFont typeface="Arial" panose="020B0604020202020204" pitchFamily="34" charset="0"/>
              <a:buChar char="•"/>
            </a:pPr>
            <a:r>
              <a:rPr lang="pl-PL" sz="2000" dirty="0">
                <a:solidFill>
                  <a:srgbClr val="000000"/>
                </a:solidFill>
                <a:latin typeface="Arial" panose="020B0604020202020204" pitchFamily="34" charset="0"/>
                <a:cs typeface="Arial" panose="020B0604020202020204" pitchFamily="34" charset="0"/>
              </a:rPr>
              <a:t>Tworzenie Centrów Usług Społecznych i rozwój dostarczanych przez nie usług zgodnie z zapisami Ustawy z dnia 19 lipca 2019 r. o realizowaniu usług społecznych przez centrum usług społecznych.</a:t>
            </a:r>
          </a:p>
          <a:p>
            <a:pPr algn="just">
              <a:lnSpc>
                <a:spcPct val="100000"/>
              </a:lnSpc>
              <a:buFont typeface="Arial" panose="020B0604020202020204" pitchFamily="34" charset="0"/>
              <a:buChar char="•"/>
            </a:pPr>
            <a:r>
              <a:rPr lang="pl-PL" sz="2000" dirty="0">
                <a:solidFill>
                  <a:srgbClr val="000000"/>
                </a:solidFill>
                <a:latin typeface="Arial" panose="020B0604020202020204" pitchFamily="34" charset="0"/>
                <a:cs typeface="Arial" panose="020B0604020202020204" pitchFamily="34" charset="0"/>
              </a:rPr>
              <a:t>W ramach projektów wybranych w naborze mogą być realizowane usługi z zakresu: wsparcia rodziny i pieczy zastępczej, wsparcia osób z niepełnosprawnościami, osób starszych, osób w kryzysie bezdomności, dotkniętych wykluczeniem z dostępu do mieszkań lub zagrożonych bezdomnością, aktywizacji zawodowej, usług w mieszkaniach treningowych, wspomaganych oraz mieszkaniach z usługami/ ze wsparciem, reintegracji społeczno-zawodowej, usług zdrowotnych, opiekuńczych, a także wsparcia opiekunów faktycznych. </a:t>
            </a:r>
          </a:p>
          <a:p>
            <a:pPr algn="just">
              <a:lnSpc>
                <a:spcPct val="100000"/>
              </a:lnSpc>
              <a:buFont typeface="Arial" panose="020B0604020202020204" pitchFamily="34" charset="0"/>
              <a:buChar char="•"/>
            </a:pPr>
            <a:r>
              <a:rPr lang="pl-PL" sz="2000" dirty="0">
                <a:solidFill>
                  <a:srgbClr val="000000"/>
                </a:solidFill>
                <a:latin typeface="Arial" panose="020B0604020202020204" pitchFamily="34" charset="0"/>
                <a:cs typeface="Arial" panose="020B0604020202020204" pitchFamily="34" charset="0"/>
              </a:rPr>
              <a:t>Wsparcie związane z tworzeniem CUS może uwzględniać koszty opracowania lokalnej diagnozy potrzeb i potencjału wspólnoty samorządowej w zakresie usług społecznych oraz utworzenia Planu Wdrażania CUS. </a:t>
            </a:r>
          </a:p>
          <a:p>
            <a:pPr algn="just">
              <a:lnSpc>
                <a:spcPct val="100000"/>
              </a:lnSpc>
              <a:buFont typeface="Arial" panose="020B0604020202020204" pitchFamily="34" charset="0"/>
              <a:buChar char="•"/>
            </a:pPr>
            <a:r>
              <a:rPr lang="pl-PL" sz="2000" dirty="0">
                <a:solidFill>
                  <a:srgbClr val="000000"/>
                </a:solidFill>
                <a:latin typeface="Arial" panose="020B0604020202020204" pitchFamily="34" charset="0"/>
                <a:cs typeface="Arial" panose="020B0604020202020204" pitchFamily="34" charset="0"/>
              </a:rPr>
              <a:t>W ramach wsparcia usług realizowanych przez CUS nie są finansowane usługi opieki instytucjonalnej.</a:t>
            </a:r>
          </a:p>
          <a:p>
            <a:pPr marL="0" indent="0">
              <a:spcBef>
                <a:spcPts val="300"/>
              </a:spcBef>
              <a:spcAft>
                <a:spcPts val="300"/>
              </a:spcAft>
              <a:buNone/>
            </a:pPr>
            <a:endParaRPr lang="pl-PL" sz="1800" b="0" i="0" u="none" strike="noStrike" baseline="0" dirty="0">
              <a:solidFill>
                <a:srgbClr val="000000"/>
              </a:solidFill>
              <a:latin typeface="Arial" panose="020B0604020202020204" pitchFamily="34" charset="0"/>
            </a:endParaRPr>
          </a:p>
          <a:p>
            <a:pPr marL="0" indent="0">
              <a:buNone/>
            </a:pPr>
            <a:endParaRPr lang="pl-PL" sz="20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a:t>
            </a:fld>
            <a:endParaRPr lang="pl-PL" dirty="0"/>
          </a:p>
        </p:txBody>
      </p:sp>
    </p:spTree>
    <p:extLst>
      <p:ext uri="{BB962C8B-B14F-4D97-AF65-F5344CB8AC3E}">
        <p14:creationId xmlns:p14="http://schemas.microsoft.com/office/powerpoint/2010/main" val="228230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59838"/>
            <a:ext cx="8640382" cy="6839999"/>
          </a:xfrm>
        </p:spPr>
        <p:txBody>
          <a:bodyPr>
            <a:noAutofit/>
          </a:bodyPr>
          <a:lstStyle/>
          <a:p>
            <a:pPr>
              <a:buFont typeface="Arial" panose="020B0604020202020204" pitchFamily="34" charset="0"/>
              <a:buChar char="•"/>
            </a:pPr>
            <a:r>
              <a:rPr lang="pl-PL" sz="2000" dirty="0">
                <a:latin typeface="Arial" panose="020B0604020202020204" pitchFamily="34" charset="0"/>
                <a:cs typeface="Arial" panose="020B0604020202020204" pitchFamily="34" charset="0"/>
              </a:rPr>
              <a:t>Wnioskodawca zapewnia, że w przypadku usług finansowanych ze środków EFS+ będą one realizowane przez CUS zgodnie z „Wytycznymi dotyczącymi realizacji projektów z udziałem środków Europejskiego Funduszu Społecznego Plus w regionalnych programach na lata 2021–2027”, w szczególności zgodnie z Podrozdziałem 4.3 Zasady dotyczące usług społecznych. </a:t>
            </a:r>
          </a:p>
          <a:p>
            <a:pPr>
              <a:buFont typeface="Arial" panose="020B0604020202020204" pitchFamily="34" charset="0"/>
              <a:buChar char="•"/>
            </a:pPr>
            <a:r>
              <a:rPr lang="pl-PL" sz="2000" dirty="0">
                <a:latin typeface="Arial" panose="020B0604020202020204" pitchFamily="34" charset="0"/>
                <a:cs typeface="Arial" panose="020B0604020202020204" pitchFamily="34" charset="0"/>
              </a:rPr>
              <a:t>W przypadku wsparcia CUS utworzonych w PO WER zapewniają Państwo, że nie nastąpi podwójne finansowanie wydatków. Wsparcie usług świadczonych przez te CUS może dotyczyć wyłącznie dofinansowania kosztów związanych ze świadczeniem tych usług (w tym kosztów świadczenia usług oraz wynagrodzeń zespołu do spraw organizowania usług społecznych i stanowiska organizatora społeczności lokalnej wskazanych w art. 23 ustawy z dnia 19 lipca 2019 r. o realizowaniu usług społecznych przez centrum usług społecznych) i nie obejmuje finansowania wydatków związanych w bieżącym funkcjonowaniem danego CUS (np. wynajem pomieszczeń biurowych, księgowość).</a:t>
            </a:r>
          </a:p>
          <a:p>
            <a:pPr algn="just">
              <a:lnSpc>
                <a:spcPct val="100000"/>
              </a:lnSpc>
              <a:buFont typeface="Arial" panose="020B0604020202020204" pitchFamily="34" charset="0"/>
              <a:buChar char="•"/>
            </a:pPr>
            <a:r>
              <a:rPr lang="pl-PL" sz="2000" b="0" i="0" u="none" strike="noStrike" baseline="0" dirty="0">
                <a:solidFill>
                  <a:srgbClr val="000000"/>
                </a:solidFill>
                <a:latin typeface="Arial" panose="020B0604020202020204" pitchFamily="34" charset="0"/>
                <a:cs typeface="Arial" panose="020B0604020202020204" pitchFamily="34" charset="0"/>
              </a:rPr>
              <a:t>Są Państwo zobowiązani do przeznaczenia co najmniej 30% środków zaplanowanych na finansowanie usług w projekcie na zlecenie realizacji usług organizacjom pozarządowym lub podmiotom ekonomii społecznej. </a:t>
            </a:r>
          </a:p>
          <a:p>
            <a:pPr marL="0" indent="0">
              <a:lnSpc>
                <a:spcPct val="150000"/>
              </a:lnSpc>
              <a:spcBef>
                <a:spcPts val="600"/>
              </a:spcBef>
              <a:spcAft>
                <a:spcPts val="600"/>
              </a:spcAft>
              <a:buNone/>
            </a:pPr>
            <a:endParaRPr lang="pl-PL" sz="1800" kern="150" dirty="0">
              <a:effectLst/>
              <a:latin typeface="Times New Roman" panose="02020603050405020304" pitchFamily="18" charset="0"/>
              <a:ea typeface="Times New Roman" panose="02020603050405020304" pitchFamily="18" charset="0"/>
            </a:endParaRPr>
          </a:p>
          <a:p>
            <a:pPr marL="0" lvl="0" indent="0">
              <a:lnSpc>
                <a:spcPct val="150000"/>
              </a:lnSpc>
              <a:spcBef>
                <a:spcPts val="600"/>
              </a:spcBef>
              <a:spcAft>
                <a:spcPts val="600"/>
              </a:spcAft>
              <a:buNone/>
            </a:pPr>
            <a:endParaRPr lang="pl-PL" sz="20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a:t>
            </a:fld>
            <a:endParaRPr lang="pl-PL" dirty="0"/>
          </a:p>
        </p:txBody>
      </p:sp>
    </p:spTree>
    <p:extLst>
      <p:ext uri="{BB962C8B-B14F-4D97-AF65-F5344CB8AC3E}">
        <p14:creationId xmlns:p14="http://schemas.microsoft.com/office/powerpoint/2010/main" val="329759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92370"/>
          </a:xfrm>
        </p:spPr>
        <p:txBody>
          <a:bodyPr/>
          <a:lstStyle/>
          <a:p>
            <a:pPr marL="0" indent="0">
              <a:buNone/>
            </a:pPr>
            <a:r>
              <a:rPr lang="pl-PL" sz="1800" b="1" i="0" u="none" strike="noStrike" baseline="0" dirty="0">
                <a:solidFill>
                  <a:srgbClr val="000000"/>
                </a:solidFill>
                <a:latin typeface="Arial" panose="020B0604020202020204" pitchFamily="34" charset="0"/>
              </a:rPr>
              <a:t>W ramach naboru przyjmuje się, że będą Państwo realizować projekt, uwzględniając we wniosku wszystkie wskazane kamienie milowe</a:t>
            </a:r>
            <a:r>
              <a:rPr lang="pl-PL" sz="1800" b="0" i="0" u="none" strike="noStrike" baseline="0" dirty="0">
                <a:solidFill>
                  <a:srgbClr val="000000"/>
                </a:solidFill>
                <a:latin typeface="Arial" panose="020B0604020202020204" pitchFamily="34" charset="0"/>
              </a:rPr>
              <a:t>: </a:t>
            </a:r>
          </a:p>
          <a:p>
            <a:pPr>
              <a:buFont typeface="Arial" panose="020B0604020202020204" pitchFamily="34" charset="0"/>
              <a:buChar char="•"/>
            </a:pPr>
            <a:r>
              <a:rPr lang="pl-PL" sz="1800" b="1" i="0" u="none" strike="noStrike" baseline="0" dirty="0">
                <a:solidFill>
                  <a:srgbClr val="000000"/>
                </a:solidFill>
                <a:latin typeface="Arial" panose="020B0604020202020204" pitchFamily="34" charset="0"/>
              </a:rPr>
              <a:t>kamień milowy nr 1 </a:t>
            </a:r>
            <a:r>
              <a:rPr lang="pl-PL" sz="1800" b="0" i="0" u="none" strike="noStrike" baseline="0" dirty="0">
                <a:solidFill>
                  <a:srgbClr val="000000"/>
                </a:solidFill>
                <a:latin typeface="Arial" panose="020B0604020202020204" pitchFamily="34" charset="0"/>
              </a:rPr>
              <a:t>- przygotowanie do utworzenia CUS oraz jego utworzenie (maksymalnie 6 miesięcy od daty rozpoczęcia realizacji projektu), w tym m.in.: prowadzenie rozeznania potrzeb i potencjału wspólnoty samorządowej w zakresie usług społecznych i opracowanie diagnozy potrzeb i potencjału wspólnoty samorządowej w zakresie usług społecznych; opracowanie Planu Wdrażania CUS; utworzenie CUS poprzez nadanie mu statutu CUS przez radę gminy w drodze uchwały; </a:t>
            </a:r>
          </a:p>
          <a:p>
            <a:pPr>
              <a:buFont typeface="Arial" panose="020B0604020202020204" pitchFamily="34" charset="0"/>
              <a:buChar char="•"/>
            </a:pPr>
            <a:r>
              <a:rPr lang="pl-PL" sz="1800" b="1" i="0" u="none" strike="noStrike" baseline="0" dirty="0">
                <a:solidFill>
                  <a:srgbClr val="000000"/>
                </a:solidFill>
                <a:latin typeface="Arial" panose="020B0604020202020204" pitchFamily="34" charset="0"/>
              </a:rPr>
              <a:t>kamień milowy nr 2 </a:t>
            </a:r>
            <a:r>
              <a:rPr lang="pl-PL" sz="1800" b="0" i="0" u="none" strike="noStrike" baseline="0" dirty="0">
                <a:solidFill>
                  <a:srgbClr val="000000"/>
                </a:solidFill>
                <a:latin typeface="Arial" panose="020B0604020202020204" pitchFamily="34" charset="0"/>
              </a:rPr>
              <a:t>– realizacja Planu Wdrażania CUS oraz świadczenie usług społecznych (w ciągu około 12 miesięcy od zrealizowania 1 kamienia milowego);</a:t>
            </a:r>
          </a:p>
          <a:p>
            <a:pPr>
              <a:buFont typeface="Arial" panose="020B0604020202020204" pitchFamily="34" charset="0"/>
              <a:buChar char="•"/>
            </a:pPr>
            <a:r>
              <a:rPr lang="pl-PL" sz="1800" b="1" i="0" u="none" strike="noStrike" baseline="0" dirty="0">
                <a:solidFill>
                  <a:srgbClr val="000000"/>
                </a:solidFill>
                <a:latin typeface="Arial" panose="020B0604020202020204" pitchFamily="34" charset="0"/>
              </a:rPr>
              <a:t>kamień milowy nr 3 </a:t>
            </a:r>
            <a:r>
              <a:rPr lang="pl-PL" sz="1800" b="0" i="0" u="none" strike="noStrike" baseline="0" dirty="0">
                <a:solidFill>
                  <a:srgbClr val="000000"/>
                </a:solidFill>
                <a:latin typeface="Arial" panose="020B0604020202020204" pitchFamily="34" charset="0"/>
              </a:rPr>
              <a:t>– przegląd świadczonych usług, aktualizacja i realizacja Planu Wdrażania CUS – dalsze świadczenie usług społecznych oraz monitorowanie wykonania wskaźników (w ciągu około 10 miesięcy od momentu zrealizowania 2 kamienia milowego); </a:t>
            </a:r>
          </a:p>
          <a:p>
            <a:pPr>
              <a:buFont typeface="Arial" panose="020B0604020202020204" pitchFamily="34" charset="0"/>
              <a:buChar char="•"/>
            </a:pPr>
            <a:r>
              <a:rPr lang="pl-PL" sz="1800" b="1" i="0" u="none" strike="noStrike" baseline="0" dirty="0">
                <a:solidFill>
                  <a:srgbClr val="000000"/>
                </a:solidFill>
                <a:latin typeface="Arial" panose="020B0604020202020204" pitchFamily="34" charset="0"/>
              </a:rPr>
              <a:t>kamień milowy nr 4 </a:t>
            </a:r>
            <a:r>
              <a:rPr lang="pl-PL" sz="1800" b="0" i="0" u="none" strike="noStrike" baseline="0" dirty="0">
                <a:solidFill>
                  <a:srgbClr val="000000"/>
                </a:solidFill>
                <a:latin typeface="Arial" panose="020B0604020202020204" pitchFamily="34" charset="0"/>
              </a:rPr>
              <a:t>– świadczenie usług, przegląd działań projektu i weryfikacja wykonania wskaźników (w ciągu około 3 miesięcy od zrealizowania 3 kamienia milowego). </a:t>
            </a: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pPr>
              <a:buFont typeface="Arial" panose="020B0604020202020204" pitchFamily="34" charset="0"/>
              <a:buChar char="•"/>
            </a:pPr>
            <a:endParaRPr lang="pl-PL" sz="1800" b="0" i="0" u="none" strike="noStrike" baseline="0" dirty="0">
              <a:solidFill>
                <a:srgbClr val="000000"/>
              </a:solidFill>
              <a:latin typeface="Arial" panose="020B0604020202020204" pitchFamily="34" charset="0"/>
            </a:endParaRPr>
          </a:p>
          <a:p>
            <a:pPr marL="0" indent="0">
              <a:buNone/>
            </a:pPr>
            <a:endParaRPr lang="pl-PL" dirty="0"/>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a:t>
            </a:fld>
            <a:endParaRPr lang="pl-PL" dirty="0"/>
          </a:p>
        </p:txBody>
      </p:sp>
    </p:spTree>
    <p:extLst>
      <p:ext uri="{BB962C8B-B14F-4D97-AF65-F5344CB8AC3E}">
        <p14:creationId xmlns:p14="http://schemas.microsoft.com/office/powerpoint/2010/main" val="110696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rmAutofit fontScale="90000"/>
          </a:bodyPr>
          <a:lstStyle/>
          <a:p>
            <a:r>
              <a:rPr lang="pl-PL" u="sng" dirty="0">
                <a:latin typeface="+mn-lt"/>
              </a:rPr>
              <a:t>Kwota przeznaczona na dofinansowanie projektów w naborze </a:t>
            </a:r>
            <a:br>
              <a:rPr lang="pl-PL" u="sng" dirty="0">
                <a:latin typeface="+mn-lt"/>
              </a:rPr>
            </a:br>
            <a:endParaRPr lang="pl-PL" dirty="0">
              <a:latin typeface="+mn-lt"/>
            </a:endParaRPr>
          </a:p>
        </p:txBody>
      </p:sp>
      <p:sp>
        <p:nvSpPr>
          <p:cNvPr id="3" name="Symbol zastępczy zawartości 2"/>
          <p:cNvSpPr>
            <a:spLocks noGrp="1"/>
          </p:cNvSpPr>
          <p:nvPr>
            <p:ph idx="1"/>
          </p:nvPr>
        </p:nvSpPr>
        <p:spPr>
          <a:xfrm>
            <a:off x="1025906" y="1187549"/>
            <a:ext cx="8856503" cy="5832288"/>
          </a:xfrm>
        </p:spPr>
        <p:txBody>
          <a:bodyPr>
            <a:normAutofit/>
          </a:bodyPr>
          <a:lstStyle/>
          <a:p>
            <a:pPr marL="0" indent="0">
              <a:lnSpc>
                <a:spcPct val="120000"/>
              </a:lnSpc>
              <a:buNone/>
            </a:pPr>
            <a:endParaRPr lang="pl-PL" sz="2400" b="1" dirty="0">
              <a:latin typeface="Arial" panose="020B0604020202020204" pitchFamily="34" charset="0"/>
              <a:cs typeface="Arial" panose="020B0604020202020204" pitchFamily="34" charset="0"/>
            </a:endParaRPr>
          </a:p>
          <a:p>
            <a:pPr marL="0" indent="0">
              <a:lnSpc>
                <a:spcPct val="120000"/>
              </a:lnSpc>
              <a:buNone/>
            </a:pPr>
            <a:r>
              <a:rPr lang="pl-PL" sz="2400" b="1" dirty="0">
                <a:latin typeface="Arial" panose="020B0604020202020204" pitchFamily="34" charset="0"/>
                <a:cs typeface="Arial" panose="020B0604020202020204" pitchFamily="34" charset="0"/>
              </a:rPr>
              <a:t>Alokacja środków europejskich przeznaczona na nabór wynosi 49 021 500 PLN.</a:t>
            </a:r>
            <a:endParaRPr lang="pl-PL" sz="2400" dirty="0">
              <a:latin typeface="Arial" panose="020B0604020202020204" pitchFamily="34" charset="0"/>
              <a:cs typeface="Arial" panose="020B0604020202020204" pitchFamily="34" charset="0"/>
            </a:endParaRPr>
          </a:p>
          <a:p>
            <a:pPr marL="0" indent="0">
              <a:lnSpc>
                <a:spcPct val="120000"/>
              </a:lnSpc>
              <a:buNone/>
            </a:pPr>
            <a:r>
              <a:rPr lang="pl-PL" sz="2400" dirty="0">
                <a:latin typeface="Arial" panose="020B0604020202020204" pitchFamily="34" charset="0"/>
                <a:cs typeface="Arial" panose="020B0604020202020204" pitchFamily="34" charset="0"/>
              </a:rPr>
              <a:t>Ponadto, jako współfinansowanie z budżetu państwa w ramach środków z Kontraktu Programowego, na nabór przeznacza się kwotę </a:t>
            </a:r>
            <a:r>
              <a:rPr lang="pl-PL" sz="2400" b="1" dirty="0">
                <a:latin typeface="Arial" panose="020B0604020202020204" pitchFamily="34" charset="0"/>
                <a:cs typeface="Arial" panose="020B0604020202020204" pitchFamily="34" charset="0"/>
              </a:rPr>
              <a:t>17 507 678,50 PLN</a:t>
            </a:r>
            <a:r>
              <a:rPr lang="pl-PL" sz="2400" dirty="0">
                <a:latin typeface="Arial" panose="020B0604020202020204" pitchFamily="34" charset="0"/>
                <a:cs typeface="Arial" panose="020B0604020202020204" pitchFamily="34" charset="0"/>
              </a:rPr>
              <a:t>.</a:t>
            </a:r>
          </a:p>
          <a:p>
            <a:pPr marL="0" indent="0">
              <a:lnSpc>
                <a:spcPct val="120000"/>
              </a:lnSpc>
              <a:buNone/>
            </a:pPr>
            <a:r>
              <a:rPr lang="pl-PL" sz="2400" dirty="0">
                <a:latin typeface="Arial" panose="020B0604020202020204" pitchFamily="34" charset="0"/>
                <a:cs typeface="Arial" panose="020B0604020202020204" pitchFamily="34" charset="0"/>
              </a:rPr>
              <a:t>Łączna kwota środków na dofinansowanie projektu w naborze (środki UE + współfinansowanie z budżetu państwa) wynosi </a:t>
            </a:r>
            <a:br>
              <a:rPr lang="pl-PL" sz="2400" dirty="0">
                <a:latin typeface="Arial" panose="020B0604020202020204" pitchFamily="34" charset="0"/>
                <a:cs typeface="Arial" panose="020B0604020202020204" pitchFamily="34" charset="0"/>
              </a:rPr>
            </a:br>
            <a:r>
              <a:rPr lang="pl-PL" sz="2400" b="1" dirty="0">
                <a:latin typeface="Arial" panose="020B0604020202020204" pitchFamily="34" charset="0"/>
                <a:cs typeface="Arial" panose="020B0604020202020204" pitchFamily="34" charset="0"/>
              </a:rPr>
              <a:t>66 529 178,50 PLN</a:t>
            </a:r>
            <a:r>
              <a:rPr lang="pl-PL" sz="2400" dirty="0">
                <a:latin typeface="Arial" panose="020B0604020202020204" pitchFamily="34" charset="0"/>
                <a:cs typeface="Arial" panose="020B0604020202020204" pitchFamily="34" charset="0"/>
              </a:rPr>
              <a:t>.</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72923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rmAutofit/>
          </a:bodyPr>
          <a:lstStyle/>
          <a:p>
            <a:r>
              <a:rPr lang="pl-PL" u="sng" dirty="0">
                <a:latin typeface="+mn-lt"/>
              </a:rPr>
              <a:t>Zasady finansowania projektu</a:t>
            </a:r>
            <a:br>
              <a:rPr lang="pl-PL" u="sng" dirty="0">
                <a:latin typeface="+mn-lt"/>
              </a:rPr>
            </a:br>
            <a:endParaRPr lang="pl-PL" dirty="0">
              <a:latin typeface="+mn-lt"/>
            </a:endParaRPr>
          </a:p>
        </p:txBody>
      </p:sp>
      <p:sp>
        <p:nvSpPr>
          <p:cNvPr id="3" name="Symbol zastępczy zawartości 2"/>
          <p:cNvSpPr>
            <a:spLocks noGrp="1"/>
          </p:cNvSpPr>
          <p:nvPr>
            <p:ph idx="1"/>
          </p:nvPr>
        </p:nvSpPr>
        <p:spPr>
          <a:xfrm>
            <a:off x="1025906" y="1187549"/>
            <a:ext cx="8856503" cy="5832288"/>
          </a:xfrm>
        </p:spPr>
        <p:txBody>
          <a:bodyPr>
            <a:normAutofit/>
          </a:bodyPr>
          <a:lstStyle/>
          <a:p>
            <a:pPr marL="0" indent="0">
              <a:buNone/>
            </a:pPr>
            <a:r>
              <a:rPr lang="pl-PL" sz="2000" b="1" i="0" u="none" strike="noStrike" baseline="0" dirty="0">
                <a:latin typeface="Arial" panose="020B0604020202020204" pitchFamily="34" charset="0"/>
              </a:rPr>
              <a:t>Minimalna wartość projektu wynosi co najmniej 200 000 EUR, tj. </a:t>
            </a:r>
            <a:r>
              <a:rPr lang="pl-PL" sz="2000" b="1" dirty="0">
                <a:latin typeface="Arial" panose="020B0604020202020204" pitchFamily="34" charset="0"/>
              </a:rPr>
              <a:t>867 100</a:t>
            </a:r>
            <a:r>
              <a:rPr lang="pl-PL" sz="2000" b="1" i="0" u="none" strike="noStrike" baseline="0" dirty="0">
                <a:latin typeface="Arial" panose="020B0604020202020204" pitchFamily="34" charset="0"/>
              </a:rPr>
              <a:t> PLN. </a:t>
            </a:r>
            <a:endParaRPr lang="pl-PL" sz="2000" b="0" i="0" u="none" strike="noStrike" baseline="0" dirty="0">
              <a:latin typeface="Arial" panose="020B0604020202020204" pitchFamily="34" charset="0"/>
            </a:endParaRPr>
          </a:p>
          <a:p>
            <a:pPr marL="0" indent="0">
              <a:buNone/>
            </a:pPr>
            <a:r>
              <a:rPr lang="pl-PL" sz="2000" b="1" i="0" u="none" strike="noStrike" baseline="0" dirty="0">
                <a:latin typeface="Arial" panose="020B0604020202020204" pitchFamily="34" charset="0"/>
              </a:rPr>
              <a:t>Maksymalna wartość projektu nie przekracza 8 000 000 PLN</a:t>
            </a:r>
            <a:r>
              <a:rPr lang="pl-PL" sz="2000" b="0" i="0" u="none" strike="noStrike" baseline="0" dirty="0">
                <a:latin typeface="Arial" panose="020B0604020202020204" pitchFamily="34" charset="0"/>
              </a:rPr>
              <a:t>. </a:t>
            </a:r>
          </a:p>
          <a:p>
            <a:pPr marL="0" indent="0">
              <a:buNone/>
            </a:pPr>
            <a:r>
              <a:rPr lang="pl-PL" sz="2000" b="1" i="0" u="none" strike="noStrike" baseline="0" dirty="0">
                <a:latin typeface="Arial" panose="020B0604020202020204" pitchFamily="34" charset="0"/>
              </a:rPr>
              <a:t>Maksymalny dopuszczalny poziom dofinansowania UE </a:t>
            </a:r>
            <a:r>
              <a:rPr lang="pl-PL" sz="2000" b="0" i="0" u="none" strike="noStrike" baseline="0" dirty="0">
                <a:latin typeface="Arial" panose="020B0604020202020204" pitchFamily="34" charset="0"/>
              </a:rPr>
              <a:t>wydatków kwalifikowanych na poziomie projektu </a:t>
            </a:r>
            <a:r>
              <a:rPr lang="pl-PL" sz="2000" b="1" i="0" u="none" strike="noStrike" baseline="0" dirty="0">
                <a:latin typeface="Arial" panose="020B0604020202020204" pitchFamily="34" charset="0"/>
              </a:rPr>
              <a:t>wynosi 70%. </a:t>
            </a:r>
            <a:endParaRPr lang="pl-PL" sz="2000" b="0" i="0" u="none" strike="noStrike" baseline="0" dirty="0">
              <a:latin typeface="Arial" panose="020B0604020202020204" pitchFamily="34" charset="0"/>
            </a:endParaRPr>
          </a:p>
          <a:p>
            <a:pPr marL="0" indent="0">
              <a:buNone/>
            </a:pPr>
            <a:r>
              <a:rPr lang="pl-PL" sz="2000" b="1" i="0" u="none" strike="noStrike" baseline="0" dirty="0">
                <a:latin typeface="Arial" panose="020B0604020202020204" pitchFamily="34" charset="0"/>
              </a:rPr>
              <a:t>Maksymalny poziom dofinansowania całkowitego </a:t>
            </a:r>
            <a:r>
              <a:rPr lang="pl-PL" sz="2000" b="0" i="0" u="none" strike="noStrike" baseline="0" dirty="0">
                <a:latin typeface="Arial" panose="020B0604020202020204" pitchFamily="34" charset="0"/>
              </a:rPr>
              <a:t>wydatków kwalifikowalnych na poziomie projektu </a:t>
            </a:r>
            <a:r>
              <a:rPr lang="pl-PL" sz="2000" b="1" i="0" u="none" strike="noStrike" baseline="0" dirty="0">
                <a:latin typeface="Arial" panose="020B0604020202020204" pitchFamily="34" charset="0"/>
              </a:rPr>
              <a:t>wynosi 95% </a:t>
            </a:r>
            <a:r>
              <a:rPr lang="pl-PL" sz="2000" b="0" i="0" u="none" strike="noStrike" baseline="0" dirty="0">
                <a:latin typeface="Arial" panose="020B0604020202020204" pitchFamily="34" charset="0"/>
              </a:rPr>
              <a:t>(70% środki UE, 25% współfinansowanie z budżetu państwa). </a:t>
            </a:r>
          </a:p>
          <a:p>
            <a:pPr marL="0" indent="0">
              <a:buNone/>
            </a:pPr>
            <a:r>
              <a:rPr lang="pl-PL" sz="2000" b="1" i="0" u="none" strike="noStrike" baseline="0" dirty="0">
                <a:latin typeface="Arial" panose="020B0604020202020204" pitchFamily="34" charset="0"/>
              </a:rPr>
              <a:t>Minimalny udział wkładu własnego </a:t>
            </a:r>
            <a:r>
              <a:rPr lang="pl-PL" sz="2000" b="0" i="0" u="none" strike="noStrike" baseline="0" dirty="0">
                <a:latin typeface="Arial" panose="020B0604020202020204" pitchFamily="34" charset="0"/>
              </a:rPr>
              <a:t>w ramach projektu </a:t>
            </a:r>
            <a:r>
              <a:rPr lang="pl-PL" sz="2000" b="1" i="0" u="none" strike="noStrike" baseline="0" dirty="0">
                <a:latin typeface="Arial" panose="020B0604020202020204" pitchFamily="34" charset="0"/>
              </a:rPr>
              <a:t>wynosi co najmniej 5% wydatków kwalifikowalnych projektu</a:t>
            </a:r>
            <a:r>
              <a:rPr lang="pl-PL" sz="2000" b="0" i="0" u="none" strike="noStrike" baseline="0" dirty="0">
                <a:latin typeface="Arial" panose="020B0604020202020204" pitchFamily="34" charset="0"/>
              </a:rPr>
              <a:t>. </a:t>
            </a:r>
          </a:p>
          <a:p>
            <a:pPr marL="0" indent="0">
              <a:buNone/>
            </a:pPr>
            <a:r>
              <a:rPr lang="pl-PL" sz="2000" b="1" i="0" u="none" strike="noStrike" baseline="0" dirty="0">
                <a:latin typeface="Arial" panose="020B0604020202020204" pitchFamily="34" charset="0"/>
              </a:rPr>
              <a:t>Maksymalna wartość projektów, które zostaną wybrane w ramach tego naboru (środki UE + współfinansowanie z budżetu państwa + wkład własny) </a:t>
            </a:r>
            <a:r>
              <a:rPr lang="pl-PL" sz="2000" b="0" i="0" u="none" strike="noStrike" baseline="0" dirty="0">
                <a:latin typeface="Arial" panose="020B0604020202020204" pitchFamily="34" charset="0"/>
              </a:rPr>
              <a:t>wynosi </a:t>
            </a:r>
            <a:r>
              <a:rPr lang="pl-PL" sz="2000" b="1" i="0" u="none" strike="noStrike" baseline="0" dirty="0">
                <a:latin typeface="Arial" panose="020B0604020202020204" pitchFamily="34" charset="0"/>
              </a:rPr>
              <a:t>70 030 714,20 PLN</a:t>
            </a:r>
            <a:r>
              <a:rPr lang="pl-PL" sz="2000" b="0" i="0" u="none" strike="noStrike" baseline="0" dirty="0">
                <a:latin typeface="Arial" panose="020B0604020202020204" pitchFamily="34" charset="0"/>
              </a:rPr>
              <a:t>. </a:t>
            </a:r>
            <a:endParaRPr lang="pl-PL" sz="8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6</a:t>
            </a:fld>
            <a:endParaRPr lang="pl-PL" dirty="0"/>
          </a:p>
        </p:txBody>
      </p:sp>
    </p:spTree>
    <p:extLst>
      <p:ext uri="{BB962C8B-B14F-4D97-AF65-F5344CB8AC3E}">
        <p14:creationId xmlns:p14="http://schemas.microsoft.com/office/powerpoint/2010/main" val="2534365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0770" y="251445"/>
            <a:ext cx="8640381" cy="576063"/>
          </a:xfrm>
        </p:spPr>
        <p:txBody>
          <a:bodyPr/>
          <a:lstStyle/>
          <a:p>
            <a:r>
              <a:rPr lang="pl-PL" u="sng" dirty="0"/>
              <a:t>Zasady finansowania projektu</a:t>
            </a:r>
            <a:endParaRPr lang="pl-PL" dirty="0"/>
          </a:p>
        </p:txBody>
      </p:sp>
      <p:sp>
        <p:nvSpPr>
          <p:cNvPr id="3" name="Symbol zastępczy zawartości 2"/>
          <p:cNvSpPr>
            <a:spLocks noGrp="1"/>
          </p:cNvSpPr>
          <p:nvPr>
            <p:ph idx="1"/>
          </p:nvPr>
        </p:nvSpPr>
        <p:spPr>
          <a:xfrm>
            <a:off x="1025907" y="1331565"/>
            <a:ext cx="8640382" cy="5688272"/>
          </a:xfrm>
        </p:spPr>
        <p:txBody>
          <a:bodyPr>
            <a:normAutofit/>
          </a:bodyPr>
          <a:lstStyle/>
          <a:p>
            <a:r>
              <a:rPr lang="pl-PL" sz="1800" spc="20" dirty="0">
                <a:effectLst/>
                <a:latin typeface="Arial" panose="020B0604020202020204" pitchFamily="34" charset="0"/>
                <a:ea typeface="Times New Roman" panose="02020603050405020304" pitchFamily="18" charset="0"/>
                <a:cs typeface="Arial" panose="020B0604020202020204" pitchFamily="34" charset="0"/>
              </a:rPr>
              <a:t>Źródłem finansowania wkładu własnego mogą być zarówno środki publiczne, jak </a:t>
            </a:r>
            <a:r>
              <a:rPr lang="pl-PL" sz="1800" spc="-30" dirty="0">
                <a:effectLst/>
                <a:latin typeface="Arial" panose="020B0604020202020204" pitchFamily="34" charset="0"/>
                <a:ea typeface="Times New Roman" panose="02020603050405020304" pitchFamily="18" charset="0"/>
                <a:cs typeface="Arial" panose="020B0604020202020204" pitchFamily="34" charset="0"/>
              </a:rPr>
              <a:t>i prywatne. O zakwalifikowaniu wkładu własnego do środków publicznych lub prywatnych</a:t>
            </a:r>
            <a:r>
              <a:rPr lang="pl-PL" sz="1800" dirty="0">
                <a:effectLst/>
                <a:latin typeface="Arial" panose="020B0604020202020204" pitchFamily="34" charset="0"/>
                <a:ea typeface="Times New Roman" panose="02020603050405020304" pitchFamily="18" charset="0"/>
                <a:cs typeface="Arial" panose="020B0604020202020204" pitchFamily="34" charset="0"/>
              </a:rPr>
              <a:t> decyduje źródło pochodzenia środków. Wkład własny może być wniesiony także przez Partnera projektu lub przez uczestników projektu.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pl-PL" spc="20" dirty="0">
                <a:latin typeface="Arial" panose="020B0604020202020204" pitchFamily="34" charset="0"/>
                <a:cs typeface="Arial" panose="020B0604020202020204" pitchFamily="34" charset="0"/>
              </a:rPr>
              <a:t>Wkład własny wnoszony w ramach kosztów pośrednich uznajemy za wkład pieniężny.</a:t>
            </a:r>
          </a:p>
          <a:p>
            <a:pPr>
              <a:spcAft>
                <a:spcPts val="600"/>
              </a:spcAft>
            </a:pPr>
            <a:r>
              <a:rPr lang="pl-PL" spc="20" dirty="0">
                <a:latin typeface="Arial" panose="020B0604020202020204" pitchFamily="34" charset="0"/>
                <a:cs typeface="Arial" panose="020B0604020202020204" pitchFamily="34" charset="0"/>
              </a:rPr>
              <a:t>Rekomendujemy Państwu zapoznanie się z zasadami wnoszenia wkładu własnego do projektów opisanymi w „Wytycznych dotyczących kwalifikowalności wydatków na lata 2021-2027”.</a:t>
            </a: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7</a:t>
            </a:fld>
            <a:endParaRPr lang="pl-PL" dirty="0"/>
          </a:p>
        </p:txBody>
      </p:sp>
    </p:spTree>
    <p:extLst>
      <p:ext uri="{BB962C8B-B14F-4D97-AF65-F5344CB8AC3E}">
        <p14:creationId xmlns:p14="http://schemas.microsoft.com/office/powerpoint/2010/main" val="398623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251445"/>
            <a:ext cx="8784495" cy="6408394"/>
          </a:xfrm>
        </p:spPr>
        <p:txBody>
          <a:bodyPr>
            <a:normAutofit/>
          </a:bodyPr>
          <a:lstStyle/>
          <a:p>
            <a:pPr>
              <a:spcAft>
                <a:spcPts val="600"/>
              </a:spcAft>
            </a:pPr>
            <a:r>
              <a:rPr lang="pl-PL" dirty="0">
                <a:latin typeface="Arial" panose="020B0604020202020204" pitchFamily="34" charset="0"/>
                <a:cs typeface="Arial" panose="020B0604020202020204" pitchFamily="34" charset="0"/>
              </a:rPr>
              <a:t>Mogą Państwo finansować w projekcie wydatki inwestycyjne w ramach mechanizmu finansowania krzyżowego cross–</a:t>
            </a:r>
            <a:r>
              <a:rPr lang="pl-PL" dirty="0" err="1">
                <a:latin typeface="Arial" panose="020B0604020202020204" pitchFamily="34" charset="0"/>
                <a:cs typeface="Arial" panose="020B0604020202020204" pitchFamily="34" charset="0"/>
              </a:rPr>
              <a:t>financing</a:t>
            </a:r>
            <a:r>
              <a:rPr lang="pl-PL" dirty="0">
                <a:latin typeface="Arial" panose="020B0604020202020204" pitchFamily="34" charset="0"/>
                <a:cs typeface="Arial" panose="020B0604020202020204" pitchFamily="34" charset="0"/>
              </a:rPr>
              <a:t> (EFRR może finansować w sposób komplementarny działania objęte zakresem z EFS+, a EFS+ działania objęte zakresem pomocy z EFRR), zgodnie z „Wytycznymi dotyczącymi kwalifikowalności wydatków na lata 2021-2027”. </a:t>
            </a:r>
            <a:r>
              <a:rPr lang="pl-PL" b="1" dirty="0">
                <a:latin typeface="Arial" panose="020B0604020202020204" pitchFamily="34" charset="0"/>
                <a:cs typeface="Arial" panose="020B0604020202020204" pitchFamily="34" charset="0"/>
              </a:rPr>
              <a:t>Wartość wydatków w ramach cross-</a:t>
            </a:r>
            <a:r>
              <a:rPr lang="pl-PL" b="1" dirty="0" err="1">
                <a:latin typeface="Arial" panose="020B0604020202020204" pitchFamily="34" charset="0"/>
                <a:cs typeface="Arial" panose="020B0604020202020204" pitchFamily="34" charset="0"/>
              </a:rPr>
              <a:t>financingu</a:t>
            </a:r>
            <a:r>
              <a:rPr lang="pl-PL" b="1" dirty="0">
                <a:latin typeface="Arial" panose="020B0604020202020204" pitchFamily="34" charset="0"/>
                <a:cs typeface="Arial" panose="020B0604020202020204" pitchFamily="34" charset="0"/>
              </a:rPr>
              <a:t> nie może stanowić więcej niż 15% finansowania unijnego na poziomie projektu.</a:t>
            </a:r>
          </a:p>
          <a:p>
            <a:r>
              <a:rPr lang="pl-PL" b="1" dirty="0">
                <a:latin typeface="Arial" panose="020B0604020202020204" pitchFamily="34" charset="0"/>
                <a:cs typeface="Arial" panose="020B0604020202020204" pitchFamily="34" charset="0"/>
              </a:rPr>
              <a:t>W związku ze stanowiskiem KE informujemy o nowym sposobie wyliczania limitu cross-</a:t>
            </a:r>
            <a:r>
              <a:rPr lang="pl-PL" b="1" dirty="0" err="1">
                <a:latin typeface="Arial" panose="020B0604020202020204" pitchFamily="34" charset="0"/>
                <a:cs typeface="Arial" panose="020B0604020202020204" pitchFamily="34" charset="0"/>
              </a:rPr>
              <a:t>financingu</a:t>
            </a:r>
            <a:r>
              <a:rPr lang="pl-PL" b="1" dirty="0">
                <a:latin typeface="Arial" panose="020B0604020202020204" pitchFamily="34" charset="0"/>
                <a:cs typeface="Arial" panose="020B0604020202020204" pitchFamily="34" charset="0"/>
              </a:rPr>
              <a:t> w projektach finansowanych ze środków EFS+ realizowanych w ramach programu. </a:t>
            </a:r>
            <a:r>
              <a:rPr lang="pl-PL" dirty="0">
                <a:latin typeface="Arial" panose="020B0604020202020204" pitchFamily="34" charset="0"/>
                <a:cs typeface="Arial" panose="020B0604020202020204" pitchFamily="34" charset="0"/>
              </a:rPr>
              <a:t>Zgodnie ze stanowiskiem KE do limitu cross-</a:t>
            </a:r>
            <a:r>
              <a:rPr lang="pl-PL" dirty="0" err="1">
                <a:latin typeface="Arial" panose="020B0604020202020204" pitchFamily="34" charset="0"/>
                <a:cs typeface="Arial" panose="020B0604020202020204" pitchFamily="34" charset="0"/>
              </a:rPr>
              <a:t>financingu</a:t>
            </a:r>
            <a:r>
              <a:rPr lang="pl-PL" dirty="0">
                <a:latin typeface="Arial" panose="020B0604020202020204" pitchFamily="34" charset="0"/>
                <a:cs typeface="Arial" panose="020B0604020202020204" pitchFamily="34" charset="0"/>
              </a:rPr>
              <a:t> należy wliczyć sumę kosztów bezpośrednich, oznaczonych jako koszty mieszczące się w limicie cross-</a:t>
            </a:r>
            <a:r>
              <a:rPr lang="pl-PL" dirty="0" err="1">
                <a:latin typeface="Arial" panose="020B0604020202020204" pitchFamily="34" charset="0"/>
                <a:cs typeface="Arial" panose="020B0604020202020204" pitchFamily="34" charset="0"/>
              </a:rPr>
              <a:t>financingu</a:t>
            </a:r>
            <a:r>
              <a:rPr lang="pl-PL" dirty="0">
                <a:latin typeface="Arial" panose="020B0604020202020204" pitchFamily="34" charset="0"/>
                <a:cs typeface="Arial" panose="020B0604020202020204" pitchFamily="34" charset="0"/>
              </a:rPr>
              <a:t> oraz naliczonych od nich, zgodnie z przyjętą stawką ryczałtową, kosztów pośrednich.</a:t>
            </a:r>
          </a:p>
          <a:p>
            <a:r>
              <a:rPr lang="pl-PL" dirty="0">
                <a:latin typeface="Arial" panose="020B0604020202020204" pitchFamily="34" charset="0"/>
                <a:cs typeface="Arial" panose="020B0604020202020204" pitchFamily="34" charset="0"/>
              </a:rPr>
              <a:t>W związku z powyższym zalecamy, aby w przygotowywanych przez Państwa projektach, nie planować wydatków w ramach cross – </a:t>
            </a:r>
            <a:r>
              <a:rPr lang="pl-PL" dirty="0" err="1">
                <a:latin typeface="Arial" panose="020B0604020202020204" pitchFamily="34" charset="0"/>
                <a:cs typeface="Arial" panose="020B0604020202020204" pitchFamily="34" charset="0"/>
              </a:rPr>
              <a:t>financingu</a:t>
            </a:r>
            <a:r>
              <a:rPr lang="pl-PL" dirty="0">
                <a:latin typeface="Arial" panose="020B0604020202020204" pitchFamily="34" charset="0"/>
                <a:cs typeface="Arial" panose="020B0604020202020204" pitchFamily="34" charset="0"/>
              </a:rPr>
              <a:t> na granicy procentowego limitu obwiązującego w naborze, biorąc pod uwagę, że konieczne będzie w przyszłości zaktualizowanie wniosków w zmienionym systemie i tym samym doliczenie do limitu przypadających na te wydatki kosztów pośrednich.</a:t>
            </a:r>
            <a:endParaRPr lang="pl-PL"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1000"/>
              </a:spcBef>
              <a:spcAft>
                <a:spcPts val="600"/>
              </a:spcAft>
              <a:buNone/>
            </a:pPr>
            <a:endParaRPr lang="pl-PL" b="1"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3283955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251445"/>
            <a:ext cx="8784495" cy="6408394"/>
          </a:xfrm>
        </p:spPr>
        <p:txBody>
          <a:bodyPr>
            <a:normAutofit/>
          </a:bodyPr>
          <a:lstStyle/>
          <a:p>
            <a:pPr marL="0" indent="0">
              <a:buNone/>
            </a:pPr>
            <a:r>
              <a:rPr lang="pl-PL" sz="2800" b="1" u="sng" dirty="0">
                <a:latin typeface="+mn-lt"/>
              </a:rPr>
              <a:t>Typy Wnioskodawców/Beneficjentów oraz Partnerów</a:t>
            </a:r>
          </a:p>
          <a:p>
            <a:pPr marL="0" indent="0">
              <a:buNone/>
            </a:pPr>
            <a:endParaRPr lang="pl-PL" sz="1800" b="0" i="0" u="none" strike="noStrike" baseline="0" dirty="0">
              <a:solidFill>
                <a:srgbClr val="000000"/>
              </a:solidFill>
              <a:latin typeface="Arial" panose="020B0604020202020204" pitchFamily="34" charset="0"/>
            </a:endParaRPr>
          </a:p>
          <a:p>
            <a:pPr marL="0" indent="0">
              <a:buNone/>
            </a:pPr>
            <a:r>
              <a:rPr lang="pl-PL" sz="1800" b="1" i="0" u="none" strike="noStrike" baseline="0" dirty="0">
                <a:solidFill>
                  <a:srgbClr val="000000"/>
                </a:solidFill>
                <a:latin typeface="Arial" panose="020B0604020202020204" pitchFamily="34" charset="0"/>
              </a:rPr>
              <a:t>Wnioski w naborze mogą składać następujące podmioty (Wnioskodawcy/Beneficjenci): </a:t>
            </a:r>
          </a:p>
          <a:p>
            <a:pPr marL="0" indent="0">
              <a:buNone/>
            </a:pPr>
            <a:r>
              <a:rPr lang="pl-PL" sz="1800" b="0" i="0" u="none" strike="noStrike" baseline="0" dirty="0">
                <a:solidFill>
                  <a:srgbClr val="000000"/>
                </a:solidFill>
                <a:latin typeface="Arial" panose="020B0604020202020204" pitchFamily="34" charset="0"/>
              </a:rPr>
              <a:t>• Jednostki Samorządu Terytorialnego, </a:t>
            </a:r>
          </a:p>
          <a:p>
            <a:pPr marL="0" indent="0">
              <a:buNone/>
            </a:pPr>
            <a:r>
              <a:rPr lang="pl-PL" sz="1800" b="0" i="0" u="none" strike="noStrike" baseline="0" dirty="0">
                <a:solidFill>
                  <a:srgbClr val="000000"/>
                </a:solidFill>
                <a:latin typeface="Arial" panose="020B0604020202020204" pitchFamily="34" charset="0"/>
              </a:rPr>
              <a:t>• Jednostki organizacyjne działające w imieniu jednostek samorządu terytorialnego. </a:t>
            </a:r>
          </a:p>
          <a:p>
            <a:endParaRPr lang="pl-PL" sz="1800" b="0" i="0" u="none" strike="noStrike" baseline="0" dirty="0">
              <a:solidFill>
                <a:srgbClr val="000000"/>
              </a:solidFill>
              <a:latin typeface="Arial" panose="020B0604020202020204" pitchFamily="34" charset="0"/>
            </a:endParaRPr>
          </a:p>
          <a:p>
            <a:pPr marL="0" indent="0">
              <a:buNone/>
            </a:pPr>
            <a:r>
              <a:rPr lang="pl-PL" sz="1800" b="1" i="0" u="none" strike="noStrike" baseline="0" dirty="0">
                <a:solidFill>
                  <a:srgbClr val="000000"/>
                </a:solidFill>
                <a:latin typeface="Arial" panose="020B0604020202020204" pitchFamily="34" charset="0"/>
              </a:rPr>
              <a:t>Partnerami w projekcie mogą być: </a:t>
            </a:r>
          </a:p>
          <a:p>
            <a:pPr marL="0" indent="0">
              <a:buNone/>
            </a:pPr>
            <a:r>
              <a:rPr lang="pl-PL" sz="1800" b="0" i="0" u="none" strike="noStrike" baseline="0" dirty="0">
                <a:solidFill>
                  <a:srgbClr val="000000"/>
                </a:solidFill>
                <a:latin typeface="Arial" panose="020B0604020202020204" pitchFamily="34" charset="0"/>
              </a:rPr>
              <a:t>• Instytucje ochrony zdrowia, </a:t>
            </a:r>
          </a:p>
          <a:p>
            <a:pPr marL="0" indent="0">
              <a:buNone/>
            </a:pPr>
            <a:r>
              <a:rPr lang="pl-PL" sz="1800" b="0" i="0" u="none" strike="noStrike" baseline="0" dirty="0">
                <a:solidFill>
                  <a:srgbClr val="000000"/>
                </a:solidFill>
                <a:latin typeface="Arial" panose="020B0604020202020204" pitchFamily="34" charset="0"/>
              </a:rPr>
              <a:t>• Organizacje społeczne i związki wyznaniowe, </a:t>
            </a:r>
          </a:p>
          <a:p>
            <a:pPr marL="0" indent="0">
              <a:buNone/>
            </a:pPr>
            <a:r>
              <a:rPr lang="pl-PL" sz="1800" b="0" i="0" u="none" strike="noStrike" baseline="0" dirty="0">
                <a:solidFill>
                  <a:srgbClr val="000000"/>
                </a:solidFill>
                <a:latin typeface="Arial" panose="020B0604020202020204" pitchFamily="34" charset="0"/>
              </a:rPr>
              <a:t>• Partnerzy społeczni, </a:t>
            </a:r>
          </a:p>
          <a:p>
            <a:pPr marL="0" indent="0">
              <a:buNone/>
            </a:pPr>
            <a:r>
              <a:rPr lang="pl-PL" sz="1800" b="0" i="0" u="none" strike="noStrike" baseline="0" dirty="0">
                <a:solidFill>
                  <a:srgbClr val="000000"/>
                </a:solidFill>
                <a:latin typeface="Arial" panose="020B0604020202020204" pitchFamily="34" charset="0"/>
              </a:rPr>
              <a:t>• Służby publiczne. </a:t>
            </a:r>
          </a:p>
          <a:p>
            <a:pPr marL="0" indent="0">
              <a:buNone/>
            </a:pPr>
            <a:endParaRPr lang="pl-PL" b="1"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9</a:t>
            </a:fld>
            <a:endParaRPr lang="pl-PL" dirty="0"/>
          </a:p>
        </p:txBody>
      </p:sp>
    </p:spTree>
    <p:extLst>
      <p:ext uri="{BB962C8B-B14F-4D97-AF65-F5344CB8AC3E}">
        <p14:creationId xmlns:p14="http://schemas.microsoft.com/office/powerpoint/2010/main" val="3603795390"/>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Prezentacja z numerem strony</Template>
  <TotalTime>2162</TotalTime>
  <Words>1844</Words>
  <Application>Microsoft Office PowerPoint</Application>
  <PresentationFormat>Niestandardowy</PresentationFormat>
  <Paragraphs>195</Paragraphs>
  <Slides>17</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17</vt:i4>
      </vt:variant>
    </vt:vector>
  </HeadingPairs>
  <TitlesOfParts>
    <vt:vector size="24" baseType="lpstr">
      <vt:lpstr>Arial</vt:lpstr>
      <vt:lpstr>Calibri</vt:lpstr>
      <vt:lpstr>Courier New</vt:lpstr>
      <vt:lpstr>Open Sans</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Kwota przeznaczona na dofinansowanie projektów w naborze  </vt:lpstr>
      <vt:lpstr>Zasady finansowania projektu </vt:lpstr>
      <vt:lpstr>Zasady finansowania projektu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Anna Kortas</cp:lastModifiedBy>
  <cp:revision>154</cp:revision>
  <dcterms:created xsi:type="dcterms:W3CDTF">2022-06-22T09:40:44Z</dcterms:created>
  <dcterms:modified xsi:type="dcterms:W3CDTF">2023-12-12T06:54:35Z</dcterms:modified>
</cp:coreProperties>
</file>