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34"/>
  </p:notesMasterIdLst>
  <p:sldIdLst>
    <p:sldId id="275" r:id="rId2"/>
    <p:sldId id="287" r:id="rId3"/>
    <p:sldId id="318" r:id="rId4"/>
    <p:sldId id="340" r:id="rId5"/>
    <p:sldId id="319" r:id="rId6"/>
    <p:sldId id="341" r:id="rId7"/>
    <p:sldId id="282" r:id="rId8"/>
    <p:sldId id="305" r:id="rId9"/>
    <p:sldId id="312" r:id="rId10"/>
    <p:sldId id="321" r:id="rId11"/>
    <p:sldId id="286" r:id="rId12"/>
    <p:sldId id="284" r:id="rId13"/>
    <p:sldId id="306" r:id="rId14"/>
    <p:sldId id="322" r:id="rId15"/>
    <p:sldId id="316" r:id="rId16"/>
    <p:sldId id="317" r:id="rId17"/>
    <p:sldId id="338" r:id="rId18"/>
    <p:sldId id="277" r:id="rId19"/>
    <p:sldId id="290" r:id="rId20"/>
    <p:sldId id="291" r:id="rId21"/>
    <p:sldId id="294" r:id="rId22"/>
    <p:sldId id="311" r:id="rId23"/>
    <p:sldId id="297" r:id="rId24"/>
    <p:sldId id="298" r:id="rId25"/>
    <p:sldId id="339" r:id="rId26"/>
    <p:sldId id="330" r:id="rId27"/>
    <p:sldId id="329" r:id="rId28"/>
    <p:sldId id="337" r:id="rId29"/>
    <p:sldId id="301" r:id="rId30"/>
    <p:sldId id="314" r:id="rId31"/>
    <p:sldId id="300" r:id="rId32"/>
    <p:sldId id="276" r:id="rId33"/>
  </p:sldIdLst>
  <p:sldSz cx="10691813" cy="7559675"/>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381" userDrawn="1">
          <p15:clr>
            <a:srgbClr val="A4A3A4"/>
          </p15:clr>
        </p15:guide>
        <p15:guide id="2" pos="3368"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alenik Agnieszka" initials="PA" lastIdx="1" clrIdx="0">
    <p:extLst>
      <p:ext uri="{19B8F6BF-5375-455C-9EA6-DF929625EA0E}">
        <p15:presenceInfo xmlns:p15="http://schemas.microsoft.com/office/powerpoint/2012/main" userId="S::Agnieszka.Palenik@mfipr.gov.pl::6a0c958d-6557-4bbd-8aa6-03360055b1e8" providerId="AD"/>
      </p:ext>
    </p:extLst>
  </p:cmAuthor>
  <p:cmAuthor id="2" name="Dorota Falkowska" initials="DF" lastIdx="0" clrIdx="1">
    <p:extLst>
      <p:ext uri="{19B8F6BF-5375-455C-9EA6-DF929625EA0E}">
        <p15:presenceInfo xmlns:p15="http://schemas.microsoft.com/office/powerpoint/2012/main" userId="S-1-5-21-1434787077-604915298-1717707607-194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00A15C55-8517-42AA-B614-E9B94910E393}">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Styl pośredni 2 — Ak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352" autoAdjust="0"/>
    <p:restoredTop sz="94660"/>
  </p:normalViewPr>
  <p:slideViewPr>
    <p:cSldViewPr showGuides="1">
      <p:cViewPr varScale="1">
        <p:scale>
          <a:sx n="103" d="100"/>
          <a:sy n="103" d="100"/>
        </p:scale>
        <p:origin x="1716" y="102"/>
      </p:cViewPr>
      <p:guideLst>
        <p:guide orient="horz" pos="2381"/>
        <p:guide pos="336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commentAuthors" Target="commentAuthor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EEEFF2B-0721-7148-92D1-1650B5B78E9F}" type="datetimeFigureOut">
              <a:rPr lang="pl-PL" smtClean="0"/>
              <a:t>27.11.2023</a:t>
            </a:fld>
            <a:endParaRPr lang="pl-PL"/>
          </a:p>
        </p:txBody>
      </p:sp>
      <p:sp>
        <p:nvSpPr>
          <p:cNvPr id="4" name="Symbol zastępczy obrazu slajdu 3"/>
          <p:cNvSpPr>
            <a:spLocks noGrp="1" noRot="1" noChangeAspect="1"/>
          </p:cNvSpPr>
          <p:nvPr>
            <p:ph type="sldImg" idx="2"/>
          </p:nvPr>
        </p:nvSpPr>
        <p:spPr>
          <a:xfrm>
            <a:off x="1246188" y="1143000"/>
            <a:ext cx="4365625" cy="30861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C02B4DB-5212-AD42-B2C1-BD19AC94D45E}" type="slidenum">
              <a:rPr lang="pl-PL" smtClean="0"/>
              <a:t>‹#›</a:t>
            </a:fld>
            <a:endParaRPr lang="pl-PL"/>
          </a:p>
        </p:txBody>
      </p:sp>
    </p:spTree>
    <p:extLst>
      <p:ext uri="{BB962C8B-B14F-4D97-AF65-F5344CB8AC3E}">
        <p14:creationId xmlns:p14="http://schemas.microsoft.com/office/powerpoint/2010/main" val="11927739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png"/><Relationship Id="rId1" Type="http://schemas.openxmlformats.org/officeDocument/2006/relationships/slideMaster" Target="../slideMasters/slideMaster1.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4.png"/><Relationship Id="rId1" Type="http://schemas.openxmlformats.org/officeDocument/2006/relationships/slideMaster" Target="../slideMasters/slideMaster1.xml"/><Relationship Id="rId5" Type="http://schemas.openxmlformats.org/officeDocument/2006/relationships/image" Target="../media/image10.png"/><Relationship Id="rId4" Type="http://schemas.openxmlformats.org/officeDocument/2006/relationships/image" Target="../media/image9.png"/></Relationships>
</file>

<file path=ppt/slideLayouts/_rels/slideLayout2.xml.rels><?xml version="1.0" encoding="UTF-8" standalone="yes"?>
<Relationships xmlns="http://schemas.openxmlformats.org/package/2006/relationships"><Relationship Id="rId8" Type="http://schemas.openxmlformats.org/officeDocument/2006/relationships/image" Target="../media/image13.png"/><Relationship Id="rId13" Type="http://schemas.openxmlformats.org/officeDocument/2006/relationships/image" Target="../media/image18.png"/><Relationship Id="rId3" Type="http://schemas.openxmlformats.org/officeDocument/2006/relationships/image" Target="../media/image8.png"/><Relationship Id="rId7" Type="http://schemas.openxmlformats.org/officeDocument/2006/relationships/image" Target="../media/image12.png"/><Relationship Id="rId12" Type="http://schemas.openxmlformats.org/officeDocument/2006/relationships/image" Target="../media/image17.png"/><Relationship Id="rId17" Type="http://schemas.openxmlformats.org/officeDocument/2006/relationships/image" Target="../media/image22.png"/><Relationship Id="rId2" Type="http://schemas.openxmlformats.org/officeDocument/2006/relationships/image" Target="../media/image4.png"/><Relationship Id="rId16" Type="http://schemas.openxmlformats.org/officeDocument/2006/relationships/image" Target="../media/image21.png"/><Relationship Id="rId1" Type="http://schemas.openxmlformats.org/officeDocument/2006/relationships/slideMaster" Target="../slideMasters/slideMaster1.xml"/><Relationship Id="rId6" Type="http://schemas.openxmlformats.org/officeDocument/2006/relationships/image" Target="../media/image11.png"/><Relationship Id="rId11" Type="http://schemas.openxmlformats.org/officeDocument/2006/relationships/image" Target="../media/image16.png"/><Relationship Id="rId5" Type="http://schemas.openxmlformats.org/officeDocument/2006/relationships/image" Target="../media/image10.png"/><Relationship Id="rId15" Type="http://schemas.openxmlformats.org/officeDocument/2006/relationships/image" Target="../media/image20.png"/><Relationship Id="rId10" Type="http://schemas.openxmlformats.org/officeDocument/2006/relationships/image" Target="../media/image15.png"/><Relationship Id="rId4" Type="http://schemas.openxmlformats.org/officeDocument/2006/relationships/image" Target="../media/image9.png"/><Relationship Id="rId9" Type="http://schemas.openxmlformats.org/officeDocument/2006/relationships/image" Target="../media/image14.png"/><Relationship Id="rId14" Type="http://schemas.openxmlformats.org/officeDocument/2006/relationships/image" Target="../media/image19.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10.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długi tytuł)">
    <p:spTree>
      <p:nvGrpSpPr>
        <p:cNvPr id="1" name=""/>
        <p:cNvGrpSpPr/>
        <p:nvPr/>
      </p:nvGrpSpPr>
      <p:grpSpPr>
        <a:xfrm>
          <a:off x="0" y="0"/>
          <a:ext cx="0" cy="0"/>
          <a:chOff x="0" y="0"/>
          <a:chExt cx="0" cy="0"/>
        </a:xfrm>
      </p:grpSpPr>
      <p:sp>
        <p:nvSpPr>
          <p:cNvPr id="9" name="Prostokąt 8">
            <a:extLst>
              <a:ext uri="{FF2B5EF4-FFF2-40B4-BE49-F238E27FC236}">
                <a16:creationId xmlns:a16="http://schemas.microsoft.com/office/drawing/2014/main" id="{A63EBD56-4A88-4F5C-BEAF-A33740721C44}"/>
              </a:ext>
            </a:extLst>
          </p:cNvPr>
          <p:cNvSpPr/>
          <p:nvPr userDrawn="1"/>
        </p:nvSpPr>
        <p:spPr>
          <a:xfrm>
            <a:off x="1026613" y="1973818"/>
            <a:ext cx="8639675" cy="4326381"/>
          </a:xfrm>
          <a:prstGeom prst="rect">
            <a:avLst/>
          </a:prstGeom>
          <a:solidFill>
            <a:srgbClr val="A6D3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1" name="Prostokąt 10">
            <a:extLst>
              <a:ext uri="{FF2B5EF4-FFF2-40B4-BE49-F238E27FC236}">
                <a16:creationId xmlns:a16="http://schemas.microsoft.com/office/drawing/2014/main" id="{48CDFE25-4437-7188-EA7B-7D9DAD502275}"/>
              </a:ext>
            </a:extLst>
          </p:cNvPr>
          <p:cNvSpPr/>
          <p:nvPr userDrawn="1"/>
        </p:nvSpPr>
        <p:spPr>
          <a:xfrm>
            <a:off x="1" y="0"/>
            <a:ext cx="4986337" cy="269390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pic>
        <p:nvPicPr>
          <p:cNvPr id="13" name="Obraz 12" descr="Obraz zawierający tekst&#10;&#10;Opis wygenerowany automatycznie">
            <a:extLst>
              <a:ext uri="{FF2B5EF4-FFF2-40B4-BE49-F238E27FC236}">
                <a16:creationId xmlns:a16="http://schemas.microsoft.com/office/drawing/2014/main" id="{49D1ECBE-9DB2-9B2A-CE8F-84EF95EA4842}"/>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1026760" y="1973818"/>
            <a:ext cx="3959225" cy="720090"/>
          </a:xfrm>
          <a:prstGeom prst="rect">
            <a:avLst/>
          </a:prstGeom>
        </p:spPr>
      </p:pic>
      <p:pic>
        <p:nvPicPr>
          <p:cNvPr id="14" name="Obraz 13">
            <a:extLst>
              <a:ext uri="{FF2B5EF4-FFF2-40B4-BE49-F238E27FC236}">
                <a16:creationId xmlns:a16="http://schemas.microsoft.com/office/drawing/2014/main" id="{2B41AD81-079D-B212-C8B7-9A9D3BEE5179}"/>
              </a:ext>
            </a:extLst>
          </p:cNvPr>
          <p:cNvPicPr>
            <a:picLocks noChangeAspect="1"/>
          </p:cNvPicPr>
          <p:nvPr userDrawn="1"/>
        </p:nvPicPr>
        <p:blipFill>
          <a:blip r:embed="rId3" cstate="hqprint">
            <a:alphaModFix amt="55000"/>
            <a:extLst>
              <a:ext uri="{28A0092B-C50C-407E-A947-70E740481C1C}">
                <a14:useLocalDpi xmlns:a14="http://schemas.microsoft.com/office/drawing/2010/main" val="0"/>
              </a:ext>
            </a:extLst>
          </a:blip>
          <a:stretch>
            <a:fillRect/>
          </a:stretch>
        </p:blipFill>
        <p:spPr>
          <a:xfrm>
            <a:off x="597632" y="540402"/>
            <a:ext cx="1080000" cy="1080000"/>
          </a:xfrm>
          <a:prstGeom prst="rect">
            <a:avLst/>
          </a:prstGeom>
        </p:spPr>
      </p:pic>
      <p:pic>
        <p:nvPicPr>
          <p:cNvPr id="15" name="Obraz 14">
            <a:extLst>
              <a:ext uri="{FF2B5EF4-FFF2-40B4-BE49-F238E27FC236}">
                <a16:creationId xmlns:a16="http://schemas.microsoft.com/office/drawing/2014/main" id="{0A433181-6EED-44B3-4822-4AF9E6BA906A}"/>
              </a:ext>
            </a:extLst>
          </p:cNvPr>
          <p:cNvPicPr>
            <a:picLocks noChangeAspect="1"/>
          </p:cNvPicPr>
          <p:nvPr userDrawn="1"/>
        </p:nvPicPr>
        <p:blipFill>
          <a:blip r:embed="rId4" cstate="hqprint">
            <a:alphaModFix amt="55000"/>
            <a:extLst>
              <a:ext uri="{28A0092B-C50C-407E-A947-70E740481C1C}">
                <a14:useLocalDpi xmlns:a14="http://schemas.microsoft.com/office/drawing/2010/main" val="0"/>
              </a:ext>
            </a:extLst>
          </a:blip>
          <a:stretch>
            <a:fillRect/>
          </a:stretch>
        </p:blipFill>
        <p:spPr>
          <a:xfrm>
            <a:off x="2105788" y="540402"/>
            <a:ext cx="1080000" cy="1080000"/>
          </a:xfrm>
          <a:prstGeom prst="rect">
            <a:avLst/>
          </a:prstGeom>
        </p:spPr>
      </p:pic>
      <p:pic>
        <p:nvPicPr>
          <p:cNvPr id="16" name="Obraz 15">
            <a:extLst>
              <a:ext uri="{FF2B5EF4-FFF2-40B4-BE49-F238E27FC236}">
                <a16:creationId xmlns:a16="http://schemas.microsoft.com/office/drawing/2014/main" id="{276322E5-6025-7EA2-67FB-9F57E9210052}"/>
              </a:ext>
            </a:extLst>
          </p:cNvPr>
          <p:cNvPicPr>
            <a:picLocks noChangeAspect="1"/>
          </p:cNvPicPr>
          <p:nvPr userDrawn="1"/>
        </p:nvPicPr>
        <p:blipFill>
          <a:blip r:embed="rId5" cstate="hqprint">
            <a:alphaModFix amt="55000"/>
            <a:extLst>
              <a:ext uri="{28A0092B-C50C-407E-A947-70E740481C1C}">
                <a14:useLocalDpi xmlns:a14="http://schemas.microsoft.com/office/drawing/2010/main" val="0"/>
              </a:ext>
            </a:extLst>
          </a:blip>
          <a:stretch>
            <a:fillRect/>
          </a:stretch>
        </p:blipFill>
        <p:spPr>
          <a:xfrm>
            <a:off x="3613944" y="540402"/>
            <a:ext cx="1080000" cy="1080000"/>
          </a:xfrm>
          <a:prstGeom prst="rect">
            <a:avLst/>
          </a:prstGeom>
        </p:spPr>
      </p:pic>
      <p:sp>
        <p:nvSpPr>
          <p:cNvPr id="2" name="Title 1"/>
          <p:cNvSpPr>
            <a:spLocks noGrp="1"/>
          </p:cNvSpPr>
          <p:nvPr>
            <p:ph type="ctrTitle"/>
          </p:nvPr>
        </p:nvSpPr>
        <p:spPr>
          <a:xfrm>
            <a:off x="1385877" y="3059113"/>
            <a:ext cx="7920115" cy="1107677"/>
          </a:xfrm>
        </p:spPr>
        <p:txBody>
          <a:bodyPr anchor="t" anchorCtr="0">
            <a:normAutofit/>
          </a:bodyPr>
          <a:lstStyle>
            <a:lvl1pPr algn="l">
              <a:lnSpc>
                <a:spcPts val="4000"/>
              </a:lnSpc>
              <a:defRPr sz="3200"/>
            </a:lvl1pPr>
          </a:lstStyle>
          <a:p>
            <a:r>
              <a:rPr lang="pl-PL"/>
              <a:t>Kliknij, aby edytować styl</a:t>
            </a:r>
            <a:endParaRPr lang="en-US" dirty="0"/>
          </a:p>
        </p:txBody>
      </p:sp>
      <p:sp>
        <p:nvSpPr>
          <p:cNvPr id="3" name="Subtitle 2"/>
          <p:cNvSpPr>
            <a:spLocks noGrp="1"/>
          </p:cNvSpPr>
          <p:nvPr>
            <p:ph type="subTitle" idx="1"/>
          </p:nvPr>
        </p:nvSpPr>
        <p:spPr>
          <a:xfrm>
            <a:off x="1385888" y="4861794"/>
            <a:ext cx="7920037" cy="1080000"/>
          </a:xfrm>
        </p:spPr>
        <p:txBody>
          <a:bodyPr>
            <a:normAutofit/>
          </a:bodyPr>
          <a:lstStyle>
            <a:lvl1pPr marL="0" indent="0" algn="l">
              <a:lnSpc>
                <a:spcPts val="3500"/>
              </a:lnSpc>
              <a:buNone/>
              <a:defRPr sz="2800" b="1">
                <a:solidFill>
                  <a:schemeClr val="tx2"/>
                </a:solidFill>
              </a:defRPr>
            </a:lvl1pPr>
            <a:lvl2pPr marL="503972" indent="0" algn="ctr">
              <a:buNone/>
              <a:defRPr sz="2205"/>
            </a:lvl2pPr>
            <a:lvl3pPr marL="1007943" indent="0" algn="ctr">
              <a:buNone/>
              <a:defRPr sz="1984"/>
            </a:lvl3pPr>
            <a:lvl4pPr marL="1511915" indent="0" algn="ctr">
              <a:buNone/>
              <a:defRPr sz="1764"/>
            </a:lvl4pPr>
            <a:lvl5pPr marL="2015886" indent="0" algn="ctr">
              <a:buNone/>
              <a:defRPr sz="1764"/>
            </a:lvl5pPr>
            <a:lvl6pPr marL="2519858" indent="0" algn="ctr">
              <a:buNone/>
              <a:defRPr sz="1764"/>
            </a:lvl6pPr>
            <a:lvl7pPr marL="3023829" indent="0" algn="ctr">
              <a:buNone/>
              <a:defRPr sz="1764"/>
            </a:lvl7pPr>
            <a:lvl8pPr marL="3527801" indent="0" algn="ctr">
              <a:buNone/>
              <a:defRPr sz="1764"/>
            </a:lvl8pPr>
            <a:lvl9pPr marL="4031772" indent="0" algn="ctr">
              <a:buNone/>
              <a:defRPr sz="1764"/>
            </a:lvl9pPr>
          </a:lstStyle>
          <a:p>
            <a:r>
              <a:rPr lang="pl-PL"/>
              <a:t>Kliknij, aby edytować styl wzorca podtytułu</a:t>
            </a:r>
            <a:endParaRPr lang="en-US" dirty="0"/>
          </a:p>
        </p:txBody>
      </p:sp>
      <p:sp>
        <p:nvSpPr>
          <p:cNvPr id="4" name="Date Placeholder 3"/>
          <p:cNvSpPr>
            <a:spLocks noGrp="1"/>
          </p:cNvSpPr>
          <p:nvPr>
            <p:ph type="dt" sz="half" idx="10"/>
          </p:nvPr>
        </p:nvSpPr>
        <p:spPr>
          <a:xfrm>
            <a:off x="7865356" y="540402"/>
            <a:ext cx="1799844" cy="349114"/>
          </a:xfrm>
          <a:prstGeom prst="rect">
            <a:avLst/>
          </a:prstGeom>
        </p:spPr>
        <p:txBody>
          <a:bodyPr lIns="0" tIns="0" rIns="0" bIns="0"/>
          <a:lstStyle>
            <a:lvl1pPr algn="r">
              <a:lnSpc>
                <a:spcPts val="1800"/>
              </a:lnSpc>
              <a:defRPr sz="1400">
                <a:solidFill>
                  <a:schemeClr val="tx2"/>
                </a:solidFill>
                <a:latin typeface="Open Sans" pitchFamily="2" charset="0"/>
                <a:ea typeface="Open Sans" pitchFamily="2" charset="0"/>
                <a:cs typeface="Open Sans" pitchFamily="2" charset="0"/>
              </a:defRPr>
            </a:lvl1pPr>
          </a:lstStyle>
          <a:p>
            <a:fld id="{D2A3D249-6366-4532-95C2-9DDC07D17B44}" type="datetime1">
              <a:rPr lang="pl-PL" smtClean="0"/>
              <a:t>27.11.2023</a:t>
            </a:fld>
            <a:endParaRPr lang="pl-PL" dirty="0"/>
          </a:p>
        </p:txBody>
      </p:sp>
      <p:pic>
        <p:nvPicPr>
          <p:cNvPr id="8" name="Obraz 7">
            <a:extLst>
              <a:ext uri="{FF2B5EF4-FFF2-40B4-BE49-F238E27FC236}">
                <a16:creationId xmlns:a16="http://schemas.microsoft.com/office/drawing/2014/main" id="{500FFCFA-D3A4-40A4-E76C-99575547246A}"/>
              </a:ext>
            </a:extLst>
          </p:cNvPr>
          <p:cNvPicPr>
            <a:picLocks noChangeAspect="1"/>
          </p:cNvPicPr>
          <p:nvPr userDrawn="1"/>
        </p:nvPicPr>
        <p:blipFill>
          <a:blip r:embed="rId6" cstate="hqprint">
            <a:extLst>
              <a:ext uri="{28A0092B-C50C-407E-A947-70E740481C1C}">
                <a14:useLocalDpi xmlns:a14="http://schemas.microsoft.com/office/drawing/2010/main" val="0"/>
              </a:ext>
            </a:extLst>
          </a:blip>
          <a:stretch>
            <a:fillRect/>
          </a:stretch>
        </p:blipFill>
        <p:spPr>
          <a:xfrm>
            <a:off x="792000" y="6371047"/>
            <a:ext cx="1621258" cy="949192"/>
          </a:xfrm>
          <a:prstGeom prst="rect">
            <a:avLst/>
          </a:prstGeom>
        </p:spPr>
      </p:pic>
      <p:pic>
        <p:nvPicPr>
          <p:cNvPr id="10" name="Obraz 9">
            <a:extLst>
              <a:ext uri="{FF2B5EF4-FFF2-40B4-BE49-F238E27FC236}">
                <a16:creationId xmlns:a16="http://schemas.microsoft.com/office/drawing/2014/main" id="{DC91A070-16DB-C0E1-0B7B-93924541A6E7}"/>
              </a:ext>
            </a:extLst>
          </p:cNvPr>
          <p:cNvPicPr>
            <a:picLocks noChangeAspect="1"/>
          </p:cNvPicPr>
          <p:nvPr userDrawn="1"/>
        </p:nvPicPr>
        <p:blipFill>
          <a:blip r:embed="rId7" cstate="hqprint">
            <a:extLst>
              <a:ext uri="{28A0092B-C50C-407E-A947-70E740481C1C}">
                <a14:useLocalDpi xmlns:a14="http://schemas.microsoft.com/office/drawing/2010/main" val="0"/>
              </a:ext>
            </a:extLst>
          </a:blip>
          <a:stretch>
            <a:fillRect/>
          </a:stretch>
        </p:blipFill>
        <p:spPr>
          <a:xfrm>
            <a:off x="7272000" y="6371047"/>
            <a:ext cx="2633371" cy="949192"/>
          </a:xfrm>
          <a:prstGeom prst="rect">
            <a:avLst/>
          </a:prstGeom>
        </p:spPr>
      </p:pic>
      <p:pic>
        <p:nvPicPr>
          <p:cNvPr id="12" name="Obraz 11">
            <a:extLst>
              <a:ext uri="{FF2B5EF4-FFF2-40B4-BE49-F238E27FC236}">
                <a16:creationId xmlns:a16="http://schemas.microsoft.com/office/drawing/2014/main" id="{AB280FEF-799B-B9CA-10D2-815DA71DA238}"/>
              </a:ext>
            </a:extLst>
          </p:cNvPr>
          <p:cNvPicPr>
            <a:picLocks noChangeAspect="1"/>
          </p:cNvPicPr>
          <p:nvPr userDrawn="1"/>
        </p:nvPicPr>
        <p:blipFill>
          <a:blip r:embed="rId8" cstate="hqprint">
            <a:extLst>
              <a:ext uri="{28A0092B-C50C-407E-A947-70E740481C1C}">
                <a14:useLocalDpi xmlns:a14="http://schemas.microsoft.com/office/drawing/2010/main" val="0"/>
              </a:ext>
            </a:extLst>
          </a:blip>
          <a:stretch>
            <a:fillRect/>
          </a:stretch>
        </p:blipFill>
        <p:spPr>
          <a:xfrm>
            <a:off x="3722743" y="6370378"/>
            <a:ext cx="2239772" cy="950531"/>
          </a:xfrm>
          <a:prstGeom prst="rect">
            <a:avLst/>
          </a:prstGeom>
        </p:spPr>
      </p:pic>
    </p:spTree>
    <p:extLst>
      <p:ext uri="{BB962C8B-B14F-4D97-AF65-F5344CB8AC3E}">
        <p14:creationId xmlns:p14="http://schemas.microsoft.com/office/powerpoint/2010/main" val="4255767286"/>
      </p:ext>
    </p:extLst>
  </p:cSld>
  <p:clrMapOvr>
    <a:masterClrMapping/>
  </p:clrMapOvr>
  <p:extLst>
    <p:ext uri="{DCECCB84-F9BA-43D5-87BE-67443E8EF086}">
      <p15:sldGuideLst xmlns:p15="http://schemas.microsoft.com/office/powerpoint/2012/main">
        <p15:guide id="1" pos="193" userDrawn="1">
          <p15:clr>
            <a:srgbClr val="FBAE40"/>
          </p15:clr>
        </p15:guide>
        <p15:guide id="2" orient="horz" pos="113" userDrawn="1">
          <p15:clr>
            <a:srgbClr val="FBAE40"/>
          </p15:clr>
        </p15:guide>
        <p15:guide id="3" orient="horz" pos="2381" userDrawn="1">
          <p15:clr>
            <a:srgbClr val="FBAE40"/>
          </p15:clr>
        </p15:guide>
        <p15:guide id="4" orient="horz" pos="340" userDrawn="1">
          <p15:clr>
            <a:srgbClr val="FBAE40"/>
          </p15:clr>
        </p15:guide>
        <p15:guide id="5" orient="horz" pos="567" userDrawn="1">
          <p15:clr>
            <a:srgbClr val="FBAE40"/>
          </p15:clr>
        </p15:guide>
        <p15:guide id="6" orient="horz" pos="794" userDrawn="1">
          <p15:clr>
            <a:srgbClr val="FBAE40"/>
          </p15:clr>
        </p15:guide>
        <p15:guide id="7" orient="horz" pos="1020" userDrawn="1">
          <p15:clr>
            <a:srgbClr val="FBAE40"/>
          </p15:clr>
        </p15:guide>
        <p15:guide id="8" orient="horz" pos="1247" userDrawn="1">
          <p15:clr>
            <a:srgbClr val="FBAE40"/>
          </p15:clr>
        </p15:guide>
        <p15:guide id="9" orient="horz" pos="1474" userDrawn="1">
          <p15:clr>
            <a:srgbClr val="FBAE40"/>
          </p15:clr>
        </p15:guide>
        <p15:guide id="10" orient="horz" pos="1701" userDrawn="1">
          <p15:clr>
            <a:srgbClr val="FBAE40"/>
          </p15:clr>
        </p15:guide>
        <p15:guide id="11" orient="horz" pos="1927" userDrawn="1">
          <p15:clr>
            <a:srgbClr val="FBAE40"/>
          </p15:clr>
        </p15:guide>
        <p15:guide id="12" orient="horz" pos="2154" userDrawn="1">
          <p15:clr>
            <a:srgbClr val="FBAE40"/>
          </p15:clr>
        </p15:guide>
        <p15:guide id="13" orient="horz" pos="2608" userDrawn="1">
          <p15:clr>
            <a:srgbClr val="FBAE40"/>
          </p15:clr>
        </p15:guide>
        <p15:guide id="14" orient="horz" pos="2835" userDrawn="1">
          <p15:clr>
            <a:srgbClr val="FBAE40"/>
          </p15:clr>
        </p15:guide>
        <p15:guide id="15" orient="horz" pos="3061" userDrawn="1">
          <p15:clr>
            <a:srgbClr val="FBAE40"/>
          </p15:clr>
        </p15:guide>
        <p15:guide id="16" orient="horz" pos="3288" userDrawn="1">
          <p15:clr>
            <a:srgbClr val="FBAE40"/>
          </p15:clr>
        </p15:guide>
        <p15:guide id="17" orient="horz" pos="3515" userDrawn="1">
          <p15:clr>
            <a:srgbClr val="FBAE40"/>
          </p15:clr>
        </p15:guide>
        <p15:guide id="18" orient="horz" pos="3742" userDrawn="1">
          <p15:clr>
            <a:srgbClr val="FBAE40"/>
          </p15:clr>
        </p15:guide>
        <p15:guide id="19" orient="horz" pos="3968" userDrawn="1">
          <p15:clr>
            <a:srgbClr val="FBAE40"/>
          </p15:clr>
        </p15:guide>
        <p15:guide id="20" orient="horz" pos="4195" userDrawn="1">
          <p15:clr>
            <a:srgbClr val="FBAE40"/>
          </p15:clr>
        </p15:guide>
        <p15:guide id="21" orient="horz" pos="4422" userDrawn="1">
          <p15:clr>
            <a:srgbClr val="FBAE40"/>
          </p15:clr>
        </p15:guide>
        <p15:guide id="22" orient="horz" pos="4649" userDrawn="1">
          <p15:clr>
            <a:srgbClr val="FBAE40"/>
          </p15:clr>
        </p15:guide>
        <p15:guide id="23" pos="419" userDrawn="1">
          <p15:clr>
            <a:srgbClr val="FBAE40"/>
          </p15:clr>
        </p15:guide>
        <p15:guide id="24" pos="646" userDrawn="1">
          <p15:clr>
            <a:srgbClr val="FBAE40"/>
          </p15:clr>
        </p15:guide>
        <p15:guide id="25" pos="873" userDrawn="1">
          <p15:clr>
            <a:srgbClr val="FBAE40"/>
          </p15:clr>
        </p15:guide>
        <p15:guide id="26" pos="1100" userDrawn="1">
          <p15:clr>
            <a:srgbClr val="FBAE40"/>
          </p15:clr>
        </p15:guide>
        <p15:guide id="27" pos="1327" userDrawn="1">
          <p15:clr>
            <a:srgbClr val="FBAE40"/>
          </p15:clr>
        </p15:guide>
        <p15:guide id="28" pos="1553" userDrawn="1">
          <p15:clr>
            <a:srgbClr val="FBAE40"/>
          </p15:clr>
        </p15:guide>
        <p15:guide id="29" pos="1780" userDrawn="1">
          <p15:clr>
            <a:srgbClr val="FBAE40"/>
          </p15:clr>
        </p15:guide>
        <p15:guide id="30" pos="2007" userDrawn="1">
          <p15:clr>
            <a:srgbClr val="FBAE40"/>
          </p15:clr>
        </p15:guide>
        <p15:guide id="31" pos="2234" userDrawn="1">
          <p15:clr>
            <a:srgbClr val="FBAE40"/>
          </p15:clr>
        </p15:guide>
        <p15:guide id="32" pos="2460" userDrawn="1">
          <p15:clr>
            <a:srgbClr val="FBAE40"/>
          </p15:clr>
        </p15:guide>
        <p15:guide id="33" pos="2687" userDrawn="1">
          <p15:clr>
            <a:srgbClr val="FBAE40"/>
          </p15:clr>
        </p15:guide>
        <p15:guide id="34" pos="2914" userDrawn="1">
          <p15:clr>
            <a:srgbClr val="FBAE40"/>
          </p15:clr>
        </p15:guide>
        <p15:guide id="35" pos="3141" userDrawn="1">
          <p15:clr>
            <a:srgbClr val="FBAE40"/>
          </p15:clr>
        </p15:guide>
        <p15:guide id="36" pos="3368" userDrawn="1">
          <p15:clr>
            <a:srgbClr val="FBAE40"/>
          </p15:clr>
        </p15:guide>
        <p15:guide id="37" pos="3594" userDrawn="1">
          <p15:clr>
            <a:srgbClr val="FBAE40"/>
          </p15:clr>
        </p15:guide>
        <p15:guide id="38" pos="3821" userDrawn="1">
          <p15:clr>
            <a:srgbClr val="FBAE40"/>
          </p15:clr>
        </p15:guide>
        <p15:guide id="39" pos="4048" userDrawn="1">
          <p15:clr>
            <a:srgbClr val="FBAE40"/>
          </p15:clr>
        </p15:guide>
        <p15:guide id="40" pos="4275" userDrawn="1">
          <p15:clr>
            <a:srgbClr val="FBAE40"/>
          </p15:clr>
        </p15:guide>
        <p15:guide id="41" pos="4501" userDrawn="1">
          <p15:clr>
            <a:srgbClr val="FBAE40"/>
          </p15:clr>
        </p15:guide>
        <p15:guide id="42" pos="4728" userDrawn="1">
          <p15:clr>
            <a:srgbClr val="FBAE40"/>
          </p15:clr>
        </p15:guide>
        <p15:guide id="43" pos="4955" userDrawn="1">
          <p15:clr>
            <a:srgbClr val="FBAE40"/>
          </p15:clr>
        </p15:guide>
        <p15:guide id="44" pos="5182" userDrawn="1">
          <p15:clr>
            <a:srgbClr val="FBAE40"/>
          </p15:clr>
        </p15:guide>
        <p15:guide id="45" pos="5408" userDrawn="1">
          <p15:clr>
            <a:srgbClr val="FBAE40"/>
          </p15:clr>
        </p15:guide>
        <p15:guide id="46" pos="5635" userDrawn="1">
          <p15:clr>
            <a:srgbClr val="FBAE40"/>
          </p15:clr>
        </p15:guide>
        <p15:guide id="47" pos="5862" userDrawn="1">
          <p15:clr>
            <a:srgbClr val="FBAE40"/>
          </p15:clr>
        </p15:guide>
        <p15:guide id="48" pos="6089" userDrawn="1">
          <p15:clr>
            <a:srgbClr val="FBAE40"/>
          </p15:clr>
        </p15:guide>
        <p15:guide id="49" pos="6316" userDrawn="1">
          <p15:clr>
            <a:srgbClr val="FBAE40"/>
          </p15:clr>
        </p15:guide>
        <p15:guide id="50" pos="6542"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Slajd końcowy">
    <p:spTree>
      <p:nvGrpSpPr>
        <p:cNvPr id="1" name=""/>
        <p:cNvGrpSpPr/>
        <p:nvPr/>
      </p:nvGrpSpPr>
      <p:grpSpPr>
        <a:xfrm>
          <a:off x="0" y="0"/>
          <a:ext cx="0" cy="0"/>
          <a:chOff x="0" y="0"/>
          <a:chExt cx="0" cy="0"/>
        </a:xfrm>
      </p:grpSpPr>
      <p:sp>
        <p:nvSpPr>
          <p:cNvPr id="12" name="Prostokąt 11">
            <a:extLst>
              <a:ext uri="{FF2B5EF4-FFF2-40B4-BE49-F238E27FC236}">
                <a16:creationId xmlns:a16="http://schemas.microsoft.com/office/drawing/2014/main" id="{F8E39A3A-22D6-B8ED-2F58-16F69704FFAA}"/>
              </a:ext>
            </a:extLst>
          </p:cNvPr>
          <p:cNvSpPr/>
          <p:nvPr userDrawn="1"/>
        </p:nvSpPr>
        <p:spPr>
          <a:xfrm>
            <a:off x="2465388" y="4500563"/>
            <a:ext cx="8226426" cy="179963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1" name="Symbol zastępczy obrazu 10">
            <a:extLst>
              <a:ext uri="{FF2B5EF4-FFF2-40B4-BE49-F238E27FC236}">
                <a16:creationId xmlns:a16="http://schemas.microsoft.com/office/drawing/2014/main" id="{A760FD32-D539-3290-0E5F-1B5EF08EB2F0}"/>
              </a:ext>
            </a:extLst>
          </p:cNvPr>
          <p:cNvSpPr>
            <a:spLocks noGrp="1"/>
          </p:cNvSpPr>
          <p:nvPr>
            <p:ph type="pic" sz="quarter" idx="10"/>
          </p:nvPr>
        </p:nvSpPr>
        <p:spPr>
          <a:xfrm>
            <a:off x="1025525" y="0"/>
            <a:ext cx="8640763" cy="5221288"/>
          </a:xfrm>
          <a:custGeom>
            <a:avLst/>
            <a:gdLst>
              <a:gd name="connsiteX0" fmla="*/ 0 w 8640763"/>
              <a:gd name="connsiteY0" fmla="*/ 0 h 5221288"/>
              <a:gd name="connsiteX1" fmla="*/ 8640763 w 8640763"/>
              <a:gd name="connsiteY1" fmla="*/ 0 h 5221288"/>
              <a:gd name="connsiteX2" fmla="*/ 8640763 w 8640763"/>
              <a:gd name="connsiteY2" fmla="*/ 4500563 h 5221288"/>
              <a:gd name="connsiteX3" fmla="*/ 1439863 w 8640763"/>
              <a:gd name="connsiteY3" fmla="*/ 4500563 h 5221288"/>
              <a:gd name="connsiteX4" fmla="*/ 1439863 w 8640763"/>
              <a:gd name="connsiteY4" fmla="*/ 5221288 h 5221288"/>
              <a:gd name="connsiteX5" fmla="*/ 0 w 8640763"/>
              <a:gd name="connsiteY5" fmla="*/ 5221288 h 5221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640763" h="5221288">
                <a:moveTo>
                  <a:pt x="0" y="0"/>
                </a:moveTo>
                <a:lnTo>
                  <a:pt x="8640763" y="0"/>
                </a:lnTo>
                <a:lnTo>
                  <a:pt x="8640763" y="4500563"/>
                </a:lnTo>
                <a:lnTo>
                  <a:pt x="1439863" y="4500563"/>
                </a:lnTo>
                <a:lnTo>
                  <a:pt x="1439863" y="5221288"/>
                </a:lnTo>
                <a:lnTo>
                  <a:pt x="0" y="5221288"/>
                </a:lnTo>
                <a:close/>
              </a:path>
            </a:pathLst>
          </a:custGeom>
          <a:solidFill>
            <a:schemeClr val="bg1">
              <a:lumMod val="95000"/>
            </a:schemeClr>
          </a:solidFill>
        </p:spPr>
        <p:txBody>
          <a:bodyPr wrap="square" anchor="ctr" anchorCtr="0">
            <a:noAutofit/>
          </a:bodyPr>
          <a:lstStyle>
            <a:lvl1pPr marL="0" indent="0" algn="ctr">
              <a:buFont typeface="Arial" panose="020B0604020202020204" pitchFamily="34" charset="0"/>
              <a:buNone/>
              <a:defRPr sz="1000"/>
            </a:lvl1pPr>
          </a:lstStyle>
          <a:p>
            <a:r>
              <a:rPr lang="pl-PL"/>
              <a:t>Kliknij ikonę, aby dodać obraz</a:t>
            </a:r>
            <a:endParaRPr lang="pl-PL" dirty="0"/>
          </a:p>
        </p:txBody>
      </p:sp>
      <p:pic>
        <p:nvPicPr>
          <p:cNvPr id="7" name="Obraz 6" descr="Obraz zawierający tekst&#10;&#10;Opis wygenerowany automatycznie">
            <a:extLst>
              <a:ext uri="{FF2B5EF4-FFF2-40B4-BE49-F238E27FC236}">
                <a16:creationId xmlns:a16="http://schemas.microsoft.com/office/drawing/2014/main" id="{3B4B8A84-3D08-244B-BF5B-6E361D1A74B5}"/>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2466975" y="4500563"/>
            <a:ext cx="3959225" cy="720090"/>
          </a:xfrm>
          <a:prstGeom prst="rect">
            <a:avLst/>
          </a:prstGeom>
        </p:spPr>
      </p:pic>
      <p:sp>
        <p:nvSpPr>
          <p:cNvPr id="2" name="Tytuł 1">
            <a:extLst>
              <a:ext uri="{FF2B5EF4-FFF2-40B4-BE49-F238E27FC236}">
                <a16:creationId xmlns:a16="http://schemas.microsoft.com/office/drawing/2014/main" id="{C3C397EF-E780-3941-A190-8FF660EE9016}"/>
              </a:ext>
            </a:extLst>
          </p:cNvPr>
          <p:cNvSpPr>
            <a:spLocks noGrp="1"/>
          </p:cNvSpPr>
          <p:nvPr>
            <p:ph type="title"/>
          </p:nvPr>
        </p:nvSpPr>
        <p:spPr>
          <a:xfrm>
            <a:off x="2825750" y="5593629"/>
            <a:ext cx="7559675" cy="705572"/>
          </a:xfrm>
        </p:spPr>
        <p:txBody>
          <a:bodyPr/>
          <a:lstStyle/>
          <a:p>
            <a:r>
              <a:rPr lang="pl-PL"/>
              <a:t>Kliknij, aby edytować styl</a:t>
            </a:r>
            <a:endParaRPr lang="pl-PL" dirty="0"/>
          </a:p>
        </p:txBody>
      </p:sp>
      <p:pic>
        <p:nvPicPr>
          <p:cNvPr id="8" name="Obraz 7" descr="znak Funduszy Europejskich">
            <a:extLst>
              <a:ext uri="{FF2B5EF4-FFF2-40B4-BE49-F238E27FC236}">
                <a16:creationId xmlns:a16="http://schemas.microsoft.com/office/drawing/2014/main" id="{BFD80FA4-66E0-3049-A92A-085F431CEB0C}"/>
              </a:ext>
            </a:extLst>
          </p:cNvPr>
          <p:cNvPicPr>
            <a:picLocks noChangeAspect="1"/>
          </p:cNvPicPr>
          <p:nvPr userDrawn="1"/>
        </p:nvPicPr>
        <p:blipFill>
          <a:blip r:embed="rId3" cstate="hqprint">
            <a:extLst>
              <a:ext uri="{28A0092B-C50C-407E-A947-70E740481C1C}">
                <a14:useLocalDpi xmlns:a14="http://schemas.microsoft.com/office/drawing/2010/main" val="0"/>
              </a:ext>
            </a:extLst>
          </a:blip>
          <a:stretch>
            <a:fillRect/>
          </a:stretch>
        </p:blipFill>
        <p:spPr>
          <a:xfrm>
            <a:off x="792000" y="6371047"/>
            <a:ext cx="1621258" cy="949192"/>
          </a:xfrm>
          <a:prstGeom prst="rect">
            <a:avLst/>
          </a:prstGeom>
        </p:spPr>
      </p:pic>
      <p:pic>
        <p:nvPicPr>
          <p:cNvPr id="9" name="Obraz 8" descr="flaga Unii Europejskie z dopiskiem dofinansowane przez Unię Europejską">
            <a:extLst>
              <a:ext uri="{FF2B5EF4-FFF2-40B4-BE49-F238E27FC236}">
                <a16:creationId xmlns:a16="http://schemas.microsoft.com/office/drawing/2014/main" id="{695F0183-048A-AF46-A850-8C265BFACC25}"/>
              </a:ext>
            </a:extLst>
          </p:cNvPr>
          <p:cNvPicPr>
            <a:picLocks noChangeAspect="1"/>
          </p:cNvPicPr>
          <p:nvPr userDrawn="1"/>
        </p:nvPicPr>
        <p:blipFill>
          <a:blip r:embed="rId4" cstate="hqprint">
            <a:extLst>
              <a:ext uri="{28A0092B-C50C-407E-A947-70E740481C1C}">
                <a14:useLocalDpi xmlns:a14="http://schemas.microsoft.com/office/drawing/2010/main" val="0"/>
              </a:ext>
            </a:extLst>
          </a:blip>
          <a:stretch>
            <a:fillRect/>
          </a:stretch>
        </p:blipFill>
        <p:spPr>
          <a:xfrm>
            <a:off x="7272000" y="6371047"/>
            <a:ext cx="2633371" cy="949192"/>
          </a:xfrm>
          <a:prstGeom prst="rect">
            <a:avLst/>
          </a:prstGeom>
        </p:spPr>
      </p:pic>
      <p:pic>
        <p:nvPicPr>
          <p:cNvPr id="10" name="Obraz 9" descr="barwy RP">
            <a:extLst>
              <a:ext uri="{FF2B5EF4-FFF2-40B4-BE49-F238E27FC236}">
                <a16:creationId xmlns:a16="http://schemas.microsoft.com/office/drawing/2014/main" id="{875F5C9C-57CB-134D-A405-3BC05A23D856}"/>
              </a:ext>
            </a:extLst>
          </p:cNvPr>
          <p:cNvPicPr>
            <a:picLocks noChangeAspect="1"/>
          </p:cNvPicPr>
          <p:nvPr userDrawn="1"/>
        </p:nvPicPr>
        <p:blipFill>
          <a:blip r:embed="rId5" cstate="hqprint">
            <a:extLst>
              <a:ext uri="{28A0092B-C50C-407E-A947-70E740481C1C}">
                <a14:useLocalDpi xmlns:a14="http://schemas.microsoft.com/office/drawing/2010/main" val="0"/>
              </a:ext>
            </a:extLst>
          </a:blip>
          <a:stretch>
            <a:fillRect/>
          </a:stretch>
        </p:blipFill>
        <p:spPr>
          <a:xfrm>
            <a:off x="3722743" y="6370378"/>
            <a:ext cx="2239772" cy="950531"/>
          </a:xfrm>
          <a:prstGeom prst="rect">
            <a:avLst/>
          </a:prstGeom>
        </p:spPr>
      </p:pic>
    </p:spTree>
    <p:extLst>
      <p:ext uri="{BB962C8B-B14F-4D97-AF65-F5344CB8AC3E}">
        <p14:creationId xmlns:p14="http://schemas.microsoft.com/office/powerpoint/2010/main" val="27850847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2_Slajd tytułowy (długi tytuł)">
    <p:spTree>
      <p:nvGrpSpPr>
        <p:cNvPr id="1" name=""/>
        <p:cNvGrpSpPr/>
        <p:nvPr/>
      </p:nvGrpSpPr>
      <p:grpSpPr>
        <a:xfrm>
          <a:off x="0" y="0"/>
          <a:ext cx="0" cy="0"/>
          <a:chOff x="0" y="0"/>
          <a:chExt cx="0" cy="0"/>
        </a:xfrm>
      </p:grpSpPr>
      <p:sp>
        <p:nvSpPr>
          <p:cNvPr id="9" name="Prostokąt 8">
            <a:extLst>
              <a:ext uri="{FF2B5EF4-FFF2-40B4-BE49-F238E27FC236}">
                <a16:creationId xmlns:a16="http://schemas.microsoft.com/office/drawing/2014/main" id="{A63EBD56-4A88-4F5C-BEAF-A33740721C44}"/>
              </a:ext>
            </a:extLst>
          </p:cNvPr>
          <p:cNvSpPr/>
          <p:nvPr userDrawn="1"/>
        </p:nvSpPr>
        <p:spPr>
          <a:xfrm>
            <a:off x="1025525" y="1983572"/>
            <a:ext cx="8640763" cy="4316627"/>
          </a:xfrm>
          <a:prstGeom prst="rect">
            <a:avLst/>
          </a:prstGeom>
          <a:solidFill>
            <a:srgbClr val="A6D3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1" name="Prostokąt 10">
            <a:extLst>
              <a:ext uri="{FF2B5EF4-FFF2-40B4-BE49-F238E27FC236}">
                <a16:creationId xmlns:a16="http://schemas.microsoft.com/office/drawing/2014/main" id="{48CDFE25-4437-7188-EA7B-7D9DAD502275}"/>
              </a:ext>
              <a:ext uri="{C183D7F6-B498-43B3-948B-1728B52AA6E4}">
                <adec:decorative xmlns:adec="http://schemas.microsoft.com/office/drawing/2017/decorative" val="1"/>
              </a:ext>
            </a:extLst>
          </p:cNvPr>
          <p:cNvSpPr/>
          <p:nvPr userDrawn="1"/>
        </p:nvSpPr>
        <p:spPr>
          <a:xfrm>
            <a:off x="1" y="0"/>
            <a:ext cx="4986337" cy="269390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pic>
        <p:nvPicPr>
          <p:cNvPr id="13" name="Obraz 12" descr="Obraz zawierający tekst&#10;&#10;Opis wygenerowany automatycznie">
            <a:extLst>
              <a:ext uri="{FF2B5EF4-FFF2-40B4-BE49-F238E27FC236}">
                <a16:creationId xmlns:a16="http://schemas.microsoft.com/office/drawing/2014/main" id="{49D1ECBE-9DB2-9B2A-CE8F-84EF95EA4842}"/>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1025525" y="1983572"/>
            <a:ext cx="3959225" cy="720090"/>
          </a:xfrm>
          <a:prstGeom prst="rect">
            <a:avLst/>
          </a:prstGeom>
        </p:spPr>
      </p:pic>
      <p:sp>
        <p:nvSpPr>
          <p:cNvPr id="2" name="Title 1"/>
          <p:cNvSpPr>
            <a:spLocks noGrp="1"/>
          </p:cNvSpPr>
          <p:nvPr>
            <p:ph type="ctrTitle"/>
          </p:nvPr>
        </p:nvSpPr>
        <p:spPr>
          <a:xfrm>
            <a:off x="1385877" y="3070227"/>
            <a:ext cx="7920115" cy="1087764"/>
          </a:xfrm>
        </p:spPr>
        <p:txBody>
          <a:bodyPr anchor="t" anchorCtr="0">
            <a:normAutofit/>
          </a:bodyPr>
          <a:lstStyle>
            <a:lvl1pPr algn="l">
              <a:lnSpc>
                <a:spcPts val="4000"/>
              </a:lnSpc>
              <a:defRPr sz="3200"/>
            </a:lvl1pPr>
          </a:lstStyle>
          <a:p>
            <a:r>
              <a:rPr lang="pl-PL"/>
              <a:t>Kliknij, aby edytować styl</a:t>
            </a:r>
            <a:endParaRPr lang="en-US" dirty="0"/>
          </a:p>
        </p:txBody>
      </p:sp>
      <p:sp>
        <p:nvSpPr>
          <p:cNvPr id="3" name="Subtitle 2"/>
          <p:cNvSpPr>
            <a:spLocks noGrp="1"/>
          </p:cNvSpPr>
          <p:nvPr>
            <p:ph type="subTitle" idx="1"/>
          </p:nvPr>
        </p:nvSpPr>
        <p:spPr>
          <a:xfrm>
            <a:off x="1385888" y="4861794"/>
            <a:ext cx="7920037" cy="1080000"/>
          </a:xfrm>
        </p:spPr>
        <p:txBody>
          <a:bodyPr>
            <a:normAutofit/>
          </a:bodyPr>
          <a:lstStyle>
            <a:lvl1pPr marL="0" indent="0" algn="l">
              <a:lnSpc>
                <a:spcPts val="3500"/>
              </a:lnSpc>
              <a:buNone/>
              <a:defRPr sz="2800" b="1">
                <a:solidFill>
                  <a:schemeClr val="tx2"/>
                </a:solidFill>
              </a:defRPr>
            </a:lvl1pPr>
            <a:lvl2pPr marL="503972" indent="0" algn="ctr">
              <a:buNone/>
              <a:defRPr sz="2205"/>
            </a:lvl2pPr>
            <a:lvl3pPr marL="1007943" indent="0" algn="ctr">
              <a:buNone/>
              <a:defRPr sz="1984"/>
            </a:lvl3pPr>
            <a:lvl4pPr marL="1511915" indent="0" algn="ctr">
              <a:buNone/>
              <a:defRPr sz="1764"/>
            </a:lvl4pPr>
            <a:lvl5pPr marL="2015886" indent="0" algn="ctr">
              <a:buNone/>
              <a:defRPr sz="1764"/>
            </a:lvl5pPr>
            <a:lvl6pPr marL="2519858" indent="0" algn="ctr">
              <a:buNone/>
              <a:defRPr sz="1764"/>
            </a:lvl6pPr>
            <a:lvl7pPr marL="3023829" indent="0" algn="ctr">
              <a:buNone/>
              <a:defRPr sz="1764"/>
            </a:lvl7pPr>
            <a:lvl8pPr marL="3527801" indent="0" algn="ctr">
              <a:buNone/>
              <a:defRPr sz="1764"/>
            </a:lvl8pPr>
            <a:lvl9pPr marL="4031772" indent="0" algn="ctr">
              <a:buNone/>
              <a:defRPr sz="1764"/>
            </a:lvl9pPr>
          </a:lstStyle>
          <a:p>
            <a:r>
              <a:rPr lang="pl-PL"/>
              <a:t>Kliknij, aby edytować styl wzorca podtytułu</a:t>
            </a:r>
            <a:endParaRPr lang="en-US" dirty="0"/>
          </a:p>
        </p:txBody>
      </p:sp>
      <p:sp>
        <p:nvSpPr>
          <p:cNvPr id="4" name="Date Placeholder 3"/>
          <p:cNvSpPr>
            <a:spLocks noGrp="1"/>
          </p:cNvSpPr>
          <p:nvPr>
            <p:ph type="dt" sz="half" idx="10"/>
          </p:nvPr>
        </p:nvSpPr>
        <p:spPr>
          <a:xfrm>
            <a:off x="7865356" y="540402"/>
            <a:ext cx="1799844" cy="349114"/>
          </a:xfrm>
          <a:prstGeom prst="rect">
            <a:avLst/>
          </a:prstGeom>
        </p:spPr>
        <p:txBody>
          <a:bodyPr lIns="0" tIns="0" rIns="0" bIns="0"/>
          <a:lstStyle>
            <a:lvl1pPr algn="r">
              <a:lnSpc>
                <a:spcPts val="1800"/>
              </a:lnSpc>
              <a:defRPr sz="1400">
                <a:solidFill>
                  <a:schemeClr val="tx2"/>
                </a:solidFill>
                <a:latin typeface="Open Sans" pitchFamily="2" charset="0"/>
                <a:ea typeface="Open Sans" pitchFamily="2" charset="0"/>
                <a:cs typeface="Open Sans" pitchFamily="2" charset="0"/>
              </a:defRPr>
            </a:lvl1pPr>
          </a:lstStyle>
          <a:p>
            <a:fld id="{68EEE8EE-D7CF-4F1D-849B-3E54D1DD80B0}" type="datetime1">
              <a:rPr lang="pl-PL" smtClean="0"/>
              <a:t>27.11.2023</a:t>
            </a:fld>
            <a:endParaRPr lang="pl-PL" dirty="0"/>
          </a:p>
        </p:txBody>
      </p:sp>
      <p:pic>
        <p:nvPicPr>
          <p:cNvPr id="8" name="Obraz 7" descr="logo Funduszy Europejskich">
            <a:extLst>
              <a:ext uri="{FF2B5EF4-FFF2-40B4-BE49-F238E27FC236}">
                <a16:creationId xmlns:a16="http://schemas.microsoft.com/office/drawing/2014/main" id="{500FFCFA-D3A4-40A4-E76C-99575547246A}"/>
              </a:ext>
            </a:extLst>
          </p:cNvPr>
          <p:cNvPicPr>
            <a:picLocks noChangeAspect="1"/>
          </p:cNvPicPr>
          <p:nvPr userDrawn="1"/>
        </p:nvPicPr>
        <p:blipFill>
          <a:blip r:embed="rId3" cstate="hqprint">
            <a:extLst>
              <a:ext uri="{28A0092B-C50C-407E-A947-70E740481C1C}">
                <a14:useLocalDpi xmlns:a14="http://schemas.microsoft.com/office/drawing/2010/main" val="0"/>
              </a:ext>
            </a:extLst>
          </a:blip>
          <a:stretch>
            <a:fillRect/>
          </a:stretch>
        </p:blipFill>
        <p:spPr>
          <a:xfrm>
            <a:off x="792000" y="6371047"/>
            <a:ext cx="1621258" cy="949192"/>
          </a:xfrm>
          <a:prstGeom prst="rect">
            <a:avLst/>
          </a:prstGeom>
        </p:spPr>
      </p:pic>
      <p:pic>
        <p:nvPicPr>
          <p:cNvPr id="10" name="Obraz 9" descr="flaga Unii Europejskiej z dopiskiem dofinansowane przez Unię Europejską">
            <a:extLst>
              <a:ext uri="{FF2B5EF4-FFF2-40B4-BE49-F238E27FC236}">
                <a16:creationId xmlns:a16="http://schemas.microsoft.com/office/drawing/2014/main" id="{DC91A070-16DB-C0E1-0B7B-93924541A6E7}"/>
              </a:ext>
            </a:extLst>
          </p:cNvPr>
          <p:cNvPicPr>
            <a:picLocks noChangeAspect="1"/>
          </p:cNvPicPr>
          <p:nvPr userDrawn="1"/>
        </p:nvPicPr>
        <p:blipFill>
          <a:blip r:embed="rId4" cstate="hqprint">
            <a:extLst>
              <a:ext uri="{28A0092B-C50C-407E-A947-70E740481C1C}">
                <a14:useLocalDpi xmlns:a14="http://schemas.microsoft.com/office/drawing/2010/main" val="0"/>
              </a:ext>
            </a:extLst>
          </a:blip>
          <a:stretch>
            <a:fillRect/>
          </a:stretch>
        </p:blipFill>
        <p:spPr>
          <a:xfrm>
            <a:off x="7272000" y="6371047"/>
            <a:ext cx="2633371" cy="949192"/>
          </a:xfrm>
          <a:prstGeom prst="rect">
            <a:avLst/>
          </a:prstGeom>
        </p:spPr>
      </p:pic>
      <p:pic>
        <p:nvPicPr>
          <p:cNvPr id="12" name="Obraz 11" descr="barwy RP">
            <a:extLst>
              <a:ext uri="{FF2B5EF4-FFF2-40B4-BE49-F238E27FC236}">
                <a16:creationId xmlns:a16="http://schemas.microsoft.com/office/drawing/2014/main" id="{AB280FEF-799B-B9CA-10D2-815DA71DA238}"/>
              </a:ext>
            </a:extLst>
          </p:cNvPr>
          <p:cNvPicPr>
            <a:picLocks noChangeAspect="1"/>
          </p:cNvPicPr>
          <p:nvPr userDrawn="1"/>
        </p:nvPicPr>
        <p:blipFill>
          <a:blip r:embed="rId5" cstate="hqprint">
            <a:extLst>
              <a:ext uri="{28A0092B-C50C-407E-A947-70E740481C1C}">
                <a14:useLocalDpi xmlns:a14="http://schemas.microsoft.com/office/drawing/2010/main" val="0"/>
              </a:ext>
            </a:extLst>
          </a:blip>
          <a:stretch>
            <a:fillRect/>
          </a:stretch>
        </p:blipFill>
        <p:spPr>
          <a:xfrm>
            <a:off x="3722743" y="6370378"/>
            <a:ext cx="2239772" cy="950531"/>
          </a:xfrm>
          <a:prstGeom prst="rect">
            <a:avLst/>
          </a:prstGeom>
        </p:spPr>
      </p:pic>
      <p:pic>
        <p:nvPicPr>
          <p:cNvPr id="6" name="Obraz 5">
            <a:extLst>
              <a:ext uri="{FF2B5EF4-FFF2-40B4-BE49-F238E27FC236}">
                <a16:creationId xmlns:a16="http://schemas.microsoft.com/office/drawing/2014/main" id="{039E0742-6ADE-F448-8437-7F591E1D07FA}"/>
              </a:ext>
            </a:extLst>
          </p:cNvPr>
          <p:cNvPicPr>
            <a:picLocks noChangeAspect="1"/>
          </p:cNvPicPr>
          <p:nvPr userDrawn="1"/>
        </p:nvPicPr>
        <p:blipFill>
          <a:blip r:embed="rId6" cstate="hqprint">
            <a:alphaModFix amt="55000"/>
            <a:extLst>
              <a:ext uri="{28A0092B-C50C-407E-A947-70E740481C1C}">
                <a14:useLocalDpi xmlns:a14="http://schemas.microsoft.com/office/drawing/2010/main" val="0"/>
              </a:ext>
            </a:extLst>
          </a:blip>
          <a:stretch>
            <a:fillRect/>
          </a:stretch>
        </p:blipFill>
        <p:spPr>
          <a:xfrm>
            <a:off x="652757" y="1244366"/>
            <a:ext cx="381000" cy="381000"/>
          </a:xfrm>
          <a:prstGeom prst="rect">
            <a:avLst/>
          </a:prstGeom>
        </p:spPr>
      </p:pic>
      <p:pic>
        <p:nvPicPr>
          <p:cNvPr id="17" name="Obraz 16">
            <a:extLst>
              <a:ext uri="{FF2B5EF4-FFF2-40B4-BE49-F238E27FC236}">
                <a16:creationId xmlns:a16="http://schemas.microsoft.com/office/drawing/2014/main" id="{F60567DB-D582-D44E-A6AD-12B2B5F1FE7B}"/>
              </a:ext>
            </a:extLst>
          </p:cNvPr>
          <p:cNvPicPr>
            <a:picLocks noChangeAspect="1"/>
          </p:cNvPicPr>
          <p:nvPr userDrawn="1"/>
        </p:nvPicPr>
        <p:blipFill>
          <a:blip r:embed="rId7" cstate="hqprint">
            <a:alphaModFix amt="55000"/>
            <a:extLst>
              <a:ext uri="{28A0092B-C50C-407E-A947-70E740481C1C}">
                <a14:useLocalDpi xmlns:a14="http://schemas.microsoft.com/office/drawing/2010/main" val="0"/>
              </a:ext>
            </a:extLst>
          </a:blip>
          <a:stretch>
            <a:fillRect/>
          </a:stretch>
        </p:blipFill>
        <p:spPr>
          <a:xfrm>
            <a:off x="1365250" y="545866"/>
            <a:ext cx="381000" cy="381000"/>
          </a:xfrm>
          <a:prstGeom prst="rect">
            <a:avLst/>
          </a:prstGeom>
        </p:spPr>
      </p:pic>
      <p:pic>
        <p:nvPicPr>
          <p:cNvPr id="19" name="Obraz 18">
            <a:extLst>
              <a:ext uri="{FF2B5EF4-FFF2-40B4-BE49-F238E27FC236}">
                <a16:creationId xmlns:a16="http://schemas.microsoft.com/office/drawing/2014/main" id="{39EEE39C-033E-F640-8C4C-E23D91BEA336}"/>
              </a:ext>
            </a:extLst>
          </p:cNvPr>
          <p:cNvPicPr>
            <a:picLocks noChangeAspect="1"/>
          </p:cNvPicPr>
          <p:nvPr userDrawn="1"/>
        </p:nvPicPr>
        <p:blipFill>
          <a:blip r:embed="rId8" cstate="hqprint">
            <a:alphaModFix amt="55000"/>
            <a:extLst>
              <a:ext uri="{28A0092B-C50C-407E-A947-70E740481C1C}">
                <a14:useLocalDpi xmlns:a14="http://schemas.microsoft.com/office/drawing/2010/main" val="0"/>
              </a:ext>
            </a:extLst>
          </a:blip>
          <a:stretch>
            <a:fillRect/>
          </a:stretch>
        </p:blipFill>
        <p:spPr>
          <a:xfrm>
            <a:off x="1380511" y="1244366"/>
            <a:ext cx="381000" cy="381000"/>
          </a:xfrm>
          <a:prstGeom prst="rect">
            <a:avLst/>
          </a:prstGeom>
        </p:spPr>
      </p:pic>
      <p:pic>
        <p:nvPicPr>
          <p:cNvPr id="21" name="Obraz 20">
            <a:extLst>
              <a:ext uri="{FF2B5EF4-FFF2-40B4-BE49-F238E27FC236}">
                <a16:creationId xmlns:a16="http://schemas.microsoft.com/office/drawing/2014/main" id="{C169AC8E-96EA-1048-803E-97D6CEE5E102}"/>
              </a:ext>
            </a:extLst>
          </p:cNvPr>
          <p:cNvPicPr>
            <a:picLocks noChangeAspect="1"/>
          </p:cNvPicPr>
          <p:nvPr userDrawn="1"/>
        </p:nvPicPr>
        <p:blipFill>
          <a:blip r:embed="rId9" cstate="hqprint">
            <a:alphaModFix amt="55000"/>
            <a:extLst>
              <a:ext uri="{28A0092B-C50C-407E-A947-70E740481C1C}">
                <a14:useLocalDpi xmlns:a14="http://schemas.microsoft.com/office/drawing/2010/main" val="0"/>
              </a:ext>
            </a:extLst>
          </a:blip>
          <a:stretch>
            <a:fillRect/>
          </a:stretch>
        </p:blipFill>
        <p:spPr>
          <a:xfrm>
            <a:off x="4265786" y="538288"/>
            <a:ext cx="381000" cy="381000"/>
          </a:xfrm>
          <a:prstGeom prst="rect">
            <a:avLst/>
          </a:prstGeom>
        </p:spPr>
      </p:pic>
      <p:pic>
        <p:nvPicPr>
          <p:cNvPr id="23" name="Obraz 22">
            <a:extLst>
              <a:ext uri="{FF2B5EF4-FFF2-40B4-BE49-F238E27FC236}">
                <a16:creationId xmlns:a16="http://schemas.microsoft.com/office/drawing/2014/main" id="{D5D90F56-CFD2-1A40-B479-B556FC2D370D}"/>
              </a:ext>
            </a:extLst>
          </p:cNvPr>
          <p:cNvPicPr>
            <a:picLocks noChangeAspect="1"/>
          </p:cNvPicPr>
          <p:nvPr userDrawn="1"/>
        </p:nvPicPr>
        <p:blipFill>
          <a:blip r:embed="rId10" cstate="hqprint">
            <a:alphaModFix amt="55000"/>
            <a:extLst>
              <a:ext uri="{28A0092B-C50C-407E-A947-70E740481C1C}">
                <a14:useLocalDpi xmlns:a14="http://schemas.microsoft.com/office/drawing/2010/main" val="0"/>
              </a:ext>
            </a:extLst>
          </a:blip>
          <a:stretch>
            <a:fillRect/>
          </a:stretch>
        </p:blipFill>
        <p:spPr>
          <a:xfrm>
            <a:off x="644525" y="545866"/>
            <a:ext cx="381000" cy="381000"/>
          </a:xfrm>
          <a:prstGeom prst="rect">
            <a:avLst/>
          </a:prstGeom>
        </p:spPr>
      </p:pic>
      <p:pic>
        <p:nvPicPr>
          <p:cNvPr id="25" name="Obraz 24">
            <a:extLst>
              <a:ext uri="{FF2B5EF4-FFF2-40B4-BE49-F238E27FC236}">
                <a16:creationId xmlns:a16="http://schemas.microsoft.com/office/drawing/2014/main" id="{48E96C1A-FA5C-A24F-9872-8608B9B3BC4F}"/>
              </a:ext>
            </a:extLst>
          </p:cNvPr>
          <p:cNvPicPr>
            <a:picLocks noChangeAspect="1"/>
          </p:cNvPicPr>
          <p:nvPr userDrawn="1"/>
        </p:nvPicPr>
        <p:blipFill>
          <a:blip r:embed="rId11" cstate="hqprint">
            <a:alphaModFix amt="55000"/>
            <a:extLst>
              <a:ext uri="{28A0092B-C50C-407E-A947-70E740481C1C}">
                <a14:useLocalDpi xmlns:a14="http://schemas.microsoft.com/office/drawing/2010/main" val="0"/>
              </a:ext>
            </a:extLst>
          </a:blip>
          <a:stretch>
            <a:fillRect/>
          </a:stretch>
        </p:blipFill>
        <p:spPr>
          <a:xfrm>
            <a:off x="2104293" y="1254829"/>
            <a:ext cx="381000" cy="381000"/>
          </a:xfrm>
          <a:prstGeom prst="rect">
            <a:avLst/>
          </a:prstGeom>
        </p:spPr>
      </p:pic>
      <p:pic>
        <p:nvPicPr>
          <p:cNvPr id="27" name="Obraz 26">
            <a:extLst>
              <a:ext uri="{FF2B5EF4-FFF2-40B4-BE49-F238E27FC236}">
                <a16:creationId xmlns:a16="http://schemas.microsoft.com/office/drawing/2014/main" id="{28B2440F-CBE5-784D-ADC8-E797F64F472B}"/>
              </a:ext>
            </a:extLst>
          </p:cNvPr>
          <p:cNvPicPr>
            <a:picLocks noChangeAspect="1"/>
          </p:cNvPicPr>
          <p:nvPr userDrawn="1"/>
        </p:nvPicPr>
        <p:blipFill>
          <a:blip r:embed="rId12" cstate="hqprint">
            <a:alphaModFix amt="55000"/>
            <a:extLst>
              <a:ext uri="{28A0092B-C50C-407E-A947-70E740481C1C}">
                <a14:useLocalDpi xmlns:a14="http://schemas.microsoft.com/office/drawing/2010/main" val="0"/>
              </a:ext>
            </a:extLst>
          </a:blip>
          <a:stretch>
            <a:fillRect/>
          </a:stretch>
        </p:blipFill>
        <p:spPr>
          <a:xfrm>
            <a:off x="2814637" y="543567"/>
            <a:ext cx="381000" cy="381000"/>
          </a:xfrm>
          <a:prstGeom prst="rect">
            <a:avLst/>
          </a:prstGeom>
        </p:spPr>
      </p:pic>
      <p:pic>
        <p:nvPicPr>
          <p:cNvPr id="29" name="Obraz 28">
            <a:extLst>
              <a:ext uri="{FF2B5EF4-FFF2-40B4-BE49-F238E27FC236}">
                <a16:creationId xmlns:a16="http://schemas.microsoft.com/office/drawing/2014/main" id="{1C717A0E-10D0-FA43-BF65-49909BDCEAFA}"/>
              </a:ext>
            </a:extLst>
          </p:cNvPr>
          <p:cNvPicPr>
            <a:picLocks noChangeAspect="1"/>
          </p:cNvPicPr>
          <p:nvPr userDrawn="1"/>
        </p:nvPicPr>
        <p:blipFill>
          <a:blip r:embed="rId13" cstate="hqprint">
            <a:alphaModFix amt="55000"/>
            <a:extLst>
              <a:ext uri="{28A0092B-C50C-407E-A947-70E740481C1C}">
                <a14:useLocalDpi xmlns:a14="http://schemas.microsoft.com/office/drawing/2010/main" val="0"/>
              </a:ext>
            </a:extLst>
          </a:blip>
          <a:stretch>
            <a:fillRect/>
          </a:stretch>
        </p:blipFill>
        <p:spPr>
          <a:xfrm>
            <a:off x="3537018" y="535269"/>
            <a:ext cx="381000" cy="381000"/>
          </a:xfrm>
          <a:prstGeom prst="rect">
            <a:avLst/>
          </a:prstGeom>
        </p:spPr>
      </p:pic>
      <p:pic>
        <p:nvPicPr>
          <p:cNvPr id="31" name="Obraz 30">
            <a:extLst>
              <a:ext uri="{FF2B5EF4-FFF2-40B4-BE49-F238E27FC236}">
                <a16:creationId xmlns:a16="http://schemas.microsoft.com/office/drawing/2014/main" id="{A2891D6F-956C-9342-B2BB-C701A5BC5154}"/>
              </a:ext>
            </a:extLst>
          </p:cNvPr>
          <p:cNvPicPr>
            <a:picLocks noChangeAspect="1"/>
          </p:cNvPicPr>
          <p:nvPr userDrawn="1"/>
        </p:nvPicPr>
        <p:blipFill>
          <a:blip r:embed="rId14" cstate="hqprint">
            <a:alphaModFix amt="55000"/>
            <a:extLst>
              <a:ext uri="{28A0092B-C50C-407E-A947-70E740481C1C}">
                <a14:useLocalDpi xmlns:a14="http://schemas.microsoft.com/office/drawing/2010/main" val="0"/>
              </a:ext>
            </a:extLst>
          </a:blip>
          <a:stretch>
            <a:fillRect/>
          </a:stretch>
        </p:blipFill>
        <p:spPr>
          <a:xfrm>
            <a:off x="2092256" y="531095"/>
            <a:ext cx="381000" cy="381000"/>
          </a:xfrm>
          <a:prstGeom prst="rect">
            <a:avLst/>
          </a:prstGeom>
        </p:spPr>
      </p:pic>
      <p:pic>
        <p:nvPicPr>
          <p:cNvPr id="33" name="Obraz 32">
            <a:extLst>
              <a:ext uri="{FF2B5EF4-FFF2-40B4-BE49-F238E27FC236}">
                <a16:creationId xmlns:a16="http://schemas.microsoft.com/office/drawing/2014/main" id="{7DE0C268-A93E-1C47-9AA3-10F1F10D0971}"/>
              </a:ext>
            </a:extLst>
          </p:cNvPr>
          <p:cNvPicPr>
            <a:picLocks noChangeAspect="1"/>
          </p:cNvPicPr>
          <p:nvPr userDrawn="1"/>
        </p:nvPicPr>
        <p:blipFill>
          <a:blip r:embed="rId15" cstate="hqprint">
            <a:alphaModFix amt="55000"/>
            <a:extLst>
              <a:ext uri="{28A0092B-C50C-407E-A947-70E740481C1C}">
                <a14:useLocalDpi xmlns:a14="http://schemas.microsoft.com/office/drawing/2010/main" val="0"/>
              </a:ext>
            </a:extLst>
          </a:blip>
          <a:stretch>
            <a:fillRect/>
          </a:stretch>
        </p:blipFill>
        <p:spPr>
          <a:xfrm>
            <a:off x="3534802" y="1251987"/>
            <a:ext cx="381000" cy="381000"/>
          </a:xfrm>
          <a:prstGeom prst="rect">
            <a:avLst/>
          </a:prstGeom>
        </p:spPr>
      </p:pic>
      <p:pic>
        <p:nvPicPr>
          <p:cNvPr id="35" name="Obraz 34">
            <a:extLst>
              <a:ext uri="{FF2B5EF4-FFF2-40B4-BE49-F238E27FC236}">
                <a16:creationId xmlns:a16="http://schemas.microsoft.com/office/drawing/2014/main" id="{45508241-FE91-D847-8686-4F72BD314220}"/>
              </a:ext>
            </a:extLst>
          </p:cNvPr>
          <p:cNvPicPr>
            <a:picLocks noChangeAspect="1"/>
          </p:cNvPicPr>
          <p:nvPr userDrawn="1"/>
        </p:nvPicPr>
        <p:blipFill>
          <a:blip r:embed="rId16" cstate="hqprint">
            <a:alphaModFix amt="55000"/>
            <a:extLst>
              <a:ext uri="{28A0092B-C50C-407E-A947-70E740481C1C}">
                <a14:useLocalDpi xmlns:a14="http://schemas.microsoft.com/office/drawing/2010/main" val="0"/>
              </a:ext>
            </a:extLst>
          </a:blip>
          <a:stretch>
            <a:fillRect/>
          </a:stretch>
        </p:blipFill>
        <p:spPr>
          <a:xfrm>
            <a:off x="4265613" y="1250549"/>
            <a:ext cx="381000" cy="381000"/>
          </a:xfrm>
          <a:prstGeom prst="rect">
            <a:avLst/>
          </a:prstGeom>
        </p:spPr>
      </p:pic>
      <p:pic>
        <p:nvPicPr>
          <p:cNvPr id="37" name="Obraz 36">
            <a:extLst>
              <a:ext uri="{FF2B5EF4-FFF2-40B4-BE49-F238E27FC236}">
                <a16:creationId xmlns:a16="http://schemas.microsoft.com/office/drawing/2014/main" id="{EB9A3203-260A-FA4A-9526-A6276A5756DA}"/>
              </a:ext>
            </a:extLst>
          </p:cNvPr>
          <p:cNvPicPr>
            <a:picLocks noChangeAspect="1"/>
          </p:cNvPicPr>
          <p:nvPr userDrawn="1"/>
        </p:nvPicPr>
        <p:blipFill>
          <a:blip r:embed="rId17" cstate="hqprint">
            <a:alphaModFix amt="55000"/>
            <a:extLst>
              <a:ext uri="{28A0092B-C50C-407E-A947-70E740481C1C}">
                <a14:useLocalDpi xmlns:a14="http://schemas.microsoft.com/office/drawing/2010/main" val="0"/>
              </a:ext>
            </a:extLst>
          </a:blip>
          <a:stretch>
            <a:fillRect/>
          </a:stretch>
        </p:blipFill>
        <p:spPr>
          <a:xfrm>
            <a:off x="2814637" y="1250549"/>
            <a:ext cx="381000" cy="381000"/>
          </a:xfrm>
          <a:prstGeom prst="rect">
            <a:avLst/>
          </a:prstGeom>
        </p:spPr>
      </p:pic>
    </p:spTree>
    <p:extLst>
      <p:ext uri="{BB962C8B-B14F-4D97-AF65-F5344CB8AC3E}">
        <p14:creationId xmlns:p14="http://schemas.microsoft.com/office/powerpoint/2010/main" val="3586026018"/>
      </p:ext>
    </p:extLst>
  </p:cSld>
  <p:clrMapOvr>
    <a:masterClrMapping/>
  </p:clrMapOvr>
  <p:extLst>
    <p:ext uri="{DCECCB84-F9BA-43D5-87BE-67443E8EF086}">
      <p15:sldGuideLst xmlns:p15="http://schemas.microsoft.com/office/powerpoint/2012/main">
        <p15:guide id="1" pos="193" userDrawn="1">
          <p15:clr>
            <a:srgbClr val="FBAE40"/>
          </p15:clr>
        </p15:guide>
        <p15:guide id="2" orient="horz" pos="113" userDrawn="1">
          <p15:clr>
            <a:srgbClr val="FBAE40"/>
          </p15:clr>
        </p15:guide>
        <p15:guide id="3" orient="horz" pos="2381" userDrawn="1">
          <p15:clr>
            <a:srgbClr val="FBAE40"/>
          </p15:clr>
        </p15:guide>
        <p15:guide id="4" orient="horz" pos="340" userDrawn="1">
          <p15:clr>
            <a:srgbClr val="FBAE40"/>
          </p15:clr>
        </p15:guide>
        <p15:guide id="5" orient="horz" pos="567" userDrawn="1">
          <p15:clr>
            <a:srgbClr val="FBAE40"/>
          </p15:clr>
        </p15:guide>
        <p15:guide id="6" orient="horz" pos="794" userDrawn="1">
          <p15:clr>
            <a:srgbClr val="FBAE40"/>
          </p15:clr>
        </p15:guide>
        <p15:guide id="7" orient="horz" pos="1020" userDrawn="1">
          <p15:clr>
            <a:srgbClr val="FBAE40"/>
          </p15:clr>
        </p15:guide>
        <p15:guide id="8" orient="horz" pos="1247" userDrawn="1">
          <p15:clr>
            <a:srgbClr val="FBAE40"/>
          </p15:clr>
        </p15:guide>
        <p15:guide id="9" orient="horz" pos="1474" userDrawn="1">
          <p15:clr>
            <a:srgbClr val="FBAE40"/>
          </p15:clr>
        </p15:guide>
        <p15:guide id="10" orient="horz" pos="1701" userDrawn="1">
          <p15:clr>
            <a:srgbClr val="FBAE40"/>
          </p15:clr>
        </p15:guide>
        <p15:guide id="11" orient="horz" pos="1927" userDrawn="1">
          <p15:clr>
            <a:srgbClr val="FBAE40"/>
          </p15:clr>
        </p15:guide>
        <p15:guide id="12" orient="horz" pos="2154" userDrawn="1">
          <p15:clr>
            <a:srgbClr val="FBAE40"/>
          </p15:clr>
        </p15:guide>
        <p15:guide id="13" orient="horz" pos="2608" userDrawn="1">
          <p15:clr>
            <a:srgbClr val="FBAE40"/>
          </p15:clr>
        </p15:guide>
        <p15:guide id="14" orient="horz" pos="2835" userDrawn="1">
          <p15:clr>
            <a:srgbClr val="FBAE40"/>
          </p15:clr>
        </p15:guide>
        <p15:guide id="15" orient="horz" pos="3061" userDrawn="1">
          <p15:clr>
            <a:srgbClr val="FBAE40"/>
          </p15:clr>
        </p15:guide>
        <p15:guide id="16" orient="horz" pos="3288" userDrawn="1">
          <p15:clr>
            <a:srgbClr val="FBAE40"/>
          </p15:clr>
        </p15:guide>
        <p15:guide id="17" orient="horz" pos="3515" userDrawn="1">
          <p15:clr>
            <a:srgbClr val="FBAE40"/>
          </p15:clr>
        </p15:guide>
        <p15:guide id="18" orient="horz" pos="3742" userDrawn="1">
          <p15:clr>
            <a:srgbClr val="FBAE40"/>
          </p15:clr>
        </p15:guide>
        <p15:guide id="19" orient="horz" pos="3968" userDrawn="1">
          <p15:clr>
            <a:srgbClr val="FBAE40"/>
          </p15:clr>
        </p15:guide>
        <p15:guide id="20" orient="horz" pos="4195" userDrawn="1">
          <p15:clr>
            <a:srgbClr val="FBAE40"/>
          </p15:clr>
        </p15:guide>
        <p15:guide id="21" orient="horz" pos="4422" userDrawn="1">
          <p15:clr>
            <a:srgbClr val="FBAE40"/>
          </p15:clr>
        </p15:guide>
        <p15:guide id="22" orient="horz" pos="4649" userDrawn="1">
          <p15:clr>
            <a:srgbClr val="FBAE40"/>
          </p15:clr>
        </p15:guide>
        <p15:guide id="23" pos="419" userDrawn="1">
          <p15:clr>
            <a:srgbClr val="FBAE40"/>
          </p15:clr>
        </p15:guide>
        <p15:guide id="24" pos="646" userDrawn="1">
          <p15:clr>
            <a:srgbClr val="FBAE40"/>
          </p15:clr>
        </p15:guide>
        <p15:guide id="25" pos="873" userDrawn="1">
          <p15:clr>
            <a:srgbClr val="FBAE40"/>
          </p15:clr>
        </p15:guide>
        <p15:guide id="26" pos="1100" userDrawn="1">
          <p15:clr>
            <a:srgbClr val="FBAE40"/>
          </p15:clr>
        </p15:guide>
        <p15:guide id="27" pos="1327" userDrawn="1">
          <p15:clr>
            <a:srgbClr val="FBAE40"/>
          </p15:clr>
        </p15:guide>
        <p15:guide id="28" pos="1553" userDrawn="1">
          <p15:clr>
            <a:srgbClr val="FBAE40"/>
          </p15:clr>
        </p15:guide>
        <p15:guide id="29" pos="1780" userDrawn="1">
          <p15:clr>
            <a:srgbClr val="FBAE40"/>
          </p15:clr>
        </p15:guide>
        <p15:guide id="30" pos="2007" userDrawn="1">
          <p15:clr>
            <a:srgbClr val="FBAE40"/>
          </p15:clr>
        </p15:guide>
        <p15:guide id="31" pos="2234" userDrawn="1">
          <p15:clr>
            <a:srgbClr val="FBAE40"/>
          </p15:clr>
        </p15:guide>
        <p15:guide id="32" pos="2460" userDrawn="1">
          <p15:clr>
            <a:srgbClr val="FBAE40"/>
          </p15:clr>
        </p15:guide>
        <p15:guide id="33" pos="2687" userDrawn="1">
          <p15:clr>
            <a:srgbClr val="FBAE40"/>
          </p15:clr>
        </p15:guide>
        <p15:guide id="34" pos="2914" userDrawn="1">
          <p15:clr>
            <a:srgbClr val="FBAE40"/>
          </p15:clr>
        </p15:guide>
        <p15:guide id="35" pos="3141" userDrawn="1">
          <p15:clr>
            <a:srgbClr val="FBAE40"/>
          </p15:clr>
        </p15:guide>
        <p15:guide id="36" pos="3368" userDrawn="1">
          <p15:clr>
            <a:srgbClr val="FBAE40"/>
          </p15:clr>
        </p15:guide>
        <p15:guide id="37" pos="3594" userDrawn="1">
          <p15:clr>
            <a:srgbClr val="FBAE40"/>
          </p15:clr>
        </p15:guide>
        <p15:guide id="38" pos="3821" userDrawn="1">
          <p15:clr>
            <a:srgbClr val="FBAE40"/>
          </p15:clr>
        </p15:guide>
        <p15:guide id="39" pos="4048" userDrawn="1">
          <p15:clr>
            <a:srgbClr val="FBAE40"/>
          </p15:clr>
        </p15:guide>
        <p15:guide id="40" pos="4275" userDrawn="1">
          <p15:clr>
            <a:srgbClr val="FBAE40"/>
          </p15:clr>
        </p15:guide>
        <p15:guide id="41" pos="4501" userDrawn="1">
          <p15:clr>
            <a:srgbClr val="FBAE40"/>
          </p15:clr>
        </p15:guide>
        <p15:guide id="42" pos="4728" userDrawn="1">
          <p15:clr>
            <a:srgbClr val="FBAE40"/>
          </p15:clr>
        </p15:guide>
        <p15:guide id="43" pos="4955" userDrawn="1">
          <p15:clr>
            <a:srgbClr val="FBAE40"/>
          </p15:clr>
        </p15:guide>
        <p15:guide id="44" pos="5182" userDrawn="1">
          <p15:clr>
            <a:srgbClr val="FBAE40"/>
          </p15:clr>
        </p15:guide>
        <p15:guide id="45" pos="5408" userDrawn="1">
          <p15:clr>
            <a:srgbClr val="FBAE40"/>
          </p15:clr>
        </p15:guide>
        <p15:guide id="46" pos="5635" userDrawn="1">
          <p15:clr>
            <a:srgbClr val="FBAE40"/>
          </p15:clr>
        </p15:guide>
        <p15:guide id="47" pos="5862" userDrawn="1">
          <p15:clr>
            <a:srgbClr val="FBAE40"/>
          </p15:clr>
        </p15:guide>
        <p15:guide id="48" pos="6089" userDrawn="1">
          <p15:clr>
            <a:srgbClr val="FBAE40"/>
          </p15:clr>
        </p15:guide>
        <p15:guide id="49" pos="6316" userDrawn="1">
          <p15:clr>
            <a:srgbClr val="FBAE40"/>
          </p15:clr>
        </p15:guide>
        <p15:guide id="50" pos="6542"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Slajd tytułowy (krótki tytuł)">
    <p:spTree>
      <p:nvGrpSpPr>
        <p:cNvPr id="1" name=""/>
        <p:cNvGrpSpPr/>
        <p:nvPr/>
      </p:nvGrpSpPr>
      <p:grpSpPr>
        <a:xfrm>
          <a:off x="0" y="0"/>
          <a:ext cx="0" cy="0"/>
          <a:chOff x="0" y="0"/>
          <a:chExt cx="0" cy="0"/>
        </a:xfrm>
      </p:grpSpPr>
      <p:sp>
        <p:nvSpPr>
          <p:cNvPr id="17" name="Symbol zastępczy obrazu 16">
            <a:extLst>
              <a:ext uri="{FF2B5EF4-FFF2-40B4-BE49-F238E27FC236}">
                <a16:creationId xmlns:a16="http://schemas.microsoft.com/office/drawing/2014/main" id="{69383BDA-94B1-6FB6-27E3-0CC3DEDF5AF5}"/>
              </a:ext>
            </a:extLst>
          </p:cNvPr>
          <p:cNvSpPr>
            <a:spLocks noGrp="1"/>
          </p:cNvSpPr>
          <p:nvPr>
            <p:ph type="pic" sz="quarter" idx="11"/>
          </p:nvPr>
        </p:nvSpPr>
        <p:spPr>
          <a:xfrm>
            <a:off x="0" y="0"/>
            <a:ext cx="6784975" cy="5221288"/>
          </a:xfrm>
          <a:custGeom>
            <a:avLst/>
            <a:gdLst>
              <a:gd name="connsiteX0" fmla="*/ 0 w 6784975"/>
              <a:gd name="connsiteY0" fmla="*/ 0 h 5221288"/>
              <a:gd name="connsiteX1" fmla="*/ 6784975 w 6784975"/>
              <a:gd name="connsiteY1" fmla="*/ 0 h 5221288"/>
              <a:gd name="connsiteX2" fmla="*/ 6784975 w 6784975"/>
              <a:gd name="connsiteY2" fmla="*/ 4500563 h 5221288"/>
              <a:gd name="connsiteX3" fmla="*/ 2825750 w 6784975"/>
              <a:gd name="connsiteY3" fmla="*/ 4500563 h 5221288"/>
              <a:gd name="connsiteX4" fmla="*/ 2825750 w 6784975"/>
              <a:gd name="connsiteY4" fmla="*/ 5221288 h 5221288"/>
              <a:gd name="connsiteX5" fmla="*/ 0 w 6784975"/>
              <a:gd name="connsiteY5" fmla="*/ 5221288 h 5221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784975" h="5221288">
                <a:moveTo>
                  <a:pt x="0" y="0"/>
                </a:moveTo>
                <a:lnTo>
                  <a:pt x="6784975" y="0"/>
                </a:lnTo>
                <a:lnTo>
                  <a:pt x="6784975" y="4500563"/>
                </a:lnTo>
                <a:lnTo>
                  <a:pt x="2825750" y="4500563"/>
                </a:lnTo>
                <a:lnTo>
                  <a:pt x="2825750" y="5221288"/>
                </a:lnTo>
                <a:lnTo>
                  <a:pt x="0" y="5221288"/>
                </a:lnTo>
                <a:close/>
              </a:path>
            </a:pathLst>
          </a:custGeom>
          <a:solidFill>
            <a:schemeClr val="bg1">
              <a:lumMod val="95000"/>
            </a:schemeClr>
          </a:solidFill>
        </p:spPr>
        <p:txBody>
          <a:bodyPr wrap="square" anchor="ctr" anchorCtr="0">
            <a:noAutofit/>
          </a:bodyPr>
          <a:lstStyle>
            <a:lvl1pPr marL="0" indent="0" algn="ctr">
              <a:buFont typeface="Arial" panose="020B0604020202020204" pitchFamily="34" charset="0"/>
              <a:buNone/>
              <a:defRPr sz="1000"/>
            </a:lvl1pPr>
          </a:lstStyle>
          <a:p>
            <a:r>
              <a:rPr lang="pl-PL" dirty="0"/>
              <a:t>Kliknij ikonę, aby dodać obraz</a:t>
            </a:r>
          </a:p>
        </p:txBody>
      </p:sp>
      <p:sp>
        <p:nvSpPr>
          <p:cNvPr id="13" name="Prostokąt 12">
            <a:extLst>
              <a:ext uri="{FF2B5EF4-FFF2-40B4-BE49-F238E27FC236}">
                <a16:creationId xmlns:a16="http://schemas.microsoft.com/office/drawing/2014/main" id="{38965D1A-9BC8-2AB7-6B73-C2BBDA5D66AA}"/>
              </a:ext>
            </a:extLst>
          </p:cNvPr>
          <p:cNvSpPr/>
          <p:nvPr userDrawn="1"/>
        </p:nvSpPr>
        <p:spPr>
          <a:xfrm>
            <a:off x="2825750" y="4500563"/>
            <a:ext cx="6840538" cy="179963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2" name="Title 1"/>
          <p:cNvSpPr>
            <a:spLocks noGrp="1"/>
          </p:cNvSpPr>
          <p:nvPr>
            <p:ph type="ctrTitle"/>
          </p:nvPr>
        </p:nvSpPr>
        <p:spPr>
          <a:xfrm>
            <a:off x="3172808" y="5579563"/>
            <a:ext cx="6133117" cy="648546"/>
          </a:xfrm>
        </p:spPr>
        <p:txBody>
          <a:bodyPr anchor="t" anchorCtr="0">
            <a:normAutofit/>
          </a:bodyPr>
          <a:lstStyle>
            <a:lvl1pPr algn="l">
              <a:lnSpc>
                <a:spcPts val="3500"/>
              </a:lnSpc>
              <a:defRPr sz="2800"/>
            </a:lvl1pPr>
          </a:lstStyle>
          <a:p>
            <a:r>
              <a:rPr lang="pl-PL"/>
              <a:t>Kliknij, aby edytować styl</a:t>
            </a:r>
            <a:endParaRPr lang="en-US" dirty="0"/>
          </a:p>
        </p:txBody>
      </p:sp>
      <p:sp>
        <p:nvSpPr>
          <p:cNvPr id="4" name="Date Placeholder 3"/>
          <p:cNvSpPr>
            <a:spLocks noGrp="1"/>
          </p:cNvSpPr>
          <p:nvPr>
            <p:ph type="dt" sz="half" idx="10"/>
          </p:nvPr>
        </p:nvSpPr>
        <p:spPr>
          <a:xfrm>
            <a:off x="7866444" y="539750"/>
            <a:ext cx="1799844" cy="366725"/>
          </a:xfrm>
          <a:prstGeom prst="rect">
            <a:avLst/>
          </a:prstGeom>
        </p:spPr>
        <p:txBody>
          <a:bodyPr lIns="0" tIns="0" rIns="0" bIns="0"/>
          <a:lstStyle>
            <a:lvl1pPr algn="r">
              <a:lnSpc>
                <a:spcPts val="1800"/>
              </a:lnSpc>
              <a:defRPr sz="1400">
                <a:solidFill>
                  <a:schemeClr val="tx2"/>
                </a:solidFill>
                <a:latin typeface="Open Sans" pitchFamily="2" charset="0"/>
                <a:ea typeface="Open Sans" pitchFamily="2" charset="0"/>
                <a:cs typeface="Open Sans" pitchFamily="2" charset="0"/>
              </a:defRPr>
            </a:lvl1pPr>
          </a:lstStyle>
          <a:p>
            <a:fld id="{D857886D-A165-4D54-8DB0-CE6586ECA8EC}" type="datetime1">
              <a:rPr lang="pl-PL" smtClean="0"/>
              <a:t>27.11.2023</a:t>
            </a:fld>
            <a:endParaRPr lang="pl-PL" dirty="0"/>
          </a:p>
        </p:txBody>
      </p:sp>
      <p:pic>
        <p:nvPicPr>
          <p:cNvPr id="8" name="Obraz 7" descr="logo Funduszy Europejskich">
            <a:extLst>
              <a:ext uri="{FF2B5EF4-FFF2-40B4-BE49-F238E27FC236}">
                <a16:creationId xmlns:a16="http://schemas.microsoft.com/office/drawing/2014/main" id="{70B23A41-17AB-76D8-3EFE-38FC22C5B56D}"/>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792000" y="6371047"/>
            <a:ext cx="1621258" cy="949192"/>
          </a:xfrm>
          <a:prstGeom prst="rect">
            <a:avLst/>
          </a:prstGeom>
        </p:spPr>
      </p:pic>
      <p:pic>
        <p:nvPicPr>
          <p:cNvPr id="10" name="Obraz 9" descr="flaga Unii Europejskie z dopiskiem dofinansowane przez Unię Europejską">
            <a:extLst>
              <a:ext uri="{FF2B5EF4-FFF2-40B4-BE49-F238E27FC236}">
                <a16:creationId xmlns:a16="http://schemas.microsoft.com/office/drawing/2014/main" id="{E8AB2AB5-3131-C310-7606-689979851145}"/>
              </a:ext>
            </a:extLst>
          </p:cNvPr>
          <p:cNvPicPr>
            <a:picLocks noChangeAspect="1"/>
          </p:cNvPicPr>
          <p:nvPr userDrawn="1"/>
        </p:nvPicPr>
        <p:blipFill>
          <a:blip r:embed="rId3" cstate="hqprint">
            <a:extLst>
              <a:ext uri="{28A0092B-C50C-407E-A947-70E740481C1C}">
                <a14:useLocalDpi xmlns:a14="http://schemas.microsoft.com/office/drawing/2010/main" val="0"/>
              </a:ext>
            </a:extLst>
          </a:blip>
          <a:stretch>
            <a:fillRect/>
          </a:stretch>
        </p:blipFill>
        <p:spPr>
          <a:xfrm>
            <a:off x="7272000" y="6371047"/>
            <a:ext cx="2633371" cy="949192"/>
          </a:xfrm>
          <a:prstGeom prst="rect">
            <a:avLst/>
          </a:prstGeom>
        </p:spPr>
      </p:pic>
      <p:pic>
        <p:nvPicPr>
          <p:cNvPr id="12" name="Obraz 11" descr="barwy RP">
            <a:extLst>
              <a:ext uri="{FF2B5EF4-FFF2-40B4-BE49-F238E27FC236}">
                <a16:creationId xmlns:a16="http://schemas.microsoft.com/office/drawing/2014/main" id="{7C93677B-A16E-82CA-7FC4-B6B515160706}"/>
              </a:ext>
            </a:extLst>
          </p:cNvPr>
          <p:cNvPicPr>
            <a:picLocks noChangeAspect="1"/>
          </p:cNvPicPr>
          <p:nvPr userDrawn="1"/>
        </p:nvPicPr>
        <p:blipFill>
          <a:blip r:embed="rId4" cstate="hqprint">
            <a:extLst>
              <a:ext uri="{28A0092B-C50C-407E-A947-70E740481C1C}">
                <a14:useLocalDpi xmlns:a14="http://schemas.microsoft.com/office/drawing/2010/main" val="0"/>
              </a:ext>
            </a:extLst>
          </a:blip>
          <a:stretch>
            <a:fillRect/>
          </a:stretch>
        </p:blipFill>
        <p:spPr>
          <a:xfrm>
            <a:off x="3722743" y="6370378"/>
            <a:ext cx="2239772" cy="950531"/>
          </a:xfrm>
          <a:prstGeom prst="rect">
            <a:avLst/>
          </a:prstGeom>
        </p:spPr>
      </p:pic>
      <p:pic>
        <p:nvPicPr>
          <p:cNvPr id="18" name="Obraz 17" descr="Obraz zawierający tekst&#10;&#10;Opis wygenerowany automatycznie">
            <a:extLst>
              <a:ext uri="{FF2B5EF4-FFF2-40B4-BE49-F238E27FC236}">
                <a16:creationId xmlns:a16="http://schemas.microsoft.com/office/drawing/2014/main" id="{EB4DB370-BCB9-D1E9-5613-5A9DCA5F3119}"/>
              </a:ext>
            </a:extLst>
          </p:cNvPr>
          <p:cNvPicPr>
            <a:picLocks noChangeAspect="1"/>
          </p:cNvPicPr>
          <p:nvPr userDrawn="1"/>
        </p:nvPicPr>
        <p:blipFill>
          <a:blip r:embed="rId5" cstate="hqprint">
            <a:extLst>
              <a:ext uri="{28A0092B-C50C-407E-A947-70E740481C1C}">
                <a14:useLocalDpi xmlns:a14="http://schemas.microsoft.com/office/drawing/2010/main" val="0"/>
              </a:ext>
            </a:extLst>
          </a:blip>
          <a:stretch>
            <a:fillRect/>
          </a:stretch>
        </p:blipFill>
        <p:spPr>
          <a:xfrm>
            <a:off x="2825750" y="4500563"/>
            <a:ext cx="3959225" cy="720090"/>
          </a:xfrm>
          <a:prstGeom prst="rect">
            <a:avLst/>
          </a:prstGeom>
        </p:spPr>
      </p:pic>
    </p:spTree>
    <p:extLst>
      <p:ext uri="{BB962C8B-B14F-4D97-AF65-F5344CB8AC3E}">
        <p14:creationId xmlns:p14="http://schemas.microsoft.com/office/powerpoint/2010/main" val="163393511"/>
      </p:ext>
    </p:extLst>
  </p:cSld>
  <p:clrMapOvr>
    <a:masterClrMapping/>
  </p:clrMapOvr>
  <p:extLst>
    <p:ext uri="{DCECCB84-F9BA-43D5-87BE-67443E8EF086}">
      <p15:sldGuideLst xmlns:p15="http://schemas.microsoft.com/office/powerpoint/2012/main">
        <p15:guide id="1" pos="192" userDrawn="1">
          <p15:clr>
            <a:srgbClr val="FBAE40"/>
          </p15:clr>
        </p15:guide>
        <p15:guide id="2" orient="horz" pos="113" userDrawn="1">
          <p15:clr>
            <a:srgbClr val="FBAE40"/>
          </p15:clr>
        </p15:guide>
        <p15:guide id="3" orient="horz" pos="2381" userDrawn="1">
          <p15:clr>
            <a:srgbClr val="FBAE40"/>
          </p15:clr>
        </p15:guide>
        <p15:guide id="4" orient="horz" pos="340" userDrawn="1">
          <p15:clr>
            <a:srgbClr val="FBAE40"/>
          </p15:clr>
        </p15:guide>
        <p15:guide id="5" orient="horz" pos="567" userDrawn="1">
          <p15:clr>
            <a:srgbClr val="FBAE40"/>
          </p15:clr>
        </p15:guide>
        <p15:guide id="6" orient="horz" pos="794" userDrawn="1">
          <p15:clr>
            <a:srgbClr val="FBAE40"/>
          </p15:clr>
        </p15:guide>
        <p15:guide id="7" orient="horz" pos="1020" userDrawn="1">
          <p15:clr>
            <a:srgbClr val="FBAE40"/>
          </p15:clr>
        </p15:guide>
        <p15:guide id="8" orient="horz" pos="1247" userDrawn="1">
          <p15:clr>
            <a:srgbClr val="FBAE40"/>
          </p15:clr>
        </p15:guide>
        <p15:guide id="9" orient="horz" pos="1474" userDrawn="1">
          <p15:clr>
            <a:srgbClr val="FBAE40"/>
          </p15:clr>
        </p15:guide>
        <p15:guide id="10" orient="horz" pos="1701" userDrawn="1">
          <p15:clr>
            <a:srgbClr val="FBAE40"/>
          </p15:clr>
        </p15:guide>
        <p15:guide id="11" orient="horz" pos="1927" userDrawn="1">
          <p15:clr>
            <a:srgbClr val="FBAE40"/>
          </p15:clr>
        </p15:guide>
        <p15:guide id="12" orient="horz" pos="2154" userDrawn="1">
          <p15:clr>
            <a:srgbClr val="FBAE40"/>
          </p15:clr>
        </p15:guide>
        <p15:guide id="13" orient="horz" pos="2608" userDrawn="1">
          <p15:clr>
            <a:srgbClr val="FBAE40"/>
          </p15:clr>
        </p15:guide>
        <p15:guide id="14" orient="horz" pos="2835" userDrawn="1">
          <p15:clr>
            <a:srgbClr val="FBAE40"/>
          </p15:clr>
        </p15:guide>
        <p15:guide id="15" orient="horz" pos="3061" userDrawn="1">
          <p15:clr>
            <a:srgbClr val="FBAE40"/>
          </p15:clr>
        </p15:guide>
        <p15:guide id="16" orient="horz" pos="3288" userDrawn="1">
          <p15:clr>
            <a:srgbClr val="FBAE40"/>
          </p15:clr>
        </p15:guide>
        <p15:guide id="17" orient="horz" pos="3515" userDrawn="1">
          <p15:clr>
            <a:srgbClr val="FBAE40"/>
          </p15:clr>
        </p15:guide>
        <p15:guide id="18" orient="horz" pos="3742" userDrawn="1">
          <p15:clr>
            <a:srgbClr val="FBAE40"/>
          </p15:clr>
        </p15:guide>
        <p15:guide id="19" orient="horz" pos="3968" userDrawn="1">
          <p15:clr>
            <a:srgbClr val="FBAE40"/>
          </p15:clr>
        </p15:guide>
        <p15:guide id="20" orient="horz" pos="4195" userDrawn="1">
          <p15:clr>
            <a:srgbClr val="FBAE40"/>
          </p15:clr>
        </p15:guide>
        <p15:guide id="21" orient="horz" pos="4422" userDrawn="1">
          <p15:clr>
            <a:srgbClr val="FBAE40"/>
          </p15:clr>
        </p15:guide>
        <p15:guide id="22" orient="horz" pos="4649" userDrawn="1">
          <p15:clr>
            <a:srgbClr val="FBAE40"/>
          </p15:clr>
        </p15:guide>
        <p15:guide id="23" pos="419" userDrawn="1">
          <p15:clr>
            <a:srgbClr val="FBAE40"/>
          </p15:clr>
        </p15:guide>
        <p15:guide id="24" pos="646" userDrawn="1">
          <p15:clr>
            <a:srgbClr val="FBAE40"/>
          </p15:clr>
        </p15:guide>
        <p15:guide id="25" pos="873" userDrawn="1">
          <p15:clr>
            <a:srgbClr val="FBAE40"/>
          </p15:clr>
        </p15:guide>
        <p15:guide id="26" pos="1100" userDrawn="1">
          <p15:clr>
            <a:srgbClr val="FBAE40"/>
          </p15:clr>
        </p15:guide>
        <p15:guide id="27" pos="1327" userDrawn="1">
          <p15:clr>
            <a:srgbClr val="FBAE40"/>
          </p15:clr>
        </p15:guide>
        <p15:guide id="28" pos="1553" userDrawn="1">
          <p15:clr>
            <a:srgbClr val="FBAE40"/>
          </p15:clr>
        </p15:guide>
        <p15:guide id="29" pos="1780" userDrawn="1">
          <p15:clr>
            <a:srgbClr val="FBAE40"/>
          </p15:clr>
        </p15:guide>
        <p15:guide id="30" pos="2007" userDrawn="1">
          <p15:clr>
            <a:srgbClr val="FBAE40"/>
          </p15:clr>
        </p15:guide>
        <p15:guide id="31" pos="2234" userDrawn="1">
          <p15:clr>
            <a:srgbClr val="FBAE40"/>
          </p15:clr>
        </p15:guide>
        <p15:guide id="32" pos="2460" userDrawn="1">
          <p15:clr>
            <a:srgbClr val="FBAE40"/>
          </p15:clr>
        </p15:guide>
        <p15:guide id="33" pos="2687" userDrawn="1">
          <p15:clr>
            <a:srgbClr val="FBAE40"/>
          </p15:clr>
        </p15:guide>
        <p15:guide id="34" pos="2914" userDrawn="1">
          <p15:clr>
            <a:srgbClr val="FBAE40"/>
          </p15:clr>
        </p15:guide>
        <p15:guide id="35" pos="3141" userDrawn="1">
          <p15:clr>
            <a:srgbClr val="FBAE40"/>
          </p15:clr>
        </p15:guide>
        <p15:guide id="36" pos="3368" userDrawn="1">
          <p15:clr>
            <a:srgbClr val="FBAE40"/>
          </p15:clr>
        </p15:guide>
        <p15:guide id="37" pos="3594" userDrawn="1">
          <p15:clr>
            <a:srgbClr val="FBAE40"/>
          </p15:clr>
        </p15:guide>
        <p15:guide id="38" pos="3821" userDrawn="1">
          <p15:clr>
            <a:srgbClr val="FBAE40"/>
          </p15:clr>
        </p15:guide>
        <p15:guide id="39" pos="4048" userDrawn="1">
          <p15:clr>
            <a:srgbClr val="FBAE40"/>
          </p15:clr>
        </p15:guide>
        <p15:guide id="40" pos="4275" userDrawn="1">
          <p15:clr>
            <a:srgbClr val="FBAE40"/>
          </p15:clr>
        </p15:guide>
        <p15:guide id="41" pos="4501" userDrawn="1">
          <p15:clr>
            <a:srgbClr val="FBAE40"/>
          </p15:clr>
        </p15:guide>
        <p15:guide id="42" pos="4728" userDrawn="1">
          <p15:clr>
            <a:srgbClr val="FBAE40"/>
          </p15:clr>
        </p15:guide>
        <p15:guide id="43" pos="4955" userDrawn="1">
          <p15:clr>
            <a:srgbClr val="FBAE40"/>
          </p15:clr>
        </p15:guide>
        <p15:guide id="44" pos="5182" userDrawn="1">
          <p15:clr>
            <a:srgbClr val="FBAE40"/>
          </p15:clr>
        </p15:guide>
        <p15:guide id="45" pos="5408" userDrawn="1">
          <p15:clr>
            <a:srgbClr val="FBAE40"/>
          </p15:clr>
        </p15:guide>
        <p15:guide id="46" pos="5635" userDrawn="1">
          <p15:clr>
            <a:srgbClr val="FBAE40"/>
          </p15:clr>
        </p15:guide>
        <p15:guide id="47" pos="5862" userDrawn="1">
          <p15:clr>
            <a:srgbClr val="FBAE40"/>
          </p15:clr>
        </p15:guide>
        <p15:guide id="48" pos="6089" userDrawn="1">
          <p15:clr>
            <a:srgbClr val="FBAE40"/>
          </p15:clr>
        </p15:guide>
        <p15:guide id="49" pos="6316" userDrawn="1">
          <p15:clr>
            <a:srgbClr val="FBAE40"/>
          </p15:clr>
        </p15:guide>
        <p15:guide id="50" pos="6542"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Slajd tytuł sekcji">
    <p:spTree>
      <p:nvGrpSpPr>
        <p:cNvPr id="1" name=""/>
        <p:cNvGrpSpPr/>
        <p:nvPr/>
      </p:nvGrpSpPr>
      <p:grpSpPr>
        <a:xfrm>
          <a:off x="0" y="0"/>
          <a:ext cx="0" cy="0"/>
          <a:chOff x="0" y="0"/>
          <a:chExt cx="0" cy="0"/>
        </a:xfrm>
      </p:grpSpPr>
      <p:sp>
        <p:nvSpPr>
          <p:cNvPr id="10" name="Prostokąt 9">
            <a:extLst>
              <a:ext uri="{FF2B5EF4-FFF2-40B4-BE49-F238E27FC236}">
                <a16:creationId xmlns:a16="http://schemas.microsoft.com/office/drawing/2014/main" id="{0D1F565A-4734-6B49-4F72-233C397DE031}"/>
              </a:ext>
            </a:extLst>
          </p:cNvPr>
          <p:cNvSpPr/>
          <p:nvPr userDrawn="1"/>
        </p:nvSpPr>
        <p:spPr>
          <a:xfrm>
            <a:off x="2825749" y="4500563"/>
            <a:ext cx="7196139" cy="215959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9" name="Symbol zastępczy obrazu 8">
            <a:extLst>
              <a:ext uri="{FF2B5EF4-FFF2-40B4-BE49-F238E27FC236}">
                <a16:creationId xmlns:a16="http://schemas.microsoft.com/office/drawing/2014/main" id="{12E8330A-FFD8-2BBA-E745-7200C0738BE5}"/>
              </a:ext>
            </a:extLst>
          </p:cNvPr>
          <p:cNvSpPr>
            <a:spLocks noGrp="1"/>
          </p:cNvSpPr>
          <p:nvPr>
            <p:ph type="pic" sz="quarter" idx="10"/>
          </p:nvPr>
        </p:nvSpPr>
        <p:spPr>
          <a:xfrm>
            <a:off x="669925" y="0"/>
            <a:ext cx="6835775" cy="4859338"/>
          </a:xfrm>
          <a:custGeom>
            <a:avLst/>
            <a:gdLst>
              <a:gd name="connsiteX0" fmla="*/ 0 w 6835775"/>
              <a:gd name="connsiteY0" fmla="*/ 0 h 4859338"/>
              <a:gd name="connsiteX1" fmla="*/ 6835775 w 6835775"/>
              <a:gd name="connsiteY1" fmla="*/ 0 h 4859338"/>
              <a:gd name="connsiteX2" fmla="*/ 6835775 w 6835775"/>
              <a:gd name="connsiteY2" fmla="*/ 4500563 h 4859338"/>
              <a:gd name="connsiteX3" fmla="*/ 2155824 w 6835775"/>
              <a:gd name="connsiteY3" fmla="*/ 4500563 h 4859338"/>
              <a:gd name="connsiteX4" fmla="*/ 2155824 w 6835775"/>
              <a:gd name="connsiteY4" fmla="*/ 4859338 h 4859338"/>
              <a:gd name="connsiteX5" fmla="*/ 0 w 6835775"/>
              <a:gd name="connsiteY5" fmla="*/ 4859338 h 48593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835775" h="4859338">
                <a:moveTo>
                  <a:pt x="0" y="0"/>
                </a:moveTo>
                <a:lnTo>
                  <a:pt x="6835775" y="0"/>
                </a:lnTo>
                <a:lnTo>
                  <a:pt x="6835775" y="4500563"/>
                </a:lnTo>
                <a:lnTo>
                  <a:pt x="2155824" y="4500563"/>
                </a:lnTo>
                <a:lnTo>
                  <a:pt x="2155824" y="4859338"/>
                </a:lnTo>
                <a:lnTo>
                  <a:pt x="0" y="4859338"/>
                </a:lnTo>
                <a:close/>
              </a:path>
            </a:pathLst>
          </a:custGeom>
          <a:solidFill>
            <a:schemeClr val="bg1">
              <a:lumMod val="95000"/>
            </a:schemeClr>
          </a:solidFill>
        </p:spPr>
        <p:txBody>
          <a:bodyPr wrap="square" anchor="ctr" anchorCtr="0">
            <a:noAutofit/>
          </a:bodyPr>
          <a:lstStyle>
            <a:lvl1pPr marL="0" indent="0" algn="ctr">
              <a:buFont typeface="Arial" panose="020B0604020202020204" pitchFamily="34" charset="0"/>
              <a:buNone/>
              <a:defRPr sz="1000"/>
            </a:lvl1pPr>
          </a:lstStyle>
          <a:p>
            <a:r>
              <a:rPr lang="pl-PL"/>
              <a:t>Kliknij ikonę, aby dodać obraz</a:t>
            </a:r>
            <a:endParaRPr lang="pl-PL" dirty="0"/>
          </a:p>
        </p:txBody>
      </p:sp>
      <p:sp>
        <p:nvSpPr>
          <p:cNvPr id="5" name="Prostokąt 4">
            <a:extLst>
              <a:ext uri="{FF2B5EF4-FFF2-40B4-BE49-F238E27FC236}">
                <a16:creationId xmlns:a16="http://schemas.microsoft.com/office/drawing/2014/main" id="{7BF7E1EF-0AB1-F3B1-F5CD-6A2AA3056193}"/>
              </a:ext>
            </a:extLst>
          </p:cNvPr>
          <p:cNvSpPr/>
          <p:nvPr userDrawn="1"/>
        </p:nvSpPr>
        <p:spPr>
          <a:xfrm>
            <a:off x="3905250" y="4500562"/>
            <a:ext cx="3600449" cy="359395"/>
          </a:xfrm>
          <a:prstGeom prst="rect">
            <a:avLst/>
          </a:prstGeom>
          <a:solidFill>
            <a:srgbClr val="0052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6" name="Prostokąt 5">
            <a:extLst>
              <a:ext uri="{FF2B5EF4-FFF2-40B4-BE49-F238E27FC236}">
                <a16:creationId xmlns:a16="http://schemas.microsoft.com/office/drawing/2014/main" id="{03E2C530-5988-0861-50D8-1C7FE1662A60}"/>
              </a:ext>
            </a:extLst>
          </p:cNvPr>
          <p:cNvSpPr/>
          <p:nvPr userDrawn="1"/>
        </p:nvSpPr>
        <p:spPr>
          <a:xfrm>
            <a:off x="2825751" y="4500561"/>
            <a:ext cx="1079500" cy="35877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2" name="Title 1"/>
          <p:cNvSpPr>
            <a:spLocks noGrp="1"/>
          </p:cNvSpPr>
          <p:nvPr>
            <p:ph type="ctrTitle"/>
          </p:nvPr>
        </p:nvSpPr>
        <p:spPr>
          <a:xfrm>
            <a:off x="3186113" y="5195719"/>
            <a:ext cx="6480176" cy="1320421"/>
          </a:xfrm>
        </p:spPr>
        <p:txBody>
          <a:bodyPr anchor="t" anchorCtr="0">
            <a:normAutofit/>
          </a:bodyPr>
          <a:lstStyle>
            <a:lvl1pPr algn="l">
              <a:lnSpc>
                <a:spcPts val="3500"/>
              </a:lnSpc>
              <a:defRPr sz="2800"/>
            </a:lvl1pPr>
          </a:lstStyle>
          <a:p>
            <a:r>
              <a:rPr lang="pl-PL"/>
              <a:t>Kliknij, aby edytować styl</a:t>
            </a:r>
            <a:endParaRPr lang="en-US" dirty="0"/>
          </a:p>
        </p:txBody>
      </p:sp>
    </p:spTree>
    <p:extLst>
      <p:ext uri="{BB962C8B-B14F-4D97-AF65-F5344CB8AC3E}">
        <p14:creationId xmlns:p14="http://schemas.microsoft.com/office/powerpoint/2010/main" val="1007901643"/>
      </p:ext>
    </p:extLst>
  </p:cSld>
  <p:clrMapOvr>
    <a:masterClrMapping/>
  </p:clrMapOvr>
  <p:extLst>
    <p:ext uri="{DCECCB84-F9BA-43D5-87BE-67443E8EF086}">
      <p15:sldGuideLst xmlns:p15="http://schemas.microsoft.com/office/powerpoint/2012/main">
        <p15:guide id="1" pos="193" userDrawn="1">
          <p15:clr>
            <a:srgbClr val="FBAE40"/>
          </p15:clr>
        </p15:guide>
        <p15:guide id="2" orient="horz" pos="113" userDrawn="1">
          <p15:clr>
            <a:srgbClr val="FBAE40"/>
          </p15:clr>
        </p15:guide>
        <p15:guide id="3" orient="horz" pos="2381" userDrawn="1">
          <p15:clr>
            <a:srgbClr val="FBAE40"/>
          </p15:clr>
        </p15:guide>
        <p15:guide id="4" orient="horz" pos="340" userDrawn="1">
          <p15:clr>
            <a:srgbClr val="FBAE40"/>
          </p15:clr>
        </p15:guide>
        <p15:guide id="5" orient="horz" pos="567" userDrawn="1">
          <p15:clr>
            <a:srgbClr val="FBAE40"/>
          </p15:clr>
        </p15:guide>
        <p15:guide id="6" orient="horz" pos="794" userDrawn="1">
          <p15:clr>
            <a:srgbClr val="FBAE40"/>
          </p15:clr>
        </p15:guide>
        <p15:guide id="7" orient="horz" pos="1020" userDrawn="1">
          <p15:clr>
            <a:srgbClr val="FBAE40"/>
          </p15:clr>
        </p15:guide>
        <p15:guide id="8" orient="horz" pos="1247" userDrawn="1">
          <p15:clr>
            <a:srgbClr val="FBAE40"/>
          </p15:clr>
        </p15:guide>
        <p15:guide id="9" orient="horz" pos="1474" userDrawn="1">
          <p15:clr>
            <a:srgbClr val="FBAE40"/>
          </p15:clr>
        </p15:guide>
        <p15:guide id="10" orient="horz" pos="1701" userDrawn="1">
          <p15:clr>
            <a:srgbClr val="FBAE40"/>
          </p15:clr>
        </p15:guide>
        <p15:guide id="11" orient="horz" pos="1927" userDrawn="1">
          <p15:clr>
            <a:srgbClr val="FBAE40"/>
          </p15:clr>
        </p15:guide>
        <p15:guide id="12" orient="horz" pos="2154" userDrawn="1">
          <p15:clr>
            <a:srgbClr val="FBAE40"/>
          </p15:clr>
        </p15:guide>
        <p15:guide id="13" orient="horz" pos="2608" userDrawn="1">
          <p15:clr>
            <a:srgbClr val="FBAE40"/>
          </p15:clr>
        </p15:guide>
        <p15:guide id="14" orient="horz" pos="2835" userDrawn="1">
          <p15:clr>
            <a:srgbClr val="FBAE40"/>
          </p15:clr>
        </p15:guide>
        <p15:guide id="15" orient="horz" pos="3061" userDrawn="1">
          <p15:clr>
            <a:srgbClr val="FBAE40"/>
          </p15:clr>
        </p15:guide>
        <p15:guide id="16" orient="horz" pos="3288" userDrawn="1">
          <p15:clr>
            <a:srgbClr val="FBAE40"/>
          </p15:clr>
        </p15:guide>
        <p15:guide id="17" orient="horz" pos="3515" userDrawn="1">
          <p15:clr>
            <a:srgbClr val="FBAE40"/>
          </p15:clr>
        </p15:guide>
        <p15:guide id="18" orient="horz" pos="3742" userDrawn="1">
          <p15:clr>
            <a:srgbClr val="FBAE40"/>
          </p15:clr>
        </p15:guide>
        <p15:guide id="19" orient="horz" pos="3968" userDrawn="1">
          <p15:clr>
            <a:srgbClr val="FBAE40"/>
          </p15:clr>
        </p15:guide>
        <p15:guide id="20" orient="horz" pos="4195" userDrawn="1">
          <p15:clr>
            <a:srgbClr val="FBAE40"/>
          </p15:clr>
        </p15:guide>
        <p15:guide id="21" orient="horz" pos="4422" userDrawn="1">
          <p15:clr>
            <a:srgbClr val="FBAE40"/>
          </p15:clr>
        </p15:guide>
        <p15:guide id="22" orient="horz" pos="4649" userDrawn="1">
          <p15:clr>
            <a:srgbClr val="FBAE40"/>
          </p15:clr>
        </p15:guide>
        <p15:guide id="23" pos="419" userDrawn="1">
          <p15:clr>
            <a:srgbClr val="FBAE40"/>
          </p15:clr>
        </p15:guide>
        <p15:guide id="24" pos="646" userDrawn="1">
          <p15:clr>
            <a:srgbClr val="FBAE40"/>
          </p15:clr>
        </p15:guide>
        <p15:guide id="25" pos="873" userDrawn="1">
          <p15:clr>
            <a:srgbClr val="FBAE40"/>
          </p15:clr>
        </p15:guide>
        <p15:guide id="26" pos="1100" userDrawn="1">
          <p15:clr>
            <a:srgbClr val="FBAE40"/>
          </p15:clr>
        </p15:guide>
        <p15:guide id="27" pos="1327" userDrawn="1">
          <p15:clr>
            <a:srgbClr val="FBAE40"/>
          </p15:clr>
        </p15:guide>
        <p15:guide id="28" pos="1553" userDrawn="1">
          <p15:clr>
            <a:srgbClr val="FBAE40"/>
          </p15:clr>
        </p15:guide>
        <p15:guide id="29" pos="1780" userDrawn="1">
          <p15:clr>
            <a:srgbClr val="FBAE40"/>
          </p15:clr>
        </p15:guide>
        <p15:guide id="30" pos="2007" userDrawn="1">
          <p15:clr>
            <a:srgbClr val="FBAE40"/>
          </p15:clr>
        </p15:guide>
        <p15:guide id="31" pos="2234" userDrawn="1">
          <p15:clr>
            <a:srgbClr val="FBAE40"/>
          </p15:clr>
        </p15:guide>
        <p15:guide id="32" pos="2460" userDrawn="1">
          <p15:clr>
            <a:srgbClr val="FBAE40"/>
          </p15:clr>
        </p15:guide>
        <p15:guide id="33" pos="2687" userDrawn="1">
          <p15:clr>
            <a:srgbClr val="FBAE40"/>
          </p15:clr>
        </p15:guide>
        <p15:guide id="34" pos="2914" userDrawn="1">
          <p15:clr>
            <a:srgbClr val="FBAE40"/>
          </p15:clr>
        </p15:guide>
        <p15:guide id="35" pos="3141" userDrawn="1">
          <p15:clr>
            <a:srgbClr val="FBAE40"/>
          </p15:clr>
        </p15:guide>
        <p15:guide id="36" pos="3368" userDrawn="1">
          <p15:clr>
            <a:srgbClr val="FBAE40"/>
          </p15:clr>
        </p15:guide>
        <p15:guide id="37" pos="3594" userDrawn="1">
          <p15:clr>
            <a:srgbClr val="FBAE40"/>
          </p15:clr>
        </p15:guide>
        <p15:guide id="38" pos="3821" userDrawn="1">
          <p15:clr>
            <a:srgbClr val="FBAE40"/>
          </p15:clr>
        </p15:guide>
        <p15:guide id="39" pos="4048" userDrawn="1">
          <p15:clr>
            <a:srgbClr val="FBAE40"/>
          </p15:clr>
        </p15:guide>
        <p15:guide id="40" pos="4275" userDrawn="1">
          <p15:clr>
            <a:srgbClr val="FBAE40"/>
          </p15:clr>
        </p15:guide>
        <p15:guide id="41" pos="4501" userDrawn="1">
          <p15:clr>
            <a:srgbClr val="FBAE40"/>
          </p15:clr>
        </p15:guide>
        <p15:guide id="42" pos="4728" userDrawn="1">
          <p15:clr>
            <a:srgbClr val="FBAE40"/>
          </p15:clr>
        </p15:guide>
        <p15:guide id="43" pos="4955" userDrawn="1">
          <p15:clr>
            <a:srgbClr val="FBAE40"/>
          </p15:clr>
        </p15:guide>
        <p15:guide id="44" pos="5182" userDrawn="1">
          <p15:clr>
            <a:srgbClr val="FBAE40"/>
          </p15:clr>
        </p15:guide>
        <p15:guide id="45" pos="5408" userDrawn="1">
          <p15:clr>
            <a:srgbClr val="FBAE40"/>
          </p15:clr>
        </p15:guide>
        <p15:guide id="46" pos="5635" userDrawn="1">
          <p15:clr>
            <a:srgbClr val="FBAE40"/>
          </p15:clr>
        </p15:guide>
        <p15:guide id="47" pos="5862" userDrawn="1">
          <p15:clr>
            <a:srgbClr val="FBAE40"/>
          </p15:clr>
        </p15:guide>
        <p15:guide id="48" pos="6089" userDrawn="1">
          <p15:clr>
            <a:srgbClr val="FBAE40"/>
          </p15:clr>
        </p15:guide>
        <p15:guide id="49" pos="6316" userDrawn="1">
          <p15:clr>
            <a:srgbClr val="FBAE40"/>
          </p15:clr>
        </p15:guide>
        <p15:guide id="50" pos="6542"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Slajd - tytuł + zawartość z paskie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lstStyle/>
          <a:p>
            <a:pPr lvl="0"/>
            <a:r>
              <a:rPr lang="pl-PL" dirty="0"/>
              <a:t>Kliknij, aby edytować style wzorca tekstu</a:t>
            </a:r>
          </a:p>
          <a:p>
            <a:pPr lvl="1"/>
            <a:r>
              <a:rPr lang="pl-PL" dirty="0"/>
              <a:t>Drugi poziom</a:t>
            </a:r>
          </a:p>
          <a:p>
            <a:pPr lvl="2"/>
            <a:r>
              <a:rPr lang="pl-PL" dirty="0"/>
              <a:t>Trzeci poziom</a:t>
            </a:r>
          </a:p>
        </p:txBody>
      </p:sp>
      <p:sp>
        <p:nvSpPr>
          <p:cNvPr id="5" name="Symbol zastępczy numeru slajdu 4">
            <a:extLst>
              <a:ext uri="{FF2B5EF4-FFF2-40B4-BE49-F238E27FC236}">
                <a16:creationId xmlns:a16="http://schemas.microsoft.com/office/drawing/2014/main" id="{96BE561E-99B3-4335-3AEE-43699306B9E0}"/>
              </a:ext>
            </a:extLst>
          </p:cNvPr>
          <p:cNvSpPr>
            <a:spLocks noGrp="1"/>
          </p:cNvSpPr>
          <p:nvPr>
            <p:ph type="sldNum" sz="quarter" idx="10"/>
          </p:nvPr>
        </p:nvSpPr>
        <p:spPr/>
        <p:txBody>
          <a:bodyPr/>
          <a:lstStyle/>
          <a:p>
            <a:fld id="{EB4015AA-59F6-416B-87A6-8E3D940284E2}" type="slidenum">
              <a:rPr lang="pl-PL" smtClean="0"/>
              <a:pPr/>
              <a:t>‹#›</a:t>
            </a:fld>
            <a:endParaRPr lang="pl-PL" dirty="0"/>
          </a:p>
        </p:txBody>
      </p:sp>
    </p:spTree>
    <p:extLst>
      <p:ext uri="{BB962C8B-B14F-4D97-AF65-F5344CB8AC3E}">
        <p14:creationId xmlns:p14="http://schemas.microsoft.com/office/powerpoint/2010/main" val="9052797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Slajd - tytuł + 2 elementy zawartości z paskie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sz="half" idx="1"/>
          </p:nvPr>
        </p:nvSpPr>
        <p:spPr>
          <a:xfrm>
            <a:off x="1025906" y="1979837"/>
            <a:ext cx="4140000" cy="4680018"/>
          </a:xfrm>
        </p:spPr>
        <p:txBody>
          <a:bodyPr/>
          <a:lstStyle/>
          <a:p>
            <a:pPr lvl="0"/>
            <a:r>
              <a:rPr lang="pl-PL"/>
              <a:t>Kliknij, aby edytować style wzorca tekstu</a:t>
            </a:r>
          </a:p>
          <a:p>
            <a:pPr lvl="1"/>
            <a:r>
              <a:rPr lang="pl-PL"/>
              <a:t>Drugi poziom</a:t>
            </a:r>
          </a:p>
          <a:p>
            <a:pPr lvl="2"/>
            <a:r>
              <a:rPr lang="pl-PL"/>
              <a:t>Trzeci poziom</a:t>
            </a:r>
          </a:p>
        </p:txBody>
      </p:sp>
      <p:sp>
        <p:nvSpPr>
          <p:cNvPr id="4" name="Content Placeholder 3"/>
          <p:cNvSpPr>
            <a:spLocks noGrp="1"/>
          </p:cNvSpPr>
          <p:nvPr>
            <p:ph sz="half" idx="2"/>
          </p:nvPr>
        </p:nvSpPr>
        <p:spPr>
          <a:xfrm>
            <a:off x="5525906" y="1979613"/>
            <a:ext cx="4140000" cy="4680226"/>
          </a:xfrm>
        </p:spPr>
        <p:txBody>
          <a:bodyPr/>
          <a:lstStyle/>
          <a:p>
            <a:pPr lvl="0"/>
            <a:r>
              <a:rPr lang="pl-PL"/>
              <a:t>Kliknij, aby edytować style wzorca tekstu</a:t>
            </a:r>
          </a:p>
          <a:p>
            <a:pPr lvl="1"/>
            <a:r>
              <a:rPr lang="pl-PL"/>
              <a:t>Drugi poziom</a:t>
            </a:r>
          </a:p>
          <a:p>
            <a:pPr lvl="2"/>
            <a:r>
              <a:rPr lang="pl-PL"/>
              <a:t>Trzeci poziom</a:t>
            </a:r>
          </a:p>
        </p:txBody>
      </p:sp>
      <p:sp>
        <p:nvSpPr>
          <p:cNvPr id="5" name="Symbol zastępczy numeru slajdu 4">
            <a:extLst>
              <a:ext uri="{FF2B5EF4-FFF2-40B4-BE49-F238E27FC236}">
                <a16:creationId xmlns:a16="http://schemas.microsoft.com/office/drawing/2014/main" id="{141AAA0E-45E9-08FB-9373-71A084B88847}"/>
              </a:ext>
            </a:extLst>
          </p:cNvPr>
          <p:cNvSpPr>
            <a:spLocks noGrp="1"/>
          </p:cNvSpPr>
          <p:nvPr>
            <p:ph type="sldNum" sz="quarter" idx="10"/>
          </p:nvPr>
        </p:nvSpPr>
        <p:spPr/>
        <p:txBody>
          <a:bodyPr/>
          <a:lstStyle/>
          <a:p>
            <a:fld id="{EB4015AA-59F6-416B-87A6-8E3D940284E2}" type="slidenum">
              <a:rPr lang="pl-PL" smtClean="0"/>
              <a:pPr/>
              <a:t>‹#›</a:t>
            </a:fld>
            <a:endParaRPr lang="pl-PL" dirty="0"/>
          </a:p>
        </p:txBody>
      </p:sp>
    </p:spTree>
    <p:extLst>
      <p:ext uri="{BB962C8B-B14F-4D97-AF65-F5344CB8AC3E}">
        <p14:creationId xmlns:p14="http://schemas.microsoft.com/office/powerpoint/2010/main" val="31340004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Slajd - tytuł + zdjęcie + zawartość z paskiem">
    <p:spTree>
      <p:nvGrpSpPr>
        <p:cNvPr id="1" name=""/>
        <p:cNvGrpSpPr/>
        <p:nvPr/>
      </p:nvGrpSpPr>
      <p:grpSpPr>
        <a:xfrm>
          <a:off x="0" y="0"/>
          <a:ext cx="0" cy="0"/>
          <a:chOff x="0" y="0"/>
          <a:chExt cx="0" cy="0"/>
        </a:xfrm>
      </p:grpSpPr>
      <p:sp>
        <p:nvSpPr>
          <p:cNvPr id="2" name="Title 1"/>
          <p:cNvSpPr>
            <a:spLocks noGrp="1"/>
          </p:cNvSpPr>
          <p:nvPr>
            <p:ph type="title"/>
          </p:nvPr>
        </p:nvSpPr>
        <p:spPr>
          <a:xfrm>
            <a:off x="5345906" y="899836"/>
            <a:ext cx="4320000" cy="1080001"/>
          </a:xfrm>
        </p:spPr>
        <p:txBody>
          <a:bodyPr/>
          <a:lstStyle/>
          <a:p>
            <a:r>
              <a:rPr lang="pl-PL"/>
              <a:t>Kliknij, aby edytować styl</a:t>
            </a:r>
            <a:endParaRPr lang="en-US" dirty="0"/>
          </a:p>
        </p:txBody>
      </p:sp>
      <p:sp>
        <p:nvSpPr>
          <p:cNvPr id="3" name="Content Placeholder 2"/>
          <p:cNvSpPr>
            <a:spLocks noGrp="1"/>
          </p:cNvSpPr>
          <p:nvPr>
            <p:ph sz="half" idx="1"/>
          </p:nvPr>
        </p:nvSpPr>
        <p:spPr>
          <a:xfrm>
            <a:off x="5345906" y="1979837"/>
            <a:ext cx="4320382" cy="4680002"/>
          </a:xfrm>
        </p:spPr>
        <p:txBody>
          <a:bodyPr/>
          <a:lstStyle/>
          <a:p>
            <a:pPr lvl="0"/>
            <a:r>
              <a:rPr lang="pl-PL"/>
              <a:t>Kliknij, aby edytować style wzorca tekstu</a:t>
            </a:r>
          </a:p>
          <a:p>
            <a:pPr lvl="1"/>
            <a:r>
              <a:rPr lang="pl-PL"/>
              <a:t>Drugi poziom</a:t>
            </a:r>
          </a:p>
          <a:p>
            <a:pPr lvl="2"/>
            <a:r>
              <a:rPr lang="pl-PL"/>
              <a:t>Trzeci poziom</a:t>
            </a:r>
          </a:p>
        </p:txBody>
      </p:sp>
      <p:sp>
        <p:nvSpPr>
          <p:cNvPr id="5" name="Symbol zastępczy numeru slajdu 4">
            <a:extLst>
              <a:ext uri="{FF2B5EF4-FFF2-40B4-BE49-F238E27FC236}">
                <a16:creationId xmlns:a16="http://schemas.microsoft.com/office/drawing/2014/main" id="{141AAA0E-45E9-08FB-9373-71A084B88847}"/>
              </a:ext>
            </a:extLst>
          </p:cNvPr>
          <p:cNvSpPr>
            <a:spLocks noGrp="1"/>
          </p:cNvSpPr>
          <p:nvPr>
            <p:ph type="sldNum" sz="quarter" idx="10"/>
          </p:nvPr>
        </p:nvSpPr>
        <p:spPr/>
        <p:txBody>
          <a:bodyPr/>
          <a:lstStyle/>
          <a:p>
            <a:fld id="{EB4015AA-59F6-416B-87A6-8E3D940284E2}" type="slidenum">
              <a:rPr lang="pl-PL" smtClean="0"/>
              <a:pPr/>
              <a:t>‹#›</a:t>
            </a:fld>
            <a:endParaRPr lang="pl-PL" dirty="0"/>
          </a:p>
        </p:txBody>
      </p:sp>
      <p:sp>
        <p:nvSpPr>
          <p:cNvPr id="7" name="Symbol zastępczy obrazu 6">
            <a:extLst>
              <a:ext uri="{FF2B5EF4-FFF2-40B4-BE49-F238E27FC236}">
                <a16:creationId xmlns:a16="http://schemas.microsoft.com/office/drawing/2014/main" id="{E681B9F9-7BA5-2D43-A1BD-8AF5D0250636}"/>
              </a:ext>
            </a:extLst>
          </p:cNvPr>
          <p:cNvSpPr>
            <a:spLocks noGrp="1"/>
          </p:cNvSpPr>
          <p:nvPr>
            <p:ph type="pic" sz="quarter" idx="11"/>
          </p:nvPr>
        </p:nvSpPr>
        <p:spPr>
          <a:xfrm>
            <a:off x="0" y="900113"/>
            <a:ext cx="4986338" cy="5759726"/>
          </a:xfrm>
          <a:solidFill>
            <a:schemeClr val="bg1">
              <a:lumMod val="95000"/>
            </a:schemeClr>
          </a:solidFill>
        </p:spPr>
        <p:txBody>
          <a:bodyPr anchor="ctr" anchorCtr="0"/>
          <a:lstStyle>
            <a:lvl1pPr algn="ctr">
              <a:buFont typeface="Arial" panose="020B0604020202020204" pitchFamily="34" charset="0"/>
              <a:buNone/>
              <a:defRPr sz="1000"/>
            </a:lvl1pPr>
          </a:lstStyle>
          <a:p>
            <a:r>
              <a:rPr lang="pl-PL"/>
              <a:t>Kliknij ikonę, aby dodać obraz</a:t>
            </a:r>
            <a:endParaRPr lang="pl-PL" dirty="0"/>
          </a:p>
        </p:txBody>
      </p:sp>
    </p:spTree>
    <p:extLst>
      <p:ext uri="{BB962C8B-B14F-4D97-AF65-F5344CB8AC3E}">
        <p14:creationId xmlns:p14="http://schemas.microsoft.com/office/powerpoint/2010/main" val="14539877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 preserve="1">
  <p:cSld name="1_Slajd - tytuł + zawartość bez pask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p:txBody>
      </p:sp>
      <p:sp>
        <p:nvSpPr>
          <p:cNvPr id="5" name="Symbol zastępczy numeru slajdu 4">
            <a:extLst>
              <a:ext uri="{FF2B5EF4-FFF2-40B4-BE49-F238E27FC236}">
                <a16:creationId xmlns:a16="http://schemas.microsoft.com/office/drawing/2014/main" id="{96BE561E-99B3-4335-3AEE-43699306B9E0}"/>
              </a:ext>
            </a:extLst>
          </p:cNvPr>
          <p:cNvSpPr>
            <a:spLocks noGrp="1"/>
          </p:cNvSpPr>
          <p:nvPr>
            <p:ph type="sldNum" sz="quarter" idx="10"/>
          </p:nvPr>
        </p:nvSpPr>
        <p:spPr/>
        <p:txBody>
          <a:bodyPr/>
          <a:lstStyle/>
          <a:p>
            <a:fld id="{EB4015AA-59F6-416B-87A6-8E3D940284E2}" type="slidenum">
              <a:rPr lang="pl-PL" smtClean="0"/>
              <a:pPr/>
              <a:t>‹#›</a:t>
            </a:fld>
            <a:endParaRPr lang="pl-PL" dirty="0"/>
          </a:p>
        </p:txBody>
      </p:sp>
      <p:sp>
        <p:nvSpPr>
          <p:cNvPr id="6" name="Prostokąt 5">
            <a:extLst>
              <a:ext uri="{FF2B5EF4-FFF2-40B4-BE49-F238E27FC236}">
                <a16:creationId xmlns:a16="http://schemas.microsoft.com/office/drawing/2014/main" id="{630E28BA-19A4-6182-CE10-65107EDF6B75}"/>
              </a:ext>
            </a:extLst>
          </p:cNvPr>
          <p:cNvSpPr/>
          <p:nvPr userDrawn="1"/>
        </p:nvSpPr>
        <p:spPr>
          <a:xfrm>
            <a:off x="8585546" y="7380288"/>
            <a:ext cx="1080742" cy="1793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Tree>
    <p:extLst>
      <p:ext uri="{BB962C8B-B14F-4D97-AF65-F5344CB8AC3E}">
        <p14:creationId xmlns:p14="http://schemas.microsoft.com/office/powerpoint/2010/main" val="31699915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woObj" preserve="1">
  <p:cSld name="1_Slajd - tytuł + 2 elementy zawartości bez pask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sz="half" idx="1"/>
          </p:nvPr>
        </p:nvSpPr>
        <p:spPr>
          <a:xfrm>
            <a:off x="1025906" y="1979837"/>
            <a:ext cx="4140000" cy="4680018"/>
          </a:xfrm>
        </p:spPr>
        <p:txBody>
          <a:bodyPr/>
          <a:lstStyle/>
          <a:p>
            <a:pPr lvl="0"/>
            <a:r>
              <a:rPr lang="pl-PL" dirty="0"/>
              <a:t>Kliknij, aby edytować style wzorca tekstu</a:t>
            </a:r>
          </a:p>
          <a:p>
            <a:pPr lvl="1"/>
            <a:r>
              <a:rPr lang="pl-PL" dirty="0"/>
              <a:t>Drugi poziom</a:t>
            </a:r>
          </a:p>
          <a:p>
            <a:pPr lvl="2"/>
            <a:r>
              <a:rPr lang="pl-PL" dirty="0"/>
              <a:t>Trzeci poziom</a:t>
            </a:r>
          </a:p>
        </p:txBody>
      </p:sp>
      <p:sp>
        <p:nvSpPr>
          <p:cNvPr id="4" name="Content Placeholder 3"/>
          <p:cNvSpPr>
            <a:spLocks noGrp="1"/>
          </p:cNvSpPr>
          <p:nvPr>
            <p:ph sz="half" idx="2"/>
          </p:nvPr>
        </p:nvSpPr>
        <p:spPr>
          <a:xfrm>
            <a:off x="5525906" y="1979613"/>
            <a:ext cx="4140000" cy="4680226"/>
          </a:xfrm>
        </p:spPr>
        <p:txBody>
          <a:bodyPr/>
          <a:lstStyle/>
          <a:p>
            <a:pPr lvl="0"/>
            <a:r>
              <a:rPr lang="pl-PL"/>
              <a:t>Kliknij, aby edytować style wzorca tekstu</a:t>
            </a:r>
          </a:p>
          <a:p>
            <a:pPr lvl="1"/>
            <a:r>
              <a:rPr lang="pl-PL"/>
              <a:t>Drugi poziom</a:t>
            </a:r>
          </a:p>
          <a:p>
            <a:pPr lvl="2"/>
            <a:r>
              <a:rPr lang="pl-PL"/>
              <a:t>Trzeci poziom</a:t>
            </a:r>
          </a:p>
        </p:txBody>
      </p:sp>
      <p:sp>
        <p:nvSpPr>
          <p:cNvPr id="5" name="Symbol zastępczy numeru slajdu 4">
            <a:extLst>
              <a:ext uri="{FF2B5EF4-FFF2-40B4-BE49-F238E27FC236}">
                <a16:creationId xmlns:a16="http://schemas.microsoft.com/office/drawing/2014/main" id="{9A72189C-757E-47DF-313E-E0F36399C09C}"/>
              </a:ext>
            </a:extLst>
          </p:cNvPr>
          <p:cNvSpPr>
            <a:spLocks noGrp="1"/>
          </p:cNvSpPr>
          <p:nvPr>
            <p:ph type="sldNum" sz="quarter" idx="10"/>
          </p:nvPr>
        </p:nvSpPr>
        <p:spPr/>
        <p:txBody>
          <a:bodyPr/>
          <a:lstStyle/>
          <a:p>
            <a:fld id="{EB4015AA-59F6-416B-87A6-8E3D940284E2}" type="slidenum">
              <a:rPr lang="pl-PL" smtClean="0"/>
              <a:pPr/>
              <a:t>‹#›</a:t>
            </a:fld>
            <a:endParaRPr lang="pl-PL" dirty="0"/>
          </a:p>
        </p:txBody>
      </p:sp>
      <p:sp>
        <p:nvSpPr>
          <p:cNvPr id="6" name="Prostokąt 5">
            <a:extLst>
              <a:ext uri="{FF2B5EF4-FFF2-40B4-BE49-F238E27FC236}">
                <a16:creationId xmlns:a16="http://schemas.microsoft.com/office/drawing/2014/main" id="{E363107C-97A9-9A5D-A2A2-E6ABB7ED4C62}"/>
              </a:ext>
            </a:extLst>
          </p:cNvPr>
          <p:cNvSpPr/>
          <p:nvPr userDrawn="1"/>
        </p:nvSpPr>
        <p:spPr>
          <a:xfrm>
            <a:off x="8585546" y="7380288"/>
            <a:ext cx="1080742" cy="1793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Tree>
    <p:extLst>
      <p:ext uri="{BB962C8B-B14F-4D97-AF65-F5344CB8AC3E}">
        <p14:creationId xmlns:p14="http://schemas.microsoft.com/office/powerpoint/2010/main" val="28959707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5525" y="899836"/>
            <a:ext cx="8640381" cy="1080001"/>
          </a:xfrm>
          <a:prstGeom prst="rect">
            <a:avLst/>
          </a:prstGeom>
        </p:spPr>
        <p:txBody>
          <a:bodyPr vert="horz" lIns="0" tIns="0" rIns="0" bIns="0" rtlCol="0" anchor="t" anchorCtr="0">
            <a:normAutofit/>
          </a:bodyPr>
          <a:lstStyle/>
          <a:p>
            <a:r>
              <a:rPr lang="pl-PL" dirty="0"/>
              <a:t>Kliknij, aby edytować styl</a:t>
            </a:r>
            <a:endParaRPr lang="en-US" dirty="0"/>
          </a:p>
        </p:txBody>
      </p:sp>
      <p:sp>
        <p:nvSpPr>
          <p:cNvPr id="3" name="Text Placeholder 2"/>
          <p:cNvSpPr>
            <a:spLocks noGrp="1"/>
          </p:cNvSpPr>
          <p:nvPr>
            <p:ph type="body" idx="1"/>
          </p:nvPr>
        </p:nvSpPr>
        <p:spPr>
          <a:xfrm>
            <a:off x="1025907" y="1979837"/>
            <a:ext cx="8640382" cy="4680002"/>
          </a:xfrm>
          <a:prstGeom prst="rect">
            <a:avLst/>
          </a:prstGeom>
        </p:spPr>
        <p:txBody>
          <a:bodyPr vert="horz" lIns="0" tIns="0" rIns="0" bIns="0" rtlCol="0">
            <a:normAutofit/>
          </a:bodyPr>
          <a:lstStyle/>
          <a:p>
            <a:pPr lvl="0"/>
            <a:r>
              <a:rPr lang="pl-PL" dirty="0"/>
              <a:t>Kliknij, aby edytować style wzorca tekstu</a:t>
            </a:r>
          </a:p>
          <a:p>
            <a:pPr lvl="1"/>
            <a:r>
              <a:rPr lang="pl-PL" dirty="0"/>
              <a:t>Drugi poziom</a:t>
            </a:r>
          </a:p>
          <a:p>
            <a:pPr lvl="2"/>
            <a:r>
              <a:rPr lang="pl-PL" dirty="0"/>
              <a:t>Trzeci poziom</a:t>
            </a:r>
            <a:endParaRPr lang="en-US" dirty="0"/>
          </a:p>
        </p:txBody>
      </p:sp>
      <p:sp>
        <p:nvSpPr>
          <p:cNvPr id="10" name="Prostokąt 9">
            <a:extLst>
              <a:ext uri="{FF2B5EF4-FFF2-40B4-BE49-F238E27FC236}">
                <a16:creationId xmlns:a16="http://schemas.microsoft.com/office/drawing/2014/main" id="{617E16B8-2BD0-D12E-978E-94E428DF9717}"/>
              </a:ext>
            </a:extLst>
          </p:cNvPr>
          <p:cNvSpPr/>
          <p:nvPr userDrawn="1"/>
        </p:nvSpPr>
        <p:spPr>
          <a:xfrm>
            <a:off x="1025870" y="0"/>
            <a:ext cx="1080742" cy="17938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2" name="Prostokąt 11">
            <a:extLst>
              <a:ext uri="{FF2B5EF4-FFF2-40B4-BE49-F238E27FC236}">
                <a16:creationId xmlns:a16="http://schemas.microsoft.com/office/drawing/2014/main" id="{662915FD-1FF3-5CF3-5C57-034114B5E6A2}"/>
              </a:ext>
            </a:extLst>
          </p:cNvPr>
          <p:cNvSpPr/>
          <p:nvPr userDrawn="1"/>
        </p:nvSpPr>
        <p:spPr>
          <a:xfrm>
            <a:off x="2106612" y="0"/>
            <a:ext cx="7559293" cy="1793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4" name="Symbol zastępczy numeru slajdu 3">
            <a:extLst>
              <a:ext uri="{FF2B5EF4-FFF2-40B4-BE49-F238E27FC236}">
                <a16:creationId xmlns:a16="http://schemas.microsoft.com/office/drawing/2014/main" id="{5026AD61-FC69-65FC-05E3-06AA14C89304}"/>
              </a:ext>
            </a:extLst>
          </p:cNvPr>
          <p:cNvSpPr>
            <a:spLocks noGrp="1"/>
          </p:cNvSpPr>
          <p:nvPr>
            <p:ph type="sldNum" sz="quarter" idx="4"/>
          </p:nvPr>
        </p:nvSpPr>
        <p:spPr>
          <a:xfrm>
            <a:off x="8585200" y="7019837"/>
            <a:ext cx="1080000" cy="180000"/>
          </a:xfrm>
          <a:prstGeom prst="rect">
            <a:avLst/>
          </a:prstGeom>
          <a:noFill/>
        </p:spPr>
        <p:txBody>
          <a:bodyPr vert="horz" lIns="0" tIns="72000" rIns="0" bIns="72000" rtlCol="0" anchor="ctr" anchorCtr="0"/>
          <a:lstStyle>
            <a:lvl1pPr algn="r">
              <a:defRPr sz="1000">
                <a:solidFill>
                  <a:schemeClr val="tx2"/>
                </a:solidFill>
                <a:latin typeface="Open Sans" pitchFamily="2" charset="0"/>
                <a:ea typeface="Open Sans" pitchFamily="2" charset="0"/>
                <a:cs typeface="Open Sans" pitchFamily="2" charset="0"/>
              </a:defRPr>
            </a:lvl1pPr>
          </a:lstStyle>
          <a:p>
            <a:fld id="{EB4015AA-59F6-416B-87A6-8E3D940284E2}" type="slidenum">
              <a:rPr lang="pl-PL" smtClean="0"/>
              <a:pPr/>
              <a:t>‹#›</a:t>
            </a:fld>
            <a:endParaRPr lang="pl-PL" dirty="0"/>
          </a:p>
        </p:txBody>
      </p:sp>
      <p:sp>
        <p:nvSpPr>
          <p:cNvPr id="7" name="Prostokąt 6">
            <a:extLst>
              <a:ext uri="{FF2B5EF4-FFF2-40B4-BE49-F238E27FC236}">
                <a16:creationId xmlns:a16="http://schemas.microsoft.com/office/drawing/2014/main" id="{4C2A84FB-402E-BB6C-632B-D1ADD49B7D8C}"/>
              </a:ext>
            </a:extLst>
          </p:cNvPr>
          <p:cNvSpPr/>
          <p:nvPr userDrawn="1"/>
        </p:nvSpPr>
        <p:spPr>
          <a:xfrm>
            <a:off x="8585546" y="7380288"/>
            <a:ext cx="1080742" cy="1793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Tree>
    <p:extLst>
      <p:ext uri="{BB962C8B-B14F-4D97-AF65-F5344CB8AC3E}">
        <p14:creationId xmlns:p14="http://schemas.microsoft.com/office/powerpoint/2010/main" val="3286163953"/>
      </p:ext>
    </p:extLst>
  </p:cSld>
  <p:clrMap bg1="lt1" tx1="dk1" bg2="lt2" tx2="dk2" accent1="accent1" accent2="accent2" accent3="accent3" accent4="accent4" accent5="accent5" accent6="accent6" hlink="hlink" folHlink="folHlink"/>
  <p:sldLayoutIdLst>
    <p:sldLayoutId id="2147483709" r:id="rId1"/>
    <p:sldLayoutId id="2147483725" r:id="rId2"/>
    <p:sldLayoutId id="2147483720" r:id="rId3"/>
    <p:sldLayoutId id="2147483721" r:id="rId4"/>
    <p:sldLayoutId id="2147483710" r:id="rId5"/>
    <p:sldLayoutId id="2147483712" r:id="rId6"/>
    <p:sldLayoutId id="2147483726" r:id="rId7"/>
    <p:sldLayoutId id="2147483740" r:id="rId8"/>
    <p:sldLayoutId id="2147483723" r:id="rId9"/>
    <p:sldLayoutId id="2147483728" r:id="rId10"/>
  </p:sldLayoutIdLst>
  <p:hf hdr="0" ftr="0"/>
  <p:txStyles>
    <p:titleStyle>
      <a:lvl1pPr algn="l" defTabSz="1007943" rtl="0" eaLnBrk="1" latinLnBrk="0" hangingPunct="1">
        <a:lnSpc>
          <a:spcPts val="3600"/>
        </a:lnSpc>
        <a:spcBef>
          <a:spcPct val="0"/>
        </a:spcBef>
        <a:buNone/>
        <a:defRPr sz="2800" b="1" kern="1200">
          <a:solidFill>
            <a:schemeClr val="tx2"/>
          </a:solidFill>
          <a:latin typeface="Open Sans" pitchFamily="2" charset="0"/>
          <a:ea typeface="Open Sans" pitchFamily="2" charset="0"/>
          <a:cs typeface="Open Sans" pitchFamily="2" charset="0"/>
        </a:defRPr>
      </a:lvl1pPr>
    </p:titleStyle>
    <p:bodyStyle>
      <a:lvl1pPr marL="251986" indent="-251986" algn="l" defTabSz="1007943" rtl="0" eaLnBrk="1" latinLnBrk="0" hangingPunct="1">
        <a:lnSpc>
          <a:spcPts val="2400"/>
        </a:lnSpc>
        <a:spcBef>
          <a:spcPts val="1102"/>
        </a:spcBef>
        <a:buClr>
          <a:schemeClr val="accent1"/>
        </a:buClr>
        <a:buFontTx/>
        <a:buBlip>
          <a:blip r:embed="rId12"/>
        </a:buBlip>
        <a:defRPr sz="1800" kern="1200">
          <a:solidFill>
            <a:schemeClr val="tx1"/>
          </a:solidFill>
          <a:latin typeface="Open Sans" pitchFamily="2" charset="0"/>
          <a:ea typeface="Open Sans" pitchFamily="2" charset="0"/>
          <a:cs typeface="Open Sans" pitchFamily="2" charset="0"/>
        </a:defRPr>
      </a:lvl1pPr>
      <a:lvl2pPr marL="755957" indent="-251986" algn="l" defTabSz="1007943" rtl="0" eaLnBrk="1" latinLnBrk="0" hangingPunct="1">
        <a:lnSpc>
          <a:spcPts val="2400"/>
        </a:lnSpc>
        <a:spcBef>
          <a:spcPts val="551"/>
        </a:spcBef>
        <a:buFontTx/>
        <a:buBlip>
          <a:blip r:embed="rId13"/>
        </a:buBlip>
        <a:defRPr sz="1800" kern="1200">
          <a:solidFill>
            <a:schemeClr val="tx1"/>
          </a:solidFill>
          <a:latin typeface="Open Sans" pitchFamily="2" charset="0"/>
          <a:ea typeface="Open Sans" pitchFamily="2" charset="0"/>
          <a:cs typeface="Open Sans" pitchFamily="2" charset="0"/>
        </a:defRPr>
      </a:lvl2pPr>
      <a:lvl3pPr marL="1259929" indent="-251986" algn="l" defTabSz="1007943" rtl="0" eaLnBrk="1" latinLnBrk="0" hangingPunct="1">
        <a:lnSpc>
          <a:spcPts val="2400"/>
        </a:lnSpc>
        <a:spcBef>
          <a:spcPts val="551"/>
        </a:spcBef>
        <a:buFontTx/>
        <a:buBlip>
          <a:blip r:embed="rId14"/>
        </a:buBlip>
        <a:defRPr sz="1800" kern="1200">
          <a:solidFill>
            <a:schemeClr val="tx1"/>
          </a:solidFill>
          <a:latin typeface="Open Sans" pitchFamily="2" charset="0"/>
          <a:ea typeface="Open Sans" pitchFamily="2" charset="0"/>
          <a:cs typeface="Open Sans" pitchFamily="2" charset="0"/>
        </a:defRPr>
      </a:lvl3pPr>
      <a:lvl4pPr marL="1763900" indent="-251986" algn="l" defTabSz="1007943" rtl="0" eaLnBrk="1" latinLnBrk="0" hangingPunct="1">
        <a:lnSpc>
          <a:spcPts val="2400"/>
        </a:lnSpc>
        <a:spcBef>
          <a:spcPts val="551"/>
        </a:spcBef>
        <a:buFont typeface="Arial" panose="020B0604020202020204" pitchFamily="34" charset="0"/>
        <a:buChar char="•"/>
        <a:defRPr sz="1800" kern="1200">
          <a:solidFill>
            <a:schemeClr val="tx1"/>
          </a:solidFill>
          <a:latin typeface="Open Sans" pitchFamily="2" charset="0"/>
          <a:ea typeface="Open Sans" pitchFamily="2" charset="0"/>
          <a:cs typeface="Open Sans" pitchFamily="2" charset="0"/>
        </a:defRPr>
      </a:lvl4pPr>
      <a:lvl5pPr marL="2267872" indent="-251986" algn="l" defTabSz="1007943" rtl="0" eaLnBrk="1" latinLnBrk="0" hangingPunct="1">
        <a:lnSpc>
          <a:spcPts val="2400"/>
        </a:lnSpc>
        <a:spcBef>
          <a:spcPts val="551"/>
        </a:spcBef>
        <a:buFont typeface="Arial" panose="020B0604020202020204" pitchFamily="34" charset="0"/>
        <a:buChar char="•"/>
        <a:defRPr sz="1800" kern="1200">
          <a:solidFill>
            <a:schemeClr val="tx1"/>
          </a:solidFill>
          <a:latin typeface="Open Sans" pitchFamily="2" charset="0"/>
          <a:ea typeface="Open Sans" pitchFamily="2" charset="0"/>
          <a:cs typeface="Open Sans" pitchFamily="2" charset="0"/>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p:bodyStyle>
    <p:otherStyle>
      <a:defPPr>
        <a:defRPr lang="en-US"/>
      </a:defPPr>
      <a:lvl1pPr marL="0" algn="l" defTabSz="1007943" rtl="0" eaLnBrk="1" latinLnBrk="0" hangingPunct="1">
        <a:defRPr sz="1984" kern="1200">
          <a:solidFill>
            <a:schemeClr val="tx1"/>
          </a:solidFill>
          <a:latin typeface="+mn-lt"/>
          <a:ea typeface="+mn-ea"/>
          <a:cs typeface="+mn-cs"/>
        </a:defRPr>
      </a:lvl1pPr>
      <a:lvl2pPr marL="503972" algn="l" defTabSz="1007943" rtl="0" eaLnBrk="1" latinLnBrk="0" hangingPunct="1">
        <a:defRPr sz="1984" kern="1200">
          <a:solidFill>
            <a:schemeClr val="tx1"/>
          </a:solidFill>
          <a:latin typeface="+mn-lt"/>
          <a:ea typeface="+mn-ea"/>
          <a:cs typeface="+mn-cs"/>
        </a:defRPr>
      </a:lvl2pPr>
      <a:lvl3pPr marL="1007943" algn="l" defTabSz="1007943" rtl="0" eaLnBrk="1" latinLnBrk="0" hangingPunct="1">
        <a:defRPr sz="1984" kern="1200">
          <a:solidFill>
            <a:schemeClr val="tx1"/>
          </a:solidFill>
          <a:latin typeface="+mn-lt"/>
          <a:ea typeface="+mn-ea"/>
          <a:cs typeface="+mn-cs"/>
        </a:defRPr>
      </a:lvl3pPr>
      <a:lvl4pPr marL="1511915" algn="l" defTabSz="1007943" rtl="0" eaLnBrk="1" latinLnBrk="0" hangingPunct="1">
        <a:defRPr sz="1984" kern="1200">
          <a:solidFill>
            <a:schemeClr val="tx1"/>
          </a:solidFill>
          <a:latin typeface="+mn-lt"/>
          <a:ea typeface="+mn-ea"/>
          <a:cs typeface="+mn-cs"/>
        </a:defRPr>
      </a:lvl4pPr>
      <a:lvl5pPr marL="2015886" algn="l" defTabSz="1007943" rtl="0" eaLnBrk="1" latinLnBrk="0" hangingPunct="1">
        <a:defRPr sz="1984" kern="1200">
          <a:solidFill>
            <a:schemeClr val="tx1"/>
          </a:solidFill>
          <a:latin typeface="+mn-lt"/>
          <a:ea typeface="+mn-ea"/>
          <a:cs typeface="+mn-cs"/>
        </a:defRPr>
      </a:lvl5pPr>
      <a:lvl6pPr marL="2519858" algn="l" defTabSz="1007943" rtl="0" eaLnBrk="1" latinLnBrk="0" hangingPunct="1">
        <a:defRPr sz="1984" kern="1200">
          <a:solidFill>
            <a:schemeClr val="tx1"/>
          </a:solidFill>
          <a:latin typeface="+mn-lt"/>
          <a:ea typeface="+mn-ea"/>
          <a:cs typeface="+mn-cs"/>
        </a:defRPr>
      </a:lvl6pPr>
      <a:lvl7pPr marL="3023829" algn="l" defTabSz="1007943" rtl="0" eaLnBrk="1" latinLnBrk="0" hangingPunct="1">
        <a:defRPr sz="1984" kern="1200">
          <a:solidFill>
            <a:schemeClr val="tx1"/>
          </a:solidFill>
          <a:latin typeface="+mn-lt"/>
          <a:ea typeface="+mn-ea"/>
          <a:cs typeface="+mn-cs"/>
        </a:defRPr>
      </a:lvl7pPr>
      <a:lvl8pPr marL="3527801" algn="l" defTabSz="1007943" rtl="0" eaLnBrk="1" latinLnBrk="0" hangingPunct="1">
        <a:defRPr sz="1984" kern="1200">
          <a:solidFill>
            <a:schemeClr val="tx1"/>
          </a:solidFill>
          <a:latin typeface="+mn-lt"/>
          <a:ea typeface="+mn-ea"/>
          <a:cs typeface="+mn-cs"/>
        </a:defRPr>
      </a:lvl8pPr>
      <a:lvl9pPr marL="4031772" algn="l" defTabSz="1007943" rtl="0" eaLnBrk="1" latinLnBrk="0" hangingPunct="1">
        <a:defRPr sz="1984" kern="1200">
          <a:solidFill>
            <a:schemeClr val="tx1"/>
          </a:solidFill>
          <a:latin typeface="+mn-lt"/>
          <a:ea typeface="+mn-ea"/>
          <a:cs typeface="+mn-cs"/>
        </a:defRPr>
      </a:lvl9pPr>
    </p:otherStyle>
  </p:txStyles>
  <p:extLst>
    <p:ext uri="{27BBF7A9-308A-43DC-89C8-2F10F3537804}">
      <p15:sldGuideLst xmlns:p15="http://schemas.microsoft.com/office/powerpoint/2012/main">
        <p15:guide id="1" pos="193" userDrawn="1">
          <p15:clr>
            <a:srgbClr val="F26B43"/>
          </p15:clr>
        </p15:guide>
        <p15:guide id="2" pos="419" userDrawn="1">
          <p15:clr>
            <a:srgbClr val="F26B43"/>
          </p15:clr>
        </p15:guide>
        <p15:guide id="3" pos="646" userDrawn="1">
          <p15:clr>
            <a:srgbClr val="F26B43"/>
          </p15:clr>
        </p15:guide>
        <p15:guide id="4" pos="873" userDrawn="1">
          <p15:clr>
            <a:srgbClr val="F26B43"/>
          </p15:clr>
        </p15:guide>
        <p15:guide id="5" pos="1100" userDrawn="1">
          <p15:clr>
            <a:srgbClr val="F26B43"/>
          </p15:clr>
        </p15:guide>
        <p15:guide id="6" pos="1327" userDrawn="1">
          <p15:clr>
            <a:srgbClr val="F26B43"/>
          </p15:clr>
        </p15:guide>
        <p15:guide id="7" pos="1553" userDrawn="1">
          <p15:clr>
            <a:srgbClr val="F26B43"/>
          </p15:clr>
        </p15:guide>
        <p15:guide id="8" pos="1780" userDrawn="1">
          <p15:clr>
            <a:srgbClr val="F26B43"/>
          </p15:clr>
        </p15:guide>
        <p15:guide id="9" pos="2007" userDrawn="1">
          <p15:clr>
            <a:srgbClr val="F26B43"/>
          </p15:clr>
        </p15:guide>
        <p15:guide id="10" pos="2234" userDrawn="1">
          <p15:clr>
            <a:srgbClr val="F26B43"/>
          </p15:clr>
        </p15:guide>
        <p15:guide id="11" pos="2460" userDrawn="1">
          <p15:clr>
            <a:srgbClr val="F26B43"/>
          </p15:clr>
        </p15:guide>
        <p15:guide id="12" pos="2687" userDrawn="1">
          <p15:clr>
            <a:srgbClr val="F26B43"/>
          </p15:clr>
        </p15:guide>
        <p15:guide id="13" pos="2914" userDrawn="1">
          <p15:clr>
            <a:srgbClr val="F26B43"/>
          </p15:clr>
        </p15:guide>
        <p15:guide id="14" pos="3141" userDrawn="1">
          <p15:clr>
            <a:srgbClr val="F26B43"/>
          </p15:clr>
        </p15:guide>
        <p15:guide id="15" pos="3368" userDrawn="1">
          <p15:clr>
            <a:srgbClr val="F26B43"/>
          </p15:clr>
        </p15:guide>
        <p15:guide id="16" pos="3594" userDrawn="1">
          <p15:clr>
            <a:srgbClr val="F26B43"/>
          </p15:clr>
        </p15:guide>
        <p15:guide id="17" pos="3821" userDrawn="1">
          <p15:clr>
            <a:srgbClr val="F26B43"/>
          </p15:clr>
        </p15:guide>
        <p15:guide id="18" pos="4048" userDrawn="1">
          <p15:clr>
            <a:srgbClr val="F26B43"/>
          </p15:clr>
        </p15:guide>
        <p15:guide id="19" pos="4275" userDrawn="1">
          <p15:clr>
            <a:srgbClr val="F26B43"/>
          </p15:clr>
        </p15:guide>
        <p15:guide id="20" pos="4501" userDrawn="1">
          <p15:clr>
            <a:srgbClr val="F26B43"/>
          </p15:clr>
        </p15:guide>
        <p15:guide id="21" pos="4728" userDrawn="1">
          <p15:clr>
            <a:srgbClr val="F26B43"/>
          </p15:clr>
        </p15:guide>
        <p15:guide id="22" pos="4955" userDrawn="1">
          <p15:clr>
            <a:srgbClr val="F26B43"/>
          </p15:clr>
        </p15:guide>
        <p15:guide id="23" pos="5182" userDrawn="1">
          <p15:clr>
            <a:srgbClr val="F26B43"/>
          </p15:clr>
        </p15:guide>
        <p15:guide id="24" pos="5408" userDrawn="1">
          <p15:clr>
            <a:srgbClr val="F26B43"/>
          </p15:clr>
        </p15:guide>
        <p15:guide id="25" pos="5635" userDrawn="1">
          <p15:clr>
            <a:srgbClr val="F26B43"/>
          </p15:clr>
        </p15:guide>
        <p15:guide id="26" pos="5862" userDrawn="1">
          <p15:clr>
            <a:srgbClr val="F26B43"/>
          </p15:clr>
        </p15:guide>
        <p15:guide id="27" pos="6089" userDrawn="1">
          <p15:clr>
            <a:srgbClr val="F26B43"/>
          </p15:clr>
        </p15:guide>
        <p15:guide id="28" pos="6316" userDrawn="1">
          <p15:clr>
            <a:srgbClr val="F26B43"/>
          </p15:clr>
        </p15:guide>
        <p15:guide id="29" pos="6542" userDrawn="1">
          <p15:clr>
            <a:srgbClr val="F26B43"/>
          </p15:clr>
        </p15:guide>
        <p15:guide id="30" orient="horz" pos="113" userDrawn="1">
          <p15:clr>
            <a:srgbClr val="F26B43"/>
          </p15:clr>
        </p15:guide>
        <p15:guide id="31" orient="horz" pos="340" userDrawn="1">
          <p15:clr>
            <a:srgbClr val="F26B43"/>
          </p15:clr>
        </p15:guide>
        <p15:guide id="32" orient="horz" pos="567" userDrawn="1">
          <p15:clr>
            <a:srgbClr val="F26B43"/>
          </p15:clr>
        </p15:guide>
        <p15:guide id="33" orient="horz" pos="794" userDrawn="1">
          <p15:clr>
            <a:srgbClr val="F26B43"/>
          </p15:clr>
        </p15:guide>
        <p15:guide id="34" orient="horz" pos="1020" userDrawn="1">
          <p15:clr>
            <a:srgbClr val="F26B43"/>
          </p15:clr>
        </p15:guide>
        <p15:guide id="35" orient="horz" pos="1247" userDrawn="1">
          <p15:clr>
            <a:srgbClr val="F26B43"/>
          </p15:clr>
        </p15:guide>
        <p15:guide id="36" orient="horz" pos="1474" userDrawn="1">
          <p15:clr>
            <a:srgbClr val="F26B43"/>
          </p15:clr>
        </p15:guide>
        <p15:guide id="37" orient="horz" pos="1701" userDrawn="1">
          <p15:clr>
            <a:srgbClr val="F26B43"/>
          </p15:clr>
        </p15:guide>
        <p15:guide id="38" orient="horz" pos="1927" userDrawn="1">
          <p15:clr>
            <a:srgbClr val="F26B43"/>
          </p15:clr>
        </p15:guide>
        <p15:guide id="39" orient="horz" pos="2154" userDrawn="1">
          <p15:clr>
            <a:srgbClr val="F26B43"/>
          </p15:clr>
        </p15:guide>
        <p15:guide id="40" orient="horz" pos="2381" userDrawn="1">
          <p15:clr>
            <a:srgbClr val="F26B43"/>
          </p15:clr>
        </p15:guide>
        <p15:guide id="41" orient="horz" pos="2608" userDrawn="1">
          <p15:clr>
            <a:srgbClr val="F26B43"/>
          </p15:clr>
        </p15:guide>
        <p15:guide id="42" orient="horz" pos="2835" userDrawn="1">
          <p15:clr>
            <a:srgbClr val="F26B43"/>
          </p15:clr>
        </p15:guide>
        <p15:guide id="43" orient="horz" pos="3061" userDrawn="1">
          <p15:clr>
            <a:srgbClr val="F26B43"/>
          </p15:clr>
        </p15:guide>
        <p15:guide id="44" orient="horz" pos="3288" userDrawn="1">
          <p15:clr>
            <a:srgbClr val="F26B43"/>
          </p15:clr>
        </p15:guide>
        <p15:guide id="45" orient="horz" pos="3515" userDrawn="1">
          <p15:clr>
            <a:srgbClr val="F26B43"/>
          </p15:clr>
        </p15:guide>
        <p15:guide id="46" orient="horz" pos="3742" userDrawn="1">
          <p15:clr>
            <a:srgbClr val="F26B43"/>
          </p15:clr>
        </p15:guide>
        <p15:guide id="47" orient="horz" pos="3968" userDrawn="1">
          <p15:clr>
            <a:srgbClr val="F26B43"/>
          </p15:clr>
        </p15:guide>
        <p15:guide id="48" orient="horz" pos="4195" userDrawn="1">
          <p15:clr>
            <a:srgbClr val="F26B43"/>
          </p15:clr>
        </p15:guide>
        <p15:guide id="49" orient="horz" pos="4422" userDrawn="1">
          <p15:clr>
            <a:srgbClr val="F26B43"/>
          </p15:clr>
        </p15:guide>
        <p15:guide id="50" orient="horz" pos="4649"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3" Type="http://schemas.openxmlformats.org/officeDocument/2006/relationships/hyperlink" Target="https://rpo.dolnyslask.pl/o-projekcie/feds-2021-2027/" TargetMode="External"/><Relationship Id="rId2" Type="http://schemas.openxmlformats.org/officeDocument/2006/relationships/hyperlink" Target="https://sowa2021.efs.gov.pl/" TargetMode="External"/><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Obraz 5">
            <a:extLst>
              <a:ext uri="{FF2B5EF4-FFF2-40B4-BE49-F238E27FC236}">
                <a16:creationId xmlns:a16="http://schemas.microsoft.com/office/drawing/2014/main" id="{BF8B62A6-287F-FABF-757B-102A5B63259D}"/>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53417" y="6338702"/>
            <a:ext cx="8748000" cy="925860"/>
          </a:xfrm>
          <a:prstGeom prst="rect">
            <a:avLst/>
          </a:prstGeom>
        </p:spPr>
      </p:pic>
      <p:sp>
        <p:nvSpPr>
          <p:cNvPr id="7" name="Prostokąt 6"/>
          <p:cNvSpPr/>
          <p:nvPr/>
        </p:nvSpPr>
        <p:spPr>
          <a:xfrm>
            <a:off x="1385466" y="2653941"/>
            <a:ext cx="7992888" cy="3793346"/>
          </a:xfrm>
          <a:prstGeom prst="rect">
            <a:avLst/>
          </a:prstGeom>
        </p:spPr>
        <p:txBody>
          <a:bodyPr wrap="square">
            <a:spAutoFit/>
          </a:bodyPr>
          <a:lstStyle/>
          <a:p>
            <a:pPr>
              <a:spcBef>
                <a:spcPts val="300"/>
              </a:spcBef>
              <a:spcAft>
                <a:spcPts val="300"/>
              </a:spcAft>
            </a:pPr>
            <a:r>
              <a:rPr lang="pl-PL" sz="2000" b="1" dirty="0">
                <a:ea typeface="Times New Roman" panose="02020603050405020304" pitchFamily="18" charset="0"/>
                <a:cs typeface="Times New Roman" panose="02020603050405020304" pitchFamily="18" charset="0"/>
              </a:rPr>
              <a:t>Nabór nr: FEDS.07.05-IP.02-051/23</a:t>
            </a:r>
          </a:p>
          <a:p>
            <a:pPr>
              <a:spcBef>
                <a:spcPts val="300"/>
              </a:spcBef>
              <a:spcAft>
                <a:spcPts val="300"/>
              </a:spcAft>
            </a:pPr>
            <a:r>
              <a:rPr lang="pl-PL" sz="2000" b="1" dirty="0">
                <a:ea typeface="Times New Roman" panose="02020603050405020304" pitchFamily="18" charset="0"/>
                <a:cs typeface="Times New Roman" panose="02020603050405020304" pitchFamily="18" charset="0"/>
              </a:rPr>
              <a:t>W ramach programu: Fundusze Europejskie dla Dolnego Śląska 2021-2027 </a:t>
            </a:r>
          </a:p>
          <a:p>
            <a:pPr>
              <a:spcBef>
                <a:spcPts val="300"/>
              </a:spcBef>
              <a:spcAft>
                <a:spcPts val="300"/>
              </a:spcAft>
            </a:pPr>
            <a:r>
              <a:rPr lang="pl-PL" sz="2000" b="1" dirty="0">
                <a:ea typeface="Times New Roman" panose="02020603050405020304" pitchFamily="18" charset="0"/>
                <a:cs typeface="Times New Roman" panose="02020603050405020304" pitchFamily="18" charset="0"/>
              </a:rPr>
              <a:t>                                        Europejski Fundusz Społeczny PLUS</a:t>
            </a:r>
          </a:p>
          <a:p>
            <a:pPr>
              <a:spcBef>
                <a:spcPts val="300"/>
              </a:spcBef>
              <a:spcAft>
                <a:spcPts val="300"/>
              </a:spcAft>
            </a:pPr>
            <a:r>
              <a:rPr lang="pl-PL" sz="2000" b="1" dirty="0">
                <a:ea typeface="Times New Roman" panose="02020603050405020304" pitchFamily="18" charset="0"/>
                <a:cs typeface="Times New Roman" panose="02020603050405020304" pitchFamily="18" charset="0"/>
              </a:rPr>
              <a:t>Priorytet 7 Fundusze Europejskie na rzecz rynku pracy i włączenia              </a:t>
            </a:r>
            <a:br>
              <a:rPr lang="pl-PL" sz="2000" b="1" dirty="0">
                <a:ea typeface="Times New Roman" panose="02020603050405020304" pitchFamily="18" charset="0"/>
                <a:cs typeface="Times New Roman" panose="02020603050405020304" pitchFamily="18" charset="0"/>
              </a:rPr>
            </a:br>
            <a:r>
              <a:rPr lang="pl-PL" sz="2000" b="1" dirty="0">
                <a:ea typeface="Times New Roman" panose="02020603050405020304" pitchFamily="18" charset="0"/>
                <a:cs typeface="Times New Roman" panose="02020603050405020304" pitchFamily="18" charset="0"/>
              </a:rPr>
              <a:t>                     społecznego na Dolnym Śląsku</a:t>
            </a:r>
          </a:p>
          <a:p>
            <a:pPr>
              <a:spcBef>
                <a:spcPts val="300"/>
              </a:spcBef>
              <a:spcAft>
                <a:spcPts val="300"/>
              </a:spcAft>
            </a:pPr>
            <a:r>
              <a:rPr lang="pl-PL" sz="2000" b="1" dirty="0">
                <a:ea typeface="Times New Roman" panose="02020603050405020304" pitchFamily="18" charset="0"/>
                <a:cs typeface="Times New Roman" panose="02020603050405020304" pitchFamily="18" charset="0"/>
              </a:rPr>
              <a:t>Działanie 7.5 Aktywna integracja</a:t>
            </a:r>
          </a:p>
          <a:p>
            <a:pPr algn="l">
              <a:spcBef>
                <a:spcPts val="300"/>
              </a:spcBef>
              <a:spcAft>
                <a:spcPts val="300"/>
              </a:spcAft>
            </a:pPr>
            <a:r>
              <a:rPr lang="pl-PL" sz="2000" b="1" dirty="0">
                <a:ea typeface="Times New Roman" panose="02020603050405020304" pitchFamily="18" charset="0"/>
                <a:cs typeface="Times New Roman" panose="02020603050405020304" pitchFamily="18" charset="0"/>
              </a:rPr>
              <a:t>Typ: </a:t>
            </a:r>
            <a:r>
              <a:rPr lang="pl-PL" sz="1800" b="1" i="0" u="none" strike="noStrike" baseline="0" dirty="0">
                <a:latin typeface="Arial" panose="020B0604020202020204" pitchFamily="34" charset="0"/>
              </a:rPr>
              <a:t>7.5.A </a:t>
            </a:r>
            <a:r>
              <a:rPr lang="pl-PL" sz="1800" b="1" kern="150" dirty="0">
                <a:effectLst/>
                <a:latin typeface="Arial" panose="020B0604020202020204" pitchFamily="34" charset="0"/>
                <a:ea typeface="SimSun" panose="02010600030101010101" pitchFamily="2" charset="-122"/>
              </a:rPr>
              <a:t>Aktywna integracja osób zagrożonych ubóstwem i wykluczonych społecznie oraz osób biernych zawodowo</a:t>
            </a:r>
            <a:endParaRPr lang="pl-PL" sz="1800" b="1" i="0" u="none" strike="noStrike" baseline="0" dirty="0">
              <a:latin typeface="Arial" panose="020B0604020202020204" pitchFamily="34" charset="0"/>
            </a:endParaRPr>
          </a:p>
          <a:p>
            <a:pPr algn="l">
              <a:spcBef>
                <a:spcPts val="300"/>
              </a:spcBef>
              <a:spcAft>
                <a:spcPts val="300"/>
              </a:spcAft>
            </a:pPr>
            <a:r>
              <a:rPr lang="pl-PL" sz="1800" b="1" i="0" u="none" strike="noStrike" baseline="0" dirty="0">
                <a:latin typeface="Arial" panose="020B0604020202020204" pitchFamily="34" charset="0"/>
              </a:rPr>
              <a:t>7.5.</a:t>
            </a:r>
            <a:r>
              <a:rPr lang="pl-PL" b="1" dirty="0">
                <a:latin typeface="Arial" panose="020B0604020202020204" pitchFamily="34" charset="0"/>
              </a:rPr>
              <a:t>B </a:t>
            </a:r>
            <a:r>
              <a:rPr lang="pl-PL" sz="1800" b="1" kern="150" dirty="0">
                <a:effectLst/>
                <a:latin typeface="Arial" panose="020B0604020202020204" pitchFamily="34" charset="0"/>
                <a:ea typeface="SimSun" panose="02010600030101010101" pitchFamily="2" charset="-122"/>
              </a:rPr>
              <a:t>Wsparcie na rzecz tworzenia i funkcjonowania podmiotów reintegracyjnych</a:t>
            </a:r>
            <a:endParaRPr lang="pl-PL" sz="1400" dirty="0">
              <a:effectLst/>
              <a:ea typeface="Times New Roman" panose="02020603050405020304" pitchFamily="18" charset="0"/>
            </a:endParaRPr>
          </a:p>
          <a:p>
            <a:pPr hangingPunct="0">
              <a:spcAft>
                <a:spcPts val="0"/>
              </a:spcAft>
            </a:pPr>
            <a:endParaRPr lang="pl-PL" sz="1400" dirty="0">
              <a:solidFill>
                <a:srgbClr val="FF0000"/>
              </a:solidFill>
              <a:ea typeface="Times New Roman" panose="02020603050405020304" pitchFamily="18" charset="0"/>
            </a:endParaRPr>
          </a:p>
        </p:txBody>
      </p:sp>
    </p:spTree>
    <p:extLst>
      <p:ext uri="{BB962C8B-B14F-4D97-AF65-F5344CB8AC3E}">
        <p14:creationId xmlns:p14="http://schemas.microsoft.com/office/powerpoint/2010/main" val="20141868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025906" y="251445"/>
            <a:ext cx="8784495" cy="6408394"/>
          </a:xfrm>
        </p:spPr>
        <p:txBody>
          <a:bodyPr>
            <a:normAutofit/>
          </a:bodyPr>
          <a:lstStyle/>
          <a:p>
            <a:pPr>
              <a:spcAft>
                <a:spcPts val="600"/>
              </a:spcAft>
            </a:pPr>
            <a:r>
              <a:rPr lang="pl-PL" dirty="0">
                <a:latin typeface="Arial" panose="020B0604020202020204" pitchFamily="34" charset="0"/>
                <a:cs typeface="Arial" panose="020B0604020202020204" pitchFamily="34" charset="0"/>
              </a:rPr>
              <a:t>Mogą Państwo finansować w projekcie wydatki inwestycyjne w ramach mechanizmu finansowania krzyżowego cross–</a:t>
            </a:r>
            <a:r>
              <a:rPr lang="pl-PL" dirty="0" err="1">
                <a:latin typeface="Arial" panose="020B0604020202020204" pitchFamily="34" charset="0"/>
                <a:cs typeface="Arial" panose="020B0604020202020204" pitchFamily="34" charset="0"/>
              </a:rPr>
              <a:t>financing</a:t>
            </a:r>
            <a:r>
              <a:rPr lang="pl-PL" dirty="0">
                <a:latin typeface="Arial" panose="020B0604020202020204" pitchFamily="34" charset="0"/>
                <a:cs typeface="Arial" panose="020B0604020202020204" pitchFamily="34" charset="0"/>
              </a:rPr>
              <a:t> (EFRR może finansować w sposób komplementarny działania objęte zakresem z EFS+, a EFS+ działania objęte zakresem pomocy z EFRR), zgodnie z „Wytycznymi dotyczącymi kwalifikowalności wydatków na lata 2021-2027”. </a:t>
            </a:r>
            <a:r>
              <a:rPr lang="pl-PL" b="1" dirty="0">
                <a:latin typeface="Arial" panose="020B0604020202020204" pitchFamily="34" charset="0"/>
                <a:cs typeface="Arial" panose="020B0604020202020204" pitchFamily="34" charset="0"/>
              </a:rPr>
              <a:t>Wartość wydatków w ramach cross-</a:t>
            </a:r>
            <a:r>
              <a:rPr lang="pl-PL" b="1" dirty="0" err="1">
                <a:latin typeface="Arial" panose="020B0604020202020204" pitchFamily="34" charset="0"/>
                <a:cs typeface="Arial" panose="020B0604020202020204" pitchFamily="34" charset="0"/>
              </a:rPr>
              <a:t>financingu</a:t>
            </a:r>
            <a:r>
              <a:rPr lang="pl-PL" b="1" dirty="0">
                <a:latin typeface="Arial" panose="020B0604020202020204" pitchFamily="34" charset="0"/>
                <a:cs typeface="Arial" panose="020B0604020202020204" pitchFamily="34" charset="0"/>
              </a:rPr>
              <a:t> nie może stanowić więcej niż 15% finansowania unijnego na poziomie projektu</a:t>
            </a:r>
          </a:p>
          <a:p>
            <a:r>
              <a:rPr lang="pl-PL" b="1" dirty="0">
                <a:latin typeface="Arial" panose="020B0604020202020204" pitchFamily="34" charset="0"/>
                <a:cs typeface="Arial" panose="020B0604020202020204" pitchFamily="34" charset="0"/>
              </a:rPr>
              <a:t>W związku ze stanowiskiem KE informujemy o nowym sposobie wyliczania limitu cross-</a:t>
            </a:r>
            <a:r>
              <a:rPr lang="pl-PL" b="1" dirty="0" err="1">
                <a:latin typeface="Arial" panose="020B0604020202020204" pitchFamily="34" charset="0"/>
                <a:cs typeface="Arial" panose="020B0604020202020204" pitchFamily="34" charset="0"/>
              </a:rPr>
              <a:t>financingu</a:t>
            </a:r>
            <a:r>
              <a:rPr lang="pl-PL" b="1" dirty="0">
                <a:latin typeface="Arial" panose="020B0604020202020204" pitchFamily="34" charset="0"/>
                <a:cs typeface="Arial" panose="020B0604020202020204" pitchFamily="34" charset="0"/>
              </a:rPr>
              <a:t> w projektach finansowanych ze środków EFS+ realizowanych w ramach programu. </a:t>
            </a:r>
            <a:r>
              <a:rPr lang="pl-PL" dirty="0">
                <a:latin typeface="Arial" panose="020B0604020202020204" pitchFamily="34" charset="0"/>
                <a:cs typeface="Arial" panose="020B0604020202020204" pitchFamily="34" charset="0"/>
              </a:rPr>
              <a:t>Zgodnie ze stanowiskiem KE do limitu cross-</a:t>
            </a:r>
            <a:r>
              <a:rPr lang="pl-PL" dirty="0" err="1">
                <a:latin typeface="Arial" panose="020B0604020202020204" pitchFamily="34" charset="0"/>
                <a:cs typeface="Arial" panose="020B0604020202020204" pitchFamily="34" charset="0"/>
              </a:rPr>
              <a:t>financingu</a:t>
            </a:r>
            <a:r>
              <a:rPr lang="pl-PL" dirty="0">
                <a:latin typeface="Arial" panose="020B0604020202020204" pitchFamily="34" charset="0"/>
                <a:cs typeface="Arial" panose="020B0604020202020204" pitchFamily="34" charset="0"/>
              </a:rPr>
              <a:t> należy wliczyć sumę kosztów bezpośrednich, oznaczonych jako koszty mieszczące się w limicie cross-</a:t>
            </a:r>
            <a:r>
              <a:rPr lang="pl-PL" dirty="0" err="1">
                <a:latin typeface="Arial" panose="020B0604020202020204" pitchFamily="34" charset="0"/>
                <a:cs typeface="Arial" panose="020B0604020202020204" pitchFamily="34" charset="0"/>
              </a:rPr>
              <a:t>financingu</a:t>
            </a:r>
            <a:r>
              <a:rPr lang="pl-PL" dirty="0">
                <a:latin typeface="Arial" panose="020B0604020202020204" pitchFamily="34" charset="0"/>
                <a:cs typeface="Arial" panose="020B0604020202020204" pitchFamily="34" charset="0"/>
              </a:rPr>
              <a:t> oraz naliczonych od nich, zgodnie z przyjętą stawką ryczałtową, kosztów pośrednich.</a:t>
            </a:r>
          </a:p>
          <a:p>
            <a:r>
              <a:rPr lang="pl-PL" dirty="0">
                <a:latin typeface="Arial" panose="020B0604020202020204" pitchFamily="34" charset="0"/>
                <a:cs typeface="Arial" panose="020B0604020202020204" pitchFamily="34" charset="0"/>
              </a:rPr>
              <a:t>W związku z powyższym zalecamy, aby w przygotowywanych przez Państwa projektach, nie planować wydatków w ramach cross – </a:t>
            </a:r>
            <a:r>
              <a:rPr lang="pl-PL" dirty="0" err="1">
                <a:latin typeface="Arial" panose="020B0604020202020204" pitchFamily="34" charset="0"/>
                <a:cs typeface="Arial" panose="020B0604020202020204" pitchFamily="34" charset="0"/>
              </a:rPr>
              <a:t>financingu</a:t>
            </a:r>
            <a:r>
              <a:rPr lang="pl-PL" dirty="0">
                <a:latin typeface="Arial" panose="020B0604020202020204" pitchFamily="34" charset="0"/>
                <a:cs typeface="Arial" panose="020B0604020202020204" pitchFamily="34" charset="0"/>
              </a:rPr>
              <a:t> na granicy procentowego limitu obwiązującego w naborze, biorąc pod uwagę, że konieczne będzie w przyszłości zaktualizowanie wniosków w zmienionym systemie i tym samym doliczenie do limitu przypadających na te wydatki kosztów pośrednich.</a:t>
            </a:r>
            <a:endParaRPr lang="pl-PL" sz="1800" dirty="0">
              <a:effectLst/>
              <a:latin typeface="Arial" panose="020B0604020202020204" pitchFamily="34" charset="0"/>
              <a:ea typeface="Times New Roman" panose="02020603050405020304" pitchFamily="18" charset="0"/>
              <a:cs typeface="Arial" panose="020B0604020202020204" pitchFamily="34" charset="0"/>
            </a:endParaRPr>
          </a:p>
          <a:p>
            <a:pPr>
              <a:lnSpc>
                <a:spcPct val="150000"/>
              </a:lnSpc>
              <a:spcBef>
                <a:spcPts val="1000"/>
              </a:spcBef>
              <a:spcAft>
                <a:spcPts val="600"/>
              </a:spcAft>
            </a:pPr>
            <a:endParaRPr lang="pl-PL" b="1" dirty="0"/>
          </a:p>
        </p:txBody>
      </p:sp>
      <p:sp>
        <p:nvSpPr>
          <p:cNvPr id="4" name="Symbol zastępczy numeru slajdu 3"/>
          <p:cNvSpPr>
            <a:spLocks noGrp="1"/>
          </p:cNvSpPr>
          <p:nvPr>
            <p:ph type="sldNum" sz="quarter" idx="10"/>
          </p:nvPr>
        </p:nvSpPr>
        <p:spPr/>
        <p:txBody>
          <a:bodyPr/>
          <a:lstStyle/>
          <a:p>
            <a:fld id="{EB4015AA-59F6-416B-87A6-8E3D940284E2}" type="slidenum">
              <a:rPr lang="pl-PL" smtClean="0"/>
              <a:pPr/>
              <a:t>10</a:t>
            </a:fld>
            <a:endParaRPr lang="pl-PL" dirty="0"/>
          </a:p>
        </p:txBody>
      </p:sp>
    </p:spTree>
    <p:extLst>
      <p:ext uri="{BB962C8B-B14F-4D97-AF65-F5344CB8AC3E}">
        <p14:creationId xmlns:p14="http://schemas.microsoft.com/office/powerpoint/2010/main" val="32839559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025906" y="251445"/>
            <a:ext cx="8784495" cy="6408394"/>
          </a:xfrm>
        </p:spPr>
        <p:txBody>
          <a:bodyPr>
            <a:normAutofit/>
          </a:bodyPr>
          <a:lstStyle/>
          <a:p>
            <a:pPr marL="0" indent="0">
              <a:buNone/>
            </a:pPr>
            <a:r>
              <a:rPr lang="pl-PL" sz="2800" b="1" u="sng" dirty="0">
                <a:latin typeface="+mn-lt"/>
              </a:rPr>
              <a:t>Typy Wnioskodawców/Beneficjentów oraz Partnerów</a:t>
            </a:r>
          </a:p>
          <a:p>
            <a:pPr marL="0" indent="0">
              <a:buNone/>
            </a:pPr>
            <a:r>
              <a:rPr lang="pl-PL" sz="2400" dirty="0">
                <a:latin typeface="Arial" panose="020B0604020202020204" pitchFamily="34" charset="0"/>
                <a:cs typeface="Arial" panose="020B0604020202020204" pitchFamily="34" charset="0"/>
              </a:rPr>
              <a:t>Wnioski w naborze mogą składać następujące podmioty (Wnioskodawcy/ Beneficjenci):</a:t>
            </a:r>
          </a:p>
          <a:p>
            <a:pPr>
              <a:buFont typeface="Wingdings" panose="05000000000000000000" pitchFamily="2" charset="2"/>
              <a:buChar char="Ø"/>
            </a:pPr>
            <a:r>
              <a:rPr lang="pl-PL" sz="2400" dirty="0">
                <a:latin typeface="Arial" panose="020B0604020202020204" pitchFamily="34" charset="0"/>
                <a:cs typeface="Arial" panose="020B0604020202020204" pitchFamily="34" charset="0"/>
              </a:rPr>
              <a:t>Jednostki organizacyjne działające w imieniu jednostek samorządu terytorialnego,</a:t>
            </a:r>
          </a:p>
          <a:p>
            <a:pPr>
              <a:buFont typeface="Wingdings" panose="05000000000000000000" pitchFamily="2" charset="2"/>
              <a:buChar char="Ø"/>
            </a:pPr>
            <a:r>
              <a:rPr lang="pl-PL" sz="2400" dirty="0">
                <a:latin typeface="Arial" panose="020B0604020202020204" pitchFamily="34" charset="0"/>
                <a:cs typeface="Arial" panose="020B0604020202020204" pitchFamily="34" charset="0"/>
              </a:rPr>
              <a:t>Jednostki Samorządu Terytorialnego,</a:t>
            </a:r>
          </a:p>
          <a:p>
            <a:pPr>
              <a:buFont typeface="Wingdings" panose="05000000000000000000" pitchFamily="2" charset="2"/>
              <a:buChar char="Ø"/>
            </a:pPr>
            <a:r>
              <a:rPr lang="pl-PL" sz="2400" dirty="0">
                <a:latin typeface="Arial" panose="020B0604020202020204" pitchFamily="34" charset="0"/>
                <a:cs typeface="Arial" panose="020B0604020202020204" pitchFamily="34" charset="0"/>
              </a:rPr>
              <a:t>Lokalne Grupy Działania,</a:t>
            </a:r>
          </a:p>
          <a:p>
            <a:pPr>
              <a:buFont typeface="Wingdings" panose="05000000000000000000" pitchFamily="2" charset="2"/>
              <a:buChar char="Ø"/>
            </a:pPr>
            <a:r>
              <a:rPr lang="pl-PL" sz="2400" dirty="0">
                <a:latin typeface="Arial" panose="020B0604020202020204" pitchFamily="34" charset="0"/>
                <a:cs typeface="Arial" panose="020B0604020202020204" pitchFamily="34" charset="0"/>
              </a:rPr>
              <a:t>Niepubliczne podmioty integracji i pomocy społecznej,</a:t>
            </a:r>
          </a:p>
          <a:p>
            <a:pPr>
              <a:buFont typeface="Wingdings" panose="05000000000000000000" pitchFamily="2" charset="2"/>
              <a:buChar char="Ø"/>
            </a:pPr>
            <a:r>
              <a:rPr lang="pl-PL" sz="2400" dirty="0">
                <a:latin typeface="Arial" panose="020B0604020202020204" pitchFamily="34" charset="0"/>
                <a:cs typeface="Arial" panose="020B0604020202020204" pitchFamily="34" charset="0"/>
              </a:rPr>
              <a:t>Organizacje pozarządowe,</a:t>
            </a:r>
          </a:p>
          <a:p>
            <a:pPr>
              <a:buFont typeface="Wingdings" panose="05000000000000000000" pitchFamily="2" charset="2"/>
              <a:buChar char="Ø"/>
            </a:pPr>
            <a:r>
              <a:rPr lang="pl-PL" sz="2400" dirty="0">
                <a:latin typeface="Arial" panose="020B0604020202020204" pitchFamily="34" charset="0"/>
                <a:cs typeface="Arial" panose="020B0604020202020204" pitchFamily="34" charset="0"/>
              </a:rPr>
              <a:t>Podmioty ekonomii społecznej,</a:t>
            </a:r>
          </a:p>
          <a:p>
            <a:pPr>
              <a:buFont typeface="Wingdings" panose="05000000000000000000" pitchFamily="2" charset="2"/>
              <a:buChar char="Ø"/>
            </a:pPr>
            <a:r>
              <a:rPr lang="pl-PL" sz="2400" dirty="0">
                <a:latin typeface="Arial" panose="020B0604020202020204" pitchFamily="34" charset="0"/>
                <a:cs typeface="Arial" panose="020B0604020202020204" pitchFamily="34" charset="0"/>
              </a:rPr>
              <a:t>Instytucje rynku pracy,</a:t>
            </a:r>
          </a:p>
          <a:p>
            <a:pPr>
              <a:buFont typeface="Wingdings" panose="05000000000000000000" pitchFamily="2" charset="2"/>
              <a:buChar char="Ø"/>
            </a:pPr>
            <a:r>
              <a:rPr lang="pl-PL" sz="2400" dirty="0">
                <a:latin typeface="Arial" panose="020B0604020202020204" pitchFamily="34" charset="0"/>
                <a:cs typeface="Arial" panose="020B0604020202020204" pitchFamily="34" charset="0"/>
              </a:rPr>
              <a:t>Organizacje zrzeszające pracodawców,</a:t>
            </a:r>
          </a:p>
          <a:p>
            <a:pPr>
              <a:buFont typeface="Wingdings" panose="05000000000000000000" pitchFamily="2" charset="2"/>
              <a:buChar char="Ø"/>
            </a:pPr>
            <a:r>
              <a:rPr lang="pl-PL" sz="2400" dirty="0">
                <a:latin typeface="Arial" panose="020B0604020202020204" pitchFamily="34" charset="0"/>
                <a:cs typeface="Arial" panose="020B0604020202020204" pitchFamily="34" charset="0"/>
              </a:rPr>
              <a:t>Ośrodki Wsparcia Ekonomii Społecznej,</a:t>
            </a:r>
          </a:p>
          <a:p>
            <a:pPr>
              <a:buFont typeface="Wingdings" panose="05000000000000000000" pitchFamily="2" charset="2"/>
              <a:buChar char="Ø"/>
            </a:pPr>
            <a:r>
              <a:rPr lang="pl-PL" sz="2400" dirty="0">
                <a:latin typeface="Arial" panose="020B0604020202020204" pitchFamily="34" charset="0"/>
                <a:cs typeface="Arial" panose="020B0604020202020204" pitchFamily="34" charset="0"/>
              </a:rPr>
              <a:t>Podmioty świadczące usługi publiczne w ramach realizacji obowiązków własnych jednostek samorządu terytorialnego.</a:t>
            </a:r>
          </a:p>
          <a:p>
            <a:pPr marL="0" indent="0">
              <a:buNone/>
            </a:pPr>
            <a:endParaRPr lang="pl-PL" b="1" dirty="0"/>
          </a:p>
        </p:txBody>
      </p:sp>
      <p:sp>
        <p:nvSpPr>
          <p:cNvPr id="4" name="Symbol zastępczy numeru slajdu 3"/>
          <p:cNvSpPr>
            <a:spLocks noGrp="1"/>
          </p:cNvSpPr>
          <p:nvPr>
            <p:ph type="sldNum" sz="quarter" idx="10"/>
          </p:nvPr>
        </p:nvSpPr>
        <p:spPr/>
        <p:txBody>
          <a:bodyPr/>
          <a:lstStyle/>
          <a:p>
            <a:fld id="{EB4015AA-59F6-416B-87A6-8E3D940284E2}" type="slidenum">
              <a:rPr lang="pl-PL" smtClean="0"/>
              <a:pPr/>
              <a:t>11</a:t>
            </a:fld>
            <a:endParaRPr lang="pl-PL" dirty="0"/>
          </a:p>
        </p:txBody>
      </p:sp>
    </p:spTree>
    <p:extLst>
      <p:ext uri="{BB962C8B-B14F-4D97-AF65-F5344CB8AC3E}">
        <p14:creationId xmlns:p14="http://schemas.microsoft.com/office/powerpoint/2010/main" val="36037953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025907" y="251445"/>
            <a:ext cx="8640382" cy="6408394"/>
          </a:xfrm>
        </p:spPr>
        <p:txBody>
          <a:bodyPr>
            <a:normAutofit/>
          </a:bodyPr>
          <a:lstStyle/>
          <a:p>
            <a:pPr marL="0" indent="0">
              <a:buNone/>
            </a:pPr>
            <a:r>
              <a:rPr lang="pl-PL" sz="2400" b="1" u="sng" dirty="0">
                <a:latin typeface="+mn-lt"/>
              </a:rPr>
              <a:t>Uczestnicy projektu</a:t>
            </a:r>
          </a:p>
          <a:p>
            <a:pPr marL="0" indent="0">
              <a:buNone/>
            </a:pPr>
            <a:r>
              <a:rPr lang="pl-PL" dirty="0">
                <a:latin typeface="Arial" panose="020B0604020202020204" pitchFamily="34" charset="0"/>
                <a:cs typeface="Arial" panose="020B0604020202020204" pitchFamily="34" charset="0"/>
              </a:rPr>
              <a:t>Wsparcie udzielane w projekcie kierowane jest do: </a:t>
            </a:r>
          </a:p>
          <a:p>
            <a:pPr>
              <a:spcAft>
                <a:spcPts val="300"/>
              </a:spcAft>
            </a:pPr>
            <a:r>
              <a:rPr lang="pl-PL" dirty="0">
                <a:latin typeface="Arial" panose="020B0604020202020204" pitchFamily="34" charset="0"/>
                <a:cs typeface="Arial" panose="020B0604020202020204" pitchFamily="34" charset="0"/>
              </a:rPr>
              <a:t>osób biernych zawodowo, przy czym wyłączne powody bierności zawodowej to:</a:t>
            </a:r>
          </a:p>
          <a:p>
            <a:pPr marL="0" lvl="0" indent="0">
              <a:spcAft>
                <a:spcPts val="300"/>
              </a:spcAft>
              <a:buNone/>
            </a:pPr>
            <a:r>
              <a:rPr lang="pl-PL" dirty="0">
                <a:latin typeface="Arial" panose="020B0604020202020204" pitchFamily="34" charset="0"/>
                <a:cs typeface="Arial" panose="020B0604020202020204" pitchFamily="34" charset="0"/>
              </a:rPr>
              <a:t>- niepełnosprawność;</a:t>
            </a:r>
          </a:p>
          <a:p>
            <a:pPr marL="0" lvl="0" indent="0">
              <a:spcAft>
                <a:spcPts val="300"/>
              </a:spcAft>
              <a:buNone/>
            </a:pPr>
            <a:r>
              <a:rPr lang="pl-PL" dirty="0">
                <a:latin typeface="Arial" panose="020B0604020202020204" pitchFamily="34" charset="0"/>
                <a:cs typeface="Arial" panose="020B0604020202020204" pitchFamily="34" charset="0"/>
              </a:rPr>
              <a:t>- choroba;</a:t>
            </a:r>
          </a:p>
          <a:p>
            <a:pPr marL="0" lvl="0" indent="0">
              <a:spcAft>
                <a:spcPts val="300"/>
              </a:spcAft>
              <a:buNone/>
            </a:pPr>
            <a:r>
              <a:rPr lang="pl-PL" dirty="0">
                <a:latin typeface="Arial" panose="020B0604020202020204" pitchFamily="34" charset="0"/>
                <a:cs typeface="Arial" panose="020B0604020202020204" pitchFamily="34" charset="0"/>
              </a:rPr>
              <a:t>- pełnienie ról opiekuńczych.</a:t>
            </a:r>
          </a:p>
          <a:p>
            <a:r>
              <a:rPr lang="pl-PL" sz="1800" dirty="0">
                <a:latin typeface="Arial" panose="020B0604020202020204" pitchFamily="34" charset="0"/>
                <a:cs typeface="Arial" panose="020B0604020202020204" pitchFamily="34" charset="0"/>
              </a:rPr>
              <a:t>osób lub rodzin korzystających ze świadczeń z pomocy społecznej zgodnie z ustawą z dnia 12 marca 2004 r. o pomocy społecznej lub kwalifikujących się do objęcia wsparciem pomocy społecznej, tj. spełniającym co najmniej jedną z przesłanek określonych w art. 7 tej ustawy;</a:t>
            </a:r>
          </a:p>
          <a:p>
            <a:r>
              <a:rPr lang="pl-PL" sz="1800" dirty="0">
                <a:latin typeface="Arial" panose="020B0604020202020204" pitchFamily="34" charset="0"/>
                <a:cs typeface="Arial" panose="020B0604020202020204" pitchFamily="34" charset="0"/>
              </a:rPr>
              <a:t>osób, o których mowa w art. 1 ust. 2 ustawy z dnia 13 czerwca 2003 r. o zatrudnieniu socjalnym (Dz. U. z 2022 r., poz. 2241);</a:t>
            </a:r>
          </a:p>
          <a:p>
            <a:r>
              <a:rPr lang="pl-PL" sz="1800" dirty="0">
                <a:latin typeface="Arial" panose="020B0604020202020204" pitchFamily="34" charset="0"/>
                <a:cs typeface="Arial" panose="020B0604020202020204" pitchFamily="34" charset="0"/>
              </a:rPr>
              <a:t>osób przebywających w pieczy zastępczej lub opuszczających pieczę zastępczą oraz rodzin przeżywających trudności w pełnieniu funkcji opiekuńczo – wychowawczych, o których mowa w ustawie z dnia 9 czerwca 2011 r. o wspieraniu rodziny i systemie pieczy zastępczej;</a:t>
            </a:r>
          </a:p>
          <a:p>
            <a:pPr marL="0" indent="0">
              <a:buNone/>
            </a:pPr>
            <a:endParaRPr lang="pl-PL" sz="1800" dirty="0">
              <a:latin typeface="Arial" panose="020B0604020202020204" pitchFamily="34" charset="0"/>
              <a:cs typeface="Arial" panose="020B0604020202020204" pitchFamily="34" charset="0"/>
            </a:endParaRPr>
          </a:p>
          <a:p>
            <a:endParaRPr lang="pl-PL" sz="1800" dirty="0">
              <a:latin typeface="Arial" panose="020B0604020202020204" pitchFamily="34" charset="0"/>
              <a:cs typeface="Arial" panose="020B0604020202020204" pitchFamily="34" charset="0"/>
            </a:endParaRPr>
          </a:p>
          <a:p>
            <a:endParaRPr lang="pl-PL" sz="1800" dirty="0">
              <a:latin typeface="Arial" panose="020B0604020202020204" pitchFamily="34" charset="0"/>
              <a:cs typeface="Arial" panose="020B0604020202020204" pitchFamily="34" charset="0"/>
            </a:endParaRPr>
          </a:p>
          <a:p>
            <a:pPr marL="0" indent="0">
              <a:buNone/>
            </a:pPr>
            <a:endParaRPr lang="pl-PL" sz="1800" dirty="0">
              <a:latin typeface="Arial" panose="020B0604020202020204" pitchFamily="34" charset="0"/>
              <a:cs typeface="Arial" panose="020B0604020202020204" pitchFamily="34" charset="0"/>
            </a:endParaRPr>
          </a:p>
          <a:p>
            <a:endParaRPr lang="pl-PL" sz="1800" dirty="0">
              <a:latin typeface="Arial" panose="020B0604020202020204" pitchFamily="34" charset="0"/>
              <a:cs typeface="Arial" panose="020B0604020202020204" pitchFamily="34" charset="0"/>
            </a:endParaRPr>
          </a:p>
          <a:p>
            <a:pPr marL="0" lvl="0" indent="0">
              <a:spcAft>
                <a:spcPts val="300"/>
              </a:spcAft>
              <a:buNone/>
            </a:pPr>
            <a:endParaRPr lang="pl-PL" dirty="0">
              <a:latin typeface="Arial" panose="020B0604020202020204" pitchFamily="34" charset="0"/>
              <a:cs typeface="Arial" panose="020B0604020202020204" pitchFamily="34" charset="0"/>
            </a:endParaRPr>
          </a:p>
        </p:txBody>
      </p:sp>
      <p:sp>
        <p:nvSpPr>
          <p:cNvPr id="4" name="Symbol zastępczy numeru slajdu 3"/>
          <p:cNvSpPr>
            <a:spLocks noGrp="1"/>
          </p:cNvSpPr>
          <p:nvPr>
            <p:ph type="sldNum" sz="quarter" idx="10"/>
          </p:nvPr>
        </p:nvSpPr>
        <p:spPr/>
        <p:txBody>
          <a:bodyPr/>
          <a:lstStyle/>
          <a:p>
            <a:fld id="{EB4015AA-59F6-416B-87A6-8E3D940284E2}" type="slidenum">
              <a:rPr lang="pl-PL" smtClean="0"/>
              <a:pPr/>
              <a:t>12</a:t>
            </a:fld>
            <a:endParaRPr lang="pl-PL" dirty="0"/>
          </a:p>
        </p:txBody>
      </p:sp>
    </p:spTree>
    <p:extLst>
      <p:ext uri="{BB962C8B-B14F-4D97-AF65-F5344CB8AC3E}">
        <p14:creationId xmlns:p14="http://schemas.microsoft.com/office/powerpoint/2010/main" val="19661035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025906" y="359837"/>
            <a:ext cx="8928511" cy="6300001"/>
          </a:xfrm>
        </p:spPr>
        <p:txBody>
          <a:bodyPr>
            <a:normAutofit fontScale="85000" lnSpcReduction="10000"/>
          </a:bodyPr>
          <a:lstStyle/>
          <a:p>
            <a:r>
              <a:rPr lang="pl-PL"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osób nieletnich, wobec których zastosowano środki zapobiegania i zwalczania </a:t>
            </a:r>
            <a:r>
              <a:rPr lang="pl-PL" sz="2000" spc="-4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demoralizacji i przestępczości zgodnie z ustawą z dnia 9 czerwca 2022 r. o wspieraniu</a:t>
            </a:r>
            <a:r>
              <a:rPr lang="pl-PL"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i resocjalizacji nieletnich (Dz. U. z 2022 r., poz. 1700 ze zm.) oraz osób nieletnich zagrożonych demoralizacją i przestępczością;</a:t>
            </a:r>
          </a:p>
          <a:p>
            <a:r>
              <a:rPr lang="pl-PL" sz="2000" dirty="0">
                <a:latin typeface="Arial" panose="020B0604020202020204" pitchFamily="34" charset="0"/>
                <a:cs typeface="Arial" panose="020B0604020202020204" pitchFamily="34" charset="0"/>
              </a:rPr>
              <a:t>o</a:t>
            </a:r>
            <a:r>
              <a:rPr lang="pl-PL" sz="2000" b="0" i="0" u="none" strike="noStrike" baseline="0" dirty="0">
                <a:latin typeface="Arial" panose="020B0604020202020204" pitchFamily="34" charset="0"/>
                <a:cs typeface="Arial" panose="020B0604020202020204" pitchFamily="34" charset="0"/>
              </a:rPr>
              <a:t>sób </a:t>
            </a:r>
            <a:r>
              <a:rPr lang="pl-PL" sz="2000" dirty="0">
                <a:effectLst/>
                <a:latin typeface="Arial" panose="020B0604020202020204" pitchFamily="34" charset="0"/>
                <a:ea typeface="Times New Roman" panose="02020603050405020304" pitchFamily="18" charset="0"/>
              </a:rPr>
              <a:t>przebywających i opuszczających młodzieżowe ośrodki wychowawcze i młodzieżowe ośrodki socjoterapii, o których mowa w ustawie z dnia 7 września 1991 r. o systemie oświaty (Dz. U. z 2022 r., poz. 2230); </a:t>
            </a:r>
          </a:p>
          <a:p>
            <a:r>
              <a:rPr lang="pl-PL" sz="2000" dirty="0">
                <a:latin typeface="Arial" panose="020B0604020202020204" pitchFamily="34" charset="0"/>
              </a:rPr>
              <a:t>osób z niepełnosprawnościami;</a:t>
            </a:r>
          </a:p>
          <a:p>
            <a:r>
              <a:rPr lang="pl-PL"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członków gospodarstw domowych sprawujących opiekę nad osobą potrzebującą wsparcia w codziennym funkcjonowaniu;</a:t>
            </a:r>
          </a:p>
          <a:p>
            <a:r>
              <a:rPr lang="pl-PL" sz="2000" dirty="0">
                <a:latin typeface="Arial" panose="020B0604020202020204" pitchFamily="34" charset="0"/>
              </a:rPr>
              <a:t>osób potrzebujących wsparcia w codziennym funkcjonowaniu;</a:t>
            </a:r>
          </a:p>
          <a:p>
            <a:r>
              <a:rPr lang="pl-PL" sz="2000" dirty="0">
                <a:latin typeface="Arial" panose="020B0604020202020204" pitchFamily="34" charset="0"/>
              </a:rPr>
              <a:t>osób opuszczających placówki opieki instytucjonalnej, w tym w szczególności domy pomocy społecznej;</a:t>
            </a:r>
          </a:p>
          <a:p>
            <a:r>
              <a:rPr lang="pl-PL" sz="2000" dirty="0">
                <a:latin typeface="Arial" panose="020B0604020202020204" pitchFamily="34" charset="0"/>
              </a:rPr>
              <a:t>osób w kryzysie bezdomności, dotkniętych wykluczeniem z dostępu do mieszkań lub zagrożonych bezdomnością;</a:t>
            </a:r>
          </a:p>
          <a:p>
            <a:r>
              <a:rPr lang="pl-PL" sz="2000" dirty="0">
                <a:latin typeface="Arial" panose="020B0604020202020204" pitchFamily="34" charset="0"/>
              </a:rPr>
              <a:t>osób odbywających karę pozbawienie wolności, objętych dozorem elektronicznym;</a:t>
            </a:r>
          </a:p>
          <a:p>
            <a:r>
              <a:rPr lang="pl-PL" sz="2000" dirty="0">
                <a:latin typeface="Arial" panose="020B0604020202020204" pitchFamily="34" charset="0"/>
              </a:rPr>
              <a:t>osób korzystających z programu FE PŻ;</a:t>
            </a:r>
          </a:p>
          <a:p>
            <a:endParaRPr lang="pl-PL" sz="2000" dirty="0">
              <a:effectLst/>
              <a:latin typeface="Arial" panose="020B0604020202020204" pitchFamily="34" charset="0"/>
              <a:ea typeface="Times New Roman" panose="02020603050405020304" pitchFamily="18" charset="0"/>
              <a:cs typeface="Times New Roman" panose="02020603050405020304" pitchFamily="18" charset="0"/>
            </a:endParaRPr>
          </a:p>
          <a:p>
            <a:pPr marL="0" indent="0">
              <a:buNone/>
            </a:pPr>
            <a:endParaRPr lang="pl-PL" sz="2000" dirty="0">
              <a:effectLst/>
              <a:latin typeface="Arial" panose="020B0604020202020204" pitchFamily="34" charset="0"/>
              <a:ea typeface="Times New Roman" panose="02020603050405020304" pitchFamily="18" charset="0"/>
            </a:endParaRPr>
          </a:p>
          <a:p>
            <a:endParaRPr lang="pl-PL"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endParaRPr lang="pl-PL" sz="2000" dirty="0">
              <a:effectLst/>
              <a:latin typeface="Arial" panose="020B0604020202020204" pitchFamily="34" charset="0"/>
              <a:ea typeface="Times New Roman" panose="02020603050405020304" pitchFamily="18" charset="0"/>
              <a:cs typeface="Times New Roman" panose="02020603050405020304" pitchFamily="18" charset="0"/>
            </a:endParaRPr>
          </a:p>
          <a:p>
            <a:endParaRPr lang="pl-PL" sz="2400" dirty="0">
              <a:latin typeface="Arial" panose="020B0604020202020204" pitchFamily="34" charset="0"/>
              <a:cs typeface="Arial" panose="020B0604020202020204" pitchFamily="34" charset="0"/>
            </a:endParaRPr>
          </a:p>
          <a:p>
            <a:endParaRPr lang="pl-PL" sz="2400" b="0" i="0" u="none" strike="noStrike" baseline="0" dirty="0">
              <a:solidFill>
                <a:srgbClr val="FF0000"/>
              </a:solidFill>
              <a:latin typeface="Arial" panose="020B0604020202020204" pitchFamily="34" charset="0"/>
              <a:cs typeface="Arial" panose="020B0604020202020204" pitchFamily="34" charset="0"/>
            </a:endParaRPr>
          </a:p>
        </p:txBody>
      </p:sp>
      <p:sp>
        <p:nvSpPr>
          <p:cNvPr id="4" name="Symbol zastępczy numeru slajdu 3"/>
          <p:cNvSpPr>
            <a:spLocks noGrp="1"/>
          </p:cNvSpPr>
          <p:nvPr>
            <p:ph type="sldNum" sz="quarter" idx="10"/>
          </p:nvPr>
        </p:nvSpPr>
        <p:spPr/>
        <p:txBody>
          <a:bodyPr/>
          <a:lstStyle/>
          <a:p>
            <a:fld id="{EB4015AA-59F6-416B-87A6-8E3D940284E2}" type="slidenum">
              <a:rPr lang="pl-PL" smtClean="0"/>
              <a:pPr/>
              <a:t>13</a:t>
            </a:fld>
            <a:endParaRPr lang="pl-PL" dirty="0"/>
          </a:p>
        </p:txBody>
      </p:sp>
    </p:spTree>
    <p:extLst>
      <p:ext uri="{BB962C8B-B14F-4D97-AF65-F5344CB8AC3E}">
        <p14:creationId xmlns:p14="http://schemas.microsoft.com/office/powerpoint/2010/main" val="4412155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025906" y="359837"/>
            <a:ext cx="8928511" cy="6300001"/>
          </a:xfrm>
        </p:spPr>
        <p:txBody>
          <a:bodyPr>
            <a:normAutofit fontScale="92500" lnSpcReduction="10000"/>
          </a:bodyPr>
          <a:lstStyle/>
          <a:p>
            <a:r>
              <a:rPr lang="pl-PL" sz="1700" b="0" i="0" u="none" strike="noStrike" baseline="0" dirty="0">
                <a:latin typeface="Arial" panose="020B0604020202020204" pitchFamily="34" charset="0"/>
                <a:cs typeface="Arial" panose="020B0604020202020204" pitchFamily="34" charset="0"/>
              </a:rPr>
              <a:t>Osób należących do społeczności marginalizowanych, takich jak Romowie;</a:t>
            </a:r>
          </a:p>
          <a:p>
            <a:r>
              <a:rPr lang="pl-PL" sz="1700" dirty="0">
                <a:latin typeface="Arial" panose="020B0604020202020204" pitchFamily="34" charset="0"/>
                <a:cs typeface="Arial" panose="020B0604020202020204" pitchFamily="34" charset="0"/>
              </a:rPr>
              <a:t>Osób objętych ochroną czasową w Polsce w związku z agresją Federacji Rosyjskiej na Ukrainę.</a:t>
            </a:r>
          </a:p>
          <a:p>
            <a:pPr marL="0" indent="0">
              <a:lnSpc>
                <a:spcPct val="150000"/>
              </a:lnSpc>
              <a:spcBef>
                <a:spcPts val="1800"/>
              </a:spcBef>
              <a:spcAft>
                <a:spcPts val="600"/>
              </a:spcAft>
              <a:buNone/>
            </a:pPr>
            <a:r>
              <a:rPr lang="pl-PL" sz="1700" spc="1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Ponadto, </a:t>
            </a:r>
            <a:r>
              <a:rPr lang="pl-PL" sz="1700" b="1" spc="1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pierwszeństwo</a:t>
            </a:r>
            <a:r>
              <a:rPr lang="pl-PL" sz="1700" spc="1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udziału w projekcie powinny mieć osoby:</a:t>
            </a:r>
            <a:endParaRPr lang="pl-PL" sz="1700" dirty="0">
              <a:effectLst/>
              <a:latin typeface="Arial" panose="020B0604020202020204" pitchFamily="34" charset="0"/>
              <a:ea typeface="Times New Roman" panose="02020603050405020304" pitchFamily="18" charset="0"/>
              <a:cs typeface="Times New Roman" panose="02020603050405020304" pitchFamily="18" charset="0"/>
            </a:endParaRPr>
          </a:p>
          <a:p>
            <a:pPr lvl="0">
              <a:lnSpc>
                <a:spcPct val="100000"/>
              </a:lnSpc>
              <a:spcBef>
                <a:spcPts val="1000"/>
              </a:spcBef>
              <a:spcAft>
                <a:spcPts val="300"/>
              </a:spcAft>
              <a:buFont typeface="Arial" panose="020B0604020202020204" pitchFamily="34" charset="0"/>
              <a:buChar char="•"/>
            </a:pPr>
            <a:r>
              <a:rPr lang="pl-PL" sz="17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doświadczające wielokrotnego wykluczenia społecznego, spełniające więcej niż jedną przesłankę określoną w art. 7 ustawy z dnia 12 marca 2004 r. o pomocy społecznej;</a:t>
            </a:r>
          </a:p>
          <a:p>
            <a:pPr lvl="0">
              <a:lnSpc>
                <a:spcPct val="100000"/>
              </a:lnSpc>
              <a:spcBef>
                <a:spcPts val="1000"/>
              </a:spcBef>
              <a:spcAft>
                <a:spcPts val="300"/>
              </a:spcAft>
              <a:buFont typeface="Arial" panose="020B0604020202020204" pitchFamily="34" charset="0"/>
              <a:buChar char="•"/>
            </a:pPr>
            <a:r>
              <a:rPr lang="pl-PL" sz="1700" dirty="0">
                <a:solidFill>
                  <a:srgbClr val="000000"/>
                </a:solidFill>
                <a:latin typeface="Arial" panose="020B0604020202020204" pitchFamily="34" charset="0"/>
                <a:ea typeface="Times New Roman" panose="02020603050405020304" pitchFamily="18" charset="0"/>
                <a:cs typeface="Arial" panose="020B0604020202020204" pitchFamily="34" charset="0"/>
              </a:rPr>
              <a:t>o znacznym lub umiarkowanym stopniu niepełnosprawności;</a:t>
            </a:r>
          </a:p>
          <a:p>
            <a:pPr lvl="0">
              <a:lnSpc>
                <a:spcPct val="100000"/>
              </a:lnSpc>
              <a:spcBef>
                <a:spcPts val="1000"/>
              </a:spcBef>
              <a:spcAft>
                <a:spcPts val="300"/>
              </a:spcAft>
              <a:buFont typeface="Arial" panose="020B0604020202020204" pitchFamily="34" charset="0"/>
              <a:buChar char="•"/>
            </a:pPr>
            <a:r>
              <a:rPr lang="pl-PL" sz="1700" dirty="0">
                <a:solidFill>
                  <a:srgbClr val="000000"/>
                </a:solidFill>
                <a:latin typeface="Arial" panose="020B0604020202020204" pitchFamily="34" charset="0"/>
                <a:ea typeface="Times New Roman" panose="02020603050405020304" pitchFamily="18" charset="0"/>
                <a:cs typeface="Arial" panose="020B0604020202020204" pitchFamily="34" charset="0"/>
              </a:rPr>
              <a:t>z niepełnosprawnością sprzężoną;</a:t>
            </a:r>
          </a:p>
          <a:p>
            <a:pPr lvl="0">
              <a:lnSpc>
                <a:spcPct val="100000"/>
              </a:lnSpc>
              <a:spcBef>
                <a:spcPts val="1000"/>
              </a:spcBef>
              <a:spcAft>
                <a:spcPts val="300"/>
              </a:spcAft>
              <a:buFont typeface="Arial" panose="020B0604020202020204" pitchFamily="34" charset="0"/>
              <a:buChar char="•"/>
            </a:pPr>
            <a:r>
              <a:rPr lang="pl-PL" sz="1700" dirty="0">
                <a:solidFill>
                  <a:srgbClr val="000000"/>
                </a:solidFill>
                <a:latin typeface="Arial" panose="020B0604020202020204" pitchFamily="34" charset="0"/>
                <a:ea typeface="Times New Roman" panose="02020603050405020304" pitchFamily="18" charset="0"/>
                <a:cs typeface="Arial" panose="020B0604020202020204" pitchFamily="34" charset="0"/>
              </a:rPr>
              <a:t>z chorobami psychicznymi;</a:t>
            </a:r>
          </a:p>
          <a:p>
            <a:pPr lvl="0">
              <a:lnSpc>
                <a:spcPct val="100000"/>
              </a:lnSpc>
              <a:spcBef>
                <a:spcPts val="1000"/>
              </a:spcBef>
              <a:spcAft>
                <a:spcPts val="300"/>
              </a:spcAft>
              <a:buFont typeface="Arial" panose="020B0604020202020204" pitchFamily="34" charset="0"/>
              <a:buChar char="•"/>
            </a:pPr>
            <a:r>
              <a:rPr lang="pl-PL" sz="1700" dirty="0">
                <a:solidFill>
                  <a:srgbClr val="000000"/>
                </a:solidFill>
                <a:latin typeface="Arial" panose="020B0604020202020204" pitchFamily="34" charset="0"/>
                <a:ea typeface="Times New Roman" panose="02020603050405020304" pitchFamily="18" charset="0"/>
                <a:cs typeface="Arial" panose="020B0604020202020204" pitchFamily="34" charset="0"/>
              </a:rPr>
              <a:t>z niepełnosprawnością intelektualną;</a:t>
            </a:r>
          </a:p>
          <a:p>
            <a:pPr>
              <a:lnSpc>
                <a:spcPct val="100000"/>
              </a:lnSpc>
              <a:spcBef>
                <a:spcPts val="1000"/>
              </a:spcBef>
              <a:spcAft>
                <a:spcPts val="300"/>
              </a:spcAft>
              <a:buFont typeface="Arial" panose="020B0604020202020204" pitchFamily="34" charset="0"/>
              <a:buChar char="•"/>
            </a:pPr>
            <a:r>
              <a:rPr lang="pl-PL" sz="17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z całościowymi zaburzeniami rozwojowymi (w rozumieniu zgodnym z Międzynarodową Statystyczną Klasyfikacją Chorób i Problemów Zdrowotnych ICD10);</a:t>
            </a:r>
          </a:p>
          <a:p>
            <a:pPr>
              <a:lnSpc>
                <a:spcPct val="150000"/>
              </a:lnSpc>
              <a:spcBef>
                <a:spcPts val="1000"/>
              </a:spcBef>
              <a:spcAft>
                <a:spcPts val="300"/>
              </a:spcAft>
              <a:buFont typeface="Arial" panose="020B0604020202020204" pitchFamily="34" charset="0"/>
              <a:buChar char="•"/>
            </a:pPr>
            <a:r>
              <a:rPr lang="pl-PL"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korzystające z programu FE PŻ;</a:t>
            </a:r>
            <a:endParaRPr lang="pl-PL" sz="1800" dirty="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spcBef>
                <a:spcPts val="1000"/>
              </a:spcBef>
              <a:spcAft>
                <a:spcPts val="300"/>
              </a:spcAft>
              <a:buFont typeface="Arial" panose="020B0604020202020204" pitchFamily="34" charset="0"/>
              <a:buChar char="•"/>
            </a:pPr>
            <a:r>
              <a:rPr lang="pl-PL" sz="1800" dirty="0">
                <a:effectLst/>
                <a:latin typeface="Arial" panose="020B0604020202020204" pitchFamily="34" charset="0"/>
                <a:ea typeface="Times New Roman" panose="02020603050405020304" pitchFamily="18" charset="0"/>
                <a:cs typeface="Times New Roman" panose="02020603050405020304" pitchFamily="18" charset="0"/>
              </a:rPr>
              <a:t>opuszczające placówki opieki instytucjonalnej;</a:t>
            </a:r>
          </a:p>
          <a:p>
            <a:pPr>
              <a:lnSpc>
                <a:spcPct val="150000"/>
              </a:lnSpc>
              <a:spcBef>
                <a:spcPts val="1000"/>
              </a:spcBef>
              <a:spcAft>
                <a:spcPts val="300"/>
              </a:spcAft>
              <a:buFont typeface="Arial" panose="020B0604020202020204" pitchFamily="34" charset="0"/>
              <a:buChar char="•"/>
            </a:pPr>
            <a:r>
              <a:rPr lang="pl-PL" sz="1800" dirty="0">
                <a:latin typeface="Arial" panose="020B0604020202020204" pitchFamily="34" charset="0"/>
                <a:ea typeface="Times New Roman" panose="02020603050405020304" pitchFamily="18" charset="0"/>
                <a:cs typeface="Times New Roman" panose="02020603050405020304" pitchFamily="18" charset="0"/>
              </a:rPr>
              <a:t>wykluczone komunikacyjnie;</a:t>
            </a:r>
          </a:p>
          <a:p>
            <a:pPr>
              <a:lnSpc>
                <a:spcPct val="150000"/>
              </a:lnSpc>
              <a:spcBef>
                <a:spcPts val="1000"/>
              </a:spcBef>
              <a:spcAft>
                <a:spcPts val="300"/>
              </a:spcAft>
              <a:buFont typeface="Arial" panose="020B0604020202020204" pitchFamily="34" charset="0"/>
              <a:buChar char="•"/>
            </a:pPr>
            <a:r>
              <a:rPr lang="pl-PL" sz="1800" dirty="0">
                <a:effectLst/>
                <a:latin typeface="Arial" panose="020B0604020202020204" pitchFamily="34" charset="0"/>
                <a:ea typeface="Times New Roman" panose="02020603050405020304" pitchFamily="18" charset="0"/>
                <a:cs typeface="Times New Roman" panose="02020603050405020304" pitchFamily="18" charset="0"/>
              </a:rPr>
              <a:t>osoby, które opuściły jednostki penitencjarne w te</a:t>
            </a:r>
            <a:r>
              <a:rPr lang="pl-PL" sz="1800" dirty="0">
                <a:latin typeface="Arial" panose="020B0604020202020204" pitchFamily="34" charset="0"/>
                <a:ea typeface="Times New Roman" panose="02020603050405020304" pitchFamily="18" charset="0"/>
                <a:cs typeface="Times New Roman" panose="02020603050405020304" pitchFamily="18" charset="0"/>
              </a:rPr>
              <a:t>rminie ostatnich 12 miesięcy.</a:t>
            </a:r>
          </a:p>
          <a:p>
            <a:pPr>
              <a:lnSpc>
                <a:spcPct val="100000"/>
              </a:lnSpc>
              <a:spcBef>
                <a:spcPts val="1000"/>
              </a:spcBef>
              <a:spcAft>
                <a:spcPts val="300"/>
              </a:spcAft>
              <a:buFont typeface="Arial" panose="020B0604020202020204" pitchFamily="34" charset="0"/>
              <a:buChar char="•"/>
            </a:pPr>
            <a:endParaRPr lang="pl-PL" sz="17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pPr>
              <a:lnSpc>
                <a:spcPct val="100000"/>
              </a:lnSpc>
              <a:spcBef>
                <a:spcPts val="1000"/>
              </a:spcBef>
              <a:spcAft>
                <a:spcPts val="300"/>
              </a:spcAft>
              <a:buFont typeface="Arial" panose="020B0604020202020204" pitchFamily="34" charset="0"/>
              <a:buChar char="•"/>
            </a:pPr>
            <a:endParaRPr lang="pl-PL" sz="17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pPr marL="0" indent="0">
              <a:buNone/>
            </a:pPr>
            <a:endParaRPr lang="pl-PL" sz="2000" dirty="0">
              <a:latin typeface="Arial" panose="020B0604020202020204" pitchFamily="34" charset="0"/>
              <a:cs typeface="Arial" panose="020B0604020202020204" pitchFamily="34" charset="0"/>
            </a:endParaRPr>
          </a:p>
          <a:p>
            <a:pPr marL="0" indent="0">
              <a:buNone/>
            </a:pPr>
            <a:endParaRPr lang="pl-PL" sz="2000" dirty="0">
              <a:latin typeface="Arial" panose="020B0604020202020204" pitchFamily="34" charset="0"/>
              <a:cs typeface="Arial" panose="020B0604020202020204" pitchFamily="34" charset="0"/>
            </a:endParaRPr>
          </a:p>
          <a:p>
            <a:pPr marL="0" indent="0">
              <a:buNone/>
            </a:pPr>
            <a:endParaRPr lang="pl-PL" sz="2000" dirty="0">
              <a:latin typeface="Arial" panose="020B0604020202020204" pitchFamily="34" charset="0"/>
              <a:cs typeface="Arial" panose="020B0604020202020204" pitchFamily="34" charset="0"/>
            </a:endParaRPr>
          </a:p>
          <a:p>
            <a:pPr marL="0" indent="0">
              <a:buNone/>
            </a:pPr>
            <a:endParaRPr lang="pl-PL" sz="2000" dirty="0">
              <a:latin typeface="Arial" panose="020B0604020202020204" pitchFamily="34" charset="0"/>
            </a:endParaRPr>
          </a:p>
          <a:p>
            <a:endParaRPr lang="pl-PL" sz="2400" dirty="0">
              <a:latin typeface="Arial" panose="020B0604020202020204" pitchFamily="34" charset="0"/>
            </a:endParaRPr>
          </a:p>
          <a:p>
            <a:endParaRPr lang="pl-PL" sz="2400" dirty="0">
              <a:latin typeface="Arial" panose="020B0604020202020204" pitchFamily="34" charset="0"/>
            </a:endParaRPr>
          </a:p>
          <a:p>
            <a:endParaRPr lang="pl-PL" sz="2400" dirty="0">
              <a:latin typeface="Arial" panose="020B0604020202020204" pitchFamily="34" charset="0"/>
            </a:endParaRPr>
          </a:p>
          <a:p>
            <a:endParaRPr lang="pl-PL" sz="2400" dirty="0"/>
          </a:p>
        </p:txBody>
      </p:sp>
      <p:sp>
        <p:nvSpPr>
          <p:cNvPr id="4" name="Symbol zastępczy numeru slajdu 3"/>
          <p:cNvSpPr>
            <a:spLocks noGrp="1"/>
          </p:cNvSpPr>
          <p:nvPr>
            <p:ph type="sldNum" sz="quarter" idx="10"/>
          </p:nvPr>
        </p:nvSpPr>
        <p:spPr/>
        <p:txBody>
          <a:bodyPr/>
          <a:lstStyle/>
          <a:p>
            <a:fld id="{EB4015AA-59F6-416B-87A6-8E3D940284E2}" type="slidenum">
              <a:rPr lang="pl-PL" smtClean="0"/>
              <a:pPr/>
              <a:t>14</a:t>
            </a:fld>
            <a:endParaRPr lang="pl-PL" dirty="0"/>
          </a:p>
        </p:txBody>
      </p:sp>
    </p:spTree>
    <p:extLst>
      <p:ext uri="{BB962C8B-B14F-4D97-AF65-F5344CB8AC3E}">
        <p14:creationId xmlns:p14="http://schemas.microsoft.com/office/powerpoint/2010/main" val="40859868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025906" y="359837"/>
            <a:ext cx="9288552" cy="6588352"/>
          </a:xfrm>
        </p:spPr>
        <p:txBody>
          <a:bodyPr>
            <a:noAutofit/>
          </a:bodyPr>
          <a:lstStyle/>
          <a:p>
            <a:pPr marL="0" indent="0">
              <a:lnSpc>
                <a:spcPct val="100000"/>
              </a:lnSpc>
              <a:spcBef>
                <a:spcPts val="600"/>
              </a:spcBef>
              <a:buNone/>
            </a:pPr>
            <a:r>
              <a:rPr lang="pl-PL" sz="1700" b="1" dirty="0">
                <a:latin typeface="Arial" panose="020B0604020202020204" pitchFamily="34" charset="0"/>
              </a:rPr>
              <a:t>Realizacja zasad horyzontalnych</a:t>
            </a:r>
          </a:p>
          <a:p>
            <a:pPr marL="0" indent="0">
              <a:lnSpc>
                <a:spcPct val="100000"/>
              </a:lnSpc>
              <a:spcBef>
                <a:spcPts val="600"/>
              </a:spcBef>
              <a:buNone/>
            </a:pPr>
            <a:r>
              <a:rPr lang="pl-PL" sz="1700" dirty="0">
                <a:latin typeface="Arial" panose="020B0604020202020204" pitchFamily="34" charset="0"/>
              </a:rPr>
              <a:t>Realizując projekty dofinansowane z FEDS 2021-2027 należy przestrzegać zasad horyzontalnych a obowiązek ich stosowania wynika z Umowy Partnerstwa, programu FEDS 2021-2027 oraz wytycznych.</a:t>
            </a:r>
          </a:p>
          <a:p>
            <a:pPr marL="0" indent="0">
              <a:lnSpc>
                <a:spcPct val="100000"/>
              </a:lnSpc>
              <a:spcBef>
                <a:spcPts val="600"/>
              </a:spcBef>
              <a:buNone/>
            </a:pPr>
            <a:r>
              <a:rPr lang="pl-PL" sz="1700" dirty="0">
                <a:latin typeface="Arial" panose="020B0604020202020204" pitchFamily="34" charset="0"/>
              </a:rPr>
              <a:t>Wsparcie udzielane będzie wyłącznie projektom i beneficjentom, którzy przestrzegają zasad horyzontalnych, o których mowa w art. 9 rozporządzenia ogólnego.</a:t>
            </a:r>
          </a:p>
          <a:p>
            <a:pPr marL="0" indent="0">
              <a:lnSpc>
                <a:spcPct val="100000"/>
              </a:lnSpc>
              <a:spcBef>
                <a:spcPts val="600"/>
              </a:spcBef>
              <a:buNone/>
            </a:pPr>
            <a:r>
              <a:rPr lang="pl-PL" sz="1700" dirty="0">
                <a:latin typeface="Arial" panose="020B0604020202020204" pitchFamily="34" charset="0"/>
              </a:rPr>
              <a:t>Projekt musi być zgodny z następującymi zasadami :</a:t>
            </a:r>
          </a:p>
          <a:p>
            <a:pPr marL="0" indent="0">
              <a:lnSpc>
                <a:spcPct val="100000"/>
              </a:lnSpc>
              <a:spcBef>
                <a:spcPts val="600"/>
              </a:spcBef>
              <a:buNone/>
            </a:pPr>
            <a:r>
              <a:rPr lang="pl-PL" sz="1700" dirty="0">
                <a:latin typeface="Arial" panose="020B0604020202020204" pitchFamily="34" charset="0"/>
              </a:rPr>
              <a:t>• zasadą równości kobiet i mężczyzn;</a:t>
            </a:r>
          </a:p>
          <a:p>
            <a:pPr marL="0" indent="0">
              <a:lnSpc>
                <a:spcPct val="100000"/>
              </a:lnSpc>
              <a:spcBef>
                <a:spcPts val="600"/>
              </a:spcBef>
              <a:buNone/>
            </a:pPr>
            <a:r>
              <a:rPr lang="pl-PL" sz="1700" dirty="0">
                <a:latin typeface="Arial" panose="020B0604020202020204" pitchFamily="34" charset="0"/>
              </a:rPr>
              <a:t>• zasadą równości szans i niedyskryminacji, w tym dostępności dla osób z niepełnosprawnością;</a:t>
            </a:r>
          </a:p>
          <a:p>
            <a:pPr marL="0" indent="0">
              <a:lnSpc>
                <a:spcPct val="100000"/>
              </a:lnSpc>
              <a:spcBef>
                <a:spcPts val="600"/>
              </a:spcBef>
              <a:buNone/>
            </a:pPr>
            <a:r>
              <a:rPr lang="pl-PL" sz="1700" dirty="0">
                <a:latin typeface="Arial" panose="020B0604020202020204" pitchFamily="34" charset="0"/>
              </a:rPr>
              <a:t>• zasadą zrównoważonego rozwoju, w tym zasadą „nie czyń poważnych szkód” (DNSH)</a:t>
            </a:r>
          </a:p>
          <a:p>
            <a:pPr marL="0" indent="0">
              <a:lnSpc>
                <a:spcPct val="100000"/>
              </a:lnSpc>
              <a:spcBef>
                <a:spcPts val="600"/>
              </a:spcBef>
              <a:buNone/>
            </a:pPr>
            <a:r>
              <a:rPr lang="pl-PL" sz="1700" dirty="0">
                <a:latin typeface="Arial" panose="020B0604020202020204" pitchFamily="34" charset="0"/>
              </a:rPr>
              <a:t>oraz:</a:t>
            </a:r>
          </a:p>
          <a:p>
            <a:pPr marL="0" indent="0">
              <a:lnSpc>
                <a:spcPct val="100000"/>
              </a:lnSpc>
              <a:spcBef>
                <a:spcPts val="600"/>
              </a:spcBef>
              <a:buNone/>
            </a:pPr>
            <a:r>
              <a:rPr lang="pl-PL" sz="1700" dirty="0">
                <a:latin typeface="Arial" panose="020B0604020202020204" pitchFamily="34" charset="0"/>
              </a:rPr>
              <a:t>• Kartą Praw Podstawowych Unii Europejskiej z dnia 26 października 2012 r.;</a:t>
            </a:r>
          </a:p>
          <a:p>
            <a:pPr marL="0" indent="0">
              <a:lnSpc>
                <a:spcPct val="100000"/>
              </a:lnSpc>
              <a:spcBef>
                <a:spcPts val="600"/>
              </a:spcBef>
              <a:buNone/>
            </a:pPr>
            <a:r>
              <a:rPr lang="pl-PL" sz="1700" dirty="0">
                <a:latin typeface="Arial" panose="020B0604020202020204" pitchFamily="34" charset="0"/>
              </a:rPr>
              <a:t>• Konwencją o Prawach Osób Niepełnosprawnych sporządzoną w Nowym Jorku dnia 13 grudnia 2006 r. (w szczególności praw ujętych w art. 5–9, art. 12, art. 16, art. 19–21, art. 24–30).</a:t>
            </a:r>
          </a:p>
          <a:p>
            <a:pPr marL="0" indent="0">
              <a:lnSpc>
                <a:spcPct val="100000"/>
              </a:lnSpc>
              <a:spcBef>
                <a:spcPts val="600"/>
              </a:spcBef>
              <a:buNone/>
            </a:pPr>
            <a:r>
              <a:rPr lang="pl-PL" sz="1700" dirty="0">
                <a:latin typeface="Arial" panose="020B0604020202020204" pitchFamily="34" charset="0"/>
              </a:rPr>
              <a:t>Zasady te muszą być stosowane na etapie przygotowywania, wdrażania, monitorowania, sprawozdawczości i trwałości projektu i mogą one być weryfikowane podczas kontroli.</a:t>
            </a:r>
          </a:p>
          <a:p>
            <a:pPr marL="0" indent="0">
              <a:lnSpc>
                <a:spcPct val="100000"/>
              </a:lnSpc>
              <a:spcBef>
                <a:spcPts val="600"/>
              </a:spcBef>
              <a:buNone/>
            </a:pPr>
            <a:endParaRPr lang="pl-PL" sz="500" dirty="0">
              <a:solidFill>
                <a:srgbClr val="FF0000"/>
              </a:solidFill>
              <a:latin typeface="Arial" panose="020B0604020202020204" pitchFamily="34" charset="0"/>
            </a:endParaRPr>
          </a:p>
          <a:p>
            <a:pPr marL="0" indent="0">
              <a:lnSpc>
                <a:spcPct val="100000"/>
              </a:lnSpc>
              <a:spcBef>
                <a:spcPts val="600"/>
              </a:spcBef>
              <a:buNone/>
            </a:pPr>
            <a:r>
              <a:rPr lang="pl-PL" sz="1700" b="1" dirty="0">
                <a:latin typeface="Arial" panose="020B0604020202020204" pitchFamily="34" charset="0"/>
              </a:rPr>
              <a:t>Zasada wspierania zrównoważonego rozwoju </a:t>
            </a:r>
            <a:r>
              <a:rPr lang="pl-PL" sz="1700" dirty="0">
                <a:latin typeface="Arial" panose="020B0604020202020204" pitchFamily="34" charset="0"/>
              </a:rPr>
              <a:t>ma na celu zapewnienie, że realizowany przez Państwa projekt jest zgodny z celami zrównoważonego rozwoju ONZ, celami Porozumienia Paryskiego, zasadą „nie czyń poważnych szkód” (DNSH) oraz celami w zakresie środowiska określonymi w art. 11 Traktatu o funkcjonowaniu Unii Europejskiej co wynika z art. 9 rozporządzenia ogólnego</a:t>
            </a:r>
          </a:p>
        </p:txBody>
      </p:sp>
      <p:sp>
        <p:nvSpPr>
          <p:cNvPr id="4" name="Symbol zastępczy numeru slajdu 3"/>
          <p:cNvSpPr>
            <a:spLocks noGrp="1"/>
          </p:cNvSpPr>
          <p:nvPr>
            <p:ph type="sldNum" sz="quarter" idx="10"/>
          </p:nvPr>
        </p:nvSpPr>
        <p:spPr/>
        <p:txBody>
          <a:bodyPr/>
          <a:lstStyle/>
          <a:p>
            <a:fld id="{EB4015AA-59F6-416B-87A6-8E3D940284E2}" type="slidenum">
              <a:rPr lang="pl-PL" smtClean="0"/>
              <a:pPr/>
              <a:t>15</a:t>
            </a:fld>
            <a:endParaRPr lang="pl-PL" dirty="0"/>
          </a:p>
        </p:txBody>
      </p:sp>
    </p:spTree>
    <p:extLst>
      <p:ext uri="{BB962C8B-B14F-4D97-AF65-F5344CB8AC3E}">
        <p14:creationId xmlns:p14="http://schemas.microsoft.com/office/powerpoint/2010/main" val="464623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025906" y="359837"/>
            <a:ext cx="8928511" cy="6300001"/>
          </a:xfrm>
        </p:spPr>
        <p:txBody>
          <a:bodyPr>
            <a:noAutofit/>
          </a:bodyPr>
          <a:lstStyle/>
          <a:p>
            <a:pPr>
              <a:spcBef>
                <a:spcPts val="600"/>
              </a:spcBef>
            </a:pPr>
            <a:r>
              <a:rPr lang="pl-PL" sz="1600" b="0" i="0" u="none" strike="noStrike" baseline="0" dirty="0">
                <a:latin typeface="Arial" panose="020B0604020202020204" pitchFamily="34" charset="0"/>
              </a:rPr>
              <a:t>We wniosku powinni Państwo co najmniej zadeklarować zgodność projektu z zasadą zrównoważonego rozwoju lub neutralność wobec tej zasady. </a:t>
            </a:r>
          </a:p>
          <a:p>
            <a:pPr>
              <a:spcBef>
                <a:spcPts val="600"/>
              </a:spcBef>
            </a:pPr>
            <a:r>
              <a:rPr lang="pl-PL" sz="1600" b="0" i="0" u="none" strike="noStrike" baseline="0" dirty="0">
                <a:latin typeface="Arial" panose="020B0604020202020204" pitchFamily="34" charset="0"/>
              </a:rPr>
              <a:t>Projekt neutralny to projekt niezwiązany z kwestiami ochrony środowiska, niewpływający w żaden sposób na jego stan. Natomiast projekt zrównoważony środowiskowo podlega kryteriom w art. 3 rozporządzenia nr 2020/852 w sprawie tak zwanej „Taksonomii”. </a:t>
            </a:r>
          </a:p>
          <a:p>
            <a:pPr marL="0" indent="0">
              <a:spcBef>
                <a:spcPts val="600"/>
              </a:spcBef>
              <a:buNone/>
            </a:pPr>
            <a:r>
              <a:rPr lang="pl-PL" sz="1600" b="1" i="0" u="none" strike="noStrike" baseline="0" dirty="0">
                <a:latin typeface="Arial" panose="020B0604020202020204" pitchFamily="34" charset="0"/>
              </a:rPr>
              <a:t>Zasada równości kobiet i mężczyzn </a:t>
            </a:r>
            <a:r>
              <a:rPr lang="pl-PL" sz="1600" b="0" i="0" u="none" strike="noStrike" baseline="0" dirty="0">
                <a:latin typeface="Arial" panose="020B0604020202020204" pitchFamily="34" charset="0"/>
              </a:rPr>
              <a:t>jest jedną z naczelnych i podstawowych zasad horyzontalnych w UE. Polega na zwalczaniu wykluczenia społecznego i dyskryminacji oraz wspieraniu sprawiedliwości społecznej i ochrony socjalnej, równości kobiet i mężczyzn, solidarności między pokoleniami oraz ochronę praw dziecka. </a:t>
            </a:r>
          </a:p>
          <a:p>
            <a:pPr marL="0" indent="0">
              <a:spcBef>
                <a:spcPts val="600"/>
              </a:spcBef>
              <a:buNone/>
            </a:pPr>
            <a:r>
              <a:rPr lang="pl-PL" sz="1600" b="1" i="0" u="none" strike="noStrike" baseline="0" dirty="0">
                <a:latin typeface="Arial" panose="020B0604020202020204" pitchFamily="34" charset="0"/>
              </a:rPr>
              <a:t>Zasada równości szans i niedyskryminacji </a:t>
            </a:r>
            <a:r>
              <a:rPr lang="pl-PL" sz="1600" b="0" i="0" u="none" strike="noStrike" baseline="0" dirty="0">
                <a:latin typeface="Arial" panose="020B0604020202020204" pitchFamily="34" charset="0"/>
              </a:rPr>
              <a:t>ma na celu zapobieganie wszelkim formom dyskryminacji, nie tylko ze względu na płeć, ale również ze względu na rasę, kolor skóry, pochodzenie etniczne lub społeczne, cechy genetyczne, język, religię lub przekonania, poglądy polityczne lub wszelkie inne poglądy, przynależność do mniejszości narodowej, majątek, urodzenie, niepełnosprawność, wiek lub orientację seksualną. </a:t>
            </a:r>
          </a:p>
          <a:p>
            <a:pPr>
              <a:spcBef>
                <a:spcPts val="600"/>
              </a:spcBef>
            </a:pPr>
            <a:r>
              <a:rPr lang="pl-PL" sz="1600" b="0" i="0" u="none" strike="noStrike" baseline="0" dirty="0">
                <a:latin typeface="Arial" panose="020B0604020202020204" pitchFamily="34" charset="0"/>
              </a:rPr>
              <a:t>Przestrzeganie tej zasady jest prawnym obowiązkiem, dlatego musza Państwo umieścić we wniosku informacje potwierdzające zgodność planowanego projektu z zasadą równości szans i niedyskryminacji. </a:t>
            </a:r>
          </a:p>
          <a:p>
            <a:pPr>
              <a:spcBef>
                <a:spcPts val="600"/>
              </a:spcBef>
            </a:pPr>
            <a:r>
              <a:rPr lang="pl-PL" sz="1600" b="0" i="0" u="none" strike="noStrike" baseline="0" dirty="0">
                <a:latin typeface="Arial" panose="020B0604020202020204" pitchFamily="34" charset="0"/>
              </a:rPr>
              <a:t>Ponadto w oparciu o „Strategię EU na rzecz równości osób LGBTIQ na lata 2020-2025”, kraje członkowskie zostały wezwane do uwzględnienia walki z dyskryminacją osób LGBTIQ we wszystkich obszarach polityki UE, prawodawstwie i programach finansowania UE. </a:t>
            </a:r>
          </a:p>
        </p:txBody>
      </p:sp>
      <p:sp>
        <p:nvSpPr>
          <p:cNvPr id="4" name="Symbol zastępczy numeru slajdu 3"/>
          <p:cNvSpPr>
            <a:spLocks noGrp="1"/>
          </p:cNvSpPr>
          <p:nvPr>
            <p:ph type="sldNum" sz="quarter" idx="10"/>
          </p:nvPr>
        </p:nvSpPr>
        <p:spPr/>
        <p:txBody>
          <a:bodyPr/>
          <a:lstStyle/>
          <a:p>
            <a:fld id="{EB4015AA-59F6-416B-87A6-8E3D940284E2}" type="slidenum">
              <a:rPr lang="pl-PL" smtClean="0"/>
              <a:pPr/>
              <a:t>16</a:t>
            </a:fld>
            <a:endParaRPr lang="pl-PL" dirty="0"/>
          </a:p>
        </p:txBody>
      </p:sp>
    </p:spTree>
    <p:extLst>
      <p:ext uri="{BB962C8B-B14F-4D97-AF65-F5344CB8AC3E}">
        <p14:creationId xmlns:p14="http://schemas.microsoft.com/office/powerpoint/2010/main" val="27487215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025906" y="359837"/>
            <a:ext cx="8928511" cy="6300001"/>
          </a:xfrm>
        </p:spPr>
        <p:txBody>
          <a:bodyPr>
            <a:noAutofit/>
          </a:bodyPr>
          <a:lstStyle/>
          <a:p>
            <a:pPr marL="0" indent="0">
              <a:spcBef>
                <a:spcPts val="600"/>
              </a:spcBef>
              <a:buNone/>
            </a:pPr>
            <a:r>
              <a:rPr lang="pl-PL" sz="1600" dirty="0">
                <a:latin typeface="Arial" panose="020B0604020202020204" pitchFamily="34" charset="0"/>
              </a:rPr>
              <a:t>Ponadto zobowiązani są Państwo do realizacji projektu w oparciu o Standardy dostępności dla polityki spójności 2021-2027, które stanowią załącznik nr 2 do „Wytycznych dotyczących realizacji zasad równościowych w ramach funduszy unijnych na lata 2021-2027”. </a:t>
            </a:r>
          </a:p>
        </p:txBody>
      </p:sp>
      <p:sp>
        <p:nvSpPr>
          <p:cNvPr id="4" name="Symbol zastępczy numeru slajdu 3"/>
          <p:cNvSpPr>
            <a:spLocks noGrp="1"/>
          </p:cNvSpPr>
          <p:nvPr>
            <p:ph type="sldNum" sz="quarter" idx="10"/>
          </p:nvPr>
        </p:nvSpPr>
        <p:spPr/>
        <p:txBody>
          <a:bodyPr/>
          <a:lstStyle/>
          <a:p>
            <a:fld id="{EB4015AA-59F6-416B-87A6-8E3D940284E2}" type="slidenum">
              <a:rPr lang="pl-PL" smtClean="0"/>
              <a:pPr/>
              <a:t>17</a:t>
            </a:fld>
            <a:endParaRPr lang="pl-PL" dirty="0"/>
          </a:p>
        </p:txBody>
      </p:sp>
    </p:spTree>
    <p:extLst>
      <p:ext uri="{BB962C8B-B14F-4D97-AF65-F5344CB8AC3E}">
        <p14:creationId xmlns:p14="http://schemas.microsoft.com/office/powerpoint/2010/main" val="17424841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Obraz 5">
            <a:extLst>
              <a:ext uri="{FF2B5EF4-FFF2-40B4-BE49-F238E27FC236}">
                <a16:creationId xmlns:a16="http://schemas.microsoft.com/office/drawing/2014/main" id="{BF8B62A6-287F-FABF-757B-102A5B63259D}"/>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53417" y="6338702"/>
            <a:ext cx="8748000" cy="925860"/>
          </a:xfrm>
          <a:prstGeom prst="rect">
            <a:avLst/>
          </a:prstGeom>
        </p:spPr>
      </p:pic>
      <p:sp>
        <p:nvSpPr>
          <p:cNvPr id="7" name="Prostokąt 6"/>
          <p:cNvSpPr/>
          <p:nvPr/>
        </p:nvSpPr>
        <p:spPr>
          <a:xfrm>
            <a:off x="1385466" y="2653941"/>
            <a:ext cx="7992888" cy="954107"/>
          </a:xfrm>
          <a:prstGeom prst="rect">
            <a:avLst/>
          </a:prstGeom>
        </p:spPr>
        <p:txBody>
          <a:bodyPr wrap="square">
            <a:spAutoFit/>
          </a:bodyPr>
          <a:lstStyle/>
          <a:p>
            <a:pPr hangingPunct="0">
              <a:spcAft>
                <a:spcPts val="0"/>
              </a:spcAft>
            </a:pPr>
            <a:endParaRPr lang="pl-PL" sz="1400" dirty="0">
              <a:effectLst/>
              <a:ea typeface="Times New Roman" panose="02020603050405020304" pitchFamily="18" charset="0"/>
            </a:endParaRPr>
          </a:p>
          <a:p>
            <a:pPr hangingPunct="0">
              <a:spcAft>
                <a:spcPts val="0"/>
              </a:spcAft>
            </a:pPr>
            <a:endParaRPr lang="pl-PL" sz="1400" dirty="0">
              <a:ea typeface="Times New Roman" panose="02020603050405020304" pitchFamily="18" charset="0"/>
            </a:endParaRPr>
          </a:p>
          <a:p>
            <a:pPr hangingPunct="0">
              <a:spcAft>
                <a:spcPts val="0"/>
              </a:spcAft>
            </a:pPr>
            <a:endParaRPr lang="pl-PL" sz="1400" dirty="0">
              <a:effectLst/>
              <a:ea typeface="Times New Roman" panose="02020603050405020304" pitchFamily="18" charset="0"/>
            </a:endParaRPr>
          </a:p>
          <a:p>
            <a:pPr hangingPunct="0">
              <a:spcAft>
                <a:spcPts val="0"/>
              </a:spcAft>
            </a:pPr>
            <a:endParaRPr lang="pl-PL" sz="1400" dirty="0">
              <a:ea typeface="Times New Roman" panose="02020603050405020304" pitchFamily="18" charset="0"/>
            </a:endParaRPr>
          </a:p>
        </p:txBody>
      </p:sp>
      <p:sp>
        <p:nvSpPr>
          <p:cNvPr id="3" name="Prostokąt 2"/>
          <p:cNvSpPr/>
          <p:nvPr/>
        </p:nvSpPr>
        <p:spPr>
          <a:xfrm>
            <a:off x="1673498" y="2843734"/>
            <a:ext cx="7524836" cy="3508653"/>
          </a:xfrm>
          <a:prstGeom prst="rect">
            <a:avLst/>
          </a:prstGeom>
        </p:spPr>
        <p:txBody>
          <a:bodyPr wrap="square">
            <a:spAutoFit/>
          </a:bodyPr>
          <a:lstStyle/>
          <a:p>
            <a:r>
              <a:rPr lang="pl-PL" sz="2400" b="1" u="sng" dirty="0"/>
              <a:t>OKRES REALIZACJI PROJEKTU</a:t>
            </a:r>
          </a:p>
          <a:p>
            <a:endParaRPr lang="pl-PL" sz="2400" b="1" u="sng" dirty="0"/>
          </a:p>
          <a:p>
            <a:r>
              <a:rPr lang="pl-PL" sz="2400" b="1" i="0" u="none" strike="noStrike" baseline="0" dirty="0">
                <a:solidFill>
                  <a:srgbClr val="000000"/>
                </a:solidFill>
                <a:latin typeface="Arial" panose="020B0604020202020204" pitchFamily="34" charset="0"/>
              </a:rPr>
              <a:t>Rekomendujemy, aby okres realizacji Państwa projektu nie przekraczał </a:t>
            </a:r>
            <a:r>
              <a:rPr lang="pl-PL" sz="2400" b="1" dirty="0">
                <a:solidFill>
                  <a:srgbClr val="000000"/>
                </a:solidFill>
                <a:latin typeface="Arial" panose="020B0604020202020204" pitchFamily="34" charset="0"/>
              </a:rPr>
              <a:t>31</a:t>
            </a:r>
            <a:r>
              <a:rPr lang="pl-PL" sz="2400" b="1" i="0" u="none" strike="noStrike" baseline="0" dirty="0">
                <a:solidFill>
                  <a:srgbClr val="000000"/>
                </a:solidFill>
                <a:latin typeface="Arial" panose="020B0604020202020204" pitchFamily="34" charset="0"/>
              </a:rPr>
              <a:t> października 2026 r. </a:t>
            </a:r>
            <a:endParaRPr lang="pl-PL" sz="2400" b="1" dirty="0"/>
          </a:p>
          <a:p>
            <a:endParaRPr lang="pl-PL" sz="2400" b="1" dirty="0"/>
          </a:p>
          <a:p>
            <a:r>
              <a:rPr lang="pl-PL" sz="2400" dirty="0"/>
              <a:t>Orientacyjny termin rozstrzygnięcia naboru przypadnie na </a:t>
            </a:r>
            <a:r>
              <a:rPr lang="pl-PL" sz="2400" b="1" dirty="0"/>
              <a:t>czerwiec 2024 r. </a:t>
            </a:r>
          </a:p>
          <a:p>
            <a:endParaRPr lang="pl-PL" dirty="0"/>
          </a:p>
          <a:p>
            <a:endParaRPr lang="pl-PL" b="1" u="sng" dirty="0"/>
          </a:p>
          <a:p>
            <a:endParaRPr lang="pl-PL" b="1" u="sng" dirty="0"/>
          </a:p>
        </p:txBody>
      </p:sp>
    </p:spTree>
    <p:extLst>
      <p:ext uri="{BB962C8B-B14F-4D97-AF65-F5344CB8AC3E}">
        <p14:creationId xmlns:p14="http://schemas.microsoft.com/office/powerpoint/2010/main" val="21364459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025907" y="395461"/>
            <a:ext cx="8640382" cy="6264378"/>
          </a:xfrm>
        </p:spPr>
        <p:txBody>
          <a:bodyPr>
            <a:noAutofit/>
          </a:bodyPr>
          <a:lstStyle/>
          <a:p>
            <a:pPr marL="0" indent="0">
              <a:buNone/>
            </a:pPr>
            <a:r>
              <a:rPr lang="pl-PL" sz="2400" b="1" u="sng" dirty="0">
                <a:latin typeface="+mn-lt"/>
                <a:cs typeface="Arial" pitchFamily="34" charset="0"/>
              </a:rPr>
              <a:t>Lista wskaźników na poziomie projektu</a:t>
            </a:r>
            <a:endParaRPr lang="pl-PL" sz="2400" dirty="0">
              <a:latin typeface="+mn-lt"/>
              <a:cs typeface="Arial" pitchFamily="34" charset="0"/>
            </a:endParaRPr>
          </a:p>
          <a:p>
            <a:pPr marL="0" indent="0">
              <a:buNone/>
            </a:pPr>
            <a:r>
              <a:rPr lang="pl-PL" sz="1600" dirty="0">
                <a:latin typeface="+mn-lt"/>
              </a:rPr>
              <a:t>We wniosku o dofinansowanie obowiązkowo wskazują Państwo i monitorują wszystkie wskaźniki produktu i rezultatu, które zamierzają Państwo osiągnąć podczas realizacji projektu. </a:t>
            </a:r>
          </a:p>
          <a:p>
            <a:pPr>
              <a:buFont typeface="Arial" panose="020B0604020202020204" pitchFamily="34" charset="0"/>
              <a:buChar char="•"/>
            </a:pPr>
            <a:r>
              <a:rPr lang="pl-PL" sz="1600" b="1" dirty="0">
                <a:solidFill>
                  <a:schemeClr val="accent2">
                    <a:lumMod val="75000"/>
                  </a:schemeClr>
                </a:solidFill>
                <a:latin typeface="+mn-lt"/>
              </a:rPr>
              <a:t>wskaźniki produktu </a:t>
            </a:r>
          </a:p>
          <a:p>
            <a:pPr marL="0" indent="0">
              <a:buNone/>
            </a:pPr>
            <a:r>
              <a:rPr lang="pl-PL" b="1" dirty="0">
                <a:latin typeface="Arial" panose="020B0604020202020204" pitchFamily="34" charset="0"/>
                <a:cs typeface="Arial" panose="020B0604020202020204" pitchFamily="34" charset="0"/>
              </a:rPr>
              <a:t>1) Liczba osób bezrobotnych, w tym długotrwale bezrobotnych, objętych wsparciem w programie (osoby)</a:t>
            </a:r>
          </a:p>
          <a:p>
            <a:pPr marL="0" indent="0">
              <a:lnSpc>
                <a:spcPct val="100000"/>
              </a:lnSpc>
              <a:buNone/>
            </a:pPr>
            <a:r>
              <a:rPr lang="pl-PL" sz="1600" b="0" i="0" u="none" strike="noStrike" baseline="0" dirty="0">
                <a:solidFill>
                  <a:srgbClr val="000000"/>
                </a:solidFill>
                <a:latin typeface="Arial" panose="020B0604020202020204" pitchFamily="34" charset="0"/>
              </a:rPr>
              <a:t>Osoby pozostające bez pracy, gotowe do podjęcia pracy i aktywnie poszukujące zatrudnienia. Definicja ta uwzględnia wszystkie osoby zarejestrowane jako bezrobotne zgodnie z krajową definicją, nawet jeżeli nie spełniają one wszystkich trzech kryteriów wskazanych wyżej. </a:t>
            </a:r>
          </a:p>
          <a:p>
            <a:pPr marL="0" indent="0">
              <a:lnSpc>
                <a:spcPct val="100000"/>
              </a:lnSpc>
              <a:buNone/>
            </a:pPr>
            <a:r>
              <a:rPr lang="pl-PL" sz="1600" b="0" i="0" u="none" strike="noStrike" baseline="0" dirty="0">
                <a:solidFill>
                  <a:srgbClr val="000000"/>
                </a:solidFill>
                <a:latin typeface="Arial" panose="020B0604020202020204" pitchFamily="34" charset="0"/>
              </a:rPr>
              <a:t>Osoby kwalifikujące się do urlopu macierzyńskiego lub rodzicielskiego, które są bezrobotne w rozumieniu niniejszej definicji (nie pobierają świadczeń z tytułu urlopu), należy wykazywać również jako osoby bezrobotne. </a:t>
            </a:r>
          </a:p>
          <a:p>
            <a:pPr marL="0" indent="0">
              <a:lnSpc>
                <a:spcPct val="100000"/>
              </a:lnSpc>
              <a:buNone/>
            </a:pPr>
            <a:r>
              <a:rPr lang="pl-PL" sz="1600" b="0" i="0" u="none" strike="noStrike" baseline="0" dirty="0">
                <a:solidFill>
                  <a:srgbClr val="000000"/>
                </a:solidFill>
                <a:latin typeface="Arial" panose="020B0604020202020204" pitchFamily="34" charset="0"/>
              </a:rPr>
              <a:t>Osoby aktywnie poszukujące zatrudnienia to osoby zarejestrowane jako bezrobotne lub poszukujące pracy w publicznych służbach zatrudnienia (PSZ) lub niezarejestrowane, lecz spełniające powyższe przesłanki. Osoby zarejestrowane jako poszukujące pracy w PSZ należy wliczać do wskaźnika nawet jeśli nie mogą od razu podjąć zatrudnienia. </a:t>
            </a:r>
          </a:p>
          <a:p>
            <a:pPr marL="0" indent="0">
              <a:lnSpc>
                <a:spcPct val="100000"/>
              </a:lnSpc>
              <a:buNone/>
            </a:pPr>
            <a:r>
              <a:rPr lang="pl-PL" sz="1600" b="0" i="0" u="none" strike="noStrike" baseline="0" dirty="0">
                <a:solidFill>
                  <a:srgbClr val="000000"/>
                </a:solidFill>
                <a:latin typeface="Arial" panose="020B0604020202020204" pitchFamily="34" charset="0"/>
              </a:rPr>
              <a:t>Status na rynku pracy określany jest w dniu rozpoczęcia uczestnictwa w projekcie, tj. w momencie rozpoczęcia udziału w pierwszej formie wsparcia w projekcie. </a:t>
            </a:r>
          </a:p>
          <a:p>
            <a:pPr marL="0" indent="0">
              <a:lnSpc>
                <a:spcPct val="100000"/>
              </a:lnSpc>
              <a:buNone/>
            </a:pPr>
            <a:endParaRPr lang="pl-PL" sz="1600" b="1" dirty="0">
              <a:latin typeface="+mn-lt"/>
            </a:endParaRPr>
          </a:p>
        </p:txBody>
      </p:sp>
      <p:sp>
        <p:nvSpPr>
          <p:cNvPr id="4" name="Symbol zastępczy numeru slajdu 3"/>
          <p:cNvSpPr>
            <a:spLocks noGrp="1"/>
          </p:cNvSpPr>
          <p:nvPr>
            <p:ph type="sldNum" sz="quarter" idx="10"/>
          </p:nvPr>
        </p:nvSpPr>
        <p:spPr/>
        <p:txBody>
          <a:bodyPr/>
          <a:lstStyle/>
          <a:p>
            <a:fld id="{EB4015AA-59F6-416B-87A6-8E3D940284E2}" type="slidenum">
              <a:rPr lang="pl-PL" smtClean="0"/>
              <a:pPr/>
              <a:t>19</a:t>
            </a:fld>
            <a:endParaRPr lang="pl-PL" dirty="0"/>
          </a:p>
        </p:txBody>
      </p:sp>
    </p:spTree>
    <p:extLst>
      <p:ext uri="{BB962C8B-B14F-4D97-AF65-F5344CB8AC3E}">
        <p14:creationId xmlns:p14="http://schemas.microsoft.com/office/powerpoint/2010/main" val="5368601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025907" y="359838"/>
            <a:ext cx="8640382" cy="6839999"/>
          </a:xfrm>
        </p:spPr>
        <p:txBody>
          <a:bodyPr>
            <a:noAutofit/>
          </a:bodyPr>
          <a:lstStyle/>
          <a:p>
            <a:pPr marL="0" indent="0">
              <a:buNone/>
            </a:pPr>
            <a:r>
              <a:rPr lang="pl-PL" sz="2400" b="1" u="sng" dirty="0">
                <a:latin typeface="+mn-lt"/>
                <a:cs typeface="Arial" pitchFamily="34" charset="0"/>
              </a:rPr>
              <a:t>Przedmiot naboru, w tym typy projektów podlegających dofinansowaniu</a:t>
            </a:r>
          </a:p>
          <a:p>
            <a:pPr marL="0" indent="0">
              <a:spcBef>
                <a:spcPts val="800"/>
              </a:spcBef>
              <a:spcAft>
                <a:spcPts val="800"/>
              </a:spcAft>
              <a:buNone/>
            </a:pPr>
            <a:r>
              <a:rPr lang="pl-PL" b="1" dirty="0">
                <a:solidFill>
                  <a:srgbClr val="000000"/>
                </a:solidFill>
                <a:latin typeface="Arial" panose="020B0604020202020204" pitchFamily="34" charset="0"/>
              </a:rPr>
              <a:t>Ogłoszony nabór </a:t>
            </a:r>
            <a:r>
              <a:rPr lang="pl-PL" sz="1800" b="1" i="0" u="none" strike="noStrike" baseline="0" dirty="0">
                <a:solidFill>
                  <a:srgbClr val="000000"/>
                </a:solidFill>
                <a:latin typeface="Arial" panose="020B0604020202020204" pitchFamily="34" charset="0"/>
              </a:rPr>
              <a:t>obejmuje następujące typy projektów: </a:t>
            </a:r>
            <a:endParaRPr lang="pl-PL" sz="1800" b="0" i="0" u="none" strike="noStrike" baseline="0" dirty="0">
              <a:solidFill>
                <a:srgbClr val="000000"/>
              </a:solidFill>
              <a:latin typeface="Arial" panose="020B0604020202020204" pitchFamily="34" charset="0"/>
            </a:endParaRPr>
          </a:p>
          <a:p>
            <a:pPr marL="342900" lvl="0" indent="-342900">
              <a:lnSpc>
                <a:spcPct val="150000"/>
              </a:lnSpc>
              <a:spcBef>
                <a:spcPts val="600"/>
              </a:spcBef>
              <a:spcAft>
                <a:spcPts val="600"/>
              </a:spcAft>
              <a:buFont typeface="Symbol" panose="05050102010706020507" pitchFamily="18" charset="2"/>
              <a:buChar char=""/>
            </a:pPr>
            <a:r>
              <a:rPr lang="pl-PL" sz="1800" b="1" kern="150" spc="-30" dirty="0">
                <a:solidFill>
                  <a:srgbClr val="000000"/>
                </a:solidFill>
                <a:effectLst/>
                <a:latin typeface="Arial" panose="020B0604020202020204" pitchFamily="34" charset="0"/>
                <a:ea typeface="Calibri" panose="020F0502020204030204" pitchFamily="34" charset="0"/>
              </a:rPr>
              <a:t>7.5.A Aktywna integracja osób zagrożonych ubóstwem i wykluczonych społecznie</a:t>
            </a:r>
            <a:r>
              <a:rPr lang="pl-PL" sz="1800" b="1" kern="150" dirty="0">
                <a:solidFill>
                  <a:srgbClr val="000000"/>
                </a:solidFill>
                <a:effectLst/>
                <a:latin typeface="Arial" panose="020B0604020202020204" pitchFamily="34" charset="0"/>
                <a:ea typeface="Calibri" panose="020F0502020204030204" pitchFamily="34" charset="0"/>
              </a:rPr>
              <a:t> oraz osób biernych zawodowo</a:t>
            </a:r>
            <a:endParaRPr lang="pl-PL" sz="1800" kern="150" dirty="0">
              <a:effectLst/>
              <a:latin typeface="Times New Roman" panose="02020603050405020304" pitchFamily="18" charset="0"/>
              <a:ea typeface="Times New Roman" panose="02020603050405020304" pitchFamily="18" charset="0"/>
            </a:endParaRPr>
          </a:p>
          <a:p>
            <a:pPr marL="630555" indent="-450215">
              <a:lnSpc>
                <a:spcPct val="150000"/>
              </a:lnSpc>
              <a:spcBef>
                <a:spcPts val="600"/>
              </a:spcBef>
              <a:spcAft>
                <a:spcPts val="600"/>
              </a:spcAft>
            </a:pPr>
            <a:r>
              <a:rPr lang="pl-PL" sz="1800" kern="150" dirty="0">
                <a:solidFill>
                  <a:srgbClr val="000000"/>
                </a:solidFill>
                <a:effectLst/>
                <a:latin typeface="Arial" panose="020B0604020202020204" pitchFamily="34" charset="0"/>
                <a:ea typeface="Calibri" panose="020F0502020204030204" pitchFamily="34" charset="0"/>
                <a:cs typeface="Mangal" panose="02040503050203030202" pitchFamily="18" charset="0"/>
              </a:rPr>
              <a:t>Zakres wsparcia: </a:t>
            </a:r>
            <a:endParaRPr lang="pl-PL" sz="1800" kern="150" dirty="0">
              <a:effectLst/>
              <a:latin typeface="Times New Roman" panose="02020603050405020304" pitchFamily="18" charset="0"/>
              <a:ea typeface="SimSun" panose="02010600030101010101" pitchFamily="2" charset="-122"/>
              <a:cs typeface="Mangal" panose="02040503050203030202" pitchFamily="18" charset="0"/>
            </a:endParaRPr>
          </a:p>
          <a:p>
            <a:pPr marL="0" lvl="0" indent="0">
              <a:lnSpc>
                <a:spcPct val="150000"/>
              </a:lnSpc>
              <a:spcBef>
                <a:spcPts val="600"/>
              </a:spcBef>
              <a:spcAft>
                <a:spcPts val="600"/>
              </a:spcAft>
              <a:buNone/>
            </a:pPr>
            <a:r>
              <a:rPr lang="pl-PL" sz="1800" kern="150" dirty="0">
                <a:solidFill>
                  <a:srgbClr val="000000"/>
                </a:solidFill>
                <a:effectLst/>
                <a:latin typeface="Arial" panose="020B0604020202020204" pitchFamily="34" charset="0"/>
                <a:ea typeface="Calibri" panose="020F0502020204030204" pitchFamily="34" charset="0"/>
              </a:rPr>
              <a:t>a) usługi aktywnej integracji o charakterze społecznym, których celem jest nabycie, podtrzymanie, przewrócenie lub wzmocnienie kompetencji społecznych, zaradności, samodzielności i aktywności społecznej (poprzez m.in. udział w zajęciach w jednostkach reintegracyjnych takich jak WTZ, ZAZ, CIS, KIS, ŚDS) pracę socjalną, poradnictwo prawne, rodzinne, psychologiczne, usługi społeczne, wolontariat, animację realizowaną przez organizacje pozarządowe, interwencję kryzysową, kursy i szkolenia służące rozwijaniu umiejętności i kompetencji społecznych;</a:t>
            </a:r>
            <a:endParaRPr lang="pl-PL" sz="1800" kern="150" dirty="0">
              <a:effectLst/>
              <a:latin typeface="Times New Roman" panose="02020603050405020304" pitchFamily="18" charset="0"/>
              <a:ea typeface="Times New Roman" panose="02020603050405020304" pitchFamily="18" charset="0"/>
            </a:endParaRPr>
          </a:p>
          <a:p>
            <a:pPr marL="0" indent="0">
              <a:spcBef>
                <a:spcPts val="300"/>
              </a:spcBef>
              <a:spcAft>
                <a:spcPts val="300"/>
              </a:spcAft>
              <a:buNone/>
            </a:pPr>
            <a:endParaRPr lang="pl-PL" sz="1800" b="0" i="0" u="none" strike="noStrike" baseline="0" dirty="0">
              <a:solidFill>
                <a:srgbClr val="000000"/>
              </a:solidFill>
              <a:latin typeface="Arial" panose="020B0604020202020204" pitchFamily="34" charset="0"/>
            </a:endParaRPr>
          </a:p>
          <a:p>
            <a:pPr marL="0" indent="0">
              <a:buNone/>
            </a:pPr>
            <a:endParaRPr lang="pl-PL" sz="2000" b="1" dirty="0">
              <a:latin typeface="+mn-lt"/>
            </a:endParaRPr>
          </a:p>
        </p:txBody>
      </p:sp>
      <p:sp>
        <p:nvSpPr>
          <p:cNvPr id="4" name="Symbol zastępczy numeru slajdu 3"/>
          <p:cNvSpPr>
            <a:spLocks noGrp="1"/>
          </p:cNvSpPr>
          <p:nvPr>
            <p:ph type="sldNum" sz="quarter" idx="10"/>
          </p:nvPr>
        </p:nvSpPr>
        <p:spPr/>
        <p:txBody>
          <a:bodyPr/>
          <a:lstStyle/>
          <a:p>
            <a:fld id="{EB4015AA-59F6-416B-87A6-8E3D940284E2}" type="slidenum">
              <a:rPr lang="pl-PL" smtClean="0"/>
              <a:pPr/>
              <a:t>2</a:t>
            </a:fld>
            <a:endParaRPr lang="pl-PL" dirty="0"/>
          </a:p>
        </p:txBody>
      </p:sp>
    </p:spTree>
    <p:extLst>
      <p:ext uri="{BB962C8B-B14F-4D97-AF65-F5344CB8AC3E}">
        <p14:creationId xmlns:p14="http://schemas.microsoft.com/office/powerpoint/2010/main" val="22823009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025907" y="395461"/>
            <a:ext cx="8640382" cy="6264378"/>
          </a:xfrm>
        </p:spPr>
        <p:txBody>
          <a:bodyPr>
            <a:noAutofit/>
          </a:bodyPr>
          <a:lstStyle/>
          <a:p>
            <a:pPr marL="0" indent="0">
              <a:buNone/>
            </a:pPr>
            <a:r>
              <a:rPr lang="pl-PL" sz="2400" b="1" u="sng" dirty="0">
                <a:latin typeface="+mn-lt"/>
                <a:cs typeface="Arial" pitchFamily="34" charset="0"/>
              </a:rPr>
              <a:t>Lista wskaźników na poziomie projektu</a:t>
            </a:r>
          </a:p>
          <a:p>
            <a:pPr marL="0" indent="0">
              <a:buNone/>
            </a:pPr>
            <a:r>
              <a:rPr lang="pl-PL" b="1" dirty="0">
                <a:latin typeface="Arial" panose="020B0604020202020204" pitchFamily="34" charset="0"/>
                <a:cs typeface="Arial" panose="020B0604020202020204" pitchFamily="34" charset="0"/>
              </a:rPr>
              <a:t>2) </a:t>
            </a:r>
            <a:r>
              <a:rPr lang="pl-PL" b="1" i="0" u="none" strike="noStrike" baseline="0" dirty="0">
                <a:latin typeface="Arial" panose="020B0604020202020204" pitchFamily="34" charset="0"/>
                <a:cs typeface="Arial" panose="020B0604020202020204" pitchFamily="34" charset="0"/>
              </a:rPr>
              <a:t>Liczba osób biernych zawodowo objętych wsparciem w programie (osoby) </a:t>
            </a:r>
          </a:p>
          <a:p>
            <a:pPr marL="0" indent="0">
              <a:buNone/>
            </a:pPr>
            <a:r>
              <a:rPr lang="pl-PL" sz="1600" b="0" i="0" u="none" strike="noStrike" baseline="0" dirty="0">
                <a:solidFill>
                  <a:srgbClr val="000000"/>
                </a:solidFill>
                <a:latin typeface="Arial" panose="020B0604020202020204" pitchFamily="34" charset="0"/>
                <a:cs typeface="Arial" panose="020B0604020202020204" pitchFamily="34" charset="0"/>
              </a:rPr>
              <a:t>Osoby bierne zawodowo to osoby, które w danej chwili nie tworzą zasobów siły roboczej (tzn. nie są osobami pracującymi ani bezrobotnymi). </a:t>
            </a:r>
          </a:p>
          <a:p>
            <a:pPr marL="0" indent="0">
              <a:buNone/>
            </a:pPr>
            <a:r>
              <a:rPr lang="pl-PL" sz="1600" b="0" i="0" u="none" strike="noStrike" baseline="0" dirty="0">
                <a:solidFill>
                  <a:srgbClr val="000000"/>
                </a:solidFill>
                <a:latin typeface="Arial" panose="020B0604020202020204" pitchFamily="34" charset="0"/>
              </a:rPr>
              <a:t>Za osoby bierne zawodowo uznawani są m.in.: </a:t>
            </a:r>
          </a:p>
          <a:p>
            <a:pPr marL="0" indent="0">
              <a:buNone/>
            </a:pPr>
            <a:r>
              <a:rPr lang="pl-PL" sz="1600" dirty="0">
                <a:solidFill>
                  <a:srgbClr val="000000"/>
                </a:solidFill>
                <a:latin typeface="Arial" panose="020B0604020202020204" pitchFamily="34" charset="0"/>
              </a:rPr>
              <a:t>- </a:t>
            </a:r>
            <a:r>
              <a:rPr lang="pl-PL" sz="1600" b="0" i="0" u="none" strike="noStrike" baseline="0" dirty="0">
                <a:solidFill>
                  <a:srgbClr val="000000"/>
                </a:solidFill>
                <a:latin typeface="Arial" panose="020B0604020202020204" pitchFamily="34" charset="0"/>
              </a:rPr>
              <a:t>studenci studiów stacjonarnych, chyba że są już zatrudnieni (również na część etatu) to wówczas powinni być wykazywani jako osoby pracujące </a:t>
            </a:r>
          </a:p>
          <a:p>
            <a:pPr marL="0" indent="0">
              <a:buNone/>
            </a:pPr>
            <a:r>
              <a:rPr lang="pl-PL" sz="1600" b="0" i="0" u="none" strike="noStrike" baseline="0" dirty="0">
                <a:solidFill>
                  <a:srgbClr val="000000"/>
                </a:solidFill>
                <a:latin typeface="Arial" panose="020B0604020202020204" pitchFamily="34" charset="0"/>
              </a:rPr>
              <a:t>- dzieci i młodzież do 18 r. ż. pobierające naukę, o ile nie spełniają przesłanek, na podstawie których można je zaliczyć do osób bezrobotnych lub pracujących. </a:t>
            </a:r>
          </a:p>
          <a:p>
            <a:pPr marL="0" indent="0">
              <a:buNone/>
            </a:pPr>
            <a:r>
              <a:rPr lang="pl-PL" sz="1600" b="0" i="0" u="none" strike="noStrike" baseline="0" dirty="0">
                <a:solidFill>
                  <a:srgbClr val="000000"/>
                </a:solidFill>
                <a:latin typeface="Arial" panose="020B0604020202020204" pitchFamily="34" charset="0"/>
              </a:rPr>
              <a:t>- doktoranci, którzy nie są zatrudnieni na uczelni, w innej instytucji lub przedsiębiorstwie. W przypadku, gdy doktorant wykonuje obowiązki służbowe, za które otrzymuje wynagrodzenie, lub prowadzi działalność gospodarczą należy traktować go jako osobę pracującą. W przypadku, gdy doktorant jest zarejestrowany jako bezrobotny, należy go wykazywać we wskaźniku dotyczącym osób bezrobotnych. </a:t>
            </a:r>
          </a:p>
          <a:p>
            <a:pPr marL="0" indent="0">
              <a:buNone/>
            </a:pPr>
            <a:endParaRPr lang="pl-PL" sz="1800" b="0" i="0" u="none" strike="noStrike" baseline="0" dirty="0">
              <a:solidFill>
                <a:srgbClr val="000000"/>
              </a:solidFill>
              <a:latin typeface="Arial" panose="020B0604020202020204" pitchFamily="34" charset="0"/>
            </a:endParaRPr>
          </a:p>
          <a:p>
            <a:pPr marL="0" indent="0">
              <a:buNone/>
            </a:pPr>
            <a:endParaRPr lang="pl-PL" sz="1800" b="1" i="0" u="none" strike="noStrike" baseline="0" dirty="0">
              <a:solidFill>
                <a:srgbClr val="FF0000"/>
              </a:solidFill>
              <a:latin typeface="Arial" panose="020B0604020202020204" pitchFamily="34" charset="0"/>
              <a:cs typeface="Arial" panose="020B0604020202020204" pitchFamily="34" charset="0"/>
            </a:endParaRPr>
          </a:p>
        </p:txBody>
      </p:sp>
      <p:sp>
        <p:nvSpPr>
          <p:cNvPr id="4" name="Symbol zastępczy numeru slajdu 3"/>
          <p:cNvSpPr>
            <a:spLocks noGrp="1"/>
          </p:cNvSpPr>
          <p:nvPr>
            <p:ph type="sldNum" sz="quarter" idx="10"/>
          </p:nvPr>
        </p:nvSpPr>
        <p:spPr/>
        <p:txBody>
          <a:bodyPr/>
          <a:lstStyle/>
          <a:p>
            <a:fld id="{EB4015AA-59F6-416B-87A6-8E3D940284E2}" type="slidenum">
              <a:rPr lang="pl-PL" smtClean="0"/>
              <a:pPr/>
              <a:t>20</a:t>
            </a:fld>
            <a:endParaRPr lang="pl-PL" dirty="0"/>
          </a:p>
        </p:txBody>
      </p:sp>
    </p:spTree>
    <p:extLst>
      <p:ext uri="{BB962C8B-B14F-4D97-AF65-F5344CB8AC3E}">
        <p14:creationId xmlns:p14="http://schemas.microsoft.com/office/powerpoint/2010/main" val="8808782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025907" y="467469"/>
            <a:ext cx="8640382" cy="6120680"/>
          </a:xfrm>
        </p:spPr>
        <p:txBody>
          <a:bodyPr>
            <a:noAutofit/>
          </a:bodyPr>
          <a:lstStyle/>
          <a:p>
            <a:pPr marL="0" indent="0">
              <a:buNone/>
            </a:pPr>
            <a:r>
              <a:rPr lang="pl-PL" sz="1600" b="0" i="0" u="none" strike="noStrike" baseline="0" dirty="0">
                <a:solidFill>
                  <a:srgbClr val="000000"/>
                </a:solidFill>
                <a:latin typeface="Arial" panose="020B0604020202020204" pitchFamily="34" charset="0"/>
              </a:rPr>
              <a:t>Status na rynku pracy jest określany w dniu rozpoczęcia uczestnictwa w projekcie, tj. w momencie rozpoczęcia udziału w pierwszej formie wsparcia w projekcie. </a:t>
            </a:r>
          </a:p>
          <a:p>
            <a:pPr marL="0" indent="0">
              <a:buNone/>
            </a:pPr>
            <a:r>
              <a:rPr lang="pl-PL" sz="1600" b="0" i="0" u="none" strike="noStrike" baseline="0" dirty="0">
                <a:solidFill>
                  <a:srgbClr val="000000"/>
                </a:solidFill>
                <a:latin typeface="Arial" panose="020B0604020202020204" pitchFamily="34" charset="0"/>
              </a:rPr>
              <a:t>Definicja opracowana na podstawie: (§20) Statystyki polityki rynku prac – metodologia 2018, Komisja Europejska, Dyrekcja Generalna ds. Zatrudnienia, Spraw Społecznych i Włączenia Społecznego </a:t>
            </a:r>
          </a:p>
          <a:p>
            <a:pPr marL="0" indent="0">
              <a:buNone/>
            </a:pPr>
            <a:r>
              <a:rPr lang="pl-PL" b="1" dirty="0">
                <a:latin typeface="Arial" panose="020B0604020202020204" pitchFamily="34" charset="0"/>
                <a:cs typeface="Arial" panose="020B0604020202020204" pitchFamily="34" charset="0"/>
              </a:rPr>
              <a:t>3) </a:t>
            </a:r>
            <a:r>
              <a:rPr lang="pl-PL" b="1" i="0" u="none" strike="noStrike" baseline="0" dirty="0">
                <a:latin typeface="Arial" panose="020B0604020202020204" pitchFamily="34" charset="0"/>
                <a:cs typeface="Arial" panose="020B0604020202020204" pitchFamily="34" charset="0"/>
              </a:rPr>
              <a:t>Liczba osób długotrwale bezrobotnych objętych wsparciem w programie (osoby) </a:t>
            </a:r>
          </a:p>
          <a:p>
            <a:pPr marL="0" indent="0">
              <a:buNone/>
            </a:pPr>
            <a:r>
              <a:rPr lang="pl-PL" sz="1600" b="0" i="0" u="none" strike="noStrike" baseline="0" dirty="0">
                <a:solidFill>
                  <a:srgbClr val="000000"/>
                </a:solidFill>
                <a:latin typeface="Arial" panose="020B0604020202020204" pitchFamily="34" charset="0"/>
              </a:rPr>
              <a:t>Osoby długotrwale bezrobotne to osoby bezrobotne pozostające w rejestrze powiatowego urzędu pracy przez okres ponad 12 miesięcy w okresie ostatnich 2 lat, z wyłączeniem okresów odbywania stażu i przygotowania zawodowego dorosłych. Status na rynku pracy jest określany w dniu rozpoczęcia uczestnictwa w projekcie, tj. w momencie rozpoczęcia udziału w pierwszej formie wsparcia w projekcie. </a:t>
            </a:r>
            <a:endParaRPr lang="pl-PL" sz="1600" b="1" dirty="0">
              <a:solidFill>
                <a:srgbClr val="000000"/>
              </a:solidFill>
              <a:latin typeface="Arial" panose="020B0604020202020204" pitchFamily="34" charset="0"/>
            </a:endParaRPr>
          </a:p>
          <a:p>
            <a:pPr marL="0" indent="0">
              <a:buNone/>
            </a:pPr>
            <a:r>
              <a:rPr lang="pl-PL" sz="1600" b="0" i="0" u="none" strike="noStrike" baseline="0" dirty="0">
                <a:solidFill>
                  <a:srgbClr val="000000"/>
                </a:solidFill>
                <a:latin typeface="Arial" panose="020B0604020202020204" pitchFamily="34" charset="0"/>
              </a:rPr>
              <a:t>Definicja opracowana na podstawie: ustawa z dnia 20 kwietnia 2004 r. o promocji zatrudnienia i instytucjach rynku pracy </a:t>
            </a:r>
            <a:endParaRPr lang="pl-PL" sz="1600" b="1" i="0" u="none" strike="noStrike" baseline="0" dirty="0">
              <a:latin typeface="Arial" panose="020B0604020202020204" pitchFamily="34" charset="0"/>
            </a:endParaRPr>
          </a:p>
          <a:p>
            <a:pPr marL="0" indent="0">
              <a:buNone/>
            </a:pPr>
            <a:endParaRPr lang="pl-PL" sz="1500" dirty="0">
              <a:solidFill>
                <a:srgbClr val="FF0000"/>
              </a:solidFill>
            </a:endParaRPr>
          </a:p>
        </p:txBody>
      </p:sp>
      <p:sp>
        <p:nvSpPr>
          <p:cNvPr id="4" name="Symbol zastępczy numeru slajdu 3"/>
          <p:cNvSpPr>
            <a:spLocks noGrp="1"/>
          </p:cNvSpPr>
          <p:nvPr>
            <p:ph type="sldNum" sz="quarter" idx="10"/>
          </p:nvPr>
        </p:nvSpPr>
        <p:spPr/>
        <p:txBody>
          <a:bodyPr/>
          <a:lstStyle/>
          <a:p>
            <a:fld id="{EB4015AA-59F6-416B-87A6-8E3D940284E2}" type="slidenum">
              <a:rPr lang="pl-PL" smtClean="0"/>
              <a:pPr/>
              <a:t>21</a:t>
            </a:fld>
            <a:endParaRPr lang="pl-PL" dirty="0"/>
          </a:p>
        </p:txBody>
      </p:sp>
    </p:spTree>
    <p:extLst>
      <p:ext uri="{BB962C8B-B14F-4D97-AF65-F5344CB8AC3E}">
        <p14:creationId xmlns:p14="http://schemas.microsoft.com/office/powerpoint/2010/main" val="31903842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025907" y="467469"/>
            <a:ext cx="8640382" cy="5832648"/>
          </a:xfrm>
        </p:spPr>
        <p:txBody>
          <a:bodyPr>
            <a:noAutofit/>
          </a:bodyPr>
          <a:lstStyle/>
          <a:p>
            <a:pPr marL="0" indent="0">
              <a:buNone/>
            </a:pPr>
            <a:r>
              <a:rPr lang="pl-PL" sz="2400" b="1" u="sng" dirty="0">
                <a:latin typeface="+mn-lt"/>
                <a:cs typeface="Arial" pitchFamily="34" charset="0"/>
              </a:rPr>
              <a:t>Lista wskaźników na poziomie projektu</a:t>
            </a:r>
          </a:p>
          <a:p>
            <a:pPr marL="0" indent="0">
              <a:buNone/>
            </a:pPr>
            <a:r>
              <a:rPr lang="pl-PL" b="1" i="0" u="none" strike="noStrike" baseline="0" dirty="0">
                <a:latin typeface="Arial" panose="020B0604020202020204" pitchFamily="34" charset="0"/>
              </a:rPr>
              <a:t>4) Liczba osób w wieku 18-29 lat objętych wsparciem w programie (osoby)</a:t>
            </a:r>
          </a:p>
          <a:p>
            <a:pPr marL="0" indent="0">
              <a:buNone/>
            </a:pPr>
            <a:r>
              <a:rPr lang="pl-PL" sz="1600" b="0" i="0" u="none" strike="noStrike" baseline="0" dirty="0">
                <a:solidFill>
                  <a:srgbClr val="000000"/>
                </a:solidFill>
                <a:latin typeface="Arial" panose="020B0604020202020204" pitchFamily="34" charset="0"/>
              </a:rPr>
              <a:t>Osoby w wieku między 18 a 29 rokiem życia, tj. od dnia, w którym przypadają 18 urodziny do dnia poprzedzającego 30 urodziny, objęte wsparciem EFS+. </a:t>
            </a:r>
          </a:p>
          <a:p>
            <a:pPr marL="0" indent="0">
              <a:buNone/>
            </a:pPr>
            <a:r>
              <a:rPr lang="pl-PL" sz="1600" b="0" i="0" u="none" strike="noStrike" baseline="0" dirty="0">
                <a:solidFill>
                  <a:srgbClr val="000000"/>
                </a:solidFill>
                <a:latin typeface="Arial" panose="020B0604020202020204" pitchFamily="34" charset="0"/>
              </a:rPr>
              <a:t>Wiek uczestników określany jest na podstawie daty urodzenia (dzień, miesiąc, rok) i ustalany w dniu rozpoczęcia udziału w projekcie, tj. w momencie rozpoczęcia udziału w pierwszej formie wsparcia w projekcie. </a:t>
            </a:r>
          </a:p>
          <a:p>
            <a:pPr marL="0" indent="0">
              <a:buNone/>
            </a:pPr>
            <a:r>
              <a:rPr lang="pl-PL" sz="1800" b="1" i="0" u="none" strike="noStrike" baseline="0" dirty="0">
                <a:latin typeface="Arial" panose="020B0604020202020204" pitchFamily="34" charset="0"/>
              </a:rPr>
              <a:t>5) Liczba osób z niepełnosprawnościami objętych wsparciem w programie (osoby)</a:t>
            </a:r>
          </a:p>
          <a:p>
            <a:pPr marL="0" indent="0">
              <a:buNone/>
            </a:pPr>
            <a:r>
              <a:rPr lang="pl-PL" sz="1600" b="0" i="0" u="none" strike="noStrike" baseline="0" dirty="0">
                <a:solidFill>
                  <a:srgbClr val="000000"/>
                </a:solidFill>
                <a:latin typeface="Arial" panose="020B0604020202020204" pitchFamily="34" charset="0"/>
              </a:rPr>
              <a:t>Za osoby z niepełnosprawnościami uznaje się osoby niepełnosprawne w świetle przepisów ustawy z dnia 27 sierpnia 1997 r. o rehabilitacji zawodowej i społecznej oraz zatrudnianiu osób niepełnosprawnych, a także osoby z zaburzeniami psychicznymi, o których mowa w ustawie z dnia 19 sierpnia 1994 r. o ochronie zdrowia psychicznego tj. osoby z odpowiednim orzeczeniem lub innym dokumentem poświadczającym stan zdrowia. </a:t>
            </a:r>
          </a:p>
          <a:p>
            <a:pPr marL="0" indent="0">
              <a:buNone/>
            </a:pPr>
            <a:r>
              <a:rPr lang="pl-PL" sz="1600" b="0" i="0" u="none" strike="noStrike" baseline="0" dirty="0">
                <a:solidFill>
                  <a:srgbClr val="000000"/>
                </a:solidFill>
                <a:latin typeface="Arial" panose="020B0604020202020204" pitchFamily="34" charset="0"/>
                <a:cs typeface="Arial" panose="020B0604020202020204" pitchFamily="34" charset="0"/>
              </a:rPr>
              <a:t>Przynależność do grupy osób z niepełnosprawnościami określana jest w momencie rozpoczęcia udziału w projekcie, tj. w chwili rozpoczęcia udziału w pierwszej formie wsparcia w projekcie. </a:t>
            </a:r>
          </a:p>
          <a:p>
            <a:pPr marL="0" indent="0">
              <a:buNone/>
            </a:pPr>
            <a:endParaRPr lang="pl-PL" sz="1600" b="0" i="0" u="none" strike="noStrike" baseline="0" dirty="0">
              <a:solidFill>
                <a:srgbClr val="000000"/>
              </a:solidFill>
              <a:latin typeface="Arial" panose="020B0604020202020204" pitchFamily="34" charset="0"/>
            </a:endParaRPr>
          </a:p>
          <a:p>
            <a:pPr marL="0" indent="0">
              <a:buNone/>
            </a:pPr>
            <a:endParaRPr lang="pl-PL" sz="1600" b="0" i="0" u="none" strike="noStrike" baseline="0" dirty="0">
              <a:solidFill>
                <a:srgbClr val="000000"/>
              </a:solidFill>
              <a:latin typeface="Arial" panose="020B0604020202020204" pitchFamily="34" charset="0"/>
            </a:endParaRPr>
          </a:p>
          <a:p>
            <a:pPr marL="0" indent="0">
              <a:buNone/>
            </a:pPr>
            <a:endParaRPr lang="pl-PL" sz="1600" b="0" i="0" u="none" strike="noStrike" baseline="0" dirty="0">
              <a:solidFill>
                <a:srgbClr val="000000"/>
              </a:solidFill>
              <a:latin typeface="Arial" panose="020B0604020202020204" pitchFamily="34" charset="0"/>
            </a:endParaRPr>
          </a:p>
          <a:p>
            <a:pPr marL="0" indent="0">
              <a:buNone/>
            </a:pPr>
            <a:endParaRPr lang="pl-PL" sz="1800" b="1" i="0" u="none" strike="noStrike" baseline="0" dirty="0">
              <a:solidFill>
                <a:srgbClr val="FF0000"/>
              </a:solidFill>
              <a:latin typeface="Arial" panose="020B0604020202020204" pitchFamily="34" charset="0"/>
            </a:endParaRPr>
          </a:p>
        </p:txBody>
      </p:sp>
      <p:sp>
        <p:nvSpPr>
          <p:cNvPr id="4" name="Symbol zastępczy numeru slajdu 3"/>
          <p:cNvSpPr>
            <a:spLocks noGrp="1"/>
          </p:cNvSpPr>
          <p:nvPr>
            <p:ph type="sldNum" sz="quarter" idx="10"/>
          </p:nvPr>
        </p:nvSpPr>
        <p:spPr/>
        <p:txBody>
          <a:bodyPr/>
          <a:lstStyle/>
          <a:p>
            <a:fld id="{EB4015AA-59F6-416B-87A6-8E3D940284E2}" type="slidenum">
              <a:rPr lang="pl-PL" smtClean="0"/>
              <a:pPr/>
              <a:t>22</a:t>
            </a:fld>
            <a:endParaRPr lang="pl-PL" dirty="0"/>
          </a:p>
        </p:txBody>
      </p:sp>
    </p:spTree>
    <p:extLst>
      <p:ext uri="{BB962C8B-B14F-4D97-AF65-F5344CB8AC3E}">
        <p14:creationId xmlns:p14="http://schemas.microsoft.com/office/powerpoint/2010/main" val="11376109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025907" y="179437"/>
            <a:ext cx="8640382" cy="7020400"/>
          </a:xfrm>
        </p:spPr>
        <p:txBody>
          <a:bodyPr>
            <a:noAutofit/>
          </a:bodyPr>
          <a:lstStyle/>
          <a:p>
            <a:pPr marL="0" indent="0">
              <a:buNone/>
            </a:pPr>
            <a:r>
              <a:rPr lang="pl-PL" sz="2400" b="1" u="sng" dirty="0">
                <a:latin typeface="+mn-lt"/>
                <a:cs typeface="Arial" pitchFamily="34" charset="0"/>
              </a:rPr>
              <a:t>Lista wskaźników na poziomie projektu</a:t>
            </a:r>
          </a:p>
          <a:p>
            <a:pPr marL="0" indent="0">
              <a:buNone/>
            </a:pPr>
            <a:r>
              <a:rPr lang="pl-PL" b="1" dirty="0">
                <a:latin typeface="Arial" panose="020B0604020202020204" pitchFamily="34" charset="0"/>
                <a:cs typeface="Arial" panose="020B0604020202020204" pitchFamily="34" charset="0"/>
              </a:rPr>
              <a:t>6) Liczba objętych wsparciem mikro -, małych i średnich przedsiębiorstw ( w tym spółdzielni i przedsiębiorstw społecznych(przedsiębiorstwa) </a:t>
            </a:r>
            <a:endParaRPr lang="pl-PL" dirty="0">
              <a:latin typeface="Arial" panose="020B0604020202020204" pitchFamily="34" charset="0"/>
              <a:cs typeface="Arial" panose="020B0604020202020204" pitchFamily="34" charset="0"/>
            </a:endParaRPr>
          </a:p>
          <a:p>
            <a:pPr marL="0" indent="0">
              <a:buNone/>
            </a:pPr>
            <a:r>
              <a:rPr lang="pl-PL" sz="1400" b="0" i="0" u="none" strike="noStrike" baseline="0" dirty="0">
                <a:solidFill>
                  <a:srgbClr val="000000"/>
                </a:solidFill>
                <a:latin typeface="Arial" panose="020B0604020202020204" pitchFamily="34" charset="0"/>
              </a:rPr>
              <a:t>Za przedsiębiorstwo uważa się podmiot prowadzący działalność gospodarczą bez względu na jego formę prawną, w tym spółdzielnie i przedsiębiorstwa społeczne. </a:t>
            </a:r>
          </a:p>
          <a:p>
            <a:pPr marL="0" indent="0">
              <a:buNone/>
            </a:pPr>
            <a:r>
              <a:rPr lang="pl-PL" sz="1400" b="0" i="0" u="none" strike="noStrike" baseline="0" dirty="0">
                <a:solidFill>
                  <a:srgbClr val="000000"/>
                </a:solidFill>
                <a:latin typeface="Arial" panose="020B0604020202020204" pitchFamily="34" charset="0"/>
              </a:rPr>
              <a:t>Na kategorię mikroprzedsiębiorstw oraz małych i średnich przedsiębiorstw (MMŚP) składają się przedsiębiorstwa, które zatrudniają mniej niż 250 pracowników, których roczny obrót nie przekracza 50 milionów EUR lub roczna suma bilansowa nie przekracza 43 milionów EUR. </a:t>
            </a:r>
          </a:p>
          <a:p>
            <a:pPr marL="0" indent="0">
              <a:buNone/>
            </a:pPr>
            <a:r>
              <a:rPr lang="pl-PL" sz="1400" b="0" i="0" u="none" strike="noStrike" baseline="0" dirty="0">
                <a:solidFill>
                  <a:srgbClr val="000000"/>
                </a:solidFill>
                <a:latin typeface="Arial" panose="020B0604020202020204" pitchFamily="34" charset="0"/>
              </a:rPr>
              <a:t>Definicje na podstawie: Zalecenie Komisji z dnia 6 maja 2003 r. dotyczące definicji mikroprzedsiębiorstw oraz małych i średnich przedsiębiorstw (2003/361/WE). </a:t>
            </a:r>
          </a:p>
          <a:p>
            <a:pPr marL="0" indent="0">
              <a:buNone/>
            </a:pPr>
            <a:r>
              <a:rPr lang="pl-PL" sz="1400" b="0" i="0" u="none" strike="noStrike" baseline="0" dirty="0">
                <a:solidFill>
                  <a:srgbClr val="000000"/>
                </a:solidFill>
                <a:latin typeface="Arial" panose="020B0604020202020204" pitchFamily="34" charset="0"/>
              </a:rPr>
              <a:t>Dodatkowe informacje: </a:t>
            </a:r>
          </a:p>
          <a:p>
            <a:pPr marL="0" indent="0">
              <a:buNone/>
            </a:pPr>
            <a:r>
              <a:rPr lang="pl-PL" sz="1400" b="0" i="0" u="none" strike="noStrike" baseline="0" dirty="0">
                <a:solidFill>
                  <a:srgbClr val="000000"/>
                </a:solidFill>
                <a:latin typeface="Arial" panose="020B0604020202020204" pitchFamily="34" charset="0"/>
              </a:rPr>
              <a:t>W kategorii mikroprzedsiębiorstwa należy uwzględnić również osoby prowadzące działalność na własny rachunek. </a:t>
            </a:r>
          </a:p>
          <a:p>
            <a:pPr marL="0" indent="0">
              <a:buNone/>
            </a:pPr>
            <a:r>
              <a:rPr lang="pl-PL" sz="1400" b="0" i="0" u="none" strike="noStrike" baseline="0" dirty="0">
                <a:solidFill>
                  <a:srgbClr val="000000"/>
                </a:solidFill>
                <a:latin typeface="Arial" panose="020B0604020202020204" pitchFamily="34" charset="0"/>
              </a:rPr>
              <a:t>Tylko MMŚP, które korzystają bezpośrednio ze wsparcia powinny być uwzględniane do wskaźnika, tj. w przypadku, kiedy wsparcie jest kierowane do konkretnego przedsiębiorstwa. Jeżeli na przykład pracownik z MMŚP z własnej inicjatywy uczestniczy w szkoleniu, nie należy tego uwzględniać we wskaźniku dotyczącym MMŚP, ponieważ jest to tylko wsparcie pośrednie dla przedsiębiorstwa. MMŚP będące jedynie beneficjentami projektu także nie są odnotowywane w tym wskaźniku. </a:t>
            </a:r>
          </a:p>
          <a:p>
            <a:pPr marL="0" indent="0">
              <a:buNone/>
            </a:pPr>
            <a:r>
              <a:rPr lang="pl-PL" sz="1400" b="0" i="0" u="none" strike="noStrike" baseline="0" dirty="0">
                <a:solidFill>
                  <a:srgbClr val="000000"/>
                </a:solidFill>
                <a:latin typeface="Arial" panose="020B0604020202020204" pitchFamily="34" charset="0"/>
              </a:rPr>
              <a:t>Podmiot jest wliczany do wskaźnika w momencie rozpoczęcia udziału w projekcie. </a:t>
            </a:r>
            <a:endParaRPr lang="pl-PL" sz="1400" dirty="0">
              <a:latin typeface="+mn-lt"/>
            </a:endParaRPr>
          </a:p>
        </p:txBody>
      </p:sp>
      <p:sp>
        <p:nvSpPr>
          <p:cNvPr id="4" name="Symbol zastępczy numeru slajdu 3"/>
          <p:cNvSpPr>
            <a:spLocks noGrp="1"/>
          </p:cNvSpPr>
          <p:nvPr>
            <p:ph type="sldNum" sz="quarter" idx="10"/>
          </p:nvPr>
        </p:nvSpPr>
        <p:spPr/>
        <p:txBody>
          <a:bodyPr/>
          <a:lstStyle/>
          <a:p>
            <a:fld id="{EB4015AA-59F6-416B-87A6-8E3D940284E2}" type="slidenum">
              <a:rPr lang="pl-PL" smtClean="0"/>
              <a:pPr/>
              <a:t>23</a:t>
            </a:fld>
            <a:endParaRPr lang="pl-PL" dirty="0"/>
          </a:p>
        </p:txBody>
      </p:sp>
    </p:spTree>
    <p:extLst>
      <p:ext uri="{BB962C8B-B14F-4D97-AF65-F5344CB8AC3E}">
        <p14:creationId xmlns:p14="http://schemas.microsoft.com/office/powerpoint/2010/main" val="341779388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61330" y="611485"/>
            <a:ext cx="9504959" cy="6768752"/>
          </a:xfrm>
        </p:spPr>
        <p:txBody>
          <a:bodyPr>
            <a:noAutofit/>
          </a:bodyPr>
          <a:lstStyle/>
          <a:p>
            <a:pPr marL="0" indent="0">
              <a:buNone/>
            </a:pPr>
            <a:r>
              <a:rPr lang="pl-PL" sz="2400" b="1" u="sng" dirty="0">
                <a:latin typeface="+mn-lt"/>
                <a:cs typeface="Arial" pitchFamily="34" charset="0"/>
              </a:rPr>
              <a:t>Lista wskaźników na poziomie projektu</a:t>
            </a:r>
          </a:p>
          <a:p>
            <a:pPr>
              <a:buFont typeface="Arial" panose="020B0604020202020204" pitchFamily="34" charset="0"/>
              <a:buChar char="•"/>
            </a:pPr>
            <a:r>
              <a:rPr lang="pl-PL" sz="1600" b="1" dirty="0">
                <a:solidFill>
                  <a:schemeClr val="accent2">
                    <a:lumMod val="75000"/>
                  </a:schemeClr>
                </a:solidFill>
                <a:latin typeface="+mn-lt"/>
              </a:rPr>
              <a:t>wskaźniki rezultatu </a:t>
            </a:r>
          </a:p>
          <a:p>
            <a:pPr marL="0" indent="0">
              <a:spcBef>
                <a:spcPts val="1000"/>
              </a:spcBef>
              <a:buNone/>
            </a:pPr>
            <a:r>
              <a:rPr lang="pl-PL" b="1" i="0" u="none" strike="noStrike" baseline="0" dirty="0">
                <a:solidFill>
                  <a:srgbClr val="000000"/>
                </a:solidFill>
                <a:latin typeface="Arial" panose="020B0604020202020204" pitchFamily="34" charset="0"/>
              </a:rPr>
              <a:t>1) Liczba osób, które uzyskały kwalifikacje po opuszczeniu programu (osoby)</a:t>
            </a:r>
          </a:p>
          <a:p>
            <a:pPr marL="0" indent="0">
              <a:lnSpc>
                <a:spcPct val="100000"/>
              </a:lnSpc>
              <a:buNone/>
            </a:pPr>
            <a:r>
              <a:rPr lang="pl-PL" sz="1600" b="0" i="0" u="none" strike="noStrike" baseline="0" dirty="0">
                <a:solidFill>
                  <a:srgbClr val="000000"/>
                </a:solidFill>
                <a:latin typeface="Arial" panose="020B0604020202020204" pitchFamily="34" charset="0"/>
              </a:rPr>
              <a:t>Do wskaźnika wlicza się osoby, które otrzymały wsparcie EFS+ i uzyskały kwalifikacje lub kompetencje po opuszczeniu projektu. Kwalifikacje to określony zestaw efektów uczenia się w zakresie wiedzy, umiejętności oraz kompetencji społecznych nabytych w drodze edukacji formalnej, edukacji </a:t>
            </a:r>
            <a:r>
              <a:rPr lang="pl-PL" sz="1600" b="0" i="0" u="none" strike="noStrike" baseline="0" dirty="0" err="1">
                <a:solidFill>
                  <a:srgbClr val="000000"/>
                </a:solidFill>
                <a:latin typeface="Arial" panose="020B0604020202020204" pitchFamily="34" charset="0"/>
              </a:rPr>
              <a:t>pozaformalnej</a:t>
            </a:r>
            <a:r>
              <a:rPr lang="pl-PL" sz="1600" b="0" i="0" u="none" strike="noStrike" baseline="0" dirty="0">
                <a:solidFill>
                  <a:srgbClr val="000000"/>
                </a:solidFill>
                <a:latin typeface="Arial" panose="020B0604020202020204" pitchFamily="34" charset="0"/>
              </a:rPr>
              <a:t> lub poprzez uczenie się nieformalne, zgodnych z ustalonymi dla danej kwalifikacji wymaganiami, których osiągnięcie zostało sprawdzone w walidacji oraz formalnie potwierdzone przez instytucję uprawnioną do certyfikowania.</a:t>
            </a:r>
          </a:p>
          <a:p>
            <a:pPr marL="0" indent="0">
              <a:lnSpc>
                <a:spcPct val="100000"/>
              </a:lnSpc>
              <a:buNone/>
            </a:pPr>
            <a:r>
              <a:rPr lang="pl-PL" sz="1600" b="0" i="0" u="none" strike="noStrike" baseline="0" dirty="0">
                <a:solidFill>
                  <a:srgbClr val="000000"/>
                </a:solidFill>
                <a:latin typeface="Arial" panose="020B0604020202020204" pitchFamily="34" charset="0"/>
              </a:rPr>
              <a:t>Do wskaźnika wliczane są również osoby, które w wyniku realizacji projektu nabyły kompetencje, tj. wyodrębnione zestawy efektów uczenia się / kształcenia, które zostały sprawdzone w procesie walidacji w sposób zgodny z wymaganiami ustalonymi dla danej kompetencji, odnoszącymi się w szczególności do składających się na nią efektów uczenia się. </a:t>
            </a:r>
          </a:p>
          <a:p>
            <a:pPr marL="0" indent="0">
              <a:lnSpc>
                <a:spcPct val="100000"/>
              </a:lnSpc>
              <a:buNone/>
            </a:pPr>
            <a:endParaRPr lang="pl-PL" sz="1600" b="0" i="0" u="none" strike="noStrike" baseline="0" dirty="0">
              <a:solidFill>
                <a:srgbClr val="000000"/>
              </a:solidFill>
              <a:latin typeface="Arial" panose="020B0604020202020204" pitchFamily="34" charset="0"/>
            </a:endParaRPr>
          </a:p>
          <a:p>
            <a:pPr marL="0" indent="0">
              <a:lnSpc>
                <a:spcPct val="100000"/>
              </a:lnSpc>
              <a:buNone/>
            </a:pPr>
            <a:endParaRPr lang="pl-PL" b="1" i="0" u="none" strike="noStrike" baseline="0" dirty="0">
              <a:solidFill>
                <a:srgbClr val="000000"/>
              </a:solidFill>
              <a:latin typeface="Arial" panose="020B0604020202020204" pitchFamily="34" charset="0"/>
            </a:endParaRPr>
          </a:p>
          <a:p>
            <a:pPr marL="0" indent="0">
              <a:lnSpc>
                <a:spcPct val="100000"/>
              </a:lnSpc>
              <a:buNone/>
            </a:pPr>
            <a:endParaRPr lang="pl-PL" b="1" i="0" u="none" strike="noStrike" baseline="0" dirty="0">
              <a:solidFill>
                <a:srgbClr val="000000"/>
              </a:solidFill>
              <a:latin typeface="Arial" panose="020B0604020202020204" pitchFamily="34" charset="0"/>
            </a:endParaRPr>
          </a:p>
          <a:p>
            <a:pPr marL="0" indent="0">
              <a:lnSpc>
                <a:spcPct val="100000"/>
              </a:lnSpc>
              <a:buNone/>
            </a:pPr>
            <a:r>
              <a:rPr lang="pl-PL" sz="1400" b="0" i="0" u="none" strike="noStrike" baseline="0" dirty="0">
                <a:solidFill>
                  <a:srgbClr val="000000"/>
                </a:solidFill>
                <a:latin typeface="Arial" panose="020B0604020202020204" pitchFamily="34" charset="0"/>
              </a:rPr>
              <a:t> </a:t>
            </a:r>
          </a:p>
          <a:p>
            <a:pPr marL="0" indent="0">
              <a:lnSpc>
                <a:spcPct val="100000"/>
              </a:lnSpc>
              <a:buNone/>
            </a:pPr>
            <a:endParaRPr lang="pl-PL" sz="1400" b="0" i="0" u="none" strike="noStrike" baseline="0" dirty="0">
              <a:solidFill>
                <a:srgbClr val="000000"/>
              </a:solidFill>
              <a:latin typeface="Arial" panose="020B0604020202020204" pitchFamily="34" charset="0"/>
            </a:endParaRPr>
          </a:p>
          <a:p>
            <a:pPr marL="0" indent="0">
              <a:buNone/>
            </a:pPr>
            <a:endParaRPr lang="pl-PL" sz="1400" b="0" i="0" u="none" strike="noStrike" baseline="0" dirty="0">
              <a:solidFill>
                <a:srgbClr val="000000"/>
              </a:solidFill>
              <a:latin typeface="Arial" panose="020B0604020202020204" pitchFamily="34" charset="0"/>
            </a:endParaRPr>
          </a:p>
          <a:p>
            <a:pPr marL="0" indent="0">
              <a:buNone/>
            </a:pPr>
            <a:endParaRPr lang="pl-PL" sz="1800" b="0" i="0" u="none" strike="noStrike" baseline="0" dirty="0">
              <a:solidFill>
                <a:srgbClr val="000000"/>
              </a:solidFill>
              <a:latin typeface="Arial" panose="020B0604020202020204" pitchFamily="34" charset="0"/>
            </a:endParaRPr>
          </a:p>
          <a:p>
            <a:pPr marL="0" indent="0">
              <a:buNone/>
            </a:pPr>
            <a:endParaRPr lang="pl-PL" sz="2000" b="1" i="0" u="none" strike="noStrike" baseline="0" dirty="0">
              <a:solidFill>
                <a:srgbClr val="000000"/>
              </a:solidFill>
              <a:latin typeface="Arial" panose="020B0604020202020204" pitchFamily="34" charset="0"/>
            </a:endParaRPr>
          </a:p>
          <a:p>
            <a:pPr marL="0" indent="0">
              <a:spcBef>
                <a:spcPts val="1000"/>
              </a:spcBef>
              <a:buNone/>
            </a:pPr>
            <a:r>
              <a:rPr lang="pl-PL" sz="2000" b="1" i="0" u="none" strike="noStrike" baseline="0" dirty="0">
                <a:solidFill>
                  <a:srgbClr val="000000"/>
                </a:solidFill>
                <a:latin typeface="Arial" panose="020B0604020202020204" pitchFamily="34" charset="0"/>
              </a:rPr>
              <a:t> </a:t>
            </a:r>
          </a:p>
          <a:p>
            <a:pPr marL="0" indent="0">
              <a:buNone/>
            </a:pPr>
            <a:endParaRPr lang="pl-PL" dirty="0">
              <a:solidFill>
                <a:srgbClr val="FF0000"/>
              </a:solidFill>
            </a:endParaRPr>
          </a:p>
        </p:txBody>
      </p:sp>
      <p:sp>
        <p:nvSpPr>
          <p:cNvPr id="4" name="Symbol zastępczy numeru slajdu 3"/>
          <p:cNvSpPr>
            <a:spLocks noGrp="1"/>
          </p:cNvSpPr>
          <p:nvPr>
            <p:ph type="sldNum" sz="quarter" idx="10"/>
          </p:nvPr>
        </p:nvSpPr>
        <p:spPr/>
        <p:txBody>
          <a:bodyPr/>
          <a:lstStyle/>
          <a:p>
            <a:fld id="{EB4015AA-59F6-416B-87A6-8E3D940284E2}" type="slidenum">
              <a:rPr lang="pl-PL" smtClean="0"/>
              <a:pPr/>
              <a:t>24</a:t>
            </a:fld>
            <a:endParaRPr lang="pl-PL" dirty="0"/>
          </a:p>
        </p:txBody>
      </p:sp>
    </p:spTree>
    <p:extLst>
      <p:ext uri="{BB962C8B-B14F-4D97-AF65-F5344CB8AC3E}">
        <p14:creationId xmlns:p14="http://schemas.microsoft.com/office/powerpoint/2010/main" val="19818361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61330" y="611485"/>
            <a:ext cx="9504959" cy="6768752"/>
          </a:xfrm>
        </p:spPr>
        <p:txBody>
          <a:bodyPr>
            <a:noAutofit/>
          </a:bodyPr>
          <a:lstStyle/>
          <a:p>
            <a:pPr marL="0" indent="0">
              <a:buNone/>
            </a:pPr>
            <a:r>
              <a:rPr lang="pl-PL" sz="2400" b="1" u="sng" dirty="0">
                <a:latin typeface="+mn-lt"/>
                <a:cs typeface="Arial" pitchFamily="34" charset="0"/>
              </a:rPr>
              <a:t>Lista wskaźników na poziomie projektu</a:t>
            </a:r>
          </a:p>
          <a:p>
            <a:pPr marL="0" indent="0">
              <a:lnSpc>
                <a:spcPct val="100000"/>
              </a:lnSpc>
              <a:buNone/>
            </a:pPr>
            <a:r>
              <a:rPr lang="pl-PL" b="1" dirty="0">
                <a:solidFill>
                  <a:srgbClr val="000000"/>
                </a:solidFill>
                <a:latin typeface="Arial" panose="020B0604020202020204" pitchFamily="34" charset="0"/>
              </a:rPr>
              <a:t>2) </a:t>
            </a:r>
            <a:r>
              <a:rPr lang="pl-PL" b="1" i="0" u="none" strike="noStrike" baseline="0" dirty="0">
                <a:solidFill>
                  <a:srgbClr val="000000"/>
                </a:solidFill>
                <a:latin typeface="Arial" panose="020B0604020202020204" pitchFamily="34" charset="0"/>
              </a:rPr>
              <a:t>Liczba osób, których sytuacja społeczna uległa poprawie po opuszczeniu programu (osoby)</a:t>
            </a:r>
          </a:p>
          <a:p>
            <a:pPr marL="0" indent="0">
              <a:lnSpc>
                <a:spcPct val="100000"/>
              </a:lnSpc>
              <a:buNone/>
            </a:pPr>
            <a:r>
              <a:rPr lang="pl-PL" sz="1600" b="0" i="0" u="none" strike="noStrike" baseline="0" dirty="0">
                <a:solidFill>
                  <a:srgbClr val="000000"/>
                </a:solidFill>
                <a:latin typeface="Arial" panose="020B0604020202020204" pitchFamily="34" charset="0"/>
              </a:rPr>
              <a:t>Wskaźnik mierzony do czterech tygodni od zakończenia udziału w projekcie. </a:t>
            </a:r>
          </a:p>
          <a:p>
            <a:pPr marL="0" indent="0">
              <a:lnSpc>
                <a:spcPct val="100000"/>
              </a:lnSpc>
              <a:buNone/>
            </a:pPr>
            <a:r>
              <a:rPr lang="pl-PL" sz="1600" b="0" i="0" u="none" strike="noStrike" baseline="0" dirty="0">
                <a:solidFill>
                  <a:srgbClr val="000000"/>
                </a:solidFill>
                <a:latin typeface="Arial" panose="020B0604020202020204" pitchFamily="34" charset="0"/>
              </a:rPr>
              <a:t>Poprawa sytuacji społecznej oznacza osiągnięcie min. 1 z poniższych efektów: </a:t>
            </a:r>
          </a:p>
          <a:p>
            <a:pPr marL="0" indent="0">
              <a:lnSpc>
                <a:spcPct val="100000"/>
              </a:lnSpc>
              <a:buNone/>
            </a:pPr>
            <a:r>
              <a:rPr lang="pl-PL" sz="1600" b="0" i="0" u="none" strike="noStrike" baseline="0" dirty="0">
                <a:solidFill>
                  <a:srgbClr val="000000"/>
                </a:solidFill>
                <a:latin typeface="Arial" panose="020B0604020202020204" pitchFamily="34" charset="0"/>
              </a:rPr>
              <a:t>a) rozpoczęcie nauki; </a:t>
            </a:r>
          </a:p>
          <a:p>
            <a:pPr marL="0" indent="0">
              <a:lnSpc>
                <a:spcPct val="100000"/>
              </a:lnSpc>
              <a:buNone/>
            </a:pPr>
            <a:r>
              <a:rPr lang="pl-PL" sz="1600" b="0" i="0" u="none" strike="noStrike" baseline="0" dirty="0">
                <a:solidFill>
                  <a:srgbClr val="000000"/>
                </a:solidFill>
                <a:latin typeface="Arial" panose="020B0604020202020204" pitchFamily="34" charset="0"/>
              </a:rPr>
              <a:t>b) wzmocnienie motywacji do pracy po projekcie; </a:t>
            </a:r>
          </a:p>
          <a:p>
            <a:pPr marL="0" indent="0">
              <a:lnSpc>
                <a:spcPct val="100000"/>
              </a:lnSpc>
              <a:buNone/>
            </a:pPr>
            <a:r>
              <a:rPr lang="pl-PL" sz="1600" b="0" i="0" u="none" strike="noStrike" baseline="0" dirty="0">
                <a:solidFill>
                  <a:srgbClr val="000000"/>
                </a:solidFill>
                <a:latin typeface="Arial" panose="020B0604020202020204" pitchFamily="34" charset="0"/>
              </a:rPr>
              <a:t>c) zwiększenie pewności siebie i własnych umiejętności; </a:t>
            </a:r>
          </a:p>
          <a:p>
            <a:pPr marL="0" indent="0">
              <a:lnSpc>
                <a:spcPct val="100000"/>
              </a:lnSpc>
              <a:buNone/>
            </a:pPr>
            <a:r>
              <a:rPr lang="pl-PL" sz="1600" b="0" i="0" u="none" strike="noStrike" baseline="0" dirty="0">
                <a:solidFill>
                  <a:srgbClr val="000000"/>
                </a:solidFill>
                <a:latin typeface="Arial" panose="020B0604020202020204" pitchFamily="34" charset="0"/>
              </a:rPr>
              <a:t>d) poprawa umiejętności rozwiązywania pojawiających się problemów; </a:t>
            </a:r>
          </a:p>
          <a:p>
            <a:pPr marL="0" indent="0">
              <a:lnSpc>
                <a:spcPct val="100000"/>
              </a:lnSpc>
              <a:buNone/>
            </a:pPr>
            <a:r>
              <a:rPr lang="pl-PL" sz="1600" b="0" i="0" u="none" strike="noStrike" baseline="0" dirty="0">
                <a:solidFill>
                  <a:srgbClr val="000000"/>
                </a:solidFill>
                <a:latin typeface="Arial" panose="020B0604020202020204" pitchFamily="34" charset="0"/>
              </a:rPr>
              <a:t>e) podjęcie wolontariatu; </a:t>
            </a:r>
          </a:p>
          <a:p>
            <a:pPr marL="0" indent="0">
              <a:lnSpc>
                <a:spcPct val="100000"/>
              </a:lnSpc>
              <a:buNone/>
            </a:pPr>
            <a:r>
              <a:rPr lang="pl-PL" sz="1600" b="0" i="0" u="none" strike="noStrike" baseline="0" dirty="0">
                <a:solidFill>
                  <a:srgbClr val="000000"/>
                </a:solidFill>
                <a:latin typeface="Arial" panose="020B0604020202020204" pitchFamily="34" charset="0"/>
              </a:rPr>
              <a:t>f) poprawa stanu zdrowia; </a:t>
            </a:r>
          </a:p>
          <a:p>
            <a:pPr marL="0" indent="0">
              <a:lnSpc>
                <a:spcPct val="100000"/>
              </a:lnSpc>
              <a:buNone/>
            </a:pPr>
            <a:r>
              <a:rPr lang="pl-PL" sz="1600" b="0" i="0" u="none" strike="noStrike" baseline="0" dirty="0">
                <a:solidFill>
                  <a:srgbClr val="000000"/>
                </a:solidFill>
                <a:latin typeface="Arial" panose="020B0604020202020204" pitchFamily="34" charset="0"/>
              </a:rPr>
              <a:t>g) ograniczenie nałogów; </a:t>
            </a:r>
          </a:p>
          <a:p>
            <a:pPr marL="0" indent="0">
              <a:lnSpc>
                <a:spcPct val="100000"/>
              </a:lnSpc>
              <a:buNone/>
            </a:pPr>
            <a:r>
              <a:rPr lang="pl-PL" sz="1600" b="0" i="0" u="none" strike="noStrike" baseline="0" dirty="0">
                <a:solidFill>
                  <a:srgbClr val="000000"/>
                </a:solidFill>
                <a:latin typeface="Arial" panose="020B0604020202020204" pitchFamily="34" charset="0"/>
              </a:rPr>
              <a:t>h) doświadczenie widocznej poprawy w funkcjonowaniu (w przypadku osób z niepełnosprawnościami). </a:t>
            </a:r>
          </a:p>
          <a:p>
            <a:pPr marL="0" indent="0">
              <a:lnSpc>
                <a:spcPct val="100000"/>
              </a:lnSpc>
              <a:buNone/>
            </a:pPr>
            <a:endParaRPr lang="pl-PL" sz="1600" b="0" i="0" u="none" strike="noStrike" baseline="0" dirty="0">
              <a:solidFill>
                <a:srgbClr val="000000"/>
              </a:solidFill>
              <a:latin typeface="Arial" panose="020B0604020202020204" pitchFamily="34" charset="0"/>
            </a:endParaRPr>
          </a:p>
          <a:p>
            <a:pPr marL="0" indent="0">
              <a:lnSpc>
                <a:spcPct val="100000"/>
              </a:lnSpc>
              <a:buNone/>
            </a:pPr>
            <a:endParaRPr lang="pl-PL" b="1" i="0" u="none" strike="noStrike" baseline="0" dirty="0">
              <a:solidFill>
                <a:srgbClr val="000000"/>
              </a:solidFill>
              <a:latin typeface="Arial" panose="020B0604020202020204" pitchFamily="34" charset="0"/>
            </a:endParaRPr>
          </a:p>
          <a:p>
            <a:pPr marL="0" indent="0">
              <a:lnSpc>
                <a:spcPct val="100000"/>
              </a:lnSpc>
              <a:buNone/>
            </a:pPr>
            <a:endParaRPr lang="pl-PL" b="1" i="0" u="none" strike="noStrike" baseline="0" dirty="0">
              <a:solidFill>
                <a:srgbClr val="000000"/>
              </a:solidFill>
              <a:latin typeface="Arial" panose="020B0604020202020204" pitchFamily="34" charset="0"/>
            </a:endParaRPr>
          </a:p>
          <a:p>
            <a:pPr marL="0" indent="0">
              <a:lnSpc>
                <a:spcPct val="100000"/>
              </a:lnSpc>
              <a:buNone/>
            </a:pPr>
            <a:r>
              <a:rPr lang="pl-PL" sz="1400" b="0" i="0" u="none" strike="noStrike" baseline="0" dirty="0">
                <a:solidFill>
                  <a:srgbClr val="000000"/>
                </a:solidFill>
                <a:latin typeface="Arial" panose="020B0604020202020204" pitchFamily="34" charset="0"/>
              </a:rPr>
              <a:t> </a:t>
            </a:r>
          </a:p>
          <a:p>
            <a:pPr marL="0" indent="0">
              <a:lnSpc>
                <a:spcPct val="100000"/>
              </a:lnSpc>
              <a:buNone/>
            </a:pPr>
            <a:endParaRPr lang="pl-PL" sz="1400" b="0" i="0" u="none" strike="noStrike" baseline="0" dirty="0">
              <a:solidFill>
                <a:srgbClr val="000000"/>
              </a:solidFill>
              <a:latin typeface="Arial" panose="020B0604020202020204" pitchFamily="34" charset="0"/>
            </a:endParaRPr>
          </a:p>
          <a:p>
            <a:pPr marL="0" indent="0">
              <a:buNone/>
            </a:pPr>
            <a:endParaRPr lang="pl-PL" sz="1400" b="0" i="0" u="none" strike="noStrike" baseline="0" dirty="0">
              <a:solidFill>
                <a:srgbClr val="000000"/>
              </a:solidFill>
              <a:latin typeface="Arial" panose="020B0604020202020204" pitchFamily="34" charset="0"/>
            </a:endParaRPr>
          </a:p>
          <a:p>
            <a:pPr marL="0" indent="0">
              <a:buNone/>
            </a:pPr>
            <a:endParaRPr lang="pl-PL" sz="1800" b="0" i="0" u="none" strike="noStrike" baseline="0" dirty="0">
              <a:solidFill>
                <a:srgbClr val="000000"/>
              </a:solidFill>
              <a:latin typeface="Arial" panose="020B0604020202020204" pitchFamily="34" charset="0"/>
            </a:endParaRPr>
          </a:p>
          <a:p>
            <a:pPr marL="0" indent="0">
              <a:buNone/>
            </a:pPr>
            <a:endParaRPr lang="pl-PL" sz="2000" b="1" i="0" u="none" strike="noStrike" baseline="0" dirty="0">
              <a:solidFill>
                <a:srgbClr val="000000"/>
              </a:solidFill>
              <a:latin typeface="Arial" panose="020B0604020202020204" pitchFamily="34" charset="0"/>
            </a:endParaRPr>
          </a:p>
          <a:p>
            <a:pPr marL="0" indent="0">
              <a:spcBef>
                <a:spcPts val="1000"/>
              </a:spcBef>
              <a:buNone/>
            </a:pPr>
            <a:r>
              <a:rPr lang="pl-PL" sz="2000" b="1" i="0" u="none" strike="noStrike" baseline="0" dirty="0">
                <a:solidFill>
                  <a:srgbClr val="000000"/>
                </a:solidFill>
                <a:latin typeface="Arial" panose="020B0604020202020204" pitchFamily="34" charset="0"/>
              </a:rPr>
              <a:t> </a:t>
            </a:r>
          </a:p>
          <a:p>
            <a:pPr marL="0" indent="0">
              <a:buNone/>
            </a:pPr>
            <a:endParaRPr lang="pl-PL" dirty="0">
              <a:solidFill>
                <a:srgbClr val="FF0000"/>
              </a:solidFill>
            </a:endParaRPr>
          </a:p>
        </p:txBody>
      </p:sp>
      <p:sp>
        <p:nvSpPr>
          <p:cNvPr id="4" name="Symbol zastępczy numeru slajdu 3"/>
          <p:cNvSpPr>
            <a:spLocks noGrp="1"/>
          </p:cNvSpPr>
          <p:nvPr>
            <p:ph type="sldNum" sz="quarter" idx="10"/>
          </p:nvPr>
        </p:nvSpPr>
        <p:spPr/>
        <p:txBody>
          <a:bodyPr/>
          <a:lstStyle/>
          <a:p>
            <a:fld id="{EB4015AA-59F6-416B-87A6-8E3D940284E2}" type="slidenum">
              <a:rPr lang="pl-PL" smtClean="0"/>
              <a:pPr/>
              <a:t>25</a:t>
            </a:fld>
            <a:endParaRPr lang="pl-PL" dirty="0"/>
          </a:p>
        </p:txBody>
      </p:sp>
    </p:spTree>
    <p:extLst>
      <p:ext uri="{BB962C8B-B14F-4D97-AF65-F5344CB8AC3E}">
        <p14:creationId xmlns:p14="http://schemas.microsoft.com/office/powerpoint/2010/main" val="341708823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025907" y="611485"/>
            <a:ext cx="8640382" cy="5184576"/>
          </a:xfrm>
        </p:spPr>
        <p:txBody>
          <a:bodyPr>
            <a:noAutofit/>
          </a:bodyPr>
          <a:lstStyle/>
          <a:p>
            <a:pPr marL="0" indent="0">
              <a:buNone/>
            </a:pPr>
            <a:r>
              <a:rPr lang="pl-PL" sz="2400" b="1" i="0" u="none" strike="noStrike" baseline="0" dirty="0">
                <a:solidFill>
                  <a:srgbClr val="000000"/>
                </a:solidFill>
                <a:latin typeface="Arial" panose="020B0604020202020204" pitchFamily="34" charset="0"/>
              </a:rPr>
              <a:t> </a:t>
            </a:r>
            <a:r>
              <a:rPr lang="pl-PL" sz="2400" b="1" u="sng" dirty="0">
                <a:latin typeface="+mn-lt"/>
                <a:cs typeface="Arial" pitchFamily="34" charset="0"/>
              </a:rPr>
              <a:t>Lista wskaźników na poziomie projektu</a:t>
            </a:r>
            <a:endParaRPr lang="pl-PL" sz="2400" b="1" dirty="0">
              <a:solidFill>
                <a:srgbClr val="000000"/>
              </a:solidFill>
              <a:latin typeface="Arial" panose="020B0604020202020204" pitchFamily="34" charset="0"/>
            </a:endParaRPr>
          </a:p>
          <a:p>
            <a:pPr marL="0" indent="0">
              <a:buNone/>
            </a:pPr>
            <a:r>
              <a:rPr lang="pl-PL" sz="1800" b="1" i="0" u="none" strike="noStrike" baseline="0" dirty="0">
                <a:solidFill>
                  <a:srgbClr val="000000"/>
                </a:solidFill>
                <a:latin typeface="Arial" panose="020B0604020202020204" pitchFamily="34" charset="0"/>
              </a:rPr>
              <a:t>3) Liczba osób poszukujących pracy po opuszczeniu programu (osoby) </a:t>
            </a:r>
            <a:endParaRPr lang="pl-PL" sz="1800" b="0" i="0" u="none" strike="noStrike" baseline="0" dirty="0">
              <a:solidFill>
                <a:srgbClr val="000000"/>
              </a:solidFill>
              <a:latin typeface="Arial" panose="020B0604020202020204" pitchFamily="34" charset="0"/>
            </a:endParaRPr>
          </a:p>
          <a:p>
            <a:pPr marL="0" indent="0">
              <a:buNone/>
            </a:pPr>
            <a:r>
              <a:rPr lang="pl-PL" sz="1600" b="0" i="0" u="none" strike="noStrike" baseline="0" dirty="0">
                <a:solidFill>
                  <a:srgbClr val="000000"/>
                </a:solidFill>
                <a:latin typeface="Arial" panose="020B0604020202020204" pitchFamily="34" charset="0"/>
              </a:rPr>
              <a:t>Do wskaźnika wlicza się osoby bierne zawodowo w momencie rozpoczęcia udziału w projekcie, które otrzymały wsparcie z EFS+ i które poszukują pracy po opuszczeniu projektu. </a:t>
            </a:r>
          </a:p>
          <a:p>
            <a:pPr marL="0" indent="0">
              <a:buNone/>
            </a:pPr>
            <a:r>
              <a:rPr lang="pl-PL" sz="1600" b="0" i="0" u="none" strike="noStrike" baseline="0" dirty="0">
                <a:solidFill>
                  <a:srgbClr val="000000"/>
                </a:solidFill>
                <a:latin typeface="Arial" panose="020B0604020202020204" pitchFamily="34" charset="0"/>
              </a:rPr>
              <a:t>Wskaźnik ten należy rozumieć jako zmianę statusu na rynku pracy po opuszczeniu programu w stosunku do sytuacji w momencie przystąpienia do interwencji EFS+: w chwili wejścia do projektu EFS+ – uczestnik bierny zawodowo, a w ciągu czterech tygodni po opuszczeniu projektu – osoba poszukująca pracy. </a:t>
            </a:r>
          </a:p>
          <a:p>
            <a:pPr marL="0" indent="0">
              <a:buNone/>
            </a:pPr>
            <a:r>
              <a:rPr lang="pl-PL" sz="1600" b="0" i="0" u="none" strike="noStrike" baseline="0" dirty="0">
                <a:solidFill>
                  <a:srgbClr val="000000"/>
                </a:solidFill>
                <a:latin typeface="Arial" panose="020B0604020202020204" pitchFamily="34" charset="0"/>
              </a:rPr>
              <a:t>Wskaźnik pokazuje efekt wsparcia po zakończeniu udziału w projekcie i mierzony jest do 4 tygodni od zakończenia udziału w projekcie. </a:t>
            </a:r>
            <a:endParaRPr lang="pl-PL" sz="1600" dirty="0">
              <a:solidFill>
                <a:srgbClr val="000000"/>
              </a:solidFill>
              <a:latin typeface="Arial" panose="020B0604020202020204" pitchFamily="34" charset="0"/>
            </a:endParaRPr>
          </a:p>
          <a:p>
            <a:pPr marL="0" indent="0">
              <a:buNone/>
            </a:pPr>
            <a:endParaRPr lang="pl-PL" b="0" i="0" u="none" strike="noStrike" baseline="0" dirty="0">
              <a:solidFill>
                <a:srgbClr val="000000"/>
              </a:solidFill>
              <a:latin typeface="Arial" panose="020B0604020202020204" pitchFamily="34" charset="0"/>
            </a:endParaRPr>
          </a:p>
        </p:txBody>
      </p:sp>
      <p:sp>
        <p:nvSpPr>
          <p:cNvPr id="4" name="Symbol zastępczy numeru slajdu 3"/>
          <p:cNvSpPr>
            <a:spLocks noGrp="1"/>
          </p:cNvSpPr>
          <p:nvPr>
            <p:ph type="sldNum" sz="quarter" idx="10"/>
          </p:nvPr>
        </p:nvSpPr>
        <p:spPr/>
        <p:txBody>
          <a:bodyPr/>
          <a:lstStyle/>
          <a:p>
            <a:fld id="{EB4015AA-59F6-416B-87A6-8E3D940284E2}" type="slidenum">
              <a:rPr lang="pl-PL" smtClean="0"/>
              <a:pPr/>
              <a:t>26</a:t>
            </a:fld>
            <a:endParaRPr lang="pl-PL" dirty="0"/>
          </a:p>
        </p:txBody>
      </p:sp>
    </p:spTree>
    <p:extLst>
      <p:ext uri="{BB962C8B-B14F-4D97-AF65-F5344CB8AC3E}">
        <p14:creationId xmlns:p14="http://schemas.microsoft.com/office/powerpoint/2010/main" val="68319147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025907" y="611485"/>
            <a:ext cx="8640382" cy="5184576"/>
          </a:xfrm>
        </p:spPr>
        <p:txBody>
          <a:bodyPr>
            <a:noAutofit/>
          </a:bodyPr>
          <a:lstStyle/>
          <a:p>
            <a:pPr marL="0" indent="0">
              <a:buNone/>
            </a:pPr>
            <a:r>
              <a:rPr lang="pl-PL" b="1" dirty="0">
                <a:solidFill>
                  <a:srgbClr val="000000"/>
                </a:solidFill>
                <a:latin typeface="Arial" panose="020B0604020202020204" pitchFamily="34" charset="0"/>
              </a:rPr>
              <a:t>4</a:t>
            </a:r>
            <a:r>
              <a:rPr lang="pl-PL" sz="1800" b="1" i="0" u="none" strike="noStrike" baseline="0" dirty="0">
                <a:solidFill>
                  <a:srgbClr val="000000"/>
                </a:solidFill>
                <a:latin typeface="Arial" panose="020B0604020202020204" pitchFamily="34" charset="0"/>
              </a:rPr>
              <a:t>) Liczba osób pracujących, łącznie z prowadzącymi działalność na własny rachunek, po opuszczeniu programu (osoby)</a:t>
            </a:r>
          </a:p>
          <a:p>
            <a:pPr marL="0" indent="0">
              <a:buNone/>
            </a:pPr>
            <a:r>
              <a:rPr lang="pl-PL" sz="1600" b="0" i="0" u="none" strike="noStrike" baseline="0" dirty="0">
                <a:solidFill>
                  <a:srgbClr val="000000"/>
                </a:solidFill>
                <a:latin typeface="Arial" panose="020B0604020202020204" pitchFamily="34" charset="0"/>
              </a:rPr>
              <a:t>Do wskaźnika wlicza się osoby bezrobotne lub bierne zawodowo w momencie przystępowania do projektu, które po uzyskaniu wsparcia EFS+ podjęły zatrudnienie (łącznie z prowadzącymi działalność na własny rachunek) i pozostają zatrudnione bezpośrednio po opuszczeniu projektu, tj. do czterech tygodni od zakończenia udziału w projekcie. </a:t>
            </a:r>
          </a:p>
          <a:p>
            <a:pPr marL="0" indent="0">
              <a:buNone/>
            </a:pPr>
            <a:r>
              <a:rPr lang="pl-PL" sz="1600" b="0" i="0" u="none" strike="noStrike" baseline="0" dirty="0">
                <a:solidFill>
                  <a:srgbClr val="000000"/>
                </a:solidFill>
                <a:latin typeface="Arial" panose="020B0604020202020204" pitchFamily="34" charset="0"/>
                <a:cs typeface="Arial" panose="020B0604020202020204" pitchFamily="34" charset="0"/>
              </a:rPr>
              <a:t>Wskaźnik należy rozumieć jako zmianę statusu na rynku pracy po opuszczeniu programu, w stosunku do sytuacji w momencie przystąpienia do interwencji EFS+ (uczestnik bezrobotny lub bierny zawodowo w chwili wejścia do programu EFS+, a w ciągu czterech tygodni po opuszczeniu projektu – osoba pracująca). </a:t>
            </a:r>
          </a:p>
          <a:p>
            <a:pPr marL="0" indent="0">
              <a:buNone/>
            </a:pPr>
            <a:r>
              <a:rPr lang="pl-PL" sz="1600" b="0" i="0" u="none" strike="noStrike" baseline="0" dirty="0">
                <a:solidFill>
                  <a:srgbClr val="000000"/>
                </a:solidFill>
                <a:latin typeface="Arial" panose="020B0604020202020204" pitchFamily="34" charset="0"/>
                <a:cs typeface="Arial" panose="020B0604020202020204" pitchFamily="34" charset="0"/>
              </a:rPr>
              <a:t>Wskaźnik mierzony do czterech tygodni od zakończenia przez uczestnika udziału w projekcie. Tym samym, we wskaźniku należy uwzględniać wszystkie osoby, które w okresie do czterech tygodni po zakończeniu udziału w projekcie podjęły zatrudnienie. </a:t>
            </a:r>
            <a:endParaRPr lang="pl-PL" sz="1600" dirty="0">
              <a:solidFill>
                <a:srgbClr val="000000"/>
              </a:solidFill>
              <a:latin typeface="Arial" panose="020B0604020202020204" pitchFamily="34" charset="0"/>
              <a:cs typeface="Arial" pitchFamily="34" charset="0"/>
            </a:endParaRPr>
          </a:p>
          <a:p>
            <a:pPr marL="0" indent="0">
              <a:buNone/>
            </a:pPr>
            <a:endParaRPr lang="pl-PL" sz="1800" b="1" i="0" u="none" strike="noStrike" baseline="0" dirty="0">
              <a:solidFill>
                <a:srgbClr val="000000"/>
              </a:solidFill>
              <a:latin typeface="Arial" panose="020B0604020202020204" pitchFamily="34" charset="0"/>
            </a:endParaRPr>
          </a:p>
          <a:p>
            <a:pPr marL="0" indent="0">
              <a:buNone/>
            </a:pPr>
            <a:endParaRPr lang="pl-PL" b="0" i="0" u="none" strike="noStrike" baseline="0" dirty="0">
              <a:solidFill>
                <a:srgbClr val="000000"/>
              </a:solidFill>
              <a:latin typeface="Arial" panose="020B0604020202020204" pitchFamily="34" charset="0"/>
            </a:endParaRPr>
          </a:p>
          <a:p>
            <a:pPr marL="0" indent="0">
              <a:buNone/>
            </a:pPr>
            <a:endParaRPr lang="pl-PL" dirty="0">
              <a:solidFill>
                <a:srgbClr val="000000"/>
              </a:solidFill>
              <a:latin typeface="Arial" panose="020B0604020202020204" pitchFamily="34" charset="0"/>
              <a:cs typeface="Arial" pitchFamily="34" charset="0"/>
            </a:endParaRPr>
          </a:p>
          <a:p>
            <a:pPr marL="0" indent="0">
              <a:buNone/>
            </a:pPr>
            <a:endParaRPr lang="pl-PL" b="1" u="sng" dirty="0">
              <a:solidFill>
                <a:srgbClr val="FF0000"/>
              </a:solidFill>
              <a:latin typeface="+mn-lt"/>
              <a:cs typeface="Arial" pitchFamily="34" charset="0"/>
            </a:endParaRPr>
          </a:p>
          <a:p>
            <a:pPr marL="0" indent="0">
              <a:buNone/>
            </a:pPr>
            <a:endParaRPr lang="pl-PL" sz="2000" b="1" u="sng" dirty="0">
              <a:solidFill>
                <a:srgbClr val="FF0000"/>
              </a:solidFill>
              <a:latin typeface="+mn-lt"/>
              <a:cs typeface="Arial" pitchFamily="34" charset="0"/>
            </a:endParaRPr>
          </a:p>
        </p:txBody>
      </p:sp>
      <p:sp>
        <p:nvSpPr>
          <p:cNvPr id="4" name="Symbol zastępczy numeru slajdu 3"/>
          <p:cNvSpPr>
            <a:spLocks noGrp="1"/>
          </p:cNvSpPr>
          <p:nvPr>
            <p:ph type="sldNum" sz="quarter" idx="10"/>
          </p:nvPr>
        </p:nvSpPr>
        <p:spPr/>
        <p:txBody>
          <a:bodyPr/>
          <a:lstStyle/>
          <a:p>
            <a:fld id="{EB4015AA-59F6-416B-87A6-8E3D940284E2}" type="slidenum">
              <a:rPr lang="pl-PL" smtClean="0"/>
              <a:pPr/>
              <a:t>27</a:t>
            </a:fld>
            <a:endParaRPr lang="pl-PL" dirty="0"/>
          </a:p>
        </p:txBody>
      </p:sp>
    </p:spTree>
    <p:extLst>
      <p:ext uri="{BB962C8B-B14F-4D97-AF65-F5344CB8AC3E}">
        <p14:creationId xmlns:p14="http://schemas.microsoft.com/office/powerpoint/2010/main" val="111057794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025907" y="611485"/>
            <a:ext cx="8640382" cy="5184576"/>
          </a:xfrm>
        </p:spPr>
        <p:txBody>
          <a:bodyPr>
            <a:noAutofit/>
          </a:bodyPr>
          <a:lstStyle/>
          <a:p>
            <a:pPr marL="0" indent="0">
              <a:buNone/>
            </a:pPr>
            <a:r>
              <a:rPr lang="pl-PL" b="1" i="0" u="none" strike="noStrike" baseline="0" dirty="0">
                <a:solidFill>
                  <a:srgbClr val="000000"/>
                </a:solidFill>
                <a:latin typeface="Arial" panose="020B0604020202020204" pitchFamily="34" charset="0"/>
              </a:rPr>
              <a:t>Dodatkowo są Państwo zobowiązani do monitorowania niżej wymienionych wskaźników. Ich wartość docelowa może wynosić 0, ale nie zwalnia to Państwa z obowiązku ich monitorowania. </a:t>
            </a:r>
            <a:endParaRPr lang="pl-PL" b="0" i="0" u="none" strike="noStrike" baseline="0" dirty="0">
              <a:solidFill>
                <a:srgbClr val="000000"/>
              </a:solidFill>
              <a:latin typeface="Arial" panose="020B0604020202020204" pitchFamily="34" charset="0"/>
            </a:endParaRPr>
          </a:p>
          <a:p>
            <a:pPr marL="342900" indent="-342900">
              <a:buAutoNum type="arabicParenR"/>
            </a:pPr>
            <a:r>
              <a:rPr lang="pl-PL" i="0" u="none" strike="noStrike" baseline="0" dirty="0">
                <a:solidFill>
                  <a:srgbClr val="000000"/>
                </a:solidFill>
                <a:latin typeface="Arial" panose="020B0604020202020204" pitchFamily="34" charset="0"/>
              </a:rPr>
              <a:t>Liczba osób należących do mniejszości, w tym społeczności marginalizowanych takich jak Romowie, objętych wsparciem w programie (osoby);</a:t>
            </a:r>
          </a:p>
          <a:p>
            <a:pPr marL="342900" indent="-342900">
              <a:buFontTx/>
              <a:buAutoNum type="arabicParenR"/>
            </a:pPr>
            <a:r>
              <a:rPr lang="pl-PL" sz="1800" i="0" u="none" strike="noStrike" baseline="0" dirty="0">
                <a:solidFill>
                  <a:srgbClr val="000000"/>
                </a:solidFill>
                <a:latin typeface="Arial" panose="020B0604020202020204" pitchFamily="34" charset="0"/>
              </a:rPr>
              <a:t>Liczba osób obcego pochodzenia objętych wsparciem w programie (osoby);</a:t>
            </a:r>
          </a:p>
          <a:p>
            <a:pPr marL="342900" indent="-342900">
              <a:buFontTx/>
              <a:buAutoNum type="arabicParenR"/>
            </a:pPr>
            <a:r>
              <a:rPr lang="pl-PL" sz="1800" i="0" u="none" strike="noStrike" baseline="0" dirty="0">
                <a:solidFill>
                  <a:srgbClr val="000000"/>
                </a:solidFill>
                <a:latin typeface="Arial" panose="020B0604020202020204" pitchFamily="34" charset="0"/>
              </a:rPr>
              <a:t>Liczba osób w kryzysie bezdomności lub dotkniętych wykluczeniem z dostępu do mieszkań, objętych wsparciem w programie (osoby); </a:t>
            </a:r>
          </a:p>
          <a:p>
            <a:pPr marL="342900" indent="-342900">
              <a:buFontTx/>
              <a:buAutoNum type="arabicParenR"/>
            </a:pPr>
            <a:r>
              <a:rPr lang="pl-PL" i="0" u="none" strike="noStrike" baseline="0" dirty="0">
                <a:solidFill>
                  <a:srgbClr val="000000"/>
                </a:solidFill>
                <a:latin typeface="Arial" panose="020B0604020202020204" pitchFamily="34" charset="0"/>
              </a:rPr>
              <a:t>Liczba osób z krajów trzecich objętych wsparciem w programie (osoby);</a:t>
            </a:r>
          </a:p>
          <a:p>
            <a:pPr marL="342900" indent="-342900">
              <a:buFontTx/>
              <a:buAutoNum type="arabicParenR"/>
            </a:pPr>
            <a:r>
              <a:rPr lang="pl-PL" i="0" u="none" strike="noStrike" baseline="0" dirty="0">
                <a:solidFill>
                  <a:srgbClr val="000000"/>
                </a:solidFill>
                <a:latin typeface="Arial" panose="020B0604020202020204" pitchFamily="34" charset="0"/>
              </a:rPr>
              <a:t>Liczba obiektów dostosowanych do potrzeb osób z niepełnosprawnościami (sztuki);</a:t>
            </a:r>
          </a:p>
          <a:p>
            <a:pPr marL="342900" indent="-342900">
              <a:buFontTx/>
              <a:buAutoNum type="arabicParenR"/>
            </a:pPr>
            <a:r>
              <a:rPr lang="pl-PL" sz="1800" i="0" u="none" strike="noStrike" baseline="0" dirty="0">
                <a:solidFill>
                  <a:srgbClr val="000000"/>
                </a:solidFill>
                <a:latin typeface="Arial" panose="020B0604020202020204" pitchFamily="34" charset="0"/>
              </a:rPr>
              <a:t>Liczba projektów, w których sfinansowano koszty racjonalnych usprawnień dla osób z niepełnosprawnościami (sztuki).</a:t>
            </a:r>
          </a:p>
          <a:p>
            <a:pPr marL="342900" indent="-342900">
              <a:buFontTx/>
              <a:buAutoNum type="arabicParenR"/>
            </a:pPr>
            <a:endParaRPr lang="pl-PL" b="0" i="0" u="none" strike="noStrike" baseline="0" dirty="0">
              <a:solidFill>
                <a:srgbClr val="000000"/>
              </a:solidFill>
              <a:latin typeface="Arial" panose="020B0604020202020204" pitchFamily="34" charset="0"/>
            </a:endParaRPr>
          </a:p>
          <a:p>
            <a:pPr marL="342900" indent="-342900">
              <a:buFontTx/>
              <a:buAutoNum type="arabicParenR"/>
            </a:pPr>
            <a:endParaRPr lang="pl-PL" b="1" i="0" u="none" strike="noStrike" baseline="0" dirty="0">
              <a:solidFill>
                <a:srgbClr val="000000"/>
              </a:solidFill>
              <a:latin typeface="Arial" panose="020B0604020202020204" pitchFamily="34" charset="0"/>
            </a:endParaRPr>
          </a:p>
          <a:p>
            <a:pPr marL="342900" indent="-342900">
              <a:buFontTx/>
              <a:buAutoNum type="arabicParenR"/>
            </a:pPr>
            <a:endParaRPr lang="pl-PL" b="0" i="0" u="none" strike="noStrike" baseline="0" dirty="0">
              <a:solidFill>
                <a:srgbClr val="000000"/>
              </a:solidFill>
              <a:latin typeface="Arial" panose="020B0604020202020204" pitchFamily="34" charset="0"/>
            </a:endParaRPr>
          </a:p>
          <a:p>
            <a:pPr marL="342900" indent="-342900">
              <a:buFontTx/>
              <a:buAutoNum type="arabicParenR"/>
            </a:pPr>
            <a:endParaRPr lang="pl-PL" sz="1800" b="0" i="0" u="none" strike="noStrike" baseline="0" dirty="0">
              <a:solidFill>
                <a:srgbClr val="000000"/>
              </a:solidFill>
              <a:latin typeface="Arial" panose="020B0604020202020204" pitchFamily="34" charset="0"/>
            </a:endParaRPr>
          </a:p>
          <a:p>
            <a:pPr marL="342900" indent="-342900">
              <a:buAutoNum type="arabicParenR"/>
            </a:pPr>
            <a:endParaRPr lang="pl-PL" b="0" i="0" u="none" strike="noStrike" baseline="0" dirty="0">
              <a:solidFill>
                <a:srgbClr val="000000"/>
              </a:solidFill>
              <a:latin typeface="Arial" panose="020B0604020202020204" pitchFamily="34" charset="0"/>
            </a:endParaRPr>
          </a:p>
          <a:p>
            <a:pPr marL="0" indent="0">
              <a:buNone/>
            </a:pPr>
            <a:endParaRPr lang="pl-PL" sz="2000" b="1" u="sng" dirty="0">
              <a:solidFill>
                <a:srgbClr val="FF0000"/>
              </a:solidFill>
              <a:latin typeface="+mn-lt"/>
              <a:cs typeface="Arial" pitchFamily="34" charset="0"/>
            </a:endParaRPr>
          </a:p>
        </p:txBody>
      </p:sp>
      <p:sp>
        <p:nvSpPr>
          <p:cNvPr id="4" name="Symbol zastępczy numeru slajdu 3"/>
          <p:cNvSpPr>
            <a:spLocks noGrp="1"/>
          </p:cNvSpPr>
          <p:nvPr>
            <p:ph type="sldNum" sz="quarter" idx="10"/>
          </p:nvPr>
        </p:nvSpPr>
        <p:spPr/>
        <p:txBody>
          <a:bodyPr/>
          <a:lstStyle/>
          <a:p>
            <a:fld id="{EB4015AA-59F6-416B-87A6-8E3D940284E2}" type="slidenum">
              <a:rPr lang="pl-PL" smtClean="0"/>
              <a:pPr/>
              <a:t>28</a:t>
            </a:fld>
            <a:endParaRPr lang="pl-PL" dirty="0"/>
          </a:p>
        </p:txBody>
      </p:sp>
    </p:spTree>
    <p:extLst>
      <p:ext uri="{BB962C8B-B14F-4D97-AF65-F5344CB8AC3E}">
        <p14:creationId xmlns:p14="http://schemas.microsoft.com/office/powerpoint/2010/main" val="230160755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025907" y="251445"/>
            <a:ext cx="8640382" cy="6480720"/>
          </a:xfrm>
        </p:spPr>
        <p:txBody>
          <a:bodyPr>
            <a:noAutofit/>
          </a:bodyPr>
          <a:lstStyle/>
          <a:p>
            <a:pPr marL="0" indent="0">
              <a:buNone/>
            </a:pPr>
            <a:r>
              <a:rPr lang="pl-PL" sz="2400" b="1" dirty="0">
                <a:latin typeface="+mn-lt"/>
              </a:rPr>
              <a:t>Procedura oceny projektów w ramach naboru</a:t>
            </a:r>
          </a:p>
          <a:p>
            <a:pPr marL="0" indent="0">
              <a:buNone/>
            </a:pPr>
            <a:r>
              <a:rPr lang="pl-PL" sz="2000" dirty="0">
                <a:latin typeface="+mn-lt"/>
                <a:cs typeface="Arial" panose="020B0604020202020204" pitchFamily="34" charset="0"/>
              </a:rPr>
              <a:t>Państwa projekt będzie podlegał procedurze oceny w ramach naboru, która składa się z:</a:t>
            </a:r>
          </a:p>
          <a:p>
            <a:pPr marL="0" indent="0">
              <a:buNone/>
            </a:pPr>
            <a:r>
              <a:rPr lang="pl-PL" sz="2000" dirty="0">
                <a:latin typeface="+mn-lt"/>
                <a:cs typeface="Arial" panose="020B0604020202020204" pitchFamily="34" charset="0"/>
              </a:rPr>
              <a:t>1. Etapu oceny formalnej:</a:t>
            </a:r>
          </a:p>
          <a:p>
            <a:pPr lvl="1">
              <a:buFont typeface="Wingdings" panose="05000000000000000000" pitchFamily="2" charset="2"/>
              <a:buChar char="Ø"/>
            </a:pPr>
            <a:r>
              <a:rPr lang="pl-PL" sz="2000" dirty="0">
                <a:latin typeface="+mn-lt"/>
              </a:rPr>
              <a:t>kryteria formalne bez możliwości poprawy – kryteria zerojedynkowe, których ocena polega na przypisaniu wartości logicznych „tak” lub „nie”. Jeśli Państwa projekt nie będzie spełniał tych kryteriów uzyska negatywną ocenę projektu;</a:t>
            </a:r>
          </a:p>
          <a:p>
            <a:pPr lvl="1">
              <a:buFont typeface="Wingdings" panose="05000000000000000000" pitchFamily="2" charset="2"/>
              <a:buChar char="Ø"/>
            </a:pPr>
            <a:r>
              <a:rPr lang="pl-PL" sz="2000" dirty="0">
                <a:latin typeface="+mn-lt"/>
              </a:rPr>
              <a:t>kryteria formalne z możliwością poprawy w zakresie skutkującym spełnieniem kryteriów – których ocena polega na przypisaniu wartości logicznych „tak”, „nie”, „nie dotyczy” albo skierowaniu wniosku do poprawy lub negocjacji. Jeśli Państwa projekt w momencie oceny nie będzie spełniał tych kryteriów, to skierujemy go do poprawy, tak by mogli Państwo wprowadzić zmiany, dzięki którym kryteria będą spełnione. </a:t>
            </a:r>
          </a:p>
          <a:p>
            <a:pPr marL="0" indent="0">
              <a:buNone/>
            </a:pPr>
            <a:r>
              <a:rPr lang="pl-PL" sz="2000" dirty="0">
                <a:latin typeface="+mn-lt"/>
                <a:cs typeface="Arial" panose="020B0604020202020204" pitchFamily="34" charset="0"/>
              </a:rPr>
              <a:t>2. Etapu oceny merytorycznej,</a:t>
            </a:r>
          </a:p>
          <a:p>
            <a:pPr marL="0" indent="0">
              <a:buNone/>
            </a:pPr>
            <a:r>
              <a:rPr lang="pl-PL" sz="2000" dirty="0">
                <a:latin typeface="+mn-lt"/>
                <a:cs typeface="Arial" panose="020B0604020202020204" pitchFamily="34" charset="0"/>
              </a:rPr>
              <a:t>3. Etapu negocjacji.</a:t>
            </a:r>
            <a:endParaRPr lang="pl-PL" sz="2400" dirty="0">
              <a:cs typeface="Arial" panose="020B0604020202020204" pitchFamily="34" charset="0"/>
            </a:endParaRPr>
          </a:p>
          <a:p>
            <a:pPr marL="0" indent="0">
              <a:buNone/>
            </a:pPr>
            <a:r>
              <a:rPr lang="pl-PL" sz="2000" u="sng" dirty="0">
                <a:latin typeface="+mn-lt"/>
                <a:cs typeface="Arial" panose="020B0604020202020204" pitchFamily="34" charset="0"/>
              </a:rPr>
              <a:t>Oceny wniosku w ramach naboru dokonuje jeden członek KOP</a:t>
            </a:r>
          </a:p>
          <a:p>
            <a:pPr marL="0" indent="0">
              <a:buNone/>
            </a:pPr>
            <a:endParaRPr lang="pl-PL" sz="2400" b="1" dirty="0">
              <a:latin typeface="+mn-lt"/>
            </a:endParaRPr>
          </a:p>
          <a:p>
            <a:pPr marL="0" indent="0">
              <a:buNone/>
            </a:pPr>
            <a:endParaRPr lang="pl-PL" sz="2000" b="1" u="sng" dirty="0">
              <a:latin typeface="+mn-lt"/>
              <a:cs typeface="Arial" pitchFamily="34" charset="0"/>
            </a:endParaRPr>
          </a:p>
        </p:txBody>
      </p:sp>
      <p:sp>
        <p:nvSpPr>
          <p:cNvPr id="4" name="Symbol zastępczy numeru slajdu 3"/>
          <p:cNvSpPr>
            <a:spLocks noGrp="1"/>
          </p:cNvSpPr>
          <p:nvPr>
            <p:ph type="sldNum" sz="quarter" idx="10"/>
          </p:nvPr>
        </p:nvSpPr>
        <p:spPr/>
        <p:txBody>
          <a:bodyPr/>
          <a:lstStyle/>
          <a:p>
            <a:fld id="{EB4015AA-59F6-416B-87A6-8E3D940284E2}" type="slidenum">
              <a:rPr lang="pl-PL" smtClean="0"/>
              <a:pPr/>
              <a:t>29</a:t>
            </a:fld>
            <a:endParaRPr lang="pl-PL" dirty="0"/>
          </a:p>
        </p:txBody>
      </p:sp>
    </p:spTree>
    <p:extLst>
      <p:ext uri="{BB962C8B-B14F-4D97-AF65-F5344CB8AC3E}">
        <p14:creationId xmlns:p14="http://schemas.microsoft.com/office/powerpoint/2010/main" val="7655248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025907" y="359838"/>
            <a:ext cx="8640382" cy="6839999"/>
          </a:xfrm>
        </p:spPr>
        <p:txBody>
          <a:bodyPr>
            <a:noAutofit/>
          </a:bodyPr>
          <a:lstStyle/>
          <a:p>
            <a:pPr marL="0" indent="0">
              <a:lnSpc>
                <a:spcPct val="150000"/>
              </a:lnSpc>
              <a:spcBef>
                <a:spcPts val="600"/>
              </a:spcBef>
              <a:spcAft>
                <a:spcPts val="600"/>
              </a:spcAft>
              <a:buNone/>
            </a:pPr>
            <a:r>
              <a:rPr lang="pl-PL" sz="1800" kern="150" dirty="0">
                <a:solidFill>
                  <a:srgbClr val="000000"/>
                </a:solidFill>
                <a:effectLst/>
                <a:latin typeface="Arial" panose="020B0604020202020204" pitchFamily="34" charset="0"/>
                <a:ea typeface="Calibri" panose="020F0502020204030204" pitchFamily="34" charset="0"/>
              </a:rPr>
              <a:t>b) usługi o charakterze edukacyjnym, których celem jest nabycie lup potwierdzenie kompetencji ogólnych lub zawodowych dostosowanych do potrzeb rynku pracy, prowadzące do uzyskania kwalifikacji (m.in. w ramach edukacji formalnej);</a:t>
            </a:r>
            <a:endParaRPr lang="pl-PL" sz="1800" kern="150" dirty="0">
              <a:effectLst/>
              <a:latin typeface="Times New Roman" panose="02020603050405020304" pitchFamily="18" charset="0"/>
              <a:ea typeface="Times New Roman" panose="02020603050405020304" pitchFamily="18" charset="0"/>
            </a:endParaRPr>
          </a:p>
          <a:p>
            <a:pPr marL="0" indent="0">
              <a:lnSpc>
                <a:spcPct val="150000"/>
              </a:lnSpc>
              <a:spcBef>
                <a:spcPts val="600"/>
              </a:spcBef>
              <a:spcAft>
                <a:spcPts val="600"/>
              </a:spcAft>
              <a:buNone/>
            </a:pPr>
            <a:r>
              <a:rPr lang="pl-PL" sz="2000" dirty="0">
                <a:latin typeface="+mn-lt"/>
              </a:rPr>
              <a:t>c) </a:t>
            </a:r>
            <a:r>
              <a:rPr lang="pl-PL" sz="1800" kern="150" dirty="0">
                <a:solidFill>
                  <a:srgbClr val="000000"/>
                </a:solidFill>
                <a:effectLst/>
                <a:latin typeface="Arial" panose="020B0604020202020204" pitchFamily="34" charset="0"/>
                <a:ea typeface="Calibri" panose="020F0502020204030204" pitchFamily="34" charset="0"/>
              </a:rPr>
              <a:t>usługi o charakterze zdrowotnym, których celem jest wyeliminowanie lub złagodzenie barier zdrowotnych utrudniających funkcjonowanie w społeczeństwie lub powodujących oddalenie od rynku pracy. Finansowanie tych usług jest możliwe w zakresie działań o charakterze diagnostycznym lub profilaktycznym;</a:t>
            </a:r>
          </a:p>
          <a:p>
            <a:pPr marL="0" indent="0">
              <a:lnSpc>
                <a:spcPct val="150000"/>
              </a:lnSpc>
              <a:spcBef>
                <a:spcPts val="600"/>
              </a:spcBef>
              <a:spcAft>
                <a:spcPts val="600"/>
              </a:spcAft>
              <a:buNone/>
            </a:pPr>
            <a:r>
              <a:rPr lang="pl-PL" kern="150" dirty="0">
                <a:solidFill>
                  <a:srgbClr val="000000"/>
                </a:solidFill>
                <a:latin typeface="Arial" panose="020B0604020202020204" pitchFamily="34" charset="0"/>
                <a:ea typeface="Calibri" panose="020F0502020204030204" pitchFamily="34" charset="0"/>
              </a:rPr>
              <a:t>d) </a:t>
            </a:r>
            <a:r>
              <a:rPr lang="pl-PL" sz="1800" kern="150" dirty="0">
                <a:solidFill>
                  <a:srgbClr val="000000"/>
                </a:solidFill>
                <a:effectLst/>
                <a:latin typeface="Arial" panose="020B0604020202020204" pitchFamily="34" charset="0"/>
                <a:ea typeface="Calibri" panose="020F0502020204030204" pitchFamily="34" charset="0"/>
              </a:rPr>
              <a:t>usługi o charakterze zawodowym, których celem jest pomoc w podjęciu decyzji dotyczącej wyboru lub zmiany zawodu, wyposażenie w kompetencje i kwalifikacje zawodowe oraz umiejętności pożądane na rynku pracy poprzez m.in. udział w zajęciach w jednostkach reintegracyjnych, kształcenie ustawiczne, kursy i szkolenia zawodowe, praktyki zawodowe i staże, poradnictwo zawodowe, pomoc w utrzymaniu zatrudnienia; prace społecznie użyteczne.</a:t>
            </a:r>
            <a:endParaRPr lang="pl-PL" sz="1800" kern="150" dirty="0">
              <a:effectLst/>
              <a:latin typeface="Times New Roman" panose="02020603050405020304" pitchFamily="18" charset="0"/>
              <a:ea typeface="Times New Roman" panose="02020603050405020304" pitchFamily="18" charset="0"/>
            </a:endParaRPr>
          </a:p>
          <a:p>
            <a:pPr marL="0" indent="0">
              <a:lnSpc>
                <a:spcPct val="150000"/>
              </a:lnSpc>
              <a:spcBef>
                <a:spcPts val="600"/>
              </a:spcBef>
              <a:spcAft>
                <a:spcPts val="600"/>
              </a:spcAft>
              <a:buNone/>
            </a:pPr>
            <a:endParaRPr lang="pl-PL" sz="1800" kern="150" dirty="0">
              <a:effectLst/>
              <a:latin typeface="Times New Roman" panose="02020603050405020304" pitchFamily="18" charset="0"/>
              <a:ea typeface="Times New Roman" panose="02020603050405020304" pitchFamily="18" charset="0"/>
            </a:endParaRPr>
          </a:p>
          <a:p>
            <a:pPr marL="0" lvl="0" indent="0">
              <a:lnSpc>
                <a:spcPct val="150000"/>
              </a:lnSpc>
              <a:spcBef>
                <a:spcPts val="600"/>
              </a:spcBef>
              <a:spcAft>
                <a:spcPts val="600"/>
              </a:spcAft>
              <a:buNone/>
            </a:pPr>
            <a:endParaRPr lang="pl-PL" sz="2000" b="1" dirty="0">
              <a:latin typeface="+mn-lt"/>
            </a:endParaRPr>
          </a:p>
        </p:txBody>
      </p:sp>
      <p:sp>
        <p:nvSpPr>
          <p:cNvPr id="4" name="Symbol zastępczy numeru slajdu 3"/>
          <p:cNvSpPr>
            <a:spLocks noGrp="1"/>
          </p:cNvSpPr>
          <p:nvPr>
            <p:ph type="sldNum" sz="quarter" idx="10"/>
          </p:nvPr>
        </p:nvSpPr>
        <p:spPr/>
        <p:txBody>
          <a:bodyPr/>
          <a:lstStyle/>
          <a:p>
            <a:fld id="{EB4015AA-59F6-416B-87A6-8E3D940284E2}" type="slidenum">
              <a:rPr lang="pl-PL" smtClean="0"/>
              <a:pPr/>
              <a:t>3</a:t>
            </a:fld>
            <a:endParaRPr lang="pl-PL" dirty="0"/>
          </a:p>
        </p:txBody>
      </p:sp>
    </p:spTree>
    <p:extLst>
      <p:ext uri="{BB962C8B-B14F-4D97-AF65-F5344CB8AC3E}">
        <p14:creationId xmlns:p14="http://schemas.microsoft.com/office/powerpoint/2010/main" val="329759850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Forma i sposób komunikacji pomiędzy ION a Wnioskodawcą</a:t>
            </a:r>
            <a:br>
              <a:rPr lang="pl-PL" dirty="0"/>
            </a:br>
            <a:endParaRPr lang="pl-PL" dirty="0"/>
          </a:p>
        </p:txBody>
      </p:sp>
      <p:sp>
        <p:nvSpPr>
          <p:cNvPr id="3" name="Symbol zastępczy zawartości 2"/>
          <p:cNvSpPr>
            <a:spLocks noGrp="1"/>
          </p:cNvSpPr>
          <p:nvPr>
            <p:ph idx="1"/>
          </p:nvPr>
        </p:nvSpPr>
        <p:spPr/>
        <p:txBody>
          <a:bodyPr>
            <a:normAutofit fontScale="77500" lnSpcReduction="20000"/>
          </a:bodyPr>
          <a:lstStyle/>
          <a:p>
            <a:r>
              <a:rPr lang="pl-PL" dirty="0"/>
              <a:t>Komunikacja między nami, a Państwem odbywa się w formie elektronicznej. Głównym narzędziem komunikacji na etapie oceny jest funkcja „Korespondencja” w systemie SOWA EFS.</a:t>
            </a:r>
          </a:p>
          <a:p>
            <a:r>
              <a:rPr lang="pl-PL" dirty="0"/>
              <a:t>Jeśli projekt będzie wymagał korekty lub uzupełnienia w zakresie oceny, to każdorazowo wezwanie w tym zakresie przekażemy Państwu wyżej wskazaną drogą elektroniczną. Termin na poprawę/uzupełnienie wniosku w zakresie spełnienia kryteriów wyboru projektów określony w wezwaniu liczy się od dnia następującego po dniu przekazania wezwania poprzez wskazaną funkcję „Korespondencja”. </a:t>
            </a:r>
          </a:p>
          <a:p>
            <a:r>
              <a:rPr lang="pl-PL" dirty="0"/>
              <a:t>Informację o zakończeniu oceny projektu i jej zatwierdzonym wyniku (tj. negatywnym wyniku oceny formalnej, negatywnym wyniku oceny merytorycznej, negatywnym wyniku negocjacji lub pozytywnym końcowym wyniku oceny) przekażemy Państwu elektronicznie na adres Państwa skrytki </a:t>
            </a:r>
            <a:r>
              <a:rPr lang="pl-PL" dirty="0" err="1"/>
              <a:t>ePUAP</a:t>
            </a:r>
            <a:r>
              <a:rPr lang="pl-PL" dirty="0"/>
              <a:t>/e-Doręczeń (zgodnie z art. 4 i 147 ustawy z dnia 18 listopada 2020 r. o doręczeniach elektronicznych).</a:t>
            </a:r>
          </a:p>
          <a:p>
            <a:r>
              <a:rPr lang="pl-PL" dirty="0"/>
              <a:t>Informacja ta zawiera uzasadnienie wyniku oceny oraz, w przypadku oceny negatywnej, pouczenie o możliwości wniesienia protestu.</a:t>
            </a:r>
          </a:p>
          <a:p>
            <a:endParaRPr lang="pl-PL" dirty="0"/>
          </a:p>
        </p:txBody>
      </p:sp>
      <p:sp>
        <p:nvSpPr>
          <p:cNvPr id="4" name="Symbol zastępczy numeru slajdu 3"/>
          <p:cNvSpPr>
            <a:spLocks noGrp="1"/>
          </p:cNvSpPr>
          <p:nvPr>
            <p:ph type="sldNum" sz="quarter" idx="10"/>
          </p:nvPr>
        </p:nvSpPr>
        <p:spPr/>
        <p:txBody>
          <a:bodyPr/>
          <a:lstStyle/>
          <a:p>
            <a:fld id="{EB4015AA-59F6-416B-87A6-8E3D940284E2}" type="slidenum">
              <a:rPr lang="pl-PL" smtClean="0"/>
              <a:pPr/>
              <a:t>30</a:t>
            </a:fld>
            <a:endParaRPr lang="pl-PL" dirty="0"/>
          </a:p>
        </p:txBody>
      </p:sp>
    </p:spTree>
    <p:extLst>
      <p:ext uri="{BB962C8B-B14F-4D97-AF65-F5344CB8AC3E}">
        <p14:creationId xmlns:p14="http://schemas.microsoft.com/office/powerpoint/2010/main" val="158882407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025907" y="611485"/>
            <a:ext cx="8640382" cy="6588352"/>
          </a:xfrm>
        </p:spPr>
        <p:txBody>
          <a:bodyPr>
            <a:noAutofit/>
          </a:bodyPr>
          <a:lstStyle/>
          <a:p>
            <a:pPr marL="0" indent="0">
              <a:buNone/>
            </a:pPr>
            <a:r>
              <a:rPr lang="pl-PL" sz="2400" b="1" dirty="0"/>
              <a:t>Termin, miejsce i forma składania wniosków o dofinansowanie projektu</a:t>
            </a:r>
          </a:p>
          <a:p>
            <a:pPr marL="0" indent="0">
              <a:buNone/>
            </a:pPr>
            <a:r>
              <a:rPr lang="pl-PL" sz="2000" dirty="0">
                <a:latin typeface="+mn-lt"/>
              </a:rPr>
              <a:t>Wnioski składają Państwo wyłącznie w formie dokumentu elektronicznego za pośrednictwem systemu SOWA EFS dostępnego na stronie: </a:t>
            </a:r>
            <a:r>
              <a:rPr lang="pl-PL" sz="2000" dirty="0">
                <a:latin typeface="+mn-lt"/>
                <a:cs typeface="Arial" panose="020B0604020202020204" pitchFamily="34" charset="0"/>
                <a:hlinkClick r:id="rId2"/>
              </a:rPr>
              <a:t>https://sowa2021.efs.gov.pl/</a:t>
            </a:r>
            <a:endParaRPr lang="pl-PL" sz="2000" dirty="0">
              <a:latin typeface="+mn-lt"/>
              <a:cs typeface="Arial" panose="020B0604020202020204" pitchFamily="34" charset="0"/>
            </a:endParaRPr>
          </a:p>
          <a:p>
            <a:pPr marL="0" indent="0">
              <a:buNone/>
            </a:pPr>
            <a:r>
              <a:rPr lang="pl-PL" sz="2000" dirty="0">
                <a:latin typeface="+mn-lt"/>
              </a:rPr>
              <a:t>Nabór wniosków rozpocznie się </a:t>
            </a:r>
            <a:r>
              <a:rPr lang="pl-PL" sz="2000" b="1" dirty="0">
                <a:latin typeface="+mn-lt"/>
              </a:rPr>
              <a:t>17 listopada 2023 r. o godz. 0:00:01</a:t>
            </a:r>
            <a:r>
              <a:rPr lang="pl-PL" sz="2000" dirty="0">
                <a:latin typeface="+mn-lt"/>
              </a:rPr>
              <a:t>.</a:t>
            </a:r>
            <a:r>
              <a:rPr lang="pl-PL" sz="2000" b="1" dirty="0">
                <a:latin typeface="+mn-lt"/>
              </a:rPr>
              <a:t> </a:t>
            </a:r>
            <a:br>
              <a:rPr lang="pl-PL" sz="2000" b="1" dirty="0">
                <a:latin typeface="+mn-lt"/>
              </a:rPr>
            </a:br>
            <a:r>
              <a:rPr lang="pl-PL" sz="2000" dirty="0">
                <a:latin typeface="+mn-lt"/>
              </a:rPr>
              <a:t>Wtedy zostanie udostępniony formularz wniosku w systemie SOWA EFS w sposób umożliwiający składanie wniosków.</a:t>
            </a:r>
          </a:p>
          <a:p>
            <a:pPr marL="0" indent="0">
              <a:buNone/>
            </a:pPr>
            <a:r>
              <a:rPr lang="pl-PL" sz="2000" dirty="0">
                <a:latin typeface="+mn-lt"/>
              </a:rPr>
              <a:t>Nabór wniosków zakończy się </a:t>
            </a:r>
            <a:r>
              <a:rPr lang="pl-PL" sz="2000" b="1" dirty="0">
                <a:latin typeface="+mn-lt"/>
              </a:rPr>
              <a:t>28 grudnia 2023 r. o godz. 23:59:59</a:t>
            </a:r>
            <a:r>
              <a:rPr lang="pl-PL" sz="2000" dirty="0">
                <a:latin typeface="+mn-lt"/>
              </a:rPr>
              <a:t>.</a:t>
            </a:r>
          </a:p>
          <a:p>
            <a:pPr marL="0" indent="0">
              <a:buNone/>
            </a:pPr>
            <a:r>
              <a:rPr lang="pl-PL" sz="2000" dirty="0">
                <a:latin typeface="+mn-lt"/>
              </a:rPr>
              <a:t>Nie zalecamy składania wniosków w ostatnim dniu naboru. W takim przypadku będziemy mogli pomóc w rozwiązaniu ewentualnych problemów technicznych tylko do godziny zakończenia pracy urzędu, tj. do 15:30.</a:t>
            </a:r>
          </a:p>
          <a:p>
            <a:pPr marL="0" indent="0">
              <a:buNone/>
            </a:pPr>
            <a:r>
              <a:rPr lang="pl-PL" sz="2000" dirty="0">
                <a:latin typeface="+mn-lt"/>
              </a:rPr>
              <a:t>Do prawidłowego przygotowania projektu od strony merytorycznej pomocna będzie dla Państwa „Instrukcja wypełniania wniosku o dofinansowanie projektu w systemie SOWA EFS w ramach programu FEDS 2021-2027”, dostępna wraz z Regulaminem na </a:t>
            </a:r>
            <a:r>
              <a:rPr lang="pl-PL" sz="2000" dirty="0">
                <a:latin typeface="+mn-lt"/>
                <a:hlinkClick r:id="rId3"/>
              </a:rPr>
              <a:t>stronie internetowej IZ FEDS</a:t>
            </a:r>
            <a:r>
              <a:rPr lang="pl-PL" sz="2000" dirty="0">
                <a:latin typeface="+mn-lt"/>
              </a:rPr>
              <a:t>.</a:t>
            </a:r>
          </a:p>
          <a:p>
            <a:pPr marL="0" indent="0">
              <a:buNone/>
            </a:pPr>
            <a:r>
              <a:rPr lang="pl-PL" sz="2000" dirty="0">
                <a:latin typeface="+mn-lt"/>
              </a:rPr>
              <a:t>Nie wymagamy od Państwa złożenia załączników do wniosku o dofinansowanie projektu.</a:t>
            </a:r>
          </a:p>
          <a:p>
            <a:pPr marL="0" indent="0">
              <a:buNone/>
            </a:pPr>
            <a:endParaRPr lang="pl-PL" sz="2000" dirty="0">
              <a:latin typeface="+mn-lt"/>
            </a:endParaRPr>
          </a:p>
          <a:p>
            <a:pPr marL="0" indent="0">
              <a:buNone/>
            </a:pPr>
            <a:endParaRPr lang="pl-PL" sz="2000" dirty="0">
              <a:latin typeface="+mn-lt"/>
            </a:endParaRPr>
          </a:p>
          <a:p>
            <a:pPr marL="0" indent="0">
              <a:buNone/>
            </a:pPr>
            <a:endParaRPr lang="pl-PL" sz="2000" b="1" dirty="0"/>
          </a:p>
          <a:p>
            <a:pPr marL="0" indent="0">
              <a:buNone/>
            </a:pPr>
            <a:endParaRPr lang="pl-PL" sz="2000" b="1" u="sng" dirty="0">
              <a:latin typeface="+mn-lt"/>
              <a:cs typeface="Arial" pitchFamily="34" charset="0"/>
            </a:endParaRPr>
          </a:p>
        </p:txBody>
      </p:sp>
      <p:sp>
        <p:nvSpPr>
          <p:cNvPr id="4" name="Symbol zastępczy numeru slajdu 3"/>
          <p:cNvSpPr>
            <a:spLocks noGrp="1"/>
          </p:cNvSpPr>
          <p:nvPr>
            <p:ph type="sldNum" sz="quarter" idx="10"/>
          </p:nvPr>
        </p:nvSpPr>
        <p:spPr/>
        <p:txBody>
          <a:bodyPr/>
          <a:lstStyle/>
          <a:p>
            <a:fld id="{EB4015AA-59F6-416B-87A6-8E3D940284E2}" type="slidenum">
              <a:rPr lang="pl-PL" smtClean="0"/>
              <a:pPr/>
              <a:t>31</a:t>
            </a:fld>
            <a:endParaRPr lang="pl-PL" dirty="0"/>
          </a:p>
        </p:txBody>
      </p:sp>
    </p:spTree>
    <p:extLst>
      <p:ext uri="{BB962C8B-B14F-4D97-AF65-F5344CB8AC3E}">
        <p14:creationId xmlns:p14="http://schemas.microsoft.com/office/powerpoint/2010/main" val="119638944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a:extLst>
              <a:ext uri="{FF2B5EF4-FFF2-40B4-BE49-F238E27FC236}">
                <a16:creationId xmlns:a16="http://schemas.microsoft.com/office/drawing/2014/main" id="{2726208F-D6F7-1381-5132-3B60A6BFE74B}"/>
              </a:ext>
            </a:extLst>
          </p:cNvPr>
          <p:cNvSpPr>
            <a:spLocks noGrp="1"/>
          </p:cNvSpPr>
          <p:nvPr>
            <p:ph type="ctrTitle"/>
          </p:nvPr>
        </p:nvSpPr>
        <p:spPr>
          <a:xfrm>
            <a:off x="1385877" y="3563813"/>
            <a:ext cx="7920115" cy="1224136"/>
          </a:xfrm>
        </p:spPr>
        <p:txBody>
          <a:bodyPr>
            <a:normAutofit/>
          </a:bodyPr>
          <a:lstStyle/>
          <a:p>
            <a:pPr algn="ctr"/>
            <a:r>
              <a:rPr lang="pl-PL" sz="6000" dirty="0">
                <a:solidFill>
                  <a:prstClr val="black"/>
                </a:solidFill>
                <a:latin typeface="+mn-lt"/>
              </a:rPr>
              <a:t>Dziękuję za uwagę.</a:t>
            </a:r>
            <a:br>
              <a:rPr lang="pl-PL" sz="6000" dirty="0">
                <a:latin typeface="+mn-lt"/>
                <a:cs typeface="Arial" panose="020B0604020202020204" pitchFamily="34" charset="0"/>
              </a:rPr>
            </a:br>
            <a:endParaRPr lang="pl-PL" sz="6000" dirty="0">
              <a:latin typeface="+mn-lt"/>
            </a:endParaRPr>
          </a:p>
        </p:txBody>
      </p:sp>
      <p:pic>
        <p:nvPicPr>
          <p:cNvPr id="6" name="Obraz 5">
            <a:extLst>
              <a:ext uri="{FF2B5EF4-FFF2-40B4-BE49-F238E27FC236}">
                <a16:creationId xmlns:a16="http://schemas.microsoft.com/office/drawing/2014/main" id="{BF8B62A6-287F-FABF-757B-102A5B63259D}"/>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53417" y="6338702"/>
            <a:ext cx="8748000" cy="925860"/>
          </a:xfrm>
          <a:prstGeom prst="rect">
            <a:avLst/>
          </a:prstGeom>
        </p:spPr>
      </p:pic>
    </p:spTree>
    <p:extLst>
      <p:ext uri="{BB962C8B-B14F-4D97-AF65-F5344CB8AC3E}">
        <p14:creationId xmlns:p14="http://schemas.microsoft.com/office/powerpoint/2010/main" val="34695648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025907" y="467469"/>
            <a:ext cx="8640382" cy="6192370"/>
          </a:xfrm>
        </p:spPr>
        <p:txBody>
          <a:bodyPr/>
          <a:lstStyle/>
          <a:p>
            <a:r>
              <a:rPr lang="pl-PL" dirty="0">
                <a:latin typeface="Arial" panose="020B0604020202020204" pitchFamily="34" charset="0"/>
                <a:cs typeface="Arial" panose="020B0604020202020204" pitchFamily="34" charset="0"/>
              </a:rPr>
              <a:t>W ramach typu projektu 7.5.A jako wsparcie towarzyszące możliwa jest realizacja usług społecznych opisanych między innymi w działaniu FEDS.07.07 (bez ich rozwijania, lecz jako forma dodatkowa, wspomagająca główne działania w zakresie aktywnej integracji). W szczególności odnosi się to do opiekunów osób potrzebujących wsparcia w codziennym funkcjonowaniu, którzy, aby skorzystać ze wsparcia w zakresie aktywizacji społeczno-zawodowej, potrzebują usług społecznych na rzecz osób, nad którymi sprawują opiekę (np. usługi opiekuńcze, opieka </a:t>
            </a:r>
            <a:r>
              <a:rPr lang="pl-PL" dirty="0" err="1">
                <a:latin typeface="Arial" panose="020B0604020202020204" pitchFamily="34" charset="0"/>
                <a:cs typeface="Arial" panose="020B0604020202020204" pitchFamily="34" charset="0"/>
              </a:rPr>
              <a:t>wytchnieniowa</a:t>
            </a:r>
            <a:r>
              <a:rPr lang="pl-PL" dirty="0">
                <a:latin typeface="Arial" panose="020B0604020202020204" pitchFamily="34" charset="0"/>
                <a:cs typeface="Arial" panose="020B0604020202020204" pitchFamily="34" charset="0"/>
              </a:rPr>
              <a:t>).</a:t>
            </a:r>
          </a:p>
          <a:p>
            <a:r>
              <a:rPr lang="pl-PL" dirty="0">
                <a:latin typeface="Arial" panose="020B0604020202020204" pitchFamily="34" charset="0"/>
                <a:cs typeface="Arial" panose="020B0604020202020204" pitchFamily="34" charset="0"/>
              </a:rPr>
              <a:t>Możliwa jest </a:t>
            </a:r>
            <a:r>
              <a:rPr lang="pl-PL">
                <a:latin typeface="Arial" panose="020B0604020202020204" pitchFamily="34" charset="0"/>
                <a:cs typeface="Arial" panose="020B0604020202020204" pitchFamily="34" charset="0"/>
              </a:rPr>
              <a:t>również realizacja </a:t>
            </a:r>
            <a:r>
              <a:rPr lang="pl-PL" dirty="0">
                <a:latin typeface="Arial" panose="020B0604020202020204" pitchFamily="34" charset="0"/>
                <a:cs typeface="Arial" panose="020B0604020202020204" pitchFamily="34" charset="0"/>
              </a:rPr>
              <a:t>działań skutkujących poprawą warunków mieszkaniowych uczestników projektów (bez przekazywania im środków finansowych), poprawą kompetencji w zakresie spędzania czasu wolnego i rekreacji oraz uczestnictwa w kulturze. Działania mające na celu poprawę kompetencji w zakresie rekreacji i kultury będą kierowane głównie do dzieci oraz do dzieci i ich rodziców/ opiekunów w celu wzmacniania więzi.</a:t>
            </a:r>
          </a:p>
          <a:p>
            <a:r>
              <a:rPr lang="pl-PL" dirty="0">
                <a:latin typeface="Arial" panose="020B0604020202020204" pitchFamily="34" charset="0"/>
                <a:cs typeface="Arial" panose="020B0604020202020204" pitchFamily="34" charset="0"/>
              </a:rPr>
              <a:t>Jeżeli zastosowane zostaną instrumenty i usługi rynku pracy analogiczne jak wskazane w ustawie z dnia 20 kwietnia 2004 r. o promocji zatrudnienia i instytucjach rynku pracy, to będą one realizowane w sposób i na zasadach określonych w tej ustawie i odpowiednich aktach wykonawczych do ustawy.</a:t>
            </a:r>
          </a:p>
          <a:p>
            <a:endParaRPr lang="pl-PL" dirty="0"/>
          </a:p>
          <a:p>
            <a:endParaRPr lang="pl-PL" dirty="0"/>
          </a:p>
        </p:txBody>
      </p:sp>
      <p:sp>
        <p:nvSpPr>
          <p:cNvPr id="4" name="Symbol zastępczy numeru slajdu 3"/>
          <p:cNvSpPr>
            <a:spLocks noGrp="1"/>
          </p:cNvSpPr>
          <p:nvPr>
            <p:ph type="sldNum" sz="quarter" idx="10"/>
          </p:nvPr>
        </p:nvSpPr>
        <p:spPr/>
        <p:txBody>
          <a:bodyPr/>
          <a:lstStyle/>
          <a:p>
            <a:fld id="{EB4015AA-59F6-416B-87A6-8E3D940284E2}" type="slidenum">
              <a:rPr lang="pl-PL" smtClean="0"/>
              <a:pPr/>
              <a:t>4</a:t>
            </a:fld>
            <a:endParaRPr lang="pl-PL" dirty="0"/>
          </a:p>
        </p:txBody>
      </p:sp>
    </p:spTree>
    <p:extLst>
      <p:ext uri="{BB962C8B-B14F-4D97-AF65-F5344CB8AC3E}">
        <p14:creationId xmlns:p14="http://schemas.microsoft.com/office/powerpoint/2010/main" val="11069682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025907" y="359838"/>
            <a:ext cx="8640382" cy="6839999"/>
          </a:xfrm>
        </p:spPr>
        <p:txBody>
          <a:bodyPr>
            <a:noAutofit/>
          </a:bodyPr>
          <a:lstStyle/>
          <a:p>
            <a:pPr marL="342900" lvl="0" indent="-342900">
              <a:lnSpc>
                <a:spcPct val="150000"/>
              </a:lnSpc>
              <a:spcBef>
                <a:spcPts val="1200"/>
              </a:spcBef>
              <a:spcAft>
                <a:spcPts val="600"/>
              </a:spcAft>
              <a:buFont typeface="Symbol" panose="05050102010706020507" pitchFamily="18" charset="2"/>
              <a:buChar char=""/>
            </a:pPr>
            <a:r>
              <a:rPr lang="pl-PL" sz="1800" b="1" kern="150" dirty="0">
                <a:solidFill>
                  <a:srgbClr val="000000"/>
                </a:solidFill>
                <a:effectLst/>
                <a:latin typeface="Arial" panose="020B0604020202020204" pitchFamily="34" charset="0"/>
                <a:ea typeface="Calibri" panose="020F0502020204030204" pitchFamily="34" charset="0"/>
              </a:rPr>
              <a:t>7.5.B Wsparcie na rzecz tworzenia i funkcjonowania podmiotów reintegracyjnych </a:t>
            </a:r>
            <a:endParaRPr lang="pl-PL" sz="1800" kern="150" dirty="0">
              <a:effectLst/>
              <a:latin typeface="Times New Roman" panose="02020603050405020304" pitchFamily="18" charset="0"/>
              <a:ea typeface="Times New Roman" panose="02020603050405020304" pitchFamily="18" charset="0"/>
            </a:endParaRPr>
          </a:p>
          <a:p>
            <a:pPr marL="630555" indent="-450215">
              <a:lnSpc>
                <a:spcPct val="150000"/>
              </a:lnSpc>
              <a:spcBef>
                <a:spcPts val="600"/>
              </a:spcBef>
              <a:spcAft>
                <a:spcPts val="600"/>
              </a:spcAft>
            </a:pPr>
            <a:r>
              <a:rPr lang="pl-PL" sz="1800" kern="150" dirty="0">
                <a:solidFill>
                  <a:srgbClr val="000000"/>
                </a:solidFill>
                <a:effectLst/>
                <a:latin typeface="Arial" panose="020B0604020202020204" pitchFamily="34" charset="0"/>
                <a:ea typeface="Calibri" panose="020F0502020204030204" pitchFamily="34" charset="0"/>
                <a:cs typeface="Mangal" panose="02040503050203030202" pitchFamily="18" charset="0"/>
              </a:rPr>
              <a:t>Zakres wsparcia:</a:t>
            </a:r>
            <a:endParaRPr lang="pl-PL" sz="1800" kern="150" dirty="0">
              <a:effectLst/>
              <a:latin typeface="Times New Roman" panose="02020603050405020304" pitchFamily="18" charset="0"/>
              <a:ea typeface="SimSun" panose="02010600030101010101" pitchFamily="2" charset="-122"/>
              <a:cs typeface="Mangal" panose="02040503050203030202" pitchFamily="18" charset="0"/>
            </a:endParaRPr>
          </a:p>
          <a:p>
            <a:pPr marL="342900" lvl="0" indent="-342900">
              <a:lnSpc>
                <a:spcPct val="150000"/>
              </a:lnSpc>
              <a:spcBef>
                <a:spcPts val="600"/>
              </a:spcBef>
              <a:spcAft>
                <a:spcPts val="600"/>
              </a:spcAft>
              <a:buFont typeface="+mj-lt"/>
              <a:buAutoNum type="alphaLcParenR"/>
            </a:pPr>
            <a:r>
              <a:rPr lang="pl-PL" sz="1800" kern="150" spc="-20" dirty="0">
                <a:solidFill>
                  <a:srgbClr val="000000"/>
                </a:solidFill>
                <a:effectLst/>
                <a:latin typeface="Arial" panose="020B0604020202020204" pitchFamily="34" charset="0"/>
                <a:ea typeface="Calibri" panose="020F0502020204030204" pitchFamily="34" charset="0"/>
              </a:rPr>
              <a:t>tworzenie nowych oraz wsparcie funkcjonowania istniejących podmiotów reintegracyjnych</a:t>
            </a:r>
            <a:r>
              <a:rPr lang="pl-PL" sz="1800" kern="150" dirty="0">
                <a:solidFill>
                  <a:srgbClr val="000000"/>
                </a:solidFill>
                <a:effectLst/>
                <a:latin typeface="Arial" panose="020B0604020202020204" pitchFamily="34" charset="0"/>
                <a:ea typeface="Calibri" panose="020F0502020204030204" pitchFamily="34" charset="0"/>
              </a:rPr>
              <a:t> tj. podmiotów zatrudnienia socjalnego (CIS, KIS) oraz ZAZ, WTZ, ŚDS poprzez umożliwienie im realizacji projektów z zakresu aktywizacji społeczno- zawodowej;</a:t>
            </a:r>
            <a:endParaRPr lang="pl-PL" sz="1800" kern="150" dirty="0">
              <a:effectLst/>
              <a:latin typeface="Times New Roman" panose="02020603050405020304" pitchFamily="18" charset="0"/>
              <a:ea typeface="Times New Roman" panose="02020603050405020304" pitchFamily="18" charset="0"/>
            </a:endParaRPr>
          </a:p>
          <a:p>
            <a:pPr marL="342900" lvl="0" indent="-342900">
              <a:lnSpc>
                <a:spcPct val="150000"/>
              </a:lnSpc>
              <a:spcBef>
                <a:spcPts val="600"/>
              </a:spcBef>
              <a:spcAft>
                <a:spcPts val="600"/>
              </a:spcAft>
              <a:buFont typeface="+mj-lt"/>
              <a:buAutoNum type="alphaLcParenR"/>
            </a:pPr>
            <a:r>
              <a:rPr lang="pl-PL" sz="1800" kern="150" dirty="0">
                <a:solidFill>
                  <a:srgbClr val="000000"/>
                </a:solidFill>
                <a:effectLst/>
                <a:latin typeface="Arial" panose="020B0604020202020204" pitchFamily="34" charset="0"/>
                <a:ea typeface="Calibri" panose="020F0502020204030204" pitchFamily="34" charset="0"/>
              </a:rPr>
              <a:t>wsparcie dla osób z niepełnosprawnościami uczestniczących w WTZ oraz osób zatrudnionych dotychczas w ZAZ w celu znalezienia zatrudnienia na otwartym lub chronionym rynku pracy lub w przedsiębiorczości społecznej poprzez m.in. usługi aktywnej integracji, usługi asystenckie, usługi trenera pracy, praktyki i staże. </a:t>
            </a:r>
            <a:endParaRPr lang="pl-PL" sz="1800" kern="150" dirty="0">
              <a:effectLst/>
              <a:latin typeface="Times New Roman" panose="02020603050405020304" pitchFamily="18" charset="0"/>
              <a:ea typeface="Times New Roman" panose="02020603050405020304" pitchFamily="18" charset="0"/>
            </a:endParaRPr>
          </a:p>
          <a:p>
            <a:pPr marL="0" indent="0">
              <a:lnSpc>
                <a:spcPct val="150000"/>
              </a:lnSpc>
              <a:spcBef>
                <a:spcPts val="600"/>
              </a:spcBef>
              <a:spcAft>
                <a:spcPts val="600"/>
              </a:spcAft>
              <a:buNone/>
            </a:pPr>
            <a:endParaRPr lang="pl-PL" sz="1800" kern="150" dirty="0">
              <a:effectLst/>
              <a:latin typeface="Times New Roman" panose="02020603050405020304" pitchFamily="18" charset="0"/>
              <a:ea typeface="Times New Roman" panose="02020603050405020304" pitchFamily="18" charset="0"/>
            </a:endParaRPr>
          </a:p>
          <a:p>
            <a:pPr marL="0" lvl="0" indent="0">
              <a:lnSpc>
                <a:spcPct val="150000"/>
              </a:lnSpc>
              <a:spcBef>
                <a:spcPts val="600"/>
              </a:spcBef>
              <a:spcAft>
                <a:spcPts val="600"/>
              </a:spcAft>
              <a:buNone/>
            </a:pPr>
            <a:endParaRPr lang="pl-PL" sz="2000" b="1" dirty="0">
              <a:latin typeface="+mn-lt"/>
            </a:endParaRPr>
          </a:p>
        </p:txBody>
      </p:sp>
      <p:sp>
        <p:nvSpPr>
          <p:cNvPr id="4" name="Symbol zastępczy numeru slajdu 3"/>
          <p:cNvSpPr>
            <a:spLocks noGrp="1"/>
          </p:cNvSpPr>
          <p:nvPr>
            <p:ph type="sldNum" sz="quarter" idx="10"/>
          </p:nvPr>
        </p:nvSpPr>
        <p:spPr/>
        <p:txBody>
          <a:bodyPr/>
          <a:lstStyle/>
          <a:p>
            <a:fld id="{EB4015AA-59F6-416B-87A6-8E3D940284E2}" type="slidenum">
              <a:rPr lang="pl-PL" smtClean="0"/>
              <a:pPr/>
              <a:t>5</a:t>
            </a:fld>
            <a:endParaRPr lang="pl-PL" dirty="0"/>
          </a:p>
        </p:txBody>
      </p:sp>
    </p:spTree>
    <p:extLst>
      <p:ext uri="{BB962C8B-B14F-4D97-AF65-F5344CB8AC3E}">
        <p14:creationId xmlns:p14="http://schemas.microsoft.com/office/powerpoint/2010/main" val="8387433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058451" y="611485"/>
            <a:ext cx="8640382" cy="6120162"/>
          </a:xfrm>
        </p:spPr>
        <p:txBody>
          <a:bodyPr>
            <a:normAutofit fontScale="92500"/>
          </a:bodyPr>
          <a:lstStyle/>
          <a:p>
            <a:r>
              <a:rPr lang="pl-PL" dirty="0">
                <a:latin typeface="Arial" panose="020B0604020202020204" pitchFamily="34" charset="0"/>
                <a:cs typeface="Arial" panose="020B0604020202020204" pitchFamily="34" charset="0"/>
              </a:rPr>
              <a:t>Wsparcie uczestnika projektu w ramach WTZ i ZAZ może być zapewnione przez okres do 2 lat.</a:t>
            </a:r>
          </a:p>
          <a:p>
            <a:r>
              <a:rPr lang="pl-PL" dirty="0">
                <a:latin typeface="Arial" panose="020B0604020202020204" pitchFamily="34" charset="0"/>
                <a:cs typeface="Arial" panose="020B0604020202020204" pitchFamily="34" charset="0"/>
              </a:rPr>
              <a:t>Warunkiem wsparcia w ramach WTZ jest zaoferowanie uczestnikom realnej ścieżki dojścia do ZAZ lub innej formy zatrudnienia. Wsparcie w ramach ZAZ jest możliwe pod warunkiem, że 5-10% uczestników ZAZ wejdzie na otwarty rynek pracy/zarejestruje się w Urzędzie Pracy.</a:t>
            </a:r>
          </a:p>
          <a:p>
            <a:r>
              <a:rPr lang="pl-PL" dirty="0">
                <a:latin typeface="Arial" panose="020B0604020202020204" pitchFamily="34" charset="0"/>
                <a:cs typeface="Arial" panose="020B0604020202020204" pitchFamily="34" charset="0"/>
              </a:rPr>
              <a:t>Obowiązkowe jest wykorzystanie kontraktu socjalnego lub innego rodzaju programów przewidzianych w ustawie z dnia 12 marca 2004 r. o pomocy społecznej, w tym indywidualnych programów, programów aktywności lokalnej i projektów socjalnych albo umowy na wzór kontraktu socjalnego jako narzędzia pracy z uczestnikami projektu.</a:t>
            </a:r>
          </a:p>
          <a:p>
            <a:r>
              <a:rPr lang="pl-PL" dirty="0">
                <a:latin typeface="Arial" panose="020B0604020202020204" pitchFamily="34" charset="0"/>
                <a:cs typeface="Arial" panose="020B0604020202020204" pitchFamily="34" charset="0"/>
              </a:rPr>
              <a:t>W ramach naboru zostały określone obszary, które uznane są za wykluczone komunikacyjne, tj. takie, na których brakuje połączeń transportem publicznym (zgodnie z załącznikiem nr 8 do Regulaminu). Osoby na nich zamieszkujące to osoby wykluczone komunikacyjnie. Dla pojedynczych osób wykluczonych komunikacyjnie w projekcie możliwe jest finansowanie działań ułatwiających udział w aktywnej integracji na zasadzie dostosowań indywidualnych. W przypadku realizacji wsparcia dla grupy osób z obszaru wykluczonego komunikacyjnie, stosowane są adekwatne formy wsparcia np. usługi mobilne.</a:t>
            </a:r>
          </a:p>
          <a:p>
            <a:endParaRPr lang="pl-PL" dirty="0"/>
          </a:p>
        </p:txBody>
      </p:sp>
      <p:sp>
        <p:nvSpPr>
          <p:cNvPr id="4" name="Symbol zastępczy numeru slajdu 3"/>
          <p:cNvSpPr>
            <a:spLocks noGrp="1"/>
          </p:cNvSpPr>
          <p:nvPr>
            <p:ph type="sldNum" sz="quarter" idx="10"/>
          </p:nvPr>
        </p:nvSpPr>
        <p:spPr/>
        <p:txBody>
          <a:bodyPr/>
          <a:lstStyle/>
          <a:p>
            <a:fld id="{EB4015AA-59F6-416B-87A6-8E3D940284E2}" type="slidenum">
              <a:rPr lang="pl-PL" smtClean="0"/>
              <a:pPr/>
              <a:t>6</a:t>
            </a:fld>
            <a:endParaRPr lang="pl-PL" dirty="0"/>
          </a:p>
        </p:txBody>
      </p:sp>
    </p:spTree>
    <p:extLst>
      <p:ext uri="{BB962C8B-B14F-4D97-AF65-F5344CB8AC3E}">
        <p14:creationId xmlns:p14="http://schemas.microsoft.com/office/powerpoint/2010/main" val="25762215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25525" y="611486"/>
            <a:ext cx="8640381" cy="1008354"/>
          </a:xfrm>
        </p:spPr>
        <p:txBody>
          <a:bodyPr>
            <a:normAutofit fontScale="90000"/>
          </a:bodyPr>
          <a:lstStyle/>
          <a:p>
            <a:r>
              <a:rPr lang="pl-PL" u="sng" dirty="0">
                <a:latin typeface="+mn-lt"/>
              </a:rPr>
              <a:t>Kwota przeznaczona na dofinansowanie projektów w naborze </a:t>
            </a:r>
            <a:br>
              <a:rPr lang="pl-PL" u="sng" dirty="0">
                <a:latin typeface="+mn-lt"/>
              </a:rPr>
            </a:br>
            <a:endParaRPr lang="pl-PL" dirty="0">
              <a:latin typeface="+mn-lt"/>
            </a:endParaRPr>
          </a:p>
        </p:txBody>
      </p:sp>
      <p:sp>
        <p:nvSpPr>
          <p:cNvPr id="3" name="Symbol zastępczy zawartości 2"/>
          <p:cNvSpPr>
            <a:spLocks noGrp="1"/>
          </p:cNvSpPr>
          <p:nvPr>
            <p:ph idx="1"/>
          </p:nvPr>
        </p:nvSpPr>
        <p:spPr>
          <a:xfrm>
            <a:off x="1025906" y="1187549"/>
            <a:ext cx="8856503" cy="5832288"/>
          </a:xfrm>
        </p:spPr>
        <p:txBody>
          <a:bodyPr>
            <a:normAutofit/>
          </a:bodyPr>
          <a:lstStyle/>
          <a:p>
            <a:pPr marL="0" indent="0">
              <a:lnSpc>
                <a:spcPct val="120000"/>
              </a:lnSpc>
              <a:buNone/>
            </a:pPr>
            <a:r>
              <a:rPr lang="pl-PL" sz="2400" b="1" dirty="0">
                <a:latin typeface="Arial" panose="020B0604020202020204" pitchFamily="34" charset="0"/>
                <a:cs typeface="Arial" panose="020B0604020202020204" pitchFamily="34" charset="0"/>
              </a:rPr>
              <a:t>Alokacja środków europejskich przeznaczona na nabór wynosi 44 565 000 PLN.</a:t>
            </a:r>
            <a:endParaRPr lang="pl-PL" sz="2400" dirty="0">
              <a:latin typeface="Arial" panose="020B0604020202020204" pitchFamily="34" charset="0"/>
              <a:cs typeface="Arial" panose="020B0604020202020204" pitchFamily="34" charset="0"/>
            </a:endParaRPr>
          </a:p>
          <a:p>
            <a:pPr marL="0" indent="0">
              <a:lnSpc>
                <a:spcPct val="120000"/>
              </a:lnSpc>
              <a:buNone/>
            </a:pPr>
            <a:r>
              <a:rPr lang="pl-PL" sz="2400" dirty="0">
                <a:latin typeface="Arial" panose="020B0604020202020204" pitchFamily="34" charset="0"/>
                <a:cs typeface="Arial" panose="020B0604020202020204" pitchFamily="34" charset="0"/>
              </a:rPr>
              <a:t>Ponadto, jako współfinansowanie z budżetu państwa w ramach środków z Kontraktu Programowego, na nabór przeznacza się kwotę 15 916 069 PLN.</a:t>
            </a:r>
          </a:p>
          <a:p>
            <a:pPr marL="0" indent="0">
              <a:lnSpc>
                <a:spcPct val="120000"/>
              </a:lnSpc>
              <a:buNone/>
            </a:pPr>
            <a:r>
              <a:rPr lang="pl-PL" sz="2400" dirty="0">
                <a:latin typeface="Arial" panose="020B0604020202020204" pitchFamily="34" charset="0"/>
                <a:cs typeface="Arial" panose="020B0604020202020204" pitchFamily="34" charset="0"/>
              </a:rPr>
              <a:t>Łączna kwota środków na dofinansowanie projektu w naborze (środki UE + współfinansowanie z budżetu państwa) wynosi </a:t>
            </a:r>
            <a:br>
              <a:rPr lang="pl-PL" sz="2400" dirty="0">
                <a:latin typeface="Arial" panose="020B0604020202020204" pitchFamily="34" charset="0"/>
                <a:cs typeface="Arial" panose="020B0604020202020204" pitchFamily="34" charset="0"/>
              </a:rPr>
            </a:br>
            <a:r>
              <a:rPr lang="pl-PL" sz="2400" dirty="0">
                <a:latin typeface="Arial" panose="020B0604020202020204" pitchFamily="34" charset="0"/>
                <a:cs typeface="Arial" panose="020B0604020202020204" pitchFamily="34" charset="0"/>
              </a:rPr>
              <a:t>60 481 069 PLN.</a:t>
            </a:r>
          </a:p>
        </p:txBody>
      </p:sp>
      <p:sp>
        <p:nvSpPr>
          <p:cNvPr id="4" name="Symbol zastępczy numeru slajdu 3"/>
          <p:cNvSpPr>
            <a:spLocks noGrp="1"/>
          </p:cNvSpPr>
          <p:nvPr>
            <p:ph type="sldNum" sz="quarter" idx="10"/>
          </p:nvPr>
        </p:nvSpPr>
        <p:spPr/>
        <p:txBody>
          <a:bodyPr/>
          <a:lstStyle/>
          <a:p>
            <a:fld id="{EB4015AA-59F6-416B-87A6-8E3D940284E2}" type="slidenum">
              <a:rPr lang="pl-PL" smtClean="0"/>
              <a:pPr/>
              <a:t>7</a:t>
            </a:fld>
            <a:endParaRPr lang="pl-PL" dirty="0"/>
          </a:p>
        </p:txBody>
      </p:sp>
    </p:spTree>
    <p:extLst>
      <p:ext uri="{BB962C8B-B14F-4D97-AF65-F5344CB8AC3E}">
        <p14:creationId xmlns:p14="http://schemas.microsoft.com/office/powerpoint/2010/main" val="7292361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25525" y="611486"/>
            <a:ext cx="8640381" cy="1008354"/>
          </a:xfrm>
        </p:spPr>
        <p:txBody>
          <a:bodyPr>
            <a:normAutofit/>
          </a:bodyPr>
          <a:lstStyle/>
          <a:p>
            <a:r>
              <a:rPr lang="pl-PL" u="sng" dirty="0">
                <a:latin typeface="+mn-lt"/>
              </a:rPr>
              <a:t>Zasady finansowania projektu</a:t>
            </a:r>
            <a:br>
              <a:rPr lang="pl-PL" u="sng" dirty="0">
                <a:latin typeface="+mn-lt"/>
              </a:rPr>
            </a:br>
            <a:endParaRPr lang="pl-PL" dirty="0">
              <a:latin typeface="+mn-lt"/>
            </a:endParaRPr>
          </a:p>
        </p:txBody>
      </p:sp>
      <p:sp>
        <p:nvSpPr>
          <p:cNvPr id="3" name="Symbol zastępczy zawartości 2"/>
          <p:cNvSpPr>
            <a:spLocks noGrp="1"/>
          </p:cNvSpPr>
          <p:nvPr>
            <p:ph idx="1"/>
          </p:nvPr>
        </p:nvSpPr>
        <p:spPr>
          <a:xfrm>
            <a:off x="1025906" y="1187549"/>
            <a:ext cx="8856503" cy="5832288"/>
          </a:xfrm>
        </p:spPr>
        <p:txBody>
          <a:bodyPr>
            <a:normAutofit/>
          </a:bodyPr>
          <a:lstStyle/>
          <a:p>
            <a:pPr marL="0" indent="0">
              <a:buNone/>
            </a:pPr>
            <a:r>
              <a:rPr lang="pl-PL" sz="2000" b="1" i="0" u="none" strike="noStrike" baseline="0" dirty="0">
                <a:solidFill>
                  <a:srgbClr val="000000"/>
                </a:solidFill>
                <a:latin typeface="Arial" panose="020B0604020202020204" pitchFamily="34" charset="0"/>
              </a:rPr>
              <a:t>Minimalna wartość projektu wynosi co najmniej 200 000 EUR, tj. </a:t>
            </a:r>
            <a:r>
              <a:rPr lang="pl-PL" sz="2000" b="1" dirty="0">
                <a:solidFill>
                  <a:srgbClr val="000000"/>
                </a:solidFill>
                <a:latin typeface="Arial" panose="020B0604020202020204" pitchFamily="34" charset="0"/>
              </a:rPr>
              <a:t>891 300</a:t>
            </a:r>
            <a:r>
              <a:rPr lang="pl-PL" sz="2000" b="1" i="0" u="none" strike="noStrike" baseline="0" dirty="0">
                <a:solidFill>
                  <a:srgbClr val="000000"/>
                </a:solidFill>
                <a:latin typeface="Arial" panose="020B0604020202020204" pitchFamily="34" charset="0"/>
              </a:rPr>
              <a:t> PLN. </a:t>
            </a:r>
            <a:endParaRPr lang="pl-PL" sz="2000" b="0" i="0" u="none" strike="noStrike" baseline="0" dirty="0">
              <a:solidFill>
                <a:srgbClr val="000000"/>
              </a:solidFill>
              <a:latin typeface="Arial" panose="020B0604020202020204" pitchFamily="34" charset="0"/>
            </a:endParaRPr>
          </a:p>
          <a:p>
            <a:pPr marL="0" indent="0">
              <a:buNone/>
            </a:pPr>
            <a:r>
              <a:rPr lang="pl-PL" sz="2000" b="1" i="0" u="none" strike="noStrike" baseline="0" dirty="0">
                <a:solidFill>
                  <a:srgbClr val="000000"/>
                </a:solidFill>
                <a:latin typeface="Arial" panose="020B0604020202020204" pitchFamily="34" charset="0"/>
              </a:rPr>
              <a:t>Maksymalna wartość projektu nie przekracza </a:t>
            </a:r>
            <a:r>
              <a:rPr lang="pl-PL" sz="2000" b="1" dirty="0">
                <a:solidFill>
                  <a:srgbClr val="000000"/>
                </a:solidFill>
                <a:latin typeface="Arial" panose="020B0604020202020204" pitchFamily="34" charset="0"/>
              </a:rPr>
              <a:t>5</a:t>
            </a:r>
            <a:r>
              <a:rPr lang="pl-PL" sz="2000" b="1" i="0" u="none" strike="noStrike" baseline="0" dirty="0">
                <a:solidFill>
                  <a:srgbClr val="000000"/>
                </a:solidFill>
                <a:latin typeface="Arial" panose="020B0604020202020204" pitchFamily="34" charset="0"/>
              </a:rPr>
              <a:t> 000 000 PLN</a:t>
            </a:r>
            <a:r>
              <a:rPr lang="pl-PL" sz="2000" b="0" i="0" u="none" strike="noStrike" baseline="0" dirty="0">
                <a:solidFill>
                  <a:srgbClr val="000000"/>
                </a:solidFill>
                <a:latin typeface="Arial" panose="020B0604020202020204" pitchFamily="34" charset="0"/>
              </a:rPr>
              <a:t>. </a:t>
            </a:r>
          </a:p>
          <a:p>
            <a:pPr marL="0" indent="0">
              <a:buNone/>
            </a:pPr>
            <a:r>
              <a:rPr lang="pl-PL" sz="2000" b="1" i="0" u="none" strike="noStrike" baseline="0" dirty="0">
                <a:solidFill>
                  <a:srgbClr val="000000"/>
                </a:solidFill>
                <a:latin typeface="Arial" panose="020B0604020202020204" pitchFamily="34" charset="0"/>
              </a:rPr>
              <a:t>Maksymalny dopuszczalny poziom dofinansowania UE </a:t>
            </a:r>
            <a:r>
              <a:rPr lang="pl-PL" sz="2000" b="0" i="0" u="none" strike="noStrike" baseline="0" dirty="0">
                <a:solidFill>
                  <a:srgbClr val="000000"/>
                </a:solidFill>
                <a:latin typeface="Arial" panose="020B0604020202020204" pitchFamily="34" charset="0"/>
              </a:rPr>
              <a:t>wydatków kwalifikowanych na poziomie projektu </a:t>
            </a:r>
            <a:r>
              <a:rPr lang="pl-PL" sz="2000" b="1" i="0" u="none" strike="noStrike" baseline="0" dirty="0">
                <a:solidFill>
                  <a:srgbClr val="000000"/>
                </a:solidFill>
                <a:latin typeface="Arial" panose="020B0604020202020204" pitchFamily="34" charset="0"/>
              </a:rPr>
              <a:t>wynosi 70%. </a:t>
            </a:r>
            <a:endParaRPr lang="pl-PL" sz="2000" b="0" i="0" u="none" strike="noStrike" baseline="0" dirty="0">
              <a:solidFill>
                <a:srgbClr val="000000"/>
              </a:solidFill>
              <a:latin typeface="Arial" panose="020B0604020202020204" pitchFamily="34" charset="0"/>
            </a:endParaRPr>
          </a:p>
          <a:p>
            <a:pPr marL="0" indent="0">
              <a:buNone/>
            </a:pPr>
            <a:r>
              <a:rPr lang="pl-PL" sz="2000" b="1" i="0" u="none" strike="noStrike" baseline="0" dirty="0">
                <a:solidFill>
                  <a:srgbClr val="000000"/>
                </a:solidFill>
                <a:latin typeface="Arial" panose="020B0604020202020204" pitchFamily="34" charset="0"/>
              </a:rPr>
              <a:t>Maksymalny poziom dofinansowania całkowitego </a:t>
            </a:r>
            <a:r>
              <a:rPr lang="pl-PL" sz="2000" b="0" i="0" u="none" strike="noStrike" baseline="0" dirty="0">
                <a:solidFill>
                  <a:srgbClr val="000000"/>
                </a:solidFill>
                <a:latin typeface="Arial" panose="020B0604020202020204" pitchFamily="34" charset="0"/>
              </a:rPr>
              <a:t>wydatków kwalifikowalnych na poziomie projektu </a:t>
            </a:r>
            <a:r>
              <a:rPr lang="pl-PL" sz="2000" b="1" i="0" u="none" strike="noStrike" baseline="0" dirty="0">
                <a:solidFill>
                  <a:srgbClr val="000000"/>
                </a:solidFill>
                <a:latin typeface="Arial" panose="020B0604020202020204" pitchFamily="34" charset="0"/>
              </a:rPr>
              <a:t>wynosi 95% </a:t>
            </a:r>
            <a:r>
              <a:rPr lang="pl-PL" sz="2000" b="0" i="0" u="none" strike="noStrike" baseline="0" dirty="0">
                <a:solidFill>
                  <a:srgbClr val="000000"/>
                </a:solidFill>
                <a:latin typeface="Arial" panose="020B0604020202020204" pitchFamily="34" charset="0"/>
              </a:rPr>
              <a:t>(70% środki UE, 25% współfinansowanie z budżetu państwa). </a:t>
            </a:r>
          </a:p>
          <a:p>
            <a:pPr marL="0" indent="0">
              <a:buNone/>
            </a:pPr>
            <a:r>
              <a:rPr lang="pl-PL" sz="2000" b="1" i="0" u="none" strike="noStrike" baseline="0" dirty="0">
                <a:solidFill>
                  <a:srgbClr val="000000"/>
                </a:solidFill>
                <a:latin typeface="Arial" panose="020B0604020202020204" pitchFamily="34" charset="0"/>
              </a:rPr>
              <a:t>Minimalny udział wkładu własnego </a:t>
            </a:r>
            <a:r>
              <a:rPr lang="pl-PL" sz="2000" b="0" i="0" u="none" strike="noStrike" baseline="0" dirty="0">
                <a:solidFill>
                  <a:srgbClr val="000000"/>
                </a:solidFill>
                <a:latin typeface="Arial" panose="020B0604020202020204" pitchFamily="34" charset="0"/>
              </a:rPr>
              <a:t>w ramach projektu </a:t>
            </a:r>
            <a:r>
              <a:rPr lang="pl-PL" sz="2000" b="1" i="0" u="none" strike="noStrike" baseline="0" dirty="0">
                <a:solidFill>
                  <a:srgbClr val="000000"/>
                </a:solidFill>
                <a:latin typeface="Arial" panose="020B0604020202020204" pitchFamily="34" charset="0"/>
              </a:rPr>
              <a:t>wynosi co najmniej 5% wydatków kwalifikowalnych projektu</a:t>
            </a:r>
            <a:r>
              <a:rPr lang="pl-PL" sz="2000" b="0" i="0" u="none" strike="noStrike" baseline="0" dirty="0">
                <a:solidFill>
                  <a:srgbClr val="000000"/>
                </a:solidFill>
                <a:latin typeface="Arial" panose="020B0604020202020204" pitchFamily="34" charset="0"/>
              </a:rPr>
              <a:t>. </a:t>
            </a:r>
          </a:p>
          <a:p>
            <a:pPr marL="0" indent="0">
              <a:buNone/>
            </a:pPr>
            <a:r>
              <a:rPr lang="pl-PL" sz="2000" b="1" i="0" u="none" strike="noStrike" baseline="0" dirty="0">
                <a:solidFill>
                  <a:srgbClr val="000000"/>
                </a:solidFill>
                <a:latin typeface="Arial" panose="020B0604020202020204" pitchFamily="34" charset="0"/>
              </a:rPr>
              <a:t>Maksymalna wartość projektów, które zostaną wybrane w ramach tego naboru (środki UE + współfinansowanie z budżetu państwa + wkład własny) </a:t>
            </a:r>
            <a:r>
              <a:rPr lang="pl-PL" sz="2000" b="0" i="0" u="none" strike="noStrike" baseline="0" dirty="0">
                <a:solidFill>
                  <a:srgbClr val="000000"/>
                </a:solidFill>
                <a:latin typeface="Arial" panose="020B0604020202020204" pitchFamily="34" charset="0"/>
              </a:rPr>
              <a:t>wynosi </a:t>
            </a:r>
            <a:r>
              <a:rPr lang="pl-PL" sz="2000" b="1" dirty="0">
                <a:solidFill>
                  <a:srgbClr val="000000"/>
                </a:solidFill>
                <a:latin typeface="Arial" panose="020B0604020202020204" pitchFamily="34" charset="0"/>
              </a:rPr>
              <a:t>63 664 284</a:t>
            </a:r>
            <a:r>
              <a:rPr lang="pl-PL" sz="2000" b="1" i="0" u="none" strike="noStrike" baseline="0" dirty="0">
                <a:solidFill>
                  <a:srgbClr val="000000"/>
                </a:solidFill>
                <a:latin typeface="Arial" panose="020B0604020202020204" pitchFamily="34" charset="0"/>
              </a:rPr>
              <a:t> PLN</a:t>
            </a:r>
            <a:r>
              <a:rPr lang="pl-PL" sz="2000" b="0" i="0" u="none" strike="noStrike" baseline="0" dirty="0">
                <a:solidFill>
                  <a:srgbClr val="000000"/>
                </a:solidFill>
                <a:latin typeface="Arial" panose="020B0604020202020204" pitchFamily="34" charset="0"/>
              </a:rPr>
              <a:t>. </a:t>
            </a:r>
            <a:endParaRPr lang="pl-PL" sz="800" b="1" dirty="0">
              <a:latin typeface="+mn-lt"/>
            </a:endParaRPr>
          </a:p>
        </p:txBody>
      </p:sp>
      <p:sp>
        <p:nvSpPr>
          <p:cNvPr id="4" name="Symbol zastępczy numeru slajdu 3"/>
          <p:cNvSpPr>
            <a:spLocks noGrp="1"/>
          </p:cNvSpPr>
          <p:nvPr>
            <p:ph type="sldNum" sz="quarter" idx="10"/>
          </p:nvPr>
        </p:nvSpPr>
        <p:spPr/>
        <p:txBody>
          <a:bodyPr/>
          <a:lstStyle/>
          <a:p>
            <a:fld id="{EB4015AA-59F6-416B-87A6-8E3D940284E2}" type="slidenum">
              <a:rPr lang="pl-PL" smtClean="0"/>
              <a:pPr/>
              <a:t>8</a:t>
            </a:fld>
            <a:endParaRPr lang="pl-PL" dirty="0"/>
          </a:p>
        </p:txBody>
      </p:sp>
    </p:spTree>
    <p:extLst>
      <p:ext uri="{BB962C8B-B14F-4D97-AF65-F5344CB8AC3E}">
        <p14:creationId xmlns:p14="http://schemas.microsoft.com/office/powerpoint/2010/main" val="25343657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40770" y="251445"/>
            <a:ext cx="8640381" cy="576063"/>
          </a:xfrm>
        </p:spPr>
        <p:txBody>
          <a:bodyPr/>
          <a:lstStyle/>
          <a:p>
            <a:r>
              <a:rPr lang="pl-PL" u="sng" dirty="0"/>
              <a:t>Zasady finansowania projektu</a:t>
            </a:r>
            <a:endParaRPr lang="pl-PL" dirty="0"/>
          </a:p>
        </p:txBody>
      </p:sp>
      <p:sp>
        <p:nvSpPr>
          <p:cNvPr id="3" name="Symbol zastępczy zawartości 2"/>
          <p:cNvSpPr>
            <a:spLocks noGrp="1"/>
          </p:cNvSpPr>
          <p:nvPr>
            <p:ph idx="1"/>
          </p:nvPr>
        </p:nvSpPr>
        <p:spPr>
          <a:xfrm>
            <a:off x="1025907" y="1331565"/>
            <a:ext cx="8640382" cy="5688272"/>
          </a:xfrm>
        </p:spPr>
        <p:txBody>
          <a:bodyPr>
            <a:normAutofit/>
          </a:bodyPr>
          <a:lstStyle/>
          <a:p>
            <a:r>
              <a:rPr lang="pl-PL" sz="1800" spc="2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Źródłem finansowania wkładu własnego mogą być zarówno środki publiczne, jak </a:t>
            </a:r>
            <a:r>
              <a:rPr lang="pl-PL" sz="1800" spc="-3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i prywatne. O zakwalifikowaniu wkładu własnego do środków publicznych lub prywatnych</a:t>
            </a:r>
            <a:r>
              <a:rPr lang="pl-PL"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decyduje źródło pochodzenia środków. Wkład własny może być wniesiony także przez Partnera projektu lub przez uczestników projektu. </a:t>
            </a:r>
            <a:endParaRPr lang="pl-PL" sz="1800" dirty="0">
              <a:effectLst/>
              <a:latin typeface="Arial" panose="020B0604020202020204" pitchFamily="34" charset="0"/>
              <a:ea typeface="Times New Roman" panose="02020603050405020304" pitchFamily="18" charset="0"/>
              <a:cs typeface="Times New Roman" panose="02020603050405020304" pitchFamily="18" charset="0"/>
            </a:endParaRPr>
          </a:p>
          <a:p>
            <a:pPr>
              <a:spcAft>
                <a:spcPts val="600"/>
              </a:spcAft>
            </a:pPr>
            <a:r>
              <a:rPr lang="pl-PL" spc="20" dirty="0">
                <a:solidFill>
                  <a:srgbClr val="000000"/>
                </a:solidFill>
                <a:latin typeface="Arial" panose="020B0604020202020204" pitchFamily="34" charset="0"/>
                <a:cs typeface="Arial" panose="020B0604020202020204" pitchFamily="34" charset="0"/>
              </a:rPr>
              <a:t>Wkład własny wnoszony w ramach kosztów pośrednich uznajemy za wkład pieniężny.</a:t>
            </a:r>
          </a:p>
          <a:p>
            <a:pPr>
              <a:spcAft>
                <a:spcPts val="600"/>
              </a:spcAft>
            </a:pPr>
            <a:r>
              <a:rPr lang="pl-PL" spc="20" dirty="0">
                <a:solidFill>
                  <a:srgbClr val="000000"/>
                </a:solidFill>
                <a:latin typeface="Arial" panose="020B0604020202020204" pitchFamily="34" charset="0"/>
                <a:cs typeface="Arial" panose="020B0604020202020204" pitchFamily="34" charset="0"/>
              </a:rPr>
              <a:t>Rekomendujemy Państwu zapoznanie się z zasadami wnoszenia wkładu własnego do projektów opisanymi w „Wytycznych dotyczących kwalifikowalności wydatków na lata 2021-2027”.</a:t>
            </a:r>
          </a:p>
          <a:p>
            <a:endParaRPr lang="pl-PL" dirty="0"/>
          </a:p>
        </p:txBody>
      </p:sp>
      <p:sp>
        <p:nvSpPr>
          <p:cNvPr id="4" name="Symbol zastępczy numeru slajdu 3"/>
          <p:cNvSpPr>
            <a:spLocks noGrp="1"/>
          </p:cNvSpPr>
          <p:nvPr>
            <p:ph type="sldNum" sz="quarter" idx="10"/>
          </p:nvPr>
        </p:nvSpPr>
        <p:spPr/>
        <p:txBody>
          <a:bodyPr/>
          <a:lstStyle/>
          <a:p>
            <a:fld id="{EB4015AA-59F6-416B-87A6-8E3D940284E2}" type="slidenum">
              <a:rPr lang="pl-PL" smtClean="0"/>
              <a:pPr/>
              <a:t>9</a:t>
            </a:fld>
            <a:endParaRPr lang="pl-PL" dirty="0"/>
          </a:p>
        </p:txBody>
      </p:sp>
    </p:spTree>
    <p:extLst>
      <p:ext uri="{BB962C8B-B14F-4D97-AF65-F5344CB8AC3E}">
        <p14:creationId xmlns:p14="http://schemas.microsoft.com/office/powerpoint/2010/main" val="398623065"/>
      </p:ext>
    </p:extLst>
  </p:cSld>
  <p:clrMapOvr>
    <a:masterClrMapping/>
  </p:clrMapOvr>
</p:sld>
</file>

<file path=ppt/theme/theme1.xml><?xml version="1.0" encoding="utf-8"?>
<a:theme xmlns:a="http://schemas.openxmlformats.org/drawingml/2006/main" name="Motyw pakietu Office">
  <a:themeElements>
    <a:clrScheme name="Niestandardowy 8">
      <a:dk1>
        <a:srgbClr val="000000"/>
      </a:dk1>
      <a:lt1>
        <a:srgbClr val="FFFFFF"/>
      </a:lt1>
      <a:dk2>
        <a:srgbClr val="002073"/>
      </a:dk2>
      <a:lt2>
        <a:srgbClr val="FFFFFF"/>
      </a:lt2>
      <a:accent1>
        <a:srgbClr val="003399"/>
      </a:accent1>
      <a:accent2>
        <a:srgbClr val="A6D3FF"/>
      </a:accent2>
      <a:accent3>
        <a:srgbClr val="FFD618"/>
      </a:accent3>
      <a:accent4>
        <a:srgbClr val="0051B0"/>
      </a:accent4>
      <a:accent5>
        <a:srgbClr val="6BB1E2"/>
      </a:accent5>
      <a:accent6>
        <a:srgbClr val="FFE60B"/>
      </a:accent6>
      <a:hlink>
        <a:srgbClr val="0563C1"/>
      </a:hlink>
      <a:folHlink>
        <a:srgbClr val="954F72"/>
      </a:folHlink>
    </a:clrScheme>
    <a:fontScheme name="Motyw pakietu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tyw pakietu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zentacja1" id="{436F5452-C95B-4D43-A1C6-1CA5BE69C951}" vid="{ABE25C27-1E66-47F3-AA86-B88226738C33}"/>
    </a:ext>
  </a:ext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Prezentacja z numerem strony</Template>
  <TotalTime>1858</TotalTime>
  <Words>4393</Words>
  <Application>Microsoft Office PowerPoint</Application>
  <PresentationFormat>Niestandardowy</PresentationFormat>
  <Paragraphs>279</Paragraphs>
  <Slides>32</Slides>
  <Notes>0</Notes>
  <HiddenSlides>0</HiddenSlides>
  <MMClips>0</MMClips>
  <ScaleCrop>false</ScaleCrop>
  <HeadingPairs>
    <vt:vector size="6" baseType="variant">
      <vt:variant>
        <vt:lpstr>Używane czcionki</vt:lpstr>
      </vt:variant>
      <vt:variant>
        <vt:i4>6</vt:i4>
      </vt:variant>
      <vt:variant>
        <vt:lpstr>Motyw</vt:lpstr>
      </vt:variant>
      <vt:variant>
        <vt:i4>1</vt:i4>
      </vt:variant>
      <vt:variant>
        <vt:lpstr>Tytuły slajdów</vt:lpstr>
      </vt:variant>
      <vt:variant>
        <vt:i4>32</vt:i4>
      </vt:variant>
    </vt:vector>
  </HeadingPairs>
  <TitlesOfParts>
    <vt:vector size="39" baseType="lpstr">
      <vt:lpstr>Arial</vt:lpstr>
      <vt:lpstr>Calibri</vt:lpstr>
      <vt:lpstr>Open Sans</vt:lpstr>
      <vt:lpstr>Symbol</vt:lpstr>
      <vt:lpstr>Times New Roman</vt:lpstr>
      <vt:lpstr>Wingdings</vt:lpstr>
      <vt:lpstr>Motyw pakietu Office</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Kwota przeznaczona na dofinansowanie projektów w naborze  </vt:lpstr>
      <vt:lpstr>Zasady finansowania projektu </vt:lpstr>
      <vt:lpstr>Zasady finansowania projektu</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Forma i sposób komunikacji pomiędzy ION a Wnioskodawcą </vt:lpstr>
      <vt:lpstr>Prezentacja programu PowerPoint</vt:lpstr>
      <vt:lpstr>Dziękuję za uwagę.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Sowiński Piotr</dc:creator>
  <cp:lastModifiedBy>Łukasz Wysocki</cp:lastModifiedBy>
  <cp:revision>132</cp:revision>
  <dcterms:created xsi:type="dcterms:W3CDTF">2022-06-22T09:40:44Z</dcterms:created>
  <dcterms:modified xsi:type="dcterms:W3CDTF">2023-11-27T12:21:21Z</dcterms:modified>
</cp:coreProperties>
</file>