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75" r:id="rId2"/>
    <p:sldId id="287" r:id="rId3"/>
    <p:sldId id="302" r:id="rId4"/>
    <p:sldId id="315" r:id="rId5"/>
    <p:sldId id="303" r:id="rId6"/>
    <p:sldId id="304" r:id="rId7"/>
    <p:sldId id="282" r:id="rId8"/>
    <p:sldId id="305" r:id="rId9"/>
    <p:sldId id="312" r:id="rId10"/>
    <p:sldId id="313" r:id="rId11"/>
    <p:sldId id="286" r:id="rId12"/>
    <p:sldId id="284" r:id="rId13"/>
    <p:sldId id="306" r:id="rId14"/>
    <p:sldId id="308" r:id="rId15"/>
    <p:sldId id="316" r:id="rId16"/>
    <p:sldId id="317" r:id="rId17"/>
    <p:sldId id="277" r:id="rId18"/>
    <p:sldId id="290" r:id="rId19"/>
    <p:sldId id="291" r:id="rId20"/>
    <p:sldId id="294" r:id="rId21"/>
    <p:sldId id="309" r:id="rId22"/>
    <p:sldId id="295" r:id="rId23"/>
    <p:sldId id="311" r:id="rId24"/>
    <p:sldId id="310" r:id="rId25"/>
    <p:sldId id="296" r:id="rId26"/>
    <p:sldId id="297" r:id="rId27"/>
    <p:sldId id="298" r:id="rId28"/>
    <p:sldId id="299" r:id="rId29"/>
    <p:sldId id="301" r:id="rId30"/>
    <p:sldId id="314" r:id="rId31"/>
    <p:sldId id="300" r:id="rId32"/>
    <p:sldId id="276" r:id="rId3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Dorota Falkowska" initials="DF" lastIdx="0" clrIdx="1">
    <p:extLst>
      <p:ext uri="{19B8F6BF-5375-455C-9EA6-DF929625EA0E}">
        <p15:presenceInfo xmlns:p15="http://schemas.microsoft.com/office/powerpoint/2012/main" userId="S-1-5-21-1434787077-604915298-1717707607-19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660"/>
  </p:normalViewPr>
  <p:slideViewPr>
    <p:cSldViewPr showGuides="1">
      <p:cViewPr varScale="1">
        <p:scale>
          <a:sx n="104" d="100"/>
          <a:sy n="104" d="100"/>
        </p:scale>
        <p:origin x="1680" y="102"/>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08.11.2023</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08.11.2023</a:t>
            </a:fld>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08.11.2023</a:t>
            </a:fld>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cstate="hq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cstate="hq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cstate="hq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cstate="hq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cstate="hq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cstate="hq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cstate="hq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cstate="hq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cstate="hq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cstate="hq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cstate="hq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cstate="hq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08.11.2023</a:t>
            </a:fld>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rpo.dolnyslask.pl/o-projekcie/feds-2021-2027/" TargetMode="External"/><Relationship Id="rId2" Type="http://schemas.openxmlformats.org/officeDocument/2006/relationships/hyperlink" Target="https://sowa2021.efs.gov.pl/"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7" name="Prostokąt 6"/>
          <p:cNvSpPr/>
          <p:nvPr/>
        </p:nvSpPr>
        <p:spPr>
          <a:xfrm>
            <a:off x="1385466" y="2653941"/>
            <a:ext cx="7992888" cy="4162678"/>
          </a:xfrm>
          <a:prstGeom prst="rect">
            <a:avLst/>
          </a:prstGeom>
        </p:spPr>
        <p:txBody>
          <a:bodyPr wrap="square">
            <a:spAutoFit/>
          </a:bodyPr>
          <a:lstStyle/>
          <a:p>
            <a:pPr>
              <a:spcBef>
                <a:spcPts val="300"/>
              </a:spcBef>
              <a:spcAft>
                <a:spcPts val="300"/>
              </a:spcAft>
            </a:pPr>
            <a:r>
              <a:rPr lang="pl-PL" sz="2000" b="1" dirty="0">
                <a:solidFill>
                  <a:schemeClr val="accent1"/>
                </a:solidFill>
                <a:ea typeface="Times New Roman" panose="02020603050405020304" pitchFamily="18" charset="0"/>
                <a:cs typeface="Times New Roman" panose="02020603050405020304" pitchFamily="18" charset="0"/>
              </a:rPr>
              <a:t>Nabór nr: </a:t>
            </a:r>
            <a:r>
              <a:rPr lang="pl-PL" sz="2000" b="1" dirty="0">
                <a:ea typeface="Times New Roman" panose="02020603050405020304" pitchFamily="18" charset="0"/>
                <a:cs typeface="Times New Roman" panose="02020603050405020304" pitchFamily="18" charset="0"/>
              </a:rPr>
              <a:t>FEDS.07.07-IP.02-046/23</a:t>
            </a:r>
          </a:p>
          <a:p>
            <a:pPr>
              <a:spcBef>
                <a:spcPts val="300"/>
              </a:spcBef>
              <a:spcAft>
                <a:spcPts val="300"/>
              </a:spcAft>
            </a:pPr>
            <a:r>
              <a:rPr lang="pl-PL" sz="2000" b="1" dirty="0">
                <a:solidFill>
                  <a:schemeClr val="accent1"/>
                </a:solidFill>
                <a:ea typeface="Times New Roman" panose="02020603050405020304" pitchFamily="18" charset="0"/>
                <a:cs typeface="Times New Roman" panose="02020603050405020304" pitchFamily="18" charset="0"/>
              </a:rPr>
              <a:t>W ramach programu:</a:t>
            </a:r>
            <a:r>
              <a:rPr lang="pl-PL" sz="2000" b="1" dirty="0">
                <a:ea typeface="Times New Roman" panose="02020603050405020304" pitchFamily="18" charset="0"/>
                <a:cs typeface="Times New Roman" panose="02020603050405020304" pitchFamily="18" charset="0"/>
              </a:rPr>
              <a:t> Fundusze Europejskie dla Dolnego Śląska 2021-2027 </a:t>
            </a:r>
          </a:p>
          <a:p>
            <a:pPr>
              <a:spcBef>
                <a:spcPts val="300"/>
              </a:spcBef>
              <a:spcAft>
                <a:spcPts val="300"/>
              </a:spcAft>
            </a:pPr>
            <a:r>
              <a:rPr lang="pl-PL" sz="2000" b="1" dirty="0">
                <a:ea typeface="Times New Roman" panose="02020603050405020304" pitchFamily="18" charset="0"/>
                <a:cs typeface="Times New Roman" panose="02020603050405020304" pitchFamily="18" charset="0"/>
              </a:rPr>
              <a:t>                                        Europejski Fundusz Społeczny PLUS</a:t>
            </a:r>
          </a:p>
          <a:p>
            <a:pPr>
              <a:spcBef>
                <a:spcPts val="300"/>
              </a:spcBef>
              <a:spcAft>
                <a:spcPts val="300"/>
              </a:spcAft>
            </a:pPr>
            <a:r>
              <a:rPr lang="pl-PL" sz="2000" b="1" dirty="0">
                <a:solidFill>
                  <a:schemeClr val="accent1"/>
                </a:solidFill>
                <a:ea typeface="Times New Roman" panose="02020603050405020304" pitchFamily="18" charset="0"/>
                <a:cs typeface="Times New Roman" panose="02020603050405020304" pitchFamily="18" charset="0"/>
              </a:rPr>
              <a:t>Priorytet 7</a:t>
            </a:r>
            <a:r>
              <a:rPr lang="pl-PL" sz="2000" b="1" dirty="0">
                <a:ea typeface="Times New Roman" panose="02020603050405020304" pitchFamily="18" charset="0"/>
                <a:cs typeface="Times New Roman" panose="02020603050405020304" pitchFamily="18" charset="0"/>
              </a:rPr>
              <a:t> Fundusze Europejskie na rzecz rynku pracy i włączenia              </a:t>
            </a:r>
            <a:br>
              <a:rPr lang="pl-PL" sz="2000" b="1" dirty="0">
                <a:ea typeface="Times New Roman" panose="02020603050405020304" pitchFamily="18" charset="0"/>
                <a:cs typeface="Times New Roman" panose="02020603050405020304" pitchFamily="18" charset="0"/>
              </a:rPr>
            </a:br>
            <a:r>
              <a:rPr lang="pl-PL" sz="2000" b="1" dirty="0">
                <a:ea typeface="Times New Roman" panose="02020603050405020304" pitchFamily="18" charset="0"/>
                <a:cs typeface="Times New Roman" panose="02020603050405020304" pitchFamily="18" charset="0"/>
              </a:rPr>
              <a:t>                     społecznego na Dolnym Śląsku</a:t>
            </a:r>
          </a:p>
          <a:p>
            <a:pPr>
              <a:spcBef>
                <a:spcPts val="300"/>
              </a:spcBef>
              <a:spcAft>
                <a:spcPts val="300"/>
              </a:spcAft>
            </a:pPr>
            <a:r>
              <a:rPr lang="pl-PL" sz="2000" b="1" dirty="0">
                <a:solidFill>
                  <a:schemeClr val="accent1"/>
                </a:solidFill>
                <a:ea typeface="Times New Roman" panose="02020603050405020304" pitchFamily="18" charset="0"/>
                <a:cs typeface="Times New Roman" panose="02020603050405020304" pitchFamily="18" charset="0"/>
              </a:rPr>
              <a:t>Działanie 7.7 </a:t>
            </a:r>
            <a:r>
              <a:rPr lang="pl-PL" sz="2000" b="1" dirty="0">
                <a:ea typeface="Times New Roman" panose="02020603050405020304" pitchFamily="18" charset="0"/>
                <a:cs typeface="Times New Roman" panose="02020603050405020304" pitchFamily="18" charset="0"/>
              </a:rPr>
              <a:t>Rozwój usług społecznych i zdrowotnych</a:t>
            </a:r>
          </a:p>
          <a:p>
            <a:pPr algn="l">
              <a:spcBef>
                <a:spcPts val="300"/>
              </a:spcBef>
              <a:spcAft>
                <a:spcPts val="300"/>
              </a:spcAft>
            </a:pPr>
            <a:r>
              <a:rPr lang="pl-PL" sz="2000" b="1" dirty="0">
                <a:solidFill>
                  <a:schemeClr val="accent1"/>
                </a:solidFill>
                <a:ea typeface="Times New Roman" panose="02020603050405020304" pitchFamily="18" charset="0"/>
                <a:cs typeface="Times New Roman" panose="02020603050405020304" pitchFamily="18" charset="0"/>
              </a:rPr>
              <a:t>Typ: </a:t>
            </a:r>
            <a:r>
              <a:rPr lang="pl-PL" sz="1800" b="1" i="0" u="none" strike="noStrike" baseline="0" dirty="0">
                <a:solidFill>
                  <a:schemeClr val="accent1"/>
                </a:solidFill>
                <a:latin typeface="Arial" panose="020B0604020202020204" pitchFamily="34" charset="0"/>
              </a:rPr>
              <a:t>7.7.A </a:t>
            </a:r>
            <a:r>
              <a:rPr lang="pl-PL" sz="1800" b="1" i="0" u="none" strike="noStrike" baseline="0" dirty="0">
                <a:solidFill>
                  <a:srgbClr val="000000"/>
                </a:solidFill>
                <a:latin typeface="Arial" panose="020B0604020202020204" pitchFamily="34" charset="0"/>
              </a:rPr>
              <a:t>Rozwój usług świadczonych w społeczności lokalnej </a:t>
            </a:r>
          </a:p>
          <a:p>
            <a:pPr>
              <a:spcBef>
                <a:spcPts val="300"/>
              </a:spcBef>
              <a:spcAft>
                <a:spcPts val="300"/>
              </a:spcAft>
            </a:pPr>
            <a:r>
              <a:rPr lang="pl-PL" sz="1800" b="1" i="0" u="none" strike="noStrike" baseline="0" dirty="0">
                <a:solidFill>
                  <a:schemeClr val="accent1"/>
                </a:solidFill>
                <a:latin typeface="Arial" panose="020B0604020202020204" pitchFamily="34" charset="0"/>
              </a:rPr>
              <a:t>        7.7.C </a:t>
            </a:r>
            <a:r>
              <a:rPr lang="pl-PL" sz="1800" b="1" i="0" u="none" strike="noStrike" baseline="0" dirty="0">
                <a:solidFill>
                  <a:srgbClr val="000000"/>
                </a:solidFill>
                <a:latin typeface="Arial" panose="020B0604020202020204" pitchFamily="34" charset="0"/>
              </a:rPr>
              <a:t>Rozwój mieszkalnictwa </a:t>
            </a:r>
          </a:p>
          <a:p>
            <a:pPr>
              <a:spcBef>
                <a:spcPts val="300"/>
              </a:spcBef>
              <a:spcAft>
                <a:spcPts val="300"/>
              </a:spcAft>
            </a:pPr>
            <a:r>
              <a:rPr lang="pl-PL" sz="1800" b="1" i="0" u="none" strike="noStrike" baseline="0" dirty="0">
                <a:solidFill>
                  <a:schemeClr val="accent1"/>
                </a:solidFill>
                <a:latin typeface="Arial" panose="020B0604020202020204" pitchFamily="34" charset="0"/>
              </a:rPr>
              <a:t>        7.7.D</a:t>
            </a:r>
            <a:r>
              <a:rPr lang="pl-PL" sz="1800" b="1" i="0" u="none" strike="noStrike" baseline="0" dirty="0">
                <a:solidFill>
                  <a:srgbClr val="000000"/>
                </a:solidFill>
                <a:latin typeface="Arial" panose="020B0604020202020204" pitchFamily="34" charset="0"/>
              </a:rPr>
              <a:t> Wsparcie dla kadr instytucji pomocy i integracji społecznej          </a:t>
            </a:r>
          </a:p>
          <a:p>
            <a:pPr>
              <a:spcBef>
                <a:spcPts val="300"/>
              </a:spcBef>
              <a:spcAft>
                <a:spcPts val="300"/>
              </a:spcAft>
            </a:pPr>
            <a:r>
              <a:rPr lang="pl-PL" b="1" dirty="0">
                <a:solidFill>
                  <a:srgbClr val="000000"/>
                </a:solidFill>
                <a:latin typeface="Arial" panose="020B0604020202020204" pitchFamily="34" charset="0"/>
              </a:rPr>
              <a:t>                  </a:t>
            </a:r>
            <a:r>
              <a:rPr lang="pl-PL" sz="1800" b="1" i="0" u="none" strike="noStrike" baseline="0" dirty="0">
                <a:solidFill>
                  <a:srgbClr val="000000"/>
                </a:solidFill>
                <a:latin typeface="Arial" panose="020B0604020202020204" pitchFamily="34" charset="0"/>
              </a:rPr>
              <a:t>oraz systemu opieki długoterminowej </a:t>
            </a:r>
            <a:endParaRPr lang="pl-PL" sz="1400" b="1" dirty="0">
              <a:ea typeface="Times New Roman" panose="02020603050405020304" pitchFamily="18" charset="0"/>
            </a:endParaRPr>
          </a:p>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p:txBody>
      </p:sp>
      <p:sp>
        <p:nvSpPr>
          <p:cNvPr id="4" name="Prostokąt 3">
            <a:extLst>
              <a:ext uri="{FF2B5EF4-FFF2-40B4-BE49-F238E27FC236}">
                <a16:creationId xmlns:a16="http://schemas.microsoft.com/office/drawing/2014/main" id="{8BF6C71E-FFD6-4E0C-A49E-BFF0E908A9A8}"/>
              </a:ext>
            </a:extLst>
          </p:cNvPr>
          <p:cNvSpPr/>
          <p:nvPr/>
        </p:nvSpPr>
        <p:spPr>
          <a:xfrm>
            <a:off x="377354" y="7180763"/>
            <a:ext cx="10009112" cy="415498"/>
          </a:xfrm>
          <a:prstGeom prst="rect">
            <a:avLst/>
          </a:prstGeom>
        </p:spPr>
        <p:txBody>
          <a:bodyPr wrap="square">
            <a:spAutoFit/>
          </a:bodyPr>
          <a:lstStyle/>
          <a:p>
            <a:pPr algn="ctr">
              <a:spcBef>
                <a:spcPts val="300"/>
              </a:spcBef>
              <a:spcAft>
                <a:spcPts val="300"/>
              </a:spcAft>
            </a:pPr>
            <a:r>
              <a:rPr lang="pl-PL" sz="1050" dirty="0">
                <a:solidFill>
                  <a:schemeClr val="accent1"/>
                </a:solidFill>
                <a:ea typeface="Times New Roman" panose="02020603050405020304" pitchFamily="18" charset="0"/>
                <a:cs typeface="Times New Roman" panose="02020603050405020304" pitchFamily="18" charset="0"/>
              </a:rPr>
              <a:t>Spotkanie jest współfinansowane ze środków Unii Europejskiej w ramach Europejskiego Funduszu Społecznego </a:t>
            </a:r>
            <a:br>
              <a:rPr lang="pl-PL" sz="1050" dirty="0">
                <a:solidFill>
                  <a:schemeClr val="accent1"/>
                </a:solidFill>
                <a:ea typeface="Times New Roman" panose="02020603050405020304" pitchFamily="18" charset="0"/>
                <a:cs typeface="Times New Roman" panose="02020603050405020304" pitchFamily="18" charset="0"/>
              </a:rPr>
            </a:br>
            <a:r>
              <a:rPr lang="pl-PL" sz="1050" dirty="0">
                <a:solidFill>
                  <a:schemeClr val="accent1"/>
                </a:solidFill>
                <a:ea typeface="Times New Roman" panose="02020603050405020304" pitchFamily="18" charset="0"/>
                <a:cs typeface="Times New Roman" panose="02020603050405020304" pitchFamily="18" charset="0"/>
              </a:rPr>
              <a:t>i realizowane w ramach projektu „RPO Pomoc Techniczna 2014-2020 - DWUP” na 2023 r. </a:t>
            </a:r>
            <a:endParaRPr lang="pl-PL" sz="1050" dirty="0">
              <a:ea typeface="Times New Roman" panose="02020603050405020304" pitchFamily="18" charset="0"/>
            </a:endParaRPr>
          </a:p>
        </p:txBody>
      </p:sp>
    </p:spTree>
    <p:extLst>
      <p:ext uri="{BB962C8B-B14F-4D97-AF65-F5344CB8AC3E}">
        <p14:creationId xmlns:p14="http://schemas.microsoft.com/office/powerpoint/2010/main" val="2014186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92370"/>
          </a:xfrm>
        </p:spPr>
        <p:txBody>
          <a:bodyPr>
            <a:noAutofit/>
          </a:bodyPr>
          <a:lstStyle/>
          <a:p>
            <a:pPr marL="0" lvl="0" indent="0">
              <a:buNone/>
            </a:pPr>
            <a:r>
              <a:rPr lang="pl-PL" dirty="0">
                <a:solidFill>
                  <a:schemeClr val="accent1"/>
                </a:solidFill>
                <a:latin typeface="Arial" panose="020B0604020202020204" pitchFamily="34" charset="0"/>
                <a:cs typeface="Arial" panose="020B0604020202020204" pitchFamily="34" charset="0"/>
              </a:rPr>
              <a:t>3. </a:t>
            </a:r>
            <a:r>
              <a:rPr lang="pl-PL" dirty="0">
                <a:latin typeface="Arial" panose="020B0604020202020204" pitchFamily="34" charset="0"/>
                <a:cs typeface="Arial" panose="020B0604020202020204" pitchFamily="34" charset="0"/>
              </a:rPr>
              <a:t>zakupu mebli, sprzętu i pojazdów, z wyjątkiem następujących warunków:</a:t>
            </a:r>
          </a:p>
          <a:p>
            <a:pPr lvl="0">
              <a:buFont typeface="Wingdings" panose="05000000000000000000" pitchFamily="2" charset="2"/>
              <a:buChar char="Ø"/>
            </a:pPr>
            <a:r>
              <a:rPr lang="pl-PL" dirty="0">
                <a:latin typeface="Arial" panose="020B0604020202020204" pitchFamily="34" charset="0"/>
                <a:cs typeface="Arial" panose="020B0604020202020204" pitchFamily="34" charset="0"/>
              </a:rPr>
              <a:t>zakupy te zostaną zamortyzowane w całości w okresie realizacji projektu, </a:t>
            </a:r>
            <a:br>
              <a:rPr lang="pl-PL" dirty="0">
                <a:latin typeface="Arial" panose="020B0604020202020204" pitchFamily="34" charset="0"/>
                <a:cs typeface="Arial" panose="020B0604020202020204" pitchFamily="34" charset="0"/>
              </a:rPr>
            </a:br>
            <a:r>
              <a:rPr lang="pl-PL" dirty="0">
                <a:latin typeface="Arial" panose="020B0604020202020204" pitchFamily="34" charset="0"/>
                <a:cs typeface="Arial" panose="020B0604020202020204" pitchFamily="34" charset="0"/>
              </a:rPr>
              <a:t>z zastrzeżeniem podrozdziału 3.7 „Wytycznych dotyczących kwalifikowalności wydatków na lata 2021-2027”, lub</a:t>
            </a:r>
          </a:p>
          <a:p>
            <a:pPr lvl="0">
              <a:buFont typeface="Wingdings" panose="05000000000000000000" pitchFamily="2" charset="2"/>
              <a:buChar char="Ø"/>
            </a:pPr>
            <a:r>
              <a:rPr lang="pl-PL" dirty="0">
                <a:latin typeface="Arial" panose="020B0604020202020204" pitchFamily="34" charset="0"/>
                <a:cs typeface="Arial" panose="020B0604020202020204" pitchFamily="34" charset="0"/>
              </a:rPr>
              <a:t>zostanie przez Państwa udowodnione, że zakup będzie najbardziej opłacalną opcją, tj. wymaga mniejszych nakładów finansowych niż inne opcje, np. najem lub leasing, ale jednocześnie jest odpowiedni do osiągnięcia celu Państwa projektu. Przy porównywaniu kosztów finansowych związanych z różnymi opcjami, ocena powinna opierać się na przedmiotach o podobnych cechach. Uzasadnienie zakupu jako najbardziej opłacalnej opcji powinno wynikać z zatwierdzonego wniosku, lub</a:t>
            </a:r>
          </a:p>
          <a:p>
            <a:pPr>
              <a:buFont typeface="Wingdings" panose="05000000000000000000" pitchFamily="2" charset="2"/>
              <a:buChar char="Ø"/>
            </a:pPr>
            <a:r>
              <a:rPr lang="pl-PL" dirty="0">
                <a:latin typeface="Arial" panose="020B0604020202020204" pitchFamily="34" charset="0"/>
                <a:cs typeface="Arial" panose="020B0604020202020204" pitchFamily="34" charset="0"/>
              </a:rPr>
              <a:t>zakupy te są konieczne dla osiągniecia celów projektu (np. doposażenie pracowni naukowych). Uzasadnienie konieczności tych zakupów powinno wynikać z zatwierdzonego wniosku (za niezasadny uznamy zakup sprzętu dokonanego w celu wspomagania procesu wdrażania projektu, np. zakup komputerów na potrzeby szkolenia osób bezrobotnych).</a:t>
            </a:r>
          </a:p>
          <a:p>
            <a:pPr>
              <a:buFont typeface="Wingdings" panose="05000000000000000000" pitchFamily="2" charset="2"/>
              <a:buChar char="§"/>
            </a:pPr>
            <a:r>
              <a:rPr lang="pl-PL" dirty="0">
                <a:latin typeface="Arial" panose="020B0604020202020204" pitchFamily="34" charset="0"/>
                <a:cs typeface="Arial" panose="020B0604020202020204" pitchFamily="34" charset="0"/>
              </a:rPr>
              <a:t>Ogólną zasadą jest, że cross-</a:t>
            </a:r>
            <a:r>
              <a:rPr lang="pl-PL" dirty="0" err="1">
                <a:latin typeface="Arial" panose="020B0604020202020204" pitchFamily="34" charset="0"/>
                <a:cs typeface="Arial" panose="020B0604020202020204" pitchFamily="34" charset="0"/>
              </a:rPr>
              <a:t>financing</a:t>
            </a:r>
            <a:r>
              <a:rPr lang="pl-PL" dirty="0">
                <a:latin typeface="Arial" panose="020B0604020202020204" pitchFamily="34" charset="0"/>
                <a:cs typeface="Arial" panose="020B0604020202020204" pitchFamily="34" charset="0"/>
              </a:rPr>
              <a:t> może dotyczyć wyłącznie takich kategorii wydatków, bez których realizacja projektu nie byłaby możliwa.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10</a:t>
            </a:fld>
            <a:endParaRPr lang="pl-PL" dirty="0"/>
          </a:p>
        </p:txBody>
      </p:sp>
    </p:spTree>
    <p:extLst>
      <p:ext uri="{BB962C8B-B14F-4D97-AF65-F5344CB8AC3E}">
        <p14:creationId xmlns:p14="http://schemas.microsoft.com/office/powerpoint/2010/main" val="4171672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251445"/>
            <a:ext cx="8784495" cy="6408394"/>
          </a:xfrm>
        </p:spPr>
        <p:txBody>
          <a:bodyPr>
            <a:normAutofit/>
          </a:bodyPr>
          <a:lstStyle/>
          <a:p>
            <a:pPr marL="0" indent="0">
              <a:buNone/>
            </a:pPr>
            <a:r>
              <a:rPr lang="pl-PL" sz="2800" b="1" u="sng" dirty="0">
                <a:latin typeface="+mn-lt"/>
              </a:rPr>
              <a:t>Typy Wnioskodawców/Beneficjentów oraz Partnerów</a:t>
            </a:r>
          </a:p>
          <a:p>
            <a:pPr marL="0" indent="0">
              <a:buNone/>
            </a:pPr>
            <a:r>
              <a:rPr lang="pl-PL" sz="2400" dirty="0">
                <a:latin typeface="Arial" panose="020B0604020202020204" pitchFamily="34" charset="0"/>
                <a:cs typeface="Arial" panose="020B0604020202020204" pitchFamily="34" charset="0"/>
              </a:rPr>
              <a:t>Wnioski w naborze mogą składać następujące podmioty (Wnioskodawcy/ Beneficjenci):</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Jednostki organizacyjne działające w imieniu jednostek samorządu terytorialnego,</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Jednostki Samorządu Terytorialnego,</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Lokalne Grupy Działania,</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Niepubliczne podmioty integracji i pomocy społecznej,</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Niepubliczne zakłady opieki zdrowotnej, </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Organizacje pozarządowe,</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Podmioty ekonomii społecznej,</a:t>
            </a:r>
          </a:p>
          <a:p>
            <a:pPr>
              <a:buFont typeface="Wingdings" panose="05000000000000000000" pitchFamily="2" charset="2"/>
              <a:buChar char="Ø"/>
            </a:pPr>
            <a:r>
              <a:rPr lang="pl-PL" sz="2400" dirty="0">
                <a:latin typeface="Arial" panose="020B0604020202020204" pitchFamily="34" charset="0"/>
                <a:cs typeface="Arial" panose="020B0604020202020204" pitchFamily="34" charset="0"/>
              </a:rPr>
              <a:t>Publiczne zakłady opieki zdrowotnej.</a:t>
            </a:r>
          </a:p>
          <a:p>
            <a:pPr marL="0" indent="0">
              <a:buNone/>
            </a:pPr>
            <a:r>
              <a:rPr lang="pl-PL" sz="2400" dirty="0">
                <a:latin typeface="Arial" panose="020B0604020202020204" pitchFamily="34" charset="0"/>
                <a:cs typeface="Arial" panose="020B0604020202020204" pitchFamily="34" charset="0"/>
              </a:rPr>
              <a:t>Partnerem/partnerami w projekcie może być tylko podmiot wskazany powyżej.</a:t>
            </a:r>
            <a:r>
              <a:rPr lang="pl-PL" sz="2000" dirty="0">
                <a:latin typeface="Arial" panose="020B0604020202020204" pitchFamily="34" charset="0"/>
                <a:cs typeface="Arial" panose="020B0604020202020204" pitchFamily="34" charset="0"/>
              </a:rPr>
              <a:t> </a:t>
            </a:r>
          </a:p>
          <a:p>
            <a:pPr marL="0" indent="0">
              <a:buNone/>
            </a:pPr>
            <a:endParaRPr lang="pl-PL" b="1"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11</a:t>
            </a:fld>
            <a:endParaRPr lang="pl-PL" dirty="0"/>
          </a:p>
        </p:txBody>
      </p:sp>
    </p:spTree>
    <p:extLst>
      <p:ext uri="{BB962C8B-B14F-4D97-AF65-F5344CB8AC3E}">
        <p14:creationId xmlns:p14="http://schemas.microsoft.com/office/powerpoint/2010/main" val="3603795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08394"/>
          </a:xfrm>
        </p:spPr>
        <p:txBody>
          <a:bodyPr>
            <a:normAutofit/>
          </a:bodyPr>
          <a:lstStyle/>
          <a:p>
            <a:pPr marL="0" indent="0">
              <a:buNone/>
            </a:pPr>
            <a:r>
              <a:rPr lang="pl-PL" sz="2800" b="1" u="sng" dirty="0">
                <a:latin typeface="+mn-lt"/>
              </a:rPr>
              <a:t>Uczestnicy projektu</a:t>
            </a:r>
          </a:p>
          <a:p>
            <a:pPr marL="0" indent="0">
              <a:buNone/>
            </a:pPr>
            <a:r>
              <a:rPr lang="pl-PL" sz="2400" b="0" i="0" u="none" strike="noStrike" baseline="0" dirty="0">
                <a:solidFill>
                  <a:srgbClr val="000000"/>
                </a:solidFill>
                <a:latin typeface="Arial" panose="020B0604020202020204" pitchFamily="34" charset="0"/>
                <a:cs typeface="Arial" panose="020B0604020202020204" pitchFamily="34" charset="0"/>
              </a:rPr>
              <a:t>Wsparcie udzielane w projekcie kierowane jest do: </a:t>
            </a:r>
          </a:p>
          <a:p>
            <a:r>
              <a:rPr lang="pl-PL" sz="2400" b="0" i="0" u="none" strike="noStrike" baseline="0" dirty="0">
                <a:solidFill>
                  <a:srgbClr val="000000"/>
                </a:solidFill>
                <a:latin typeface="Arial" panose="020B0604020202020204" pitchFamily="34" charset="0"/>
                <a:cs typeface="Arial" panose="020B0604020202020204" pitchFamily="34" charset="0"/>
              </a:rPr>
              <a:t>kadry realizującej działania w obszarze usług społecznych, </a:t>
            </a:r>
          </a:p>
          <a:p>
            <a:r>
              <a:rPr lang="pl-PL" sz="2400" b="0" i="0" u="none" strike="noStrike" baseline="0" dirty="0">
                <a:solidFill>
                  <a:srgbClr val="000000"/>
                </a:solidFill>
                <a:latin typeface="Arial" panose="020B0604020202020204" pitchFamily="34" charset="0"/>
                <a:cs typeface="Arial" panose="020B0604020202020204" pitchFamily="34" charset="0"/>
              </a:rPr>
              <a:t>kadry realizującej usługi społeczne, w tym usługi opieki długoterminowej, </a:t>
            </a:r>
          </a:p>
          <a:p>
            <a:r>
              <a:rPr lang="pl-PL" sz="2400" b="0" i="0" u="none" strike="noStrike" baseline="0" dirty="0">
                <a:solidFill>
                  <a:srgbClr val="000000"/>
                </a:solidFill>
                <a:latin typeface="Arial" panose="020B0604020202020204" pitchFamily="34" charset="0"/>
                <a:cs typeface="Arial" panose="020B0604020202020204" pitchFamily="34" charset="0"/>
              </a:rPr>
              <a:t>kandydatów do świadczenia usług opieki długoterminowej, </a:t>
            </a:r>
          </a:p>
          <a:p>
            <a:r>
              <a:rPr lang="pl-PL" sz="2400" b="0" i="0" u="none" strike="noStrike" baseline="0" dirty="0">
                <a:solidFill>
                  <a:srgbClr val="000000"/>
                </a:solidFill>
                <a:latin typeface="Arial" panose="020B0604020202020204" pitchFamily="34" charset="0"/>
                <a:cs typeface="Arial" panose="020B0604020202020204" pitchFamily="34" charset="0"/>
              </a:rPr>
              <a:t>mieszkańców województwa, </a:t>
            </a:r>
          </a:p>
          <a:p>
            <a:r>
              <a:rPr lang="pl-PL" sz="2400" b="0" i="0" u="none" strike="noStrike" baseline="0" dirty="0">
                <a:solidFill>
                  <a:srgbClr val="000000"/>
                </a:solidFill>
                <a:latin typeface="Arial" panose="020B0604020202020204" pitchFamily="34" charset="0"/>
                <a:cs typeface="Arial" panose="020B0604020202020204" pitchFamily="34" charset="0"/>
              </a:rPr>
              <a:t>opiekunów faktycznych, </a:t>
            </a:r>
          </a:p>
          <a:p>
            <a:r>
              <a:rPr lang="pl-PL" sz="2400" b="0" i="0" u="none" strike="noStrike" baseline="0" dirty="0">
                <a:solidFill>
                  <a:srgbClr val="000000"/>
                </a:solidFill>
                <a:latin typeface="Arial" panose="020B0604020202020204" pitchFamily="34" charset="0"/>
                <a:cs typeface="Arial" panose="020B0604020202020204" pitchFamily="34" charset="0"/>
              </a:rPr>
              <a:t>opiekunów osób wymagających wsparcia w codziennym funkcjonowaniu, </a:t>
            </a:r>
          </a:p>
          <a:p>
            <a:r>
              <a:rPr lang="pl-PL" sz="2400" b="0" i="0" u="none" strike="noStrike" baseline="0" dirty="0">
                <a:solidFill>
                  <a:srgbClr val="000000"/>
                </a:solidFill>
                <a:latin typeface="Arial" panose="020B0604020202020204" pitchFamily="34" charset="0"/>
                <a:cs typeface="Arial" panose="020B0604020202020204" pitchFamily="34" charset="0"/>
              </a:rPr>
              <a:t>osób dotkniętych ubóstwem i wykluczeniem społecznym, </a:t>
            </a:r>
          </a:p>
          <a:p>
            <a:r>
              <a:rPr lang="pl-PL" sz="2400" b="0" i="0" u="none" strike="noStrike" baseline="0" dirty="0">
                <a:solidFill>
                  <a:srgbClr val="000000"/>
                </a:solidFill>
                <a:latin typeface="Arial" panose="020B0604020202020204" pitchFamily="34" charset="0"/>
                <a:cs typeface="Arial" panose="020B0604020202020204" pitchFamily="34" charset="0"/>
              </a:rPr>
              <a:t>osób korzystających z usług opiekuńczych, usług </a:t>
            </a:r>
            <a:r>
              <a:rPr lang="pl-PL" sz="2400" b="0" i="0" u="none" strike="noStrike" baseline="0" dirty="0" err="1">
                <a:solidFill>
                  <a:srgbClr val="000000"/>
                </a:solidFill>
                <a:latin typeface="Arial" panose="020B0604020202020204" pitchFamily="34" charset="0"/>
                <a:cs typeface="Arial" panose="020B0604020202020204" pitchFamily="34" charset="0"/>
              </a:rPr>
              <a:t>wytchnieniowych</a:t>
            </a:r>
            <a:r>
              <a:rPr lang="pl-PL" sz="2400" b="0" i="0" u="none" strike="noStrike" baseline="0" dirty="0">
                <a:solidFill>
                  <a:srgbClr val="000000"/>
                </a:solidFill>
                <a:latin typeface="Arial" panose="020B0604020202020204" pitchFamily="34" charset="0"/>
                <a:cs typeface="Arial" panose="020B0604020202020204" pitchFamily="34" charset="0"/>
              </a:rPr>
              <a:t>, usług asystencji,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12</a:t>
            </a:fld>
            <a:endParaRPr lang="pl-PL" dirty="0"/>
          </a:p>
        </p:txBody>
      </p:sp>
    </p:spTree>
    <p:extLst>
      <p:ext uri="{BB962C8B-B14F-4D97-AF65-F5344CB8AC3E}">
        <p14:creationId xmlns:p14="http://schemas.microsoft.com/office/powerpoint/2010/main" val="1966103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rmAutofit/>
          </a:bodyPr>
          <a:lstStyle/>
          <a:p>
            <a:r>
              <a:rPr lang="pl-PL" sz="2400" b="0" i="0" u="none" strike="noStrike" baseline="0" dirty="0">
                <a:solidFill>
                  <a:srgbClr val="000000"/>
                </a:solidFill>
                <a:latin typeface="Arial" panose="020B0604020202020204" pitchFamily="34" charset="0"/>
                <a:cs typeface="Arial" panose="020B0604020202020204" pitchFamily="34" charset="0"/>
              </a:rPr>
              <a:t>osób sprawujących opiekę nad dziećmi, osobami z niepełnosprawnościami czy osobami potrzebującymi wsparcia w codziennym funkcjonowaniu, </a:t>
            </a:r>
          </a:p>
          <a:p>
            <a:r>
              <a:rPr lang="pl-PL" sz="2400" b="0" i="0" u="none" strike="noStrike" baseline="0" dirty="0">
                <a:solidFill>
                  <a:srgbClr val="000000"/>
                </a:solidFill>
                <a:latin typeface="Arial" panose="020B0604020202020204" pitchFamily="34" charset="0"/>
                <a:cs typeface="Arial" panose="020B0604020202020204" pitchFamily="34" charset="0"/>
              </a:rPr>
              <a:t>osób starszych zagrożonych izolacją i wyłączeniem z życia społecznego, </a:t>
            </a:r>
          </a:p>
          <a:p>
            <a:r>
              <a:rPr lang="pl-PL" sz="2400" b="0" i="0" u="none" strike="noStrike" baseline="0" dirty="0">
                <a:solidFill>
                  <a:srgbClr val="000000"/>
                </a:solidFill>
                <a:latin typeface="Arial" panose="020B0604020202020204" pitchFamily="34" charset="0"/>
                <a:cs typeface="Arial" panose="020B0604020202020204" pitchFamily="34" charset="0"/>
              </a:rPr>
              <a:t>osób wymagających wsparcia w codziennym funkcjonowaniu, </a:t>
            </a:r>
          </a:p>
          <a:p>
            <a:r>
              <a:rPr lang="pl-PL" sz="2400" b="0" i="0" u="none" strike="noStrike" baseline="0" dirty="0">
                <a:solidFill>
                  <a:srgbClr val="000000"/>
                </a:solidFill>
                <a:latin typeface="Arial" panose="020B0604020202020204" pitchFamily="34" charset="0"/>
                <a:cs typeface="Arial" panose="020B0604020202020204" pitchFamily="34" charset="0"/>
              </a:rPr>
              <a:t>osób z niepełnosprawnościami, </a:t>
            </a:r>
          </a:p>
          <a:p>
            <a:r>
              <a:rPr lang="pl-PL" sz="2400" b="0" i="0" u="none" strike="noStrike" baseline="0" dirty="0">
                <a:solidFill>
                  <a:srgbClr val="000000"/>
                </a:solidFill>
                <a:latin typeface="Arial" panose="020B0604020202020204" pitchFamily="34" charset="0"/>
                <a:cs typeface="Arial" panose="020B0604020202020204" pitchFamily="34" charset="0"/>
              </a:rPr>
              <a:t>osób z problemami zdrowia psychicznego, </a:t>
            </a:r>
          </a:p>
          <a:p>
            <a:r>
              <a:rPr lang="pl-PL" sz="2400" b="0" i="0" u="none" strike="noStrike" baseline="0" dirty="0">
                <a:solidFill>
                  <a:srgbClr val="000000"/>
                </a:solidFill>
                <a:latin typeface="Arial" panose="020B0604020202020204" pitchFamily="34" charset="0"/>
                <a:cs typeface="Arial" panose="020B0604020202020204" pitchFamily="34" charset="0"/>
              </a:rPr>
              <a:t>osób zagrożonych ubóstwem i wykluczeniem społecznym, </a:t>
            </a:r>
          </a:p>
          <a:p>
            <a:r>
              <a:rPr lang="pl-PL" sz="2400" b="0" i="0" u="none" strike="noStrike" baseline="0" dirty="0">
                <a:solidFill>
                  <a:srgbClr val="000000"/>
                </a:solidFill>
                <a:latin typeface="Arial" panose="020B0604020202020204" pitchFamily="34" charset="0"/>
                <a:cs typeface="Arial" panose="020B0604020202020204" pitchFamily="34" charset="0"/>
              </a:rPr>
              <a:t>osób zawodowo świadczących usługi opieki długoterminowej, </a:t>
            </a:r>
          </a:p>
          <a:p>
            <a:r>
              <a:rPr lang="pl-PL" sz="2400" b="0" i="0" u="none" strike="noStrike" baseline="0" dirty="0">
                <a:solidFill>
                  <a:srgbClr val="000000"/>
                </a:solidFill>
                <a:latin typeface="Arial" panose="020B0604020202020204" pitchFamily="34" charset="0"/>
                <a:cs typeface="Arial" panose="020B0604020202020204" pitchFamily="34" charset="0"/>
              </a:rPr>
              <a:t>osób ze szczególnymi potrzebami, w tym osób starszych i z niepełnosprawnościami, </a:t>
            </a:r>
          </a:p>
          <a:p>
            <a:r>
              <a:rPr lang="pl-PL" sz="2400" b="0" i="0" u="none" strike="noStrike" baseline="0" dirty="0">
                <a:solidFill>
                  <a:srgbClr val="000000"/>
                </a:solidFill>
                <a:latin typeface="Arial" panose="020B0604020202020204" pitchFamily="34" charset="0"/>
                <a:cs typeface="Arial" panose="020B0604020202020204" pitchFamily="34" charset="0"/>
              </a:rPr>
              <a:t>pracowników podmiotów leczniczych, </a:t>
            </a:r>
          </a:p>
          <a:p>
            <a:r>
              <a:rPr lang="pl-PL" sz="2400" b="0" i="0" u="none" strike="noStrike" baseline="0" dirty="0">
                <a:solidFill>
                  <a:srgbClr val="000000"/>
                </a:solidFill>
                <a:latin typeface="Arial" panose="020B0604020202020204" pitchFamily="34" charset="0"/>
                <a:cs typeface="Arial" panose="020B0604020202020204" pitchFamily="34" charset="0"/>
              </a:rPr>
              <a:t>społeczności lokalnych zagrożonych ubóstwem lub wykluczeniem społecznym </a:t>
            </a:r>
            <a:br>
              <a:rPr lang="pl-PL" sz="2400" b="0" i="0" u="none" strike="noStrike" baseline="0" dirty="0">
                <a:solidFill>
                  <a:srgbClr val="000000"/>
                </a:solidFill>
                <a:latin typeface="Arial" panose="020B0604020202020204" pitchFamily="34" charset="0"/>
                <a:cs typeface="Arial" panose="020B0604020202020204" pitchFamily="34" charset="0"/>
              </a:rPr>
            </a:br>
            <a:r>
              <a:rPr lang="pl-PL" sz="2400" b="0" i="0" u="none" strike="noStrike" baseline="0" dirty="0">
                <a:solidFill>
                  <a:srgbClr val="000000"/>
                </a:solidFill>
                <a:latin typeface="Arial" panose="020B0604020202020204" pitchFamily="34" charset="0"/>
                <a:cs typeface="Arial" panose="020B0604020202020204" pitchFamily="34" charset="0"/>
              </a:rPr>
              <a:t>i ich otoczenia.  </a:t>
            </a:r>
          </a:p>
          <a:p>
            <a:pPr marL="0" indent="0">
              <a:buNone/>
            </a:pPr>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13</a:t>
            </a:fld>
            <a:endParaRPr lang="pl-PL" dirty="0"/>
          </a:p>
        </p:txBody>
      </p:sp>
    </p:spTree>
    <p:extLst>
      <p:ext uri="{BB962C8B-B14F-4D97-AF65-F5344CB8AC3E}">
        <p14:creationId xmlns:p14="http://schemas.microsoft.com/office/powerpoint/2010/main" val="441215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rmAutofit/>
          </a:bodyPr>
          <a:lstStyle/>
          <a:p>
            <a:pPr marL="0" indent="0">
              <a:buNone/>
            </a:pPr>
            <a:r>
              <a:rPr lang="pl-PL" sz="1800" b="1" i="0" u="none" strike="noStrike" baseline="0" dirty="0">
                <a:solidFill>
                  <a:srgbClr val="000000"/>
                </a:solidFill>
                <a:latin typeface="Arial" panose="020B0604020202020204" pitchFamily="34" charset="0"/>
              </a:rPr>
              <a:t>Ponadto, pierwszeństwo udziału w projekcie powinny mieć osoby: </a:t>
            </a:r>
          </a:p>
          <a:p>
            <a:pPr marL="0" indent="0">
              <a:buNone/>
            </a:pPr>
            <a:r>
              <a:rPr lang="pl-PL" sz="2000" b="0" i="0" u="none" strike="noStrike" baseline="0" dirty="0">
                <a:solidFill>
                  <a:srgbClr val="000000"/>
                </a:solidFill>
                <a:latin typeface="Arial" panose="020B0604020202020204" pitchFamily="34" charset="0"/>
                <a:cs typeface="Arial" panose="020B0604020202020204" pitchFamily="34" charset="0"/>
              </a:rPr>
              <a:t>a) o znacznym lub umiarkowanym stopniu niepełnosprawności; </a:t>
            </a:r>
          </a:p>
          <a:p>
            <a:pPr marL="0" indent="0">
              <a:buNone/>
            </a:pPr>
            <a:r>
              <a:rPr lang="pl-PL" sz="2000" b="0" i="0" u="none" strike="noStrike" baseline="0" dirty="0">
                <a:solidFill>
                  <a:srgbClr val="000000"/>
                </a:solidFill>
                <a:latin typeface="Arial" panose="020B0604020202020204" pitchFamily="34" charset="0"/>
                <a:cs typeface="Arial" panose="020B0604020202020204" pitchFamily="34" charset="0"/>
              </a:rPr>
              <a:t>b) z niepełnosprawnością sprzężoną; </a:t>
            </a:r>
          </a:p>
          <a:p>
            <a:pPr marL="0" indent="0">
              <a:buNone/>
            </a:pPr>
            <a:r>
              <a:rPr lang="pl-PL" sz="2000" b="0" i="0" u="none" strike="noStrike" baseline="0" dirty="0">
                <a:solidFill>
                  <a:srgbClr val="000000"/>
                </a:solidFill>
                <a:latin typeface="Arial" panose="020B0604020202020204" pitchFamily="34" charset="0"/>
                <a:cs typeface="Arial" panose="020B0604020202020204" pitchFamily="34" charset="0"/>
              </a:rPr>
              <a:t>c) z chorobami psychicznymi; </a:t>
            </a:r>
          </a:p>
          <a:p>
            <a:pPr marL="0" indent="0">
              <a:buNone/>
            </a:pPr>
            <a:r>
              <a:rPr lang="pl-PL" sz="2000" b="0" i="0" u="none" strike="noStrike" baseline="0" dirty="0">
                <a:solidFill>
                  <a:srgbClr val="000000"/>
                </a:solidFill>
                <a:latin typeface="Arial" panose="020B0604020202020204" pitchFamily="34" charset="0"/>
                <a:cs typeface="Arial" panose="020B0604020202020204" pitchFamily="34" charset="0"/>
              </a:rPr>
              <a:t>d) z niepełnosprawnością intelektualną; </a:t>
            </a:r>
          </a:p>
          <a:p>
            <a:pPr marL="0" indent="0">
              <a:buNone/>
            </a:pPr>
            <a:r>
              <a:rPr lang="pl-PL" sz="2000" b="0" i="0" u="none" strike="noStrike" baseline="0" dirty="0">
                <a:solidFill>
                  <a:srgbClr val="000000"/>
                </a:solidFill>
                <a:latin typeface="Arial" panose="020B0604020202020204" pitchFamily="34" charset="0"/>
                <a:cs typeface="Arial" panose="020B0604020202020204" pitchFamily="34" charset="0"/>
              </a:rPr>
              <a:t>e) z całościowymi zaburzeniami rozwojowymi (w rozumieniu zgodnym z</a:t>
            </a:r>
            <a:r>
              <a:rPr lang="pl-PL" sz="2000" b="0" i="0" u="none" strike="noStrike" dirty="0">
                <a:solidFill>
                  <a:srgbClr val="000000"/>
                </a:solidFill>
                <a:latin typeface="Arial" panose="020B0604020202020204" pitchFamily="34" charset="0"/>
                <a:cs typeface="Arial" panose="020B0604020202020204" pitchFamily="34" charset="0"/>
              </a:rPr>
              <a:t>  </a:t>
            </a:r>
            <a:br>
              <a:rPr lang="pl-PL" sz="2000" b="0" i="0" u="none" strike="noStrike" dirty="0">
                <a:solidFill>
                  <a:srgbClr val="000000"/>
                </a:solidFill>
                <a:latin typeface="Arial" panose="020B0604020202020204" pitchFamily="34" charset="0"/>
                <a:cs typeface="Arial" panose="020B0604020202020204" pitchFamily="34" charset="0"/>
              </a:rPr>
            </a:br>
            <a:r>
              <a:rPr lang="pl-PL" sz="2000" b="0" i="0" u="none" strike="noStrike" dirty="0">
                <a:solidFill>
                  <a:srgbClr val="000000"/>
                </a:solidFill>
                <a:latin typeface="Arial" panose="020B0604020202020204" pitchFamily="34" charset="0"/>
                <a:cs typeface="Arial" panose="020B0604020202020204" pitchFamily="34" charset="0"/>
              </a:rPr>
              <a:t>    </a:t>
            </a:r>
            <a:r>
              <a:rPr lang="pl-PL" sz="2000" b="0" i="0" u="none" strike="noStrike" baseline="0" dirty="0">
                <a:solidFill>
                  <a:srgbClr val="000000"/>
                </a:solidFill>
                <a:latin typeface="Arial" panose="020B0604020202020204" pitchFamily="34" charset="0"/>
                <a:cs typeface="Arial" panose="020B0604020202020204" pitchFamily="34" charset="0"/>
              </a:rPr>
              <a:t>Międzynarodową Statystyczną Klasyfikacją Chorób i Problemów </a:t>
            </a:r>
            <a:br>
              <a:rPr lang="pl-PL" sz="2000" b="0" i="0" u="none" strike="noStrike" baseline="0" dirty="0">
                <a:solidFill>
                  <a:srgbClr val="000000"/>
                </a:solidFill>
                <a:latin typeface="Arial" panose="020B0604020202020204" pitchFamily="34" charset="0"/>
                <a:cs typeface="Arial" panose="020B0604020202020204" pitchFamily="34" charset="0"/>
              </a:rPr>
            </a:br>
            <a:r>
              <a:rPr lang="pl-PL" sz="2000" b="0" i="0" u="none" strike="noStrike" baseline="0" dirty="0">
                <a:solidFill>
                  <a:srgbClr val="000000"/>
                </a:solidFill>
                <a:latin typeface="Arial" panose="020B0604020202020204" pitchFamily="34" charset="0"/>
                <a:cs typeface="Arial" panose="020B0604020202020204" pitchFamily="34" charset="0"/>
              </a:rPr>
              <a:t>    Zdrowotnych ICD10); </a:t>
            </a:r>
          </a:p>
          <a:p>
            <a:pPr marL="0" indent="0">
              <a:buNone/>
            </a:pPr>
            <a:r>
              <a:rPr lang="pl-PL" sz="2000" b="0" i="0" u="none" strike="noStrike" baseline="0" dirty="0">
                <a:solidFill>
                  <a:srgbClr val="000000"/>
                </a:solidFill>
                <a:latin typeface="Arial" panose="020B0604020202020204" pitchFamily="34" charset="0"/>
                <a:cs typeface="Arial" panose="020B0604020202020204" pitchFamily="34" charset="0"/>
              </a:rPr>
              <a:t>f) korzystające z programu FE PŻ; </a:t>
            </a:r>
          </a:p>
          <a:p>
            <a:pPr marL="0" indent="0">
              <a:buNone/>
            </a:pPr>
            <a:r>
              <a:rPr lang="pl-PL" sz="2000" b="0" i="0" u="none" strike="noStrike" baseline="0" dirty="0">
                <a:solidFill>
                  <a:srgbClr val="000000"/>
                </a:solidFill>
                <a:latin typeface="Arial" panose="020B0604020202020204" pitchFamily="34" charset="0"/>
                <a:cs typeface="Arial" panose="020B0604020202020204" pitchFamily="34" charset="0"/>
              </a:rPr>
              <a:t>g) zamieszkujące samotnie. </a:t>
            </a:r>
          </a:p>
          <a:p>
            <a:pPr marL="0" indent="0">
              <a:buNone/>
            </a:pPr>
            <a:r>
              <a:rPr lang="pl-PL" b="0" i="0" u="none" strike="noStrike" baseline="0" dirty="0">
                <a:solidFill>
                  <a:srgbClr val="000000"/>
                </a:solidFill>
                <a:latin typeface="Arial" panose="020B0604020202020204" pitchFamily="34" charset="0"/>
                <a:cs typeface="Arial" panose="020B0604020202020204" pitchFamily="34" charset="0"/>
              </a:rPr>
              <a:t>W odniesieniu do osób wskazanych powyżej uczestnikami projektu są osoby zamieszkujące obszar województwa dolnośląskiego. Poprzez miejsce zamieszkania, w rozumieniu Kodeksu Cywilnego, należy rozumieć miejscowość w której przebywa się z zamiarem stałego pobytu. </a:t>
            </a:r>
            <a:endParaRPr lang="pl-PL" dirty="0">
              <a:latin typeface="Arial" panose="020B0604020202020204" pitchFamily="34" charset="0"/>
              <a:cs typeface="Arial" panose="020B0604020202020204" pitchFamily="34" charset="0"/>
            </a:endParaRPr>
          </a:p>
          <a:p>
            <a:pPr marL="0" indent="0">
              <a:buNone/>
            </a:pPr>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14</a:t>
            </a:fld>
            <a:endParaRPr lang="pl-PL" dirty="0"/>
          </a:p>
        </p:txBody>
      </p:sp>
    </p:spTree>
    <p:extLst>
      <p:ext uri="{BB962C8B-B14F-4D97-AF65-F5344CB8AC3E}">
        <p14:creationId xmlns:p14="http://schemas.microsoft.com/office/powerpoint/2010/main" val="139569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9288552" cy="6588352"/>
          </a:xfrm>
        </p:spPr>
        <p:txBody>
          <a:bodyPr>
            <a:noAutofit/>
          </a:bodyPr>
          <a:lstStyle/>
          <a:p>
            <a:pPr marL="0" indent="0">
              <a:lnSpc>
                <a:spcPct val="100000"/>
              </a:lnSpc>
              <a:spcBef>
                <a:spcPts val="600"/>
              </a:spcBef>
              <a:buNone/>
            </a:pPr>
            <a:r>
              <a:rPr lang="pl-PL" sz="1700" b="1" dirty="0">
                <a:solidFill>
                  <a:srgbClr val="000000"/>
                </a:solidFill>
                <a:latin typeface="Arial" panose="020B0604020202020204" pitchFamily="34" charset="0"/>
              </a:rPr>
              <a:t>Realizacja zasad horyzontalnych</a:t>
            </a:r>
          </a:p>
          <a:p>
            <a:pPr marL="0" indent="0">
              <a:lnSpc>
                <a:spcPct val="100000"/>
              </a:lnSpc>
              <a:spcBef>
                <a:spcPts val="600"/>
              </a:spcBef>
              <a:buNone/>
            </a:pPr>
            <a:r>
              <a:rPr lang="pl-PL" sz="1700" dirty="0">
                <a:solidFill>
                  <a:srgbClr val="000000"/>
                </a:solidFill>
                <a:latin typeface="Arial" panose="020B0604020202020204" pitchFamily="34" charset="0"/>
              </a:rPr>
              <a:t>Realizując projekty dofinansowane z FEDS 2021-2027 należy przestrzegać zasad horyzontalnych a obowiązek ich stosowania wynika z Umowy Partnerstwa, programu FEDS 2021-2027 oraz wytycznych.</a:t>
            </a:r>
          </a:p>
          <a:p>
            <a:pPr marL="0" indent="0">
              <a:lnSpc>
                <a:spcPct val="100000"/>
              </a:lnSpc>
              <a:spcBef>
                <a:spcPts val="600"/>
              </a:spcBef>
              <a:buNone/>
            </a:pPr>
            <a:r>
              <a:rPr lang="pl-PL" sz="1700" dirty="0">
                <a:solidFill>
                  <a:srgbClr val="000000"/>
                </a:solidFill>
                <a:latin typeface="Arial" panose="020B0604020202020204" pitchFamily="34" charset="0"/>
              </a:rPr>
              <a:t>Wsparcie udzielane będzie wyłącznie projektom i beneficjentom, którzy przestrzegają zasad horyzontalnych, o których mowa w art. 9 rozporządzenia ogólnego.</a:t>
            </a:r>
          </a:p>
          <a:p>
            <a:pPr marL="0" indent="0">
              <a:lnSpc>
                <a:spcPct val="100000"/>
              </a:lnSpc>
              <a:spcBef>
                <a:spcPts val="600"/>
              </a:spcBef>
              <a:buNone/>
            </a:pPr>
            <a:r>
              <a:rPr lang="pl-PL" sz="1700" dirty="0">
                <a:solidFill>
                  <a:srgbClr val="000000"/>
                </a:solidFill>
                <a:latin typeface="Arial" panose="020B0604020202020204" pitchFamily="34" charset="0"/>
              </a:rPr>
              <a:t>Projekt musi być zgodny z następującymi zasadami :</a:t>
            </a:r>
          </a:p>
          <a:p>
            <a:pPr marL="0" indent="0">
              <a:lnSpc>
                <a:spcPct val="100000"/>
              </a:lnSpc>
              <a:spcBef>
                <a:spcPts val="600"/>
              </a:spcBef>
              <a:buNone/>
            </a:pPr>
            <a:r>
              <a:rPr lang="pl-PL" sz="1700" dirty="0">
                <a:solidFill>
                  <a:srgbClr val="000000"/>
                </a:solidFill>
                <a:latin typeface="Arial" panose="020B0604020202020204" pitchFamily="34" charset="0"/>
              </a:rPr>
              <a:t>• zasadą równości kobiet i mężczyzn;</a:t>
            </a:r>
          </a:p>
          <a:p>
            <a:pPr marL="0" indent="0">
              <a:lnSpc>
                <a:spcPct val="100000"/>
              </a:lnSpc>
              <a:spcBef>
                <a:spcPts val="600"/>
              </a:spcBef>
              <a:buNone/>
            </a:pPr>
            <a:r>
              <a:rPr lang="pl-PL" sz="1700" dirty="0">
                <a:solidFill>
                  <a:srgbClr val="000000"/>
                </a:solidFill>
                <a:latin typeface="Arial" panose="020B0604020202020204" pitchFamily="34" charset="0"/>
              </a:rPr>
              <a:t>• zasadą równości szans i niedyskryminacji, w tym dostępności dla osób z niepełnosprawnością;</a:t>
            </a:r>
          </a:p>
          <a:p>
            <a:pPr marL="0" indent="0">
              <a:lnSpc>
                <a:spcPct val="100000"/>
              </a:lnSpc>
              <a:spcBef>
                <a:spcPts val="600"/>
              </a:spcBef>
              <a:buNone/>
            </a:pPr>
            <a:r>
              <a:rPr lang="pl-PL" sz="1700" dirty="0">
                <a:solidFill>
                  <a:srgbClr val="000000"/>
                </a:solidFill>
                <a:latin typeface="Arial" panose="020B0604020202020204" pitchFamily="34" charset="0"/>
              </a:rPr>
              <a:t>• zasadą zrównoważonego rozwoju, w tym zasadą „nie czyń poważnych szkód” (DNSH)</a:t>
            </a:r>
          </a:p>
          <a:p>
            <a:pPr marL="0" indent="0">
              <a:lnSpc>
                <a:spcPct val="100000"/>
              </a:lnSpc>
              <a:spcBef>
                <a:spcPts val="600"/>
              </a:spcBef>
              <a:buNone/>
            </a:pPr>
            <a:r>
              <a:rPr lang="pl-PL" sz="1700" dirty="0">
                <a:solidFill>
                  <a:srgbClr val="000000"/>
                </a:solidFill>
                <a:latin typeface="Arial" panose="020B0604020202020204" pitchFamily="34" charset="0"/>
              </a:rPr>
              <a:t>oraz:</a:t>
            </a:r>
          </a:p>
          <a:p>
            <a:pPr marL="0" indent="0">
              <a:lnSpc>
                <a:spcPct val="100000"/>
              </a:lnSpc>
              <a:spcBef>
                <a:spcPts val="600"/>
              </a:spcBef>
              <a:buNone/>
            </a:pPr>
            <a:r>
              <a:rPr lang="pl-PL" sz="1700" dirty="0">
                <a:solidFill>
                  <a:srgbClr val="000000"/>
                </a:solidFill>
                <a:latin typeface="Arial" panose="020B0604020202020204" pitchFamily="34" charset="0"/>
              </a:rPr>
              <a:t>• Kartą Praw Podstawowych Unii Europejskiej z dnia 26 października 2012 r.;</a:t>
            </a:r>
          </a:p>
          <a:p>
            <a:pPr marL="0" indent="0">
              <a:lnSpc>
                <a:spcPct val="100000"/>
              </a:lnSpc>
              <a:spcBef>
                <a:spcPts val="600"/>
              </a:spcBef>
              <a:buNone/>
            </a:pPr>
            <a:r>
              <a:rPr lang="pl-PL" sz="1700" dirty="0">
                <a:solidFill>
                  <a:srgbClr val="000000"/>
                </a:solidFill>
                <a:latin typeface="Arial" panose="020B0604020202020204" pitchFamily="34" charset="0"/>
              </a:rPr>
              <a:t>• Konwencją o Prawach Osób Niepełnosprawnych sporządzoną w Nowym Jorku dnia 13 grudnia 2006 r. (w szczególności praw ujętych w art. 5–9, art. 12, art. 16, art. 19–21, art. 24–30).</a:t>
            </a:r>
          </a:p>
          <a:p>
            <a:pPr marL="0" indent="0">
              <a:lnSpc>
                <a:spcPct val="100000"/>
              </a:lnSpc>
              <a:spcBef>
                <a:spcPts val="600"/>
              </a:spcBef>
              <a:buNone/>
            </a:pPr>
            <a:r>
              <a:rPr lang="pl-PL" sz="1700" dirty="0">
                <a:solidFill>
                  <a:srgbClr val="000000"/>
                </a:solidFill>
                <a:latin typeface="Arial" panose="020B0604020202020204" pitchFamily="34" charset="0"/>
              </a:rPr>
              <a:t>Zasady te muszą być stosowane na etapie przygotowywania, wdrażania, monitorowania, sprawozdawczości i trwałości projektu i mogą one być weryfikowane podczas kontroli.</a:t>
            </a:r>
          </a:p>
          <a:p>
            <a:pPr marL="0" indent="0">
              <a:lnSpc>
                <a:spcPct val="100000"/>
              </a:lnSpc>
              <a:spcBef>
                <a:spcPts val="600"/>
              </a:spcBef>
              <a:buNone/>
            </a:pPr>
            <a:endParaRPr lang="pl-PL" sz="500" dirty="0">
              <a:solidFill>
                <a:srgbClr val="000000"/>
              </a:solidFill>
              <a:latin typeface="Arial" panose="020B0604020202020204" pitchFamily="34" charset="0"/>
            </a:endParaRPr>
          </a:p>
          <a:p>
            <a:pPr marL="0" indent="0">
              <a:lnSpc>
                <a:spcPct val="100000"/>
              </a:lnSpc>
              <a:spcBef>
                <a:spcPts val="600"/>
              </a:spcBef>
              <a:buNone/>
            </a:pPr>
            <a:r>
              <a:rPr lang="pl-PL" sz="1700" b="1" dirty="0">
                <a:solidFill>
                  <a:srgbClr val="000000"/>
                </a:solidFill>
                <a:latin typeface="Arial" panose="020B0604020202020204" pitchFamily="34" charset="0"/>
              </a:rPr>
              <a:t>Zasada wspierania zrównoważonego rozwoju </a:t>
            </a:r>
            <a:r>
              <a:rPr lang="pl-PL" sz="1700" dirty="0">
                <a:solidFill>
                  <a:srgbClr val="000000"/>
                </a:solidFill>
                <a:latin typeface="Arial" panose="020B0604020202020204" pitchFamily="34" charset="0"/>
              </a:rPr>
              <a:t>ma na celu zapewnienie, że realizowany przez Państwa projekt jest zgodny z celami zrównoważonego rozwoju ONZ, celami Porozumienia Paryskiego, zasadą „nie czyń poważnych szkód” (DNSH) oraz celami w zakresie środowiska określonymi w art. 11 Traktatu o funkcjonowaniu Unii Europejskiej co wynika z art. 9 rozporządzenia ogólnego</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15</a:t>
            </a:fld>
            <a:endParaRPr lang="pl-PL" dirty="0"/>
          </a:p>
        </p:txBody>
      </p:sp>
    </p:spTree>
    <p:extLst>
      <p:ext uri="{BB962C8B-B14F-4D97-AF65-F5344CB8AC3E}">
        <p14:creationId xmlns:p14="http://schemas.microsoft.com/office/powerpoint/2010/main" val="46462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6" y="359837"/>
            <a:ext cx="8928511" cy="6300001"/>
          </a:xfrm>
        </p:spPr>
        <p:txBody>
          <a:bodyPr>
            <a:normAutofit fontScale="70000" lnSpcReduction="20000"/>
          </a:bodyPr>
          <a:lstStyle/>
          <a:p>
            <a:pPr>
              <a:spcBef>
                <a:spcPts val="600"/>
              </a:spcBef>
            </a:pPr>
            <a:r>
              <a:rPr lang="pl-PL" sz="1600" b="0" i="0" u="none" strike="noStrike" baseline="0" dirty="0">
                <a:solidFill>
                  <a:srgbClr val="000000"/>
                </a:solidFill>
                <a:latin typeface="Arial" panose="020B0604020202020204" pitchFamily="34" charset="0"/>
              </a:rPr>
              <a:t>We wniosku powinni Państwo co najmniej zadeklarować zgodność projektu z zasadą zrównoważonego rozwoju lub neutralność wobec tej zasady. </a:t>
            </a:r>
          </a:p>
          <a:p>
            <a:pPr>
              <a:spcBef>
                <a:spcPts val="600"/>
              </a:spcBef>
            </a:pPr>
            <a:r>
              <a:rPr lang="pl-PL" sz="1600" b="0" i="0" u="none" strike="noStrike" baseline="0" dirty="0">
                <a:solidFill>
                  <a:srgbClr val="000000"/>
                </a:solidFill>
                <a:latin typeface="Arial" panose="020B0604020202020204" pitchFamily="34" charset="0"/>
              </a:rPr>
              <a:t>Projekt neutralny to projekt niezwiązany z kwestiami ochrony środowiska, niewpływający w żaden sposób na jego stan. Natomiast projekt zrównoważony środowiskowo podlega kryteriom w art. 3 rozporządzenia nr 2020/852 w sprawie tak zwanej „Taksonomii”. </a:t>
            </a:r>
          </a:p>
          <a:p>
            <a:pPr marL="0" indent="0">
              <a:spcBef>
                <a:spcPts val="600"/>
              </a:spcBef>
              <a:buNone/>
            </a:pPr>
            <a:r>
              <a:rPr lang="pl-PL" sz="1600" b="1" i="0" u="none" strike="noStrike" baseline="0" dirty="0">
                <a:solidFill>
                  <a:srgbClr val="000000"/>
                </a:solidFill>
                <a:latin typeface="Arial" panose="020B0604020202020204" pitchFamily="34" charset="0"/>
              </a:rPr>
              <a:t>Zasada równości kobiet i mężczyzn </a:t>
            </a:r>
            <a:r>
              <a:rPr lang="pl-PL" sz="1600" b="0" i="0" u="none" strike="noStrike" baseline="0" dirty="0">
                <a:solidFill>
                  <a:srgbClr val="000000"/>
                </a:solidFill>
                <a:latin typeface="Arial" panose="020B0604020202020204" pitchFamily="34" charset="0"/>
              </a:rPr>
              <a:t>jest jedną z naczelnych i podstawowych zasad horyzontalnych w UE. Polega na zwalczaniu wykluczenia społecznego i dyskryminacji oraz wspieraniu sprawiedliwości społecznej i ochrony socjalnej, równości kobiet i mężczyzn, solidarności między pokoleniami oraz ochronę praw dziecka. </a:t>
            </a:r>
          </a:p>
          <a:p>
            <a:pPr marL="0" indent="0">
              <a:spcBef>
                <a:spcPts val="600"/>
              </a:spcBef>
              <a:buNone/>
            </a:pPr>
            <a:r>
              <a:rPr lang="pl-PL" sz="1600" b="1" i="0" u="none" strike="noStrike" baseline="0" dirty="0">
                <a:solidFill>
                  <a:srgbClr val="000000"/>
                </a:solidFill>
                <a:latin typeface="Arial" panose="020B0604020202020204" pitchFamily="34" charset="0"/>
              </a:rPr>
              <a:t>Zasada równości szans i niedyskryminacji </a:t>
            </a:r>
            <a:r>
              <a:rPr lang="pl-PL" sz="1600" b="0" i="0" u="none" strike="noStrike" baseline="0" dirty="0">
                <a:solidFill>
                  <a:srgbClr val="000000"/>
                </a:solidFill>
                <a:latin typeface="Arial" panose="020B0604020202020204" pitchFamily="34" charset="0"/>
              </a:rPr>
              <a:t>ma na celu zapobieganie wszelkim formom dyskryminacji, nie tylko ze względu na płeć, ale również ze względu na rasę, kolor skóry, pochodzenie etniczne lub społeczne, cechy genetyczne, język, religię lub przekonania, poglądy polityczne lub wszelkie inne poglądy, przynależność do mniejszości narodowej, majątek, urodzenie, niepełnosprawność, wiek lub orientację seksualną. </a:t>
            </a:r>
          </a:p>
          <a:p>
            <a:pPr>
              <a:spcBef>
                <a:spcPts val="600"/>
              </a:spcBef>
            </a:pPr>
            <a:r>
              <a:rPr lang="pl-PL" sz="1600" b="0" i="0" u="none" strike="noStrike" baseline="0" dirty="0">
                <a:solidFill>
                  <a:srgbClr val="000000"/>
                </a:solidFill>
                <a:latin typeface="Arial" panose="020B0604020202020204" pitchFamily="34" charset="0"/>
              </a:rPr>
              <a:t>Przestrzeganie tej zasady jest prawnym obowiązkiem, dlatego musza Państwo umieścić we wniosku informacje potwierdzające zgodność planowanego projektu z zasadą równości szans i niedyskryminacji. </a:t>
            </a:r>
          </a:p>
          <a:p>
            <a:pPr>
              <a:spcBef>
                <a:spcPts val="600"/>
              </a:spcBef>
            </a:pPr>
            <a:r>
              <a:rPr lang="pl-PL" sz="1600" b="0" i="0" u="none" strike="noStrike" baseline="0" dirty="0">
                <a:solidFill>
                  <a:srgbClr val="000000"/>
                </a:solidFill>
                <a:latin typeface="Arial" panose="020B0604020202020204" pitchFamily="34" charset="0"/>
              </a:rPr>
              <a:t>Ponadto w oparciu o „Strategię EU na rzecz równości osób LGBTIQ na lata 2020-2025”, kraje członkowskie zostały wezwane do uwzględnienia walki z dyskryminacją osób LGBTIQ we wszystkich obszarach polityki UE, prawodawstwie i programach finansowania UE. </a:t>
            </a:r>
            <a:endParaRPr lang="pl-PL" sz="700" dirty="0">
              <a:solidFill>
                <a:srgbClr val="000000"/>
              </a:solidFill>
              <a:latin typeface="Arial" panose="020B0604020202020204" pitchFamily="34" charset="0"/>
            </a:endParaRPr>
          </a:p>
          <a:p>
            <a:pPr marL="0" indent="0">
              <a:spcBef>
                <a:spcPts val="600"/>
              </a:spcBef>
              <a:buNone/>
            </a:pPr>
            <a:r>
              <a:rPr lang="pl-PL" sz="2000" dirty="0">
                <a:solidFill>
                  <a:srgbClr val="000000"/>
                </a:solidFill>
                <a:latin typeface="Arial" panose="020B0604020202020204" pitchFamily="34" charset="0"/>
              </a:rPr>
              <a:t>Ponadto zobowiązani są Państwo do realizacji projektu w oparciu o Standardy dostępności dla polityki spójności 2021-2027, które stanowią załącznik nr 2 do „Wytycznych dotyczących realizacji zasad równościowych w ramach funduszy unijnych na lata 2021-2027”.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16</a:t>
            </a:fld>
            <a:endParaRPr lang="pl-PL" dirty="0"/>
          </a:p>
        </p:txBody>
      </p:sp>
    </p:spTree>
    <p:extLst>
      <p:ext uri="{BB962C8B-B14F-4D97-AF65-F5344CB8AC3E}">
        <p14:creationId xmlns:p14="http://schemas.microsoft.com/office/powerpoint/2010/main" val="2748721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7" name="Prostokąt 6"/>
          <p:cNvSpPr/>
          <p:nvPr/>
        </p:nvSpPr>
        <p:spPr>
          <a:xfrm>
            <a:off x="1385466" y="2653941"/>
            <a:ext cx="7992888" cy="954107"/>
          </a:xfrm>
          <a:prstGeom prst="rect">
            <a:avLst/>
          </a:prstGeom>
        </p:spPr>
        <p:txBody>
          <a:bodyPr wrap="square">
            <a:spAutoFit/>
          </a:bodyPr>
          <a:lstStyle/>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a:p>
            <a:pPr hangingPunct="0">
              <a:spcAft>
                <a:spcPts val="0"/>
              </a:spcAft>
            </a:pPr>
            <a:endParaRPr lang="pl-PL" sz="1400" dirty="0">
              <a:effectLst/>
              <a:ea typeface="Times New Roman" panose="02020603050405020304" pitchFamily="18" charset="0"/>
            </a:endParaRPr>
          </a:p>
          <a:p>
            <a:pPr hangingPunct="0">
              <a:spcAft>
                <a:spcPts val="0"/>
              </a:spcAft>
            </a:pPr>
            <a:endParaRPr lang="pl-PL" sz="1400" dirty="0">
              <a:ea typeface="Times New Roman" panose="02020603050405020304" pitchFamily="18" charset="0"/>
            </a:endParaRPr>
          </a:p>
        </p:txBody>
      </p:sp>
      <p:sp>
        <p:nvSpPr>
          <p:cNvPr id="3" name="Prostokąt 2"/>
          <p:cNvSpPr/>
          <p:nvPr/>
        </p:nvSpPr>
        <p:spPr>
          <a:xfrm>
            <a:off x="1673498" y="2843734"/>
            <a:ext cx="7524836" cy="3508653"/>
          </a:xfrm>
          <a:prstGeom prst="rect">
            <a:avLst/>
          </a:prstGeom>
        </p:spPr>
        <p:txBody>
          <a:bodyPr wrap="square">
            <a:spAutoFit/>
          </a:bodyPr>
          <a:lstStyle/>
          <a:p>
            <a:r>
              <a:rPr lang="pl-PL" sz="2400" b="1" u="sng" dirty="0"/>
              <a:t>OKRES REALIZACJI PROJEKTU</a:t>
            </a:r>
          </a:p>
          <a:p>
            <a:endParaRPr lang="pl-PL" sz="2400" b="1" u="sng" dirty="0"/>
          </a:p>
          <a:p>
            <a:r>
              <a:rPr lang="pl-PL" sz="2400" b="1" i="0" u="none" strike="noStrike" baseline="0" dirty="0">
                <a:solidFill>
                  <a:srgbClr val="000000"/>
                </a:solidFill>
                <a:latin typeface="Arial" panose="020B0604020202020204" pitchFamily="34" charset="0"/>
              </a:rPr>
              <a:t>Rekomendujemy, aby okres realizacji Państwa projektu nie przekraczał 30 czerwca 2026 r. </a:t>
            </a:r>
            <a:endParaRPr lang="pl-PL" sz="2400" b="1" dirty="0"/>
          </a:p>
          <a:p>
            <a:endParaRPr lang="pl-PL" sz="2400" b="1" dirty="0"/>
          </a:p>
          <a:p>
            <a:r>
              <a:rPr lang="pl-PL" sz="2400" dirty="0"/>
              <a:t>Orientacyjny termin rozstrzygnięcia naboru przypadnie na </a:t>
            </a:r>
            <a:r>
              <a:rPr lang="pl-PL" sz="2400" b="1" dirty="0"/>
              <a:t>kwiecień 2024 r. </a:t>
            </a:r>
          </a:p>
          <a:p>
            <a:endParaRPr lang="pl-PL" dirty="0"/>
          </a:p>
          <a:p>
            <a:endParaRPr lang="pl-PL" b="1" u="sng" dirty="0"/>
          </a:p>
          <a:p>
            <a:endParaRPr lang="pl-PL" b="1" u="sng" dirty="0"/>
          </a:p>
        </p:txBody>
      </p:sp>
    </p:spTree>
    <p:extLst>
      <p:ext uri="{BB962C8B-B14F-4D97-AF65-F5344CB8AC3E}">
        <p14:creationId xmlns:p14="http://schemas.microsoft.com/office/powerpoint/2010/main" val="2136445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264378"/>
          </a:xfrm>
        </p:spPr>
        <p:txBody>
          <a:bodyPr>
            <a:noAutofit/>
          </a:bodyPr>
          <a:lstStyle/>
          <a:p>
            <a:pPr marL="0" indent="0">
              <a:buNone/>
            </a:pPr>
            <a:r>
              <a:rPr lang="pl-PL" sz="2400" b="1" u="sng" dirty="0">
                <a:latin typeface="+mn-lt"/>
                <a:cs typeface="Arial" pitchFamily="34" charset="0"/>
              </a:rPr>
              <a:t>Lista wskaźników na poziomie projektu</a:t>
            </a:r>
            <a:endParaRPr lang="pl-PL" sz="2400" dirty="0">
              <a:latin typeface="+mn-lt"/>
              <a:cs typeface="Arial" pitchFamily="34" charset="0"/>
            </a:endParaRPr>
          </a:p>
          <a:p>
            <a:pPr marL="0" indent="0">
              <a:buNone/>
            </a:pPr>
            <a:r>
              <a:rPr lang="pl-PL" sz="2000" dirty="0">
                <a:latin typeface="+mn-lt"/>
              </a:rPr>
              <a:t>We wniosku o dofinansowanie obowiązkowo wskazują Państwo i monitorują wszystkie wskaźniki produktu i rezultatu, które zamierzają Państwo osiągnąć podczas realizacji projektu. </a:t>
            </a:r>
          </a:p>
          <a:p>
            <a:pPr>
              <a:buFont typeface="Arial" panose="020B0604020202020204" pitchFamily="34" charset="0"/>
              <a:buChar char="•"/>
            </a:pPr>
            <a:r>
              <a:rPr lang="pl-PL" sz="2000" dirty="0">
                <a:solidFill>
                  <a:schemeClr val="accent1"/>
                </a:solidFill>
                <a:latin typeface="+mn-lt"/>
              </a:rPr>
              <a:t>wskaźniki produktu </a:t>
            </a:r>
          </a:p>
          <a:p>
            <a:pPr marL="0" indent="0">
              <a:buNone/>
            </a:pPr>
            <a:r>
              <a:rPr lang="pl-PL" sz="2000" b="1" dirty="0">
                <a:latin typeface="+mn-lt"/>
              </a:rPr>
              <a:t>1) Liczba opiekunów faktycznych/nieformalnych objętych wsparciem w programie (osoby)</a:t>
            </a:r>
            <a:endParaRPr lang="pl-PL" sz="2000" dirty="0">
              <a:latin typeface="+mn-lt"/>
            </a:endParaRPr>
          </a:p>
          <a:p>
            <a:pPr marL="0" indent="0">
              <a:buNone/>
            </a:pPr>
            <a:r>
              <a:rPr lang="pl-PL" sz="1800" b="0" i="0" u="none" strike="noStrike" baseline="0" dirty="0">
                <a:solidFill>
                  <a:srgbClr val="000000"/>
                </a:solidFill>
                <a:latin typeface="Arial" panose="020B0604020202020204" pitchFamily="34" charset="0"/>
              </a:rPr>
              <a:t>Wskaźnik obejmuje osoby, które otrzymały wsparcie w sprawowaniu opieki nad osobami potrzebującymi wsparcia w codziennym funkcjonowaniu, np. w postaci poradnictwa, pomocy psychologicznej, grup wsparcia, szkoleń, opieki </a:t>
            </a:r>
            <a:r>
              <a:rPr lang="pl-PL" sz="1800" b="0" i="0" u="none" strike="noStrike" baseline="0" dirty="0" err="1">
                <a:solidFill>
                  <a:srgbClr val="000000"/>
                </a:solidFill>
                <a:latin typeface="Arial" panose="020B0604020202020204" pitchFamily="34" charset="0"/>
              </a:rPr>
              <a:t>wytchnieniowej</a:t>
            </a:r>
            <a:r>
              <a:rPr lang="pl-PL" sz="1800" b="0" i="0" u="none" strike="noStrike" baseline="0" dirty="0">
                <a:solidFill>
                  <a:srgbClr val="000000"/>
                </a:solidFill>
                <a:latin typeface="Arial" panose="020B0604020202020204" pitchFamily="34" charset="0"/>
              </a:rPr>
              <a:t>, usług regeneracyjnych, czyli podtrzymujących lub przywracających zdolność sprawowania opieki. Daną osobę należy uwzględnić w wartości wskaźnika jednokrotnie niezależnie od liczby i rodzaju form wsparcia, które ta osoba uzyskała w ramach projektu. </a:t>
            </a:r>
          </a:p>
          <a:p>
            <a:pPr marL="0" indent="0">
              <a:buNone/>
            </a:pPr>
            <a:r>
              <a:rPr lang="pl-PL" sz="1800" b="0" i="0" u="none" strike="noStrike" baseline="0" dirty="0">
                <a:solidFill>
                  <a:srgbClr val="000000"/>
                </a:solidFill>
                <a:latin typeface="Arial" panose="020B0604020202020204" pitchFamily="34" charset="0"/>
              </a:rPr>
              <a:t>Opiekuna faktycznego/nieformalnego należy rozumieć zgodnie z definicją wskazaną w wytycznych dotyczących realizacji projektów z udziałem środków EFS+ wydanych przez ministra właściwego ds. rozwoju regionalnego. </a:t>
            </a:r>
            <a:endParaRPr lang="pl-PL" sz="2000" u="sng"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18</a:t>
            </a:fld>
            <a:endParaRPr lang="pl-PL" dirty="0"/>
          </a:p>
        </p:txBody>
      </p:sp>
    </p:spTree>
    <p:extLst>
      <p:ext uri="{BB962C8B-B14F-4D97-AF65-F5344CB8AC3E}">
        <p14:creationId xmlns:p14="http://schemas.microsoft.com/office/powerpoint/2010/main" val="536860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95461"/>
            <a:ext cx="8640382" cy="6264378"/>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sz="2000" b="1" dirty="0">
                <a:latin typeface="+mn-lt"/>
              </a:rPr>
              <a:t>2) </a:t>
            </a:r>
            <a:r>
              <a:rPr lang="pl-PL" sz="1800" b="1" i="0" u="none" strike="noStrike" baseline="0" dirty="0">
                <a:solidFill>
                  <a:srgbClr val="000000"/>
                </a:solidFill>
                <a:latin typeface="Arial" panose="020B0604020202020204" pitchFamily="34" charset="0"/>
              </a:rPr>
              <a:t>Liczba osób objętych usługami świadczonymi w społeczności lokalnej w programie (osoby) </a:t>
            </a:r>
          </a:p>
          <a:p>
            <a:pPr marL="0" indent="0">
              <a:buNone/>
            </a:pPr>
            <a:r>
              <a:rPr lang="pl-PL" sz="1800" b="0" i="0" u="none" strike="noStrike" baseline="0" dirty="0">
                <a:solidFill>
                  <a:srgbClr val="000000"/>
                </a:solidFill>
                <a:latin typeface="Arial" panose="020B0604020202020204" pitchFamily="34" charset="0"/>
              </a:rPr>
              <a:t>Wskaźnik obejmuje osoby, które rozpoczęły udział w projektach przewidujących wsparcie w postaci usług społecznych lub zdrowotnych jako odbiorcy tych usług. </a:t>
            </a:r>
          </a:p>
          <a:p>
            <a:pPr marL="0" indent="0">
              <a:buNone/>
            </a:pPr>
            <a:r>
              <a:rPr lang="pl-PL" sz="1800" b="0" i="0" u="none" strike="noStrike" baseline="0" dirty="0">
                <a:solidFill>
                  <a:srgbClr val="000000"/>
                </a:solidFill>
                <a:latin typeface="Arial" panose="020B0604020202020204" pitchFamily="34" charset="0"/>
              </a:rPr>
              <a:t>Usługi świadczone w społeczności lokalnej należy rozumieć zgodnie z definicją wskazaną w wytycznych dotyczących realizacji projektów z udziałem środków EFS+ wydanych przez ministra właściwego ds. rozwoju regionalnego. </a:t>
            </a:r>
          </a:p>
          <a:p>
            <a:pPr marL="0" indent="0">
              <a:buNone/>
            </a:pPr>
            <a:r>
              <a:rPr lang="pl-PL" sz="1800" b="0" i="0" u="none" strike="noStrike" baseline="0" dirty="0">
                <a:solidFill>
                  <a:srgbClr val="000000"/>
                </a:solidFill>
                <a:latin typeface="Arial" panose="020B0604020202020204" pitchFamily="34" charset="0"/>
              </a:rPr>
              <a:t>We wskaźniku nie są uwzględniane osoby objęte usługami w zakresie wspierania rodziny i pieczy zastępczej monitorowane we wskaźniku - </a:t>
            </a:r>
            <a:r>
              <a:rPr lang="pl-PL" sz="1800" b="0" i="0" u="none" strike="noStrike" baseline="0" dirty="0">
                <a:solidFill>
                  <a:srgbClr val="0462C1"/>
                </a:solidFill>
                <a:latin typeface="Arial" panose="020B0604020202020204" pitchFamily="34" charset="0"/>
              </a:rPr>
              <a:t>Liczba osób objętych usługami w zakresie wspierania rodziny i pieczy zastępczej (osoby). </a:t>
            </a:r>
            <a:endParaRPr lang="pl-PL" sz="2000"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19</a:t>
            </a:fld>
            <a:endParaRPr lang="pl-PL" dirty="0"/>
          </a:p>
        </p:txBody>
      </p:sp>
    </p:spTree>
    <p:extLst>
      <p:ext uri="{BB962C8B-B14F-4D97-AF65-F5344CB8AC3E}">
        <p14:creationId xmlns:p14="http://schemas.microsoft.com/office/powerpoint/2010/main" val="88087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359838"/>
            <a:ext cx="8640382" cy="6839999"/>
          </a:xfrm>
        </p:spPr>
        <p:txBody>
          <a:bodyPr>
            <a:noAutofit/>
          </a:bodyPr>
          <a:lstStyle/>
          <a:p>
            <a:pPr marL="0" indent="0">
              <a:buNone/>
            </a:pPr>
            <a:r>
              <a:rPr lang="pl-PL" sz="2400" b="1" u="sng" dirty="0">
                <a:latin typeface="+mn-lt"/>
                <a:cs typeface="Arial" pitchFamily="34" charset="0"/>
              </a:rPr>
              <a:t>Przedmiot naboru, w tym typy projektów podlegających dofinansowaniu</a:t>
            </a:r>
          </a:p>
          <a:p>
            <a:pPr marL="0" indent="0">
              <a:spcBef>
                <a:spcPts val="800"/>
              </a:spcBef>
              <a:spcAft>
                <a:spcPts val="800"/>
              </a:spcAft>
              <a:buNone/>
            </a:pPr>
            <a:r>
              <a:rPr lang="pl-PL" b="1" dirty="0">
                <a:solidFill>
                  <a:srgbClr val="000000"/>
                </a:solidFill>
                <a:latin typeface="Arial" panose="020B0604020202020204" pitchFamily="34" charset="0"/>
              </a:rPr>
              <a:t>Ogłoszony nabór </a:t>
            </a:r>
            <a:r>
              <a:rPr lang="pl-PL" sz="1800" b="1" i="0" u="none" strike="noStrike" baseline="0" dirty="0">
                <a:solidFill>
                  <a:srgbClr val="000000"/>
                </a:solidFill>
                <a:latin typeface="Arial" panose="020B0604020202020204" pitchFamily="34" charset="0"/>
              </a:rPr>
              <a:t>obejmuje następujące typy projektów: </a:t>
            </a:r>
            <a:endParaRPr lang="pl-PL" sz="1800" b="0" i="0" u="none" strike="noStrike" baseline="0" dirty="0">
              <a:solidFill>
                <a:srgbClr val="000000"/>
              </a:solidFill>
              <a:latin typeface="Arial" panose="020B0604020202020204" pitchFamily="34" charset="0"/>
            </a:endParaRPr>
          </a:p>
          <a:p>
            <a:pPr marL="0" indent="0">
              <a:spcBef>
                <a:spcPts val="300"/>
              </a:spcBef>
              <a:spcAft>
                <a:spcPts val="300"/>
              </a:spcAft>
              <a:buNone/>
            </a:pPr>
            <a:r>
              <a:rPr lang="pl-PL" sz="1800" b="1" i="0" u="none" strike="noStrike" baseline="0" dirty="0">
                <a:solidFill>
                  <a:schemeClr val="accent1"/>
                </a:solidFill>
                <a:latin typeface="Arial" panose="020B0604020202020204" pitchFamily="34" charset="0"/>
              </a:rPr>
              <a:t>7.7.A Rozwój usług świadczonych w społeczności lokalnej </a:t>
            </a:r>
          </a:p>
          <a:p>
            <a:pPr marL="0" indent="0">
              <a:spcBef>
                <a:spcPts val="300"/>
              </a:spcBef>
              <a:spcAft>
                <a:spcPts val="300"/>
              </a:spcAft>
              <a:buNone/>
            </a:pPr>
            <a:r>
              <a:rPr lang="pl-PL" sz="1800" b="0" i="0" u="none" strike="noStrike" baseline="0" dirty="0">
                <a:solidFill>
                  <a:srgbClr val="000000"/>
                </a:solidFill>
                <a:latin typeface="Arial" panose="020B0604020202020204" pitchFamily="34" charset="0"/>
              </a:rPr>
              <a:t>Zakres wsparcia: </a:t>
            </a:r>
          </a:p>
          <a:p>
            <a:pPr marL="0" indent="0">
              <a:spcBef>
                <a:spcPts val="300"/>
              </a:spcBef>
              <a:spcAft>
                <a:spcPts val="300"/>
              </a:spcAft>
              <a:buNone/>
            </a:pPr>
            <a:r>
              <a:rPr lang="pl-PL" sz="1800" b="1" i="0" u="none" strike="noStrike" baseline="0" dirty="0">
                <a:solidFill>
                  <a:srgbClr val="000000"/>
                </a:solidFill>
                <a:latin typeface="Arial" panose="020B0604020202020204" pitchFamily="34" charset="0"/>
              </a:rPr>
              <a:t>a) </a:t>
            </a:r>
            <a:r>
              <a:rPr lang="pl-PL" sz="1800" b="0" i="0" u="none" strike="noStrike" baseline="0" dirty="0">
                <a:solidFill>
                  <a:srgbClr val="000000"/>
                </a:solidFill>
                <a:latin typeface="Arial" panose="020B0604020202020204" pitchFamily="34" charset="0"/>
              </a:rPr>
              <a:t>usługi opiekuńcze i specjalistyczne usługi opiekuńcze świadczone w miejscu zamieszkania; </a:t>
            </a:r>
          </a:p>
          <a:p>
            <a:pPr marL="0" indent="0">
              <a:spcBef>
                <a:spcPts val="300"/>
              </a:spcBef>
              <a:spcAft>
                <a:spcPts val="300"/>
              </a:spcAft>
              <a:buNone/>
            </a:pPr>
            <a:r>
              <a:rPr lang="pl-PL" sz="1800" b="1" i="0" u="none" strike="noStrike" baseline="0" dirty="0">
                <a:solidFill>
                  <a:srgbClr val="000000"/>
                </a:solidFill>
                <a:latin typeface="Arial" panose="020B0604020202020204" pitchFamily="34" charset="0"/>
              </a:rPr>
              <a:t>b) </a:t>
            </a:r>
            <a:r>
              <a:rPr lang="pl-PL" sz="1800" b="0" i="0" u="none" strike="noStrike" baseline="0" dirty="0">
                <a:solidFill>
                  <a:srgbClr val="000000"/>
                </a:solidFill>
                <a:latin typeface="Arial" panose="020B0604020202020204" pitchFamily="34" charset="0"/>
              </a:rPr>
              <a:t>usługi asystenckie, w tym skierowane w szczególności do osób z niepełnosprawnością; </a:t>
            </a:r>
          </a:p>
          <a:p>
            <a:pPr marL="0" indent="0">
              <a:spcBef>
                <a:spcPts val="300"/>
              </a:spcBef>
              <a:spcAft>
                <a:spcPts val="300"/>
              </a:spcAft>
              <a:buNone/>
            </a:pPr>
            <a:r>
              <a:rPr lang="pl-PL" sz="1800" b="1" i="0" u="none" strike="noStrike" baseline="0" dirty="0">
                <a:solidFill>
                  <a:srgbClr val="000000"/>
                </a:solidFill>
                <a:latin typeface="Arial" panose="020B0604020202020204" pitchFamily="34" charset="0"/>
              </a:rPr>
              <a:t>c) </a:t>
            </a:r>
            <a:r>
              <a:rPr lang="pl-PL" sz="1800" b="0" i="0" u="none" strike="noStrike" baseline="0" dirty="0">
                <a:solidFill>
                  <a:srgbClr val="000000"/>
                </a:solidFill>
                <a:latin typeface="Arial" panose="020B0604020202020204" pitchFamily="34" charset="0"/>
              </a:rPr>
              <a:t>tworzenie miejsc i świadczenie usług opiekuńczych, w tym specjalistycznych świadczonych w ramach placówek zapewniających dzienną i całodobową opiekę (np. dzienny dom pomocy, miejsca krótkookresowego pobytu, w którym świadczona jest opieka w zastępstwie za opiekunów faktycznych w ramach opieki </a:t>
            </a:r>
            <a:r>
              <a:rPr lang="pl-PL" sz="1800" b="0" i="0" u="none" strike="noStrike" baseline="0" dirty="0" err="1">
                <a:solidFill>
                  <a:srgbClr val="000000"/>
                </a:solidFill>
                <a:latin typeface="Arial" panose="020B0604020202020204" pitchFamily="34" charset="0"/>
              </a:rPr>
              <a:t>wytchnieniowej</a:t>
            </a:r>
            <a:r>
              <a:rPr lang="pl-PL" sz="1800" b="0" i="0" u="none" strike="noStrike" baseline="0" dirty="0">
                <a:solidFill>
                  <a:srgbClr val="000000"/>
                </a:solidFill>
                <a:latin typeface="Arial" panose="020B0604020202020204" pitchFamily="34" charset="0"/>
              </a:rPr>
              <a:t>); </a:t>
            </a:r>
          </a:p>
          <a:p>
            <a:pPr marL="0" indent="0">
              <a:spcBef>
                <a:spcPts val="300"/>
              </a:spcBef>
              <a:spcAft>
                <a:spcPts val="300"/>
              </a:spcAft>
              <a:buNone/>
            </a:pPr>
            <a:r>
              <a:rPr lang="pl-PL" sz="1800" b="1" i="0" u="none" strike="noStrike" baseline="0" dirty="0">
                <a:solidFill>
                  <a:srgbClr val="000000"/>
                </a:solidFill>
                <a:latin typeface="Arial" panose="020B0604020202020204" pitchFamily="34" charset="0"/>
              </a:rPr>
              <a:t>d) </a:t>
            </a:r>
            <a:r>
              <a:rPr lang="pl-PL" sz="1800" b="0" i="0" u="none" strike="noStrike" baseline="0" dirty="0">
                <a:solidFill>
                  <a:srgbClr val="000000"/>
                </a:solidFill>
                <a:latin typeface="Arial" panose="020B0604020202020204" pitchFamily="34" charset="0"/>
              </a:rPr>
              <a:t>tworzenie gospodarstw opiekuńczych - forma rolnictwa społecznego łącząca gospodarstwo rolne z usługami społecznymi na rzecz m.in. osób potrzebujących wsparcia w codziennym funkcjonowaniu, osób z niepełnosprawnościami; </a:t>
            </a:r>
          </a:p>
          <a:p>
            <a:pPr marL="0" indent="0">
              <a:spcBef>
                <a:spcPts val="300"/>
              </a:spcBef>
              <a:spcAft>
                <a:spcPts val="300"/>
              </a:spcAft>
              <a:buNone/>
            </a:pPr>
            <a:r>
              <a:rPr lang="pl-PL" sz="1800" b="1" dirty="0">
                <a:solidFill>
                  <a:srgbClr val="000000"/>
                </a:solidFill>
                <a:latin typeface="Arial" panose="020B0604020202020204" pitchFamily="34" charset="0"/>
              </a:rPr>
              <a:t>e) </a:t>
            </a:r>
            <a:r>
              <a:rPr lang="pl-PL" sz="1800" dirty="0">
                <a:solidFill>
                  <a:srgbClr val="000000"/>
                </a:solidFill>
                <a:latin typeface="Arial" panose="020B0604020202020204" pitchFamily="34" charset="0"/>
              </a:rPr>
              <a:t>wolontariat opiekuńczy, sąsiedzkie usługi opiekuńcze i inne formy samopomocowe; </a:t>
            </a:r>
          </a:p>
          <a:p>
            <a:pPr marL="0" indent="0">
              <a:spcBef>
                <a:spcPts val="300"/>
              </a:spcBef>
              <a:spcAft>
                <a:spcPts val="300"/>
              </a:spcAft>
              <a:buNone/>
            </a:pPr>
            <a:endParaRPr lang="pl-PL" sz="1800" b="0" i="0" u="none" strike="noStrike" baseline="0" dirty="0">
              <a:solidFill>
                <a:srgbClr val="000000"/>
              </a:solidFill>
              <a:latin typeface="Arial" panose="020B0604020202020204" pitchFamily="34" charset="0"/>
            </a:endParaRPr>
          </a:p>
          <a:p>
            <a:pPr marL="0" indent="0">
              <a:buNone/>
            </a:pPr>
            <a:endParaRPr lang="pl-PL" sz="20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a:t>
            </a:fld>
            <a:endParaRPr lang="pl-PL" dirty="0"/>
          </a:p>
        </p:txBody>
      </p:sp>
    </p:spTree>
    <p:extLst>
      <p:ext uri="{BB962C8B-B14F-4D97-AF65-F5344CB8AC3E}">
        <p14:creationId xmlns:p14="http://schemas.microsoft.com/office/powerpoint/2010/main" val="2282300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20680"/>
          </a:xfrm>
        </p:spPr>
        <p:txBody>
          <a:bodyPr>
            <a:noAutofit/>
          </a:bodyPr>
          <a:lstStyle/>
          <a:p>
            <a:pPr marL="0" indent="0">
              <a:buNone/>
            </a:pPr>
            <a:r>
              <a:rPr lang="pl-PL" sz="2400" b="1" u="sng" dirty="0">
                <a:latin typeface="+mn-lt"/>
                <a:cs typeface="Arial" pitchFamily="34" charset="0"/>
              </a:rPr>
              <a:t>Lista wskaźników na poziomie projektu</a:t>
            </a:r>
          </a:p>
          <a:p>
            <a:pPr>
              <a:buFont typeface="Arial" panose="020B0604020202020204" pitchFamily="34" charset="0"/>
              <a:buChar char="•"/>
            </a:pPr>
            <a:r>
              <a:rPr lang="pl-PL" sz="2000" dirty="0">
                <a:solidFill>
                  <a:schemeClr val="accent1"/>
                </a:solidFill>
                <a:latin typeface="+mn-lt"/>
              </a:rPr>
              <a:t>wskaźniki rezultatu </a:t>
            </a:r>
          </a:p>
          <a:p>
            <a:pPr marL="0" indent="0">
              <a:spcBef>
                <a:spcPts val="1000"/>
              </a:spcBef>
              <a:buNone/>
            </a:pPr>
            <a:r>
              <a:rPr lang="pl-PL" sz="2000" b="1" dirty="0">
                <a:latin typeface="+mn-lt"/>
              </a:rPr>
              <a:t>1) </a:t>
            </a:r>
            <a:r>
              <a:rPr lang="pl-PL" sz="1800" b="1" i="0" u="none" strike="noStrike" baseline="0" dirty="0">
                <a:solidFill>
                  <a:srgbClr val="000000"/>
                </a:solidFill>
                <a:latin typeface="Arial" panose="020B0604020202020204" pitchFamily="34" charset="0"/>
              </a:rPr>
              <a:t>Liczba dzieci i młodzieży, które opuściły opiekę instytucjonalną dzięki wsparciu w programie (osoby) </a:t>
            </a:r>
          </a:p>
          <a:p>
            <a:pPr marL="0" indent="0">
              <a:spcBef>
                <a:spcPts val="1000"/>
              </a:spcBef>
              <a:buNone/>
            </a:pPr>
            <a:r>
              <a:rPr lang="pl-PL" sz="1500" dirty="0"/>
              <a:t>Wskaźnik obejmuje dzieci i młodzież, które przeszły z instytucjonalnej pieczy zastępczej (ewentualnie innych całodobowych instytucji jak np. DPS, schroniska dla nieletnich lub zakłady poprawcze) do rodzinnych form opieki, powróciły do rodziny biologicznej lub zostały adoptowane, dzięki wsparciu w programie.</a:t>
            </a:r>
          </a:p>
          <a:p>
            <a:pPr marL="0" indent="0">
              <a:spcBef>
                <a:spcPts val="1000"/>
              </a:spcBef>
              <a:buNone/>
            </a:pPr>
            <a:r>
              <a:rPr lang="pl-PL" sz="1500" dirty="0"/>
              <a:t>We wskaźniku nie są ujmowane osoby usamodzielnione.</a:t>
            </a:r>
          </a:p>
          <a:p>
            <a:pPr marL="0" indent="0">
              <a:buNone/>
            </a:pPr>
            <a:r>
              <a:rPr lang="pl-PL" sz="1500" dirty="0"/>
              <a:t>Definicje opieki instytucjonalnej należy rozumieć zgodnie z definicją wskazaną w wytycznych ministra właściwego ds. rozwoju regionalnego.</a:t>
            </a:r>
          </a:p>
          <a:p>
            <a:pPr marL="0" indent="0">
              <a:buNone/>
            </a:pPr>
            <a:r>
              <a:rPr lang="pl-PL" sz="1500" dirty="0"/>
              <a:t>Wskaźnik mierzony w ciągu 4 tygodni od zakończenia projektu.</a:t>
            </a:r>
          </a:p>
          <a:p>
            <a:pPr marL="0" indent="0">
              <a:buNone/>
            </a:pPr>
            <a:r>
              <a:rPr lang="pl-PL" sz="1500" dirty="0"/>
              <a:t>Wskaźnik wykorzystywany w celu szczegółowym k) w przypadku projektów obejmujących zintegrowane usługi (w tym w projektach, w których wsparcie realizowane jest w przez Centrum Usług Społecznych), tj. zarówno usługi społeczne przewidziane dla celu szczegółowego k) oraz usługi wsparcia rodziny i systemu pieczy zastępczej realizowane co do zasady w celu szczegółowym l), jak też w przypadku realizacji tego wsparcia w celu k).</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20</a:t>
            </a:fld>
            <a:endParaRPr lang="pl-PL" dirty="0"/>
          </a:p>
        </p:txBody>
      </p:sp>
    </p:spTree>
    <p:extLst>
      <p:ext uri="{BB962C8B-B14F-4D97-AF65-F5344CB8AC3E}">
        <p14:creationId xmlns:p14="http://schemas.microsoft.com/office/powerpoint/2010/main" val="3190384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20680"/>
          </a:xfrm>
        </p:spPr>
        <p:txBody>
          <a:bodyPr>
            <a:noAutofit/>
          </a:bodyPr>
          <a:lstStyle/>
          <a:p>
            <a:pPr marL="0" indent="0">
              <a:buNone/>
            </a:pPr>
            <a:r>
              <a:rPr lang="pl-PL" sz="2400" b="1" u="sng" dirty="0">
                <a:latin typeface="+mn-lt"/>
                <a:cs typeface="Arial" pitchFamily="34" charset="0"/>
              </a:rPr>
              <a:t>Lista wskaźników na poziomie projektu</a:t>
            </a:r>
            <a:endParaRPr lang="pl-PL" sz="2000" dirty="0">
              <a:solidFill>
                <a:schemeClr val="accent1"/>
              </a:solidFill>
              <a:latin typeface="+mn-lt"/>
            </a:endParaRPr>
          </a:p>
          <a:p>
            <a:pPr marL="0" indent="0">
              <a:spcBef>
                <a:spcPts val="1000"/>
              </a:spcBef>
              <a:buNone/>
            </a:pPr>
            <a:r>
              <a:rPr lang="pl-PL" sz="1800" b="1" i="0" u="none" strike="noStrike" baseline="0" dirty="0">
                <a:solidFill>
                  <a:srgbClr val="000000"/>
                </a:solidFill>
                <a:latin typeface="Arial" panose="020B0604020202020204" pitchFamily="34" charset="0"/>
              </a:rPr>
              <a:t>2) Liczba osób, które opuściły opiekę instytucjonalną dzięki wsparciu w programie (osoby) </a:t>
            </a:r>
          </a:p>
          <a:p>
            <a:pPr marL="0" indent="0">
              <a:buNone/>
            </a:pPr>
            <a:r>
              <a:rPr lang="pl-PL" sz="1800" b="0" i="0" u="none" strike="noStrike" baseline="0" dirty="0">
                <a:solidFill>
                  <a:srgbClr val="000000"/>
                </a:solidFill>
                <a:latin typeface="Arial" panose="020B0604020202020204" pitchFamily="34" charset="0"/>
              </a:rPr>
              <a:t>Wskaźnik obejmuje osoby dorosłe, które dzięki udziałowi w projekcie opuściły instytucje całodobowej opieki i korzystają z usług świadczonych w społeczności lokalnej. </a:t>
            </a:r>
          </a:p>
          <a:p>
            <a:pPr marL="0" indent="0">
              <a:buNone/>
            </a:pPr>
            <a:r>
              <a:rPr lang="pl-PL" sz="1800" b="0" i="0" u="none" strike="noStrike" baseline="0" dirty="0">
                <a:solidFill>
                  <a:srgbClr val="000000"/>
                </a:solidFill>
                <a:latin typeface="Arial" panose="020B0604020202020204" pitchFamily="34" charset="0"/>
              </a:rPr>
              <a:t>Definicje opieki instytucjonalnej oraz usług świadczonych w społeczności lokalnej należy rozumieć zgodnie z definicjami wskazanymi w wytycznych ministra właściwego ds. rozwoju regionalnego. </a:t>
            </a:r>
          </a:p>
          <a:p>
            <a:pPr marL="0" indent="0">
              <a:buNone/>
            </a:pPr>
            <a:r>
              <a:rPr lang="pl-PL" sz="1800" b="0" i="0" u="none" strike="noStrike" baseline="0" dirty="0">
                <a:solidFill>
                  <a:srgbClr val="000000"/>
                </a:solidFill>
                <a:latin typeface="Arial" panose="020B0604020202020204" pitchFamily="34" charset="0"/>
              </a:rPr>
              <a:t>Wskaźnik mierzony w ciągu 4 tygodni od zakończenia projektu. Obowiązek weryfikacji wartości wskaźnika należy do instytucji podpisującej umowę z beneficjentem. </a:t>
            </a:r>
          </a:p>
          <a:p>
            <a:pPr marL="0" indent="0">
              <a:buNone/>
            </a:pPr>
            <a:r>
              <a:rPr lang="pl-PL" sz="1800" b="0" i="0" u="none" strike="noStrike" baseline="0" dirty="0">
                <a:solidFill>
                  <a:srgbClr val="000000"/>
                </a:solidFill>
                <a:latin typeface="Arial" panose="020B0604020202020204" pitchFamily="34" charset="0"/>
              </a:rPr>
              <a:t>Wskaźnik podlegający jedynie monitorowaniu. </a:t>
            </a:r>
          </a:p>
          <a:p>
            <a:pPr marL="0" indent="0">
              <a:buNone/>
            </a:pPr>
            <a:r>
              <a:rPr lang="pl-PL" sz="1800" b="0" i="0" u="none" strike="noStrike" baseline="0" dirty="0">
                <a:solidFill>
                  <a:srgbClr val="000000"/>
                </a:solidFill>
                <a:latin typeface="Arial" panose="020B0604020202020204" pitchFamily="34" charset="0"/>
              </a:rPr>
              <a:t>We wskaźniku nie są uwzględniane dzieci i młodzież monitorowane we wskaźniku - </a:t>
            </a:r>
            <a:r>
              <a:rPr lang="pl-PL" sz="1800" b="0" i="0" u="none" strike="noStrike" baseline="0" dirty="0">
                <a:solidFill>
                  <a:srgbClr val="0462C1"/>
                </a:solidFill>
                <a:latin typeface="Arial" panose="020B0604020202020204" pitchFamily="34" charset="0"/>
              </a:rPr>
              <a:t>Liczba dzieci i młodzieży, które opuściły opiekę instytucjonalną dzięki wsparciu w programie (osoby) </a:t>
            </a:r>
            <a:endParaRPr lang="pl-PL" sz="1500"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21</a:t>
            </a:fld>
            <a:endParaRPr lang="pl-PL" dirty="0"/>
          </a:p>
        </p:txBody>
      </p:sp>
    </p:spTree>
    <p:extLst>
      <p:ext uri="{BB962C8B-B14F-4D97-AF65-F5344CB8AC3E}">
        <p14:creationId xmlns:p14="http://schemas.microsoft.com/office/powerpoint/2010/main" val="4194924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5832648"/>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sz="2000" b="1" dirty="0">
                <a:latin typeface="+mn-lt"/>
              </a:rPr>
              <a:t>3) </a:t>
            </a:r>
            <a:r>
              <a:rPr lang="pl-PL" sz="1800" b="1" i="0" u="none" strike="noStrike" baseline="0" dirty="0">
                <a:solidFill>
                  <a:srgbClr val="000000"/>
                </a:solidFill>
                <a:latin typeface="Arial" panose="020B0604020202020204" pitchFamily="34" charset="0"/>
              </a:rPr>
              <a:t>Liczba osób świadczących usługi w społeczności lokalnej dzięki wsparciu w programie (osoby) </a:t>
            </a:r>
          </a:p>
          <a:p>
            <a:pPr marL="0" indent="0">
              <a:buNone/>
            </a:pPr>
            <a:r>
              <a:rPr lang="pl-PL" sz="1800" b="0" i="0" u="none" strike="noStrike" baseline="0" dirty="0">
                <a:solidFill>
                  <a:srgbClr val="000000"/>
                </a:solidFill>
                <a:latin typeface="Arial" panose="020B0604020202020204" pitchFamily="34" charset="0"/>
              </a:rPr>
              <a:t>Wskaźnik obejmuje osoby, które świadczą lub są gotowe do świadczenia usług społecznych lub usług zdrowotnych w społeczności lokalnej po zakończeniu projektu, dzięki wsparciu EFS+. </a:t>
            </a:r>
          </a:p>
          <a:p>
            <a:pPr marL="0" indent="0">
              <a:buNone/>
            </a:pPr>
            <a:r>
              <a:rPr lang="pl-PL" sz="1800" b="0" i="0" u="none" strike="noStrike" baseline="0" dirty="0">
                <a:solidFill>
                  <a:srgbClr val="000000"/>
                </a:solidFill>
                <a:latin typeface="Arial" panose="020B0604020202020204" pitchFamily="34" charset="0"/>
              </a:rPr>
              <a:t>Wskaźnik obejmuje osoby, które świadczą usługi niestacjonarnie (tj. nie w ramach placówek/ośrodków/mieszkań wspomaganych itp.), w tym m.in. osoby świadczące usługi opiekuńcze, specjalistyczne usługi opiekuńcze lub pielęgnacyjne w miejscu zamieszkania, osoby świadczące usługi asystenckie, opiekunów faktycznych. </a:t>
            </a:r>
          </a:p>
          <a:p>
            <a:pPr marL="0" indent="0">
              <a:buNone/>
            </a:pPr>
            <a:r>
              <a:rPr lang="pl-PL" sz="1800" b="0" i="0" u="none" strike="noStrike" baseline="0" dirty="0">
                <a:solidFill>
                  <a:srgbClr val="000000"/>
                </a:solidFill>
                <a:latin typeface="Arial" panose="020B0604020202020204" pitchFamily="34" charset="0"/>
              </a:rPr>
              <a:t>Wskaźnik mierzony w ciągu 4 tygodni od zakończenia projektu. Obowiązek weryfikacji wartości wskaźnika należy do instytucji podpisującej umowę z beneficjentem. </a:t>
            </a:r>
          </a:p>
          <a:p>
            <a:pPr marL="0" indent="0">
              <a:buNone/>
            </a:pPr>
            <a:r>
              <a:rPr lang="pl-PL" sz="1800" b="0" i="0" u="none" strike="noStrike" baseline="0" dirty="0">
                <a:solidFill>
                  <a:srgbClr val="000000"/>
                </a:solidFill>
                <a:latin typeface="Arial" panose="020B0604020202020204" pitchFamily="34" charset="0"/>
              </a:rPr>
              <a:t>We wskaźniku nie są uwzględniane osoby świadczące usługi wspierania rodziny i pieczy zastępczej. </a:t>
            </a:r>
            <a:endParaRPr lang="pl-PL" sz="2000" b="1" u="sng"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22</a:t>
            </a:fld>
            <a:endParaRPr lang="pl-PL" dirty="0"/>
          </a:p>
        </p:txBody>
      </p:sp>
    </p:spTree>
    <p:extLst>
      <p:ext uri="{BB962C8B-B14F-4D97-AF65-F5344CB8AC3E}">
        <p14:creationId xmlns:p14="http://schemas.microsoft.com/office/powerpoint/2010/main" val="3989194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5832648"/>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sz="1800" b="1" i="0" u="none" strike="noStrike" baseline="0" dirty="0">
                <a:solidFill>
                  <a:srgbClr val="000000"/>
                </a:solidFill>
                <a:latin typeface="Arial" panose="020B0604020202020204" pitchFamily="34" charset="0"/>
              </a:rPr>
              <a:t>4) Liczba podmiotów, które rozszerzyły ofertę wsparcia lub podniosły jakość oferowanych usług (podmioty) </a:t>
            </a:r>
          </a:p>
          <a:p>
            <a:pPr marL="0" indent="0">
              <a:spcBef>
                <a:spcPts val="800"/>
              </a:spcBef>
              <a:buNone/>
            </a:pPr>
            <a:r>
              <a:rPr lang="pl-PL" sz="1450" b="0" i="0" u="none" strike="noStrike" baseline="0" dirty="0">
                <a:solidFill>
                  <a:srgbClr val="000000"/>
                </a:solidFill>
                <a:latin typeface="Arial" panose="020B0604020202020204" pitchFamily="34" charset="0"/>
              </a:rPr>
              <a:t>Wskaźnik obejmuje podmioty, które świadczą usługi społeczne lub usługi zdrowotne w formie stacjonarnej, istniejące przed projektem, które dzięki wsparciu EFS+ rozszerzyły ofertę wsparcia lub podniosły jakość oferowanych usług. </a:t>
            </a:r>
          </a:p>
          <a:p>
            <a:pPr marL="0" indent="0">
              <a:spcBef>
                <a:spcPts val="800"/>
              </a:spcBef>
              <a:buNone/>
            </a:pPr>
            <a:r>
              <a:rPr lang="pl-PL" sz="1450" b="0" i="0" u="none" strike="noStrike" baseline="0" dirty="0">
                <a:solidFill>
                  <a:srgbClr val="000000"/>
                </a:solidFill>
                <a:latin typeface="Arial" panose="020B0604020202020204" pitchFamily="34" charset="0"/>
              </a:rPr>
              <a:t>Przez rozszerzenie oferty wsparcia należy rozumieć w szczególności sytuację, gdy po zakończeniu realizacji projektu dany podmiot oferuje szerszy katalog świadczonych usług niż w momencie rozpoczęcia projektu. Rozszerzona oferta może dotyczyć wyłącznie usług świadczonych w społeczności lokalnej. Podniesienie jakości oferowanych usług należy rozumieć natomiast jako w szczególności sytuację, gdy osoby świadczące usługi w danym podmiocie dzięki udziałowi w projekcie wzięły udział w kursach i szkoleniach mających na celu podniesienie standardu wykonywanych usług. </a:t>
            </a:r>
          </a:p>
          <a:p>
            <a:pPr marL="0" indent="0">
              <a:spcBef>
                <a:spcPts val="800"/>
              </a:spcBef>
              <a:buNone/>
            </a:pPr>
            <a:r>
              <a:rPr lang="pl-PL" sz="1450" b="0" i="0" u="none" strike="noStrike" baseline="0" dirty="0">
                <a:solidFill>
                  <a:srgbClr val="000000"/>
                </a:solidFill>
                <a:latin typeface="Arial" panose="020B0604020202020204" pitchFamily="34" charset="0"/>
              </a:rPr>
              <a:t>We wskaźniku nie należy wykazywać nowo utworzonych w ramach projektu miejsc świadczenia usług. </a:t>
            </a:r>
          </a:p>
          <a:p>
            <a:pPr marL="0" indent="0">
              <a:spcBef>
                <a:spcPts val="800"/>
              </a:spcBef>
              <a:buNone/>
            </a:pPr>
            <a:r>
              <a:rPr lang="pl-PL" sz="1450" b="0" i="0" u="none" strike="noStrike" baseline="0" dirty="0">
                <a:solidFill>
                  <a:srgbClr val="000000"/>
                </a:solidFill>
                <a:latin typeface="Arial" panose="020B0604020202020204" pitchFamily="34" charset="0"/>
              </a:rPr>
              <a:t>Wskaźnik mierzony w ciągu 4 tygodni od zakończenia projektu. Obowiązek weryfikacji wartości wskaźnika należy do instytucji podpisującej umowę z beneficjentem. </a:t>
            </a:r>
          </a:p>
          <a:p>
            <a:pPr marL="0" indent="0">
              <a:spcBef>
                <a:spcPts val="800"/>
              </a:spcBef>
              <a:buNone/>
            </a:pPr>
            <a:r>
              <a:rPr lang="pl-PL" sz="1450" b="0" i="0" u="none" strike="noStrike" baseline="0" dirty="0">
                <a:solidFill>
                  <a:srgbClr val="000000"/>
                </a:solidFill>
                <a:latin typeface="Arial" panose="020B0604020202020204" pitchFamily="34" charset="0"/>
              </a:rPr>
              <a:t>We wskaźniku nie są uwzględniane podmioty świadczące usługi wspierania rodziny i pieczy zastępczej. </a:t>
            </a:r>
            <a:endParaRPr lang="pl-PL" sz="1450" b="1" u="sng"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23</a:t>
            </a:fld>
            <a:endParaRPr lang="pl-PL" dirty="0"/>
          </a:p>
        </p:txBody>
      </p:sp>
    </p:spTree>
    <p:extLst>
      <p:ext uri="{BB962C8B-B14F-4D97-AF65-F5344CB8AC3E}">
        <p14:creationId xmlns:p14="http://schemas.microsoft.com/office/powerpoint/2010/main" val="1137610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6120680"/>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sz="1800" b="1" i="0" u="none" strike="noStrike" baseline="0" dirty="0">
                <a:solidFill>
                  <a:srgbClr val="000000"/>
                </a:solidFill>
                <a:latin typeface="Arial" panose="020B0604020202020204" pitchFamily="34" charset="0"/>
              </a:rPr>
              <a:t>5) Liczba utworzonych miejsc świadczenia usług w społeczności lokalnej (sztuki) </a:t>
            </a:r>
          </a:p>
          <a:p>
            <a:pPr marL="0" indent="0">
              <a:buNone/>
            </a:pPr>
            <a:r>
              <a:rPr lang="pl-PL" sz="1500" b="0" i="0" u="none" strike="noStrike" baseline="0" dirty="0">
                <a:solidFill>
                  <a:srgbClr val="000000"/>
                </a:solidFill>
                <a:latin typeface="Arial" panose="020B0604020202020204" pitchFamily="34" charset="0"/>
              </a:rPr>
              <a:t>Wskaźnik obejmuje nowo utworzone dzięki wsparciu EFS+ miejsca stacjonarnego świadczenia usług społecznych lub zdrowotnych w społeczności lokalnej. </a:t>
            </a:r>
          </a:p>
          <a:p>
            <a:pPr marL="0" indent="0">
              <a:buNone/>
            </a:pPr>
            <a:r>
              <a:rPr lang="pl-PL" sz="1500" b="0" i="0" u="none" strike="noStrike" baseline="0" dirty="0">
                <a:solidFill>
                  <a:srgbClr val="000000"/>
                </a:solidFill>
                <a:latin typeface="Arial" panose="020B0604020202020204" pitchFamily="34" charset="0"/>
              </a:rPr>
              <a:t>Liczbę miejsc należy monitorować jako potencjał danej placówki/ośrodka/mieszkania itp. do świadczenia usług, tj. liczbę osób, które mogą w tym samym momencie jednocześnie skorzystać z oferowanych usług (a nie miejsce jako obiekt, w którym dana usługa jest świadczona). </a:t>
            </a:r>
          </a:p>
          <a:p>
            <a:pPr marL="0" indent="0">
              <a:buNone/>
            </a:pPr>
            <a:r>
              <a:rPr lang="pl-PL" sz="1500" b="0" i="0" u="none" strike="noStrike" baseline="0" dirty="0">
                <a:solidFill>
                  <a:srgbClr val="000000"/>
                </a:solidFill>
                <a:latin typeface="Arial" panose="020B0604020202020204" pitchFamily="34" charset="0"/>
              </a:rPr>
              <a:t>Przykład: w przypadku utworzonego w projekcie mieszkania wspomaganego, mogącego jednocześnie przyjąć 5 osób, należy wykazać 5 utworzonych miejsc świadczenia usług. </a:t>
            </a:r>
          </a:p>
          <a:p>
            <a:pPr marL="0" indent="0">
              <a:buNone/>
            </a:pPr>
            <a:r>
              <a:rPr lang="pl-PL" sz="1500" b="0" i="0" u="none" strike="noStrike" baseline="0" dirty="0">
                <a:solidFill>
                  <a:srgbClr val="000000"/>
                </a:solidFill>
                <a:latin typeface="Arial" panose="020B0604020202020204" pitchFamily="34" charset="0"/>
              </a:rPr>
              <a:t>W przypadku wsparcia istniejących wcześniej placówek świadczenia usług do wskaźnika zliczane są wyłącznie nowe miejsca utworzone dzięki wsparciu EFS+. </a:t>
            </a:r>
          </a:p>
          <a:p>
            <a:pPr marL="0" indent="0">
              <a:buNone/>
            </a:pPr>
            <a:r>
              <a:rPr lang="pl-PL" sz="1500" b="0" i="0" u="none" strike="noStrike" baseline="0" dirty="0">
                <a:solidFill>
                  <a:srgbClr val="000000"/>
                </a:solidFill>
                <a:latin typeface="Arial" panose="020B0604020202020204" pitchFamily="34" charset="0"/>
              </a:rPr>
              <a:t>Wskaźnik mierzony w ciągu 4 tygodni od zakończenia projektu. Obowiązek weryfikacji wartości wskaźnika należy do instytucji podpisującej umowę z beneficjentem. </a:t>
            </a:r>
          </a:p>
          <a:p>
            <a:pPr marL="0" indent="0">
              <a:buNone/>
            </a:pPr>
            <a:r>
              <a:rPr lang="pl-PL" sz="1500" b="0" i="0" u="none" strike="noStrike" baseline="0" dirty="0">
                <a:solidFill>
                  <a:srgbClr val="000000"/>
                </a:solidFill>
                <a:latin typeface="Arial" panose="020B0604020202020204" pitchFamily="34" charset="0"/>
              </a:rPr>
              <a:t>We wskaźniku nie są uwzględniane miejsca świadczenia usług wspierania rodziny i pieczy zastępczej monitorowane we wskaźniku </a:t>
            </a:r>
            <a:r>
              <a:rPr lang="pl-PL" sz="1500" b="0" i="0" u="none" strike="noStrike" baseline="0" dirty="0">
                <a:solidFill>
                  <a:srgbClr val="0462C1"/>
                </a:solidFill>
                <a:latin typeface="Arial" panose="020B0604020202020204" pitchFamily="34" charset="0"/>
              </a:rPr>
              <a:t>- Liczba utworzonych w programie miejsc świadczenia usług wspierania rodziny i pieczy zastępczej istniejących po zakończeniu projektu (sztuki). </a:t>
            </a:r>
            <a:endParaRPr lang="pl-PL" sz="1500" b="1" u="sng"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24</a:t>
            </a:fld>
            <a:endParaRPr lang="pl-PL" dirty="0"/>
          </a:p>
        </p:txBody>
      </p:sp>
    </p:spTree>
    <p:extLst>
      <p:ext uri="{BB962C8B-B14F-4D97-AF65-F5344CB8AC3E}">
        <p14:creationId xmlns:p14="http://schemas.microsoft.com/office/powerpoint/2010/main" val="1584326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467469"/>
            <a:ext cx="8640382" cy="5832648"/>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sz="2000" dirty="0">
                <a:latin typeface="+mn-lt"/>
              </a:rPr>
              <a:t>Dodatkowo są Państwo zobowiązani do monitorowania niżej wymienionych wskaźników. Ich wartość docelowa może wynosić 0, ale nie zwalnia to Państwa z obowiązku ich monitorowania. </a:t>
            </a:r>
          </a:p>
          <a:p>
            <a:pPr marL="0" indent="0">
              <a:buNone/>
            </a:pPr>
            <a:r>
              <a:rPr lang="pl-PL" sz="2000" b="1" dirty="0">
                <a:latin typeface="+mn-lt"/>
              </a:rPr>
              <a:t>1) Liczba osób należących do mniejszości, w tym społeczności marginalizowanych takich jak Romowie, objętych wsparciem w programie (osoby) </a:t>
            </a:r>
          </a:p>
          <a:p>
            <a:pPr marL="0" indent="0">
              <a:buNone/>
            </a:pPr>
            <a:r>
              <a:rPr lang="pl-PL" sz="2000" dirty="0">
                <a:latin typeface="+mn-lt"/>
              </a:rPr>
              <a:t>Wskaźnik obejmuje osoby należące do mniejszości narodowych i etnicznych biorące udział w projektach EFS+. </a:t>
            </a:r>
          </a:p>
          <a:p>
            <a:pPr marL="0" indent="0">
              <a:buNone/>
            </a:pPr>
            <a:r>
              <a:rPr lang="pl-PL" sz="2000" dirty="0">
                <a:latin typeface="+mn-lt"/>
              </a:rPr>
              <a:t>Zgodnie z prawem krajowym mniejszości narodowe to mniejszość: białoruska, czeska, litewska, niemiecka, ormiańska, rosyjska, słowacka, ukraińska, żydowska. Mniejszości etniczne: karaimska, łemkowska, romska, tatarska. </a:t>
            </a:r>
          </a:p>
          <a:p>
            <a:pPr marL="0" indent="0">
              <a:buNone/>
            </a:pPr>
            <a:r>
              <a:rPr lang="pl-PL" sz="2000" dirty="0">
                <a:latin typeface="+mn-lt"/>
              </a:rPr>
              <a:t>Przynależność do grupy osób należących do mniejszości określana jest w momencie rozpoczęcia udziału w projekcie, tj. w chwili rozpoczęcia udziału w pierwszej formie wsparcia w projekcie.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25</a:t>
            </a:fld>
            <a:endParaRPr lang="pl-PL" dirty="0"/>
          </a:p>
        </p:txBody>
      </p:sp>
    </p:spTree>
    <p:extLst>
      <p:ext uri="{BB962C8B-B14F-4D97-AF65-F5344CB8AC3E}">
        <p14:creationId xmlns:p14="http://schemas.microsoft.com/office/powerpoint/2010/main" val="4110044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179437"/>
            <a:ext cx="8640382" cy="7020400"/>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sz="2000" b="1" dirty="0">
                <a:latin typeface="+mn-lt"/>
              </a:rPr>
              <a:t>2) Liczba osób obcego pochodzenia objętych wsparciem w programie (osoby) </a:t>
            </a:r>
            <a:endParaRPr lang="pl-PL" sz="2000" dirty="0">
              <a:latin typeface="+mn-lt"/>
            </a:endParaRPr>
          </a:p>
          <a:p>
            <a:pPr marL="0" indent="0">
              <a:buNone/>
            </a:pPr>
            <a:r>
              <a:rPr lang="pl-PL" sz="2000" dirty="0">
                <a:latin typeface="+mn-lt"/>
              </a:rPr>
              <a:t>Osoby obcego pochodzenia to cudzoziemcy - każda osoba, która nie posiada polskiego obywatelstwa, bez względu na fakt posiadania lub nie obywatelstwa (obywatelstw) innych krajów. </a:t>
            </a:r>
          </a:p>
          <a:p>
            <a:pPr marL="0" indent="0">
              <a:buNone/>
            </a:pPr>
            <a:r>
              <a:rPr lang="pl-PL" sz="2000" dirty="0">
                <a:latin typeface="+mn-lt"/>
              </a:rPr>
              <a:t>Wskaźnik nie obejmuje osób należących do mniejszości, których udział w projektach monitorowany jest wskaźnikiem Liczba osób należących do mniejszości, w tym społeczności marginalizowanych takich jak Romowie, objętych wsparciem w programie. </a:t>
            </a:r>
          </a:p>
          <a:p>
            <a:pPr marL="0" indent="0">
              <a:buNone/>
            </a:pPr>
            <a:r>
              <a:rPr lang="pl-PL" sz="2000" dirty="0">
                <a:latin typeface="+mn-lt"/>
              </a:rPr>
              <a:t>Przynależność do grupy osób obcego pochodzenia określana jest w momencie rozpoczęcia udziału w projekcie, tj. w chwili rozpoczęcia udziału w pierwszej formie wsparcia w projekcie.</a:t>
            </a:r>
          </a:p>
          <a:p>
            <a:pPr marL="0" indent="0">
              <a:buNone/>
            </a:pPr>
            <a:r>
              <a:rPr lang="pl-PL" sz="2000" b="1" dirty="0">
                <a:latin typeface="+mn-lt"/>
              </a:rPr>
              <a:t>3) Liczba osób w kryzysie bezdomności lub dotkniętych wykluczeniem z dostępu do mieszkań, objętych wsparciem w programie (osoby) </a:t>
            </a:r>
            <a:endParaRPr lang="pl-PL" sz="2000" dirty="0">
              <a:latin typeface="+mn-lt"/>
            </a:endParaRPr>
          </a:p>
          <a:p>
            <a:pPr marL="0" indent="0">
              <a:buNone/>
            </a:pPr>
            <a:r>
              <a:rPr lang="pl-PL" sz="2000" dirty="0">
                <a:latin typeface="+mn-lt"/>
              </a:rPr>
              <a:t>We wskaźniku wykazywane są osoby w kryzysie bezdomności lub dotknięte wykluczeniem z dostępu do mieszkań. </a:t>
            </a:r>
          </a:p>
          <a:p>
            <a:pPr marL="0" indent="0">
              <a:buNone/>
            </a:pPr>
            <a:r>
              <a:rPr lang="pl-PL" sz="2000" dirty="0">
                <a:latin typeface="+mn-lt"/>
              </a:rPr>
              <a:t>Przynależność do grupy osób w kryzysie bezdomności lub dotkniętych wykluczeniem z dostępu do mieszkań określana jest w momencie rozpoczęcia udziału w projekcie, tj. w chwili rozpoczęcia udziału w pierwszej formie wsparcia w projekcie. </a:t>
            </a:r>
          </a:p>
          <a:p>
            <a:pPr marL="0" indent="0">
              <a:buNone/>
            </a:pPr>
            <a:endParaRPr lang="pl-PL" sz="2000"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26</a:t>
            </a:fld>
            <a:endParaRPr lang="pl-PL" dirty="0"/>
          </a:p>
        </p:txBody>
      </p:sp>
    </p:spTree>
    <p:extLst>
      <p:ext uri="{BB962C8B-B14F-4D97-AF65-F5344CB8AC3E}">
        <p14:creationId xmlns:p14="http://schemas.microsoft.com/office/powerpoint/2010/main" val="3417793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611485"/>
            <a:ext cx="8640382" cy="5112568"/>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sz="2000" b="1" dirty="0">
                <a:latin typeface="+mn-lt"/>
              </a:rPr>
              <a:t>4) Liczba osób z krajów trzecich objętych wsparciem w programie (osoby) </a:t>
            </a:r>
          </a:p>
          <a:p>
            <a:pPr marL="0" indent="0">
              <a:buNone/>
            </a:pPr>
            <a:r>
              <a:rPr lang="pl-PL" sz="2000" dirty="0">
                <a:latin typeface="+mn-lt"/>
              </a:rPr>
              <a:t>Osoby, które są obywatelami krajów spoza UE. Do wskaźnika wlicza się też bezpaństwowców zgodnie z Konwencją o statusie bezpaństwowców z 1954 r. i osoby bez ustalonego obywatelstwa. </a:t>
            </a:r>
          </a:p>
          <a:p>
            <a:pPr marL="0" indent="0">
              <a:buNone/>
            </a:pPr>
            <a:r>
              <a:rPr lang="pl-PL" sz="2000" dirty="0">
                <a:latin typeface="+mn-lt"/>
              </a:rPr>
              <a:t>Przynależność do grupy osób z krajów trzecich określana jest w momencie rozpoczęcia udziału w projekcie, tj. w chwili rozpoczęcia udziału w pierwszej formie wsparcia w projekcie. </a:t>
            </a:r>
            <a:endParaRPr lang="pl-PL" sz="2000" b="1" u="sng" dirty="0">
              <a:latin typeface="+mn-lt"/>
              <a:cs typeface="Arial" pitchFamily="34" charset="0"/>
            </a:endParaRPr>
          </a:p>
          <a:p>
            <a:pPr marL="0" indent="0">
              <a:buNone/>
            </a:pPr>
            <a:r>
              <a:rPr lang="pl-PL" sz="2000" b="1" dirty="0">
                <a:latin typeface="+mn-lt"/>
              </a:rPr>
              <a:t>5) Liczba osób z niepełnosprawnościami objętych wsparciem w programie (osoby) </a:t>
            </a:r>
          </a:p>
          <a:p>
            <a:pPr marL="0" indent="0">
              <a:buNone/>
            </a:pPr>
            <a:r>
              <a:rPr lang="pl-PL" dirty="0"/>
              <a:t>Przynależność do grupy osób z niepełnosprawnościami określana jest w momencie rozpoczęcia udziału w projekcie, tj. w chwili rozpoczęcia udziału w pierwszej formie wsparcia w projekcie.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27</a:t>
            </a:fld>
            <a:endParaRPr lang="pl-PL" dirty="0"/>
          </a:p>
        </p:txBody>
      </p:sp>
    </p:spTree>
    <p:extLst>
      <p:ext uri="{BB962C8B-B14F-4D97-AF65-F5344CB8AC3E}">
        <p14:creationId xmlns:p14="http://schemas.microsoft.com/office/powerpoint/2010/main" val="198183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611485"/>
            <a:ext cx="8640382" cy="5184576"/>
          </a:xfrm>
        </p:spPr>
        <p:txBody>
          <a:bodyPr>
            <a:noAutofit/>
          </a:bodyPr>
          <a:lstStyle/>
          <a:p>
            <a:pPr marL="0" indent="0">
              <a:buNone/>
            </a:pPr>
            <a:r>
              <a:rPr lang="pl-PL" sz="2400" b="1" u="sng" dirty="0">
                <a:latin typeface="+mn-lt"/>
                <a:cs typeface="Arial" pitchFamily="34" charset="0"/>
              </a:rPr>
              <a:t>Lista wskaźników na poziomie projektu</a:t>
            </a:r>
          </a:p>
          <a:p>
            <a:pPr marL="0" indent="0">
              <a:buNone/>
            </a:pPr>
            <a:r>
              <a:rPr lang="pl-PL" sz="2000" b="1" dirty="0">
                <a:latin typeface="+mn-lt"/>
              </a:rPr>
              <a:t>6) Liczba obiektów dostosowanych do potrzeb osób z niepełnosprawnościami (sztuki) </a:t>
            </a:r>
          </a:p>
          <a:p>
            <a:pPr marL="0" indent="0">
              <a:buNone/>
            </a:pPr>
            <a:r>
              <a:rPr lang="pl-PL" sz="2000" dirty="0">
                <a:latin typeface="+mn-lt"/>
              </a:rPr>
              <a:t>Wskaźnik mierzony w momencie rozliczenia wydatku związanego z wyposażeniem obiektów w rozwiązania służące osobom z niepełnosprawnościami w ramach danego projektu. </a:t>
            </a:r>
          </a:p>
          <a:p>
            <a:pPr marL="0" indent="0">
              <a:buNone/>
            </a:pPr>
            <a:r>
              <a:rPr lang="pl-PL" sz="2000" b="1" dirty="0">
                <a:latin typeface="+mn-lt"/>
              </a:rPr>
              <a:t>7) Liczba projektów, w których sfinansowano koszty racjonalnych usprawnień dla osób z niepełnosprawnościami (sztuki) </a:t>
            </a:r>
          </a:p>
          <a:p>
            <a:pPr marL="0" indent="0">
              <a:buNone/>
            </a:pPr>
            <a:r>
              <a:rPr lang="pl-PL" dirty="0"/>
              <a:t>Wskaźnik mierzony w momencie rozliczenia wydatku związanego z racjonalnymi usprawnieniami w ramach danego projektu. </a:t>
            </a:r>
            <a:endParaRPr lang="pl-PL" sz="2000" b="1" u="sng"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28</a:t>
            </a:fld>
            <a:endParaRPr lang="pl-PL" dirty="0"/>
          </a:p>
        </p:txBody>
      </p:sp>
    </p:spTree>
    <p:extLst>
      <p:ext uri="{BB962C8B-B14F-4D97-AF65-F5344CB8AC3E}">
        <p14:creationId xmlns:p14="http://schemas.microsoft.com/office/powerpoint/2010/main" val="3829039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251445"/>
            <a:ext cx="8640382" cy="6480720"/>
          </a:xfrm>
        </p:spPr>
        <p:txBody>
          <a:bodyPr>
            <a:noAutofit/>
          </a:bodyPr>
          <a:lstStyle/>
          <a:p>
            <a:pPr marL="0" indent="0">
              <a:buNone/>
            </a:pPr>
            <a:r>
              <a:rPr lang="pl-PL" sz="2400" b="1" dirty="0">
                <a:latin typeface="+mn-lt"/>
              </a:rPr>
              <a:t>Procedura oceny projektów w ramach naboru</a:t>
            </a:r>
          </a:p>
          <a:p>
            <a:pPr marL="0" indent="0">
              <a:buNone/>
            </a:pPr>
            <a:r>
              <a:rPr lang="pl-PL" sz="2000" dirty="0">
                <a:latin typeface="+mn-lt"/>
                <a:cs typeface="Arial" panose="020B0604020202020204" pitchFamily="34" charset="0"/>
              </a:rPr>
              <a:t>Państwa projekt będzie podlegał procedurze oceny w ramach naboru, która składa się z:</a:t>
            </a:r>
          </a:p>
          <a:p>
            <a:pPr marL="0" indent="0">
              <a:buNone/>
            </a:pPr>
            <a:r>
              <a:rPr lang="pl-PL" sz="2000" dirty="0">
                <a:latin typeface="+mn-lt"/>
                <a:cs typeface="Arial" panose="020B0604020202020204" pitchFamily="34" charset="0"/>
              </a:rPr>
              <a:t>1. Etapu oceny formalnej:</a:t>
            </a:r>
          </a:p>
          <a:p>
            <a:pPr lvl="1">
              <a:buFont typeface="Wingdings" panose="05000000000000000000" pitchFamily="2" charset="2"/>
              <a:buChar char="Ø"/>
            </a:pPr>
            <a:r>
              <a:rPr lang="pl-PL" sz="2000" dirty="0">
                <a:latin typeface="+mn-lt"/>
              </a:rPr>
              <a:t>kryteria formalne bez możliwości poprawy – kryteria zerojedynkowe, których ocena polega na przypisaniu wartości logicznych „tak” lub „nie”. Jeśli Państwa projekt nie będzie spełniał tych kryteriów uzyska negatywną ocenę projektu;</a:t>
            </a:r>
          </a:p>
          <a:p>
            <a:pPr lvl="1">
              <a:buFont typeface="Wingdings" panose="05000000000000000000" pitchFamily="2" charset="2"/>
              <a:buChar char="Ø"/>
            </a:pPr>
            <a:r>
              <a:rPr lang="pl-PL" sz="2000" dirty="0">
                <a:latin typeface="+mn-lt"/>
              </a:rPr>
              <a:t>kryteria formalne z możliwością poprawy w zakresie skutkującym spełnieniem kryteriów – których ocena polega na przypisaniu wartości logicznych „tak”, „nie”, „nie dotyczy” albo skierowaniu wniosku do poprawy lub negocjacji. Jeśli Państwa projekt w momencie oceny nie będzie spełniał tych kryteriów, to skierujemy go do poprawy, tak by mogli Państwo wprowadzić zmiany, dzięki którym kryteria będą spełnione. </a:t>
            </a:r>
          </a:p>
          <a:p>
            <a:pPr marL="0" indent="0">
              <a:buNone/>
            </a:pPr>
            <a:r>
              <a:rPr lang="pl-PL" sz="2000" dirty="0">
                <a:latin typeface="+mn-lt"/>
                <a:cs typeface="Arial" panose="020B0604020202020204" pitchFamily="34" charset="0"/>
              </a:rPr>
              <a:t>2. Etapu oceny merytorycznej,</a:t>
            </a:r>
          </a:p>
          <a:p>
            <a:pPr marL="0" indent="0">
              <a:buNone/>
            </a:pPr>
            <a:r>
              <a:rPr lang="pl-PL" sz="2000" dirty="0">
                <a:latin typeface="+mn-lt"/>
                <a:cs typeface="Arial" panose="020B0604020202020204" pitchFamily="34" charset="0"/>
              </a:rPr>
              <a:t>3. Etapu negocjacji.</a:t>
            </a:r>
            <a:endParaRPr lang="pl-PL" sz="2400" dirty="0">
              <a:cs typeface="Arial" panose="020B0604020202020204" pitchFamily="34" charset="0"/>
            </a:endParaRPr>
          </a:p>
          <a:p>
            <a:pPr marL="0" indent="0">
              <a:buNone/>
            </a:pPr>
            <a:r>
              <a:rPr lang="pl-PL" sz="2000" u="sng" dirty="0">
                <a:latin typeface="+mn-lt"/>
                <a:cs typeface="Arial" panose="020B0604020202020204" pitchFamily="34" charset="0"/>
              </a:rPr>
              <a:t>Oceny wniosku w ramach naboru dokonuje jeden członek KOP</a:t>
            </a:r>
          </a:p>
          <a:p>
            <a:pPr marL="0" indent="0">
              <a:buNone/>
            </a:pPr>
            <a:endParaRPr lang="pl-PL" sz="2400" b="1" dirty="0">
              <a:latin typeface="+mn-lt"/>
            </a:endParaRPr>
          </a:p>
          <a:p>
            <a:pPr marL="0" indent="0">
              <a:buNone/>
            </a:pPr>
            <a:endParaRPr lang="pl-PL" sz="2000" b="1" u="sng"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29</a:t>
            </a:fld>
            <a:endParaRPr lang="pl-PL" dirty="0"/>
          </a:p>
        </p:txBody>
      </p:sp>
    </p:spTree>
    <p:extLst>
      <p:ext uri="{BB962C8B-B14F-4D97-AF65-F5344CB8AC3E}">
        <p14:creationId xmlns:p14="http://schemas.microsoft.com/office/powerpoint/2010/main" val="76552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6F5251A-D511-4741-AB80-B439D0573D67}"/>
              </a:ext>
            </a:extLst>
          </p:cNvPr>
          <p:cNvSpPr>
            <a:spLocks noGrp="1"/>
          </p:cNvSpPr>
          <p:nvPr>
            <p:ph idx="1"/>
          </p:nvPr>
        </p:nvSpPr>
        <p:spPr>
          <a:xfrm>
            <a:off x="881410" y="359838"/>
            <a:ext cx="9073008" cy="6839999"/>
          </a:xfrm>
        </p:spPr>
        <p:txBody>
          <a:bodyPr>
            <a:normAutofit/>
          </a:bodyPr>
          <a:lstStyle/>
          <a:p>
            <a:pPr marL="0" indent="0">
              <a:spcBef>
                <a:spcPts val="300"/>
              </a:spcBef>
              <a:spcAft>
                <a:spcPts val="300"/>
              </a:spcAft>
              <a:buNone/>
            </a:pPr>
            <a:endParaRPr lang="pl-PL" b="1" dirty="0">
              <a:solidFill>
                <a:srgbClr val="000000"/>
              </a:solidFill>
              <a:latin typeface="Arial" panose="020B0604020202020204" pitchFamily="34" charset="0"/>
            </a:endParaRPr>
          </a:p>
          <a:p>
            <a:pPr marL="0" indent="0">
              <a:spcBef>
                <a:spcPts val="300"/>
              </a:spcBef>
              <a:spcAft>
                <a:spcPts val="300"/>
              </a:spcAft>
              <a:buNone/>
            </a:pPr>
            <a:r>
              <a:rPr lang="pl-PL" b="1" dirty="0">
                <a:solidFill>
                  <a:srgbClr val="000000"/>
                </a:solidFill>
                <a:latin typeface="Arial" panose="020B0604020202020204" pitchFamily="34" charset="0"/>
              </a:rPr>
              <a:t>f) </a:t>
            </a:r>
            <a:r>
              <a:rPr lang="pl-PL" dirty="0">
                <a:solidFill>
                  <a:srgbClr val="000000"/>
                </a:solidFill>
                <a:latin typeface="Arial" panose="020B0604020202020204" pitchFamily="34" charset="0"/>
              </a:rPr>
              <a:t>usługi dające możliwość samodzielnego funkcjonowania, w tym działania zwiększające mobilność, autonomię i bezpieczeństwo np. likwidowanie barier architektonicznych </a:t>
            </a:r>
            <a:br>
              <a:rPr lang="pl-PL" dirty="0">
                <a:solidFill>
                  <a:srgbClr val="000000"/>
                </a:solidFill>
                <a:latin typeface="Arial" panose="020B0604020202020204" pitchFamily="34" charset="0"/>
              </a:rPr>
            </a:br>
            <a:r>
              <a:rPr lang="pl-PL" dirty="0">
                <a:solidFill>
                  <a:srgbClr val="000000"/>
                </a:solidFill>
                <a:latin typeface="Arial" panose="020B0604020202020204" pitchFamily="34" charset="0"/>
              </a:rPr>
              <a:t>w miejscu zamieszkania (mieszkania adaptowalne, w tym terapeuta przestrzeni, doradztwo architektoniczne, dostosowanie i remont, rozbudowa i nadbudowa z wyłączeniem budowy), dowożenie posiłków, tworzenie wypożyczalni sprzętu wspomagającego i sprzętu pielęgnacyjnego, zakup wyposażenia i sprzętu, usługi transportu indywidualnego w tym np. przewóz do miejsca pracy lub ośrodka wsparcia); </a:t>
            </a:r>
          </a:p>
          <a:p>
            <a:pPr marL="0" indent="0">
              <a:spcBef>
                <a:spcPts val="300"/>
              </a:spcBef>
              <a:spcAft>
                <a:spcPts val="300"/>
              </a:spcAft>
              <a:buNone/>
            </a:pPr>
            <a:r>
              <a:rPr lang="pl-PL" b="1" dirty="0">
                <a:solidFill>
                  <a:srgbClr val="000000"/>
                </a:solidFill>
                <a:latin typeface="Arial" panose="020B0604020202020204" pitchFamily="34" charset="0"/>
              </a:rPr>
              <a:t>g) </a:t>
            </a:r>
            <a:r>
              <a:rPr lang="pl-PL" dirty="0">
                <a:solidFill>
                  <a:srgbClr val="000000"/>
                </a:solidFill>
                <a:latin typeface="Arial" panose="020B0604020202020204" pitchFamily="34" charset="0"/>
              </a:rPr>
              <a:t>wykorzystanie nowoczesnych technologii informacyjno-komunikacyjnych, </a:t>
            </a:r>
            <a:br>
              <a:rPr lang="pl-PL" dirty="0">
                <a:solidFill>
                  <a:srgbClr val="000000"/>
                </a:solidFill>
                <a:latin typeface="Arial" panose="020B0604020202020204" pitchFamily="34" charset="0"/>
              </a:rPr>
            </a:br>
            <a:r>
              <a:rPr lang="pl-PL" dirty="0">
                <a:solidFill>
                  <a:srgbClr val="000000"/>
                </a:solidFill>
                <a:latin typeface="Arial" panose="020B0604020202020204" pitchFamily="34" charset="0"/>
              </a:rPr>
              <a:t>np. </a:t>
            </a:r>
            <a:r>
              <a:rPr lang="pl-PL" dirty="0" err="1">
                <a:solidFill>
                  <a:srgbClr val="000000"/>
                </a:solidFill>
                <a:latin typeface="Arial" panose="020B0604020202020204" pitchFamily="34" charset="0"/>
              </a:rPr>
              <a:t>teleopieki</a:t>
            </a:r>
            <a:r>
              <a:rPr lang="pl-PL" dirty="0">
                <a:solidFill>
                  <a:srgbClr val="000000"/>
                </a:solidFill>
                <a:latin typeface="Arial" panose="020B0604020202020204" pitchFamily="34" charset="0"/>
              </a:rPr>
              <a:t>, systemów przywoławczych; </a:t>
            </a:r>
          </a:p>
          <a:p>
            <a:pPr marL="0" indent="0">
              <a:spcBef>
                <a:spcPts val="300"/>
              </a:spcBef>
              <a:spcAft>
                <a:spcPts val="300"/>
              </a:spcAft>
              <a:buNone/>
            </a:pPr>
            <a:r>
              <a:rPr lang="pl-PL" b="1" dirty="0">
                <a:solidFill>
                  <a:srgbClr val="000000"/>
                </a:solidFill>
                <a:latin typeface="Arial" panose="020B0604020202020204" pitchFamily="34" charset="0"/>
              </a:rPr>
              <a:t>h) </a:t>
            </a:r>
            <a:r>
              <a:rPr lang="pl-PL" dirty="0">
                <a:solidFill>
                  <a:srgbClr val="000000"/>
                </a:solidFill>
                <a:latin typeface="Arial" panose="020B0604020202020204" pitchFamily="34" charset="0"/>
              </a:rPr>
              <a:t>animacja realizowana przez organizacje pozarządowe; </a:t>
            </a:r>
          </a:p>
          <a:p>
            <a:pPr marL="0" indent="0">
              <a:spcBef>
                <a:spcPts val="300"/>
              </a:spcBef>
              <a:spcAft>
                <a:spcPts val="300"/>
              </a:spcAft>
              <a:buNone/>
            </a:pPr>
            <a:endParaRPr lang="pl-PL" dirty="0">
              <a:solidFill>
                <a:srgbClr val="000000"/>
              </a:solidFill>
              <a:latin typeface="Arial" panose="020B0604020202020204" pitchFamily="34" charset="0"/>
            </a:endParaRPr>
          </a:p>
          <a:p>
            <a:pPr marL="0" indent="0">
              <a:spcBef>
                <a:spcPts val="300"/>
              </a:spcBef>
              <a:spcAft>
                <a:spcPts val="300"/>
              </a:spcAft>
              <a:buNone/>
            </a:pPr>
            <a:r>
              <a:rPr lang="pl-PL" b="1" dirty="0">
                <a:latin typeface="Arial" panose="020B0604020202020204" pitchFamily="34" charset="0"/>
              </a:rPr>
              <a:t>Wsparcie wskazane w lit f) i g) i h) będzie realizowane wyłącznie jako wsparcie towarzyszące. </a:t>
            </a:r>
          </a:p>
          <a:p>
            <a:endParaRPr lang="pl-PL" dirty="0"/>
          </a:p>
        </p:txBody>
      </p:sp>
      <p:sp>
        <p:nvSpPr>
          <p:cNvPr id="4" name="Symbol zastępczy numeru slajdu 3">
            <a:extLst>
              <a:ext uri="{FF2B5EF4-FFF2-40B4-BE49-F238E27FC236}">
                <a16:creationId xmlns:a16="http://schemas.microsoft.com/office/drawing/2014/main" id="{710642CE-8526-4EFA-9B4F-D83369A97281}"/>
              </a:ext>
            </a:extLst>
          </p:cNvPr>
          <p:cNvSpPr>
            <a:spLocks noGrp="1"/>
          </p:cNvSpPr>
          <p:nvPr>
            <p:ph type="sldNum" sz="quarter" idx="10"/>
          </p:nvPr>
        </p:nvSpPr>
        <p:spPr/>
        <p:txBody>
          <a:bodyPr/>
          <a:lstStyle/>
          <a:p>
            <a:fld id="{EB4015AA-59F6-416B-87A6-8E3D940284E2}" type="slidenum">
              <a:rPr lang="pl-PL" smtClean="0"/>
              <a:pPr/>
              <a:t>3</a:t>
            </a:fld>
            <a:endParaRPr lang="pl-PL" dirty="0"/>
          </a:p>
        </p:txBody>
      </p:sp>
    </p:spTree>
    <p:extLst>
      <p:ext uri="{BB962C8B-B14F-4D97-AF65-F5344CB8AC3E}">
        <p14:creationId xmlns:p14="http://schemas.microsoft.com/office/powerpoint/2010/main" val="3288605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Forma i sposób komunikacji pomiędzy ION a Wnioskodawcą</a:t>
            </a:r>
            <a:br>
              <a:rPr lang="pl-PL" dirty="0"/>
            </a:b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a:t>Komunikacja między nami, a Państwem odbywa się w formie elektronicznej. Głównym narzędziem komunikacji na etapie oceny jest funkcja „Korespondencja” w systemie SOWA EFS.</a:t>
            </a:r>
          </a:p>
          <a:p>
            <a:r>
              <a:rPr lang="pl-PL" dirty="0"/>
              <a:t>Jeśli projekt będzie wymagał korekty lub uzupełnienia w zakresie oceny, to każdorazowo wezwanie w tym zakresie przekażemy Państwu wyżej wskazaną drogą elektroniczną. Termin na poprawę/uzupełnienie wniosku w zakresie spełnienia kryteriów wyboru projektów określony w wezwaniu liczy się od dnia następującego po dniu przekazania wezwania poprzez wskazaną funkcję „Korespondencja”. </a:t>
            </a:r>
          </a:p>
          <a:p>
            <a:r>
              <a:rPr lang="pl-PL" dirty="0"/>
              <a:t>Informację o zakończeniu oceny projektu i jej zatwierdzonym wyniku (tj. negatywnym wyniku oceny formalnej, negatywnym wyniku oceny merytorycznej, negatywnym wyniku negocjacji lub pozytywnym końcowym wyniku oceny) przekażemy Państwu elektronicznie na adres Państwa skrytki </a:t>
            </a:r>
            <a:r>
              <a:rPr lang="pl-PL" dirty="0" err="1"/>
              <a:t>ePUAP</a:t>
            </a:r>
            <a:r>
              <a:rPr lang="pl-PL" dirty="0"/>
              <a:t>.</a:t>
            </a:r>
          </a:p>
          <a:p>
            <a:r>
              <a:rPr lang="pl-PL" dirty="0"/>
              <a:t>Informacja ta zawiera uzasadnienie wyniku oceny oraz, w przypadku oceny negatywnej, pouczenie o możliwości wniesienia protestu.</a:t>
            </a: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30</a:t>
            </a:fld>
            <a:endParaRPr lang="pl-PL" dirty="0"/>
          </a:p>
        </p:txBody>
      </p:sp>
    </p:spTree>
    <p:extLst>
      <p:ext uri="{BB962C8B-B14F-4D97-AF65-F5344CB8AC3E}">
        <p14:creationId xmlns:p14="http://schemas.microsoft.com/office/powerpoint/2010/main" val="1588824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611485"/>
            <a:ext cx="8640382" cy="6588352"/>
          </a:xfrm>
        </p:spPr>
        <p:txBody>
          <a:bodyPr>
            <a:noAutofit/>
          </a:bodyPr>
          <a:lstStyle/>
          <a:p>
            <a:pPr marL="0" indent="0">
              <a:buNone/>
            </a:pPr>
            <a:r>
              <a:rPr lang="pl-PL" sz="2400" b="1" dirty="0"/>
              <a:t>Termin, miejsce i forma składania wniosków o dofinansowanie projektu</a:t>
            </a:r>
          </a:p>
          <a:p>
            <a:pPr marL="0" indent="0">
              <a:buNone/>
            </a:pPr>
            <a:r>
              <a:rPr lang="pl-PL" sz="2000" dirty="0">
                <a:latin typeface="+mn-lt"/>
              </a:rPr>
              <a:t>Wnioski składają Państwo wyłącznie w formie dokumentu elektronicznego za pośrednictwem systemu SOWA EFS dostępnego na stronie: </a:t>
            </a:r>
            <a:r>
              <a:rPr lang="pl-PL" sz="2000" dirty="0">
                <a:latin typeface="+mn-lt"/>
                <a:cs typeface="Arial" panose="020B0604020202020204" pitchFamily="34" charset="0"/>
                <a:hlinkClick r:id="rId2"/>
              </a:rPr>
              <a:t>https://sowa2021.efs.gov.pl/</a:t>
            </a:r>
            <a:endParaRPr lang="pl-PL" sz="2000" dirty="0">
              <a:latin typeface="+mn-lt"/>
              <a:cs typeface="Arial" panose="020B0604020202020204" pitchFamily="34" charset="0"/>
            </a:endParaRPr>
          </a:p>
          <a:p>
            <a:pPr marL="0" indent="0">
              <a:buNone/>
            </a:pPr>
            <a:r>
              <a:rPr lang="pl-PL" sz="2000" dirty="0">
                <a:latin typeface="+mn-lt"/>
              </a:rPr>
              <a:t>Nabór wniosków rozpocznie się </a:t>
            </a:r>
            <a:r>
              <a:rPr lang="pl-PL" sz="2000" b="1" dirty="0">
                <a:latin typeface="+mn-lt"/>
              </a:rPr>
              <a:t>12 października 2023 r. o godz. 0:00:01</a:t>
            </a:r>
            <a:r>
              <a:rPr lang="pl-PL" sz="2000" dirty="0">
                <a:latin typeface="+mn-lt"/>
              </a:rPr>
              <a:t>.</a:t>
            </a:r>
            <a:r>
              <a:rPr lang="pl-PL" sz="2000" b="1" dirty="0">
                <a:latin typeface="+mn-lt"/>
              </a:rPr>
              <a:t> </a:t>
            </a:r>
            <a:br>
              <a:rPr lang="pl-PL" sz="2000" b="1" dirty="0">
                <a:latin typeface="+mn-lt"/>
              </a:rPr>
            </a:br>
            <a:r>
              <a:rPr lang="pl-PL" sz="2000" dirty="0">
                <a:latin typeface="+mn-lt"/>
              </a:rPr>
              <a:t>Wtedy zostanie udostępniony formularz wniosku w systemie SOWA EFS w sposób umożliwiający składanie wniosków.</a:t>
            </a:r>
          </a:p>
          <a:p>
            <a:pPr marL="0" indent="0">
              <a:buNone/>
            </a:pPr>
            <a:r>
              <a:rPr lang="pl-PL" sz="2000" dirty="0">
                <a:latin typeface="+mn-lt"/>
              </a:rPr>
              <a:t>Nabór wniosków zakończy się </a:t>
            </a:r>
            <a:r>
              <a:rPr lang="pl-PL" sz="2000" b="1" dirty="0">
                <a:latin typeface="+mn-lt"/>
              </a:rPr>
              <a:t>30 listopada 2023 r. o godz. 23:59:59</a:t>
            </a:r>
            <a:r>
              <a:rPr lang="pl-PL" sz="2000" dirty="0">
                <a:latin typeface="+mn-lt"/>
              </a:rPr>
              <a:t>.</a:t>
            </a:r>
          </a:p>
          <a:p>
            <a:pPr marL="0" indent="0">
              <a:buNone/>
            </a:pPr>
            <a:r>
              <a:rPr lang="pl-PL" sz="2000" dirty="0">
                <a:latin typeface="+mn-lt"/>
              </a:rPr>
              <a:t>Nie zalecamy składania wniosków w ostatnim dniu naboru. W takim przypadku będziemy mogli pomóc w rozwiązaniu ewentualnych problemów technicznych tylko do godziny zakończenia pracy urzędu, tj. do 15:30.</a:t>
            </a:r>
          </a:p>
          <a:p>
            <a:pPr marL="0" indent="0">
              <a:buNone/>
            </a:pPr>
            <a:r>
              <a:rPr lang="pl-PL" sz="2000" dirty="0">
                <a:latin typeface="+mn-lt"/>
              </a:rPr>
              <a:t>Do prawidłowego przygotowania projektu od strony merytorycznej pomocna będzie dla Państwa „Instrukcja wypełniania wniosku o dofinansowanie projektu w systemie SOWA EFS w ramach programu FEDS 2021-2027”, dostępna wraz z Regulaminem na </a:t>
            </a:r>
            <a:r>
              <a:rPr lang="pl-PL" sz="2000" dirty="0">
                <a:latin typeface="+mn-lt"/>
                <a:hlinkClick r:id="rId3"/>
              </a:rPr>
              <a:t>stronie internetowej IZ FEDS</a:t>
            </a:r>
            <a:r>
              <a:rPr lang="pl-PL" sz="2000" dirty="0">
                <a:latin typeface="+mn-lt"/>
              </a:rPr>
              <a:t>.</a:t>
            </a:r>
          </a:p>
          <a:p>
            <a:pPr marL="0" indent="0">
              <a:buNone/>
            </a:pPr>
            <a:r>
              <a:rPr lang="pl-PL" sz="2000" dirty="0">
                <a:latin typeface="+mn-lt"/>
              </a:rPr>
              <a:t>Nie wymagamy od Państwa złożenia załączników do wniosku o dofinansowanie projektu.</a:t>
            </a:r>
          </a:p>
          <a:p>
            <a:pPr marL="0" indent="0">
              <a:buNone/>
            </a:pPr>
            <a:endParaRPr lang="pl-PL" sz="2000" dirty="0">
              <a:latin typeface="+mn-lt"/>
            </a:endParaRPr>
          </a:p>
          <a:p>
            <a:pPr marL="0" indent="0">
              <a:buNone/>
            </a:pPr>
            <a:endParaRPr lang="pl-PL" sz="2000" dirty="0">
              <a:latin typeface="+mn-lt"/>
            </a:endParaRPr>
          </a:p>
          <a:p>
            <a:pPr marL="0" indent="0">
              <a:buNone/>
            </a:pPr>
            <a:endParaRPr lang="pl-PL" sz="2000" b="1" dirty="0"/>
          </a:p>
          <a:p>
            <a:pPr marL="0" indent="0">
              <a:buNone/>
            </a:pPr>
            <a:endParaRPr lang="pl-PL" sz="2000" b="1" u="sng" dirty="0">
              <a:latin typeface="+mn-lt"/>
              <a:cs typeface="Arial"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31</a:t>
            </a:fld>
            <a:endParaRPr lang="pl-PL" dirty="0"/>
          </a:p>
        </p:txBody>
      </p:sp>
    </p:spTree>
    <p:extLst>
      <p:ext uri="{BB962C8B-B14F-4D97-AF65-F5344CB8AC3E}">
        <p14:creationId xmlns:p14="http://schemas.microsoft.com/office/powerpoint/2010/main" val="1196389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a:xfrm>
            <a:off x="1385877" y="3563813"/>
            <a:ext cx="7920115" cy="1224136"/>
          </a:xfrm>
        </p:spPr>
        <p:txBody>
          <a:bodyPr>
            <a:normAutofit/>
          </a:bodyPr>
          <a:lstStyle/>
          <a:p>
            <a:pPr algn="ctr"/>
            <a:r>
              <a:rPr lang="pl-PL" sz="6000" dirty="0">
                <a:solidFill>
                  <a:prstClr val="black"/>
                </a:solidFill>
                <a:latin typeface="+mn-lt"/>
              </a:rPr>
              <a:t>Dziękuję za uwagę.</a:t>
            </a:r>
            <a:br>
              <a:rPr lang="pl-PL" sz="6000" dirty="0">
                <a:latin typeface="+mn-lt"/>
                <a:cs typeface="Arial" panose="020B0604020202020204" pitchFamily="34" charset="0"/>
              </a:rPr>
            </a:br>
            <a:endParaRPr lang="pl-PL" sz="6000" dirty="0">
              <a:latin typeface="+mn-lt"/>
            </a:endParaRPr>
          </a:p>
        </p:txBody>
      </p:sp>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5" name="Prostokąt 4">
            <a:extLst>
              <a:ext uri="{FF2B5EF4-FFF2-40B4-BE49-F238E27FC236}">
                <a16:creationId xmlns:a16="http://schemas.microsoft.com/office/drawing/2014/main" id="{B276F3D5-E6FE-4613-974A-5CD49110C625}"/>
              </a:ext>
            </a:extLst>
          </p:cNvPr>
          <p:cNvSpPr/>
          <p:nvPr/>
        </p:nvSpPr>
        <p:spPr>
          <a:xfrm>
            <a:off x="377354" y="7164213"/>
            <a:ext cx="10009112" cy="415498"/>
          </a:xfrm>
          <a:prstGeom prst="rect">
            <a:avLst/>
          </a:prstGeom>
        </p:spPr>
        <p:txBody>
          <a:bodyPr wrap="square">
            <a:spAutoFit/>
          </a:bodyPr>
          <a:lstStyle/>
          <a:p>
            <a:pPr algn="ctr">
              <a:spcBef>
                <a:spcPts val="300"/>
              </a:spcBef>
              <a:spcAft>
                <a:spcPts val="300"/>
              </a:spcAft>
            </a:pPr>
            <a:r>
              <a:rPr lang="pl-PL" sz="1050" dirty="0">
                <a:solidFill>
                  <a:schemeClr val="accent1"/>
                </a:solidFill>
                <a:ea typeface="Times New Roman" panose="02020603050405020304" pitchFamily="18" charset="0"/>
                <a:cs typeface="Times New Roman" panose="02020603050405020304" pitchFamily="18" charset="0"/>
              </a:rPr>
              <a:t>Spotkanie jest współfinansowane ze środków Unii Europejskiej w ramach Europejskiego Funduszu Społecznego </a:t>
            </a:r>
            <a:br>
              <a:rPr lang="pl-PL" sz="1050" dirty="0">
                <a:solidFill>
                  <a:schemeClr val="accent1"/>
                </a:solidFill>
                <a:ea typeface="Times New Roman" panose="02020603050405020304" pitchFamily="18" charset="0"/>
                <a:cs typeface="Times New Roman" panose="02020603050405020304" pitchFamily="18" charset="0"/>
              </a:rPr>
            </a:br>
            <a:r>
              <a:rPr lang="pl-PL" sz="1050" dirty="0">
                <a:solidFill>
                  <a:schemeClr val="accent1"/>
                </a:solidFill>
                <a:ea typeface="Times New Roman" panose="02020603050405020304" pitchFamily="18" charset="0"/>
                <a:cs typeface="Times New Roman" panose="02020603050405020304" pitchFamily="18" charset="0"/>
              </a:rPr>
              <a:t>i realizowane w ramach projektu „RPO Pomoc Techniczna 2014-2020 - DWUP” na 2023 r. </a:t>
            </a:r>
            <a:endParaRPr lang="pl-PL" sz="1050" dirty="0">
              <a:ea typeface="Times New Roman" panose="02020603050405020304" pitchFamily="18" charset="0"/>
            </a:endParaRPr>
          </a:p>
        </p:txBody>
      </p:sp>
    </p:spTree>
    <p:extLst>
      <p:ext uri="{BB962C8B-B14F-4D97-AF65-F5344CB8AC3E}">
        <p14:creationId xmlns:p14="http://schemas.microsoft.com/office/powerpoint/2010/main" val="3469564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25907" y="1475581"/>
            <a:ext cx="8640382" cy="5184258"/>
          </a:xfrm>
        </p:spPr>
        <p:txBody>
          <a:bodyPr>
            <a:noAutofit/>
          </a:bodyPr>
          <a:lstStyle/>
          <a:p>
            <a:pPr marL="0" indent="0">
              <a:spcBef>
                <a:spcPts val="300"/>
              </a:spcBef>
              <a:spcAft>
                <a:spcPts val="300"/>
              </a:spcAft>
              <a:buNone/>
            </a:pPr>
            <a:r>
              <a:rPr lang="pl-PL" dirty="0">
                <a:solidFill>
                  <a:srgbClr val="000000"/>
                </a:solidFill>
                <a:latin typeface="Arial" panose="020B0604020202020204" pitchFamily="34" charset="0"/>
                <a:cs typeface="Arial" panose="020B0604020202020204" pitchFamily="34" charset="0"/>
              </a:rPr>
              <a:t>Zakres wsparcia: </a:t>
            </a:r>
          </a:p>
          <a:p>
            <a:pPr marL="0" indent="0">
              <a:spcBef>
                <a:spcPts val="300"/>
              </a:spcBef>
              <a:spcAft>
                <a:spcPts val="300"/>
              </a:spcAft>
              <a:buNone/>
            </a:pPr>
            <a:r>
              <a:rPr lang="pl-PL" b="1" dirty="0">
                <a:solidFill>
                  <a:srgbClr val="000000"/>
                </a:solidFill>
                <a:latin typeface="Arial" panose="020B0604020202020204" pitchFamily="34" charset="0"/>
                <a:cs typeface="Arial" panose="020B0604020202020204" pitchFamily="34" charset="0"/>
              </a:rPr>
              <a:t>a) </a:t>
            </a:r>
            <a:r>
              <a:rPr lang="pl-PL" dirty="0">
                <a:solidFill>
                  <a:srgbClr val="000000"/>
                </a:solidFill>
                <a:latin typeface="Arial" panose="020B0604020202020204" pitchFamily="34" charset="0"/>
                <a:cs typeface="Arial" panose="020B0604020202020204" pitchFamily="34" charset="0"/>
              </a:rPr>
              <a:t>tworzenie nowych mieszkań wspomaganych, chronionych (w tym zapewnienie kosztów remontu, adaptacji, zakupu wyposażenia, kosztów projektów budowlanych, </a:t>
            </a:r>
            <a:br>
              <a:rPr lang="pl-PL" dirty="0">
                <a:solidFill>
                  <a:srgbClr val="000000"/>
                </a:solidFill>
                <a:latin typeface="Arial" panose="020B0604020202020204" pitchFamily="34" charset="0"/>
                <a:cs typeface="Arial" panose="020B0604020202020204" pitchFamily="34" charset="0"/>
              </a:rPr>
            </a:br>
            <a:r>
              <a:rPr lang="pl-PL" dirty="0">
                <a:solidFill>
                  <a:srgbClr val="000000"/>
                </a:solidFill>
                <a:latin typeface="Arial" panose="020B0604020202020204" pitchFamily="34" charset="0"/>
                <a:cs typeface="Arial" panose="020B0604020202020204" pitchFamily="34" charset="0"/>
              </a:rPr>
              <a:t>w tym terapeuta przestrzeni, doradztwo architektoniczne); </a:t>
            </a:r>
          </a:p>
          <a:p>
            <a:pPr marL="0" indent="0">
              <a:spcBef>
                <a:spcPts val="300"/>
              </a:spcBef>
              <a:spcAft>
                <a:spcPts val="300"/>
              </a:spcAft>
              <a:buNone/>
            </a:pPr>
            <a:r>
              <a:rPr lang="pl-PL" b="1" dirty="0">
                <a:solidFill>
                  <a:srgbClr val="000000"/>
                </a:solidFill>
                <a:latin typeface="Arial" panose="020B0604020202020204" pitchFamily="34" charset="0"/>
                <a:cs typeface="Arial" panose="020B0604020202020204" pitchFamily="34" charset="0"/>
              </a:rPr>
              <a:t>b) </a:t>
            </a:r>
            <a:r>
              <a:rPr lang="pl-PL" dirty="0">
                <a:solidFill>
                  <a:srgbClr val="000000"/>
                </a:solidFill>
                <a:latin typeface="Arial" panose="020B0604020202020204" pitchFamily="34" charset="0"/>
                <a:cs typeface="Arial" panose="020B0604020202020204" pitchFamily="34" charset="0"/>
              </a:rPr>
              <a:t>tworzenie miejsc w istniejących mieszkaniach chronionych lub wspomaganych przeznaczonych dla osób lub rodzin zagrożonych ubóstwem lub wykluczeniem społecznym; </a:t>
            </a:r>
          </a:p>
          <a:p>
            <a:r>
              <a:rPr lang="pl-PL" dirty="0">
                <a:latin typeface="Arial" panose="020B0604020202020204" pitchFamily="34" charset="0"/>
                <a:cs typeface="Arial" panose="020B0604020202020204" pitchFamily="34" charset="0"/>
              </a:rPr>
              <a:t>W przypadku mieszkań chronionych Beneficjent zobowiązany jest stosować standard dotyczący tej formy pomocy wynikający z ustawy z dnia 12 marca 2004 r. o pomocy społecznej i aktów wykonawczych wydanych na podstawie tej ustawy. Na względzie należy mieć, że od 1 listopada pojęcie „mieszkanie chronione” zastępuje się pojęciem „mieszkanie treningowe lub wspomagane”. Beneficjent posługujący się we wniosku o dofinansowanie projektu pojęciem mieszkań chronionych na etapie realizacji projektu będzie zobowiązany do przestrzegania wszystkich zasad dotyczących realizacji mieszkań treningowych i wspomaganych wynikających z przepisów prawa. </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4</a:t>
            </a:fld>
            <a:endParaRPr lang="pl-PL" dirty="0"/>
          </a:p>
        </p:txBody>
      </p:sp>
      <p:sp>
        <p:nvSpPr>
          <p:cNvPr id="5" name="Tytuł 4"/>
          <p:cNvSpPr>
            <a:spLocks noGrp="1"/>
          </p:cNvSpPr>
          <p:nvPr>
            <p:ph type="title"/>
          </p:nvPr>
        </p:nvSpPr>
        <p:spPr/>
        <p:txBody>
          <a:bodyPr/>
          <a:lstStyle/>
          <a:p>
            <a:r>
              <a:rPr lang="pl-PL" sz="1800" dirty="0">
                <a:solidFill>
                  <a:schemeClr val="accent1"/>
                </a:solidFill>
                <a:latin typeface="Arial" panose="020B0604020202020204" pitchFamily="34" charset="0"/>
              </a:rPr>
              <a:t>7.7.C Rozwój mieszkalnictwa </a:t>
            </a:r>
            <a:br>
              <a:rPr lang="pl-PL" dirty="0">
                <a:solidFill>
                  <a:schemeClr val="accent1"/>
                </a:solidFill>
                <a:latin typeface="Arial" panose="020B0604020202020204" pitchFamily="34" charset="0"/>
              </a:rPr>
            </a:br>
            <a:endParaRPr lang="pl-PL" dirty="0"/>
          </a:p>
        </p:txBody>
      </p:sp>
    </p:spTree>
    <p:extLst>
      <p:ext uri="{BB962C8B-B14F-4D97-AF65-F5344CB8AC3E}">
        <p14:creationId xmlns:p14="http://schemas.microsoft.com/office/powerpoint/2010/main" val="2904908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CD82BC6-306E-46D8-8FF4-127C261C21D0}"/>
              </a:ext>
            </a:extLst>
          </p:cNvPr>
          <p:cNvSpPr>
            <a:spLocks noGrp="1"/>
          </p:cNvSpPr>
          <p:nvPr>
            <p:ph idx="1"/>
          </p:nvPr>
        </p:nvSpPr>
        <p:spPr>
          <a:xfrm>
            <a:off x="1025907" y="467469"/>
            <a:ext cx="8640382" cy="6192370"/>
          </a:xfrm>
        </p:spPr>
        <p:txBody>
          <a:bodyPr>
            <a:normAutofit fontScale="25000" lnSpcReduction="20000"/>
          </a:bodyPr>
          <a:lstStyle/>
          <a:p>
            <a:pPr marL="0" indent="0">
              <a:spcBef>
                <a:spcPts val="300"/>
              </a:spcBef>
              <a:spcAft>
                <a:spcPts val="300"/>
              </a:spcAft>
              <a:buNone/>
            </a:pPr>
            <a:r>
              <a:rPr lang="pl-PL" sz="7200" b="1" dirty="0">
                <a:solidFill>
                  <a:schemeClr val="accent1"/>
                </a:solidFill>
                <a:latin typeface="Arial" panose="020B0604020202020204" pitchFamily="34" charset="0"/>
              </a:rPr>
              <a:t>7.7.D Wparcie dla kadr instytucji pomocy i integracji społecznej oraz systemu opieki długoterminowej </a:t>
            </a:r>
          </a:p>
          <a:p>
            <a:pPr marL="0" indent="0">
              <a:spcBef>
                <a:spcPts val="300"/>
              </a:spcBef>
              <a:spcAft>
                <a:spcPts val="300"/>
              </a:spcAft>
              <a:buNone/>
            </a:pPr>
            <a:r>
              <a:rPr lang="pl-PL" sz="7200" dirty="0">
                <a:latin typeface="Arial" panose="020B0604020202020204" pitchFamily="34" charset="0"/>
              </a:rPr>
              <a:t>Zakres wsparcia: </a:t>
            </a:r>
          </a:p>
          <a:p>
            <a:pPr marL="0" indent="0">
              <a:spcBef>
                <a:spcPts val="300"/>
              </a:spcBef>
              <a:spcAft>
                <a:spcPts val="300"/>
              </a:spcAft>
              <a:buNone/>
            </a:pPr>
            <a:r>
              <a:rPr lang="pl-PL" sz="7200" b="1" dirty="0">
                <a:latin typeface="Arial" panose="020B0604020202020204" pitchFamily="34" charset="0"/>
              </a:rPr>
              <a:t>a) </a:t>
            </a:r>
            <a:r>
              <a:rPr lang="pl-PL" sz="7200" dirty="0">
                <a:latin typeface="Arial" panose="020B0604020202020204" pitchFamily="34" charset="0"/>
              </a:rPr>
              <a:t>szkolenie asystentów/ kandydatów na asystentów osób z niepełnosprawnościami oraz opiekunów/ kandydatów na opiekunów osób potrzebujących wsparcia w codziennym funkcjonowaniu w zakresie niezbędnym do świadczenia usług; </a:t>
            </a:r>
          </a:p>
          <a:p>
            <a:pPr marL="0" indent="0">
              <a:spcBef>
                <a:spcPts val="300"/>
              </a:spcBef>
              <a:spcAft>
                <a:spcPts val="300"/>
              </a:spcAft>
              <a:buNone/>
            </a:pPr>
            <a:r>
              <a:rPr lang="pl-PL" sz="7200" b="1" dirty="0">
                <a:latin typeface="Arial" panose="020B0604020202020204" pitchFamily="34" charset="0"/>
              </a:rPr>
              <a:t>b) </a:t>
            </a:r>
            <a:r>
              <a:rPr lang="pl-PL" sz="7200" dirty="0">
                <a:latin typeface="Arial" panose="020B0604020202020204" pitchFamily="34" charset="0"/>
              </a:rPr>
              <a:t>wsparcie istniejących placówek wsparcia dziennego poprzez podnoszenie kompetencji i kwalifikacji kadr świadczących usługi społeczne, w tym opiekuńcze i asystenckie w zakresie świadczenia usług w społeczności lokalnej; </a:t>
            </a:r>
          </a:p>
          <a:p>
            <a:pPr marL="0" indent="0">
              <a:spcBef>
                <a:spcPts val="300"/>
              </a:spcBef>
              <a:spcAft>
                <a:spcPts val="300"/>
              </a:spcAft>
              <a:buNone/>
            </a:pPr>
            <a:r>
              <a:rPr lang="pl-PL" sz="7200" b="1" dirty="0">
                <a:latin typeface="Arial" panose="020B0604020202020204" pitchFamily="34" charset="0"/>
              </a:rPr>
              <a:t>c) </a:t>
            </a:r>
            <a:r>
              <a:rPr lang="pl-PL" sz="7200" dirty="0">
                <a:latin typeface="Arial" panose="020B0604020202020204" pitchFamily="34" charset="0"/>
              </a:rPr>
              <a:t>kształcenie, w tym szkolenie i zajęcia praktyczne oraz wymiana doświadczeń dla opiekunów faktycznych; </a:t>
            </a:r>
          </a:p>
          <a:p>
            <a:pPr marL="0" indent="0">
              <a:spcBef>
                <a:spcPts val="300"/>
              </a:spcBef>
              <a:spcAft>
                <a:spcPts val="300"/>
              </a:spcAft>
              <a:buNone/>
            </a:pPr>
            <a:r>
              <a:rPr lang="pl-PL" sz="7200" b="1" dirty="0">
                <a:latin typeface="Arial" panose="020B0604020202020204" pitchFamily="34" charset="0"/>
              </a:rPr>
              <a:t>d) </a:t>
            </a:r>
            <a:r>
              <a:rPr lang="pl-PL" sz="7200" dirty="0">
                <a:latin typeface="Arial" panose="020B0604020202020204" pitchFamily="34" charset="0"/>
              </a:rPr>
              <a:t>poradnictwo, w tym psychologiczne oraz pomoc w uzyskaniu informacji umożliwiających poruszanie się po różnych systemach wsparcia, z których korzystanie jest niezbędne dla sprawowania wysokiej jakości opieki i odciążenia opiekunów faktycznych; </a:t>
            </a:r>
          </a:p>
          <a:p>
            <a:pPr marL="0" indent="0">
              <a:spcBef>
                <a:spcPts val="300"/>
              </a:spcBef>
              <a:spcAft>
                <a:spcPts val="300"/>
              </a:spcAft>
              <a:buNone/>
            </a:pPr>
            <a:r>
              <a:rPr lang="pl-PL" sz="7200" b="1" dirty="0">
                <a:latin typeface="Arial" panose="020B0604020202020204" pitchFamily="34" charset="0"/>
              </a:rPr>
              <a:t>e) </a:t>
            </a:r>
            <a:r>
              <a:rPr lang="pl-PL" sz="7200" dirty="0">
                <a:latin typeface="Arial" panose="020B0604020202020204" pitchFamily="34" charset="0"/>
              </a:rPr>
              <a:t>rozwój systemu wsparcia dla kadr w zakresie </a:t>
            </a:r>
            <a:r>
              <a:rPr lang="pl-PL" sz="7200" dirty="0" err="1">
                <a:latin typeface="Arial" panose="020B0604020202020204" pitchFamily="34" charset="0"/>
              </a:rPr>
              <a:t>superwizji</a:t>
            </a:r>
            <a:r>
              <a:rPr lang="pl-PL" sz="7200" dirty="0">
                <a:latin typeface="Arial" panose="020B0604020202020204" pitchFamily="34" charset="0"/>
              </a:rPr>
              <a:t>, coachingu i mentoringu; </a:t>
            </a:r>
          </a:p>
          <a:p>
            <a:pPr marL="0" indent="0">
              <a:spcBef>
                <a:spcPts val="300"/>
              </a:spcBef>
              <a:spcAft>
                <a:spcPts val="300"/>
              </a:spcAft>
              <a:buNone/>
            </a:pPr>
            <a:r>
              <a:rPr lang="pl-PL" sz="7200" b="1" dirty="0">
                <a:latin typeface="Arial" panose="020B0604020202020204" pitchFamily="34" charset="0"/>
              </a:rPr>
              <a:t>f) </a:t>
            </a:r>
            <a:r>
              <a:rPr lang="pl-PL" sz="7200" dirty="0">
                <a:latin typeface="Arial" panose="020B0604020202020204" pitchFamily="34" charset="0"/>
              </a:rPr>
              <a:t>działania mające na celu zachęcanie, szkolenie i oferowanie młodym ludziom doświadczenia zawodowego w wielu różnych zawodach związanych ze świadczeniem środowiskowych usług społecznych; </a:t>
            </a:r>
          </a:p>
        </p:txBody>
      </p:sp>
      <p:sp>
        <p:nvSpPr>
          <p:cNvPr id="4" name="Symbol zastępczy numeru slajdu 3">
            <a:extLst>
              <a:ext uri="{FF2B5EF4-FFF2-40B4-BE49-F238E27FC236}">
                <a16:creationId xmlns:a16="http://schemas.microsoft.com/office/drawing/2014/main" id="{6AC37548-1AFF-4077-932E-A5A091CAFF1E}"/>
              </a:ext>
            </a:extLst>
          </p:cNvPr>
          <p:cNvSpPr>
            <a:spLocks noGrp="1"/>
          </p:cNvSpPr>
          <p:nvPr>
            <p:ph type="sldNum" sz="quarter" idx="10"/>
          </p:nvPr>
        </p:nvSpPr>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3152254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FD2B4CA9-F7A6-4EC1-9459-C523615246AC}"/>
              </a:ext>
            </a:extLst>
          </p:cNvPr>
          <p:cNvSpPr>
            <a:spLocks noGrp="1"/>
          </p:cNvSpPr>
          <p:nvPr>
            <p:ph type="sldNum" sz="quarter" idx="10"/>
          </p:nvPr>
        </p:nvSpPr>
        <p:spPr/>
        <p:txBody>
          <a:bodyPr/>
          <a:lstStyle/>
          <a:p>
            <a:fld id="{EB4015AA-59F6-416B-87A6-8E3D940284E2}" type="slidenum">
              <a:rPr lang="pl-PL" smtClean="0"/>
              <a:pPr/>
              <a:t>6</a:t>
            </a:fld>
            <a:endParaRPr lang="pl-PL" dirty="0"/>
          </a:p>
        </p:txBody>
      </p:sp>
      <p:sp>
        <p:nvSpPr>
          <p:cNvPr id="6" name="pole tekstowe 5">
            <a:extLst>
              <a:ext uri="{FF2B5EF4-FFF2-40B4-BE49-F238E27FC236}">
                <a16:creationId xmlns:a16="http://schemas.microsoft.com/office/drawing/2014/main" id="{10E3DCD5-D330-40B8-A30E-40AC19903FA1}"/>
              </a:ext>
            </a:extLst>
          </p:cNvPr>
          <p:cNvSpPr txBox="1"/>
          <p:nvPr/>
        </p:nvSpPr>
        <p:spPr>
          <a:xfrm>
            <a:off x="1097434" y="539477"/>
            <a:ext cx="8567766" cy="5147563"/>
          </a:xfrm>
          <a:prstGeom prst="rect">
            <a:avLst/>
          </a:prstGeom>
          <a:noFill/>
        </p:spPr>
        <p:txBody>
          <a:bodyPr wrap="square">
            <a:spAutoFit/>
          </a:bodyPr>
          <a:lstStyle/>
          <a:p>
            <a:pPr marL="0" indent="0">
              <a:spcBef>
                <a:spcPts val="300"/>
              </a:spcBef>
              <a:spcAft>
                <a:spcPts val="300"/>
              </a:spcAft>
              <a:buNone/>
            </a:pPr>
            <a:r>
              <a:rPr lang="pl-PL" sz="1800" b="1" dirty="0">
                <a:latin typeface="Arial" panose="020B0604020202020204" pitchFamily="34" charset="0"/>
              </a:rPr>
              <a:t>g) </a:t>
            </a:r>
            <a:r>
              <a:rPr lang="pl-PL" sz="1800" dirty="0">
                <a:latin typeface="Arial" panose="020B0604020202020204" pitchFamily="34" charset="0"/>
              </a:rPr>
              <a:t>działania wspierające rozwój kariery pracowników opieki długoterminowej, </a:t>
            </a:r>
            <a:br>
              <a:rPr lang="pl-PL" sz="1800" dirty="0">
                <a:latin typeface="Arial" panose="020B0604020202020204" pitchFamily="34" charset="0"/>
              </a:rPr>
            </a:br>
            <a:r>
              <a:rPr lang="pl-PL" sz="1800" dirty="0">
                <a:latin typeface="Arial" panose="020B0604020202020204" pitchFamily="34" charset="0"/>
              </a:rPr>
              <a:t>w tym strategie ich zatrzymywania; </a:t>
            </a:r>
          </a:p>
          <a:p>
            <a:pPr marL="0" indent="0">
              <a:spcBef>
                <a:spcPts val="300"/>
              </a:spcBef>
              <a:spcAft>
                <a:spcPts val="300"/>
              </a:spcAft>
              <a:buNone/>
            </a:pPr>
            <a:r>
              <a:rPr lang="pl-PL" sz="1800" b="1" dirty="0">
                <a:latin typeface="Arial" panose="020B0604020202020204" pitchFamily="34" charset="0"/>
              </a:rPr>
              <a:t>h) </a:t>
            </a:r>
            <a:r>
              <a:rPr lang="pl-PL" sz="1800" dirty="0">
                <a:latin typeface="Arial" panose="020B0604020202020204" pitchFamily="34" charset="0"/>
              </a:rPr>
              <a:t>podnoszenie umiejętności i przekwalifikowywanie personelu medycznego, personelu opieki długoterminowej i opiekunów nieformalnych; </a:t>
            </a:r>
          </a:p>
          <a:p>
            <a:pPr marL="0" indent="0">
              <a:spcBef>
                <a:spcPts val="300"/>
              </a:spcBef>
              <a:spcAft>
                <a:spcPts val="300"/>
              </a:spcAft>
              <a:buNone/>
            </a:pPr>
            <a:r>
              <a:rPr lang="pl-PL" sz="1800" b="1" dirty="0">
                <a:latin typeface="Arial" panose="020B0604020202020204" pitchFamily="34" charset="0"/>
              </a:rPr>
              <a:t>i) </a:t>
            </a:r>
            <a:r>
              <a:rPr lang="pl-PL" sz="1800" dirty="0">
                <a:latin typeface="Arial" panose="020B0604020202020204" pitchFamily="34" charset="0"/>
              </a:rPr>
              <a:t>przygotowanie i zmiana kompetencji pracowników placówek całodobowych </a:t>
            </a:r>
            <a:br>
              <a:rPr lang="pl-PL" sz="1800" dirty="0">
                <a:latin typeface="Arial" panose="020B0604020202020204" pitchFamily="34" charset="0"/>
              </a:rPr>
            </a:br>
            <a:r>
              <a:rPr lang="pl-PL" sz="1800" dirty="0">
                <a:latin typeface="Arial" panose="020B0604020202020204" pitchFamily="34" charset="0"/>
              </a:rPr>
              <a:t>w działaniach poza placówkami. </a:t>
            </a:r>
          </a:p>
          <a:p>
            <a:pPr marL="0" indent="0">
              <a:spcBef>
                <a:spcPts val="300"/>
              </a:spcBef>
              <a:spcAft>
                <a:spcPts val="300"/>
              </a:spcAft>
              <a:buNone/>
            </a:pPr>
            <a:r>
              <a:rPr lang="pl-PL" sz="1800" b="1" dirty="0">
                <a:latin typeface="Arial" panose="020B0604020202020204" pitchFamily="34" charset="0"/>
              </a:rPr>
              <a:t>Typ 7.7.D może być realizowany tylko jako uzupełnienie typów projektów 7.7 A i 7.7.C. </a:t>
            </a:r>
          </a:p>
          <a:p>
            <a:pPr marL="0" indent="0">
              <a:spcBef>
                <a:spcPts val="300"/>
              </a:spcBef>
              <a:spcAft>
                <a:spcPts val="300"/>
              </a:spcAft>
              <a:buNone/>
            </a:pPr>
            <a:endParaRPr lang="pl-PL" b="1" dirty="0">
              <a:latin typeface="Arial" panose="020B0604020202020204" pitchFamily="34" charset="0"/>
            </a:endParaRPr>
          </a:p>
          <a:p>
            <a:pPr algn="l"/>
            <a:r>
              <a:rPr lang="pl-PL" sz="1800" b="0" i="0" u="none" strike="noStrike" baseline="0" dirty="0">
                <a:solidFill>
                  <a:srgbClr val="000000"/>
                </a:solidFill>
                <a:latin typeface="Arial" panose="020B0604020202020204" pitchFamily="34" charset="0"/>
              </a:rPr>
              <a:t>Wsparcie oferowane w projektach jest dostosowane do indywidualnych potrzeb, potencjału i osobistych preferencji odbiorców tych usług (zwłaszcza w przypadku osób potrzebujących </a:t>
            </a:r>
            <a:r>
              <a:rPr lang="pl-PL" sz="1800" b="0" i="0" u="none" strike="noStrike" baseline="0" dirty="0">
                <a:latin typeface="Arial" panose="020B0604020202020204" pitchFamily="34" charset="0"/>
              </a:rPr>
              <a:t>wsparcia w codziennym funkcjonowaniu i osób z niepełnosprawnościami</a:t>
            </a:r>
            <a:r>
              <a:rPr lang="pl-PL" sz="1800" b="0" i="0" u="none" strike="noStrike" baseline="0">
                <a:latin typeface="Arial" panose="020B0604020202020204" pitchFamily="34" charset="0"/>
              </a:rPr>
              <a:t>). </a:t>
            </a:r>
          </a:p>
          <a:p>
            <a:pPr algn="l"/>
            <a:endParaRPr lang="pl-PL" sz="1800" b="0" i="0" u="none" strike="noStrike" baseline="0" dirty="0">
              <a:latin typeface="Arial" panose="020B0604020202020204" pitchFamily="34" charset="0"/>
            </a:endParaRPr>
          </a:p>
          <a:p>
            <a:r>
              <a:rPr lang="pl-PL" sz="1800" b="0" i="0" u="none" strike="noStrike" baseline="0" dirty="0">
                <a:latin typeface="Arial" panose="020B0604020202020204" pitchFamily="34" charset="0"/>
              </a:rPr>
              <a:t>Usługi opiekuńcze są świadczone dla osób potrzebujących wsparcia w codziennym funkcjonowaniu, a usługi asystenckie w szczególności dla osób z niepełnosprawnościami. </a:t>
            </a:r>
            <a:endParaRPr lang="pl-PL" sz="1800" b="1" dirty="0">
              <a:latin typeface="Arial" panose="020B0604020202020204" pitchFamily="34" charset="0"/>
            </a:endParaRPr>
          </a:p>
        </p:txBody>
      </p:sp>
    </p:spTree>
    <p:extLst>
      <p:ext uri="{BB962C8B-B14F-4D97-AF65-F5344CB8AC3E}">
        <p14:creationId xmlns:p14="http://schemas.microsoft.com/office/powerpoint/2010/main" val="1037418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rmAutofit fontScale="90000"/>
          </a:bodyPr>
          <a:lstStyle/>
          <a:p>
            <a:r>
              <a:rPr lang="pl-PL" u="sng" dirty="0">
                <a:latin typeface="+mn-lt"/>
              </a:rPr>
              <a:t>Kwota przeznaczona na dofinansowanie projektów w naborze </a:t>
            </a:r>
            <a:br>
              <a:rPr lang="pl-PL" u="sng" dirty="0">
                <a:latin typeface="+mn-lt"/>
              </a:rPr>
            </a:br>
            <a:endParaRPr lang="pl-PL" dirty="0">
              <a:latin typeface="+mn-lt"/>
            </a:endParaRPr>
          </a:p>
        </p:txBody>
      </p:sp>
      <p:sp>
        <p:nvSpPr>
          <p:cNvPr id="3" name="Symbol zastępczy zawartości 2"/>
          <p:cNvSpPr>
            <a:spLocks noGrp="1"/>
          </p:cNvSpPr>
          <p:nvPr>
            <p:ph idx="1"/>
          </p:nvPr>
        </p:nvSpPr>
        <p:spPr>
          <a:xfrm>
            <a:off x="1025906" y="1187549"/>
            <a:ext cx="8856503" cy="5832288"/>
          </a:xfrm>
        </p:spPr>
        <p:txBody>
          <a:bodyPr>
            <a:normAutofit/>
          </a:bodyPr>
          <a:lstStyle/>
          <a:p>
            <a:pPr marL="0" indent="0">
              <a:lnSpc>
                <a:spcPct val="120000"/>
              </a:lnSpc>
              <a:buNone/>
            </a:pPr>
            <a:r>
              <a:rPr lang="pl-PL" sz="2000" b="1" dirty="0">
                <a:latin typeface="Arial" panose="020B0604020202020204" pitchFamily="34" charset="0"/>
                <a:cs typeface="Arial" panose="020B0604020202020204" pitchFamily="34" charset="0"/>
              </a:rPr>
              <a:t>Alokacja środków europejskich przeznaczona na nabór wynosi </a:t>
            </a:r>
            <a:br>
              <a:rPr lang="pl-PL" sz="2000" b="1" dirty="0">
                <a:latin typeface="Arial" panose="020B0604020202020204" pitchFamily="34" charset="0"/>
                <a:cs typeface="Arial" panose="020B0604020202020204" pitchFamily="34" charset="0"/>
              </a:rPr>
            </a:br>
            <a:r>
              <a:rPr lang="pl-PL" sz="2000" b="1" dirty="0">
                <a:latin typeface="Arial" panose="020B0604020202020204" pitchFamily="34" charset="0"/>
                <a:cs typeface="Arial" panose="020B0604020202020204" pitchFamily="34" charset="0"/>
              </a:rPr>
              <a:t>30 100 000  EUR, tj. 139 492 430 PLN.</a:t>
            </a:r>
            <a:endParaRPr lang="pl-PL" sz="2000" dirty="0">
              <a:latin typeface="Arial" panose="020B0604020202020204" pitchFamily="34" charset="0"/>
              <a:cs typeface="Arial" panose="020B0604020202020204" pitchFamily="34" charset="0"/>
            </a:endParaRPr>
          </a:p>
          <a:p>
            <a:pPr marL="0" indent="0" fontAlgn="auto">
              <a:lnSpc>
                <a:spcPct val="120000"/>
              </a:lnSpc>
              <a:buNone/>
            </a:pPr>
            <a:r>
              <a:rPr lang="pl-PL" sz="2000" dirty="0">
                <a:latin typeface="Arial" panose="020B0604020202020204" pitchFamily="34" charset="0"/>
                <a:cs typeface="Arial" panose="020B0604020202020204" pitchFamily="34" charset="0"/>
              </a:rPr>
              <a:t>Alokację przeliczyliśmy po kursie obowiązującym na październik 2023 r.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(1 EUR = 4,6343 PLN). </a:t>
            </a:r>
          </a:p>
          <a:p>
            <a:pPr marL="0" indent="0">
              <a:lnSpc>
                <a:spcPct val="120000"/>
              </a:lnSpc>
              <a:buNone/>
            </a:pPr>
            <a:r>
              <a:rPr lang="pl-PL" sz="2000" dirty="0">
                <a:latin typeface="Arial" panose="020B0604020202020204" pitchFamily="34" charset="0"/>
                <a:cs typeface="Arial" panose="020B0604020202020204" pitchFamily="34" charset="0"/>
              </a:rPr>
              <a:t>Ponadto, jako współfinansowanie z budżetu państwa w ramach środków z Kontraktu Programowego, na nabór przeznacza się kwotę 10 750 000 EUR, tj. 49 818 725 PLN.</a:t>
            </a:r>
          </a:p>
          <a:p>
            <a:pPr marL="0" indent="0">
              <a:lnSpc>
                <a:spcPct val="120000"/>
              </a:lnSpc>
              <a:buNone/>
            </a:pPr>
            <a:r>
              <a:rPr lang="pl-PL" sz="2000" dirty="0">
                <a:latin typeface="Arial" panose="020B0604020202020204" pitchFamily="34" charset="0"/>
                <a:cs typeface="Arial" panose="020B0604020202020204" pitchFamily="34" charset="0"/>
              </a:rPr>
              <a:t>Łączna kwota środków na dofinansowanie projektu w naborze (środki UE + współfinansowanie z budżetu państwa) wynosi 40 850 000 EUR,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tj. 189 311 155 PLN.</a:t>
            </a: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7</a:t>
            </a:fld>
            <a:endParaRPr lang="pl-PL" dirty="0"/>
          </a:p>
        </p:txBody>
      </p:sp>
    </p:spTree>
    <p:extLst>
      <p:ext uri="{BB962C8B-B14F-4D97-AF65-F5344CB8AC3E}">
        <p14:creationId xmlns:p14="http://schemas.microsoft.com/office/powerpoint/2010/main" val="72923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611486"/>
            <a:ext cx="8640381" cy="1008354"/>
          </a:xfrm>
        </p:spPr>
        <p:txBody>
          <a:bodyPr>
            <a:normAutofit/>
          </a:bodyPr>
          <a:lstStyle/>
          <a:p>
            <a:r>
              <a:rPr lang="pl-PL" u="sng" dirty="0">
                <a:latin typeface="+mn-lt"/>
              </a:rPr>
              <a:t>Zasady finansowania projektu</a:t>
            </a:r>
            <a:br>
              <a:rPr lang="pl-PL" u="sng" dirty="0">
                <a:latin typeface="+mn-lt"/>
              </a:rPr>
            </a:br>
            <a:endParaRPr lang="pl-PL" dirty="0">
              <a:latin typeface="+mn-lt"/>
            </a:endParaRPr>
          </a:p>
        </p:txBody>
      </p:sp>
      <p:sp>
        <p:nvSpPr>
          <p:cNvPr id="3" name="Symbol zastępczy zawartości 2"/>
          <p:cNvSpPr>
            <a:spLocks noGrp="1"/>
          </p:cNvSpPr>
          <p:nvPr>
            <p:ph idx="1"/>
          </p:nvPr>
        </p:nvSpPr>
        <p:spPr>
          <a:xfrm>
            <a:off x="1025906" y="1187549"/>
            <a:ext cx="8856503" cy="5832288"/>
          </a:xfrm>
        </p:spPr>
        <p:txBody>
          <a:bodyPr>
            <a:normAutofit/>
          </a:bodyPr>
          <a:lstStyle/>
          <a:p>
            <a:pPr marL="0" indent="0">
              <a:buNone/>
            </a:pPr>
            <a:r>
              <a:rPr lang="pl-PL" sz="2000" b="1" i="0" u="none" strike="noStrike" baseline="0" dirty="0">
                <a:solidFill>
                  <a:srgbClr val="000000"/>
                </a:solidFill>
                <a:latin typeface="Arial" panose="020B0604020202020204" pitchFamily="34" charset="0"/>
              </a:rPr>
              <a:t>Minimalna wartość projektu wynosi co najmniej 200 000 EUR, tj. 926 860 PLN. </a:t>
            </a:r>
            <a:endParaRPr lang="pl-PL" sz="2000" b="0" i="0" u="none" strike="noStrike" baseline="0" dirty="0">
              <a:solidFill>
                <a:srgbClr val="000000"/>
              </a:solidFill>
              <a:latin typeface="Arial" panose="020B0604020202020204" pitchFamily="34" charset="0"/>
            </a:endParaRPr>
          </a:p>
          <a:p>
            <a:pPr marL="0" indent="0">
              <a:buNone/>
            </a:pPr>
            <a:r>
              <a:rPr lang="pl-PL" sz="2000" b="1" i="0" u="none" strike="noStrike" baseline="0" dirty="0">
                <a:solidFill>
                  <a:srgbClr val="000000"/>
                </a:solidFill>
                <a:latin typeface="Arial" panose="020B0604020202020204" pitchFamily="34" charset="0"/>
              </a:rPr>
              <a:t>Maksymalna wartość projektu nie przekracza 10 000 000 PLN</a:t>
            </a:r>
            <a:r>
              <a:rPr lang="pl-PL" sz="2000" b="0" i="0" u="none" strike="noStrike" baseline="0" dirty="0">
                <a:solidFill>
                  <a:srgbClr val="000000"/>
                </a:solidFill>
                <a:latin typeface="Arial" panose="020B0604020202020204" pitchFamily="34" charset="0"/>
              </a:rPr>
              <a:t>. </a:t>
            </a:r>
          </a:p>
          <a:p>
            <a:pPr marL="0" indent="0">
              <a:buNone/>
            </a:pPr>
            <a:r>
              <a:rPr lang="pl-PL" sz="2000" b="1" i="0" u="none" strike="noStrike" baseline="0" dirty="0">
                <a:solidFill>
                  <a:srgbClr val="000000"/>
                </a:solidFill>
                <a:latin typeface="Arial" panose="020B0604020202020204" pitchFamily="34" charset="0"/>
              </a:rPr>
              <a:t>Maksymalny dopuszczalny poziom dofinansowania UE </a:t>
            </a:r>
            <a:r>
              <a:rPr lang="pl-PL" sz="2000" b="0" i="0" u="none" strike="noStrike" baseline="0" dirty="0">
                <a:solidFill>
                  <a:srgbClr val="000000"/>
                </a:solidFill>
                <a:latin typeface="Arial" panose="020B0604020202020204" pitchFamily="34" charset="0"/>
              </a:rPr>
              <a:t>wydatków kwalifikowanych na poziomie projektu </a:t>
            </a:r>
            <a:r>
              <a:rPr lang="pl-PL" sz="2000" b="1" i="0" u="none" strike="noStrike" baseline="0" dirty="0">
                <a:solidFill>
                  <a:srgbClr val="000000"/>
                </a:solidFill>
                <a:latin typeface="Arial" panose="020B0604020202020204" pitchFamily="34" charset="0"/>
              </a:rPr>
              <a:t>wynosi 70%. </a:t>
            </a:r>
            <a:endParaRPr lang="pl-PL" sz="2000" b="0" i="0" u="none" strike="noStrike" baseline="0" dirty="0">
              <a:solidFill>
                <a:srgbClr val="000000"/>
              </a:solidFill>
              <a:latin typeface="Arial" panose="020B0604020202020204" pitchFamily="34" charset="0"/>
            </a:endParaRPr>
          </a:p>
          <a:p>
            <a:pPr marL="0" indent="0">
              <a:buNone/>
            </a:pPr>
            <a:r>
              <a:rPr lang="pl-PL" sz="2000" b="1" i="0" u="none" strike="noStrike" baseline="0" dirty="0">
                <a:solidFill>
                  <a:srgbClr val="000000"/>
                </a:solidFill>
                <a:latin typeface="Arial" panose="020B0604020202020204" pitchFamily="34" charset="0"/>
              </a:rPr>
              <a:t>Maksymalny poziom dofinansowania całkowitego </a:t>
            </a:r>
            <a:r>
              <a:rPr lang="pl-PL" sz="2000" b="0" i="0" u="none" strike="noStrike" baseline="0" dirty="0">
                <a:solidFill>
                  <a:srgbClr val="000000"/>
                </a:solidFill>
                <a:latin typeface="Arial" panose="020B0604020202020204" pitchFamily="34" charset="0"/>
              </a:rPr>
              <a:t>wydatków kwalifikowalnych na poziomie projektu </a:t>
            </a:r>
            <a:r>
              <a:rPr lang="pl-PL" sz="2000" b="1" i="0" u="none" strike="noStrike" baseline="0" dirty="0">
                <a:solidFill>
                  <a:srgbClr val="000000"/>
                </a:solidFill>
                <a:latin typeface="Arial" panose="020B0604020202020204" pitchFamily="34" charset="0"/>
              </a:rPr>
              <a:t>wynosi 95% </a:t>
            </a:r>
            <a:r>
              <a:rPr lang="pl-PL" sz="2000" b="0" i="0" u="none" strike="noStrike" baseline="0" dirty="0">
                <a:solidFill>
                  <a:srgbClr val="000000"/>
                </a:solidFill>
                <a:latin typeface="Arial" panose="020B0604020202020204" pitchFamily="34" charset="0"/>
              </a:rPr>
              <a:t>(70% środki UE, 25% współfinansowanie z budżetu państwa). </a:t>
            </a:r>
          </a:p>
          <a:p>
            <a:pPr marL="0" indent="0">
              <a:buNone/>
            </a:pPr>
            <a:r>
              <a:rPr lang="pl-PL" sz="2000" b="1" i="0" u="none" strike="noStrike" baseline="0" dirty="0">
                <a:solidFill>
                  <a:srgbClr val="000000"/>
                </a:solidFill>
                <a:latin typeface="Arial" panose="020B0604020202020204" pitchFamily="34" charset="0"/>
              </a:rPr>
              <a:t>Minimalny udział wkładu własnego </a:t>
            </a:r>
            <a:r>
              <a:rPr lang="pl-PL" sz="2000" b="0" i="0" u="none" strike="noStrike" baseline="0" dirty="0">
                <a:solidFill>
                  <a:srgbClr val="000000"/>
                </a:solidFill>
                <a:latin typeface="Arial" panose="020B0604020202020204" pitchFamily="34" charset="0"/>
              </a:rPr>
              <a:t>w ramach projektu </a:t>
            </a:r>
            <a:r>
              <a:rPr lang="pl-PL" sz="2000" b="1" i="0" u="none" strike="noStrike" baseline="0" dirty="0">
                <a:solidFill>
                  <a:srgbClr val="000000"/>
                </a:solidFill>
                <a:latin typeface="Arial" panose="020B0604020202020204" pitchFamily="34" charset="0"/>
              </a:rPr>
              <a:t>wynosi co najmniej 5% wydatków kwalifikowalnych projektu</a:t>
            </a:r>
            <a:r>
              <a:rPr lang="pl-PL" sz="2000" b="0" i="0" u="none" strike="noStrike" baseline="0" dirty="0">
                <a:solidFill>
                  <a:srgbClr val="000000"/>
                </a:solidFill>
                <a:latin typeface="Arial" panose="020B0604020202020204" pitchFamily="34" charset="0"/>
              </a:rPr>
              <a:t>. </a:t>
            </a:r>
          </a:p>
          <a:p>
            <a:pPr marL="0" indent="0">
              <a:buNone/>
            </a:pPr>
            <a:r>
              <a:rPr lang="pl-PL" sz="2000" b="1" i="0" u="none" strike="noStrike" baseline="0" dirty="0">
                <a:solidFill>
                  <a:srgbClr val="000000"/>
                </a:solidFill>
                <a:latin typeface="Arial" panose="020B0604020202020204" pitchFamily="34" charset="0"/>
              </a:rPr>
              <a:t>Maksymalna wartość projektów, które zostaną wybrane w ramach tego naboru (środki UE + współfinansowanie z budżetu państwa + wkład własny) </a:t>
            </a:r>
            <a:r>
              <a:rPr lang="pl-PL" sz="2000" b="0" i="0" u="none" strike="noStrike" baseline="0" dirty="0">
                <a:solidFill>
                  <a:srgbClr val="000000"/>
                </a:solidFill>
                <a:latin typeface="Arial" panose="020B0604020202020204" pitchFamily="34" charset="0"/>
              </a:rPr>
              <a:t>wynosi </a:t>
            </a:r>
            <a:r>
              <a:rPr lang="pl-PL" sz="2000" b="1" i="0" u="none" strike="noStrike" baseline="0" dirty="0">
                <a:solidFill>
                  <a:srgbClr val="000000"/>
                </a:solidFill>
                <a:latin typeface="Arial" panose="020B0604020202020204" pitchFamily="34" charset="0"/>
              </a:rPr>
              <a:t>43 000 000 EUR</a:t>
            </a:r>
            <a:r>
              <a:rPr lang="pl-PL" sz="2000" b="0" i="0" u="none" strike="noStrike" baseline="0" dirty="0">
                <a:solidFill>
                  <a:srgbClr val="000000"/>
                </a:solidFill>
                <a:latin typeface="Arial" panose="020B0604020202020204" pitchFamily="34" charset="0"/>
              </a:rPr>
              <a:t>, tj. </a:t>
            </a:r>
            <a:r>
              <a:rPr lang="pl-PL" sz="2000" b="1" i="0" u="none" strike="noStrike" baseline="0" dirty="0">
                <a:solidFill>
                  <a:srgbClr val="000000"/>
                </a:solidFill>
                <a:latin typeface="Arial" panose="020B0604020202020204" pitchFamily="34" charset="0"/>
              </a:rPr>
              <a:t>199 274 900 PLN</a:t>
            </a:r>
            <a:r>
              <a:rPr lang="pl-PL" sz="2000" b="0" i="0" u="none" strike="noStrike" baseline="0" dirty="0">
                <a:solidFill>
                  <a:srgbClr val="000000"/>
                </a:solidFill>
                <a:latin typeface="Arial" panose="020B0604020202020204" pitchFamily="34" charset="0"/>
              </a:rPr>
              <a:t>. </a:t>
            </a:r>
            <a:endParaRPr lang="pl-PL" sz="800" b="1" dirty="0">
              <a:latin typeface="+mn-lt"/>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2534365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5525" y="179438"/>
            <a:ext cx="8640381" cy="576063"/>
          </a:xfrm>
        </p:spPr>
        <p:txBody>
          <a:bodyPr/>
          <a:lstStyle/>
          <a:p>
            <a:r>
              <a:rPr lang="pl-PL" u="sng" dirty="0"/>
              <a:t>Zasady finansowania projektu</a:t>
            </a:r>
            <a:endParaRPr lang="pl-PL" dirty="0"/>
          </a:p>
        </p:txBody>
      </p:sp>
      <p:sp>
        <p:nvSpPr>
          <p:cNvPr id="3" name="Symbol zastępczy zawartości 2"/>
          <p:cNvSpPr>
            <a:spLocks noGrp="1"/>
          </p:cNvSpPr>
          <p:nvPr>
            <p:ph idx="1"/>
          </p:nvPr>
        </p:nvSpPr>
        <p:spPr>
          <a:xfrm>
            <a:off x="1025907" y="539477"/>
            <a:ext cx="8640382" cy="6480360"/>
          </a:xfrm>
        </p:spPr>
        <p:txBody>
          <a:bodyPr>
            <a:normAutofit fontScale="85000" lnSpcReduction="10000"/>
          </a:bodyPr>
          <a:lstStyle/>
          <a:p>
            <a:r>
              <a:rPr lang="pl-PL" sz="2100" dirty="0">
                <a:latin typeface="Arial" panose="020B0604020202020204" pitchFamily="34" charset="0"/>
                <a:cs typeface="Arial" panose="020B0604020202020204" pitchFamily="34" charset="0"/>
              </a:rPr>
              <a:t>Mogą Państwo finansować w projekcie wydatki inwestycyjne w ramach mechanizmu finansowania krzyżowego cross–</a:t>
            </a:r>
            <a:r>
              <a:rPr lang="pl-PL" sz="2100" dirty="0" err="1">
                <a:latin typeface="Arial" panose="020B0604020202020204" pitchFamily="34" charset="0"/>
                <a:cs typeface="Arial" panose="020B0604020202020204" pitchFamily="34" charset="0"/>
              </a:rPr>
              <a:t>financing</a:t>
            </a:r>
            <a:r>
              <a:rPr lang="pl-PL" sz="2100" dirty="0">
                <a:latin typeface="Arial" panose="020B0604020202020204" pitchFamily="34" charset="0"/>
                <a:cs typeface="Arial" panose="020B0604020202020204" pitchFamily="34" charset="0"/>
              </a:rPr>
              <a:t> (EFRR może finansować w sposób komplementarny działania objęte zakresem z EFS+, a EFS+ działania objęte zakresem pomocy z EFRR), zgodnie z „Wytycznymi dotyczącymi kwalifikowalności wydatków na lata 2021-2027”. </a:t>
            </a:r>
            <a:r>
              <a:rPr lang="pl-PL" sz="2100" b="1" dirty="0">
                <a:latin typeface="Arial" panose="020B0604020202020204" pitchFamily="34" charset="0"/>
                <a:cs typeface="Arial" panose="020B0604020202020204" pitchFamily="34" charset="0"/>
              </a:rPr>
              <a:t>Wartość wydatków w ramach cross-</a:t>
            </a:r>
            <a:r>
              <a:rPr lang="pl-PL" sz="2100" b="1" dirty="0" err="1">
                <a:latin typeface="Arial" panose="020B0604020202020204" pitchFamily="34" charset="0"/>
                <a:cs typeface="Arial" panose="020B0604020202020204" pitchFamily="34" charset="0"/>
              </a:rPr>
              <a:t>financingu</a:t>
            </a:r>
            <a:r>
              <a:rPr lang="pl-PL" sz="2100" b="1" dirty="0">
                <a:latin typeface="Arial" panose="020B0604020202020204" pitchFamily="34" charset="0"/>
                <a:cs typeface="Arial" panose="020B0604020202020204" pitchFamily="34" charset="0"/>
              </a:rPr>
              <a:t> nie może stanowić więcej niż 30% wartości projektu.</a:t>
            </a:r>
            <a:endParaRPr lang="pl-PL" sz="2100" dirty="0">
              <a:latin typeface="Arial" panose="020B0604020202020204" pitchFamily="34" charset="0"/>
              <a:cs typeface="Arial" panose="020B0604020202020204" pitchFamily="34" charset="0"/>
            </a:endParaRPr>
          </a:p>
          <a:p>
            <a:r>
              <a:rPr lang="pl-PL" sz="2100" b="1" dirty="0">
                <a:latin typeface="Arial" panose="020B0604020202020204" pitchFamily="34" charset="0"/>
                <a:cs typeface="Arial" panose="020B0604020202020204" pitchFamily="34" charset="0"/>
              </a:rPr>
              <a:t>Cross-</a:t>
            </a:r>
            <a:r>
              <a:rPr lang="pl-PL" sz="2100" b="1" dirty="0" err="1">
                <a:latin typeface="Arial" panose="020B0604020202020204" pitchFamily="34" charset="0"/>
                <a:cs typeface="Arial" panose="020B0604020202020204" pitchFamily="34" charset="0"/>
              </a:rPr>
              <a:t>financing</a:t>
            </a:r>
            <a:r>
              <a:rPr lang="pl-PL" sz="2100" b="1" dirty="0">
                <a:latin typeface="Arial" panose="020B0604020202020204" pitchFamily="34" charset="0"/>
                <a:cs typeface="Arial" panose="020B0604020202020204" pitchFamily="34" charset="0"/>
              </a:rPr>
              <a:t> w projektach EFS+ dotyczy wyłącznie trzech grup wydatków:</a:t>
            </a:r>
          </a:p>
          <a:p>
            <a:pPr marL="457200" lvl="0" indent="-457200">
              <a:buFont typeface="+mj-lt"/>
              <a:buAutoNum type="arabicPeriod"/>
            </a:pPr>
            <a:r>
              <a:rPr lang="pl-PL" sz="2100" dirty="0">
                <a:latin typeface="Arial" panose="020B0604020202020204" pitchFamily="34" charset="0"/>
                <a:cs typeface="Arial" panose="020B0604020202020204" pitchFamily="34" charset="0"/>
              </a:rPr>
              <a:t>zakupu gruntu i nieruchomości - jest kwalifikowalny w ramach cross-</a:t>
            </a:r>
            <a:r>
              <a:rPr lang="pl-PL" sz="2100" dirty="0" err="1">
                <a:latin typeface="Arial" panose="020B0604020202020204" pitchFamily="34" charset="0"/>
                <a:cs typeface="Arial" panose="020B0604020202020204" pitchFamily="34" charset="0"/>
              </a:rPr>
              <a:t>financingu</a:t>
            </a:r>
            <a:r>
              <a:rPr lang="pl-PL" sz="2100" dirty="0">
                <a:latin typeface="Arial" panose="020B0604020202020204" pitchFamily="34" charset="0"/>
                <a:cs typeface="Arial" panose="020B0604020202020204" pitchFamily="34" charset="0"/>
              </a:rPr>
              <a:t>, o ile spełnione zostaną warunki kwalifikowalności takich wydatków wskazane w podrozdziale 3.4 „Wytycznych dotyczących kwalifikowalności wydatków na lata 2021-2027”;</a:t>
            </a:r>
          </a:p>
          <a:p>
            <a:pPr marL="457200" lvl="0" indent="-457200">
              <a:buFont typeface="+mj-lt"/>
              <a:buAutoNum type="arabicPeriod"/>
            </a:pPr>
            <a:r>
              <a:rPr lang="pl-PL" sz="2100" dirty="0">
                <a:latin typeface="Arial" panose="020B0604020202020204" pitchFamily="34" charset="0"/>
                <a:cs typeface="Arial" panose="020B0604020202020204" pitchFamily="34" charset="0"/>
              </a:rPr>
              <a:t>zakupu infrastruktury - rozumianej jako budowa nowej infrastruktury oraz wykonywanie wszelkich prac w ramach istniejącej infrastruktury, których wynik staje się częścią nieruchomości i które zostają trwale przyłączone do nieruchomości, w szczególności adaptacja oraz prace remontowe związane z dostosowaniem nieruchomości lub pomieszczeń do nowej funkcji (np. wykonanie podjazdu do budynku, zainstalowanie windy w budynku, renowacja budynku lub pomieszczeń, prace adaptacyjne w budynku lub pomieszczeniach;</a:t>
            </a:r>
          </a:p>
          <a:p>
            <a:endParaRPr lang="pl-PL" dirty="0"/>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9</a:t>
            </a:fld>
            <a:endParaRPr lang="pl-PL" dirty="0"/>
          </a:p>
        </p:txBody>
      </p:sp>
    </p:spTree>
    <p:extLst>
      <p:ext uri="{BB962C8B-B14F-4D97-AF65-F5344CB8AC3E}">
        <p14:creationId xmlns:p14="http://schemas.microsoft.com/office/powerpoint/2010/main" val="398623065"/>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Prezentacja z numerem strony</Template>
  <TotalTime>1327</TotalTime>
  <Words>4375</Words>
  <Application>Microsoft Office PowerPoint</Application>
  <PresentationFormat>Niestandardowy</PresentationFormat>
  <Paragraphs>261</Paragraphs>
  <Slides>32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32</vt:i4>
      </vt:variant>
    </vt:vector>
  </HeadingPairs>
  <TitlesOfParts>
    <vt:vector size="38" baseType="lpstr">
      <vt:lpstr>Arial</vt:lpstr>
      <vt:lpstr>Calibri</vt:lpstr>
      <vt:lpstr>Open Sans</vt:lpstr>
      <vt:lpstr>Times New Roman</vt:lpstr>
      <vt:lpstr>Wingdings</vt:lpstr>
      <vt:lpstr>Motyw pakietu Office</vt:lpstr>
      <vt:lpstr>Prezentacja programu PowerPoint</vt:lpstr>
      <vt:lpstr>Prezentacja programu PowerPoint</vt:lpstr>
      <vt:lpstr>Prezentacja programu PowerPoint</vt:lpstr>
      <vt:lpstr>7.7.C Rozwój mieszkalnictwa  </vt:lpstr>
      <vt:lpstr>Prezentacja programu PowerPoint</vt:lpstr>
      <vt:lpstr>Prezentacja programu PowerPoint</vt:lpstr>
      <vt:lpstr>Kwota przeznaczona na dofinansowanie projektów w naborze  </vt:lpstr>
      <vt:lpstr>Zasady finansowania projektu </vt:lpstr>
      <vt:lpstr>Zasady finansowania projektu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Forma i sposób komunikacji pomiędzy ION a Wnioskodawcą </vt:lpstr>
      <vt:lpstr>Prezentacja programu PowerPoint</vt:lpstr>
      <vt:lpstr>Dziękuję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Promocja DWUP</cp:lastModifiedBy>
  <cp:revision>81</cp:revision>
  <dcterms:created xsi:type="dcterms:W3CDTF">2022-06-22T09:40:44Z</dcterms:created>
  <dcterms:modified xsi:type="dcterms:W3CDTF">2023-11-08T07:16:18Z</dcterms:modified>
</cp:coreProperties>
</file>