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4"/>
  </p:notesMasterIdLst>
  <p:sldIdLst>
    <p:sldId id="256" r:id="rId2"/>
    <p:sldId id="274" r:id="rId3"/>
    <p:sldId id="356" r:id="rId4"/>
    <p:sldId id="379" r:id="rId5"/>
    <p:sldId id="389" r:id="rId6"/>
    <p:sldId id="380" r:id="rId7"/>
    <p:sldId id="381" r:id="rId8"/>
    <p:sldId id="382" r:id="rId9"/>
    <p:sldId id="383" r:id="rId10"/>
    <p:sldId id="385" r:id="rId11"/>
    <p:sldId id="384" r:id="rId12"/>
    <p:sldId id="358" r:id="rId13"/>
    <p:sldId id="388" r:id="rId14"/>
    <p:sldId id="359" r:id="rId15"/>
    <p:sldId id="390" r:id="rId16"/>
    <p:sldId id="360" r:id="rId17"/>
    <p:sldId id="361" r:id="rId18"/>
    <p:sldId id="362" r:id="rId19"/>
    <p:sldId id="363" r:id="rId20"/>
    <p:sldId id="364" r:id="rId21"/>
    <p:sldId id="366" r:id="rId22"/>
    <p:sldId id="367" r:id="rId23"/>
    <p:sldId id="368" r:id="rId24"/>
    <p:sldId id="375" r:id="rId25"/>
    <p:sldId id="376" r:id="rId26"/>
    <p:sldId id="377" r:id="rId27"/>
    <p:sldId id="369" r:id="rId28"/>
    <p:sldId id="371" r:id="rId29"/>
    <p:sldId id="372" r:id="rId30"/>
    <p:sldId id="373" r:id="rId31"/>
    <p:sldId id="374" r:id="rId32"/>
    <p:sldId id="262" r:id="rId33"/>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Magdalena Bednarska-Wajerowska" initials="MB" lastIdx="4" clrIdx="1">
    <p:extLst>
      <p:ext uri="{19B8F6BF-5375-455C-9EA6-DF929625EA0E}">
        <p15:presenceInfo xmlns:p15="http://schemas.microsoft.com/office/powerpoint/2012/main" userId="S-1-5-21-993268263-2097026863-2477634896-2167" providerId="AD"/>
      </p:ext>
    </p:extLst>
  </p:cmAuthor>
  <p:cmAuthor id="3" name="Grzegorz Mikołajczyk" initials="GM" lastIdx="1" clrIdx="2">
    <p:extLst>
      <p:ext uri="{19B8F6BF-5375-455C-9EA6-DF929625EA0E}">
        <p15:presenceInfo xmlns:p15="http://schemas.microsoft.com/office/powerpoint/2012/main" userId="S-1-5-21-993268263-2097026863-2477634896-5959" providerId="AD"/>
      </p:ext>
    </p:extLst>
  </p:cmAuthor>
  <p:cmAuthor id="4" name="Hanna Gaczyńska" initials="HG" lastIdx="1" clrIdx="3">
    <p:extLst>
      <p:ext uri="{19B8F6BF-5375-455C-9EA6-DF929625EA0E}">
        <p15:presenceInfo xmlns:p15="http://schemas.microsoft.com/office/powerpoint/2012/main" userId="S-1-5-21-993268263-2097026863-2477634896-3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0000"/>
    <a:srgbClr val="E7E9F2"/>
    <a:srgbClr val="CBD0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89548" autoAdjust="0"/>
  </p:normalViewPr>
  <p:slideViewPr>
    <p:cSldViewPr showGuides="1">
      <p:cViewPr>
        <p:scale>
          <a:sx n="70" d="100"/>
          <a:sy n="70" d="100"/>
        </p:scale>
        <p:origin x="1344" y="-43"/>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EEEFF2B-0721-7148-92D1-1650B5B78E9F}" type="datetimeFigureOut">
              <a:rPr lang="pl-PL" smtClean="0"/>
              <a:t>07.11.2023</a:t>
            </a:fld>
            <a:endParaRPr lang="pl-PL"/>
          </a:p>
        </p:txBody>
      </p:sp>
      <p:sp>
        <p:nvSpPr>
          <p:cNvPr id="4" name="Symbol zastępczy obrazu slajd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l.wikipedia.org/wiki/%C5%9Awiadectwo_charakterystyki_energetycznej_budynku"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pl.wikipedia.org/wiki/Woda_u%C5%BCytkowa" TargetMode="External"/><Relationship Id="rId5" Type="http://schemas.openxmlformats.org/officeDocument/2006/relationships/hyperlink" Target="https://pl.wikipedia.org/wiki/Klimatyzacja" TargetMode="External"/><Relationship Id="rId4" Type="http://schemas.openxmlformats.org/officeDocument/2006/relationships/hyperlink" Target="https://pl.wikipedia.org/wiki/Ogrzewani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400" dirty="0">
              <a:latin typeface="+mn-lt"/>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1</a:t>
            </a:fld>
            <a:endParaRPr lang="pl-PL"/>
          </a:p>
        </p:txBody>
      </p:sp>
    </p:spTree>
    <p:extLst>
      <p:ext uri="{BB962C8B-B14F-4D97-AF65-F5344CB8AC3E}">
        <p14:creationId xmlns:p14="http://schemas.microsoft.com/office/powerpoint/2010/main" val="230551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0" u="none" strike="noStrike" baseline="0" dirty="0">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10</a:t>
            </a:fld>
            <a:endParaRPr lang="pl-PL"/>
          </a:p>
        </p:txBody>
      </p:sp>
    </p:spTree>
    <p:extLst>
      <p:ext uri="{BB962C8B-B14F-4D97-AF65-F5344CB8AC3E}">
        <p14:creationId xmlns:p14="http://schemas.microsoft.com/office/powerpoint/2010/main" val="1313944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0" u="none" strike="noStrike" baseline="0" dirty="0">
                <a:latin typeface="Calibri" panose="020F0502020204030204" pitchFamily="34" charset="0"/>
              </a:rPr>
              <a:t>Należy mieć na uwadze, że wnioskodawca rozpoczynając realizację projektu przed podpisaniem umowy o dofinansowanie czyni to na własne ryzyko. </a:t>
            </a:r>
          </a:p>
          <a:p>
            <a:endParaRPr lang="pl-PL" sz="1800" b="0" i="0" u="none" strike="noStrike" baseline="0" dirty="0">
              <a:latin typeface="Calibri" panose="020F0502020204030204" pitchFamily="34" charset="0"/>
            </a:endParaRPr>
          </a:p>
          <a:p>
            <a:r>
              <a:rPr lang="pl-PL" sz="1800" b="1" i="0" u="none" strike="noStrike" baseline="0" dirty="0">
                <a:latin typeface="Calibri" panose="020F0502020204030204" pitchFamily="34" charset="0"/>
              </a:rPr>
              <a:t>Dla wydatków objętych pomocą publiczną okres </a:t>
            </a:r>
            <a:r>
              <a:rPr lang="pl-PL" sz="1800" b="1" i="0" u="none" strike="noStrike" baseline="0" dirty="0" err="1">
                <a:latin typeface="Calibri" panose="020F0502020204030204" pitchFamily="34" charset="0"/>
              </a:rPr>
              <a:t>kwalifikowlaności</a:t>
            </a:r>
            <a:r>
              <a:rPr lang="pl-PL" sz="1800" b="1" i="0" u="none" strike="noStrike" baseline="0" dirty="0">
                <a:latin typeface="Calibri" panose="020F0502020204030204" pitchFamily="34" charset="0"/>
              </a:rPr>
              <a:t> rozpoczyna się po złożeniu wniosku o dofinansowanie za wyjątkiem prac przygotowawczych. </a:t>
            </a:r>
          </a:p>
          <a:p>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sz="1800" dirty="0">
                <a:effectLst/>
                <a:latin typeface="Calibri" panose="020F0502020204030204" pitchFamily="34" charset="0"/>
                <a:ea typeface="Calibri" panose="020F0502020204030204" pitchFamily="34" charset="0"/>
                <a:cs typeface="Times New Roman" panose="02020603050405020304" pitchFamily="18" charset="0"/>
              </a:rPr>
              <a:t>Wniosek końcowy o płatność należy złożyć w terminie do 60 dni od daty zakończenia realizacji projektu wskazanej w umowie o dofinansowanie projektu lub zawarcia umowy – jeżeli zakończenie realizacji projektu nastąpiło przed zawarciem umowy.</a:t>
            </a:r>
            <a:endParaRPr lang="pl-PL" sz="1800" dirty="0">
              <a:effectLst/>
              <a:latin typeface="Arial" panose="020B0604020202020204" pitchFamily="34" charset="0"/>
              <a:ea typeface="Calibri" panose="020F0502020204030204" pitchFamily="34" charset="0"/>
              <a:cs typeface="Times New Roman" panose="02020603050405020304" pitchFamily="18" charset="0"/>
            </a:endParaRPr>
          </a:p>
          <a:p>
            <a:r>
              <a:rPr lang="pl-PL" sz="1800" dirty="0">
                <a:effectLst/>
                <a:latin typeface="Calibri" panose="020F0502020204030204" pitchFamily="34" charset="0"/>
                <a:ea typeface="Times New Roman" panose="02020603050405020304" pitchFamily="18" charset="0"/>
                <a:cs typeface="Times New Roman" panose="02020603050405020304" pitchFamily="18" charset="0"/>
              </a:rPr>
              <a:t>W uzasadnionych przypadkach na wniosek Beneficjenta ION może wyrazić zgodę na wydłużenie ww. terminów w trakcie realizacji projektu.</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800" b="1" i="0" u="none" strike="noStrike" baseline="0" dirty="0">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11</a:t>
            </a:fld>
            <a:endParaRPr lang="pl-PL"/>
          </a:p>
        </p:txBody>
      </p:sp>
    </p:spTree>
    <p:extLst>
      <p:ext uri="{BB962C8B-B14F-4D97-AF65-F5344CB8AC3E}">
        <p14:creationId xmlns:p14="http://schemas.microsoft.com/office/powerpoint/2010/main" val="1552710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50000"/>
              </a:lnSpc>
            </a:pPr>
            <a:r>
              <a:rPr lang="pl-PL" sz="1800" dirty="0">
                <a:effectLst/>
                <a:latin typeface="Arial" panose="020B0604020202020204" pitchFamily="34" charset="0"/>
                <a:ea typeface="Times New Roman" panose="02020603050405020304" pitchFamily="18" charset="0"/>
              </a:rPr>
              <a:t>Odpowiedz na poniższe pytania i uzasadnij poszczególne odpowiedzi.</a:t>
            </a:r>
            <a:endParaRPr lang="pl-PL" sz="1800" dirty="0">
              <a:effectLst/>
              <a:latin typeface="Times New Roman" panose="02020603050405020304" pitchFamily="18" charset="0"/>
              <a:ea typeface="Times New Roman" panose="02020603050405020304" pitchFamily="18" charset="0"/>
            </a:endParaRPr>
          </a:p>
          <a:p>
            <a:r>
              <a:rPr lang="pl-PL" sz="1800" b="1" i="0" u="none" strike="noStrike" baseline="0" dirty="0">
                <a:solidFill>
                  <a:srgbClr val="000000"/>
                </a:solidFill>
                <a:latin typeface="Calibri" panose="020F0502020204030204" pitchFamily="34" charset="0"/>
              </a:rPr>
              <a:t>1. jest przyznawane beneficjentowi przez Państwo lub pochodzi ze środków państwowych, </a:t>
            </a:r>
          </a:p>
          <a:p>
            <a:r>
              <a:rPr lang="pl-PL" sz="1800" b="1" i="0" u="none" strike="noStrike" baseline="0" dirty="0">
                <a:solidFill>
                  <a:srgbClr val="000000"/>
                </a:solidFill>
                <a:latin typeface="Calibri" panose="020F0502020204030204" pitchFamily="34" charset="0"/>
              </a:rPr>
              <a:t>2. Jest udzielane na warunkach korzystniejszych niż oferowane na rynku, </a:t>
            </a:r>
          </a:p>
          <a:p>
            <a:r>
              <a:rPr lang="pl-PL" sz="1800" b="1" i="0" u="none" strike="noStrike" baseline="0" dirty="0">
                <a:solidFill>
                  <a:srgbClr val="000000"/>
                </a:solidFill>
                <a:latin typeface="Calibri" panose="020F0502020204030204" pitchFamily="34" charset="0"/>
              </a:rPr>
              <a:t>3. ma charakter selektywny, </a:t>
            </a:r>
          </a:p>
          <a:p>
            <a:r>
              <a:rPr lang="pl-PL" sz="1800" b="1" i="0" u="none" strike="noStrike" baseline="0" dirty="0">
                <a:solidFill>
                  <a:srgbClr val="000000"/>
                </a:solidFill>
                <a:latin typeface="Calibri" panose="020F0502020204030204" pitchFamily="34" charset="0"/>
              </a:rPr>
              <a:t>4. grozi zakłóceniem lub zakłóca konkurencję oraz </a:t>
            </a:r>
          </a:p>
          <a:p>
            <a:r>
              <a:rPr lang="pl-PL" sz="1800" b="1" i="0" u="none" strike="noStrike" baseline="0" dirty="0">
                <a:solidFill>
                  <a:srgbClr val="000000"/>
                </a:solidFill>
                <a:latin typeface="Calibri" panose="020F0502020204030204" pitchFamily="34" charset="0"/>
              </a:rPr>
              <a:t>5. wpływa na wymianę handlową między Państwami Członkowskimi UE, </a:t>
            </a:r>
            <a:r>
              <a:rPr lang="pl-PL" sz="1800" b="1" dirty="0">
                <a:effectLst/>
                <a:latin typeface="Arial" panose="020B0604020202020204" pitchFamily="34" charset="0"/>
                <a:ea typeface="Times New Roman" panose="02020603050405020304" pitchFamily="18" charset="0"/>
              </a:rPr>
              <a:t> </a:t>
            </a:r>
            <a:endParaRPr lang="pl-PL" sz="1800" b="1" dirty="0">
              <a:effectLst/>
              <a:latin typeface="Times New Roman" panose="02020603050405020304" pitchFamily="18" charset="0"/>
              <a:ea typeface="Times New Roman" panose="02020603050405020304" pitchFamily="18" charset="0"/>
            </a:endParaRPr>
          </a:p>
          <a:p>
            <a:r>
              <a:rPr lang="pl-PL" sz="1800" dirty="0">
                <a:effectLst/>
                <a:latin typeface="Arial" panose="020B0604020202020204" pitchFamily="34" charset="0"/>
                <a:ea typeface="Times New Roman" panose="02020603050405020304" pitchFamily="18" charset="0"/>
              </a:rPr>
              <a:t>Niespełnienie, co najmniej jednej przesłanki powoduje, że pomoc publiczna nie występuje.</a:t>
            </a:r>
          </a:p>
          <a:p>
            <a:endParaRPr lang="pl-PL" sz="1800" dirty="0">
              <a:effectLst/>
              <a:latin typeface="Arial" panose="020B0604020202020204" pitchFamily="34" charset="0"/>
              <a:ea typeface="Times New Roman" panose="02020603050405020304" pitchFamily="18" charset="0"/>
            </a:endParaRPr>
          </a:p>
          <a:p>
            <a:r>
              <a:rPr lang="pl-PL" sz="1800" dirty="0">
                <a:effectLst/>
                <a:latin typeface="Arial" panose="020B0604020202020204" pitchFamily="34" charset="0"/>
                <a:ea typeface="Times New Roman" panose="02020603050405020304" pitchFamily="18" charset="0"/>
              </a:rPr>
              <a:t>Pomoc publiczna wystąpi w przypadku, gdy wnioskodawcą / beneficjentem będzie podmiot z zasady prowadzący działalność gospodarczą w dziedzinie mieszkalnictwa, taki jak spółdzielnia mieszkaniowa lub TBS (zgodnie z interpretacją UOKiK). </a:t>
            </a:r>
          </a:p>
          <a:p>
            <a:endParaRPr lang="pl-PL" sz="1800" dirty="0">
              <a:effectLst/>
              <a:latin typeface="Arial" panose="020B0604020202020204" pitchFamily="34" charset="0"/>
            </a:endParaRPr>
          </a:p>
          <a:p>
            <a:r>
              <a:rPr lang="pl-PL" sz="1800" b="1" dirty="0">
                <a:effectLst/>
                <a:latin typeface="Arial" panose="020B0604020202020204" pitchFamily="34" charset="0"/>
              </a:rPr>
              <a:t>Projekty mieszane - </a:t>
            </a:r>
            <a:r>
              <a:rPr lang="pl-PL" sz="1800" b="0" i="0" u="none" strike="noStrike" baseline="0" dirty="0">
                <a:solidFill>
                  <a:srgbClr val="000000"/>
                </a:solidFill>
                <a:latin typeface="Calibri" panose="020F0502020204030204" pitchFamily="34" charset="0"/>
              </a:rPr>
              <a:t>Jeżeli przy realizacji projektu zakłada się występowanie w projekcie tylko częściowo zakresu noszącego znamiona pomocy państwa, to w takiej sytuacji istnieje możliwość realizacji projektów „mieszanych”, tzn. objętych w części pomocą państwa (w zakresie, w jakim projekt dotyczy działalności gospodarczej Wnioskodawcy w części wsparciem niestanowiącym pomocy (tj. w zakresie prowadzonej działalności niegospodarczej). </a:t>
            </a:r>
          </a:p>
          <a:p>
            <a:r>
              <a:rPr lang="pl-PL" sz="1800" b="0" i="0" u="none" strike="noStrike" baseline="0" dirty="0">
                <a:solidFill>
                  <a:srgbClr val="000000"/>
                </a:solidFill>
                <a:latin typeface="Calibri" panose="020F0502020204030204" pitchFamily="34" charset="0"/>
              </a:rPr>
              <a:t>W takich przypadkach Wnioskodawca zobowiązany jest przedstawić metodologię wyodrębnienia elementów projektu przyporządkowanych do działalności gospodarczej i niegospodarczej Wnioskodawcy. Należy pamiętać o konieczności prowadzenia rozdzielnej rachunkowości dla działalności gospodarczej i niegospodarczej – przez cały okres realizacji projektu i okres trwałości. </a:t>
            </a:r>
            <a:endParaRPr lang="pl-PL" sz="1800" b="1" dirty="0">
              <a:effectLst/>
              <a:latin typeface="Arial" panose="020B0604020202020204" pitchFamily="34" charset="0"/>
            </a:endParaRPr>
          </a:p>
          <a:p>
            <a:r>
              <a:rPr lang="pl-PL" sz="1800" b="1" dirty="0">
                <a:effectLst/>
                <a:latin typeface="Arial" panose="020B0604020202020204" pitchFamily="34" charset="0"/>
              </a:rPr>
              <a:t>Infrastruktura podwójnego wykorzystania </a:t>
            </a:r>
            <a:r>
              <a:rPr lang="pl-PL" sz="1800" dirty="0">
                <a:effectLst/>
                <a:latin typeface="Arial" panose="020B0604020202020204" pitchFamily="34" charset="0"/>
              </a:rPr>
              <a:t>- </a:t>
            </a:r>
            <a:r>
              <a:rPr lang="pl-PL" sz="1800" b="0" i="0" u="none" strike="noStrike" baseline="0" dirty="0">
                <a:solidFill>
                  <a:srgbClr val="000000"/>
                </a:solidFill>
                <a:latin typeface="Calibri" panose="020F0502020204030204" pitchFamily="34" charset="0"/>
              </a:rPr>
              <a:t>Użytkowanie infrastruktury do celów gospodarczych można uznać za działalność pomocniczą, jeżeli taka działalność nie przekracza 20% całkowitej rocznej wydajności infrastruktury. W opisanym wypadku prowadzenie działalności gospodarczej wyłącznie o charakterze pomocniczym względem działalności podstawowej (niegospodarczej) stanowi wyjątek od obowiązku stosowania przepisów z zakresu pomocy publicznej. </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12</a:t>
            </a:fld>
            <a:endParaRPr lang="pl-PL"/>
          </a:p>
        </p:txBody>
      </p:sp>
    </p:spTree>
    <p:extLst>
      <p:ext uri="{BB962C8B-B14F-4D97-AF65-F5344CB8AC3E}">
        <p14:creationId xmlns:p14="http://schemas.microsoft.com/office/powerpoint/2010/main" val="40472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r>
              <a:rPr lang="pl-PL" b="0" i="0" dirty="0">
                <a:solidFill>
                  <a:srgbClr val="212529"/>
                </a:solidFill>
                <a:effectLst/>
                <a:latin typeface="Fira Sans" panose="020B0503050000020004" pitchFamily="34" charset="0"/>
              </a:rPr>
              <a:t>11. </a:t>
            </a:r>
          </a:p>
          <a:p>
            <a:pPr algn="l"/>
            <a:r>
              <a:rPr lang="pl-PL" b="0" i="0" dirty="0">
                <a:solidFill>
                  <a:srgbClr val="212529"/>
                </a:solidFill>
                <a:effectLst/>
                <a:latin typeface="Fira Sans" panose="020B0503050000020004" pitchFamily="34" charset="0"/>
              </a:rPr>
              <a:t> Intensywność pomocy nie może przekraczać 30 % kosztów kwalifikowalnych.</a:t>
            </a:r>
          </a:p>
          <a:p>
            <a:pPr algn="l"/>
            <a:r>
              <a:rPr lang="pl-PL" b="0" i="0" dirty="0">
                <a:solidFill>
                  <a:srgbClr val="212529"/>
                </a:solidFill>
                <a:effectLst/>
                <a:latin typeface="Fira Sans" panose="020B0503050000020004" pitchFamily="34" charset="0"/>
              </a:rPr>
              <a:t>12. </a:t>
            </a:r>
          </a:p>
          <a:p>
            <a:pPr algn="l"/>
            <a:r>
              <a:rPr lang="pl-PL" b="0" i="0" dirty="0">
                <a:solidFill>
                  <a:srgbClr val="212529"/>
                </a:solidFill>
                <a:effectLst/>
                <a:latin typeface="Fira Sans" panose="020B0503050000020004" pitchFamily="34" charset="0"/>
              </a:rPr>
              <a:t> Na zasadzie odstępstwa od ust. 11, jeżeli inwestycja polega na instalacji lub wymianie tylko jednego rodzaju elementu budynku zgodnie z definicją w art. 2 pkt 9 dyrektywy 2010/31/UE, intensywność pomocy nie może przekraczać 25 %.</a:t>
            </a:r>
          </a:p>
          <a:p>
            <a:pPr algn="l"/>
            <a:r>
              <a:rPr lang="pl-PL" b="0" i="0" dirty="0">
                <a:solidFill>
                  <a:srgbClr val="212529"/>
                </a:solidFill>
                <a:effectLst/>
                <a:latin typeface="Fira Sans" panose="020B0503050000020004" pitchFamily="34" charset="0"/>
              </a:rPr>
              <a:t>14. </a:t>
            </a:r>
          </a:p>
          <a:p>
            <a:pPr algn="l"/>
            <a:r>
              <a:rPr lang="pl-PL" b="0" i="0" dirty="0">
                <a:solidFill>
                  <a:srgbClr val="212529"/>
                </a:solidFill>
                <a:effectLst/>
                <a:latin typeface="Fira Sans" panose="020B0503050000020004" pitchFamily="34" charset="0"/>
              </a:rPr>
              <a:t> Intensywność pomocy można zwiększyć o 20 punktów procentowych w przypadku pomocy na rzecz małych przedsiębiorstw i o 10 punktów procentowych w przypadku pomocy na rzecz średnich przedsiębiorstw.</a:t>
            </a:r>
          </a:p>
          <a:p>
            <a:pPr algn="l"/>
            <a:r>
              <a:rPr lang="pl-PL" b="0" i="0" dirty="0">
                <a:solidFill>
                  <a:srgbClr val="212529"/>
                </a:solidFill>
                <a:effectLst/>
                <a:latin typeface="Fira Sans" panose="020B0503050000020004" pitchFamily="34" charset="0"/>
              </a:rPr>
              <a:t>15. </a:t>
            </a:r>
          </a:p>
          <a:p>
            <a:pPr algn="l"/>
            <a:r>
              <a:rPr lang="pl-PL" b="0" i="0" dirty="0">
                <a:solidFill>
                  <a:srgbClr val="212529"/>
                </a:solidFill>
                <a:effectLst/>
                <a:latin typeface="Fira Sans" panose="020B0503050000020004" pitchFamily="34" charset="0"/>
              </a:rPr>
              <a:t> Intensywność pomocy można zwiększyć o 15 punktów procentowych w przypadku inwestycji prowadzonych na obszarach objętych pomocą, które spełniają warunki określone w art. 107 ust. 3 lit. a) Traktatu, oraz o 5 punktów procentowych w przypadku inwestycji prowadzonych na obszarach objętych pomocą, które spełniają warunki określone w art. 107 ust. 3 lit. c) Traktatu</a:t>
            </a: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13</a:t>
            </a:fld>
            <a:endParaRPr lang="pl-PL"/>
          </a:p>
        </p:txBody>
      </p:sp>
    </p:spTree>
    <p:extLst>
      <p:ext uri="{BB962C8B-B14F-4D97-AF65-F5344CB8AC3E}">
        <p14:creationId xmlns:p14="http://schemas.microsoft.com/office/powerpoint/2010/main" val="3810727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Wkład własny – różnica między kwotą wydatków kwalifikowanych a kwotą dofinansowania. Wnioskodawca zobowiązany jest również zabezpieczyć środki na pokrycie wydatków niekwalifikowalnych. </a:t>
            </a:r>
          </a:p>
          <a:p>
            <a:endParaRPr lang="pl-PL" dirty="0"/>
          </a:p>
          <a:p>
            <a:r>
              <a:rPr lang="pl-PL" sz="1800" dirty="0">
                <a:effectLst/>
                <a:latin typeface="Calibri" panose="020F0502020204030204" pitchFamily="34" charset="0"/>
                <a:ea typeface="Calibri" panose="020F0502020204030204" pitchFamily="34" charset="0"/>
              </a:rPr>
              <a:t>Zgodnie z załącznikiem nr 3 do Regulaminu naboru:</a:t>
            </a:r>
          </a:p>
          <a:p>
            <a:r>
              <a:rPr lang="pl-PL" sz="1800" dirty="0">
                <a:effectLst/>
                <a:latin typeface="Calibri" panose="020F0502020204030204" pitchFamily="34" charset="0"/>
                <a:ea typeface="Calibri" panose="020F0502020204030204" pitchFamily="34" charset="0"/>
              </a:rPr>
              <a:t>„pkt. 22 </a:t>
            </a:r>
            <a:r>
              <a:rPr lang="pl-PL" sz="1800" b="1" dirty="0">
                <a:effectLst/>
                <a:latin typeface="Calibri" panose="020F0502020204030204" pitchFamily="34" charset="0"/>
                <a:ea typeface="Calibri" panose="020F0502020204030204" pitchFamily="34" charset="0"/>
              </a:rPr>
              <a:t>Operat szacunkowy sporządzony przez uprawnionego rzeczoznawcę zgodnie z przepisami ustawy z dnia 21 sierpnia 1997 r. o gospodarce nieruchomościami. Operat szacunkowy powinien być aktualny na dzień złożenia wniosku o dofinansowanie (nie starszy niż 6 miesięcy) (jeśli dotyczy)”.</a:t>
            </a:r>
            <a:endParaRPr lang="pl-PL" sz="1800" dirty="0">
              <a:effectLst/>
              <a:latin typeface="Calibri" panose="020F0502020204030204" pitchFamily="34" charset="0"/>
              <a:ea typeface="Calibri" panose="020F0502020204030204" pitchFamily="34" charset="0"/>
            </a:endParaRP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14</a:t>
            </a:fld>
            <a:endParaRPr lang="pl-PL"/>
          </a:p>
        </p:txBody>
      </p:sp>
    </p:spTree>
    <p:extLst>
      <p:ext uri="{BB962C8B-B14F-4D97-AF65-F5344CB8AC3E}">
        <p14:creationId xmlns:p14="http://schemas.microsoft.com/office/powerpoint/2010/main" val="1726538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Wkład własny – różnica między kwotą wydatków kwalifikowanych a kwotą dofinansowania. Wnioskodawca zobowiązany jest również zabezpieczyć środki na pokrycie wydatków niekwalifikowalnych. </a:t>
            </a:r>
          </a:p>
          <a:p>
            <a:endParaRPr lang="pl-PL" dirty="0"/>
          </a:p>
          <a:p>
            <a:r>
              <a:rPr lang="pl-PL" sz="1800" dirty="0">
                <a:effectLst/>
                <a:latin typeface="Calibri" panose="020F0502020204030204" pitchFamily="34" charset="0"/>
                <a:ea typeface="Calibri" panose="020F0502020204030204" pitchFamily="34" charset="0"/>
              </a:rPr>
              <a:t>Zgodnie z załącznikiem nr 3 do Regulaminu naboru:</a:t>
            </a:r>
          </a:p>
          <a:p>
            <a:r>
              <a:rPr lang="pl-PL" sz="1800" dirty="0">
                <a:effectLst/>
                <a:latin typeface="Calibri" panose="020F0502020204030204" pitchFamily="34" charset="0"/>
                <a:ea typeface="Calibri" panose="020F0502020204030204" pitchFamily="34" charset="0"/>
              </a:rPr>
              <a:t>„pkt. 22 </a:t>
            </a:r>
            <a:r>
              <a:rPr lang="pl-PL" sz="1800" b="1" dirty="0">
                <a:effectLst/>
                <a:latin typeface="Calibri" panose="020F0502020204030204" pitchFamily="34" charset="0"/>
                <a:ea typeface="Calibri" panose="020F0502020204030204" pitchFamily="34" charset="0"/>
              </a:rPr>
              <a:t>Operat szacunkowy sporządzony przez uprawnionego rzeczoznawcę zgodnie z przepisami ustawy z dnia 21 sierpnia 1997 r. o gospodarce nieruchomościami. Operat szacunkowy powinien być aktualny na dzień złożenia wniosku o dofinansowanie (nie starszy niż 6 miesięcy) (jeśli dotyczy)”.</a:t>
            </a:r>
            <a:endParaRPr lang="pl-PL" sz="1800" dirty="0">
              <a:effectLst/>
              <a:latin typeface="Calibri" panose="020F0502020204030204" pitchFamily="34" charset="0"/>
              <a:ea typeface="Calibri" panose="020F0502020204030204" pitchFamily="34" charset="0"/>
            </a:endParaRP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15</a:t>
            </a:fld>
            <a:endParaRPr lang="pl-PL"/>
          </a:p>
        </p:txBody>
      </p:sp>
    </p:spTree>
    <p:extLst>
      <p:ext uri="{BB962C8B-B14F-4D97-AF65-F5344CB8AC3E}">
        <p14:creationId xmlns:p14="http://schemas.microsoft.com/office/powerpoint/2010/main" val="35867174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Dofinansowanie będzie przekazywane w formie zaliczki / refundacji faktycznie poniesionych i udokumentowanych wydatków oraz w formie finansowania w oparciu o stawki ryczałtowe,</a:t>
            </a:r>
          </a:p>
          <a:p>
            <a:endParaRPr lang="pl-PL" dirty="0"/>
          </a:p>
          <a:p>
            <a:pPr marL="342900" indent="-342900">
              <a:buAutoNum type="arabicPeriod"/>
            </a:pPr>
            <a:r>
              <a:rPr lang="pl-PL" sz="1800" b="1" i="0" u="none" strike="noStrike" baseline="0" dirty="0">
                <a:solidFill>
                  <a:srgbClr val="000000"/>
                </a:solidFill>
                <a:latin typeface="Calibri" panose="020F0502020204030204" pitchFamily="34" charset="0"/>
              </a:rPr>
              <a:t>W projekcie o łącznym koszcie (wartość ogółem) nie przekraczającym 200 000 EUR5 i jednocześnie nieobjętym w części/całości pomocą publiczną - stosowanie 7% stawki ryczałtowej jest obligatoryjne. </a:t>
            </a:r>
          </a:p>
          <a:p>
            <a:pPr marL="342900" indent="-342900">
              <a:buAutoNum type="arabicPeriod"/>
            </a:pPr>
            <a:r>
              <a:rPr lang="pl-PL" sz="1800" b="1" i="0" u="none" strike="noStrike" baseline="0" dirty="0">
                <a:solidFill>
                  <a:srgbClr val="000000"/>
                </a:solidFill>
                <a:latin typeface="Calibri" panose="020F0502020204030204" pitchFamily="34" charset="0"/>
              </a:rPr>
              <a:t>Dla projektów o łącznym koszcie (wartość ogółem) przekraczającym 200 000 EUR6 i jednocześnie nieobjętym w części/ całości pomocą publiczną stosowanie 7% stawki ryczałtowej na pokrycie kosztów pośrednich jest fakultatywne. </a:t>
            </a:r>
          </a:p>
          <a:p>
            <a:pPr marL="342900" indent="-342900">
              <a:buAutoNum type="arabicPeriod"/>
            </a:pPr>
            <a:r>
              <a:rPr lang="pl-PL" sz="1800" b="1" i="0" u="none" strike="noStrike" baseline="0" dirty="0">
                <a:solidFill>
                  <a:srgbClr val="000000"/>
                </a:solidFill>
                <a:latin typeface="Calibri" panose="020F0502020204030204" pitchFamily="34" charset="0"/>
              </a:rPr>
              <a:t>W projekcie objętym pomocą publiczną (w części lub całości), niezależnie od łącznego kosztu (wartości ogółem) projektu – koszty pośrednie są fakultatywne z zastrzeżeniem kolejnego zdania. Możliwe jest sfinansowanie kosztów pośrednich jedynie w formule pomocy de </a:t>
            </a:r>
            <a:r>
              <a:rPr lang="pl-PL" sz="1800" b="1" i="0" u="none" strike="noStrike" baseline="0" dirty="0" err="1">
                <a:solidFill>
                  <a:srgbClr val="000000"/>
                </a:solidFill>
                <a:latin typeface="Calibri" panose="020F0502020204030204" pitchFamily="34" charset="0"/>
              </a:rPr>
              <a:t>minimis</a:t>
            </a:r>
            <a:r>
              <a:rPr lang="pl-PL" sz="1800" b="1" i="0" u="none" strike="noStrike" baseline="0" dirty="0">
                <a:solidFill>
                  <a:srgbClr val="000000"/>
                </a:solidFill>
                <a:latin typeface="Calibri" panose="020F0502020204030204" pitchFamily="34" charset="0"/>
              </a:rPr>
              <a:t>, pod warunkiem, że limit pomocy de </a:t>
            </a:r>
            <a:r>
              <a:rPr lang="pl-PL" sz="1800" b="1" i="0" u="none" strike="noStrike" baseline="0" dirty="0" err="1">
                <a:solidFill>
                  <a:srgbClr val="000000"/>
                </a:solidFill>
                <a:latin typeface="Calibri" panose="020F0502020204030204" pitchFamily="34" charset="0"/>
              </a:rPr>
              <a:t>minimis</a:t>
            </a:r>
            <a:r>
              <a:rPr lang="pl-PL" sz="1800" b="1" i="0" u="none" strike="noStrike" baseline="0" dirty="0">
                <a:solidFill>
                  <a:srgbClr val="000000"/>
                </a:solidFill>
                <a:latin typeface="Calibri" panose="020F0502020204030204" pitchFamily="34" charset="0"/>
              </a:rPr>
              <a:t> pozostający do wykorzystania przez wnioskodawcę/beneficjenta/partnera/podmiotu upoważnionego do ponoszenia wydatków pozwoli na kwalifikowanie kosztów pośrednich w wysokości 7% kwalifikowalnych kosztów bezpośrednich projektu. </a:t>
            </a:r>
          </a:p>
          <a:p>
            <a:r>
              <a:rPr lang="pl-PL" sz="1800" b="1" i="0" u="none" strike="noStrike" baseline="0" dirty="0">
                <a:solidFill>
                  <a:srgbClr val="000000"/>
                </a:solidFill>
                <a:latin typeface="Calibri" panose="020F0502020204030204" pitchFamily="34" charset="0"/>
              </a:rPr>
              <a:t> </a:t>
            </a:r>
          </a:p>
          <a:p>
            <a:pPr marL="228600" indent="-228600">
              <a:buAutoNum type="arabicPeriod"/>
            </a:pPr>
            <a:endParaRPr lang="pl-PL" dirty="0"/>
          </a:p>
          <a:p>
            <a:r>
              <a:rPr lang="pl-PL" dirty="0"/>
              <a:t>Stawka 7 % jest stałą stawkę, nie ma możliwości jej zmiany.</a:t>
            </a:r>
          </a:p>
          <a:p>
            <a:endParaRPr lang="pl-PL" dirty="0"/>
          </a:p>
          <a:p>
            <a:r>
              <a:rPr lang="pl-PL" sz="1800" b="0" i="0" u="none" strike="noStrike" baseline="0" dirty="0">
                <a:solidFill>
                  <a:srgbClr val="000000"/>
                </a:solidFill>
                <a:latin typeface="Arial" panose="020B0604020202020204" pitchFamily="34" charset="0"/>
              </a:rPr>
              <a:t>Oznacza </a:t>
            </a:r>
            <a:r>
              <a:rPr lang="pl-PL" sz="1800" b="0" i="0" u="none" strike="noStrike" baseline="0" dirty="0">
                <a:latin typeface="Calibri" panose="020F0502020204030204" pitchFamily="34" charset="0"/>
              </a:rPr>
              <a:t>to, że nie ma możliwości rozliczania tych kosztów na podstawie rzeczywiście ponoszonych i odpowiednio udokumentowanych wydatków (faktur i innych dokumentów księgowych). Regulamin wyboru projektów determinuje sposób rozliczenia określonych kosztów i nie pozostawia możliwości wyboru wnioskodawcy/beneficjentowi. </a:t>
            </a:r>
            <a:endParaRPr lang="pl-PL" sz="1800" b="0" i="0" u="none" strike="noStrike" baseline="0" dirty="0">
              <a:latin typeface="Arial" panose="020B0604020202020204" pitchFamily="34" charset="0"/>
            </a:endParaRPr>
          </a:p>
          <a:p>
            <a:r>
              <a:rPr lang="pl-PL" sz="1800" b="1" i="0" u="none" strike="noStrike" baseline="0" dirty="0">
                <a:latin typeface="Calibri" panose="020F0502020204030204" pitchFamily="34" charset="0"/>
              </a:rPr>
              <a:t>Niedozwolone jest podwójne finansowanie wydatków, co oznacza m.in. zakaz rozliczenia tego samego wydatku w kosztach pośrednich projektu oraz kosztach bezpośrednich projektu. </a:t>
            </a:r>
          </a:p>
          <a:p>
            <a:r>
              <a:rPr lang="pl-PL" sz="1800" b="1" i="0" u="none" strike="noStrike" baseline="0" dirty="0">
                <a:solidFill>
                  <a:srgbClr val="000000"/>
                </a:solidFill>
                <a:latin typeface="Calibri" panose="020F0502020204030204" pitchFamily="34" charset="0"/>
              </a:rPr>
              <a:t>Koszty pośrednie rozliczane stawką ryczałtową: </a:t>
            </a:r>
            <a:endParaRPr lang="pl-PL" sz="1800" b="0" i="0" u="none" strike="noStrike" baseline="0" dirty="0">
              <a:solidFill>
                <a:srgbClr val="000000"/>
              </a:solidFill>
              <a:latin typeface="Calibri" panose="020F0502020204030204" pitchFamily="34" charset="0"/>
            </a:endParaRPr>
          </a:p>
          <a:p>
            <a:r>
              <a:rPr lang="pl-PL" sz="1800" b="0" i="0" u="none" strike="noStrike" baseline="0" dirty="0">
                <a:solidFill>
                  <a:srgbClr val="000000"/>
                </a:solidFill>
                <a:latin typeface="Calibri" panose="020F0502020204030204" pitchFamily="34" charset="0"/>
              </a:rPr>
              <a:t>1. koszty koordynatora/menadżera/kierownika projektu oraz innego personelu bezpośrednio zaangażowanego w zarządzanie projektem, monitorowanie i jego rozliczanie lub prowadzenie innych działań administracyjnych w projekcie, o ile ich zatrudnienie jest niezbędne dla realizacji projektu, w tym w szczególności koszty wynagrodzenia tych osób, ich delegacji służbowych i szkoleń oraz koszty związane z wdrażaniem polityki równych szans przez te osoby, a także koszty usług zewnętrznych w zakresie opisanym w tym punkcie, </a:t>
            </a:r>
          </a:p>
          <a:p>
            <a:r>
              <a:rPr lang="pl-PL" sz="1800" b="0" i="0" u="none" strike="noStrike" baseline="0" dirty="0">
                <a:solidFill>
                  <a:srgbClr val="000000"/>
                </a:solidFill>
                <a:latin typeface="Calibri" panose="020F0502020204030204" pitchFamily="34" charset="0"/>
              </a:rPr>
              <a:t>2. koszty zarządu (wynagrodzenia osób uprawnionych do reprezentowania jednostki, których zakresy czynności nie są przypisane wyłącznie do projektu, np. kierownika jednostki), </a:t>
            </a:r>
          </a:p>
          <a:p>
            <a:r>
              <a:rPr lang="pl-PL" sz="1800" b="0" i="0" u="none" strike="noStrike" baseline="0" dirty="0">
                <a:solidFill>
                  <a:srgbClr val="000000"/>
                </a:solidFill>
                <a:latin typeface="Calibri" panose="020F0502020204030204" pitchFamily="34" charset="0"/>
              </a:rPr>
              <a:t>3. koszty personelu obsługowego (obsługa kadrowa, finansowa, administracyjna, sekretariat, kancelaria, obsługa prawna w tym dotycząca zamówień) zatrudnionego na potrzeby funkcjonowania jednostki, </a:t>
            </a:r>
          </a:p>
          <a:p>
            <a:r>
              <a:rPr lang="pl-PL" sz="1800" b="0" i="0" u="none" strike="noStrike" baseline="0" dirty="0">
                <a:solidFill>
                  <a:srgbClr val="000000"/>
                </a:solidFill>
                <a:latin typeface="Calibri" panose="020F0502020204030204" pitchFamily="34" charset="0"/>
              </a:rPr>
              <a:t>4. koszty obsługi księgowej (wynagrodzenia osób księgujących wydatki w projekcie, koszty związane ze zleceniem prowadzenia obsługi księgowej projektu biuru rachunkowemu), </a:t>
            </a:r>
          </a:p>
          <a:p>
            <a:r>
              <a:rPr lang="pl-PL" sz="1800" b="0" i="0" u="none" strike="noStrike" baseline="0" dirty="0">
                <a:solidFill>
                  <a:srgbClr val="000000"/>
                </a:solidFill>
                <a:latin typeface="Calibri" panose="020F0502020204030204" pitchFamily="34" charset="0"/>
              </a:rPr>
              <a:t>5. koszty utrzymania powierzchni biurowych, magazynowych oraz archiwów (czynsz, najem, dzierżawa, użyczenie, opłaty administracyjne, media), </a:t>
            </a:r>
          </a:p>
          <a:p>
            <a:r>
              <a:rPr lang="pl-PL" sz="1800" b="0" i="0" u="none" strike="noStrike" baseline="0" dirty="0">
                <a:solidFill>
                  <a:srgbClr val="000000"/>
                </a:solidFill>
                <a:latin typeface="Calibri" panose="020F0502020204030204" pitchFamily="34" charset="0"/>
              </a:rPr>
              <a:t>6. wydatki związane z otworzeniem lub prowadzeniem wyodrębnionego na rzecz projektu subkonta na rachunku płatniczym lub odrębnego rachunku płatniczego, </a:t>
            </a:r>
          </a:p>
          <a:p>
            <a:r>
              <a:rPr lang="pl-PL" sz="1800" b="0" i="0" u="none" strike="noStrike" baseline="0" dirty="0">
                <a:latin typeface="Calibri" panose="020F0502020204030204" pitchFamily="34" charset="0"/>
              </a:rPr>
              <a:t>7. amortyzacja, najem lub zakup aktywów (środków trwałych i wartości niematerialnych i prawnych) używanych na potrzeby osób, o których mowa w pkt 1-4 oraz inne nie przeznaczone w 100% do realizacji działań bezpośrednich, </a:t>
            </a:r>
          </a:p>
          <a:p>
            <a:r>
              <a:rPr lang="pl-PL" sz="1800" b="0" i="0" u="none" strike="noStrike" baseline="0" dirty="0">
                <a:latin typeface="Calibri" panose="020F0502020204030204" pitchFamily="34" charset="0"/>
              </a:rPr>
              <a:t>8. opłaty za energię elektryczną, cieplną, gazową i wodę, opłaty przesyłowe, opłaty za odprowadzanie ścieków, opłaty za wywóz odpadów komunalnych, </a:t>
            </a:r>
          </a:p>
          <a:p>
            <a:r>
              <a:rPr lang="pl-PL" sz="1800" b="0" i="0" u="none" strike="noStrike" baseline="0" dirty="0">
                <a:latin typeface="Calibri" panose="020F0502020204030204" pitchFamily="34" charset="0"/>
              </a:rPr>
              <a:t>9. koszty usług pocztowych, telefonicznych, internetowych, kurierskich, </a:t>
            </a:r>
          </a:p>
          <a:p>
            <a:r>
              <a:rPr lang="pl-PL" sz="1800" b="0" i="0" u="none" strike="noStrike" baseline="0" dirty="0">
                <a:latin typeface="Calibri" panose="020F0502020204030204" pitchFamily="34" charset="0"/>
              </a:rPr>
              <a:t>10. koszty usług powielania dokumentów, </a:t>
            </a:r>
          </a:p>
          <a:p>
            <a:r>
              <a:rPr lang="pl-PL" sz="1800" b="0" i="0" u="none" strike="noStrike" baseline="0" dirty="0">
                <a:latin typeface="Calibri" panose="020F0502020204030204" pitchFamily="34" charset="0"/>
              </a:rPr>
              <a:t>11. koszty materiałów biurowych i artykułów, </a:t>
            </a:r>
          </a:p>
          <a:p>
            <a:r>
              <a:rPr lang="pl-PL" sz="1800" b="0" i="0" u="none" strike="noStrike" baseline="0" dirty="0">
                <a:latin typeface="Calibri" panose="020F0502020204030204" pitchFamily="34" charset="0"/>
              </a:rPr>
              <a:t>12. koszty ochrony mienia związanego z projektem, z wyłączeniem ubezpieczeń osób i eksponatów w związku z udziałem w targach i misjach gospodarczych, </a:t>
            </a:r>
          </a:p>
          <a:p>
            <a:r>
              <a:rPr lang="pl-PL" sz="1800" b="0" i="0" u="none" strike="noStrike" baseline="0" dirty="0">
                <a:latin typeface="Calibri" panose="020F0502020204030204" pitchFamily="34" charset="0"/>
              </a:rPr>
              <a:t>13. koszty sprzątania pomieszczeń, w tym środków do utrzymania ich czystości, dezynsekcji, dezynfekcji, deratyzacji tych pomieszczeń, </a:t>
            </a:r>
          </a:p>
          <a:p>
            <a:r>
              <a:rPr lang="pl-PL" sz="1800" b="0" i="0" u="none" strike="noStrike" baseline="0" dirty="0">
                <a:latin typeface="Calibri" panose="020F0502020204030204" pitchFamily="34" charset="0"/>
              </a:rPr>
              <a:t>14. opłaty pobierane od dokonywanych transakcji płatniczych (krajowych lub zagranicznych). </a:t>
            </a:r>
          </a:p>
          <a:p>
            <a:r>
              <a:rPr lang="pl-PL" sz="1800" b="0" i="0" u="none" strike="noStrike" baseline="0" dirty="0">
                <a:latin typeface="Calibri" panose="020F0502020204030204" pitchFamily="34" charset="0"/>
              </a:rPr>
              <a:t>15. koszty obsługi technicznej/personelu technicznego (np. informatyka) nie stanowiące wydatków bezpośrednich/kosztów osobowych kadry merytorycznej, </a:t>
            </a:r>
          </a:p>
          <a:p>
            <a:r>
              <a:rPr lang="pl-PL" sz="1800" b="0" i="0" u="none" strike="noStrike" baseline="0" dirty="0">
                <a:latin typeface="Calibri" panose="020F0502020204030204" pitchFamily="34" charset="0"/>
              </a:rPr>
              <a:t>16. koszty ubezpieczeń majątkowych związanych z projektem i innych, </a:t>
            </a:r>
          </a:p>
          <a:p>
            <a:r>
              <a:rPr lang="pl-PL" sz="1800" b="0" i="0" u="none" strike="noStrike" baseline="0" dirty="0">
                <a:latin typeface="Calibri" panose="020F0502020204030204" pitchFamily="34" charset="0"/>
              </a:rPr>
              <a:t>17. koszty związane z konserwacją i naprawą urządzeń biurowych/koszt zakupu urządzeń i sprzętu biurowego niebędących środkiem trwałym, na potrzeby zarządzania projektem, </a:t>
            </a:r>
          </a:p>
          <a:p>
            <a:r>
              <a:rPr lang="pl-PL" sz="1800" b="0" i="0" u="none" strike="noStrike" baseline="0" dirty="0">
                <a:latin typeface="Calibri" panose="020F0502020204030204" pitchFamily="34" charset="0"/>
              </a:rPr>
              <a:t>18. koszty utylizacji odpadów powstałych w związku z zarządzeniem projektem, </a:t>
            </a:r>
          </a:p>
          <a:p>
            <a:r>
              <a:rPr lang="pl-PL" sz="1800" b="0" i="0" u="none" strike="noStrike" baseline="0" dirty="0">
                <a:latin typeface="Calibri" panose="020F0502020204030204" pitchFamily="34" charset="0"/>
              </a:rPr>
              <a:t>19. hosting na potrzeby funkcjonowania projektu, </a:t>
            </a:r>
          </a:p>
          <a:p>
            <a:r>
              <a:rPr lang="pl-PL" sz="1800" b="0" i="0" u="none" strike="noStrike" baseline="0" dirty="0">
                <a:latin typeface="Calibri" panose="020F0502020204030204" pitchFamily="34" charset="0"/>
              </a:rPr>
              <a:t>20. koszty opłat skarbowych i notarialnych związanych z realizacją projektu, </a:t>
            </a:r>
          </a:p>
          <a:p>
            <a:r>
              <a:rPr lang="pl-PL" sz="1800" b="0" i="0" u="none" strike="noStrike" baseline="0" dirty="0">
                <a:latin typeface="Calibri" panose="020F0502020204030204" pitchFamily="34" charset="0"/>
              </a:rPr>
              <a:t>21. koszty usług tłumaczenia dokumentów niezbędnych do przedłożenia instytucji zarządzającej na potrzeby rozliczenia i kontroli prawidłowej realizacji projektu, </a:t>
            </a:r>
          </a:p>
          <a:p>
            <a:r>
              <a:rPr lang="pl-PL" sz="1800" b="0" i="0" u="none" strike="noStrike" baseline="0" dirty="0">
                <a:latin typeface="Calibri" panose="020F0502020204030204" pitchFamily="34" charset="0"/>
              </a:rPr>
              <a:t>22. koszty ustanowienia zabezpieczenia prawidłowej realizacji umowy o dofinansowanie projektu, </a:t>
            </a:r>
          </a:p>
          <a:p>
            <a:r>
              <a:rPr lang="pl-PL" sz="1800" b="0" i="0" u="none" strike="noStrike" baseline="0" dirty="0">
                <a:latin typeface="Calibri" panose="020F0502020204030204" pitchFamily="34" charset="0"/>
              </a:rPr>
              <a:t>23. koszty związane z ustanowieniem elektronicznego podpisu kwalifikowanego do podpisywania dokumentów w projekcie oraz koszty związane z odnowieniem w okresie realizacji projektu kwalifikowanego certyfikatu. </a:t>
            </a:r>
          </a:p>
          <a:p>
            <a:r>
              <a:rPr lang="pl-PL" sz="1800" b="0" i="0" u="none" strike="noStrike" baseline="0" dirty="0">
                <a:latin typeface="Calibri" panose="020F0502020204030204" pitchFamily="34" charset="0"/>
              </a:rPr>
              <a:t>24. działania informacyjno-promocyjne projektu (np. zakup materiałów promocyjnych i informacyjnych, zakup ogłoszeń prasowych, utworzenie i prowadzenie strony internetowej o projekcie, oznakowanie projektu, plakat/tablice promocyjne/tablice informacyjne, elektroniczne wyświetlacze, ulotki) wynikające z obowiązków określonych w umowie o dofinansowanie projektu, z wyłączeniem działań, o których mowa w art. 50 ust. 1 lit. e rozporządzenia ogólnego. </a:t>
            </a:r>
          </a:p>
          <a:p>
            <a:endParaRPr lang="pl-PL" sz="1800" b="0" i="0" u="none" strike="noStrike" baseline="0" dirty="0">
              <a:latin typeface="Calibri" panose="020F0502020204030204" pitchFamily="34" charset="0"/>
            </a:endParaRPr>
          </a:p>
          <a:p>
            <a:r>
              <a:rPr lang="pl-PL" sz="1800" b="1" i="0" u="none" strike="noStrike" baseline="0" dirty="0">
                <a:solidFill>
                  <a:srgbClr val="000000"/>
                </a:solidFill>
                <a:latin typeface="Calibri" panose="020F0502020204030204" pitchFamily="34" charset="0"/>
              </a:rPr>
              <a:t>Dla projektów o łącznym koszcie (wartość ogółem) nie przekraczającym 200 000 EUR3 stosowanie 7% stawki ryczałtowej na pokrycie kosztów pośrednich jest obligatoryjne. W przypadku braku wystąpienia w projekcie kosztów pośrednich oznacza to </a:t>
            </a:r>
            <a:r>
              <a:rPr lang="pl-PL" sz="1800" b="1" i="0" u="none" strike="noStrike" baseline="0" dirty="0" err="1">
                <a:solidFill>
                  <a:srgbClr val="000000"/>
                </a:solidFill>
                <a:latin typeface="Calibri" panose="020F0502020204030204" pitchFamily="34" charset="0"/>
              </a:rPr>
              <a:t>niekwalifikowalność</a:t>
            </a:r>
            <a:r>
              <a:rPr lang="pl-PL" sz="1800" b="1" i="0" u="none" strike="noStrike" baseline="0" dirty="0">
                <a:solidFill>
                  <a:srgbClr val="000000"/>
                </a:solidFill>
                <a:latin typeface="Calibri" panose="020F0502020204030204" pitchFamily="34" charset="0"/>
              </a:rPr>
              <a:t> projektu. </a:t>
            </a:r>
          </a:p>
          <a:p>
            <a:endParaRPr lang="pl-PL" sz="1800" b="0" i="0" u="none" strike="noStrike" baseline="0" dirty="0">
              <a:latin typeface="Calibri" panose="020F0502020204030204" pitchFamily="34" charset="0"/>
            </a:endParaRPr>
          </a:p>
          <a:p>
            <a:pPr marL="285750" indent="-285750">
              <a:buFontTx/>
              <a:buChar char="-"/>
            </a:pPr>
            <a:r>
              <a:rPr lang="pl-PL" sz="1800" b="0" i="0" u="none" strike="noStrike" baseline="0" dirty="0">
                <a:latin typeface="Calibri" panose="020F0502020204030204" pitchFamily="34" charset="0"/>
              </a:rPr>
              <a:t>dla projektów o łącznym koszcie (wartość ogółem) przekraczającym 200 000 EUR4 stosowanie 7% stawki ryczałtowej na pokrycie kosztów pośrednich jest fakultatywne. Oznacza to możliwość rozliczania kosztów pośrednich stawką ryczałtową bądź uznania wydatków będących w katalogu kosztów pośrednich za wydatki niekwalifikowalne.</a:t>
            </a:r>
          </a:p>
          <a:p>
            <a:pPr marL="285750" indent="-285750">
              <a:buFontTx/>
              <a:buChar char="-"/>
            </a:pPr>
            <a:endParaRPr lang="pl-PL" sz="1800" b="0" i="0" u="none" strike="noStrike" baseline="0" dirty="0">
              <a:latin typeface="Calibri" panose="020F0502020204030204" pitchFamily="34" charset="0"/>
            </a:endParaRPr>
          </a:p>
          <a:p>
            <a:r>
              <a:rPr lang="pl-PL" sz="1800" b="0" i="0" u="none" strike="noStrike" baseline="0" dirty="0">
                <a:latin typeface="Calibri" panose="020F0502020204030204" pitchFamily="34" charset="0"/>
              </a:rPr>
              <a:t>Powyższe oznacza również obligatoryjność stosowania stawki ryczałtowej w projekcie, w którym występuje </a:t>
            </a:r>
            <a:r>
              <a:rPr lang="pl-PL" sz="1800" b="1" i="0" u="none" strike="noStrike" baseline="0" dirty="0">
                <a:latin typeface="Calibri" panose="020F0502020204030204" pitchFamily="34" charset="0"/>
              </a:rPr>
              <a:t>pomoc de </a:t>
            </a:r>
            <a:r>
              <a:rPr lang="pl-PL" sz="1800" b="1" i="0" u="none" strike="noStrike" baseline="0" dirty="0" err="1">
                <a:latin typeface="Calibri" panose="020F0502020204030204" pitchFamily="34" charset="0"/>
              </a:rPr>
              <a:t>minimis</a:t>
            </a:r>
            <a:r>
              <a:rPr lang="pl-PL" sz="1800" b="1" i="0" u="none" strike="noStrike" baseline="0" dirty="0">
                <a:latin typeface="Calibri" panose="020F0502020204030204" pitchFamily="34" charset="0"/>
              </a:rPr>
              <a:t> </a:t>
            </a:r>
            <a:r>
              <a:rPr lang="pl-PL" sz="1800" b="0" i="0" u="none" strike="noStrike" baseline="0" dirty="0">
                <a:latin typeface="Calibri" panose="020F0502020204030204" pitchFamily="34" charset="0"/>
              </a:rPr>
              <a:t>(w części lub całości projektu). Podstawą do wyliczenia kosztów pośrednich rozliczanych stawką ryczałtową są wszystkie kwalifikowalne koszty bezpośrednie projektu, zatem Wnioskodawca / Beneficjent zobowiązany jest tak przygotować budżet projektu, aby dofinansowanie kosztów pośrednich rozliczanych stawką ryczałtową oraz bezpośrednich kosztów kwalifikowalnych projektu nie przekroczyło dopuszczalnego przepisami prawa limitu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a:t>
            </a:r>
          </a:p>
          <a:p>
            <a:r>
              <a:rPr lang="pl-PL" sz="1800" b="0" i="0" u="none" strike="noStrike" baseline="0" dirty="0">
                <a:latin typeface="Calibri" panose="020F0502020204030204" pitchFamily="34" charset="0"/>
              </a:rPr>
              <a:t>Warunek odnoszący się do nieprzekroczenia limitu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odnosi się również do każdego z Partnerów / Podmiotów upoważnionych do ponoszenia wydatków. </a:t>
            </a:r>
          </a:p>
          <a:p>
            <a:r>
              <a:rPr lang="pl-PL" sz="1800" b="0" i="0" u="none" strike="noStrike" baseline="0" dirty="0">
                <a:latin typeface="Calibri" panose="020F0502020204030204" pitchFamily="34" charset="0"/>
              </a:rPr>
              <a:t>V. w projekcie objętym </a:t>
            </a:r>
            <a:r>
              <a:rPr lang="pl-PL" sz="1800" b="1" i="0" u="none" strike="noStrike" baseline="0" dirty="0">
                <a:latin typeface="Calibri" panose="020F0502020204030204" pitchFamily="34" charset="0"/>
              </a:rPr>
              <a:t>pomocą publiczną </a:t>
            </a:r>
            <a:r>
              <a:rPr lang="pl-PL" sz="1800" b="0" i="0" u="none" strike="noStrike" baseline="0" dirty="0">
                <a:latin typeface="Calibri" panose="020F0502020204030204" pitchFamily="34" charset="0"/>
              </a:rPr>
              <a:t>(w części lub całości), niezależnie od łącznego kosztu (wartości ogółem) projektu – koszty pośrednie są niekwalifikowalne z zastrzeżeniem kolejnego zdania. Możliwe jest sfinansowanie kosztów pośrednich w formule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pod warunkiem, że limit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pozostający do wykorzystania przez wnioskodawcę/beneficjenta/partnera/podmiotu upoważnionego do ponoszenia wydatków pozwoli na kwalifikowanie kosztów pośrednich w wysokości 7% kwalifikowalnych kosztów bezpośrednich projektu. W przypadku, gdy pozostający do dyspozycji limit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uniemożliwi powyższe – koszty pośrednie stanowią wydatek niekwalifikowalny. Warunek odnoszący się do nieprzekroczenia limitu pomocy de </a:t>
            </a:r>
            <a:r>
              <a:rPr lang="pl-PL" sz="1800" b="0" i="0" u="none" strike="noStrike" baseline="0" dirty="0" err="1">
                <a:latin typeface="Calibri" panose="020F0502020204030204" pitchFamily="34" charset="0"/>
              </a:rPr>
              <a:t>minimis</a:t>
            </a:r>
            <a:r>
              <a:rPr lang="pl-PL" sz="1800" b="0" i="0" u="none" strike="noStrike" baseline="0" dirty="0">
                <a:latin typeface="Calibri" panose="020F0502020204030204" pitchFamily="34" charset="0"/>
              </a:rPr>
              <a:t> odnosi się również do każdego z partnerów w projekcie/podmiotu upoważnionego do ponoszenia wydatków, jeżeli decydują się kwalifikować koszty pośrednie. </a:t>
            </a:r>
          </a:p>
          <a:p>
            <a:endParaRPr lang="pl-PL" sz="1800" b="0" i="0" u="none" strike="noStrike" baseline="0" dirty="0">
              <a:latin typeface="Calibri" panose="020F0502020204030204" pitchFamily="34" charset="0"/>
            </a:endParaRPr>
          </a:p>
          <a:p>
            <a:endParaRPr lang="pl-PL" sz="1800" b="0" i="0" u="none" strike="noStrike" baseline="0" dirty="0">
              <a:latin typeface="Calibri" panose="020F0502020204030204" pitchFamily="34" charset="0"/>
            </a:endParaRPr>
          </a:p>
          <a:p>
            <a:endParaRPr lang="pl-PL" sz="1800" b="0" i="0" u="none" strike="noStrike" baseline="0" dirty="0">
              <a:latin typeface="Calibri" panose="020F0502020204030204" pitchFamily="34" charset="0"/>
            </a:endParaRP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16</a:t>
            </a:fld>
            <a:endParaRPr lang="pl-PL"/>
          </a:p>
        </p:txBody>
      </p:sp>
    </p:spTree>
    <p:extLst>
      <p:ext uri="{BB962C8B-B14F-4D97-AF65-F5344CB8AC3E}">
        <p14:creationId xmlns:p14="http://schemas.microsoft.com/office/powerpoint/2010/main" val="22967196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0" u="none" strike="noStrike" baseline="0" dirty="0">
                <a:solidFill>
                  <a:srgbClr val="000000"/>
                </a:solidFill>
                <a:latin typeface="Calibri" panose="020F0502020204030204" pitchFamily="34" charset="0"/>
              </a:rPr>
              <a:t>Wyłączenia: </a:t>
            </a:r>
          </a:p>
          <a:p>
            <a:r>
              <a:rPr lang="pl-PL" sz="1800" b="0" i="0" u="none" strike="noStrike" baseline="0" dirty="0">
                <a:solidFill>
                  <a:srgbClr val="000000"/>
                </a:solidFill>
                <a:latin typeface="Calibri" panose="020F0502020204030204" pitchFamily="34" charset="0"/>
              </a:rPr>
              <a:t>- inwestycje infrastrukturalne objęte Rozporządzeniem Rady Ministrów z dnia 10 września 2019 r. w sprawie przedsięwzięć mogących znacząco oddziaływać na środowisko posiadające decyzje budowlane (lub zgłoszenia robót budowlanych) na cały zakres projektu i dołączone do wniosku o dofinansowanie – są zwolnione z obowiązku dołączania decyzji środowiskowej i Zaświadczenia Natura 2000 do wniosku o dofinansowanie; </a:t>
            </a:r>
          </a:p>
          <a:p>
            <a:r>
              <a:rPr lang="pl-PL" sz="1800" b="0" i="0" u="none" strike="noStrike" baseline="0" dirty="0">
                <a:solidFill>
                  <a:srgbClr val="000000"/>
                </a:solidFill>
                <a:latin typeface="Calibri" panose="020F0502020204030204" pitchFamily="34" charset="0"/>
              </a:rPr>
              <a:t>- inwestycje infrastrukturalne objęte Rozporządzeniem Rady Ministrów z dnia 10 września 2019 r. w sprawie przedsięwzięć mogących znacząco oddziaływać na środowisko posiadające decyzję środowiskową, ale nie posiadające decyzji budowlanej (lub zgłoszenia robót budowlanych) – są zwolnione z obowiązku dołączania Zaświadczenia Natura 2000 do wniosku o dofinansowanie; </a:t>
            </a:r>
          </a:p>
          <a:p>
            <a:r>
              <a:rPr lang="pl-PL" sz="1800" b="0" i="0" u="none" strike="noStrike" baseline="0" dirty="0">
                <a:solidFill>
                  <a:srgbClr val="000000"/>
                </a:solidFill>
                <a:latin typeface="Calibri" panose="020F0502020204030204" pitchFamily="34" charset="0"/>
              </a:rPr>
              <a:t>- inwestycje infrastrukturalne nieobjęte Rozporządzeniem Rady Ministrów z dnia 10 września 2019 r. w sprawie przedsięwzięć mogących znacząco oddziaływać na środowisko posiadające decyzje budowlaną (lub zgłoszenia robót budowlanych) na cały zakres projektu – są zwolnione z obowiązku dołączania Zaświadczenia Natura 2000 do wniosku o dofinansowanie; </a:t>
            </a:r>
          </a:p>
          <a:p>
            <a:pPr marL="285750" indent="-285750">
              <a:buFontTx/>
              <a:buChar char="-"/>
            </a:pPr>
            <a:r>
              <a:rPr lang="pl-PL" sz="1800" b="0" i="0" u="none" strike="noStrike" baseline="0" dirty="0">
                <a:solidFill>
                  <a:srgbClr val="000000"/>
                </a:solidFill>
                <a:latin typeface="Calibri" panose="020F0502020204030204" pitchFamily="34" charset="0"/>
              </a:rPr>
              <a:t>inwestycje nieinfrastrukturalne (nie spełniające ww. definicji „przedsięwzięcia”), np. zakup sprzętu, prace remontowe lub tzw. projekty „miękkie”, np. szkolenia – są zwolnione z obowiązku dołączania Zaświadczenia Natura 2000 do wniosku o dofinansowanie. </a:t>
            </a:r>
          </a:p>
          <a:p>
            <a:pPr marL="171450" indent="-171450">
              <a:buFontTx/>
              <a:buChar char="-"/>
            </a:pPr>
            <a:endParaRPr lang="pl-PL" sz="1800" b="0" i="0" u="none" strike="noStrike" baseline="0" dirty="0">
              <a:solidFill>
                <a:srgbClr val="000000"/>
              </a:solidFill>
              <a:latin typeface="Calibri" panose="020F0502020204030204" pitchFamily="34" charset="0"/>
            </a:endParaRPr>
          </a:p>
          <a:p>
            <a:pPr marL="0" indent="0">
              <a:buFontTx/>
              <a:buNone/>
            </a:pPr>
            <a:r>
              <a:rPr lang="pl-PL" sz="1800" b="1" i="0" u="none" strike="noStrike" baseline="0" dirty="0">
                <a:solidFill>
                  <a:srgbClr val="000000"/>
                </a:solidFill>
                <a:latin typeface="Calibri" panose="020F0502020204030204" pitchFamily="34" charset="0"/>
              </a:rPr>
              <a:t>Przedsięwzięcie: </a:t>
            </a:r>
            <a:r>
              <a:rPr lang="pl-PL" sz="1800" b="0" i="0" u="none" strike="noStrike" baseline="0" dirty="0">
                <a:solidFill>
                  <a:srgbClr val="000000"/>
                </a:solidFill>
                <a:latin typeface="Calibri" panose="020F0502020204030204" pitchFamily="34" charset="0"/>
              </a:rPr>
              <a:t>zamierzenie budowlane lub inną ingerencję w środowisko polegającą na przekształceniu lub zmianie sposobu wykorzystania terenu, w tym również na wydobywaniu kopalin; przedsięwzięcia powiązane technologicznie kwalifikuje się jako jedno przedsięwzięcie, także jeżeli są one realizowane przez różne podmioty. </a:t>
            </a:r>
            <a:endParaRPr lang="pl-PL" b="1"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17</a:t>
            </a:fld>
            <a:endParaRPr lang="pl-PL"/>
          </a:p>
        </p:txBody>
      </p:sp>
    </p:spTree>
    <p:extLst>
      <p:ext uri="{BB962C8B-B14F-4D97-AF65-F5344CB8AC3E}">
        <p14:creationId xmlns:p14="http://schemas.microsoft.com/office/powerpoint/2010/main" val="21914423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baseline="0" dirty="0">
                <a:solidFill>
                  <a:srgbClr val="000000"/>
                </a:solidFill>
                <a:latin typeface="+mn-lt"/>
              </a:rPr>
              <a:t>Wsparcie udzielane będzie wyłącznie projektom i beneficjentom, którzy przestrzegają zasad horyzontalnych, o których mowa w art. 9 rozporządzenia ogólnego. </a:t>
            </a:r>
          </a:p>
          <a:p>
            <a:endParaRPr lang="pl-PL" sz="1200" b="0" i="0" u="none" strike="noStrike" baseline="0" dirty="0">
              <a:solidFill>
                <a:srgbClr val="000000"/>
              </a:solidFill>
              <a:latin typeface="+mn-lt"/>
            </a:endParaRPr>
          </a:p>
          <a:p>
            <a:r>
              <a:rPr lang="pl-PL" sz="1200" b="0" i="0" u="none" strike="noStrike" baseline="0" dirty="0">
                <a:solidFill>
                  <a:srgbClr val="000000"/>
                </a:solidFill>
                <a:latin typeface="+mn-lt"/>
              </a:rPr>
              <a:t>Zasady te muszą być stosowane na etapie przygotowywania, wdrażania, monitorowania, sprawozdawczości i trwałości projektu i mogą one być weryfikowane podczas kontroli. </a:t>
            </a:r>
          </a:p>
          <a:p>
            <a:r>
              <a:rPr lang="pl-PL" sz="1200" b="0" i="0" u="none" strike="noStrike" baseline="0" dirty="0">
                <a:solidFill>
                  <a:srgbClr val="000000"/>
                </a:solidFill>
                <a:latin typeface="+mn-lt"/>
              </a:rPr>
              <a:t>Niewywiązywanie się przez Beneficjenta z zadań dotyczących niedyskryminacji może oznaczać nieprawidłowość oraz skutkować uznaniem części lub całości wydatków za niekwalifikowalne. </a:t>
            </a:r>
          </a:p>
          <a:p>
            <a:endParaRPr lang="pl-PL" sz="1200" b="0" i="0" u="none" strike="noStrike" baseline="0" dirty="0">
              <a:solidFill>
                <a:srgbClr val="000000"/>
              </a:solidFill>
              <a:latin typeface="+mn-lt"/>
            </a:endParaRPr>
          </a:p>
          <a:p>
            <a:pPr>
              <a:lnSpc>
                <a:spcPct val="150000"/>
              </a:lnSpc>
            </a:pPr>
            <a:r>
              <a:rPr lang="pl-PL" sz="1200" dirty="0">
                <a:effectLst/>
                <a:latin typeface="+mn-lt"/>
                <a:ea typeface="Times New Roman" panose="02020603050405020304" pitchFamily="18" charset="0"/>
              </a:rPr>
              <a:t>•	 Zgodność projektu z </a:t>
            </a:r>
            <a:r>
              <a:rPr lang="pl-PL" sz="1200" b="1" dirty="0">
                <a:effectLst/>
                <a:latin typeface="+mn-lt"/>
                <a:ea typeface="Times New Roman" panose="02020603050405020304" pitchFamily="18" charset="0"/>
              </a:rPr>
              <a:t>zasadą równości szans i niedyskryminacji, w tym dostępności dla osób z niepełnosprawnościami</a:t>
            </a:r>
            <a:r>
              <a:rPr lang="pl-PL" sz="1200" dirty="0">
                <a:effectLst/>
                <a:latin typeface="+mn-lt"/>
                <a:ea typeface="Times New Roman" panose="02020603050405020304" pitchFamily="18" charset="0"/>
              </a:rPr>
              <a:t>. Należy wskazać, czy projekt będzie miał pozytywny wpływ na zasadę równości szans i niedyskryminacji, w tym dostępności dla osób z niepełnosprawnościami.</a:t>
            </a:r>
          </a:p>
          <a:p>
            <a:pPr>
              <a:lnSpc>
                <a:spcPct val="150000"/>
              </a:lnSpc>
            </a:pPr>
            <a:r>
              <a:rPr lang="pl-PL" sz="1200" dirty="0">
                <a:effectLst/>
                <a:latin typeface="+mn-lt"/>
                <a:ea typeface="Times New Roman" panose="02020603050405020304" pitchFamily="18" charset="0"/>
              </a:rPr>
              <a:t>Przez pozytywny wpływ należy rozumieć zapewnienie dostępności infrastruktury, transportu, towarów, usług, technologii i systemów informacyjno-komunikacyjnych oraz wszelkich produktów projektów (w tym także usług) które nie zostały uznane za neutralne, dla ich wszystkich użytkowników/użytkowniczek. W przypadku rodzaju wsparcia określonego standardami dostępności stanowiącymi załącznik nr 2 do Wytycznych w zakresie realizacji zasad równościowych w ramach funduszy unijnych na lata 2021-2027, weryfikacja polega na sprawdzeniu zgodności założeń wniosku o dofinansowanie projektu z tymi standardami aktualnymi na dzień ogłoszenia naboru .</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W przypadku gdy produkty projektu nie mają swoich bezpośrednich użytkowników (np. trakcje i instalacje elektryczne, linie przesyłowe, automatyczne linie produkcyjne, zbiorniki retencyjne, nowe lub usprawnione procesy technologiczne), dopuszczalne jest uznanie, że mają one charakter neutralny wobec zasady zapewnienia dostępności dla osób z niepełnosprawnościami. W przypadku uznania, że dany produkt jest neutralny, projekt zawierający ten produkt może być uznany za zgodny z zasadą  zapewnienia dostępności dla osób z niepełnosprawnościami. Produkt neutralny nie zwalnia jednak całkowicie beneficjenta ze stosowania standardów dostępności podczas realizacji projektu, w odniesieniu do tej części projektu, dla której standardy dostępności mają zastosowanie.</a:t>
            </a:r>
          </a:p>
          <a:p>
            <a:pPr>
              <a:lnSpc>
                <a:spcPct val="150000"/>
              </a:lnSpc>
            </a:pPr>
            <a:r>
              <a:rPr lang="pl-PL" sz="1200" dirty="0">
                <a:effectLst/>
                <a:latin typeface="+mn-lt"/>
                <a:ea typeface="Times New Roman" panose="02020603050405020304" pitchFamily="18" charset="0"/>
              </a:rPr>
              <a:t>Zwraca się uwagę, że w niektórych typach projektu mogą wystąpić limity na wydatki związane z dostępności dla osób z niepełnosprawnościami np. w przypadków projektów dotyczących termomodernizacji.</a:t>
            </a:r>
          </a:p>
          <a:p>
            <a:pPr>
              <a:lnSpc>
                <a:spcPct val="150000"/>
              </a:lnSpc>
            </a:pPr>
            <a:endParaRPr lang="pl-PL" sz="1200" dirty="0">
              <a:effectLst/>
              <a:latin typeface="+mn-lt"/>
              <a:ea typeface="Times New Roman" panose="02020603050405020304" pitchFamily="18" charset="0"/>
            </a:endParaRPr>
          </a:p>
          <a:p>
            <a:pPr>
              <a:lnSpc>
                <a:spcPct val="150000"/>
              </a:lnSpc>
            </a:pPr>
            <a:r>
              <a:rPr lang="pl-PL" sz="1200" dirty="0">
                <a:effectLst/>
                <a:latin typeface="+mn-lt"/>
                <a:ea typeface="Times New Roman" panose="02020603050405020304" pitchFamily="18" charset="0"/>
              </a:rPr>
              <a:t>Zgodność projektu z </a:t>
            </a:r>
            <a:r>
              <a:rPr lang="pl-PL" sz="1200" b="1" dirty="0">
                <a:effectLst/>
                <a:latin typeface="+mn-lt"/>
                <a:ea typeface="Times New Roman" panose="02020603050405020304" pitchFamily="18" charset="0"/>
              </a:rPr>
              <a:t>zasadą równości kobiet i mężczyzn</a:t>
            </a:r>
            <a:r>
              <a:rPr lang="pl-PL" sz="1200" dirty="0">
                <a:effectLst/>
                <a:latin typeface="+mn-lt"/>
                <a:ea typeface="Times New Roman" panose="02020603050405020304" pitchFamily="18" charset="0"/>
              </a:rPr>
              <a:t>.</a:t>
            </a:r>
            <a:r>
              <a:rPr lang="pl-PL" sz="1200" dirty="0">
                <a:effectLst/>
                <a:latin typeface="+mn-lt"/>
                <a:ea typeface="Calibri" panose="020F0502020204030204" pitchFamily="34" charset="0"/>
              </a:rPr>
              <a:t> </a:t>
            </a:r>
            <a:r>
              <a:rPr lang="pl-PL" sz="1200" dirty="0">
                <a:effectLst/>
                <a:latin typeface="+mn-lt"/>
                <a:ea typeface="Times New Roman" panose="02020603050405020304" pitchFamily="18" charset="0"/>
              </a:rPr>
              <a:t>Przez zgodność z tą zasadą należy rozumieć, z jednej strony zaplanowanie takich działań w projekcie, które wpłyną na wyrównywanie szans danej płci będącej w gorszym położeniu (o ile takie nierówności zostały zdiagnozowane w projekcie). Z drugiej strony zaś stworzenie takich mechanizmów, aby na żadnym etapie wdrażania projektu nie dochodziło do dyskryminacji i wykluczenia ze względu na płeć.</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Dopuszczalne jest także uznanie neutralności projektu w stosunku do zasady równości kobiet i mężczyzn. O neutralności można mówić jednak tylko wtedy, kiedy we wniosku o dofinansowanie projektu Wnioskodawca uzasadni, dlaczego dany projekt nie jest w stanie zrealizować jakichkolwiek działań w zakresie spełnienia ww. zasady, a uzasadnienie to zostanie uznane przez instytucję oceniającą za adekwatną i wystarczającą . </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Należy </a:t>
            </a:r>
            <a:r>
              <a:rPr lang="pl-PL" sz="1200" b="1" dirty="0">
                <a:effectLst/>
                <a:latin typeface="+mn-lt"/>
                <a:ea typeface="Times New Roman" panose="02020603050405020304" pitchFamily="18" charset="0"/>
              </a:rPr>
              <a:t>obowiązkowo</a:t>
            </a:r>
            <a:r>
              <a:rPr lang="pl-PL" sz="1200" dirty="0">
                <a:effectLst/>
                <a:latin typeface="+mn-lt"/>
                <a:ea typeface="Times New Roman" panose="02020603050405020304" pitchFamily="18" charset="0"/>
              </a:rPr>
              <a:t> odnieść się do każdej z powyższych zasad podając właściwe uzasadnienie (z uwzględnieniem zapisów Regulaminu wyboru projektów. </a:t>
            </a:r>
          </a:p>
          <a:p>
            <a:pPr>
              <a:lnSpc>
                <a:spcPct val="150000"/>
              </a:lnSpc>
            </a:pPr>
            <a:r>
              <a:rPr lang="pl-PL" sz="1200" dirty="0">
                <a:effectLst/>
                <a:latin typeface="+mn-lt"/>
                <a:ea typeface="Times New Roman" panose="02020603050405020304" pitchFamily="18" charset="0"/>
              </a:rPr>
              <a:t>W tym polu wykaż również, że Twój projekt jest zgodny z </a:t>
            </a:r>
            <a:r>
              <a:rPr lang="pl-PL" sz="1200" b="1" dirty="0">
                <a:effectLst/>
                <a:latin typeface="+mn-lt"/>
                <a:ea typeface="Times New Roman" panose="02020603050405020304" pitchFamily="18" charset="0"/>
              </a:rPr>
              <a:t>Kartą Praw Podstawowych Unii Europejskiej</a:t>
            </a:r>
            <a:r>
              <a:rPr lang="pl-PL" sz="1200" dirty="0">
                <a:effectLst/>
                <a:latin typeface="+mn-lt"/>
                <a:ea typeface="Times New Roman" panose="02020603050405020304" pitchFamily="18" charset="0"/>
              </a:rPr>
              <a:t> w zakresie odnoszącym się do sposobu realizacji i zakresu projektu.</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Zgodność projektu z Kartą Praw Podstawowych Unii Europejskiej z dnia 26 października 2012 r. (Dz. Urz. UE C 326 z 26.10.2012, str. 391), na etapie oceny wniosku należy rozumieć, jako brak sprzeczności pomiędzy zapisami projektu a wymogami tego dokumentu lub stwierdzenie, że te wymagania są neutralne wobec zakresu i zawartości projektu. </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Mogą być dla Ciebie pomocne zapisy „Wytycznych Komisji Europejskiej dotyczących zapewnienia poszanowania Karty praw podstawowych Unii Europejskiej przy wdrażaniu europejskich funduszy strukturalnych i inwestycyjnych”, w szczególności załącznik nr III.</a:t>
            </a:r>
          </a:p>
          <a:p>
            <a:pPr>
              <a:lnSpc>
                <a:spcPct val="150000"/>
              </a:lnSpc>
            </a:pPr>
            <a:r>
              <a:rPr lang="pl-PL" sz="1200" dirty="0">
                <a:effectLst/>
                <a:latin typeface="+mn-lt"/>
                <a:ea typeface="Times New Roman" panose="02020603050405020304" pitchFamily="18" charset="0"/>
              </a:rPr>
              <a:t>Ustosunkuj się także do kwestii zgodności z przepisami antydyskryminacyjnymi poprzez zadeklarowanie przestrzegania przepisów antydyskryminacyjnych, o których mowa w art. 9 ust. 3 Rozporządzenia PE i Rady nr 2021/1060. Pamiętaj, że wsparcie polityki spójności będzie udzielane wyłącznie projektom i beneficjentom, którzy przestrzegają przepisów antydyskryminacyjnych, o których mowa w art. 9 ust. 3 Rozporządzenia PE i Rady nr 2021/1060.</a:t>
            </a:r>
          </a:p>
          <a:p>
            <a:pPr>
              <a:lnSpc>
                <a:spcPct val="150000"/>
              </a:lnSpc>
            </a:pPr>
            <a:r>
              <a:rPr lang="pl-PL" sz="1200" dirty="0">
                <a:effectLst/>
                <a:latin typeface="+mn-lt"/>
                <a:ea typeface="Times New Roman" panose="02020603050405020304" pitchFamily="18" charset="0"/>
              </a:rPr>
              <a:t> </a:t>
            </a:r>
          </a:p>
          <a:p>
            <a:pPr>
              <a:lnSpc>
                <a:spcPct val="150000"/>
              </a:lnSpc>
            </a:pPr>
            <a:r>
              <a:rPr lang="pl-PL" sz="1200" dirty="0">
                <a:effectLst/>
                <a:latin typeface="+mn-lt"/>
                <a:ea typeface="Times New Roman" panose="02020603050405020304" pitchFamily="18" charset="0"/>
              </a:rPr>
              <a:t>Ponadto w tym polu wykaż, że Twój projekt jest zgodny z zgodny z </a:t>
            </a:r>
            <a:r>
              <a:rPr lang="pl-PL" sz="1200" b="1" dirty="0">
                <a:effectLst/>
                <a:latin typeface="+mn-lt"/>
                <a:ea typeface="Times New Roman" panose="02020603050405020304" pitchFamily="18" charset="0"/>
              </a:rPr>
              <a:t>Konwencją o Prawach Osób Niepełnosprawnych</a:t>
            </a:r>
            <a:r>
              <a:rPr lang="pl-PL" sz="1200" dirty="0">
                <a:effectLst/>
                <a:latin typeface="+mn-lt"/>
                <a:ea typeface="Times New Roman" panose="02020603050405020304" pitchFamily="18" charset="0"/>
              </a:rPr>
              <a:t>, sporządzoną w Nowym Jorku dnia 13 grudnia 2006 r. (Dz. U. z 2012 r. poz. 1169, z </a:t>
            </a:r>
            <a:r>
              <a:rPr lang="pl-PL" sz="1200" dirty="0" err="1">
                <a:effectLst/>
                <a:latin typeface="+mn-lt"/>
                <a:ea typeface="Times New Roman" panose="02020603050405020304" pitchFamily="18" charset="0"/>
              </a:rPr>
              <a:t>późn</a:t>
            </a:r>
            <a:r>
              <a:rPr lang="pl-PL" sz="1200" dirty="0">
                <a:effectLst/>
                <a:latin typeface="+mn-lt"/>
                <a:ea typeface="Times New Roman" panose="02020603050405020304" pitchFamily="18" charset="0"/>
              </a:rPr>
              <a:t>. zm.). Zgodność należy rozumieć, jako brak sprzeczności pomiędzy zapisami projektu, a wymogami tego dokumentu lub stwierdzenie, że te wymagania są neutralne wobec zakresu i zawartości projektu.</a:t>
            </a:r>
          </a:p>
          <a:p>
            <a:pPr>
              <a:lnSpc>
                <a:spcPct val="150000"/>
              </a:lnSpc>
            </a:pPr>
            <a:endParaRPr lang="pl-PL" sz="1200" dirty="0">
              <a:effectLst/>
              <a:latin typeface="+mn-lt"/>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18</a:t>
            </a:fld>
            <a:endParaRPr lang="pl-PL"/>
          </a:p>
        </p:txBody>
      </p:sp>
    </p:spTree>
    <p:extLst>
      <p:ext uri="{BB962C8B-B14F-4D97-AF65-F5344CB8AC3E}">
        <p14:creationId xmlns:p14="http://schemas.microsoft.com/office/powerpoint/2010/main" val="3990242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To będzie przedmiotem kolejnej prezentacji. </a:t>
            </a:r>
          </a:p>
        </p:txBody>
      </p:sp>
      <p:sp>
        <p:nvSpPr>
          <p:cNvPr id="4" name="Symbol zastępczy numeru slajdu 3"/>
          <p:cNvSpPr>
            <a:spLocks noGrp="1"/>
          </p:cNvSpPr>
          <p:nvPr>
            <p:ph type="sldNum" sz="quarter" idx="5"/>
          </p:nvPr>
        </p:nvSpPr>
        <p:spPr/>
        <p:txBody>
          <a:bodyPr/>
          <a:lstStyle/>
          <a:p>
            <a:fld id="{2C02B4DB-5212-AD42-B2C1-BD19AC94D45E}" type="slidenum">
              <a:rPr lang="pl-PL" smtClean="0"/>
              <a:t>19</a:t>
            </a:fld>
            <a:endParaRPr lang="pl-PL"/>
          </a:p>
        </p:txBody>
      </p:sp>
    </p:spTree>
    <p:extLst>
      <p:ext uri="{BB962C8B-B14F-4D97-AF65-F5344CB8AC3E}">
        <p14:creationId xmlns:p14="http://schemas.microsoft.com/office/powerpoint/2010/main" val="408907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2</a:t>
            </a:fld>
            <a:endParaRPr lang="pl-PL"/>
          </a:p>
        </p:txBody>
      </p:sp>
    </p:spTree>
    <p:extLst>
      <p:ext uri="{BB962C8B-B14F-4D97-AF65-F5344CB8AC3E}">
        <p14:creationId xmlns:p14="http://schemas.microsoft.com/office/powerpoint/2010/main" val="1429854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800" b="1" dirty="0">
                <a:effectLst/>
                <a:latin typeface="Arial" panose="020B0604020202020204" pitchFamily="34" charset="0"/>
                <a:ea typeface="Times New Roman" panose="02020603050405020304" pitchFamily="18" charset="0"/>
              </a:rPr>
              <a:t>Produkt </a:t>
            </a:r>
            <a:r>
              <a:rPr lang="pl-PL" sz="1800" dirty="0">
                <a:effectLst/>
                <a:latin typeface="Arial" panose="020B0604020202020204" pitchFamily="34" charset="0"/>
                <a:ea typeface="Times New Roman" panose="02020603050405020304" pitchFamily="18" charset="0"/>
              </a:rPr>
              <a:t>–Wskaźnik wykazuje się od rozpoczęcia realizacji projektu do ukończenia produktu w ramach projektu, przy czym osiągnięte wartości powinny zostać wykazane najpóźniej we wniosku o płatność końcową.</a:t>
            </a:r>
            <a:endParaRPr lang="pl-PL" sz="1800" dirty="0">
              <a:effectLst/>
              <a:latin typeface="Times New Roman" panose="02020603050405020304" pitchFamily="18" charset="0"/>
              <a:ea typeface="Times New Roman" panose="02020603050405020304" pitchFamily="18" charset="0"/>
            </a:endParaRPr>
          </a:p>
          <a:p>
            <a:endParaRPr lang="pl-PL" dirty="0"/>
          </a:p>
          <a:p>
            <a:r>
              <a:rPr lang="pl-PL" sz="1800" b="1" dirty="0">
                <a:effectLst/>
                <a:latin typeface="Arial" panose="020B0604020202020204" pitchFamily="34" charset="0"/>
                <a:ea typeface="Times New Roman" panose="02020603050405020304" pitchFamily="18" charset="0"/>
              </a:rPr>
              <a:t>Rezultat </a:t>
            </a:r>
            <a:r>
              <a:rPr lang="pl-PL" sz="1800" dirty="0">
                <a:effectLst/>
                <a:latin typeface="Arial" panose="020B0604020202020204" pitchFamily="34" charset="0"/>
                <a:ea typeface="Times New Roman" panose="02020603050405020304" pitchFamily="18" charset="0"/>
              </a:rPr>
              <a:t>–Wskaźniki rezultatu powinny być logicznie powiązane ze wskaźnikami produktu. Wskaźnik rezultatu projektu powinien być osiągnięty co do zasady w okresie do 12 miesięcy od zakończenia realizacji projektu.</a:t>
            </a:r>
          </a:p>
          <a:p>
            <a:endParaRPr lang="pl-PL"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200" b="0" i="0" u="none" strike="noStrike" baseline="0" dirty="0">
                <a:solidFill>
                  <a:srgbClr val="000000"/>
                </a:solidFill>
                <a:latin typeface="+mn-lt"/>
              </a:rPr>
              <a:t>Nieosiągnięcie lub niezachowanie wskaźników produktu i/lub rezultatu zgodnie z umową o dofinansowanie może oznaczać nieprawidłowość oraz skutkować uznaniem wydatków za niekwalifikowalne bądź nałożeniem korekty finansowej ustalonej zgodnie z zasadami określonymi w umowie o dofinansowanie projektu. Może również skutkować rozwiązaniem umowy o dofinansowanie. </a:t>
            </a:r>
            <a:endParaRPr lang="pl-PL" sz="1200" dirty="0">
              <a:effectLst/>
              <a:latin typeface="+mn-lt"/>
              <a:ea typeface="Times New Roman" panose="02020603050405020304" pitchFamily="18" charset="0"/>
            </a:endParaRPr>
          </a:p>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20</a:t>
            </a:fld>
            <a:endParaRPr lang="pl-PL"/>
          </a:p>
        </p:txBody>
      </p:sp>
    </p:spTree>
    <p:extLst>
      <p:ext uri="{BB962C8B-B14F-4D97-AF65-F5344CB8AC3E}">
        <p14:creationId xmlns:p14="http://schemas.microsoft.com/office/powerpoint/2010/main" val="3453988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Wypełnienie wniosku o dofinansowanie stanowi przedmiot kolejnej prezentacji. </a:t>
            </a:r>
          </a:p>
        </p:txBody>
      </p:sp>
      <p:sp>
        <p:nvSpPr>
          <p:cNvPr id="4" name="Symbol zastępczy numeru slajdu 3"/>
          <p:cNvSpPr>
            <a:spLocks noGrp="1"/>
          </p:cNvSpPr>
          <p:nvPr>
            <p:ph type="sldNum" sz="quarter" idx="5"/>
          </p:nvPr>
        </p:nvSpPr>
        <p:spPr/>
        <p:txBody>
          <a:bodyPr/>
          <a:lstStyle/>
          <a:p>
            <a:fld id="{2C02B4DB-5212-AD42-B2C1-BD19AC94D45E}" type="slidenum">
              <a:rPr lang="pl-PL" smtClean="0"/>
              <a:t>21</a:t>
            </a:fld>
            <a:endParaRPr lang="pl-PL"/>
          </a:p>
        </p:txBody>
      </p:sp>
    </p:spTree>
    <p:extLst>
      <p:ext uri="{BB962C8B-B14F-4D97-AF65-F5344CB8AC3E}">
        <p14:creationId xmlns:p14="http://schemas.microsoft.com/office/powerpoint/2010/main" val="3825782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22</a:t>
            </a:fld>
            <a:endParaRPr lang="pl-PL"/>
          </a:p>
        </p:txBody>
      </p:sp>
    </p:spTree>
    <p:extLst>
      <p:ext uri="{BB962C8B-B14F-4D97-AF65-F5344CB8AC3E}">
        <p14:creationId xmlns:p14="http://schemas.microsoft.com/office/powerpoint/2010/main" val="20210446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23</a:t>
            </a:fld>
            <a:endParaRPr lang="pl-PL"/>
          </a:p>
        </p:txBody>
      </p:sp>
    </p:spTree>
    <p:extLst>
      <p:ext uri="{BB962C8B-B14F-4D97-AF65-F5344CB8AC3E}">
        <p14:creationId xmlns:p14="http://schemas.microsoft.com/office/powerpoint/2010/main" val="174840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457200" algn="just">
              <a:lnSpc>
                <a:spcPct val="115000"/>
              </a:lnSpc>
              <a:spcAft>
                <a:spcPts val="600"/>
              </a:spcAft>
            </a:pPr>
            <a:r>
              <a:rPr lang="pl-PL" dirty="0"/>
              <a:t>Ad. 6 </a:t>
            </a:r>
            <a:r>
              <a:rPr lang="pl-PL" sz="1800" b="1" dirty="0">
                <a:effectLst/>
                <a:latin typeface="Calibri" panose="020F0502020204030204" pitchFamily="34" charset="0"/>
                <a:ea typeface="Times New Roman" panose="02020603050405020304" pitchFamily="18" charset="0"/>
              </a:rPr>
              <a:t>dokument stanowiący podstawę prawną działalności Wnioskodawcy Partnera/Podmiotu upoważnionego do ponoszenia wydatków (np. statut, akt założycielski, umowa spółki) tj. dokument potwierdzający typ wnioskodawcy określony w Regulaminie naboru (np. statut organizacji pozarządowych, dokument potwierdzający iż podmiot świadczy usługi publiczne w ramach realizacji obowiązków własnych JST). Nie dotyczy podmiotów, których typ wnioskodawcy można zweryfikować na podstawie danych/rejestrów powszechnie dostępnych np. KRS;</a:t>
            </a:r>
            <a:endParaRPr lang="pl-PL" sz="1800" dirty="0">
              <a:effectLst/>
              <a:latin typeface="Times New Roman" panose="02020603050405020304" pitchFamily="18" charset="0"/>
              <a:ea typeface="Times New Roman" panose="02020603050405020304" pitchFamily="18" charset="0"/>
            </a:endParaRPr>
          </a:p>
          <a:p>
            <a:r>
              <a:rPr lang="pl-PL" sz="1800" b="1" dirty="0">
                <a:effectLst/>
                <a:latin typeface="Calibri" panose="020F0502020204030204" pitchFamily="34" charset="0"/>
                <a:ea typeface="Times New Roman" panose="02020603050405020304" pitchFamily="18" charset="0"/>
              </a:rPr>
              <a:t>NIE DOTYCZY JST</a:t>
            </a:r>
          </a:p>
          <a:p>
            <a:endParaRPr lang="pl-PL" sz="1800" b="1" dirty="0">
              <a:effectLst/>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24</a:t>
            </a:fld>
            <a:endParaRPr lang="pl-PL"/>
          </a:p>
        </p:txBody>
      </p:sp>
    </p:spTree>
    <p:extLst>
      <p:ext uri="{BB962C8B-B14F-4D97-AF65-F5344CB8AC3E}">
        <p14:creationId xmlns:p14="http://schemas.microsoft.com/office/powerpoint/2010/main" val="2259457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25</a:t>
            </a:fld>
            <a:endParaRPr lang="pl-PL"/>
          </a:p>
        </p:txBody>
      </p:sp>
    </p:spTree>
    <p:extLst>
      <p:ext uri="{BB962C8B-B14F-4D97-AF65-F5344CB8AC3E}">
        <p14:creationId xmlns:p14="http://schemas.microsoft.com/office/powerpoint/2010/main" val="8538545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1" u="none" strike="noStrike" baseline="0" dirty="0">
                <a:solidFill>
                  <a:srgbClr val="000000"/>
                </a:solidFill>
                <a:latin typeface="Calibri" panose="020F0502020204030204" pitchFamily="34" charset="0"/>
              </a:rPr>
              <a:t>Prawomocna decyzja o pozwoleniu na budowę – w sytuacji, gdy wnioskodawca posiada przedmiotową decyzję o pozwoleniu na budowę. </a:t>
            </a:r>
            <a:endParaRPr lang="pl-PL" sz="1800" b="0" i="0" u="none" strike="noStrike" baseline="0" dirty="0">
              <a:solidFill>
                <a:srgbClr val="000000"/>
              </a:solidFill>
              <a:latin typeface="Calibri" panose="020F0502020204030204" pitchFamily="34" charset="0"/>
            </a:endParaRPr>
          </a:p>
          <a:p>
            <a:r>
              <a:rPr lang="pl-PL" sz="1800" b="0" i="1" u="none" strike="noStrike" baseline="0" dirty="0">
                <a:solidFill>
                  <a:srgbClr val="000000"/>
                </a:solidFill>
                <a:latin typeface="Calibri" panose="020F0502020204030204" pitchFamily="34" charset="0"/>
              </a:rPr>
              <a:t>W przypadku decyzji o pozwoleniu na budowę wydanej przez organ pierwszej instancji prawomocność decyzji oznacza potwierdzenie przez ten organ jej ostateczności, poprzez wydanie stosownego zaświadczenia o ostateczności decyzji lub przybicie pieczęci stwierdzającej z jakim dniem decyzja stała się ostateczna. </a:t>
            </a:r>
            <a:endParaRPr lang="pl-PL" sz="1800" b="0" i="0" u="none" strike="noStrike" baseline="0" dirty="0">
              <a:solidFill>
                <a:srgbClr val="000000"/>
              </a:solidFill>
              <a:latin typeface="Calibri" panose="020F0502020204030204" pitchFamily="34" charset="0"/>
            </a:endParaRPr>
          </a:p>
          <a:p>
            <a:r>
              <a:rPr lang="pl-PL" sz="1800" b="0" i="1" u="none" strike="noStrike" baseline="0" dirty="0">
                <a:solidFill>
                  <a:srgbClr val="000000"/>
                </a:solidFill>
                <a:latin typeface="Calibri" panose="020F0502020204030204" pitchFamily="34" charset="0"/>
              </a:rPr>
              <a:t>W przypadku decyzji o pozwoleniu na budowę wydanej przez organ drugiej instancji prawomocność decyzji zostaje przez ten organ potwierdzona w szczególności poprzez wydanie stosownego zaświadczenia o jej prawomocności. </a:t>
            </a:r>
            <a:endParaRPr lang="pl-PL" sz="1800" b="0" i="0" u="none" strike="noStrike" baseline="0" dirty="0">
              <a:solidFill>
                <a:srgbClr val="000000"/>
              </a:solidFill>
              <a:latin typeface="Calibri" panose="020F0502020204030204" pitchFamily="34" charset="0"/>
            </a:endParaRPr>
          </a:p>
          <a:p>
            <a:r>
              <a:rPr lang="pl-PL" sz="1800" b="0" i="1" u="none" strike="noStrike" baseline="0" dirty="0">
                <a:solidFill>
                  <a:srgbClr val="000000"/>
                </a:solidFill>
                <a:latin typeface="Calibri" panose="020F0502020204030204" pitchFamily="34" charset="0"/>
              </a:rPr>
              <a:t>W przypadku realizacji robót na zgłoszenie, należy przedłożyć stosowny dokument wraz z adnotacją właściwego organu o braku sprzeciwu lub oświadczeniem Wnioskodawcy/Partnera, że w terminie ustawowym właściwy organ nie wniósł sprzeciwu (tzw. milcząca zgoda); </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26</a:t>
            </a:fld>
            <a:endParaRPr lang="pl-PL"/>
          </a:p>
        </p:txBody>
      </p:sp>
    </p:spTree>
    <p:extLst>
      <p:ext uri="{BB962C8B-B14F-4D97-AF65-F5344CB8AC3E}">
        <p14:creationId xmlns:p14="http://schemas.microsoft.com/office/powerpoint/2010/main" val="3205818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0" u="none" strike="noStrike" baseline="0" dirty="0">
                <a:solidFill>
                  <a:srgbClr val="000000"/>
                </a:solidFill>
                <a:latin typeface="Calibri" panose="020F0502020204030204" pitchFamily="34" charset="0"/>
              </a:rPr>
              <a:t>Po każdym etapie oceny ION zamieszcza na stronie internetowej: </a:t>
            </a:r>
            <a:r>
              <a:rPr lang="pl-PL" sz="1800" b="0" i="0" u="none" strike="noStrike" baseline="0" dirty="0">
                <a:solidFill>
                  <a:srgbClr val="0462C1"/>
                </a:solidFill>
                <a:latin typeface="Calibri" panose="020F0502020204030204" pitchFamily="34" charset="0"/>
              </a:rPr>
              <a:t>https://rpo.dolnyslask.pl/o-projekcie/feds-2021-2027/ </a:t>
            </a:r>
            <a:r>
              <a:rPr lang="pl-PL" sz="1800" b="0" i="0" u="none" strike="noStrike" baseline="0" dirty="0">
                <a:solidFill>
                  <a:srgbClr val="000000"/>
                </a:solidFill>
                <a:latin typeface="Calibri" panose="020F0502020204030204" pitchFamily="34" charset="0"/>
              </a:rPr>
              <a:t>oraz na portalu (w zakładce dotyczącej niniejszego naboru) listę projektów zakwalifikowanych do kolejnego etapu albo (odpowiednio) listę projektów wybranych do dofinansowania. </a:t>
            </a:r>
          </a:p>
          <a:p>
            <a:r>
              <a:rPr lang="pl-PL" sz="1800" b="0" i="0" u="none" strike="noStrike" baseline="0" dirty="0">
                <a:solidFill>
                  <a:srgbClr val="000000"/>
                </a:solidFill>
                <a:latin typeface="Calibri" panose="020F0502020204030204" pitchFamily="34" charset="0"/>
              </a:rPr>
              <a:t>ION przekazuje niezwłocznie wnioskodawcy informację o zatwierdzonym wyniku oceny projektu oznaczającym wybór projektu do dofinansowania albo stanowiącym ocenę negatywną, o której mowa w art. 56 ust. 5 i 6 ustawy wdrożeniowej. </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27</a:t>
            </a:fld>
            <a:endParaRPr lang="pl-PL"/>
          </a:p>
        </p:txBody>
      </p:sp>
    </p:spTree>
    <p:extLst>
      <p:ext uri="{BB962C8B-B14F-4D97-AF65-F5344CB8AC3E}">
        <p14:creationId xmlns:p14="http://schemas.microsoft.com/office/powerpoint/2010/main" val="20670424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2C02B4DB-5212-AD42-B2C1-BD19AC94D45E}" type="slidenum">
              <a:rPr lang="pl-PL" smtClean="0"/>
              <a:t>28</a:t>
            </a:fld>
            <a:endParaRPr lang="pl-PL"/>
          </a:p>
        </p:txBody>
      </p:sp>
    </p:spTree>
    <p:extLst>
      <p:ext uri="{BB962C8B-B14F-4D97-AF65-F5344CB8AC3E}">
        <p14:creationId xmlns:p14="http://schemas.microsoft.com/office/powerpoint/2010/main" val="11183631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0" u="none" strike="noStrike" baseline="0" dirty="0">
                <a:solidFill>
                  <a:srgbClr val="000000"/>
                </a:solidFill>
                <a:latin typeface="Calibri" panose="020F0502020204030204" pitchFamily="34" charset="0"/>
              </a:rPr>
              <a:t>Oznacza to, że wnioskodawca nie ma prawa do roszczeń w sytuacji, gdy na skutek nieodebrania, nieterminowego odebrania bądź innego uchybienia, w tym niepoinformowania ION o zmianie danych lub błędnych danych teleadresowych w zakresie komunikacji elektronicznej, dojdzie do sytuacji niekorzystnej dla wnioskodawcy. W szczególności będzie to przypadek, gdy wnioskodawca nie dochowa terminu na złożenie wniosku poprawionego w zakresie kryteriów, co prowadzić będzie do jego negatywnej oceny. </a:t>
            </a:r>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29</a:t>
            </a:fld>
            <a:endParaRPr lang="pl-PL"/>
          </a:p>
        </p:txBody>
      </p:sp>
    </p:spTree>
    <p:extLst>
      <p:ext uri="{BB962C8B-B14F-4D97-AF65-F5344CB8AC3E}">
        <p14:creationId xmlns:p14="http://schemas.microsoft.com/office/powerpoint/2010/main" val="2195238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1" i="0" u="none" strike="noStrike" baseline="0" dirty="0">
                <a:solidFill>
                  <a:srgbClr val="000000"/>
                </a:solidFill>
                <a:effectLst/>
                <a:latin typeface="+mn-lt"/>
              </a:rPr>
              <a:t>CWU – ciepła woda użytkowa</a:t>
            </a:r>
            <a:endParaRPr lang="pl-PL" sz="1800" b="1" i="0" u="none" strike="noStrike" baseline="0" dirty="0">
              <a:solidFill>
                <a:srgbClr val="000000"/>
              </a:solidFill>
              <a:latin typeface="Calibri" panose="020F0502020204030204" pitchFamily="34" charset="0"/>
            </a:endParaRPr>
          </a:p>
          <a:p>
            <a:r>
              <a:rPr lang="pl-PL" sz="1800" b="0" i="0" u="none" strike="noStrike" baseline="0" dirty="0">
                <a:solidFill>
                  <a:srgbClr val="000000"/>
                </a:solidFill>
                <a:latin typeface="Calibri" panose="020F0502020204030204" pitchFamily="34" charset="0"/>
              </a:rPr>
              <a:t>Audyt powinien być sporządzony nie wcześniej niż dwa lata licząc od roku, w którym ogłoszono nabór (n – 2) i musi zawierać pozostałe informacje wymagane w </a:t>
            </a:r>
            <a:endParaRPr lang="pl-PL" sz="1800" b="0" i="0" u="none" strike="noStrike" baseline="0" dirty="0">
              <a:latin typeface="Calibri" panose="020F0502020204030204" pitchFamily="34" charset="0"/>
            </a:endParaRPr>
          </a:p>
          <a:p>
            <a:r>
              <a:rPr lang="pl-PL" sz="1800" b="0" i="0" u="none" strike="noStrike" baseline="0" dirty="0">
                <a:latin typeface="Calibri" panose="020F0502020204030204" pitchFamily="34" charset="0"/>
              </a:rPr>
              <a:t>specyficznych kryteriach wyboru dla typu projektu 9.5.B (np. dot. oszczędności energii pierwotnej, redukcji emisji CO2). </a:t>
            </a:r>
            <a:endParaRPr lang="pl-PL" sz="1800" b="0" i="1" u="none" strike="noStrike" baseline="0" dirty="0">
              <a:solidFill>
                <a:srgbClr val="000000"/>
              </a:solidFill>
              <a:latin typeface="Calibri" panose="020F0502020204030204" pitchFamily="34" charset="0"/>
            </a:endParaRPr>
          </a:p>
          <a:p>
            <a:endParaRPr lang="pl-PL" sz="1800" b="0" i="1"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1800" dirty="0">
                <a:effectLst/>
                <a:latin typeface="+mn-lt"/>
                <a:ea typeface="Calibri" panose="020F0502020204030204" pitchFamily="34" charset="0"/>
                <a:cs typeface="Times New Roman" panose="02020603050405020304" pitchFamily="18" charset="0"/>
              </a:rPr>
              <a:t>Efektywny energetycznie system ciepłowniczy i chłodniczy – oznacza system ogrzewania lokalnego lub chłodzenia lokalnego zdefiniowany w art. 2 pkt. 41 dyrektywy 2012/27/UE </a:t>
            </a:r>
            <a:r>
              <a:rPr lang="pl-PL" sz="4000" b="0" i="0" dirty="0">
                <a:solidFill>
                  <a:srgbClr val="333333"/>
                </a:solidFill>
                <a:effectLst/>
                <a:latin typeface="Roboto" panose="02000000000000000000" pitchFamily="2" charset="0"/>
              </a:rPr>
              <a:t>w sprawie efektywności energetycznej </a:t>
            </a:r>
            <a:r>
              <a:rPr lang="pl-PL" sz="2800" b="0" i="0" dirty="0">
                <a:solidFill>
                  <a:srgbClr val="212529"/>
                </a:solidFill>
                <a:effectLst/>
                <a:latin typeface="Fira Sans" panose="020B0503050000020004" pitchFamily="34" charset="0"/>
              </a:rPr>
              <a:t>"efektywny system ciepłowniczy i chłodniczy" oznacza system ciepłowniczy lub chłodniczy, w którym do produkcji ciepła lub chłodu wykorzystuje się w co najmniej 50 % energię ze źródeł odnawialnych, lub w co najmniej 50 % ciepło odpadowe, lub w co najmniej 75 % ciepło pochodzące z kogeneracji, lub w co najmniej 50 % wykorzystuje się połączenie takiej energii i ciepła. Wynika to z art. 38a lit. c</a:t>
            </a:r>
          </a:p>
          <a:p>
            <a:pPr marL="0" marR="0" lvl="0" indent="0" algn="l" defTabSz="914400" rtl="0" eaLnBrk="1" fontAlgn="auto" latinLnBrk="0" hangingPunct="1">
              <a:lnSpc>
                <a:spcPct val="100000"/>
              </a:lnSpc>
              <a:spcBef>
                <a:spcPts val="0"/>
              </a:spcBef>
              <a:spcAft>
                <a:spcPts val="0"/>
              </a:spcAft>
              <a:buClrTx/>
              <a:buSzTx/>
              <a:buFontTx/>
              <a:buNone/>
              <a:tabLst/>
              <a:defRPr/>
            </a:pPr>
            <a:endParaRPr lang="pl-PL" sz="2800" b="0" i="0" dirty="0">
              <a:solidFill>
                <a:srgbClr val="040C28"/>
              </a:solidFill>
              <a:effectLst/>
              <a:latin typeface="Google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800" b="0" i="0" dirty="0">
                <a:solidFill>
                  <a:srgbClr val="040C28"/>
                </a:solidFill>
                <a:effectLst/>
                <a:latin typeface="Google Sans"/>
              </a:rPr>
              <a:t>Kogeneracja</a:t>
            </a:r>
            <a:r>
              <a:rPr lang="pl-PL" sz="2800" b="0" i="0" dirty="0">
                <a:solidFill>
                  <a:srgbClr val="4D5156"/>
                </a:solidFill>
                <a:effectLst/>
                <a:latin typeface="Google Sans"/>
              </a:rPr>
              <a:t> to równoczesne wytwarzanie ciepła i energii elektrycznej w jednym procesie technologicznym zapewniające wzrost sprawności energetycznej i prowadzące do znacznie mniejszego zużycia paliwa niż w procesach rozdzielonych.</a:t>
            </a:r>
            <a:endParaRPr lang="pl-PL" sz="1800" dirty="0">
              <a:effectLst/>
              <a:latin typeface="+mn-lt"/>
              <a:ea typeface="Calibri" panose="020F0502020204030204" pitchFamily="34" charset="0"/>
              <a:cs typeface="Times New Roman" panose="02020603050405020304" pitchFamily="18" charset="0"/>
            </a:endParaRPr>
          </a:p>
          <a:p>
            <a:endParaRPr lang="pl-PL" sz="1800" b="0" i="1" u="none" strike="noStrike" baseline="0" dirty="0">
              <a:solidFill>
                <a:srgbClr val="000000"/>
              </a:solidFill>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3</a:t>
            </a:fld>
            <a:endParaRPr lang="pl-PL"/>
          </a:p>
        </p:txBody>
      </p:sp>
    </p:spTree>
    <p:extLst>
      <p:ext uri="{BB962C8B-B14F-4D97-AF65-F5344CB8AC3E}">
        <p14:creationId xmlns:p14="http://schemas.microsoft.com/office/powerpoint/2010/main" val="38158337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0" u="none" strike="noStrike" baseline="0" dirty="0">
              <a:solidFill>
                <a:srgbClr val="000000"/>
              </a:solidFill>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30</a:t>
            </a:fld>
            <a:endParaRPr lang="pl-PL"/>
          </a:p>
        </p:txBody>
      </p:sp>
    </p:spTree>
    <p:extLst>
      <p:ext uri="{BB962C8B-B14F-4D97-AF65-F5344CB8AC3E}">
        <p14:creationId xmlns:p14="http://schemas.microsoft.com/office/powerpoint/2010/main" val="3040762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Przez </a:t>
            </a:r>
            <a:r>
              <a:rPr lang="pl-PL"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opiekę instytucjonalną należy rozumieć</a:t>
            </a: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usługi świadczone:</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 w placówce opiekuńczo-pobytowej, czyli placówce wieloosobowego, całodobowego pobytu i opieki, w której liczba mieszkańców jest większa niż 8 osób, i/lub w której spełniona jest co najmniej jedna z poniższych przesłanek:</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70510">
              <a:lnSpc>
                <a:spcPct val="115000"/>
              </a:lnSpc>
              <a:spcBef>
                <a:spcPts val="1000"/>
              </a:spcBef>
              <a:spcAft>
                <a:spcPts val="0"/>
              </a:spcAft>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 usługi nie są świadczone w sposób zindywidualizowany (dostosowany do potrzeb i możliwości danej osoby);</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70510">
              <a:lnSpc>
                <a:spcPct val="115000"/>
              </a:lnSpc>
              <a:spcBef>
                <a:spcPts val="1000"/>
              </a:spcBef>
              <a:spcAft>
                <a:spcPts val="0"/>
              </a:spcAft>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II) wymagania organizacyjne mają pierwszeństwo przed indywidualnymi potrzebami mieszkańców;</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70510">
              <a:lnSpc>
                <a:spcPct val="115000"/>
              </a:lnSpc>
              <a:spcBef>
                <a:spcPts val="1000"/>
              </a:spcBef>
              <a:spcAft>
                <a:spcPts val="0"/>
              </a:spcAft>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III) mieszkańcy nie mają wystarczającej kontroli nad swoim życiem i nad decyzjami, które ich dotyczą w zakresie funkcjonowania w ramach placówki;</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70510">
              <a:lnSpc>
                <a:spcPct val="115000"/>
              </a:lnSpc>
              <a:spcBef>
                <a:spcPts val="1000"/>
              </a:spcBef>
              <a:spcAft>
                <a:spcPts val="0"/>
              </a:spcAft>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IV) mieszkańcy są odizolowani od ogółu społeczności lub zmuszeni do mieszkania razem;</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b) w placówce opiekuńczo-wychowawczej typu socjalizacyjnego, interwencyjnego lub specjalistyczno-terapeutycznego, regionalnej placówce opiekuńczo-terapeutycznej lub interwencyjnym ośrodku </a:t>
            </a:r>
            <a:r>
              <a:rPr lang="pl-PL" sz="18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preadopcyjnym</a:t>
            </a: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w rozumieniu ustawy z dnia 9 czerwca 2011 r. o wspieraniu rodziny i systemie pieczy zastępczej (Dz. U. z 2022 r. poz. 447, z </a:t>
            </a:r>
            <a:r>
              <a:rPr lang="pl-PL" sz="18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późn</a:t>
            </a: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zm.) lub w innej placówce wieloosobowego, całodobowego pobytu lub opieki;</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 w placówce interwencyjnego zakwaterowania (noclegownie, schroniska dla osób bezdomnych, ogrzewalnie).</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Opieka instytucjonalna realizowana jest w szczególności w takich instytucjach jak:</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dom pomocy społecznej, o którym mowa w ustawie z dnia 12 marca 2004 r. o pomocy społecznej;</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zakład opiekuńczo-leczniczy i zakład pielęgnacyjno-opiekuńczy, o których mowa w ustawie z dnia 27 sierpnia 2004 r. o świadczeniach opieki zdrowotnej finansowanych ze środków publicznych (Dz. U. z 2022 r. poz. 2561, z </a:t>
            </a:r>
            <a:r>
              <a:rPr lang="pl-PL" sz="18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późn</a:t>
            </a: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zm.);</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Jeśli jedna z powyżej wymienionych przesłanek jest spełniona to spełnia wymagania opieki instytucjonalnej i wówczas jest </a:t>
            </a:r>
            <a:r>
              <a:rPr lang="pl-PL" sz="1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niedozwolona w ramach Programu</a:t>
            </a:r>
            <a:r>
              <a:rPr lang="pl-PL"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31</a:t>
            </a:fld>
            <a:endParaRPr lang="pl-PL"/>
          </a:p>
        </p:txBody>
      </p:sp>
    </p:spTree>
    <p:extLst>
      <p:ext uri="{BB962C8B-B14F-4D97-AF65-F5344CB8AC3E}">
        <p14:creationId xmlns:p14="http://schemas.microsoft.com/office/powerpoint/2010/main" val="1818189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C02B4DB-5212-AD42-B2C1-BD19AC94D45E}" type="slidenum">
              <a:rPr lang="pl-PL" smtClean="0"/>
              <a:t>32</a:t>
            </a:fld>
            <a:endParaRPr lang="pl-PL"/>
          </a:p>
        </p:txBody>
      </p:sp>
    </p:spTree>
    <p:extLst>
      <p:ext uri="{BB962C8B-B14F-4D97-AF65-F5344CB8AC3E}">
        <p14:creationId xmlns:p14="http://schemas.microsoft.com/office/powerpoint/2010/main" val="3077592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l"/>
            <a:r>
              <a:rPr lang="pl-PL" sz="4000" b="1" i="0" dirty="0">
                <a:solidFill>
                  <a:schemeClr val="tx1"/>
                </a:solidFill>
                <a:effectLst/>
                <a:latin typeface="Arial" panose="020B0604020202020204" pitchFamily="34" charset="0"/>
              </a:rPr>
              <a:t>Jeśli w projekcie lub jego części wystąpi pomoc publiczna udzielana na podstawie art. 38a GBER wówczas budynek zabytkowy powinien osiągnąć minimalne poziomy oszczędności energii określone w tym artykule. </a:t>
            </a:r>
          </a:p>
          <a:p>
            <a:pPr algn="l"/>
            <a:r>
              <a:rPr lang="pl-PL" sz="4000" b="1" i="0" dirty="0">
                <a:solidFill>
                  <a:schemeClr val="tx1"/>
                </a:solidFill>
                <a:effectLst/>
                <a:latin typeface="Arial" panose="020B0604020202020204" pitchFamily="34" charset="0"/>
              </a:rPr>
              <a:t>Art. 38a ust. 6</a:t>
            </a:r>
            <a:endParaRPr lang="pl-PL" sz="5400" b="0" i="0" dirty="0">
              <a:solidFill>
                <a:srgbClr val="212529"/>
              </a:solidFill>
              <a:effectLst/>
              <a:latin typeface="Fira Sans" panose="020B0503050000020004" pitchFamily="34" charset="0"/>
            </a:endParaRPr>
          </a:p>
          <a:p>
            <a:r>
              <a:rPr lang="pl-PL" sz="5400" b="0" i="0" dirty="0">
                <a:solidFill>
                  <a:srgbClr val="212529"/>
                </a:solidFill>
                <a:effectLst/>
                <a:latin typeface="Fira Sans" panose="020B0503050000020004" pitchFamily="34" charset="0"/>
              </a:rPr>
              <a:t> Pomoc prowadzi do poprawy charakterystyki energetycznej budynku pod względem energii pierwotnej o co najmniej: (i) 20 % w porównaniu z sytuacją sprzed inwestycji w przypadku renowacji istniejących budynków lub (ii) 10 % w porównaniu z sytuacją sprzed inwestycji w przypadku działań renowacyjnych dotyczących instalacji lub wymiany tylko jednego rodzaju elementów budynku zgodnie z definicją w art. 2 pkt 9 dyrektywy 2010/31/UE, a takie ukierunkowane działania renowacyjne nie stanowią więcej niż 30 % części budżetu programu przeznaczonej na środki wspierające efektywność energetyczną, lub (iii) 10 % w porównaniu z progiem określonym dla wymogów dotyczących budynków o niemal zerowym zużyciu energii w krajowych środkach transponujących dyrektywę 2010/31/UE w przypadku nowych budynków. Początkowe zapotrzebowanie na energię pierwotną oraz szacowaną poprawę ustala się poprzez odniesienie do świadectwa charakterystyki energetycznej zdefiniowanego w art. 2 pkt 12 dyrektywy 2010/31/UE</a:t>
            </a:r>
            <a:endParaRPr lang="pl-PL" sz="5400" b="1" i="0" dirty="0">
              <a:solidFill>
                <a:srgbClr val="212529"/>
              </a:solidFill>
              <a:effectLst/>
              <a:latin typeface="Fira Sans" panose="020B0503050000020004" pitchFamily="34" charset="0"/>
            </a:endParaRPr>
          </a:p>
          <a:p>
            <a:endParaRPr lang="pl-PL" sz="4000" b="1" i="0" dirty="0">
              <a:solidFill>
                <a:schemeClr val="tx1"/>
              </a:solidFill>
              <a:effectLst/>
              <a:latin typeface="Arial" panose="020B0604020202020204" pitchFamily="34" charset="0"/>
            </a:endParaRPr>
          </a:p>
          <a:p>
            <a:r>
              <a:rPr lang="pl-PL" sz="4000" b="1" i="0" dirty="0">
                <a:solidFill>
                  <a:schemeClr val="tx1"/>
                </a:solidFill>
                <a:effectLst/>
                <a:latin typeface="Arial" panose="020B0604020202020204" pitchFamily="34" charset="0"/>
              </a:rPr>
              <a:t>Energia pierwotna </a:t>
            </a:r>
            <a:r>
              <a:rPr lang="pl-PL" sz="4000" b="0" i="0" dirty="0">
                <a:solidFill>
                  <a:schemeClr val="tx1"/>
                </a:solidFill>
                <a:effectLst/>
                <a:latin typeface="Arial" panose="020B0604020202020204" pitchFamily="34" charset="0"/>
              </a:rPr>
              <a:t>jako wskaźnik w </a:t>
            </a:r>
            <a:r>
              <a:rPr lang="pl-PL" sz="4000" b="0" i="0" u="none" strike="noStrike" dirty="0">
                <a:solidFill>
                  <a:schemeClr val="tx1"/>
                </a:solidFill>
                <a:effectLst/>
                <a:latin typeface="Arial" panose="020B0604020202020204" pitchFamily="34" charset="0"/>
                <a:hlinkClick r:id="rId3" tooltip="Świadectwo charakterystyki energetycznej budynku">
                  <a:extLst>
                    <a:ext uri="{A12FA001-AC4F-418D-AE19-62706E023703}">
                      <ahyp:hlinkClr xmlns:ahyp="http://schemas.microsoft.com/office/drawing/2018/hyperlinkcolor" val="tx"/>
                    </a:ext>
                  </a:extLst>
                </a:hlinkClick>
              </a:rPr>
              <a:t>świadectwie charakterystyki energetycznej budynku</a:t>
            </a:r>
            <a:r>
              <a:rPr lang="pl-PL" sz="4000" b="0" i="0" dirty="0">
                <a:solidFill>
                  <a:schemeClr val="tx1"/>
                </a:solidFill>
                <a:effectLst/>
                <a:latin typeface="Arial" panose="020B0604020202020204" pitchFamily="34" charset="0"/>
              </a:rPr>
              <a:t> określa ilość takiej energii niezbędnej do pokrycia zapotrzebowania na jego </a:t>
            </a:r>
            <a:r>
              <a:rPr lang="pl-PL" sz="4000" b="0" i="0" u="none" strike="noStrike" dirty="0">
                <a:solidFill>
                  <a:schemeClr val="tx1"/>
                </a:solidFill>
                <a:effectLst/>
                <a:latin typeface="Arial" panose="020B0604020202020204" pitchFamily="34" charset="0"/>
                <a:hlinkClick r:id="rId4" tooltip="Ogrzewanie">
                  <a:extLst>
                    <a:ext uri="{A12FA001-AC4F-418D-AE19-62706E023703}">
                      <ahyp:hlinkClr xmlns:ahyp="http://schemas.microsoft.com/office/drawing/2018/hyperlinkcolor" val="tx"/>
                    </a:ext>
                  </a:extLst>
                </a:hlinkClick>
              </a:rPr>
              <a:t>ogrzewanie</a:t>
            </a:r>
            <a:r>
              <a:rPr lang="pl-PL" sz="4000" b="0" i="0" dirty="0">
                <a:solidFill>
                  <a:schemeClr val="tx1"/>
                </a:solidFill>
                <a:effectLst/>
                <a:latin typeface="Arial" panose="020B0604020202020204" pitchFamily="34" charset="0"/>
              </a:rPr>
              <a:t>, </a:t>
            </a:r>
            <a:r>
              <a:rPr lang="pl-PL" sz="4000" b="0" i="0" u="none" strike="noStrike" dirty="0">
                <a:solidFill>
                  <a:schemeClr val="tx1"/>
                </a:solidFill>
                <a:effectLst/>
                <a:latin typeface="Arial" panose="020B0604020202020204" pitchFamily="34" charset="0"/>
                <a:hlinkClick r:id="rId5" tooltip="Klimatyzacja">
                  <a:extLst>
                    <a:ext uri="{A12FA001-AC4F-418D-AE19-62706E023703}">
                      <ahyp:hlinkClr xmlns:ahyp="http://schemas.microsoft.com/office/drawing/2018/hyperlinkcolor" val="tx"/>
                    </a:ext>
                  </a:extLst>
                </a:hlinkClick>
              </a:rPr>
              <a:t>klimatyzację</a:t>
            </a:r>
            <a:r>
              <a:rPr lang="pl-PL" sz="4000" b="0" i="0" dirty="0">
                <a:solidFill>
                  <a:schemeClr val="tx1"/>
                </a:solidFill>
                <a:effectLst/>
                <a:latin typeface="Arial" panose="020B0604020202020204" pitchFamily="34" charset="0"/>
              </a:rPr>
              <a:t> i wentylację mechaniczną oraz przygotowanie ciepłej </a:t>
            </a:r>
            <a:r>
              <a:rPr lang="pl-PL" sz="4000" b="0" i="0" u="none" strike="noStrike" dirty="0">
                <a:solidFill>
                  <a:schemeClr val="tx1"/>
                </a:solidFill>
                <a:effectLst/>
                <a:latin typeface="Arial" panose="020B0604020202020204" pitchFamily="34" charset="0"/>
                <a:hlinkClick r:id="rId6" tooltip="Woda użytkowa">
                  <a:extLst>
                    <a:ext uri="{A12FA001-AC4F-418D-AE19-62706E023703}">
                      <ahyp:hlinkClr xmlns:ahyp="http://schemas.microsoft.com/office/drawing/2018/hyperlinkcolor" val="tx"/>
                    </a:ext>
                  </a:extLst>
                </a:hlinkClick>
              </a:rPr>
              <a:t>wody użytkowej</a:t>
            </a:r>
            <a:r>
              <a:rPr lang="pl-PL" sz="4000" b="0" i="0" dirty="0">
                <a:solidFill>
                  <a:schemeClr val="tx1"/>
                </a:solidFill>
                <a:effectLst/>
                <a:latin typeface="Arial" panose="020B0604020202020204" pitchFamily="34" charset="0"/>
              </a:rPr>
              <a:t> dla osób go zamieszkujących.</a:t>
            </a:r>
          </a:p>
          <a:p>
            <a:endParaRPr lang="pl-PL" sz="2800" b="0" i="0" dirty="0">
              <a:solidFill>
                <a:srgbClr val="FFFFFF"/>
              </a:solidFill>
              <a:effectLst/>
              <a:latin typeface="Arial" panose="020B060402020202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4</a:t>
            </a:fld>
            <a:endParaRPr lang="pl-PL"/>
          </a:p>
        </p:txBody>
      </p:sp>
    </p:spTree>
    <p:extLst>
      <p:ext uri="{BB962C8B-B14F-4D97-AF65-F5344CB8AC3E}">
        <p14:creationId xmlns:p14="http://schemas.microsoft.com/office/powerpoint/2010/main" val="515914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1" u="none" strike="noStrike" baseline="0" dirty="0">
              <a:solidFill>
                <a:srgbClr val="000000"/>
              </a:solidFill>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5</a:t>
            </a:fld>
            <a:endParaRPr lang="pl-PL"/>
          </a:p>
        </p:txBody>
      </p:sp>
    </p:spTree>
    <p:extLst>
      <p:ext uri="{BB962C8B-B14F-4D97-AF65-F5344CB8AC3E}">
        <p14:creationId xmlns:p14="http://schemas.microsoft.com/office/powerpoint/2010/main" val="2103925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0" u="none" strike="noStrike" baseline="0" dirty="0">
              <a:solidFill>
                <a:srgbClr val="000000"/>
              </a:solidFill>
              <a:latin typeface="Calibri" panose="020F0502020204030204" pitchFamily="34" charset="0"/>
            </a:endParaRPr>
          </a:p>
          <a:p>
            <a:pPr>
              <a:lnSpc>
                <a:spcPct val="115000"/>
              </a:lnSpc>
              <a:spcBef>
                <a:spcPts val="1000"/>
              </a:spcBef>
            </a:pPr>
            <a:r>
              <a:rPr lang="pl-PL" sz="1800" dirty="0">
                <a:effectLst/>
                <a:latin typeface="Calibri" panose="020F0502020204030204" pitchFamily="34" charset="0"/>
                <a:ea typeface="Calibri" panose="020F0502020204030204" pitchFamily="34" charset="0"/>
                <a:cs typeface="Times New Roman" panose="02020603050405020304" pitchFamily="18" charset="0"/>
              </a:rPr>
              <a:t>W przypadku montażu pomp ciepła, w uzasadnionych przypadkach, w oparciu o audyt energetyczny, możliwe jest pozostawienie istniejącego kotła gazowego jako źródła szczytowego/dodatkowego.</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effectLst/>
                <a:latin typeface="Calibri" panose="020F0502020204030204" pitchFamily="34" charset="0"/>
                <a:ea typeface="Calibri" panose="020F0502020204030204" pitchFamily="34" charset="0"/>
                <a:cs typeface="Times New Roman" panose="02020603050405020304" pitchFamily="18" charset="0"/>
              </a:rPr>
              <a:t>Przez uzasadnione przypadki należy rozumieć ekonomiczne uzasadnienie pozostawienia dotychczasowych kotłów gazowych jako źródła szczytowego/dodatkowego potwierdzone audytem energetycznym (konieczność pozostawienia takiego źródła musi wynikać z audytu energetycznego) przy założeniu, że pompy ciepła staną się głównym źródłem ciepła.</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800" dirty="0">
                <a:effectLst/>
                <a:latin typeface="Calibri" panose="020F0502020204030204" pitchFamily="34" charset="0"/>
                <a:ea typeface="Calibri" panose="020F0502020204030204" pitchFamily="34" charset="0"/>
                <a:cs typeface="Times New Roman" panose="02020603050405020304" pitchFamily="18" charset="0"/>
              </a:rPr>
              <a:t>Maty / ogrzewanie podłogowe na podczerwień będą możliwe do zastosowania w przypadku zamontowania </a:t>
            </a:r>
            <a:r>
              <a:rPr lang="pl-PL" sz="1800" dirty="0" err="1">
                <a:effectLst/>
                <a:latin typeface="Calibri" panose="020F0502020204030204" pitchFamily="34" charset="0"/>
                <a:ea typeface="Calibri" panose="020F0502020204030204" pitchFamily="34" charset="0"/>
                <a:cs typeface="Times New Roman" panose="02020603050405020304" pitchFamily="18" charset="0"/>
              </a:rPr>
              <a:t>prosumenckiej</a:t>
            </a:r>
            <a:r>
              <a:rPr lang="pl-PL" sz="1800" dirty="0">
                <a:effectLst/>
                <a:latin typeface="Calibri" panose="020F0502020204030204" pitchFamily="34" charset="0"/>
                <a:ea typeface="Calibri" panose="020F0502020204030204" pitchFamily="34" charset="0"/>
                <a:cs typeface="Times New Roman" panose="02020603050405020304" pitchFamily="18" charset="0"/>
              </a:rPr>
              <a:t> instalacji do wytwarzania energii elektrycznej z OZE, zgodnie z audytem energetycznym.</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1800" b="0" i="0" u="none" strike="noStrike" baseline="0" dirty="0">
              <a:solidFill>
                <a:srgbClr val="000000"/>
              </a:solidFill>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6</a:t>
            </a:fld>
            <a:endParaRPr lang="pl-PL"/>
          </a:p>
        </p:txBody>
      </p:sp>
    </p:spTree>
    <p:extLst>
      <p:ext uri="{BB962C8B-B14F-4D97-AF65-F5344CB8AC3E}">
        <p14:creationId xmlns:p14="http://schemas.microsoft.com/office/powerpoint/2010/main" val="1502442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800" b="0" i="0" u="none" strike="noStrike" baseline="0" dirty="0">
                <a:latin typeface="Calibri" panose="020F0502020204030204" pitchFamily="34" charset="0"/>
              </a:rPr>
              <a:t>Przed przystąpieniem do prac należy we współpracy ze specjalistą ornitologiem i </a:t>
            </a:r>
            <a:r>
              <a:rPr lang="pl-PL" sz="1800" b="0" i="0" u="none" strike="noStrike" baseline="0" dirty="0" err="1">
                <a:latin typeface="Calibri" panose="020F0502020204030204" pitchFamily="34" charset="0"/>
              </a:rPr>
              <a:t>chiropterologiem</a:t>
            </a:r>
            <a:r>
              <a:rPr lang="pl-PL" sz="1800" b="0" i="0" u="none" strike="noStrike" baseline="0" dirty="0">
                <a:latin typeface="Calibri" panose="020F0502020204030204" pitchFamily="34" charset="0"/>
              </a:rPr>
              <a:t> dokonać przeglądu budynku pod kątem występowania miejsc gniazdowania i schronień zwierząt (ptaków i nietoperzy). W przypadku potwierdzenia ich obecności prace należy prowadzić w terminach wyznaczonych przez ww. specjalistów. Ponadto w przypadku, gdy konieczne będzie zniszczenie miejsc gniazdowania lub siedlisk ptaków, a także miejsc rozrodu nietoperzy, należy uzyskać stosowne zezwolenie na czynności zakazane w stosunku do chronionych gatunków zwierząt - zgodnie z zapisami art. 56 ustawy z dnia 16 kwietnia 2004 r. o ochronie przyrody, oraz przewidzieć właściwe działania kompensujące np. instalacja budek lęgowych dla ptaków lub schronień dla nietoperzy. Zakres i sposób wykonania kompensacji winni ustalić specjaliści wykonujący przegląd budynku pod kątem występowania miejsc gniazdowania i schronień zwierząt. </a:t>
            </a:r>
          </a:p>
          <a:p>
            <a:endParaRPr lang="pl-PL" sz="1800" b="0" i="0" u="none" strike="noStrike" baseline="0" dirty="0">
              <a:latin typeface="Calibri" panose="020F0502020204030204" pitchFamily="34" charset="0"/>
            </a:endParaRPr>
          </a:p>
          <a:p>
            <a:r>
              <a:rPr lang="pl-PL" sz="2800" dirty="0"/>
              <a:t>Zapisy ustawy Prawo budowlane nakładają jednak na inwestora obowiązek dołączenia pozwoleń, uzgodnień i opinii wymaganych odrębnymi przepisami (art. 30 ust. 2) lub pozwoleń i innych dokumentów wymaganych przepisami szczególnymi (art. 33 ust. 2 pkt 1) – do których zaliczyć należy zezwolenia GDO Ś i RDOŚ z zakresu ochrony gatunkowej.</a:t>
            </a:r>
            <a:endParaRPr lang="pl-PL" sz="1800" b="0" i="0" u="none" strike="noStrike" baseline="0" dirty="0">
              <a:latin typeface="Calibri" panose="020F0502020204030204" pitchFamily="34" charset="0"/>
            </a:endParaRPr>
          </a:p>
          <a:p>
            <a:endParaRPr lang="pl-PL" sz="1800" b="0" i="1" u="none" strike="noStrike" baseline="0" dirty="0">
              <a:solidFill>
                <a:srgbClr val="000000"/>
              </a:solidFill>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7</a:t>
            </a:fld>
            <a:endParaRPr lang="pl-PL"/>
          </a:p>
        </p:txBody>
      </p:sp>
    </p:spTree>
    <p:extLst>
      <p:ext uri="{BB962C8B-B14F-4D97-AF65-F5344CB8AC3E}">
        <p14:creationId xmlns:p14="http://schemas.microsoft.com/office/powerpoint/2010/main" val="704474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0" u="none" strike="noStrike" baseline="0" dirty="0">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8</a:t>
            </a:fld>
            <a:endParaRPr lang="pl-PL"/>
          </a:p>
        </p:txBody>
      </p:sp>
    </p:spTree>
    <p:extLst>
      <p:ext uri="{BB962C8B-B14F-4D97-AF65-F5344CB8AC3E}">
        <p14:creationId xmlns:p14="http://schemas.microsoft.com/office/powerpoint/2010/main" val="2748256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800" b="0" i="0" u="none" strike="noStrike" baseline="0" dirty="0">
              <a:latin typeface="Calibri" panose="020F0502020204030204" pitchFamily="34" charset="0"/>
            </a:endParaRPr>
          </a:p>
        </p:txBody>
      </p:sp>
      <p:sp>
        <p:nvSpPr>
          <p:cNvPr id="4" name="Symbol zastępczy numeru slajdu 3"/>
          <p:cNvSpPr>
            <a:spLocks noGrp="1"/>
          </p:cNvSpPr>
          <p:nvPr>
            <p:ph type="sldNum" sz="quarter" idx="5"/>
          </p:nvPr>
        </p:nvSpPr>
        <p:spPr/>
        <p:txBody>
          <a:bodyPr/>
          <a:lstStyle/>
          <a:p>
            <a:fld id="{2C02B4DB-5212-AD42-B2C1-BD19AC94D45E}" type="slidenum">
              <a:rPr lang="pl-PL" smtClean="0"/>
              <a:t>9</a:t>
            </a:fld>
            <a:endParaRPr lang="pl-PL"/>
          </a:p>
        </p:txBody>
      </p:sp>
    </p:spTree>
    <p:extLst>
      <p:ext uri="{BB962C8B-B14F-4D97-AF65-F5344CB8AC3E}">
        <p14:creationId xmlns:p14="http://schemas.microsoft.com/office/powerpoint/2010/main" val="26090946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4" y="1973822"/>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64"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597634"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3613945" y="540402"/>
            <a:ext cx="1080000" cy="1080000"/>
          </a:xfrm>
          <a:prstGeom prst="rect">
            <a:avLst/>
          </a:prstGeom>
        </p:spPr>
      </p:pic>
      <p:sp>
        <p:nvSpPr>
          <p:cNvPr id="2" name="Title 1"/>
          <p:cNvSpPr>
            <a:spLocks noGrp="1"/>
          </p:cNvSpPr>
          <p:nvPr>
            <p:ph type="ctrTitle"/>
          </p:nvPr>
        </p:nvSpPr>
        <p:spPr>
          <a:xfrm>
            <a:off x="1385877" y="3059121"/>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07.11.2023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9"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979"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4"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9" y="1983575"/>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9"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07.11.2023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652758"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1380512"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3537020"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a:alphaModFix amt="55000"/>
            <a:extLst>
              <a:ext uri="{28A0092B-C50C-407E-A947-70E740481C1C}">
                <a14:useLocalDpi xmlns:a14="http://schemas.microsoft.com/office/drawing/2010/main" val="0"/>
              </a:ext>
            </a:extLst>
          </a:blip>
          <a:stretch>
            <a:fillRect/>
          </a:stretch>
        </p:blipFill>
        <p:spPr>
          <a:xfrm>
            <a:off x="4265614"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4"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72812"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8"/>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07.11.2023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25754"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9"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2" y="4500570"/>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9"/>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86113" y="5195727"/>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44"/>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9" y="899844"/>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1"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6"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1"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886"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71" indent="-251971" algn="l" defTabSz="1007886"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886" rtl="0" eaLnBrk="1" latinLnBrk="0" hangingPunct="1">
        <a:defRPr sz="1984" kern="1200">
          <a:solidFill>
            <a:schemeClr val="tx1"/>
          </a:solidFill>
          <a:latin typeface="+mn-lt"/>
          <a:ea typeface="+mn-ea"/>
          <a:cs typeface="+mn-cs"/>
        </a:defRPr>
      </a:lvl1pPr>
      <a:lvl2pPr marL="503944" algn="l" defTabSz="1007886" rtl="0" eaLnBrk="1" latinLnBrk="0" hangingPunct="1">
        <a:defRPr sz="1984" kern="1200">
          <a:solidFill>
            <a:schemeClr val="tx1"/>
          </a:solidFill>
          <a:latin typeface="+mn-lt"/>
          <a:ea typeface="+mn-ea"/>
          <a:cs typeface="+mn-cs"/>
        </a:defRPr>
      </a:lvl2pPr>
      <a:lvl3pPr marL="1007886" algn="l" defTabSz="1007886" rtl="0" eaLnBrk="1" latinLnBrk="0" hangingPunct="1">
        <a:defRPr sz="1984" kern="1200">
          <a:solidFill>
            <a:schemeClr val="tx1"/>
          </a:solidFill>
          <a:latin typeface="+mn-lt"/>
          <a:ea typeface="+mn-ea"/>
          <a:cs typeface="+mn-cs"/>
        </a:defRPr>
      </a:lvl3pPr>
      <a:lvl4pPr marL="1511829" algn="l" defTabSz="1007886" rtl="0" eaLnBrk="1" latinLnBrk="0" hangingPunct="1">
        <a:defRPr sz="1984" kern="1200">
          <a:solidFill>
            <a:schemeClr val="tx1"/>
          </a:solidFill>
          <a:latin typeface="+mn-lt"/>
          <a:ea typeface="+mn-ea"/>
          <a:cs typeface="+mn-cs"/>
        </a:defRPr>
      </a:lvl4pPr>
      <a:lvl5pPr marL="2015772" algn="l" defTabSz="1007886" rtl="0" eaLnBrk="1" latinLnBrk="0" hangingPunct="1">
        <a:defRPr sz="1984" kern="1200">
          <a:solidFill>
            <a:schemeClr val="tx1"/>
          </a:solidFill>
          <a:latin typeface="+mn-lt"/>
          <a:ea typeface="+mn-ea"/>
          <a:cs typeface="+mn-cs"/>
        </a:defRPr>
      </a:lvl5pPr>
      <a:lvl6pPr marL="2519716" algn="l" defTabSz="1007886" rtl="0" eaLnBrk="1" latinLnBrk="0" hangingPunct="1">
        <a:defRPr sz="1984" kern="1200">
          <a:solidFill>
            <a:schemeClr val="tx1"/>
          </a:solidFill>
          <a:latin typeface="+mn-lt"/>
          <a:ea typeface="+mn-ea"/>
          <a:cs typeface="+mn-cs"/>
        </a:defRPr>
      </a:lvl6pPr>
      <a:lvl7pPr marL="3023658" algn="l" defTabSz="1007886" rtl="0" eaLnBrk="1" latinLnBrk="0" hangingPunct="1">
        <a:defRPr sz="1984" kern="1200">
          <a:solidFill>
            <a:schemeClr val="tx1"/>
          </a:solidFill>
          <a:latin typeface="+mn-lt"/>
          <a:ea typeface="+mn-ea"/>
          <a:cs typeface="+mn-cs"/>
        </a:defRPr>
      </a:lvl7pPr>
      <a:lvl8pPr marL="3527602" algn="l" defTabSz="1007886" rtl="0" eaLnBrk="1" latinLnBrk="0" hangingPunct="1">
        <a:defRPr sz="1984" kern="1200">
          <a:solidFill>
            <a:schemeClr val="tx1"/>
          </a:solidFill>
          <a:latin typeface="+mn-lt"/>
          <a:ea typeface="+mn-ea"/>
          <a:cs typeface="+mn-cs"/>
        </a:defRPr>
      </a:lvl8pPr>
      <a:lvl9pPr marL="4031544" algn="l" defTabSz="1007886"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p15:clr>
            <a:srgbClr val="F26B43"/>
          </p15:clr>
        </p15:guide>
        <p15:guide id="2" pos="419">
          <p15:clr>
            <a:srgbClr val="F26B43"/>
          </p15:clr>
        </p15:guide>
        <p15:guide id="3" pos="646">
          <p15:clr>
            <a:srgbClr val="F26B43"/>
          </p15:clr>
        </p15:guide>
        <p15:guide id="4" pos="873">
          <p15:clr>
            <a:srgbClr val="F26B43"/>
          </p15:clr>
        </p15:guide>
        <p15:guide id="5" pos="1100">
          <p15:clr>
            <a:srgbClr val="F26B43"/>
          </p15:clr>
        </p15:guide>
        <p15:guide id="6" pos="1327">
          <p15:clr>
            <a:srgbClr val="F26B43"/>
          </p15:clr>
        </p15:guide>
        <p15:guide id="7" pos="1553">
          <p15:clr>
            <a:srgbClr val="F26B43"/>
          </p15:clr>
        </p15:guide>
        <p15:guide id="8" pos="1780">
          <p15:clr>
            <a:srgbClr val="F26B43"/>
          </p15:clr>
        </p15:guide>
        <p15:guide id="9" pos="2007">
          <p15:clr>
            <a:srgbClr val="F26B43"/>
          </p15:clr>
        </p15:guide>
        <p15:guide id="10" pos="2234">
          <p15:clr>
            <a:srgbClr val="F26B43"/>
          </p15:clr>
        </p15:guide>
        <p15:guide id="11" pos="2460">
          <p15:clr>
            <a:srgbClr val="F26B43"/>
          </p15:clr>
        </p15:guide>
        <p15:guide id="12" pos="2687">
          <p15:clr>
            <a:srgbClr val="F26B43"/>
          </p15:clr>
        </p15:guide>
        <p15:guide id="13" pos="2914">
          <p15:clr>
            <a:srgbClr val="F26B43"/>
          </p15:clr>
        </p15:guide>
        <p15:guide id="14" pos="3141">
          <p15:clr>
            <a:srgbClr val="F26B43"/>
          </p15:clr>
        </p15:guide>
        <p15:guide id="15" pos="3368">
          <p15:clr>
            <a:srgbClr val="F26B43"/>
          </p15:clr>
        </p15:guide>
        <p15:guide id="16" pos="3594">
          <p15:clr>
            <a:srgbClr val="F26B43"/>
          </p15:clr>
        </p15:guide>
        <p15:guide id="17" pos="3821">
          <p15:clr>
            <a:srgbClr val="F26B43"/>
          </p15:clr>
        </p15:guide>
        <p15:guide id="18" pos="4048">
          <p15:clr>
            <a:srgbClr val="F26B43"/>
          </p15:clr>
        </p15:guide>
        <p15:guide id="19" pos="4275">
          <p15:clr>
            <a:srgbClr val="F26B43"/>
          </p15:clr>
        </p15:guide>
        <p15:guide id="20" pos="4501">
          <p15:clr>
            <a:srgbClr val="F26B43"/>
          </p15:clr>
        </p15:guide>
        <p15:guide id="21" pos="4728">
          <p15:clr>
            <a:srgbClr val="F26B43"/>
          </p15:clr>
        </p15:guide>
        <p15:guide id="22" pos="4955">
          <p15:clr>
            <a:srgbClr val="F26B43"/>
          </p15:clr>
        </p15:guide>
        <p15:guide id="23" pos="5182">
          <p15:clr>
            <a:srgbClr val="F26B43"/>
          </p15:clr>
        </p15:guide>
        <p15:guide id="24" pos="5408">
          <p15:clr>
            <a:srgbClr val="F26B43"/>
          </p15:clr>
        </p15:guide>
        <p15:guide id="25" pos="5635">
          <p15:clr>
            <a:srgbClr val="F26B43"/>
          </p15:clr>
        </p15:guide>
        <p15:guide id="26" pos="5862">
          <p15:clr>
            <a:srgbClr val="F26B43"/>
          </p15:clr>
        </p15:guide>
        <p15:guide id="27" pos="6089">
          <p15:clr>
            <a:srgbClr val="F26B43"/>
          </p15:clr>
        </p15:guide>
        <p15:guide id="28" pos="6316">
          <p15:clr>
            <a:srgbClr val="F26B43"/>
          </p15:clr>
        </p15:guide>
        <p15:guide id="29" pos="6542">
          <p15:clr>
            <a:srgbClr val="F26B43"/>
          </p15:clr>
        </p15:guide>
        <p15:guide id="30" orient="horz" pos="113">
          <p15:clr>
            <a:srgbClr val="F26B43"/>
          </p15:clr>
        </p15:guide>
        <p15:guide id="31" orient="horz" pos="340">
          <p15:clr>
            <a:srgbClr val="F26B43"/>
          </p15:clr>
        </p15:guide>
        <p15:guide id="32" orient="horz" pos="567">
          <p15:clr>
            <a:srgbClr val="F26B43"/>
          </p15:clr>
        </p15:guide>
        <p15:guide id="33" orient="horz" pos="794">
          <p15:clr>
            <a:srgbClr val="F26B43"/>
          </p15:clr>
        </p15:guide>
        <p15:guide id="34" orient="horz" pos="1020">
          <p15:clr>
            <a:srgbClr val="F26B43"/>
          </p15:clr>
        </p15:guide>
        <p15:guide id="35" orient="horz" pos="1247">
          <p15:clr>
            <a:srgbClr val="F26B43"/>
          </p15:clr>
        </p15:guide>
        <p15:guide id="36" orient="horz" pos="1474">
          <p15:clr>
            <a:srgbClr val="F26B43"/>
          </p15:clr>
        </p15:guide>
        <p15:guide id="37" orient="horz" pos="1701">
          <p15:clr>
            <a:srgbClr val="F26B43"/>
          </p15:clr>
        </p15:guide>
        <p15:guide id="38" orient="horz" pos="1927">
          <p15:clr>
            <a:srgbClr val="F26B43"/>
          </p15:clr>
        </p15:guide>
        <p15:guide id="39" orient="horz" pos="2154">
          <p15:clr>
            <a:srgbClr val="F26B43"/>
          </p15:clr>
        </p15:guide>
        <p15:guide id="40" orient="horz" pos="2381">
          <p15:clr>
            <a:srgbClr val="F26B43"/>
          </p15:clr>
        </p15:guide>
        <p15:guide id="41" orient="horz" pos="2608">
          <p15:clr>
            <a:srgbClr val="F26B43"/>
          </p15:clr>
        </p15:guide>
        <p15:guide id="42" orient="horz" pos="2835">
          <p15:clr>
            <a:srgbClr val="F26B43"/>
          </p15:clr>
        </p15:guide>
        <p15:guide id="43" orient="horz" pos="3061">
          <p15:clr>
            <a:srgbClr val="F26B43"/>
          </p15:clr>
        </p15:guide>
        <p15:guide id="44" orient="horz" pos="3288">
          <p15:clr>
            <a:srgbClr val="F26B43"/>
          </p15:clr>
        </p15:guide>
        <p15:guide id="45" orient="horz" pos="3515">
          <p15:clr>
            <a:srgbClr val="F26B43"/>
          </p15:clr>
        </p15:guide>
        <p15:guide id="46" orient="horz" pos="3742">
          <p15:clr>
            <a:srgbClr val="F26B43"/>
          </p15:clr>
        </p15:guide>
        <p15:guide id="47" orient="horz" pos="3968">
          <p15:clr>
            <a:srgbClr val="F26B43"/>
          </p15:clr>
        </p15:guide>
        <p15:guide id="48" orient="horz" pos="4195">
          <p15:clr>
            <a:srgbClr val="F26B43"/>
          </p15:clr>
        </p15:guide>
        <p15:guide id="49" orient="horz" pos="4422">
          <p15:clr>
            <a:srgbClr val="F26B43"/>
          </p15:clr>
        </p15:guide>
        <p15:guide id="50" orient="horz" pos="464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rpo.dolnyslask.pl/wp-content/uploads/2023/06/za%C5%82.-do-Uchwa%C5%82y-KM-25-KRYTERIA-dz.-2.2-Termomodernizacja-wielorodzinne-autopoprawka.pdf"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hyperlink" Target="https://rpo.dolnyslask.pl/wp-content/uploads/2023/09/za%C5%82.-do-Uchwa%C5%82y-KM-33-kryteria-og%C3%B3lne-zmiana.pdf"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rpo.dolnyslask.pl/o-projekcie/feds-2021-2027/nabory-wnioskow/"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rpo.dolnyslask.pl/ogloszenie-o-naborze-przeprowadzanym-w-trybie-konkurencyjnym-feds-02-02-ip-01-043-23-nabor-dla-wojewodztwa-dolnoslaskiego/"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5.xml"/><Relationship Id="rId6" Type="http://schemas.openxmlformats.org/officeDocument/2006/relationships/hyperlink" Target="https://rpo.dolnyslask.pl/ogloszenie-o-naborze-przeprowadzanym-w-trybie-konkurencyjnym-feds-02-02-ip-01-043-23-nabor-dla-wojewodztwa-dolnoslaskiego/"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hyperlink" Target="mailto:sekretariatdef@dolnyslask" TargetMode="External"/><Relationship Id="rId2" Type="http://schemas.openxmlformats.org/officeDocument/2006/relationships/notesSlide" Target="../notesSlides/notesSlide32.xml"/><Relationship Id="rId1" Type="http://schemas.openxmlformats.org/officeDocument/2006/relationships/slideLayout" Target="../slideLayouts/slideLayout10.xml"/><Relationship Id="rId4" Type="http://schemas.openxmlformats.org/officeDocument/2006/relationships/image" Target="../media/image2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1A395D3-35E7-4FC6-9F13-A51704F85134}"/>
              </a:ext>
            </a:extLst>
          </p:cNvPr>
          <p:cNvSpPr>
            <a:spLocks noGrp="1"/>
          </p:cNvSpPr>
          <p:nvPr>
            <p:ph type="dt" sz="half" idx="10"/>
          </p:nvPr>
        </p:nvSpPr>
        <p:spPr>
          <a:xfrm>
            <a:off x="6858074" y="540408"/>
            <a:ext cx="2807126" cy="287102"/>
          </a:xfrm>
        </p:spPr>
        <p:txBody>
          <a:bodyPr/>
          <a:lstStyle/>
          <a:p>
            <a:r>
              <a:rPr lang="pl-PL" sz="1800" dirty="0">
                <a:latin typeface="Arial" panose="020B0604020202020204" pitchFamily="34" charset="0"/>
                <a:cs typeface="Arial" panose="020B0604020202020204" pitchFamily="34" charset="0"/>
              </a:rPr>
              <a:t>Wrocław, 15.11.2023 r. </a:t>
            </a: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5" name="Tytuł 4">
            <a:extLst>
              <a:ext uri="{FF2B5EF4-FFF2-40B4-BE49-F238E27FC236}">
                <a16:creationId xmlns:a16="http://schemas.microsoft.com/office/drawing/2014/main" id="{9898791B-194A-1F1D-D9E8-4A2807DA3E64}"/>
              </a:ext>
            </a:extLst>
          </p:cNvPr>
          <p:cNvSpPr>
            <a:spLocks noGrp="1"/>
          </p:cNvSpPr>
          <p:nvPr>
            <p:ph type="ctrTitle"/>
          </p:nvPr>
        </p:nvSpPr>
        <p:spPr>
          <a:xfrm>
            <a:off x="305346" y="2627709"/>
            <a:ext cx="9865096" cy="1087764"/>
          </a:xfrm>
        </p:spPr>
        <p:txBody>
          <a:bodyPr>
            <a:normAutofit fontScale="90000"/>
          </a:bodyPr>
          <a:lstStyle/>
          <a:p>
            <a:pPr algn="ctr" fontAlgn="base">
              <a:lnSpc>
                <a:spcPts val="3800"/>
              </a:lnSpc>
            </a:pPr>
            <a:r>
              <a:rPr lang="pl-PL" b="0" dirty="0">
                <a:latin typeface="+mn-lt"/>
              </a:rPr>
              <a:t>Kompleksowa modernizacja energetyczna budynków mieszkalnych wielorodzinnych (z wyjątkiem budynków stanowiących własność Skarbu Państwa oraz budynków spółdzielni mieszkaniowych) – województwo dolnośląskie</a:t>
            </a:r>
            <a:br>
              <a:rPr lang="pl-PL" b="0" dirty="0">
                <a:latin typeface="+mn-lt"/>
              </a:rPr>
            </a:br>
            <a:r>
              <a:rPr lang="pl-PL" b="0" dirty="0">
                <a:latin typeface="+mn-lt"/>
              </a:rPr>
              <a:t>Nabór nr FEDS.02.02-IP.01-043/23</a:t>
            </a:r>
            <a:br>
              <a:rPr lang="pl-PL" b="0" dirty="0">
                <a:latin typeface="+mn-lt"/>
              </a:rPr>
            </a:br>
            <a:br>
              <a:rPr lang="pl-PL" b="0" dirty="0">
                <a:latin typeface="+mn-lt"/>
              </a:rPr>
            </a:br>
            <a:r>
              <a:rPr lang="pl-PL" dirty="0">
                <a:latin typeface="+mn-lt"/>
              </a:rPr>
              <a:t>OGÓLNE INFORMACJE </a:t>
            </a:r>
            <a:br>
              <a:rPr lang="pl-PL" b="0" dirty="0">
                <a:latin typeface="+mn-lt"/>
              </a:rPr>
            </a:br>
            <a:br>
              <a:rPr lang="pl-PL" b="0" dirty="0">
                <a:latin typeface="+mn-lt"/>
              </a:rPr>
            </a:br>
            <a:br>
              <a:rPr lang="pl-PL" b="1" i="0" dirty="0">
                <a:solidFill>
                  <a:srgbClr val="000000"/>
                </a:solidFill>
                <a:effectLst/>
                <a:latin typeface="+mn-lt"/>
              </a:rPr>
            </a:br>
            <a:br>
              <a:rPr lang="pl-PL" b="0" i="0" dirty="0">
                <a:solidFill>
                  <a:srgbClr val="000000"/>
                </a:solidFill>
                <a:effectLst/>
                <a:latin typeface="Ubuntu" panose="020B0604020202020204" pitchFamily="34" charset="0"/>
              </a:rPr>
            </a:br>
            <a:endParaRPr lang="pl-PL" dirty="0"/>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Finansowanie:</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sp>
        <p:nvSpPr>
          <p:cNvPr id="5" name="pole tekstowe 4">
            <a:extLst>
              <a:ext uri="{FF2B5EF4-FFF2-40B4-BE49-F238E27FC236}">
                <a16:creationId xmlns:a16="http://schemas.microsoft.com/office/drawing/2014/main" id="{DCFDE64B-0E41-69DC-6F41-84F9785A0952}"/>
              </a:ext>
            </a:extLst>
          </p:cNvPr>
          <p:cNvSpPr txBox="1"/>
          <p:nvPr/>
        </p:nvSpPr>
        <p:spPr>
          <a:xfrm>
            <a:off x="521370" y="899517"/>
            <a:ext cx="9829092" cy="6278642"/>
          </a:xfrm>
          <a:prstGeom prst="rect">
            <a:avLst/>
          </a:prstGeom>
          <a:noFill/>
        </p:spPr>
        <p:txBody>
          <a:bodyPr wrap="square" rtlCol="0">
            <a:spAutoFit/>
          </a:bodyPr>
          <a:lstStyle/>
          <a:p>
            <a:pPr algn="ctr"/>
            <a:r>
              <a:rPr lang="pl-PL" sz="2800" b="1" dirty="0"/>
              <a:t>Alokacja w ramach konkursu:</a:t>
            </a:r>
          </a:p>
          <a:p>
            <a:pPr algn="ctr"/>
            <a:endParaRPr lang="pl-PL" dirty="0"/>
          </a:p>
          <a:p>
            <a:pPr algn="ctr"/>
            <a:r>
              <a:rPr lang="pl-PL" sz="2400" b="1" dirty="0">
                <a:solidFill>
                  <a:srgbClr val="FF0000"/>
                </a:solidFill>
                <a:effectLst/>
                <a:latin typeface="Calibri" panose="020F0502020204030204" pitchFamily="34" charset="0"/>
                <a:ea typeface="Times New Roman" panose="02020603050405020304" pitchFamily="18" charset="0"/>
              </a:rPr>
              <a:t>17 665 496,00 EUR, tj. 79 014 230,50 PLN</a:t>
            </a:r>
          </a:p>
          <a:p>
            <a:pPr algn="ctr"/>
            <a:r>
              <a:rPr lang="pl-PL" sz="2000" b="1" dirty="0">
                <a:latin typeface="Calibri" panose="020F0502020204030204" pitchFamily="34" charset="0"/>
                <a:ea typeface="Times New Roman" panose="02020603050405020304" pitchFamily="18" charset="0"/>
              </a:rPr>
              <a:t>(</a:t>
            </a:r>
            <a:r>
              <a:rPr lang="pl-PL" sz="2000" dirty="0"/>
              <a:t>10 % alokacji przeznacza się na procedurę odwoławczą</a:t>
            </a:r>
            <a:r>
              <a:rPr lang="pl-PL" sz="2000" b="1" dirty="0">
                <a:latin typeface="Calibri" panose="020F0502020204030204" pitchFamily="34" charset="0"/>
              </a:rPr>
              <a:t>)</a:t>
            </a:r>
            <a:endParaRPr lang="pl-PL" sz="2000" b="1" dirty="0">
              <a:effectLst/>
              <a:latin typeface="Calibri" panose="020F0502020204030204" pitchFamily="34" charset="0"/>
              <a:ea typeface="Times New Roman" panose="02020603050405020304" pitchFamily="18" charset="0"/>
            </a:endParaRPr>
          </a:p>
          <a:p>
            <a:endParaRPr lang="pl-PL" sz="2400" b="1" dirty="0">
              <a:latin typeface="Calibri" panose="020F0502020204030204" pitchFamily="34" charset="0"/>
              <a:ea typeface="Times New Roman" panose="02020603050405020304" pitchFamily="18" charset="0"/>
            </a:endParaRPr>
          </a:p>
          <a:p>
            <a:pPr algn="ctr"/>
            <a:r>
              <a:rPr lang="pl-PL" sz="2400" b="1" dirty="0">
                <a:effectLst/>
                <a:latin typeface="Calibri" panose="020F0502020204030204" pitchFamily="34" charset="0"/>
                <a:ea typeface="Calibri" panose="020F0502020204030204" pitchFamily="34" charset="0"/>
                <a:cs typeface="Times New Roman" panose="02020603050405020304" pitchFamily="18" charset="0"/>
              </a:rPr>
              <a:t>Minimalna</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b="1" dirty="0">
                <a:effectLst/>
                <a:latin typeface="Calibri" panose="020F0502020204030204" pitchFamily="34" charset="0"/>
                <a:ea typeface="Calibri" panose="020F0502020204030204" pitchFamily="34" charset="0"/>
                <a:cs typeface="Times New Roman" panose="02020603050405020304" pitchFamily="18" charset="0"/>
              </a:rPr>
              <a:t>wartość wydatków kwalifikowalnych projektu </a:t>
            </a:r>
          </a:p>
          <a:p>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a:p>
            <a:r>
              <a:rPr lang="pl-PL" sz="2000" b="1" dirty="0">
                <a:effectLst/>
                <a:latin typeface="Calibri" panose="020F0502020204030204" pitchFamily="34" charset="0"/>
                <a:ea typeface="Calibri" panose="020F0502020204030204" pitchFamily="34" charset="0"/>
                <a:cs typeface="Times New Roman" panose="02020603050405020304" pitchFamily="18" charset="0"/>
              </a:rPr>
              <a:t>1 000 000,00 PLN</a:t>
            </a:r>
          </a:p>
          <a:p>
            <a:r>
              <a:rPr lang="pl-PL" sz="2000" b="1" dirty="0">
                <a:effectLst/>
                <a:latin typeface="Calibri" panose="020F0502020204030204" pitchFamily="34" charset="0"/>
                <a:ea typeface="Times New Roman" panose="02020603050405020304" pitchFamily="18" charset="0"/>
                <a:cs typeface="Times New Roman" panose="02020603050405020304" pitchFamily="18" charset="0"/>
              </a:rPr>
              <a:t>300 000,00 PLN - </a:t>
            </a:r>
            <a:r>
              <a:rPr lang="pl-PL" sz="2000" dirty="0">
                <a:effectLst/>
                <a:latin typeface="Calibri" panose="020F0502020204030204" pitchFamily="34" charset="0"/>
                <a:ea typeface="Calibri" panose="020F0502020204030204" pitchFamily="34" charset="0"/>
                <a:cs typeface="Times New Roman" panose="02020603050405020304" pitchFamily="18" charset="0"/>
              </a:rPr>
              <a:t>w przypadku</a:t>
            </a:r>
            <a:r>
              <a:rPr lang="pl-PL" sz="2000" b="1" dirty="0">
                <a:effectLst/>
                <a:latin typeface="Calibri" panose="020F0502020204030204" pitchFamily="34" charset="0"/>
                <a:ea typeface="Calibri" panose="020F0502020204030204" pitchFamily="34" charset="0"/>
                <a:cs typeface="Times New Roman" panose="02020603050405020304" pitchFamily="18" charset="0"/>
              </a:rPr>
              <a:t> wspólnot mieszkaniowych </a:t>
            </a:r>
          </a:p>
          <a:p>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pl-PL" sz="1800" dirty="0">
                <a:effectLst/>
                <a:latin typeface="Calibri" panose="020F0502020204030204" pitchFamily="34" charset="0"/>
                <a:ea typeface="Calibri" panose="020F0502020204030204" pitchFamily="34" charset="0"/>
                <a:cs typeface="Times New Roman" panose="02020603050405020304" pitchFamily="18" charset="0"/>
              </a:rPr>
              <a:t>Powyższy limit kwotowy odnosi się do całego projektu, niezależnie od liczby podmiotów zaangażowanych w realizację projektu.</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2400" b="1" dirty="0">
              <a:latin typeface="Calibri" panose="020F0502020204030204" pitchFamily="34" charset="0"/>
              <a:ea typeface="Calibri" panose="020F0502020204030204" pitchFamily="34" charset="0"/>
              <a:cs typeface="Times New Roman" panose="02020603050405020304" pitchFamily="18" charset="0"/>
            </a:endParaRPr>
          </a:p>
          <a:p>
            <a:pPr algn="ctr"/>
            <a:r>
              <a:rPr lang="pl-PL" sz="2400" b="1" dirty="0">
                <a:effectLst/>
                <a:latin typeface="Calibri" panose="020F0502020204030204" pitchFamily="34" charset="0"/>
                <a:ea typeface="Calibri" panose="020F0502020204030204" pitchFamily="34" charset="0"/>
                <a:cs typeface="Times New Roman" panose="02020603050405020304" pitchFamily="18" charset="0"/>
              </a:rPr>
              <a:t>Maksymalna wartość wydatków kwalifikowalnych projektu </a:t>
            </a:r>
          </a:p>
          <a:p>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p>
          <a:p>
            <a:r>
              <a:rPr lang="pl-PL" sz="2000" b="1" dirty="0">
                <a:effectLst/>
                <a:latin typeface="Calibri" panose="020F0502020204030204" pitchFamily="34" charset="0"/>
                <a:ea typeface="Calibri" panose="020F0502020204030204" pitchFamily="34" charset="0"/>
                <a:cs typeface="Times New Roman" panose="02020603050405020304" pitchFamily="18" charset="0"/>
              </a:rPr>
              <a:t>10 000 000,00 PLN</a:t>
            </a:r>
            <a:r>
              <a:rPr lang="pl-PL" sz="2000" dirty="0">
                <a:effectLst/>
                <a:latin typeface="Calibri" panose="020F0502020204030204" pitchFamily="34" charset="0"/>
                <a:ea typeface="Calibri" panose="020F0502020204030204" pitchFamily="34" charset="0"/>
                <a:cs typeface="Times New Roman" panose="02020603050405020304" pitchFamily="18" charset="0"/>
              </a:rPr>
              <a:t>.</a:t>
            </a:r>
            <a:endParaRPr lang="pl-PL" sz="2400" b="1" dirty="0">
              <a:effectLst/>
              <a:latin typeface="Calibri" panose="020F0502020204030204" pitchFamily="34" charset="0"/>
              <a:ea typeface="Times New Roman" panose="02020603050405020304" pitchFamily="18" charset="0"/>
            </a:endParaRPr>
          </a:p>
          <a:p>
            <a:r>
              <a:rPr lang="pl-PL" sz="2400" b="1" dirty="0">
                <a:effectLst/>
                <a:latin typeface="Calibri" panose="020F0502020204030204" pitchFamily="34" charset="0"/>
                <a:ea typeface="Times New Roman" panose="02020603050405020304" pitchFamily="18" charset="0"/>
              </a:rPr>
              <a:t> </a:t>
            </a:r>
            <a:endParaRPr lang="pl-PL" sz="2400" dirty="0"/>
          </a:p>
          <a:p>
            <a:r>
              <a:rPr lang="pl-PL" dirty="0"/>
              <a:t>  </a:t>
            </a:r>
          </a:p>
          <a:p>
            <a:endParaRPr lang="pl-PL" dirty="0"/>
          </a:p>
        </p:txBody>
      </p:sp>
    </p:spTree>
    <p:extLst>
      <p:ext uri="{BB962C8B-B14F-4D97-AF65-F5344CB8AC3E}">
        <p14:creationId xmlns:p14="http://schemas.microsoft.com/office/powerpoint/2010/main" val="1777581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Ważne terminy:</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graphicFrame>
        <p:nvGraphicFramePr>
          <p:cNvPr id="4" name="Tabela 7">
            <a:extLst>
              <a:ext uri="{FF2B5EF4-FFF2-40B4-BE49-F238E27FC236}">
                <a16:creationId xmlns:a16="http://schemas.microsoft.com/office/drawing/2014/main" id="{0BFA4B98-6CDB-E684-3B99-65B4E02905E5}"/>
              </a:ext>
            </a:extLst>
          </p:cNvPr>
          <p:cNvGraphicFramePr>
            <a:graphicFrameLocks noGrp="1"/>
          </p:cNvGraphicFramePr>
          <p:nvPr>
            <p:extLst>
              <p:ext uri="{D42A27DB-BD31-4B8C-83A1-F6EECF244321}">
                <p14:modId xmlns:p14="http://schemas.microsoft.com/office/powerpoint/2010/main" val="3297242742"/>
              </p:ext>
            </p:extLst>
          </p:nvPr>
        </p:nvGraphicFramePr>
        <p:xfrm>
          <a:off x="997107" y="881564"/>
          <a:ext cx="8536160" cy="3152497"/>
        </p:xfrm>
        <a:graphic>
          <a:graphicData uri="http://schemas.openxmlformats.org/drawingml/2006/table">
            <a:tbl>
              <a:tblPr firstRow="1" bandRow="1">
                <a:tableStyleId>{00A15C55-8517-42AA-B614-E9B94910E393}</a:tableStyleId>
              </a:tblPr>
              <a:tblGrid>
                <a:gridCol w="8536160">
                  <a:extLst>
                    <a:ext uri="{9D8B030D-6E8A-4147-A177-3AD203B41FA5}">
                      <a16:colId xmlns:a16="http://schemas.microsoft.com/office/drawing/2014/main" val="1811649430"/>
                    </a:ext>
                  </a:extLst>
                </a:gridCol>
              </a:tblGrid>
              <a:tr h="206483">
                <a:tc>
                  <a:txBody>
                    <a:bodyPr/>
                    <a:lstStyle/>
                    <a:p>
                      <a:pPr algn="ctr"/>
                      <a:r>
                        <a:rPr lang="pl-PL" dirty="0"/>
                        <a:t>FEDS.02.02.A nr naboru FEDS.02.02-IP.01-043/23</a:t>
                      </a:r>
                    </a:p>
                  </a:txBody>
                  <a:tcPr/>
                </a:tc>
                <a:extLst>
                  <a:ext uri="{0D108BD9-81ED-4DB2-BD59-A6C34878D82A}">
                    <a16:rowId xmlns:a16="http://schemas.microsoft.com/office/drawing/2014/main" val="2288927515"/>
                  </a:ext>
                </a:extLst>
              </a:tr>
              <a:tr h="398780">
                <a:tc>
                  <a:txBody>
                    <a:bodyPr/>
                    <a:lstStyle/>
                    <a:p>
                      <a:pPr algn="ctr"/>
                      <a:r>
                        <a:rPr lang="pl-PL" dirty="0"/>
                        <a:t>Data początkowa składania wniosku o dofinansowanie:</a:t>
                      </a:r>
                    </a:p>
                  </a:txBody>
                  <a:tcPr/>
                </a:tc>
                <a:extLst>
                  <a:ext uri="{0D108BD9-81ED-4DB2-BD59-A6C34878D82A}">
                    <a16:rowId xmlns:a16="http://schemas.microsoft.com/office/drawing/2014/main" val="4028767025"/>
                  </a:ext>
                </a:extLst>
              </a:tr>
              <a:tr h="619392">
                <a:tc>
                  <a:txBody>
                    <a:bodyPr/>
                    <a:lstStyle/>
                    <a:p>
                      <a:pPr algn="ctr"/>
                      <a:r>
                        <a:rPr lang="pl-PL" b="1" dirty="0"/>
                        <a:t>13 listopada 2023 r.</a:t>
                      </a:r>
                    </a:p>
                    <a:p>
                      <a:pPr algn="ctr"/>
                      <a:endParaRPr lang="pl-PL" dirty="0"/>
                    </a:p>
                  </a:txBody>
                  <a:tcPr/>
                </a:tc>
                <a:extLst>
                  <a:ext uri="{0D108BD9-81ED-4DB2-BD59-A6C34878D82A}">
                    <a16:rowId xmlns:a16="http://schemas.microsoft.com/office/drawing/2014/main" val="3022343767"/>
                  </a:ext>
                </a:extLst>
              </a:tr>
              <a:tr h="316712">
                <a:tc>
                  <a:txBody>
                    <a:bodyPr/>
                    <a:lstStyle/>
                    <a:p>
                      <a:pPr algn="ctr"/>
                      <a:r>
                        <a:rPr lang="pl-PL" dirty="0"/>
                        <a:t>Data końcowa składania wniosku o dofinansowanie:</a:t>
                      </a:r>
                    </a:p>
                  </a:txBody>
                  <a:tcPr/>
                </a:tc>
                <a:extLst>
                  <a:ext uri="{0D108BD9-81ED-4DB2-BD59-A6C34878D82A}">
                    <a16:rowId xmlns:a16="http://schemas.microsoft.com/office/drawing/2014/main" val="77088912"/>
                  </a:ext>
                </a:extLst>
              </a:tr>
              <a:tr h="482195">
                <a:tc>
                  <a:txBody>
                    <a:bodyPr/>
                    <a:lstStyle/>
                    <a:p>
                      <a:pPr algn="ctr"/>
                      <a:r>
                        <a:rPr lang="pl-PL" b="1" dirty="0"/>
                        <a:t>04 grudnia 2023 r. </a:t>
                      </a:r>
                    </a:p>
                  </a:txBody>
                  <a:tcPr/>
                </a:tc>
                <a:extLst>
                  <a:ext uri="{0D108BD9-81ED-4DB2-BD59-A6C34878D82A}">
                    <a16:rowId xmlns:a16="http://schemas.microsoft.com/office/drawing/2014/main" val="1744903777"/>
                  </a:ext>
                </a:extLst>
              </a:tr>
              <a:tr h="262551">
                <a:tc>
                  <a:txBody>
                    <a:bodyPr/>
                    <a:lstStyle/>
                    <a:p>
                      <a:pPr algn="ctr"/>
                      <a:r>
                        <a:rPr lang="pl-PL" dirty="0"/>
                        <a:t>Najpóźniejszy dopuszczalny termin zakończenia realizacji projektu:</a:t>
                      </a:r>
                    </a:p>
                  </a:txBody>
                  <a:tcPr/>
                </a:tc>
                <a:extLst>
                  <a:ext uri="{0D108BD9-81ED-4DB2-BD59-A6C34878D82A}">
                    <a16:rowId xmlns:a16="http://schemas.microsoft.com/office/drawing/2014/main" val="3208312992"/>
                  </a:ext>
                </a:extLst>
              </a:tr>
              <a:tr h="131276">
                <a:tc>
                  <a:txBody>
                    <a:bodyPr/>
                    <a:lstStyle/>
                    <a:p>
                      <a:pPr algn="ctr"/>
                      <a:r>
                        <a:rPr lang="pl-PL" b="1" dirty="0"/>
                        <a:t>31 grudnia 2025 r. </a:t>
                      </a:r>
                    </a:p>
                  </a:txBody>
                  <a:tcPr/>
                </a:tc>
                <a:extLst>
                  <a:ext uri="{0D108BD9-81ED-4DB2-BD59-A6C34878D82A}">
                    <a16:rowId xmlns:a16="http://schemas.microsoft.com/office/drawing/2014/main" val="2597597970"/>
                  </a:ext>
                </a:extLst>
              </a:tr>
            </a:tbl>
          </a:graphicData>
        </a:graphic>
      </p:graphicFrame>
      <p:sp>
        <p:nvSpPr>
          <p:cNvPr id="8" name="pole tekstowe 7">
            <a:extLst>
              <a:ext uri="{FF2B5EF4-FFF2-40B4-BE49-F238E27FC236}">
                <a16:creationId xmlns:a16="http://schemas.microsoft.com/office/drawing/2014/main" id="{75C2A3D3-A55B-EB59-9909-90436EA442BC}"/>
              </a:ext>
            </a:extLst>
          </p:cNvPr>
          <p:cNvSpPr txBox="1"/>
          <p:nvPr/>
        </p:nvSpPr>
        <p:spPr>
          <a:xfrm>
            <a:off x="413359" y="4433617"/>
            <a:ext cx="9937103" cy="2862322"/>
          </a:xfrm>
          <a:prstGeom prst="rect">
            <a:avLst/>
          </a:prstGeom>
          <a:noFill/>
        </p:spPr>
        <p:txBody>
          <a:bodyPr wrap="square" rtlCol="0">
            <a:spAutoFit/>
          </a:bodyPr>
          <a:lstStyle/>
          <a:p>
            <a:pPr algn="ctr"/>
            <a:r>
              <a:rPr lang="pl-PL" sz="1800" b="0" i="0" u="none" strike="noStrike" baseline="0" dirty="0">
                <a:solidFill>
                  <a:srgbClr val="000000"/>
                </a:solidFill>
                <a:latin typeface="Calibri" panose="020F0502020204030204" pitchFamily="34" charset="0"/>
              </a:rPr>
              <a:t>Dofinansowanie nie może być przyznane na projekt zakończony zgodnie z art. 63 ust. 6 Rozporządzenia ogólnego, tj. fizycznie ukończony lub w pełni wdrożony przed przedłożeniem ION wniosku o dofinansowanie, niezależnie od tego, czy dokonano wszystkich powiązanych płatności. </a:t>
            </a:r>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Przez projekt fizycznie ukończony lub w pełni wdrożony należy rozumieć projekt, dla którego przed dniem złożenia wniosku o dofinansowanie projektu nastąpił odbiór ostatnich robót, dostaw lub usług przewidzianych do realizacji w jego zakresie rzeczowym. W przypadku projektów objętych pomocą publiczną z efektem zachęty, projekt nie może być rozpoczęty przed złożeniem wniosku o dofinansowanie (zakupu gruntów ani prac przygotowawczych, takich jak uzyskanie zezwoleń i przeprowadzenie studiów wykonalności, nie uznaje się za rozpoczęcie prac). </a:t>
            </a:r>
            <a:endParaRPr lang="pl-PL" dirty="0"/>
          </a:p>
        </p:txBody>
      </p:sp>
    </p:spTree>
    <p:extLst>
      <p:ext uri="{BB962C8B-B14F-4D97-AF65-F5344CB8AC3E}">
        <p14:creationId xmlns:p14="http://schemas.microsoft.com/office/powerpoint/2010/main" val="1588480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789332" y="-152139"/>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Maksymalny poziom dofinansowania</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12" name="pole tekstowe 11">
            <a:extLst>
              <a:ext uri="{FF2B5EF4-FFF2-40B4-BE49-F238E27FC236}">
                <a16:creationId xmlns:a16="http://schemas.microsoft.com/office/drawing/2014/main" id="{154647AB-6268-8D32-4F80-17FC44B8FF56}"/>
              </a:ext>
            </a:extLst>
          </p:cNvPr>
          <p:cNvSpPr txBox="1"/>
          <p:nvPr/>
        </p:nvSpPr>
        <p:spPr>
          <a:xfrm>
            <a:off x="168730" y="899517"/>
            <a:ext cx="10297144" cy="7478970"/>
          </a:xfrm>
          <a:prstGeom prst="rect">
            <a:avLst/>
          </a:prstGeom>
          <a:noFill/>
        </p:spPr>
        <p:txBody>
          <a:bodyPr wrap="square" rtlCol="0">
            <a:spAutoFit/>
          </a:bodyPr>
          <a:lstStyle/>
          <a:p>
            <a:pPr marL="342900" indent="-342900">
              <a:buAutoNum type="alphaUcPeriod"/>
            </a:pPr>
            <a:r>
              <a:rPr lang="pl-PL" sz="2000" b="0" i="0" u="sng" dirty="0">
                <a:solidFill>
                  <a:srgbClr val="000000"/>
                </a:solidFill>
                <a:effectLst/>
              </a:rPr>
              <a:t>w przypadku wsparcia nie objętego pomocą publiczną/de </a:t>
            </a:r>
            <a:r>
              <a:rPr lang="pl-PL" sz="2000" b="0" i="0" u="sng" dirty="0" err="1">
                <a:solidFill>
                  <a:srgbClr val="000000"/>
                </a:solidFill>
                <a:effectLst/>
              </a:rPr>
              <a:t>minimis</a:t>
            </a:r>
            <a:r>
              <a:rPr lang="pl-PL" sz="2000" b="0" i="0" dirty="0">
                <a:solidFill>
                  <a:srgbClr val="000000"/>
                </a:solidFill>
                <a:effectLst/>
              </a:rPr>
              <a:t> – </a:t>
            </a:r>
            <a:r>
              <a:rPr lang="pl-PL" sz="2000" b="1" i="0" dirty="0">
                <a:solidFill>
                  <a:srgbClr val="000000"/>
                </a:solidFill>
                <a:effectLst/>
              </a:rPr>
              <a:t>maksymalnie 70% wydatków kwalifikowalnych </a:t>
            </a:r>
            <a:r>
              <a:rPr lang="pl-PL" sz="2000" b="0" i="0" dirty="0">
                <a:solidFill>
                  <a:srgbClr val="000000"/>
                </a:solidFill>
                <a:effectLst/>
              </a:rPr>
              <a:t>(tj. 70% z EFRR)</a:t>
            </a:r>
            <a:r>
              <a:rPr lang="pl-PL" sz="2000" b="1" i="0" u="none" strike="noStrike" baseline="0" dirty="0">
                <a:solidFill>
                  <a:srgbClr val="000000"/>
                </a:solidFill>
              </a:rPr>
              <a:t> </a:t>
            </a:r>
          </a:p>
          <a:p>
            <a:pPr marL="342900" indent="-342900">
              <a:buAutoNum type="alphaUcPeriod"/>
            </a:pPr>
            <a:endParaRPr lang="pl-PL" sz="2000" b="1" dirty="0">
              <a:solidFill>
                <a:srgbClr val="000000"/>
              </a:solidFill>
            </a:endParaRPr>
          </a:p>
          <a:p>
            <a:pPr marL="342900" indent="-342900">
              <a:buAutoNum type="alphaUcPeriod"/>
            </a:pPr>
            <a:endParaRPr lang="pl-PL" sz="2000" b="1" i="0" u="none" strike="noStrike" baseline="0" dirty="0">
              <a:solidFill>
                <a:srgbClr val="000000"/>
              </a:solidFill>
            </a:endParaRPr>
          </a:p>
          <a:p>
            <a:pPr marL="342900" indent="-342900">
              <a:buAutoNum type="alphaUcPeriod"/>
            </a:pPr>
            <a:r>
              <a:rPr lang="pl-PL" sz="2000" b="0" i="0" u="none" strike="noStrike" baseline="0" dirty="0">
                <a:solidFill>
                  <a:srgbClr val="000000"/>
                </a:solidFill>
              </a:rPr>
              <a:t>w przypadku wsparcia stanowiącego pomoc publiczną – intensywność pomocy publicznej z EFRR ustalana jest w odniesieniu do projektu oraz wnioskodawcy, beneficjenta, partnera i podmiotu upoważnionego do ponoszenia wydatków w projekcie – zgodnie z przepisami GBER w odniesieniu do pomocy inwestycyjnej na:</a:t>
            </a:r>
          </a:p>
          <a:p>
            <a:pPr lvl="1"/>
            <a:r>
              <a:rPr lang="pl-PL" sz="2000" b="1" dirty="0">
                <a:solidFill>
                  <a:srgbClr val="000000"/>
                </a:solidFill>
              </a:rPr>
              <a:t>Pomoc inwestycyjna na ś</a:t>
            </a:r>
            <a:r>
              <a:rPr lang="pl-PL" sz="2000" b="1" i="0" u="none" strike="noStrike" baseline="0" dirty="0">
                <a:solidFill>
                  <a:srgbClr val="000000"/>
                </a:solidFill>
              </a:rPr>
              <a:t>rodki wspierające efektywność energetyczną w budynkach </a:t>
            </a:r>
          </a:p>
          <a:p>
            <a:pPr lvl="1"/>
            <a:r>
              <a:rPr lang="pl-PL" sz="2000" b="1" i="0" u="none" strike="noStrike" baseline="0" dirty="0">
                <a:solidFill>
                  <a:srgbClr val="000000"/>
                </a:solidFill>
              </a:rPr>
              <a:t>– art. 38a GBER </a:t>
            </a:r>
            <a:r>
              <a:rPr lang="pl-PL" sz="2000" i="0" u="none" strike="noStrike" baseline="0" dirty="0">
                <a:solidFill>
                  <a:srgbClr val="000000"/>
                </a:solidFill>
              </a:rPr>
              <a:t>(szczegóły – poziom dofinansowania na kolejnym slajdzie)</a:t>
            </a:r>
          </a:p>
          <a:p>
            <a:endParaRPr lang="pl-PL" sz="2000" b="1" dirty="0">
              <a:solidFill>
                <a:srgbClr val="000000"/>
              </a:solidFill>
            </a:endParaRPr>
          </a:p>
          <a:p>
            <a:pPr marL="457200" indent="-457200">
              <a:buFont typeface="+mj-lt"/>
              <a:buAutoNum type="alphaUcPeriod" startAt="3"/>
            </a:pPr>
            <a:r>
              <a:rPr lang="pl-PL" sz="2000" dirty="0">
                <a:solidFill>
                  <a:srgbClr val="000000"/>
                </a:solidFill>
              </a:rPr>
              <a:t>w przypadku wsparcia stanowiącego de </a:t>
            </a:r>
            <a:r>
              <a:rPr lang="pl-PL" sz="2000" dirty="0" err="1">
                <a:solidFill>
                  <a:srgbClr val="000000"/>
                </a:solidFill>
              </a:rPr>
              <a:t>minimis</a:t>
            </a:r>
            <a:r>
              <a:rPr lang="pl-PL" sz="2000" dirty="0">
                <a:solidFill>
                  <a:srgbClr val="000000"/>
                </a:solidFill>
              </a:rPr>
              <a:t> – maksymalnie 70 % wydatków </a:t>
            </a:r>
            <a:r>
              <a:rPr lang="pl-PL" sz="2000" dirty="0" err="1">
                <a:solidFill>
                  <a:srgbClr val="000000"/>
                </a:solidFill>
              </a:rPr>
              <a:t>kwalifikowlanych</a:t>
            </a:r>
            <a:r>
              <a:rPr lang="pl-PL" sz="2000" dirty="0">
                <a:solidFill>
                  <a:srgbClr val="000000"/>
                </a:solidFill>
              </a:rPr>
              <a:t> (70 % z EFRR), na podstawie rozporządzenia Ministra Funduszy i Polityki Regionalnej z dnia 29 września 2022 r. w sprawie udzielania pomocy de </a:t>
            </a:r>
            <a:r>
              <a:rPr lang="pl-PL" sz="2000" dirty="0" err="1">
                <a:solidFill>
                  <a:srgbClr val="000000"/>
                </a:solidFill>
              </a:rPr>
              <a:t>minimis</a:t>
            </a:r>
            <a:r>
              <a:rPr lang="pl-PL" sz="2000" dirty="0">
                <a:solidFill>
                  <a:srgbClr val="000000"/>
                </a:solidFill>
              </a:rPr>
              <a:t> w ramach regionalnych programów na lata 2021 – 2027 (Dz. U. z 2002 r. poz. 2062)</a:t>
            </a:r>
            <a:endParaRPr lang="pl-PL" sz="2000" i="0" u="none" strike="noStrike" baseline="0" dirty="0">
              <a:solidFill>
                <a:srgbClr val="000000"/>
              </a:solidFill>
            </a:endParaRPr>
          </a:p>
          <a:p>
            <a:pPr marL="457200" indent="-457200">
              <a:buFont typeface="+mj-lt"/>
              <a:buAutoNum type="alphaUcPeriod" startAt="3"/>
            </a:pPr>
            <a:endParaRPr lang="pl-PL" sz="2000" dirty="0">
              <a:solidFill>
                <a:srgbClr val="000000"/>
              </a:solidFill>
            </a:endParaRPr>
          </a:p>
          <a:p>
            <a:pPr marL="800100" lvl="1" indent="-342900">
              <a:buFont typeface="Wingdings" panose="05000000000000000000" pitchFamily="2" charset="2"/>
              <a:buChar char="q"/>
            </a:pPr>
            <a:endParaRPr lang="pl-PL" sz="2000" i="0" u="none" strike="noStrike" baseline="0" dirty="0">
              <a:solidFill>
                <a:srgbClr val="000000"/>
              </a:solidFill>
            </a:endParaRPr>
          </a:p>
          <a:p>
            <a:pPr marL="800100" lvl="1" indent="-342900">
              <a:buFont typeface="Wingdings" panose="05000000000000000000" pitchFamily="2" charset="2"/>
              <a:buChar char="q"/>
            </a:pPr>
            <a:endParaRPr lang="pl-PL" sz="2000" dirty="0">
              <a:solidFill>
                <a:srgbClr val="000000"/>
              </a:solidFill>
            </a:endParaRPr>
          </a:p>
          <a:p>
            <a:pPr marL="800100" lvl="1" indent="-342900">
              <a:buFont typeface="Wingdings" panose="05000000000000000000" pitchFamily="2" charset="2"/>
              <a:buChar char="q"/>
            </a:pPr>
            <a:endParaRPr lang="pl-PL" sz="2000" i="0" u="none" strike="noStrike" baseline="0" dirty="0">
              <a:solidFill>
                <a:srgbClr val="000000"/>
              </a:solidFill>
            </a:endParaRPr>
          </a:p>
          <a:p>
            <a:pPr marL="800100" lvl="1" indent="-342900">
              <a:buFont typeface="Wingdings" panose="05000000000000000000" pitchFamily="2" charset="2"/>
              <a:buChar char="q"/>
            </a:pPr>
            <a:endParaRPr lang="pl-PL" sz="2000" dirty="0">
              <a:solidFill>
                <a:srgbClr val="000000"/>
              </a:solidFill>
            </a:endParaRPr>
          </a:p>
          <a:p>
            <a:pPr marL="800100" lvl="1" indent="-342900">
              <a:buFont typeface="Wingdings" panose="05000000000000000000" pitchFamily="2" charset="2"/>
              <a:buChar char="q"/>
            </a:pPr>
            <a:endParaRPr lang="pl-PL" sz="2000" i="0" u="none" strike="noStrike" baseline="0" dirty="0">
              <a:solidFill>
                <a:srgbClr val="000000"/>
              </a:solidFill>
            </a:endParaRPr>
          </a:p>
          <a:p>
            <a:pPr marL="800100" lvl="1" indent="-342900">
              <a:buFont typeface="Wingdings" panose="05000000000000000000" pitchFamily="2" charset="2"/>
              <a:buChar char="q"/>
            </a:pPr>
            <a:endParaRPr lang="pl-PL" sz="2000" i="0" u="none" strike="noStrike" baseline="0" dirty="0">
              <a:solidFill>
                <a:srgbClr val="000000"/>
              </a:solidFill>
            </a:endParaRPr>
          </a:p>
          <a:p>
            <a:pPr marL="800100" lvl="1" indent="-342900">
              <a:buFont typeface="Wingdings" panose="05000000000000000000" pitchFamily="2" charset="2"/>
              <a:buChar char="q"/>
            </a:pPr>
            <a:endParaRPr lang="pl-PL" sz="2000" i="0" u="none" strike="noStrike" baseline="0" dirty="0">
              <a:solidFill>
                <a:srgbClr val="000000"/>
              </a:solidFill>
            </a:endParaRPr>
          </a:p>
          <a:p>
            <a:endParaRPr lang="pl-PL" sz="2000" dirty="0"/>
          </a:p>
        </p:txBody>
      </p:sp>
    </p:spTree>
    <p:extLst>
      <p:ext uri="{BB962C8B-B14F-4D97-AF65-F5344CB8AC3E}">
        <p14:creationId xmlns:p14="http://schemas.microsoft.com/office/powerpoint/2010/main" val="86495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789332" y="-152139"/>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Maksymalny poziom dofinansowania</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graphicFrame>
        <p:nvGraphicFramePr>
          <p:cNvPr id="4" name="Tabela 3">
            <a:extLst>
              <a:ext uri="{FF2B5EF4-FFF2-40B4-BE49-F238E27FC236}">
                <a16:creationId xmlns:a16="http://schemas.microsoft.com/office/drawing/2014/main" id="{19B22CCE-9B95-71E5-FD01-019B8A9A4387}"/>
              </a:ext>
            </a:extLst>
          </p:cNvPr>
          <p:cNvGraphicFramePr>
            <a:graphicFrameLocks noGrp="1"/>
          </p:cNvGraphicFramePr>
          <p:nvPr>
            <p:extLst>
              <p:ext uri="{D42A27DB-BD31-4B8C-83A1-F6EECF244321}">
                <p14:modId xmlns:p14="http://schemas.microsoft.com/office/powerpoint/2010/main" val="113792130"/>
              </p:ext>
            </p:extLst>
          </p:nvPr>
        </p:nvGraphicFramePr>
        <p:xfrm>
          <a:off x="213923" y="556381"/>
          <a:ext cx="10263965" cy="6764656"/>
        </p:xfrm>
        <a:graphic>
          <a:graphicData uri="http://schemas.openxmlformats.org/drawingml/2006/table">
            <a:tbl>
              <a:tblPr firstRow="1" firstCol="1" bandRow="1">
                <a:tableStyleId>{00A15C55-8517-42AA-B614-E9B94910E393}</a:tableStyleId>
              </a:tblPr>
              <a:tblGrid>
                <a:gridCol w="8103725">
                  <a:extLst>
                    <a:ext uri="{9D8B030D-6E8A-4147-A177-3AD203B41FA5}">
                      <a16:colId xmlns:a16="http://schemas.microsoft.com/office/drawing/2014/main" val="432037946"/>
                    </a:ext>
                  </a:extLst>
                </a:gridCol>
                <a:gridCol w="720080">
                  <a:extLst>
                    <a:ext uri="{9D8B030D-6E8A-4147-A177-3AD203B41FA5}">
                      <a16:colId xmlns:a16="http://schemas.microsoft.com/office/drawing/2014/main" val="3062256085"/>
                    </a:ext>
                  </a:extLst>
                </a:gridCol>
                <a:gridCol w="720080">
                  <a:extLst>
                    <a:ext uri="{9D8B030D-6E8A-4147-A177-3AD203B41FA5}">
                      <a16:colId xmlns:a16="http://schemas.microsoft.com/office/drawing/2014/main" val="1223133878"/>
                    </a:ext>
                  </a:extLst>
                </a:gridCol>
                <a:gridCol w="720080">
                  <a:extLst>
                    <a:ext uri="{9D8B030D-6E8A-4147-A177-3AD203B41FA5}">
                      <a16:colId xmlns:a16="http://schemas.microsoft.com/office/drawing/2014/main" val="1420957827"/>
                    </a:ext>
                  </a:extLst>
                </a:gridCol>
              </a:tblGrid>
              <a:tr h="175598">
                <a:tc>
                  <a:txBody>
                    <a:bodyPr/>
                    <a:lstStyle/>
                    <a:p>
                      <a:pPr algn="ctr">
                        <a:lnSpc>
                          <a:spcPts val="1600"/>
                        </a:lnSpc>
                        <a:spcBef>
                          <a:spcPts val="1000"/>
                        </a:spcBef>
                      </a:pPr>
                      <a:r>
                        <a:rPr lang="pl-PL" sz="1600" dirty="0">
                          <a:effectLst/>
                        </a:rPr>
                        <a:t>Podstawa poziomu dofinansowania</a:t>
                      </a:r>
                      <a:endParaRPr lang="pl-PL"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a:effectLst/>
                        </a:rPr>
                        <a:t>Mikro / Mały </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a:effectLst/>
                        </a:rPr>
                        <a:t>Średni</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a:effectLst/>
                        </a:rPr>
                        <a:t>Duży</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extLst>
                  <a:ext uri="{0D108BD9-81ED-4DB2-BD59-A6C34878D82A}">
                    <a16:rowId xmlns:a16="http://schemas.microsoft.com/office/drawing/2014/main" val="661421244"/>
                  </a:ext>
                </a:extLst>
              </a:tr>
              <a:tr h="0">
                <a:tc>
                  <a:txBody>
                    <a:bodyPr/>
                    <a:lstStyle/>
                    <a:p>
                      <a:pPr algn="ctr">
                        <a:lnSpc>
                          <a:spcPts val="1600"/>
                        </a:lnSpc>
                        <a:spcBef>
                          <a:spcPts val="1000"/>
                        </a:spcBef>
                      </a:pPr>
                      <a:r>
                        <a:rPr lang="pl-PL" sz="1600" dirty="0">
                          <a:effectLst/>
                        </a:rPr>
                        <a:t>Art. 38a ust. 11, 14 i 15</a:t>
                      </a:r>
                    </a:p>
                  </a:txBody>
                  <a:tcPr marL="36721" marR="36721" marT="0" marB="0"/>
                </a:tc>
                <a:tc>
                  <a:txBody>
                    <a:bodyPr/>
                    <a:lstStyle/>
                    <a:p>
                      <a:pPr algn="ctr">
                        <a:lnSpc>
                          <a:spcPts val="1600"/>
                        </a:lnSpc>
                        <a:spcBef>
                          <a:spcPts val="1000"/>
                        </a:spcBef>
                      </a:pPr>
                      <a:r>
                        <a:rPr lang="pl-PL" sz="1600">
                          <a:effectLst/>
                        </a:rPr>
                        <a:t>do 55%</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a:effectLst/>
                        </a:rPr>
                        <a:t>do 45%</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dirty="0">
                          <a:effectLst/>
                        </a:rPr>
                        <a:t>do 35%</a:t>
                      </a:r>
                      <a:endParaRPr lang="pl-PL"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extLst>
                  <a:ext uri="{0D108BD9-81ED-4DB2-BD59-A6C34878D82A}">
                    <a16:rowId xmlns:a16="http://schemas.microsoft.com/office/drawing/2014/main" val="1777122353"/>
                  </a:ext>
                </a:extLst>
              </a:tr>
              <a:tr h="3481194">
                <a:tc>
                  <a:txBody>
                    <a:bodyPr/>
                    <a:lstStyle/>
                    <a:p>
                      <a:pPr algn="ctr">
                        <a:lnSpc>
                          <a:spcPct val="115000"/>
                        </a:lnSpc>
                        <a:spcBef>
                          <a:spcPts val="0"/>
                        </a:spcBef>
                      </a:pPr>
                      <a:r>
                        <a:rPr lang="pl-PL" sz="1600" dirty="0">
                          <a:effectLst/>
                        </a:rPr>
                        <a:t>Art. 38a ust. 12, 14 i 15 </a:t>
                      </a:r>
                    </a:p>
                    <a:p>
                      <a:pPr algn="ctr">
                        <a:lnSpc>
                          <a:spcPct val="115000"/>
                        </a:lnSpc>
                        <a:spcBef>
                          <a:spcPts val="0"/>
                        </a:spcBef>
                      </a:pPr>
                      <a:r>
                        <a:rPr lang="pl-PL" sz="1600" dirty="0">
                          <a:effectLst/>
                        </a:rPr>
                        <a:t>Jeśli inwestycja polega na instalacji lub wymianie tylko jednego rodzaju elementu budynku zgodnie z definicją w art. 2 pkt 9 dyrektywy 2010/31/UE</a:t>
                      </a:r>
                    </a:p>
                    <a:p>
                      <a:pPr algn="l">
                        <a:lnSpc>
                          <a:spcPct val="115000"/>
                        </a:lnSpc>
                        <a:spcBef>
                          <a:spcPts val="0"/>
                        </a:spcBef>
                      </a:pPr>
                      <a:r>
                        <a:rPr lang="pl-PL" sz="1600" dirty="0">
                          <a:effectLst/>
                        </a:rPr>
                        <a:t>Zgodnie z ww. dyrektywą:</a:t>
                      </a:r>
                    </a:p>
                    <a:p>
                      <a:pPr algn="l">
                        <a:lnSpc>
                          <a:spcPct val="115000"/>
                        </a:lnSpc>
                        <a:spcBef>
                          <a:spcPts val="0"/>
                        </a:spcBef>
                      </a:pPr>
                      <a:r>
                        <a:rPr lang="pl-PL" sz="1600" dirty="0">
                          <a:effectLst/>
                        </a:rPr>
                        <a:t>„element budynku”  -oznacza system techniczny budynku lub element przegród zewnętrznych budynku”</a:t>
                      </a:r>
                    </a:p>
                    <a:p>
                      <a:pPr algn="l">
                        <a:lnSpc>
                          <a:spcPct val="115000"/>
                        </a:lnSpc>
                        <a:spcBef>
                          <a:spcPts val="0"/>
                        </a:spcBef>
                      </a:pPr>
                      <a:r>
                        <a:rPr lang="pl-PL" sz="1600" dirty="0">
                          <a:effectLst/>
                        </a:rPr>
                        <a:t>„system techniczny budynku” - oznacza urządzenia techniczne do ogrzewania, chłodzenia, wentylacji, ciepłej wody, oświetlenia budynku lub modułów budynku, lub ich kombinację;</a:t>
                      </a:r>
                    </a:p>
                    <a:p>
                      <a:pPr algn="l">
                        <a:lnSpc>
                          <a:spcPct val="115000"/>
                        </a:lnSpc>
                        <a:spcBef>
                          <a:spcPts val="0"/>
                        </a:spcBef>
                      </a:pPr>
                      <a:r>
                        <a:rPr lang="pl-PL" sz="1600" dirty="0">
                          <a:effectLst/>
                        </a:rPr>
                        <a:t>„przegrody zewnętrzne” - oznaczają zintegrowane elementy budynku, które oddzielają jego wnętrze od środowiska zewnętrznego.</a:t>
                      </a:r>
                    </a:p>
                    <a:p>
                      <a:pPr algn="l">
                        <a:lnSpc>
                          <a:spcPct val="115000"/>
                        </a:lnSpc>
                        <a:spcBef>
                          <a:spcPts val="0"/>
                        </a:spcBef>
                      </a:pPr>
                      <a:r>
                        <a:rPr lang="pl-PL" sz="1600" dirty="0">
                          <a:effectLst/>
                        </a:rPr>
                        <a:t>ZGODNIE Z REGULAMINEM WYBORU: </a:t>
                      </a:r>
                    </a:p>
                    <a:p>
                      <a:pPr algn="l">
                        <a:lnSpc>
                          <a:spcPct val="115000"/>
                        </a:lnSpc>
                        <a:spcBef>
                          <a:spcPts val="0"/>
                        </a:spcBef>
                      </a:pPr>
                      <a:r>
                        <a:rPr lang="pl-PL" sz="1600" dirty="0">
                          <a:effectLst/>
                        </a:rPr>
                        <a:t>Element budynku:</a:t>
                      </a:r>
                    </a:p>
                    <a:p>
                      <a:pPr algn="l">
                        <a:lnSpc>
                          <a:spcPct val="115000"/>
                        </a:lnSpc>
                        <a:spcBef>
                          <a:spcPts val="0"/>
                        </a:spcBef>
                      </a:pPr>
                      <a:r>
                        <a:rPr lang="pl-PL" sz="1600" dirty="0">
                          <a:effectLst/>
                        </a:rPr>
                        <a:t>1) przegrody (ściany, stropy, dachy),</a:t>
                      </a:r>
                    </a:p>
                    <a:p>
                      <a:pPr algn="l">
                        <a:lnSpc>
                          <a:spcPct val="115000"/>
                        </a:lnSpc>
                        <a:spcBef>
                          <a:spcPts val="0"/>
                        </a:spcBef>
                      </a:pPr>
                      <a:r>
                        <a:rPr lang="pl-PL" sz="1600" dirty="0">
                          <a:effectLst/>
                        </a:rPr>
                        <a:t>2) okna, drzwi,</a:t>
                      </a:r>
                    </a:p>
                    <a:p>
                      <a:pPr algn="l">
                        <a:lnSpc>
                          <a:spcPct val="115000"/>
                        </a:lnSpc>
                        <a:spcBef>
                          <a:spcPts val="0"/>
                        </a:spcBef>
                      </a:pPr>
                      <a:r>
                        <a:rPr lang="pl-PL" sz="1600" dirty="0">
                          <a:effectLst/>
                        </a:rPr>
                        <a:t>3) system wentylacji, </a:t>
                      </a:r>
                    </a:p>
                    <a:p>
                      <a:pPr algn="l">
                        <a:lnSpc>
                          <a:spcPct val="115000"/>
                        </a:lnSpc>
                        <a:spcBef>
                          <a:spcPts val="0"/>
                        </a:spcBef>
                      </a:pPr>
                      <a:r>
                        <a:rPr lang="pl-PL" sz="1600" dirty="0">
                          <a:effectLst/>
                        </a:rPr>
                        <a:t>5) Instalacja grzewcza / chłodząca ze źródłami ciepła,</a:t>
                      </a:r>
                    </a:p>
                    <a:p>
                      <a:pPr algn="l">
                        <a:lnSpc>
                          <a:spcPct val="115000"/>
                        </a:lnSpc>
                        <a:spcBef>
                          <a:spcPts val="0"/>
                        </a:spcBef>
                      </a:pPr>
                      <a:r>
                        <a:rPr lang="pl-PL" sz="1600" dirty="0">
                          <a:effectLst/>
                        </a:rPr>
                        <a:t>4) Instalacja pozyskiwania ciepłej wody użytkowej (CWU);</a:t>
                      </a:r>
                    </a:p>
                    <a:p>
                      <a:pPr algn="l">
                        <a:lnSpc>
                          <a:spcPct val="115000"/>
                        </a:lnSpc>
                        <a:spcBef>
                          <a:spcPts val="0"/>
                        </a:spcBef>
                      </a:pPr>
                      <a:r>
                        <a:rPr lang="pl-PL" sz="1600" dirty="0">
                          <a:effectLst/>
                        </a:rPr>
                        <a:t>6) Instalacja OZE,</a:t>
                      </a:r>
                    </a:p>
                    <a:p>
                      <a:pPr algn="l">
                        <a:lnSpc>
                          <a:spcPct val="115000"/>
                        </a:lnSpc>
                        <a:spcBef>
                          <a:spcPts val="0"/>
                        </a:spcBef>
                      </a:pPr>
                      <a:r>
                        <a:rPr lang="pl-PL" sz="1600" dirty="0">
                          <a:effectLst/>
                        </a:rPr>
                        <a:t>7) Systemy zarządzania i magazynowania energii.</a:t>
                      </a:r>
                    </a:p>
                    <a:p>
                      <a:pPr algn="l">
                        <a:lnSpc>
                          <a:spcPct val="115000"/>
                        </a:lnSpc>
                        <a:spcBef>
                          <a:spcPts val="0"/>
                        </a:spcBef>
                      </a:pPr>
                      <a:r>
                        <a:rPr lang="pl-PL" sz="1600" dirty="0">
                          <a:effectLst/>
                        </a:rPr>
                        <a:t>Wskazany próg procentowy dofinansowania stosuje się w przypadku, gdy projekt dotyczy tylko jednego elementu z obligatoryjnych prac termomodernizacyjnych określonych w niniejszym regulaminie wyboru projektu (1 lub 2 lub 3).</a:t>
                      </a:r>
                      <a:endParaRPr lang="pl-PL"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 </a:t>
                      </a:r>
                    </a:p>
                    <a:p>
                      <a:pPr algn="ctr">
                        <a:lnSpc>
                          <a:spcPts val="1600"/>
                        </a:lnSpc>
                        <a:spcBef>
                          <a:spcPts val="1000"/>
                        </a:spcBef>
                      </a:pPr>
                      <a:r>
                        <a:rPr lang="pl-PL" sz="1600">
                          <a:effectLst/>
                        </a:rPr>
                        <a:t>do 50%</a:t>
                      </a:r>
                      <a:endParaRPr lang="pl-PL" sz="160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do 40%</a:t>
                      </a:r>
                      <a:endParaRPr lang="pl-PL"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tc>
                  <a:txBody>
                    <a:bodyPr/>
                    <a:lstStyle/>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 </a:t>
                      </a:r>
                    </a:p>
                    <a:p>
                      <a:pPr algn="ctr">
                        <a:lnSpc>
                          <a:spcPts val="1600"/>
                        </a:lnSpc>
                        <a:spcBef>
                          <a:spcPts val="1000"/>
                        </a:spcBef>
                      </a:pPr>
                      <a:r>
                        <a:rPr lang="pl-PL" sz="1600" dirty="0">
                          <a:effectLst/>
                        </a:rPr>
                        <a:t>do 30%</a:t>
                      </a:r>
                      <a:endParaRPr lang="pl-PL"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6721" marR="36721" marT="0" marB="0"/>
                </a:tc>
                <a:extLst>
                  <a:ext uri="{0D108BD9-81ED-4DB2-BD59-A6C34878D82A}">
                    <a16:rowId xmlns:a16="http://schemas.microsoft.com/office/drawing/2014/main" val="4287795616"/>
                  </a:ext>
                </a:extLst>
              </a:tr>
            </a:tbl>
          </a:graphicData>
        </a:graphic>
      </p:graphicFrame>
    </p:spTree>
    <p:extLst>
      <p:ext uri="{BB962C8B-B14F-4D97-AF65-F5344CB8AC3E}">
        <p14:creationId xmlns:p14="http://schemas.microsoft.com/office/powerpoint/2010/main" val="397284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905034" y="472397"/>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Wkład własny </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12" name="pole tekstowe 11">
            <a:extLst>
              <a:ext uri="{FF2B5EF4-FFF2-40B4-BE49-F238E27FC236}">
                <a16:creationId xmlns:a16="http://schemas.microsoft.com/office/drawing/2014/main" id="{154647AB-6268-8D32-4F80-17FC44B8FF56}"/>
              </a:ext>
            </a:extLst>
          </p:cNvPr>
          <p:cNvSpPr txBox="1"/>
          <p:nvPr/>
        </p:nvSpPr>
        <p:spPr>
          <a:xfrm>
            <a:off x="287375" y="1288060"/>
            <a:ext cx="10059853" cy="5139869"/>
          </a:xfrm>
          <a:prstGeom prst="rect">
            <a:avLst/>
          </a:prstGeom>
          <a:noFill/>
        </p:spPr>
        <p:txBody>
          <a:bodyPr wrap="square" rtlCol="0">
            <a:spAutoFit/>
          </a:bodyPr>
          <a:lstStyle/>
          <a:p>
            <a:pPr algn="l"/>
            <a:endParaRPr lang="pl-PL" sz="1800" b="0" i="0" u="none" strike="noStrike" baseline="0" dirty="0">
              <a:solidFill>
                <a:srgbClr val="000000"/>
              </a:solidFill>
              <a:latin typeface="Calibri" panose="020F0502020204030204" pitchFamily="34" charset="0"/>
            </a:endParaRPr>
          </a:p>
          <a:p>
            <a:r>
              <a:rPr lang="pl-PL" sz="2000" b="0" i="0" u="none" strike="noStrike" baseline="0" dirty="0">
                <a:solidFill>
                  <a:srgbClr val="000000"/>
                </a:solidFill>
                <a:latin typeface="Calibri" panose="020F0502020204030204" pitchFamily="34" charset="0"/>
              </a:rPr>
              <a:t>Wnioskodawca zobowiązany jest zabezpieczyć </a:t>
            </a:r>
            <a:r>
              <a:rPr lang="pl-PL" sz="2000" b="1" i="0" u="none" strike="noStrike" baseline="0" dirty="0">
                <a:solidFill>
                  <a:srgbClr val="000000"/>
                </a:solidFill>
                <a:latin typeface="Calibri" panose="020F0502020204030204" pitchFamily="34" charset="0"/>
              </a:rPr>
              <a:t>wkład własny </a:t>
            </a:r>
            <a:r>
              <a:rPr lang="pl-PL" sz="2000" b="0" i="0" u="none" strike="noStrike" baseline="0" dirty="0">
                <a:solidFill>
                  <a:srgbClr val="000000"/>
                </a:solidFill>
                <a:latin typeface="Calibri" panose="020F0502020204030204" pitchFamily="34" charset="0"/>
              </a:rPr>
              <a:t>w projekcie !</a:t>
            </a:r>
          </a:p>
          <a:p>
            <a:endParaRPr lang="pl-PL" sz="2000" b="0" i="0" u="none" strike="noStrike" baseline="0" dirty="0">
              <a:solidFill>
                <a:srgbClr val="000000"/>
              </a:solidFill>
              <a:latin typeface="Calibri" panose="020F0502020204030204" pitchFamily="34" charset="0"/>
            </a:endParaRPr>
          </a:p>
          <a:p>
            <a:pPr marL="342900" indent="-342900">
              <a:buAutoNum type="alphaLcParenR"/>
            </a:pPr>
            <a:r>
              <a:rPr lang="pl-PL" sz="1800" b="0" i="0" u="none" strike="noStrike" baseline="0" dirty="0">
                <a:solidFill>
                  <a:srgbClr val="000000"/>
                </a:solidFill>
                <a:latin typeface="Calibri" panose="020F0502020204030204" pitchFamily="34" charset="0"/>
              </a:rPr>
              <a:t>Wkład własny może być pokryty ze środków własnych lub innych źródeł finansowania pod warunkiem, że nie wystąpi podwójne finansowanie</a:t>
            </a:r>
          </a:p>
          <a:p>
            <a:pPr marL="342900" indent="-342900">
              <a:buAutoNum type="alphaLcParenR"/>
            </a:pPr>
            <a:endParaRPr lang="pl-PL" sz="1800" b="0" i="0" u="none" strike="noStrike" baseline="0" dirty="0">
              <a:solidFill>
                <a:srgbClr val="000000"/>
              </a:solidFill>
              <a:latin typeface="Calibri" panose="020F0502020204030204" pitchFamily="34" charset="0"/>
            </a:endParaRPr>
          </a:p>
          <a:p>
            <a:pPr marL="342900" indent="-342900">
              <a:buAutoNum type="alphaLcParenR"/>
            </a:pPr>
            <a:r>
              <a:rPr lang="pl-PL" dirty="0">
                <a:solidFill>
                  <a:srgbClr val="000000"/>
                </a:solidFill>
                <a:latin typeface="Calibri" panose="020F0502020204030204" pitchFamily="34" charset="0"/>
              </a:rPr>
              <a:t>W przypadku finansowania projektu z różnych środków pomocowych (w tym UE i krajowych), połączenie tych środków w projekcie musi być dopuszczalne przepisami prawa, wytycznymi, regulaminami, zawartymi umowami lub innymi dokumentami określającymi zasady przyznawania tych środków pomocowych</a:t>
            </a:r>
          </a:p>
          <a:p>
            <a:pPr marL="342900" indent="-342900">
              <a:buAutoNum type="alphaLcParenR"/>
            </a:pPr>
            <a:endParaRPr lang="pl-PL" dirty="0">
              <a:solidFill>
                <a:srgbClr val="000000"/>
              </a:solidFill>
              <a:latin typeface="Calibri" panose="020F0502020204030204" pitchFamily="34" charset="0"/>
            </a:endParaRPr>
          </a:p>
          <a:p>
            <a:pPr marL="342900" indent="-342900">
              <a:buAutoNum type="alphaLcParenR"/>
            </a:pPr>
            <a:r>
              <a:rPr lang="pl-PL" dirty="0">
                <a:solidFill>
                  <a:srgbClr val="000000"/>
                </a:solidFill>
                <a:latin typeface="Calibri" panose="020F0502020204030204" pitchFamily="34" charset="0"/>
              </a:rPr>
              <a:t>W przypadku </a:t>
            </a:r>
            <a:r>
              <a:rPr lang="pl-PL" sz="1800" b="0" i="0" u="none" strike="noStrike" baseline="0" dirty="0">
                <a:solidFill>
                  <a:srgbClr val="000000"/>
                </a:solidFill>
                <a:latin typeface="Calibri" panose="020F0502020204030204" pitchFamily="34" charset="0"/>
              </a:rPr>
              <a:t>wsparcia stanowiącego pomoc publiczną wnioskodawca/partner/podmiot upoważniony do ponoszenia wydatków zobligowany jest do wniesienia wkładu własnego na pokrycie wydatków inwestycyjnych pochodzącego ze środków własnych lub zewnętrznych źródeł finansowania </a:t>
            </a:r>
            <a:r>
              <a:rPr lang="pl-PL" sz="1800" b="1" i="0" u="none" strike="noStrike" baseline="0" dirty="0">
                <a:solidFill>
                  <a:srgbClr val="000000"/>
                </a:solidFill>
                <a:latin typeface="Calibri" panose="020F0502020204030204" pitchFamily="34" charset="0"/>
              </a:rPr>
              <a:t>w postaci wolnej od wszelkiego publicznego wsparcia finansowego, </a:t>
            </a:r>
            <a:r>
              <a:rPr lang="pl-PL" sz="1800" b="0" i="0" u="none" strike="noStrike" baseline="0" dirty="0">
                <a:solidFill>
                  <a:srgbClr val="000000"/>
                </a:solidFill>
                <a:latin typeface="Calibri" panose="020F0502020204030204" pitchFamily="34" charset="0"/>
              </a:rPr>
              <a:t>co najmniej w wysokości wskazanej w programie pomocowym</a:t>
            </a:r>
          </a:p>
          <a:p>
            <a:pPr marL="342900" indent="-342900">
              <a:buAutoNum type="alphaLcParenR"/>
            </a:pPr>
            <a:endParaRPr lang="pl-PL" sz="1800" b="0" i="0" u="none" strike="noStrike" baseline="0" dirty="0">
              <a:solidFill>
                <a:srgbClr val="000000"/>
              </a:solidFill>
              <a:latin typeface="Calibri" panose="020F0502020204030204" pitchFamily="34" charset="0"/>
            </a:endParaRPr>
          </a:p>
          <a:p>
            <a:pPr marL="342900" indent="-342900">
              <a:buAutoNum type="alphaLcParenR"/>
            </a:pPr>
            <a:r>
              <a:rPr lang="pl-PL" dirty="0">
                <a:solidFill>
                  <a:srgbClr val="000000"/>
                </a:solidFill>
                <a:latin typeface="Calibri" panose="020F0502020204030204" pitchFamily="34" charset="0"/>
              </a:rPr>
              <a:t>W uzasadnionych przypadkach wkład własny może zostać wniesiony </a:t>
            </a:r>
            <a:r>
              <a:rPr lang="pl-PL" sz="1800" b="0" i="0" u="none" strike="noStrike" baseline="0" dirty="0">
                <a:solidFill>
                  <a:srgbClr val="000000"/>
                </a:solidFill>
                <a:latin typeface="Calibri" panose="020F0502020204030204" pitchFamily="34" charset="0"/>
              </a:rPr>
              <a:t>w postaci niepieniężnej</a:t>
            </a:r>
            <a:endParaRPr lang="pl-PL" dirty="0">
              <a:latin typeface="Calibri" panose="020F0502020204030204" pitchFamily="34" charset="0"/>
            </a:endParaRPr>
          </a:p>
        </p:txBody>
      </p:sp>
    </p:spTree>
    <p:extLst>
      <p:ext uri="{BB962C8B-B14F-4D97-AF65-F5344CB8AC3E}">
        <p14:creationId xmlns:p14="http://schemas.microsoft.com/office/powerpoint/2010/main" val="238275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905034" y="472397"/>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Wkład własny </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12" name="pole tekstowe 11">
            <a:extLst>
              <a:ext uri="{FF2B5EF4-FFF2-40B4-BE49-F238E27FC236}">
                <a16:creationId xmlns:a16="http://schemas.microsoft.com/office/drawing/2014/main" id="{154647AB-6268-8D32-4F80-17FC44B8FF56}"/>
              </a:ext>
            </a:extLst>
          </p:cNvPr>
          <p:cNvSpPr txBox="1"/>
          <p:nvPr/>
        </p:nvSpPr>
        <p:spPr>
          <a:xfrm>
            <a:off x="287375" y="1288060"/>
            <a:ext cx="10059853" cy="4801314"/>
          </a:xfrm>
          <a:prstGeom prst="rect">
            <a:avLst/>
          </a:prstGeom>
          <a:noFill/>
        </p:spPr>
        <p:txBody>
          <a:bodyPr wrap="square" rtlCol="0">
            <a:spAutoFit/>
          </a:bodyPr>
          <a:lstStyle/>
          <a:p>
            <a:r>
              <a:rPr lang="pl-PL" sz="1800" b="1" i="0" u="none" strike="noStrike" baseline="0" dirty="0">
                <a:solidFill>
                  <a:srgbClr val="000000"/>
                </a:solidFill>
                <a:latin typeface="Calibri" panose="020F0502020204030204" pitchFamily="34" charset="0"/>
              </a:rPr>
              <a:t>W przedmiotowym naborze możliwe jest </a:t>
            </a:r>
            <a:r>
              <a:rPr lang="pl-PL" sz="1800" b="1" i="0" u="none" strike="noStrike" baseline="0" dirty="0">
                <a:solidFill>
                  <a:srgbClr val="FF0000"/>
                </a:solidFill>
                <a:latin typeface="Calibri" panose="020F0502020204030204" pitchFamily="34" charset="0"/>
              </a:rPr>
              <a:t>wniesienie wkładu własnego w postaci niepieniężnej </a:t>
            </a:r>
            <a:r>
              <a:rPr lang="pl-PL" sz="1800" b="1" i="0" u="none" strike="noStrike" baseline="0" dirty="0">
                <a:solidFill>
                  <a:srgbClr val="000000"/>
                </a:solidFill>
                <a:latin typeface="Calibri" panose="020F0502020204030204" pitchFamily="34" charset="0"/>
              </a:rPr>
              <a:t>jedynie jako: </a:t>
            </a:r>
          </a:p>
          <a:p>
            <a:endParaRPr lang="pl-PL" sz="1800" b="0" i="0" u="none" strike="noStrike" baseline="0" dirty="0">
              <a:solidFill>
                <a:srgbClr val="000000"/>
              </a:solidFill>
              <a:latin typeface="Calibri" panose="020F0502020204030204" pitchFamily="34" charset="0"/>
            </a:endParaRPr>
          </a:p>
          <a:p>
            <a:r>
              <a:rPr lang="pl-PL" sz="1800" b="0" i="0" u="none" strike="noStrike" baseline="0" dirty="0">
                <a:solidFill>
                  <a:srgbClr val="000000"/>
                </a:solidFill>
                <a:latin typeface="Calibri" panose="020F0502020204030204" pitchFamily="34" charset="0"/>
              </a:rPr>
              <a:t>- gruntu i/lub nieruchomości zabudowanej (w limicie 10% całkowitych wydatków kwalifikowalnych lub 15% dla terenów opuszczonych oraz poprzemysłowych, na których znajdują się budynki). Dodatkowo wartość wnoszonego wkładu niepieniężnego wlicza się do limitu określonego dla wydatków związanych z budynkiem ale nie przewidzianych w audycie energetycznym tj. maksymalnie do 15% kosztów kwalifikowalnych (o którym mowa w rozdziale 3 Regulaminu) i nie może powodować jego przekroczenia.</a:t>
            </a:r>
          </a:p>
          <a:p>
            <a:r>
              <a:rPr lang="pl-PL" sz="1800" b="0" i="0" u="none" strike="noStrike" baseline="0" dirty="0">
                <a:solidFill>
                  <a:srgbClr val="000000"/>
                </a:solidFill>
                <a:latin typeface="Calibri" panose="020F0502020204030204" pitchFamily="34" charset="0"/>
              </a:rPr>
              <a:t> </a:t>
            </a:r>
          </a:p>
          <a:p>
            <a:r>
              <a:rPr lang="pl-PL" sz="1800" b="0" i="0" u="none" strike="noStrike" baseline="0" dirty="0">
                <a:solidFill>
                  <a:srgbClr val="000000"/>
                </a:solidFill>
                <a:latin typeface="Calibri" panose="020F0502020204030204" pitchFamily="34" charset="0"/>
              </a:rPr>
              <a:t>- dla projektów objętych pomocą publiczną przy wnoszeniu wkładu niepieniężnego w postaci nieruchomości zabudowanej należy mieć dodatkowo na względzie wymogi związane z „efektem zachęty” określone w art. 6 GBER. </a:t>
            </a:r>
          </a:p>
          <a:p>
            <a:endParaRPr lang="pl-PL" sz="1800" b="0" i="0" u="none" strike="noStrike" baseline="0" dirty="0">
              <a:solidFill>
                <a:srgbClr val="000000"/>
              </a:solidFill>
              <a:latin typeface="Calibri" panose="020F0502020204030204" pitchFamily="34" charset="0"/>
            </a:endParaRPr>
          </a:p>
          <a:p>
            <a:r>
              <a:rPr lang="pl-PL" sz="1800" b="0" i="0" u="none" strike="noStrike" baseline="0" dirty="0">
                <a:solidFill>
                  <a:srgbClr val="000000"/>
                </a:solidFill>
                <a:latin typeface="Calibri" panose="020F0502020204030204" pitchFamily="34" charset="0"/>
              </a:rPr>
              <a:t>Do określenia wartości nieruchomości wymagany jest operat szacunkowy sporządzony przez uprawnionego rzeczoznawcę zgodnie z przepisami ustawy z dnia 21 sierpnia 1997 r. o gospodarce nieruchomościami. Operat szacunkowy powinien być aktualny na dzień złożenia wniosku o dofinansowanie. </a:t>
            </a:r>
          </a:p>
        </p:txBody>
      </p:sp>
    </p:spTree>
    <p:extLst>
      <p:ext uri="{BB962C8B-B14F-4D97-AF65-F5344CB8AC3E}">
        <p14:creationId xmlns:p14="http://schemas.microsoft.com/office/powerpoint/2010/main" val="3437820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905034" y="472397"/>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Finansowanie UE</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12" name="pole tekstowe 11">
            <a:extLst>
              <a:ext uri="{FF2B5EF4-FFF2-40B4-BE49-F238E27FC236}">
                <a16:creationId xmlns:a16="http://schemas.microsoft.com/office/drawing/2014/main" id="{154647AB-6268-8D32-4F80-17FC44B8FF56}"/>
              </a:ext>
            </a:extLst>
          </p:cNvPr>
          <p:cNvSpPr txBox="1"/>
          <p:nvPr/>
        </p:nvSpPr>
        <p:spPr>
          <a:xfrm>
            <a:off x="-207658" y="1060422"/>
            <a:ext cx="10818515" cy="923330"/>
          </a:xfrm>
          <a:prstGeom prst="rect">
            <a:avLst/>
          </a:prstGeom>
          <a:noFill/>
        </p:spPr>
        <p:txBody>
          <a:bodyPr wrap="square" rtlCol="0">
            <a:spAutoFit/>
          </a:bodyPr>
          <a:lstStyle/>
          <a:p>
            <a:pPr algn="l"/>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Dofinansowanie projektu (finansowanie UE- EFRR) </a:t>
            </a:r>
          </a:p>
          <a:p>
            <a:pPr algn="ctr"/>
            <a:r>
              <a:rPr lang="pl-PL" sz="1800" b="0" i="0" u="none" strike="noStrike" baseline="0" dirty="0">
                <a:solidFill>
                  <a:srgbClr val="000000"/>
                </a:solidFill>
                <a:latin typeface="Calibri" panose="020F0502020204030204" pitchFamily="34" charset="0"/>
              </a:rPr>
              <a:t>stanowi wsparcie </a:t>
            </a:r>
            <a:r>
              <a:rPr lang="pl-PL" sz="1800" b="1" i="0" u="none" strike="noStrike" baseline="0" dirty="0">
                <a:solidFill>
                  <a:srgbClr val="000000"/>
                </a:solidFill>
                <a:latin typeface="Calibri" panose="020F0502020204030204" pitchFamily="34" charset="0"/>
              </a:rPr>
              <a:t>w formie dotacji</a:t>
            </a:r>
            <a:r>
              <a:rPr lang="pl-PL" sz="1800" b="0" i="0" u="none" strike="noStrike" baseline="0" dirty="0">
                <a:solidFill>
                  <a:srgbClr val="000000"/>
                </a:solidFill>
                <a:latin typeface="Calibri" panose="020F0502020204030204" pitchFamily="34" charset="0"/>
              </a:rPr>
              <a:t>:</a:t>
            </a:r>
          </a:p>
        </p:txBody>
      </p:sp>
      <p:sp>
        <p:nvSpPr>
          <p:cNvPr id="4" name="Strzałka: w dół 3">
            <a:extLst>
              <a:ext uri="{FF2B5EF4-FFF2-40B4-BE49-F238E27FC236}">
                <a16:creationId xmlns:a16="http://schemas.microsoft.com/office/drawing/2014/main" id="{22B224DC-A1C9-82D1-26BF-E45536A9BF9F}"/>
              </a:ext>
            </a:extLst>
          </p:cNvPr>
          <p:cNvSpPr/>
          <p:nvPr/>
        </p:nvSpPr>
        <p:spPr>
          <a:xfrm rot="3054875">
            <a:off x="4079293" y="2154546"/>
            <a:ext cx="572395" cy="8151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Strzałka: w dół 5">
            <a:extLst>
              <a:ext uri="{FF2B5EF4-FFF2-40B4-BE49-F238E27FC236}">
                <a16:creationId xmlns:a16="http://schemas.microsoft.com/office/drawing/2014/main" id="{2EA4A3DB-8D1E-E510-8087-855765CC584E}"/>
              </a:ext>
            </a:extLst>
          </p:cNvPr>
          <p:cNvSpPr/>
          <p:nvPr/>
        </p:nvSpPr>
        <p:spPr>
          <a:xfrm rot="19132992">
            <a:off x="5925687" y="2108715"/>
            <a:ext cx="572395" cy="8192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ole tekstowe 6">
            <a:extLst>
              <a:ext uri="{FF2B5EF4-FFF2-40B4-BE49-F238E27FC236}">
                <a16:creationId xmlns:a16="http://schemas.microsoft.com/office/drawing/2014/main" id="{86AF81CA-7A30-874E-8C10-77360B83D368}"/>
              </a:ext>
            </a:extLst>
          </p:cNvPr>
          <p:cNvSpPr txBox="1"/>
          <p:nvPr/>
        </p:nvSpPr>
        <p:spPr>
          <a:xfrm>
            <a:off x="881410" y="3041274"/>
            <a:ext cx="3744416" cy="3970318"/>
          </a:xfrm>
          <a:prstGeom prst="rect">
            <a:avLst/>
          </a:prstGeom>
          <a:noFill/>
        </p:spPr>
        <p:txBody>
          <a:bodyPr wrap="square" rtlCol="0">
            <a:spAutoFit/>
          </a:bodyPr>
          <a:lstStyle/>
          <a:p>
            <a:r>
              <a:rPr lang="pl-PL" b="1" dirty="0"/>
              <a:t>Zaliczki / refundacji </a:t>
            </a:r>
            <a:r>
              <a:rPr lang="pl-PL" dirty="0"/>
              <a:t>faktycznie poniesionych i udokumentowanych wydatków </a:t>
            </a:r>
            <a:r>
              <a:rPr lang="pl-PL" dirty="0" err="1"/>
              <a:t>kwalifikowlanych</a:t>
            </a:r>
            <a:r>
              <a:rPr lang="pl-PL" dirty="0"/>
              <a:t>. </a:t>
            </a:r>
          </a:p>
          <a:p>
            <a:endParaRPr lang="pl-PL" dirty="0"/>
          </a:p>
          <a:p>
            <a:r>
              <a:rPr lang="pl-PL" dirty="0">
                <a:solidFill>
                  <a:srgbClr val="000000"/>
                </a:solidFill>
                <a:latin typeface="Calibri" panose="020F0502020204030204" pitchFamily="34" charset="0"/>
              </a:rPr>
              <a:t>M</a:t>
            </a:r>
            <a:r>
              <a:rPr lang="pl-PL" sz="1800" b="0" i="0" u="none" strike="noStrike" baseline="0" dirty="0">
                <a:solidFill>
                  <a:srgbClr val="000000"/>
                </a:solidFill>
                <a:latin typeface="Calibri" panose="020F0502020204030204" pitchFamily="34" charset="0"/>
              </a:rPr>
              <a:t>aksymalny limit zaliczki w projekcie: </a:t>
            </a:r>
          </a:p>
          <a:p>
            <a:pPr marL="285750" indent="-285750">
              <a:buFontTx/>
              <a:buChar char="-"/>
            </a:pPr>
            <a:r>
              <a:rPr lang="pl-PL" sz="1800" b="0" i="0" u="none" strike="noStrike" baseline="0" dirty="0">
                <a:solidFill>
                  <a:srgbClr val="000000"/>
                </a:solidFill>
                <a:latin typeface="Calibri" panose="020F0502020204030204" pitchFamily="34" charset="0"/>
              </a:rPr>
              <a:t>do 90 % kwoty dofinansowania, przy czym maksymalna wysokość jednej transzy zaliczki nie może przekroczyć kwoty stanowiącej 45% dofinansowania projektu,</a:t>
            </a:r>
          </a:p>
          <a:p>
            <a:pPr marL="285750" indent="-285750">
              <a:buFontTx/>
              <a:buChar char="-"/>
            </a:pPr>
            <a:r>
              <a:rPr lang="pl-PL" dirty="0">
                <a:solidFill>
                  <a:srgbClr val="000000"/>
                </a:solidFill>
                <a:latin typeface="Calibri" panose="020F0502020204030204" pitchFamily="34" charset="0"/>
              </a:rPr>
              <a:t>warunki </a:t>
            </a:r>
            <a:r>
              <a:rPr lang="pl-PL" sz="1800" b="0" i="0" u="none" strike="noStrike" baseline="0" dirty="0">
                <a:solidFill>
                  <a:srgbClr val="000000"/>
                </a:solidFill>
                <a:latin typeface="Calibri" panose="020F0502020204030204" pitchFamily="34" charset="0"/>
              </a:rPr>
              <a:t>udzielania i rozliczania zaliczki określa umowa o dofinansowanie projektu. </a:t>
            </a:r>
          </a:p>
          <a:p>
            <a:pPr marL="285750" indent="-285750">
              <a:buFontTx/>
              <a:buChar char="-"/>
            </a:pPr>
            <a:endParaRPr lang="pl-PL" dirty="0"/>
          </a:p>
        </p:txBody>
      </p:sp>
      <p:sp>
        <p:nvSpPr>
          <p:cNvPr id="8" name="pole tekstowe 7">
            <a:extLst>
              <a:ext uri="{FF2B5EF4-FFF2-40B4-BE49-F238E27FC236}">
                <a16:creationId xmlns:a16="http://schemas.microsoft.com/office/drawing/2014/main" id="{D6DD72D9-D688-361D-B6E2-E1861CB2BDCA}"/>
              </a:ext>
            </a:extLst>
          </p:cNvPr>
          <p:cNvSpPr txBox="1"/>
          <p:nvPr/>
        </p:nvSpPr>
        <p:spPr>
          <a:xfrm>
            <a:off x="6183309" y="3041274"/>
            <a:ext cx="3744416" cy="4524315"/>
          </a:xfrm>
          <a:prstGeom prst="rect">
            <a:avLst/>
          </a:prstGeom>
          <a:noFill/>
        </p:spPr>
        <p:txBody>
          <a:bodyPr wrap="square" rtlCol="0">
            <a:spAutoFit/>
          </a:bodyPr>
          <a:lstStyle/>
          <a:p>
            <a:r>
              <a:rPr lang="pl-PL" dirty="0"/>
              <a:t>Finansowania w oparciu o </a:t>
            </a:r>
            <a:r>
              <a:rPr lang="pl-PL" b="1" dirty="0"/>
              <a:t>stawki ryczałtowe </a:t>
            </a:r>
          </a:p>
          <a:p>
            <a:pPr algn="l"/>
            <a:endParaRPr lang="pl-PL" sz="1800" b="0" i="0" u="none" strike="noStrike" baseline="0" dirty="0">
              <a:solidFill>
                <a:srgbClr val="000000"/>
              </a:solidFill>
              <a:latin typeface="Calibri" panose="020F0502020204030204" pitchFamily="34" charset="0"/>
            </a:endParaRPr>
          </a:p>
          <a:p>
            <a:r>
              <a:rPr lang="pl-PL" sz="1800" i="0" u="none" strike="noStrike" baseline="0" dirty="0">
                <a:solidFill>
                  <a:srgbClr val="000000"/>
                </a:solidFill>
                <a:latin typeface="Calibri" panose="020F0502020204030204" pitchFamily="34" charset="0"/>
              </a:rPr>
              <a:t>W naborze zastosowanie ma s</a:t>
            </a:r>
            <a:r>
              <a:rPr lang="pl-PL" sz="1800" b="1" i="0" u="none" strike="noStrike" baseline="0" dirty="0">
                <a:solidFill>
                  <a:srgbClr val="000000"/>
                </a:solidFill>
                <a:latin typeface="Calibri" panose="020F0502020204030204" pitchFamily="34" charset="0"/>
              </a:rPr>
              <a:t>tawka ryczałtowa na pokrycie kosztów pośrednich projektu w wysokości 0,5% lub 1% lub 2% lub 3% lub 4% lub 5% lub 6% lub 7% kwalifikowalnych kosztów bezpośrednich projektu </a:t>
            </a:r>
            <a:r>
              <a:rPr lang="pl-PL" sz="1800" i="0" u="none" strike="noStrike" baseline="0" dirty="0">
                <a:solidFill>
                  <a:srgbClr val="000000"/>
                </a:solidFill>
                <a:latin typeface="Calibri" panose="020F0502020204030204" pitchFamily="34" charset="0"/>
              </a:rPr>
              <a:t>(art. 54 lit a rozporządzenia ogólnego) z zastrzeżeniem warunków określonych w Regulaminie naboru.</a:t>
            </a:r>
            <a:endParaRPr lang="pl-PL" b="1" dirty="0">
              <a:solidFill>
                <a:srgbClr val="000000"/>
              </a:solidFill>
              <a:latin typeface="Calibri" panose="020F0502020204030204" pitchFamily="34" charset="0"/>
            </a:endParaRPr>
          </a:p>
          <a:p>
            <a:r>
              <a:rPr lang="pl-PL" dirty="0">
                <a:solidFill>
                  <a:srgbClr val="FF0000"/>
                </a:solidFill>
                <a:latin typeface="Calibri" panose="020F0502020204030204" pitchFamily="34" charset="0"/>
              </a:rPr>
              <a:t>Katalog kosztów pośrednich rozliczanych stawką ryczałtową przedstawiono </a:t>
            </a:r>
            <a:r>
              <a:rPr lang="pl-PL" u="sng" dirty="0">
                <a:solidFill>
                  <a:srgbClr val="FF0000"/>
                </a:solidFill>
                <a:latin typeface="Calibri" panose="020F0502020204030204" pitchFamily="34" charset="0"/>
              </a:rPr>
              <a:t>w załączniku nr 1 do Regulaminu. </a:t>
            </a:r>
            <a:endParaRPr lang="pl-PL" u="sng" dirty="0">
              <a:solidFill>
                <a:srgbClr val="FF0000"/>
              </a:solidFill>
            </a:endParaRPr>
          </a:p>
        </p:txBody>
      </p:sp>
    </p:spTree>
    <p:extLst>
      <p:ext uri="{BB962C8B-B14F-4D97-AF65-F5344CB8AC3E}">
        <p14:creationId xmlns:p14="http://schemas.microsoft.com/office/powerpoint/2010/main" val="3554072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5" name="Tytuł 6">
            <a:extLst>
              <a:ext uri="{FF2B5EF4-FFF2-40B4-BE49-F238E27FC236}">
                <a16:creationId xmlns:a16="http://schemas.microsoft.com/office/drawing/2014/main" id="{06B9F4A2-BBA9-4DE8-B837-A376A8E4A95A}"/>
              </a:ext>
            </a:extLst>
          </p:cNvPr>
          <p:cNvSpPr txBox="1">
            <a:spLocks/>
          </p:cNvSpPr>
          <p:nvPr/>
        </p:nvSpPr>
        <p:spPr>
          <a:xfrm>
            <a:off x="2789332" y="296570"/>
            <a:ext cx="4824536"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Ochrona środowiska </a:t>
            </a: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81410" y="1451687"/>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12" name="pole tekstowe 11">
            <a:extLst>
              <a:ext uri="{FF2B5EF4-FFF2-40B4-BE49-F238E27FC236}">
                <a16:creationId xmlns:a16="http://schemas.microsoft.com/office/drawing/2014/main" id="{154647AB-6268-8D32-4F80-17FC44B8FF56}"/>
              </a:ext>
            </a:extLst>
          </p:cNvPr>
          <p:cNvSpPr txBox="1"/>
          <p:nvPr/>
        </p:nvSpPr>
        <p:spPr>
          <a:xfrm>
            <a:off x="1114794" y="1280965"/>
            <a:ext cx="8640381" cy="5632311"/>
          </a:xfrm>
          <a:prstGeom prst="rect">
            <a:avLst/>
          </a:prstGeom>
          <a:noFill/>
        </p:spPr>
        <p:txBody>
          <a:bodyPr wrap="square" rtlCol="0">
            <a:spAutoFit/>
          </a:bodyPr>
          <a:lstStyle/>
          <a:p>
            <a:r>
              <a:rPr lang="pl-PL" sz="2000" b="0" i="0" u="none" strike="noStrike" baseline="0" dirty="0">
                <a:solidFill>
                  <a:srgbClr val="000000"/>
                </a:solidFill>
                <a:latin typeface="Calibri" panose="020F0502020204030204" pitchFamily="34" charset="0"/>
              </a:rPr>
              <a:t>Do wniosku o dofinansowanie projektu należy obligatoryjnie dołączyć:</a:t>
            </a:r>
          </a:p>
          <a:p>
            <a:endParaRPr lang="pl-PL" sz="2000" dirty="0">
              <a:solidFill>
                <a:srgbClr val="000000"/>
              </a:solidFill>
              <a:latin typeface="Calibri" panose="020F0502020204030204" pitchFamily="34" charset="0"/>
            </a:endParaRPr>
          </a:p>
          <a:p>
            <a:pPr marL="457200" indent="-457200">
              <a:buFont typeface="+mj-lt"/>
              <a:buAutoNum type="arabicParenR"/>
            </a:pPr>
            <a:r>
              <a:rPr lang="pl-PL" sz="2000" b="0" i="0" u="none" strike="noStrike" baseline="0" dirty="0">
                <a:solidFill>
                  <a:srgbClr val="000000"/>
                </a:solidFill>
                <a:latin typeface="Calibri" panose="020F0502020204030204" pitchFamily="34" charset="0"/>
              </a:rPr>
              <a:t>formularz „Analiza oddziaływania na środowisko, z uwzględnieniem odporności na zmiany klimatu, a także z uwzględnieniem zasady „nie czyń znaczącej szkody” (zasady DNSH)”, </a:t>
            </a:r>
          </a:p>
          <a:p>
            <a:r>
              <a:rPr lang="pl-PL" sz="2000" dirty="0">
                <a:solidFill>
                  <a:srgbClr val="000000"/>
                </a:solidFill>
                <a:latin typeface="Calibri" panose="020F0502020204030204" pitchFamily="34" charset="0"/>
              </a:rPr>
              <a:t>oraz</a:t>
            </a:r>
          </a:p>
          <a:p>
            <a:pPr marL="457200" indent="-457200">
              <a:buFont typeface="+mj-lt"/>
              <a:buAutoNum type="arabicParenR" startAt="2"/>
            </a:pPr>
            <a:r>
              <a:rPr lang="pl-PL" sz="2000" dirty="0">
                <a:solidFill>
                  <a:srgbClr val="000000"/>
                </a:solidFill>
                <a:latin typeface="Calibri" panose="020F0502020204030204" pitchFamily="34" charset="0"/>
              </a:rPr>
              <a:t>decyzję o środowiskowych uwarunkowaniach (tzw. decyzja środowiskowa) w przypadku przedsięwzięć objętych Rozporządzeniem Rady Ministrów z dnia 10 września 2019 r. w sprawie przedsięwzięć mogących znacząco oddziaływać na środowisko, </a:t>
            </a:r>
          </a:p>
          <a:p>
            <a:pPr marL="457200" indent="-457200">
              <a:buFont typeface="+mj-lt"/>
              <a:buAutoNum type="arabicParenR" startAt="2"/>
            </a:pPr>
            <a:r>
              <a:rPr lang="pl-PL" sz="2000" dirty="0">
                <a:latin typeface="Calibri" panose="020F0502020204030204" pitchFamily="34" charset="0"/>
              </a:rPr>
              <a:t>Deklarację organu </a:t>
            </a:r>
            <a:r>
              <a:rPr lang="pl-PL" sz="2000" b="0" i="0" u="none" strike="noStrike" baseline="0" dirty="0" err="1">
                <a:latin typeface="Calibri" panose="020F0502020204030204" pitchFamily="34" charset="0"/>
              </a:rPr>
              <a:t>dpowiedzialnego</a:t>
            </a:r>
            <a:r>
              <a:rPr lang="pl-PL" sz="2000" b="0" i="0" u="none" strike="noStrike" baseline="0" dirty="0">
                <a:latin typeface="Calibri" panose="020F0502020204030204" pitchFamily="34" charset="0"/>
              </a:rPr>
              <a:t> za monitorowanie obszarów Natura 2000 (Zaświadczenie Natura 2000). </a:t>
            </a:r>
          </a:p>
          <a:p>
            <a:pPr marL="342900" indent="-342900">
              <a:buFont typeface="+mj-lt"/>
              <a:buAutoNum type="arabicParenR"/>
            </a:pPr>
            <a:endParaRPr lang="pl-PL" sz="2000" dirty="0">
              <a:latin typeface="Calibri" panose="020F0502020204030204" pitchFamily="34" charset="0"/>
            </a:endParaRPr>
          </a:p>
          <a:p>
            <a:r>
              <a:rPr lang="pl-PL" sz="2000" dirty="0">
                <a:latin typeface="Calibri" panose="020F0502020204030204" pitchFamily="34" charset="0"/>
              </a:rPr>
              <a:t>Wyłączenia dołączenia Zaświadczenia Natura 2000: inwestycje nieinfrastrukturalne np. zakup sprzętu, prace remontowe oraz inwestycje infrastrukturalne posiadające prawomocną decyzję środowiskową lub prawomocną decyzje budowalną na cały zakres projektu. Szczegóły dot. </a:t>
            </a:r>
            <a:r>
              <a:rPr lang="pl-PL" sz="2000" dirty="0" err="1">
                <a:latin typeface="Calibri" panose="020F0502020204030204" pitchFamily="34" charset="0"/>
              </a:rPr>
              <a:t>wyłączeń</a:t>
            </a:r>
            <a:r>
              <a:rPr lang="pl-PL" sz="2000" dirty="0">
                <a:latin typeface="Calibri" panose="020F0502020204030204" pitchFamily="34" charset="0"/>
              </a:rPr>
              <a:t> – Regulamin !</a:t>
            </a:r>
            <a:endParaRPr lang="pl-PL" sz="2000" dirty="0"/>
          </a:p>
        </p:txBody>
      </p:sp>
    </p:spTree>
    <p:extLst>
      <p:ext uri="{BB962C8B-B14F-4D97-AF65-F5344CB8AC3E}">
        <p14:creationId xmlns:p14="http://schemas.microsoft.com/office/powerpoint/2010/main" val="3360494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10" y="719979"/>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Zasady horyzontalne</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997111" y="1763613"/>
            <a:ext cx="8521269" cy="5078313"/>
          </a:xfrm>
          <a:prstGeom prst="rect">
            <a:avLst/>
          </a:prstGeom>
          <a:noFill/>
        </p:spPr>
        <p:txBody>
          <a:bodyPr wrap="square" rtlCol="0">
            <a:spAutoFit/>
          </a:bodyPr>
          <a:lstStyle/>
          <a:p>
            <a:r>
              <a:rPr lang="pl-PL" sz="1800" b="0" i="0" u="none" strike="noStrike" baseline="0" dirty="0">
                <a:solidFill>
                  <a:srgbClr val="000000"/>
                </a:solidFill>
                <a:latin typeface="Calibri" panose="020F0502020204030204" pitchFamily="34" charset="0"/>
              </a:rPr>
              <a:t>Projekt musi być zgodny z następującymi zasadami : </a:t>
            </a:r>
          </a:p>
          <a:p>
            <a:endParaRPr lang="pl-PL" sz="1800" b="0" i="0" u="none" strike="noStrike" baseline="0" dirty="0">
              <a:solidFill>
                <a:srgbClr val="000000"/>
              </a:solidFill>
              <a:latin typeface="Calibri" panose="020F0502020204030204" pitchFamily="34" charset="0"/>
            </a:endParaRPr>
          </a:p>
          <a:p>
            <a:pPr marL="342900" indent="-342900">
              <a:buFont typeface="Wingdings" panose="05000000000000000000" pitchFamily="2" charset="2"/>
              <a:buChar char="§"/>
            </a:pPr>
            <a:r>
              <a:rPr lang="pl-PL" sz="1800" b="0" i="0" u="none" strike="noStrike" baseline="0" dirty="0">
                <a:solidFill>
                  <a:srgbClr val="000000"/>
                </a:solidFill>
                <a:latin typeface="Calibri" panose="020F0502020204030204" pitchFamily="34" charset="0"/>
              </a:rPr>
              <a:t>zasadą równości kobiet i mężczyzn; </a:t>
            </a:r>
          </a:p>
          <a:p>
            <a:pPr marL="342900" indent="-342900">
              <a:buFont typeface="Wingdings" panose="05000000000000000000" pitchFamily="2" charset="2"/>
              <a:buChar char="§"/>
            </a:pPr>
            <a:r>
              <a:rPr lang="pl-PL" sz="1800" b="0" i="0" u="none" strike="noStrike" baseline="0" dirty="0">
                <a:latin typeface="Calibri" panose="020F0502020204030204" pitchFamily="34" charset="0"/>
              </a:rPr>
              <a:t>zasadą równości szans i niedyskryminacji, w tym dostępności dla osób z niepełnosprawnością; </a:t>
            </a:r>
          </a:p>
          <a:p>
            <a:pPr marL="342900" indent="-342900">
              <a:buFont typeface="Wingdings" panose="05000000000000000000" pitchFamily="2" charset="2"/>
              <a:buChar char="§"/>
            </a:pPr>
            <a:r>
              <a:rPr lang="pl-PL" sz="1800" b="0" i="0" u="none" strike="noStrike" baseline="0" dirty="0">
                <a:latin typeface="Calibri" panose="020F0502020204030204" pitchFamily="34" charset="0"/>
              </a:rPr>
              <a:t>zasadą zrównoważonego rozwoju, w tym zasadą „nie czyń znaczących szkód” (DNSH) </a:t>
            </a:r>
          </a:p>
          <a:p>
            <a:r>
              <a:rPr lang="pl-PL" sz="1800" b="0" i="0" u="none" strike="noStrike" baseline="0" dirty="0">
                <a:latin typeface="Calibri" panose="020F0502020204030204" pitchFamily="34" charset="0"/>
              </a:rPr>
              <a:t>oraz: </a:t>
            </a:r>
          </a:p>
          <a:p>
            <a:pPr marL="285750" indent="-285750">
              <a:buFont typeface="Arial" panose="020B0604020202020204" pitchFamily="34" charset="0"/>
              <a:buChar char="•"/>
            </a:pPr>
            <a:r>
              <a:rPr lang="pl-PL" sz="1800" b="0" i="0" u="none" strike="noStrike" baseline="0" dirty="0">
                <a:latin typeface="Calibri" panose="020F0502020204030204" pitchFamily="34" charset="0"/>
              </a:rPr>
              <a:t>Kartą Praw Podstawowych Unii Europejskiej z dnia 26 października 2012 r.; </a:t>
            </a:r>
          </a:p>
          <a:p>
            <a:pPr marL="285750" indent="-285750">
              <a:buFont typeface="Arial" panose="020B0604020202020204" pitchFamily="34" charset="0"/>
              <a:buChar char="•"/>
            </a:pPr>
            <a:r>
              <a:rPr lang="pl-PL" sz="1800" b="0" i="0" u="none" strike="noStrike" baseline="0" dirty="0">
                <a:latin typeface="Calibri" panose="020F0502020204030204" pitchFamily="34" charset="0"/>
              </a:rPr>
              <a:t>Konwencją o Prawach Osób Niepełnosprawnych sporządzoną w Nowym Jorku dnia 13 grudnia 2006 r. (w szczególności praw ujętych w art. 5–9, art. 12, art. 16, art. 19–21, art. 24–30). </a:t>
            </a:r>
          </a:p>
          <a:p>
            <a:endParaRPr lang="pl-PL" dirty="0">
              <a:latin typeface="Calibri" panose="020F0502020204030204" pitchFamily="34" charset="0"/>
            </a:endParaRPr>
          </a:p>
          <a:p>
            <a:pPr algn="ctr"/>
            <a:r>
              <a:rPr lang="pl-PL" sz="1800" b="1" i="0" u="none" strike="noStrike" baseline="0" dirty="0">
                <a:solidFill>
                  <a:srgbClr val="FF0000"/>
                </a:solidFill>
                <a:latin typeface="Calibri" panose="020F0502020204030204" pitchFamily="34" charset="0"/>
              </a:rPr>
              <a:t>Wydatki na dostępność </a:t>
            </a:r>
          </a:p>
          <a:p>
            <a:pPr algn="ctr"/>
            <a:endParaRPr lang="pl-PL" sz="1800" b="0" i="0" u="none" strike="noStrike" baseline="0" dirty="0">
              <a:solidFill>
                <a:srgbClr val="FF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W perspektywie finansowej 2021-2027 wydatki związane z zapewnieniem dostępności na poziomie projektów są monitorowane (nie jest przy tym badana/ograniczana ich wysokość/poziom). Służy temu dedykowany limit pn. „Wydatki na dostępność” możliwy do wyboru podczas wypełniania wniosku o dofinansowanie. </a:t>
            </a:r>
            <a:endParaRPr lang="pl-PL" dirty="0"/>
          </a:p>
        </p:txBody>
      </p:sp>
    </p:spTree>
    <p:extLst>
      <p:ext uri="{BB962C8B-B14F-4D97-AF65-F5344CB8AC3E}">
        <p14:creationId xmlns:p14="http://schemas.microsoft.com/office/powerpoint/2010/main" val="53928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9" y="389825"/>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wyboru projektów </a:t>
            </a:r>
          </a:p>
        </p:txBody>
      </p:sp>
      <p:sp>
        <p:nvSpPr>
          <p:cNvPr id="5" name="Tytuł 6">
            <a:extLst>
              <a:ext uri="{FF2B5EF4-FFF2-40B4-BE49-F238E27FC236}">
                <a16:creationId xmlns:a16="http://schemas.microsoft.com/office/drawing/2014/main" id="{78B503C5-EC90-038A-2F2E-4ECF4F7FB29E}"/>
              </a:ext>
            </a:extLst>
          </p:cNvPr>
          <p:cNvSpPr txBox="1">
            <a:spLocks/>
          </p:cNvSpPr>
          <p:nvPr/>
        </p:nvSpPr>
        <p:spPr>
          <a:xfrm>
            <a:off x="536170" y="1379103"/>
            <a:ext cx="5033160" cy="731708"/>
          </a:xfrm>
          <a:prstGeom prst="bevel">
            <a:avLst/>
          </a:prstGeom>
          <a:solidFill>
            <a:srgbClr val="FFCCFF"/>
          </a:solidFill>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formalne i merytoryczne ogólne </a:t>
            </a:r>
          </a:p>
        </p:txBody>
      </p:sp>
      <p:sp>
        <p:nvSpPr>
          <p:cNvPr id="8" name="Tytuł 6">
            <a:extLst>
              <a:ext uri="{FF2B5EF4-FFF2-40B4-BE49-F238E27FC236}">
                <a16:creationId xmlns:a16="http://schemas.microsoft.com/office/drawing/2014/main" id="{D4B89C8E-5BAD-489D-D627-C2F5DFC4BA46}"/>
              </a:ext>
            </a:extLst>
          </p:cNvPr>
          <p:cNvSpPr txBox="1">
            <a:spLocks/>
          </p:cNvSpPr>
          <p:nvPr/>
        </p:nvSpPr>
        <p:spPr>
          <a:xfrm>
            <a:off x="588584" y="3048129"/>
            <a:ext cx="7969218" cy="731708"/>
          </a:xfrm>
          <a:prstGeom prst="bevel">
            <a:avLst/>
          </a:prstGeom>
          <a:solidFill>
            <a:srgbClr val="FFCCFF"/>
          </a:solidFill>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 dla działania 9.5 B  </a:t>
            </a:r>
          </a:p>
        </p:txBody>
      </p:sp>
      <p:sp>
        <p:nvSpPr>
          <p:cNvPr id="10" name="pole tekstowe 9">
            <a:extLst>
              <a:ext uri="{FF2B5EF4-FFF2-40B4-BE49-F238E27FC236}">
                <a16:creationId xmlns:a16="http://schemas.microsoft.com/office/drawing/2014/main" id="{9270B5A4-75D4-0C67-FBF2-785B8312A3DC}"/>
              </a:ext>
            </a:extLst>
          </p:cNvPr>
          <p:cNvSpPr txBox="1"/>
          <p:nvPr/>
        </p:nvSpPr>
        <p:spPr>
          <a:xfrm>
            <a:off x="536170" y="2243930"/>
            <a:ext cx="8537844" cy="923330"/>
          </a:xfrm>
          <a:prstGeom prst="rect">
            <a:avLst/>
          </a:prstGeom>
          <a:noFill/>
        </p:spPr>
        <p:txBody>
          <a:bodyPr wrap="square" rtlCol="0">
            <a:spAutoFit/>
          </a:bodyPr>
          <a:lstStyle/>
          <a:p>
            <a:r>
              <a:rPr lang="pl-PL"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6"/>
              </a:rPr>
              <a:t>https://rpo.dolnyslask.pl/wp-content/uploads/2023/09/za%C5%82.-do-Uchwa%C5%82y-KM-33-kryteria-og%C3%B3lne-zmiana.pdf</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dirty="0"/>
          </a:p>
        </p:txBody>
      </p:sp>
      <p:sp>
        <p:nvSpPr>
          <p:cNvPr id="11" name="pole tekstowe 10">
            <a:extLst>
              <a:ext uri="{FF2B5EF4-FFF2-40B4-BE49-F238E27FC236}">
                <a16:creationId xmlns:a16="http://schemas.microsoft.com/office/drawing/2014/main" id="{5C95CD12-2682-87E0-9DD6-BDE192C5FA89}"/>
              </a:ext>
            </a:extLst>
          </p:cNvPr>
          <p:cNvSpPr txBox="1"/>
          <p:nvPr/>
        </p:nvSpPr>
        <p:spPr>
          <a:xfrm>
            <a:off x="588584" y="3999442"/>
            <a:ext cx="8537844" cy="1200329"/>
          </a:xfrm>
          <a:prstGeom prst="rect">
            <a:avLst/>
          </a:prstGeom>
          <a:noFill/>
        </p:spPr>
        <p:txBody>
          <a:bodyPr wrap="square" rtlCol="0">
            <a:spAutoFit/>
          </a:bodyPr>
          <a:lstStyle/>
          <a:p>
            <a:r>
              <a:rPr lang="pl-PL" sz="1800" dirty="0">
                <a:hlinkClick r:id="rId7"/>
              </a:rPr>
              <a:t>https://rpo.dolnyslask.pl/wp-content/uploads/2023/06/za%C5%82.-do-Uchwa%C5%82y-KM-25-KRYTERIA-dz.-2.2-Termomodernizacja-wielorodzinne-autopoprawka.pdf</a:t>
            </a:r>
            <a:r>
              <a:rPr lang="pl-PL" sz="1800" dirty="0"/>
              <a:t> </a:t>
            </a:r>
          </a:p>
          <a:p>
            <a:r>
              <a:rPr lang="pl-PL" dirty="0"/>
              <a:t> </a:t>
            </a:r>
          </a:p>
          <a:p>
            <a:endParaRPr lang="pl-PL" dirty="0"/>
          </a:p>
        </p:txBody>
      </p:sp>
      <p:sp>
        <p:nvSpPr>
          <p:cNvPr id="12" name="pole tekstowe 11">
            <a:extLst>
              <a:ext uri="{FF2B5EF4-FFF2-40B4-BE49-F238E27FC236}">
                <a16:creationId xmlns:a16="http://schemas.microsoft.com/office/drawing/2014/main" id="{CA6A0B8B-0D36-39E1-563C-04B301D8E401}"/>
              </a:ext>
            </a:extLst>
          </p:cNvPr>
          <p:cNvSpPr txBox="1"/>
          <p:nvPr/>
        </p:nvSpPr>
        <p:spPr>
          <a:xfrm>
            <a:off x="588584" y="4885300"/>
            <a:ext cx="9117738" cy="2308324"/>
          </a:xfrm>
          <a:prstGeom prst="rect">
            <a:avLst/>
          </a:prstGeom>
          <a:noFill/>
        </p:spPr>
        <p:txBody>
          <a:bodyPr wrap="square" rtlCol="0">
            <a:spAutoFit/>
          </a:bodyPr>
          <a:lstStyle/>
          <a:p>
            <a:pPr algn="just"/>
            <a:r>
              <a:rPr lang="pl-PL" dirty="0"/>
              <a:t>Tylko wniosek, który spełnił wszystkie kryteria obligatoryjne (ogóle i specyficzne) może otrzymać dofinansowanie.</a:t>
            </a:r>
          </a:p>
          <a:p>
            <a:endParaRPr lang="pl-PL" dirty="0"/>
          </a:p>
          <a:p>
            <a:pPr algn="just"/>
            <a:r>
              <a:rPr lang="pl-PL" b="1" dirty="0">
                <a:solidFill>
                  <a:srgbClr val="000000"/>
                </a:solidFill>
                <a:latin typeface="Calibri" panose="020F0502020204030204" pitchFamily="34" charset="0"/>
              </a:rPr>
              <a:t>K</a:t>
            </a:r>
            <a:r>
              <a:rPr lang="pl-PL" sz="1800" b="1" i="0" u="none" strike="noStrike" baseline="0" dirty="0">
                <a:solidFill>
                  <a:srgbClr val="000000"/>
                </a:solidFill>
                <a:latin typeface="Calibri" panose="020F0502020204030204" pitchFamily="34" charset="0"/>
              </a:rPr>
              <a:t>ryteria premiujące </a:t>
            </a:r>
            <a:r>
              <a:rPr lang="pl-PL" sz="1800" b="0" i="0" u="none" strike="noStrike" baseline="0" dirty="0">
                <a:solidFill>
                  <a:srgbClr val="000000"/>
                </a:solidFill>
                <a:latin typeface="Calibri" panose="020F0502020204030204" pitchFamily="34" charset="0"/>
              </a:rPr>
              <a:t>są kryteriami punktowymi, a ich celem jest premiowanie określonych cech projektu z punktu widzenia programu. Niespełnienie kryterium nie eliminuje projektu z możliwości otrzymania dofinansowania, ale liczba zebranych punktów decyduje o pozycji na liście rankingowej. W przypadku uzyskania takiej samej punktacji, o pozycji na liście rankingowej decydują </a:t>
            </a:r>
            <a:r>
              <a:rPr lang="pl-PL" sz="1800" b="1" i="0" u="none" strike="noStrike" baseline="0" dirty="0">
                <a:solidFill>
                  <a:srgbClr val="000000"/>
                </a:solidFill>
                <a:latin typeface="Calibri" panose="020F0502020204030204" pitchFamily="34" charset="0"/>
              </a:rPr>
              <a:t>kryteria rozstrzygające </a:t>
            </a:r>
            <a:r>
              <a:rPr lang="pl-PL" sz="1800" b="0" i="0" u="none" strike="noStrike" baseline="0" dirty="0">
                <a:solidFill>
                  <a:srgbClr val="000000"/>
                </a:solidFill>
                <a:latin typeface="Calibri" panose="020F0502020204030204" pitchFamily="34" charset="0"/>
              </a:rPr>
              <a:t>wskazane spośród kryteriów punktowych. </a:t>
            </a:r>
            <a:endParaRPr lang="pl-PL" dirty="0"/>
          </a:p>
        </p:txBody>
      </p:sp>
    </p:spTree>
    <p:extLst>
      <p:ext uri="{BB962C8B-B14F-4D97-AF65-F5344CB8AC3E}">
        <p14:creationId xmlns:p14="http://schemas.microsoft.com/office/powerpoint/2010/main" val="240383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226636" y="1359407"/>
            <a:ext cx="10009112" cy="5717876"/>
          </a:xfrm>
        </p:spPr>
        <p:txBody>
          <a:bodyPr>
            <a:normAutofit/>
          </a:bodyPr>
          <a:lstStyle/>
          <a:p>
            <a:r>
              <a:rPr lang="pl-PL" sz="1800" b="0" i="0" u="none" strike="noStrike" baseline="0" dirty="0">
                <a:solidFill>
                  <a:srgbClr val="000000"/>
                </a:solidFill>
                <a:latin typeface="Calibri" panose="020F0502020204030204" pitchFamily="34" charset="0"/>
              </a:rPr>
              <a:t>Instytucją Organizującą Nabór (ION) nr FEDS.02.0</a:t>
            </a:r>
            <a:r>
              <a:rPr lang="pl-PL" dirty="0">
                <a:solidFill>
                  <a:srgbClr val="000000"/>
                </a:solidFill>
                <a:latin typeface="Calibri" panose="020F0502020204030204" pitchFamily="34" charset="0"/>
              </a:rPr>
              <a:t>2</a:t>
            </a:r>
            <a:r>
              <a:rPr lang="pl-PL" sz="1800" b="0" i="0" u="none" strike="noStrike" baseline="0" dirty="0">
                <a:solidFill>
                  <a:srgbClr val="000000"/>
                </a:solidFill>
                <a:latin typeface="Calibri" panose="020F0502020204030204" pitchFamily="34" charset="0"/>
              </a:rPr>
              <a:t>-IP.01-043/23 jest </a:t>
            </a:r>
            <a:r>
              <a:rPr lang="pl-PL" sz="1800" b="1" i="0" u="none" strike="noStrike" baseline="0" dirty="0">
                <a:solidFill>
                  <a:srgbClr val="000000"/>
                </a:solidFill>
                <a:latin typeface="Calibri" panose="020F0502020204030204" pitchFamily="34" charset="0"/>
              </a:rPr>
              <a:t>Dolnośląska Instytucja Pośredniczącej (DIP)</a:t>
            </a:r>
            <a:r>
              <a:rPr lang="pl-PL" sz="1800" b="0" i="0" u="none" strike="noStrike" baseline="0" dirty="0">
                <a:solidFill>
                  <a:srgbClr val="000000"/>
                </a:solidFill>
                <a:latin typeface="Calibri" panose="020F0502020204030204" pitchFamily="34" charset="0"/>
              </a:rPr>
              <a:t>, pełniąca funkcję Instytucji Pośredniczącej FEDS 2021-2027 </a:t>
            </a:r>
          </a:p>
          <a:p>
            <a:pPr marL="0" indent="0">
              <a:buNone/>
            </a:pPr>
            <a:endParaRPr lang="pl-PL" sz="1800" b="0" i="0" u="none" strike="noStrike" baseline="0" dirty="0">
              <a:solidFill>
                <a:srgbClr val="000000"/>
              </a:solidFill>
              <a:latin typeface="Calibri" panose="020F0502020204030204" pitchFamily="34" charset="0"/>
            </a:endParaRPr>
          </a:p>
          <a:p>
            <a:pPr>
              <a:lnSpc>
                <a:spcPct val="115000"/>
              </a:lnSpc>
              <a:spcBef>
                <a:spcPts val="1000"/>
              </a:spcBef>
            </a:pPr>
            <a:r>
              <a:rPr lang="pl-PL" sz="1800" b="0" i="0" u="none" strike="noStrike" baseline="0" dirty="0">
                <a:solidFill>
                  <a:srgbClr val="000000"/>
                </a:solidFill>
                <a:latin typeface="Calibri" panose="020F0502020204030204" pitchFamily="34" charset="0"/>
              </a:rPr>
              <a:t>Cel szczegółowy </a:t>
            </a:r>
            <a:r>
              <a:rPr lang="pl-PL" sz="1800" b="1" dirty="0">
                <a:effectLst/>
                <a:latin typeface="Calibri" panose="020F0502020204030204" pitchFamily="34" charset="0"/>
                <a:ea typeface="Calibri" panose="020F0502020204030204" pitchFamily="34" charset="0"/>
              </a:rPr>
              <a:t>EFRR/FS.CP2.I - Wspieranie efektywności energetycznej i redukcji emisji gazów cieplarnianych (EFRR)</a:t>
            </a:r>
            <a:r>
              <a:rPr lang="pl-PL" sz="1800" b="1" dirty="0">
                <a:effectLst/>
                <a:latin typeface="Calibri" panose="020F0502020204030204" pitchFamily="34" charset="0"/>
                <a:ea typeface="Times New Roman" panose="02020603050405020304" pitchFamily="18" charset="0"/>
              </a:rPr>
              <a:t>, </a:t>
            </a:r>
            <a:r>
              <a:rPr lang="pl-PL" sz="1800" b="1" dirty="0">
                <a:effectLst/>
                <a:latin typeface="Calibri" panose="020F0502020204030204" pitchFamily="34" charset="0"/>
                <a:ea typeface="Times New Roman" panose="02020603050405020304" pitchFamily="18" charset="0"/>
                <a:cs typeface="Times New Roman" panose="02020603050405020304" pitchFamily="18" charset="0"/>
              </a:rPr>
              <a:t>Priorytet: 2 Fundusze Europejskie na rzecz środowiska na Dolnym Śląsku,</a:t>
            </a:r>
            <a:r>
              <a:rPr lang="pl-PL" b="1" dirty="0">
                <a:latin typeface="Calibri" panose="020F0502020204030204" pitchFamily="34" charset="0"/>
                <a:ea typeface="Times New Roman" panose="02020603050405020304" pitchFamily="18" charset="0"/>
                <a:cs typeface="Times New Roman" panose="02020603050405020304" pitchFamily="18" charset="0"/>
              </a:rPr>
              <a:t> </a:t>
            </a:r>
            <a:r>
              <a:rPr lang="pl-PL" sz="1800" b="1" dirty="0">
                <a:effectLst/>
                <a:latin typeface="Calibri" panose="020F0502020204030204" pitchFamily="34" charset="0"/>
                <a:ea typeface="Times New Roman" panose="02020603050405020304" pitchFamily="18" charset="0"/>
              </a:rPr>
              <a:t>Działanie 2.2 Efektywność energetyczna w budynkach mieszkalnych:</a:t>
            </a:r>
            <a:endParaRPr lang="pl-PL" sz="1800" b="1" i="0" u="none" strike="noStrike" baseline="0" dirty="0">
              <a:solidFill>
                <a:srgbClr val="000000"/>
              </a:solidFill>
              <a:latin typeface="Calibri" panose="020F0502020204030204" pitchFamily="34" charset="0"/>
            </a:endParaRPr>
          </a:p>
          <a:p>
            <a:pPr marL="0" indent="0">
              <a:spcBef>
                <a:spcPts val="600"/>
              </a:spcBef>
              <a:buNone/>
            </a:pPr>
            <a:r>
              <a:rPr lang="pl-PL" b="1" dirty="0">
                <a:solidFill>
                  <a:srgbClr val="000000"/>
                </a:solidFill>
                <a:latin typeface="Calibri" panose="020F0502020204030204" pitchFamily="34" charset="0"/>
              </a:rPr>
              <a:t>   </a:t>
            </a:r>
          </a:p>
          <a:p>
            <a:pPr marL="0" indent="0">
              <a:spcBef>
                <a:spcPts val="600"/>
              </a:spcBef>
              <a:buNone/>
            </a:pPr>
            <a:r>
              <a:rPr lang="pl-PL" b="1" dirty="0">
                <a:solidFill>
                  <a:srgbClr val="000000"/>
                </a:solidFill>
                <a:latin typeface="Calibri" panose="020F0502020204030204" pitchFamily="34" charset="0"/>
              </a:rPr>
              <a:t> </a:t>
            </a:r>
            <a:r>
              <a:rPr lang="pl-PL" sz="1800" b="1" i="0" u="none" strike="noStrike" baseline="0" dirty="0">
                <a:solidFill>
                  <a:srgbClr val="000000"/>
                </a:solidFill>
                <a:latin typeface="Calibri" panose="020F0502020204030204" pitchFamily="34" charset="0"/>
              </a:rPr>
              <a:t>Typ projektu: </a:t>
            </a:r>
          </a:p>
          <a:p>
            <a:pPr>
              <a:spcBef>
                <a:spcPts val="600"/>
              </a:spcBef>
              <a:buFont typeface="Wingdings" panose="05000000000000000000" pitchFamily="2" charset="2"/>
              <a:buChar char="v"/>
            </a:pPr>
            <a:r>
              <a:rPr lang="pl-PL" b="1" i="0" u="none" strike="noStrike" baseline="0" dirty="0">
                <a:solidFill>
                  <a:srgbClr val="000000"/>
                </a:solidFill>
                <a:latin typeface="Calibri" panose="020F0502020204030204" pitchFamily="34" charset="0"/>
              </a:rPr>
              <a:t>FEDS.02.02.A Kompleksowa modernizacja energetyczna budynków mieszkalnych </a:t>
            </a:r>
          </a:p>
          <a:p>
            <a:pPr marL="0" indent="0">
              <a:spcBef>
                <a:spcPts val="600"/>
              </a:spcBef>
              <a:buNone/>
            </a:pPr>
            <a:r>
              <a:rPr lang="pl-PL" b="1" i="0" u="none" strike="noStrike" baseline="0" dirty="0">
                <a:solidFill>
                  <a:srgbClr val="000000"/>
                </a:solidFill>
                <a:latin typeface="Calibri" panose="020F0502020204030204" pitchFamily="34" charset="0"/>
              </a:rPr>
              <a:t>wielorodzinnych (z wyjątkiem budynków stanowiących własność Skarbu </a:t>
            </a:r>
          </a:p>
          <a:p>
            <a:pPr marL="0" indent="0">
              <a:spcBef>
                <a:spcPts val="600"/>
              </a:spcBef>
              <a:buNone/>
            </a:pPr>
            <a:r>
              <a:rPr lang="pl-PL" b="1" i="0" u="none" strike="noStrike" baseline="0" dirty="0">
                <a:solidFill>
                  <a:srgbClr val="000000"/>
                </a:solidFill>
                <a:latin typeface="Calibri" panose="020F0502020204030204" pitchFamily="34" charset="0"/>
              </a:rPr>
              <a:t>Państwa oraz budynków spółdzielni mieszkaniowych) – województwo dolnośląskie</a:t>
            </a:r>
          </a:p>
          <a:p>
            <a:pPr marL="0" indent="0">
              <a:buNone/>
            </a:pPr>
            <a:endParaRPr lang="pl-PL" dirty="0"/>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3617714" y="467469"/>
            <a:ext cx="3168249"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lstStyle/>
          <a:p>
            <a:pPr algn="ctr"/>
            <a:r>
              <a:rPr lang="pl-PL" dirty="0"/>
              <a:t>Cel i zakres naboru</a:t>
            </a:r>
          </a:p>
        </p:txBody>
      </p:sp>
      <p:sp>
        <p:nvSpPr>
          <p:cNvPr id="8" name="pole tekstowe 7">
            <a:extLst>
              <a:ext uri="{FF2B5EF4-FFF2-40B4-BE49-F238E27FC236}">
                <a16:creationId xmlns:a16="http://schemas.microsoft.com/office/drawing/2014/main" id="{86E3BE63-AFA9-42D3-EA6C-FC69F37C7D37}"/>
              </a:ext>
            </a:extLst>
          </p:cNvPr>
          <p:cNvSpPr txBox="1"/>
          <p:nvPr/>
        </p:nvSpPr>
        <p:spPr>
          <a:xfrm>
            <a:off x="420132" y="5515637"/>
            <a:ext cx="9433048" cy="1600438"/>
          </a:xfrm>
          <a:prstGeom prst="rect">
            <a:avLst/>
          </a:prstGeom>
          <a:noFill/>
        </p:spPr>
        <p:txBody>
          <a:bodyPr wrap="square" rtlCol="0">
            <a:spAutoFit/>
          </a:bodyPr>
          <a:lstStyle/>
          <a:p>
            <a:r>
              <a:rPr lang="pl-PL" sz="2000" b="1" dirty="0">
                <a:solidFill>
                  <a:srgbClr val="FF0000"/>
                </a:solidFill>
                <a:hlinkClick r:id="rId3"/>
              </a:rPr>
              <a:t>https://rpo.dolnyslask.pl/o-projekcie/feds-2021-2027/nabory-wnioskow/</a:t>
            </a:r>
            <a:endParaRPr lang="pl-PL" sz="2000" b="1" dirty="0">
              <a:solidFill>
                <a:srgbClr val="FF0000"/>
              </a:solidFill>
            </a:endParaRPr>
          </a:p>
          <a:p>
            <a:r>
              <a:rPr lang="pl-PL" sz="2000" b="1" dirty="0">
                <a:solidFill>
                  <a:srgbClr val="FF0000"/>
                </a:solidFill>
              </a:rPr>
              <a:t>Nabór FEDS.02.02-IP.01-043/23 dostępny jest na stronie</a:t>
            </a:r>
          </a:p>
          <a:p>
            <a:r>
              <a:rPr lang="pl-PL" sz="2000" b="1" dirty="0">
                <a:solidFill>
                  <a:srgbClr val="FF0000"/>
                </a:solidFill>
                <a:hlinkClick r:id="rId4"/>
              </a:rPr>
              <a:t>https://rpo.dolnyslask.pl/ogloszenie-o-naborze-przeprowadzanym-w-trybie-konkurencyjnym-feds-02-02-ip-01-043-23-nabor-dla-wojewodztwa-dolnoslaskiego/</a:t>
            </a:r>
            <a:r>
              <a:rPr lang="pl-PL" sz="2000" b="1" dirty="0">
                <a:solidFill>
                  <a:srgbClr val="FF0000"/>
                </a:solidFill>
              </a:rPr>
              <a:t> </a:t>
            </a:r>
          </a:p>
          <a:p>
            <a:endParaRPr lang="pl-PL" dirty="0"/>
          </a:p>
        </p:txBody>
      </p:sp>
      <p:sp>
        <p:nvSpPr>
          <p:cNvPr id="9" name="Strzałka: w lewo 8">
            <a:extLst>
              <a:ext uri="{FF2B5EF4-FFF2-40B4-BE49-F238E27FC236}">
                <a16:creationId xmlns:a16="http://schemas.microsoft.com/office/drawing/2014/main" id="{17BBBBB7-8A71-8E7A-36C3-1433F013998F}"/>
              </a:ext>
            </a:extLst>
          </p:cNvPr>
          <p:cNvSpPr/>
          <p:nvPr/>
        </p:nvSpPr>
        <p:spPr>
          <a:xfrm rot="19372251">
            <a:off x="8799894" y="6020508"/>
            <a:ext cx="792088" cy="3595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8529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Wskaźniki produktu i rezultatu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517669" y="1583763"/>
            <a:ext cx="9436750" cy="5078313"/>
          </a:xfrm>
          <a:prstGeom prst="rect">
            <a:avLst/>
          </a:prstGeom>
          <a:noFill/>
        </p:spPr>
        <p:txBody>
          <a:bodyPr wrap="square" rtlCol="0">
            <a:spAutoFit/>
          </a:bodyPr>
          <a:lstStyle/>
          <a:p>
            <a:pPr algn="ctr"/>
            <a:r>
              <a:rPr lang="pl-PL" sz="1800" b="0" i="0" u="none" strike="noStrike" baseline="0" dirty="0">
                <a:solidFill>
                  <a:srgbClr val="000000"/>
                </a:solidFill>
                <a:latin typeface="Calibri" panose="020F0502020204030204" pitchFamily="34" charset="0"/>
              </a:rPr>
              <a:t>W ramach wniosku o dofinansowanie projektu wnioskodawca określa wskaźniki służące pomiarowi celów założonych w projekcie. Wskaźniki w ramach projektu należy określić mając w szczególności na uwadze zapisy niniejszego Regulaminu. </a:t>
            </a:r>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Wnioskodawca zobowiązany jest do wyboru i określenia wartości docelowej (bazowej – w przypadku niektórych wskaźników rezultatu) we wniosku o dofinansowanie adekwatnych do zakresu projektu wskaźników produktu i rezultatu. </a:t>
            </a:r>
          </a:p>
          <a:p>
            <a:pPr algn="ctr"/>
            <a:endParaRPr lang="pl-PL" dirty="0">
              <a:solidFill>
                <a:srgbClr val="000000"/>
              </a:solidFill>
              <a:latin typeface="Calibri" panose="020F0502020204030204" pitchFamily="34" charset="0"/>
            </a:endParaRPr>
          </a:p>
          <a:p>
            <a:pPr algn="ctr"/>
            <a:r>
              <a:rPr lang="pl-PL" sz="1800" b="1" i="0" u="none" strike="noStrike" baseline="0" dirty="0">
                <a:solidFill>
                  <a:srgbClr val="C00000"/>
                </a:solidFill>
                <a:latin typeface="Calibri" panose="020F0502020204030204" pitchFamily="34" charset="0"/>
              </a:rPr>
              <a:t>Zestawienie wskaźników dla niniejszego naboru stanowi Załącznik nr 2 do Regulaminu: Lista wskaźników na poziomie Działania 2.2.A Kompleksowa modernizacja energetyczna budynków mieszkalnych wielorodzinnych (z wyjątkiem budynków stanowiących własność Skarbu</a:t>
            </a:r>
          </a:p>
          <a:p>
            <a:pPr algn="ctr"/>
            <a:r>
              <a:rPr lang="pl-PL" sz="1800" b="1" i="0" u="none" strike="noStrike" baseline="0" dirty="0">
                <a:solidFill>
                  <a:srgbClr val="C00000"/>
                </a:solidFill>
                <a:latin typeface="Calibri" panose="020F0502020204030204" pitchFamily="34" charset="0"/>
              </a:rPr>
              <a:t>Państwa oraz budynków spółdzielni mieszkaniowych) – województwo dolnośląskie</a:t>
            </a:r>
            <a:endParaRPr lang="pl-PL" sz="1800" b="0" i="0" u="none" strike="noStrike" baseline="0" dirty="0">
              <a:solidFill>
                <a:srgbClr val="000000"/>
              </a:solidFill>
              <a:latin typeface="Calibri" panose="020F0502020204030204" pitchFamily="34" charset="0"/>
            </a:endParaRPr>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Nieosiągnięcie lub niezachowanie wskaźników produktu i/lub rezultatu zgodnie z umową o dofinansowanie może oznaczać nieprawidłowość oraz skutkować uznaniem wydatków za niekwalifikowalne bądź nałożeniem korekty finansowej ustalonej zgodnie z zasadami określonymi w umowie o dofinansowanie projektu. Może również skutkować rozwiązaniem umowy o dofinansowanie. </a:t>
            </a:r>
            <a:endParaRPr lang="pl-PL" dirty="0"/>
          </a:p>
        </p:txBody>
      </p:sp>
    </p:spTree>
    <p:extLst>
      <p:ext uri="{BB962C8B-B14F-4D97-AF65-F5344CB8AC3E}">
        <p14:creationId xmlns:p14="http://schemas.microsoft.com/office/powerpoint/2010/main" val="772011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Wniosek o dofinansowanie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517669" y="1583763"/>
            <a:ext cx="9436750" cy="5570756"/>
          </a:xfrm>
          <a:prstGeom prst="rect">
            <a:avLst/>
          </a:prstGeom>
          <a:noFill/>
        </p:spPr>
        <p:txBody>
          <a:bodyPr wrap="square" rtlCol="0">
            <a:spAutoFit/>
          </a:bodyPr>
          <a:lstStyle/>
          <a:p>
            <a:pPr algn="ctr"/>
            <a:r>
              <a:rPr lang="pl-PL" sz="2000" b="0" i="0" u="none" strike="noStrike" baseline="0" dirty="0">
                <a:solidFill>
                  <a:srgbClr val="000000"/>
                </a:solidFill>
                <a:latin typeface="Calibri" panose="020F0502020204030204" pitchFamily="34" charset="0"/>
              </a:rPr>
              <a:t>Formularz wniosku o dofinansowanie projektu będzie udostępniony najpóźniej w dniu rozpoczęcia naboru w CST2021 – aplikacji WOD2021, pod adresem: </a:t>
            </a:r>
            <a:r>
              <a:rPr lang="pl-PL" sz="2000" b="0" i="0" u="none" strike="noStrike" baseline="0" dirty="0">
                <a:solidFill>
                  <a:srgbClr val="0462C1"/>
                </a:solidFill>
                <a:latin typeface="Calibri" panose="020F0502020204030204" pitchFamily="34" charset="0"/>
              </a:rPr>
              <a:t>https://wod.cst2021.gov.pl/ </a:t>
            </a:r>
          </a:p>
          <a:p>
            <a:pPr algn="ctr"/>
            <a:endParaRPr lang="pl-PL" sz="2000" b="0" i="0" u="none" strike="noStrike" baseline="0" dirty="0">
              <a:solidFill>
                <a:srgbClr val="0462C1"/>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Wzory załączników do wniosku o dofinansowanie realizacji projektu zamieszczone są na stronie internetowej </a:t>
            </a:r>
            <a:r>
              <a:rPr lang="pl-PL" sz="2000" b="0" i="0" u="none" strike="noStrike" baseline="0" dirty="0">
                <a:solidFill>
                  <a:srgbClr val="0462C1"/>
                </a:solidFill>
                <a:latin typeface="Calibri" panose="020F0502020204030204" pitchFamily="34" charset="0"/>
                <a:hlinkClick r:id="rId6"/>
              </a:rPr>
              <a:t>https://rpo.dolnyslask.pl/ogloszenie-o-naborze-przeprowadzanym-w-trybie-konkurencyjnym-feds-02-02-ip-01-043-23-nabor-dla-wojewodztwa-dolnoslaskiego/</a:t>
            </a:r>
            <a:endParaRPr lang="pl-PL" sz="2000" b="0" i="0" u="none" strike="noStrike" baseline="0" dirty="0">
              <a:solidFill>
                <a:srgbClr val="000000"/>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Wypełnienie formularza wniosku o dofinansowanie projektu i uzupełnienie go o załączniki będzie możliwe po zalogowaniu się do aplikacji WOD2021. </a:t>
            </a:r>
          </a:p>
          <a:p>
            <a:pPr algn="ctr"/>
            <a:endParaRPr lang="pl-PL" sz="2000" dirty="0">
              <a:solidFill>
                <a:srgbClr val="000000"/>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Wniosek o dofinansowanie projektu wraz z załącznikami powinien zostać złożony wyłącznie w formie w elektronicznej poprzez przesłanie go do ION w aplikacji WOD2021 w terminie: </a:t>
            </a:r>
          </a:p>
          <a:p>
            <a:pPr algn="ctr"/>
            <a:endParaRPr lang="pl-PL" sz="2000" b="0" i="0" u="none" strike="noStrike" baseline="0" dirty="0">
              <a:solidFill>
                <a:srgbClr val="000000"/>
              </a:solidFill>
              <a:latin typeface="Calibri" panose="020F0502020204030204" pitchFamily="34" charset="0"/>
            </a:endParaRPr>
          </a:p>
          <a:p>
            <a:pPr marL="342900" indent="-342900" algn="ctr">
              <a:buFont typeface="Wingdings" panose="05000000000000000000" pitchFamily="2" charset="2"/>
              <a:buChar char="v"/>
            </a:pPr>
            <a:r>
              <a:rPr lang="pl-PL" sz="2000" b="1" i="0" u="none" strike="noStrike" baseline="0" dirty="0">
                <a:solidFill>
                  <a:schemeClr val="accent2">
                    <a:lumMod val="50000"/>
                  </a:schemeClr>
                </a:solidFill>
                <a:latin typeface="Calibri" panose="020F0502020204030204" pitchFamily="34" charset="0"/>
              </a:rPr>
              <a:t>od dnia </a:t>
            </a:r>
            <a:r>
              <a:rPr lang="pl-PL" sz="2000" b="1" dirty="0">
                <a:solidFill>
                  <a:schemeClr val="accent2">
                    <a:lumMod val="50000"/>
                  </a:schemeClr>
                </a:solidFill>
                <a:latin typeface="Calibri" panose="020F0502020204030204" pitchFamily="34" charset="0"/>
              </a:rPr>
              <a:t>13 listopada </a:t>
            </a:r>
            <a:r>
              <a:rPr lang="pl-PL" sz="2000" b="1" i="0" u="none" strike="noStrike" baseline="0" dirty="0">
                <a:solidFill>
                  <a:schemeClr val="accent2">
                    <a:lumMod val="50000"/>
                  </a:schemeClr>
                </a:solidFill>
                <a:latin typeface="Calibri" panose="020F0502020204030204" pitchFamily="34" charset="0"/>
              </a:rPr>
              <a:t>2023 r. do 04 grudnia 2023 r.  </a:t>
            </a:r>
            <a:endParaRPr lang="pl-PL" b="1" dirty="0">
              <a:solidFill>
                <a:srgbClr val="000000"/>
              </a:solidFill>
              <a:latin typeface="Calibri" panose="020F0502020204030204" pitchFamily="34" charset="0"/>
            </a:endParaRPr>
          </a:p>
          <a:p>
            <a:pPr algn="ctr"/>
            <a:endParaRPr lang="pl-PL" b="1" dirty="0">
              <a:solidFill>
                <a:srgbClr val="000000"/>
              </a:solidFill>
              <a:latin typeface="Calibri" panose="020F0502020204030204" pitchFamily="34" charset="0"/>
            </a:endParaRPr>
          </a:p>
          <a:p>
            <a:pPr algn="ctr"/>
            <a:endParaRPr lang="pl-PL" dirty="0"/>
          </a:p>
        </p:txBody>
      </p:sp>
    </p:spTree>
    <p:extLst>
      <p:ext uri="{BB962C8B-B14F-4D97-AF65-F5344CB8AC3E}">
        <p14:creationId xmlns:p14="http://schemas.microsoft.com/office/powerpoint/2010/main" val="1767192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Wniosek o dofinansowanie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517669" y="1597889"/>
            <a:ext cx="9436750" cy="4924425"/>
          </a:xfrm>
          <a:prstGeom prst="rect">
            <a:avLst/>
          </a:prstGeom>
          <a:noFill/>
        </p:spPr>
        <p:txBody>
          <a:bodyPr wrap="square" rtlCol="0">
            <a:spAutoFit/>
          </a:bodyPr>
          <a:lstStyle/>
          <a:p>
            <a:pPr algn="ctr"/>
            <a:endParaRPr lang="pl-PL" b="1" dirty="0">
              <a:solidFill>
                <a:srgbClr val="000000"/>
              </a:solidFill>
              <a:latin typeface="Calibri" panose="020F0502020204030204" pitchFamily="34" charset="0"/>
            </a:endParaRPr>
          </a:p>
          <a:p>
            <a:pPr algn="ctr"/>
            <a:r>
              <a:rPr lang="pl-PL" sz="2000" b="1" i="0" u="none" strike="noStrike" baseline="0" dirty="0">
                <a:solidFill>
                  <a:srgbClr val="000000"/>
                </a:solidFill>
                <a:latin typeface="Calibri" panose="020F0502020204030204" pitchFamily="34" charset="0"/>
              </a:rPr>
              <a:t>Wypełniając wniosek o dofinansowanie, należy stosować aktualną „Instrukcję wypełniania wniosku o dofinansowanie w ramach programu „Fundusze Europejskie dla Dolnego Śląska 2021-2027” (FEDS 2021-2027) w zakresie naborów ogłaszanych przez DIP”, która zamieszczona jest na stronie internetowej FEDS 2021-2027: </a:t>
            </a:r>
            <a:r>
              <a:rPr lang="pl-PL" sz="2000" b="0" i="0" u="none" strike="noStrike" baseline="0" dirty="0">
                <a:solidFill>
                  <a:srgbClr val="0462C1"/>
                </a:solidFill>
                <a:latin typeface="Calibri" panose="020F0502020204030204" pitchFamily="34" charset="0"/>
              </a:rPr>
              <a:t>https://rpo.dolnyslask.pl/ogloszenie-o-naborze-przeprowadzanym-w-trybie-konkurencyjnym-feds-02-02-ip-01-043-23-nabor-dla-wojewodztwa-dolnoslaskiego/</a:t>
            </a:r>
            <a:r>
              <a:rPr lang="pl-PL" sz="2000" b="1" i="0" u="none" strike="noStrike" baseline="0" dirty="0">
                <a:solidFill>
                  <a:srgbClr val="000000"/>
                </a:solidFill>
                <a:latin typeface="Calibri" panose="020F0502020204030204" pitchFamily="34" charset="0"/>
              </a:rPr>
              <a:t>  pod naborem.</a:t>
            </a:r>
          </a:p>
          <a:p>
            <a:pPr algn="ctr"/>
            <a:endParaRPr lang="pl-PL" sz="2000" b="0" i="0" u="none" strike="noStrike" baseline="0" dirty="0">
              <a:solidFill>
                <a:srgbClr val="000000"/>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Ponadto przydatne informacje/wskazówki dot. technicznej obsługi aplikacji WOD2021 znajdują się na stronie internetowej: </a:t>
            </a:r>
            <a:r>
              <a:rPr lang="pl-PL" sz="2000" b="0" i="0" u="none" strike="noStrike" baseline="0" dirty="0">
                <a:solidFill>
                  <a:srgbClr val="0462C1"/>
                </a:solidFill>
                <a:latin typeface="Calibri" panose="020F0502020204030204" pitchFamily="34" charset="0"/>
              </a:rPr>
              <a:t>https://instrukcje.cst2021.gov.pl/ </a:t>
            </a:r>
            <a:r>
              <a:rPr lang="pl-PL" sz="2000" b="0" i="0" u="none" strike="noStrike" baseline="0" dirty="0">
                <a:solidFill>
                  <a:srgbClr val="000000"/>
                </a:solidFill>
                <a:latin typeface="Calibri" panose="020F0502020204030204" pitchFamily="34" charset="0"/>
              </a:rPr>
              <a:t>. </a:t>
            </a:r>
          </a:p>
          <a:p>
            <a:pPr algn="ctr"/>
            <a:endParaRPr lang="pl-PL" sz="2000" b="0" i="0" u="none" strike="noStrike" baseline="0" dirty="0">
              <a:solidFill>
                <a:srgbClr val="000000"/>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Zgłoszenia w przypadku problemów technicznych z funkcjonowaniem aplikacji WOD2021 proszę przesyłać na adres e-mail: </a:t>
            </a:r>
            <a:r>
              <a:rPr lang="pl-PL" sz="2000" b="0" i="0" u="none" strike="noStrike" baseline="0" dirty="0">
                <a:solidFill>
                  <a:srgbClr val="0462C1"/>
                </a:solidFill>
                <a:latin typeface="Calibri" panose="020F0502020204030204" pitchFamily="34" charset="0"/>
              </a:rPr>
              <a:t>ami.feds@dip.dolnyslask.pl </a:t>
            </a:r>
            <a:endParaRPr lang="pl-PL" sz="2000" b="1" i="0" u="none" strike="noStrike" baseline="0" dirty="0">
              <a:solidFill>
                <a:srgbClr val="000000"/>
              </a:solidFill>
              <a:latin typeface="Calibri" panose="020F0502020204030204" pitchFamily="34" charset="0"/>
            </a:endParaRPr>
          </a:p>
          <a:p>
            <a:pPr algn="ctr"/>
            <a:endParaRPr lang="pl-PL" b="1" dirty="0">
              <a:solidFill>
                <a:srgbClr val="000000"/>
              </a:solidFill>
              <a:latin typeface="Calibri" panose="020F0502020204030204" pitchFamily="34" charset="0"/>
            </a:endParaRPr>
          </a:p>
          <a:p>
            <a:pPr algn="ctr"/>
            <a:endParaRPr lang="pl-PL" dirty="0"/>
          </a:p>
        </p:txBody>
      </p:sp>
    </p:spTree>
    <p:extLst>
      <p:ext uri="{BB962C8B-B14F-4D97-AF65-F5344CB8AC3E}">
        <p14:creationId xmlns:p14="http://schemas.microsoft.com/office/powerpoint/2010/main" val="3078605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Załączniki do wniosku o dofinansowanie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257952" y="1566787"/>
            <a:ext cx="9840482" cy="4647426"/>
          </a:xfrm>
          <a:prstGeom prst="rect">
            <a:avLst/>
          </a:prstGeom>
          <a:noFill/>
        </p:spPr>
        <p:txBody>
          <a:bodyPr wrap="square" rtlCol="0">
            <a:spAutoFit/>
          </a:bodyPr>
          <a:lstStyle/>
          <a:p>
            <a:pPr algn="ctr"/>
            <a:endParaRPr lang="pl-PL" b="1" dirty="0">
              <a:solidFill>
                <a:srgbClr val="000000"/>
              </a:solidFill>
              <a:latin typeface="Calibri" panose="020F0502020204030204" pitchFamily="34" charset="0"/>
            </a:endParaRPr>
          </a:p>
          <a:p>
            <a:pPr algn="ctr"/>
            <a:r>
              <a:rPr lang="pl-PL" sz="2000" i="0" u="none" strike="noStrike" baseline="0" dirty="0">
                <a:solidFill>
                  <a:srgbClr val="000000"/>
                </a:solidFill>
                <a:latin typeface="Calibri" panose="020F0502020204030204" pitchFamily="34" charset="0"/>
              </a:rPr>
              <a:t>Wszelkie oświadczenia/deklaracje/informacje przedstawiane przez wnioskodawcę/partnera jako załączniki do wniosku o dofinansowanie muszą być podpisane </a:t>
            </a:r>
            <a:r>
              <a:rPr lang="pl-PL" sz="2000" b="1" i="0" u="none" strike="noStrike" baseline="0" dirty="0">
                <a:solidFill>
                  <a:srgbClr val="000000"/>
                </a:solidFill>
                <a:latin typeface="Calibri" panose="020F0502020204030204" pitchFamily="34" charset="0"/>
              </a:rPr>
              <a:t>podpisem kwalifikowanym lub zaufanym podpisem elektronicznym </a:t>
            </a:r>
            <a:r>
              <a:rPr lang="pl-PL" sz="2000" i="0" u="none" strike="noStrike" baseline="0" dirty="0">
                <a:solidFill>
                  <a:srgbClr val="000000"/>
                </a:solidFill>
                <a:latin typeface="Calibri" panose="020F0502020204030204" pitchFamily="34" charset="0"/>
              </a:rPr>
              <a:t>przez osobę uprawnioną do reprezentowania wnioskodawcy/partnera.</a:t>
            </a:r>
          </a:p>
          <a:p>
            <a:pPr algn="ctr"/>
            <a:endParaRPr lang="pl-PL" sz="2000" b="1" dirty="0">
              <a:solidFill>
                <a:srgbClr val="000000"/>
              </a:solidFill>
              <a:latin typeface="Calibri" panose="020F0502020204030204" pitchFamily="34" charset="0"/>
            </a:endParaRPr>
          </a:p>
          <a:p>
            <a:pPr algn="ctr"/>
            <a:r>
              <a:rPr lang="pl-PL" sz="2000" b="0" i="0" u="none" strike="noStrike" baseline="0" dirty="0">
                <a:solidFill>
                  <a:srgbClr val="000000"/>
                </a:solidFill>
                <a:latin typeface="Calibri" panose="020F0502020204030204" pitchFamily="34" charset="0"/>
              </a:rPr>
              <a:t>Pozostałe załączniki muszą być przedstawione w formie elektronicznej (przez którą należy rozumieć również skan dokumentu) oraz podpisane </a:t>
            </a:r>
            <a:r>
              <a:rPr lang="pl-PL" sz="2000" b="1" i="0" u="none" strike="noStrike" baseline="0" dirty="0">
                <a:solidFill>
                  <a:srgbClr val="000000"/>
                </a:solidFill>
                <a:latin typeface="Calibri" panose="020F0502020204030204" pitchFamily="34" charset="0"/>
              </a:rPr>
              <a:t>podpisem kwalifikowanym lub zaufanym podpisem elektronicznym</a:t>
            </a:r>
            <a:r>
              <a:rPr lang="pl-PL" sz="2000" b="0" i="0" u="none" strike="noStrike" baseline="0" dirty="0">
                <a:solidFill>
                  <a:srgbClr val="000000"/>
                </a:solidFill>
                <a:latin typeface="Calibri" panose="020F0502020204030204" pitchFamily="34" charset="0"/>
              </a:rPr>
              <a:t> przez osobę uprawnioną do reprezentowania wnioskodawcy /partnera. </a:t>
            </a:r>
          </a:p>
          <a:p>
            <a:pPr algn="ctr"/>
            <a:endParaRPr lang="pl-PL" sz="2000" dirty="0">
              <a:solidFill>
                <a:srgbClr val="000000"/>
              </a:solidFill>
              <a:latin typeface="Calibri" panose="020F0502020204030204" pitchFamily="34" charset="0"/>
            </a:endParaRPr>
          </a:p>
          <a:p>
            <a:pPr algn="ctr"/>
            <a:r>
              <a:rPr lang="pl-PL" sz="2000" dirty="0">
                <a:solidFill>
                  <a:srgbClr val="C00000"/>
                </a:solidFill>
                <a:latin typeface="Calibri" panose="020F0502020204030204" pitchFamily="34" charset="0"/>
              </a:rPr>
              <a:t>Wykaz załączników do wniosku o dofinansowanie stanowi:</a:t>
            </a:r>
            <a:endParaRPr lang="pl-PL" sz="2000" b="1" dirty="0">
              <a:solidFill>
                <a:srgbClr val="C00000"/>
              </a:solidFill>
              <a:latin typeface="Calibri" panose="020F0502020204030204" pitchFamily="34" charset="0"/>
            </a:endParaRPr>
          </a:p>
          <a:p>
            <a:pPr algn="ctr"/>
            <a:r>
              <a:rPr lang="pl-PL" sz="2000" b="1" dirty="0">
                <a:solidFill>
                  <a:srgbClr val="C00000"/>
                </a:solidFill>
                <a:latin typeface="Calibri" panose="020F0502020204030204" pitchFamily="34" charset="0"/>
              </a:rPr>
              <a:t>Załącznik nr 3 do Regulaminu</a:t>
            </a:r>
            <a:endParaRPr lang="pl-PL" sz="2000" dirty="0">
              <a:solidFill>
                <a:srgbClr val="C00000"/>
              </a:solidFill>
              <a:latin typeface="Calibri" panose="020F0502020204030204" pitchFamily="34" charset="0"/>
            </a:endParaRPr>
          </a:p>
          <a:p>
            <a:pPr algn="ctr"/>
            <a:endParaRPr lang="pl-PL" sz="2000" dirty="0">
              <a:solidFill>
                <a:srgbClr val="C00000"/>
              </a:solidFill>
              <a:latin typeface="Calibri" panose="020F0502020204030204" pitchFamily="34" charset="0"/>
            </a:endParaRPr>
          </a:p>
          <a:p>
            <a:pPr algn="ctr"/>
            <a:endParaRPr lang="pl-PL" dirty="0"/>
          </a:p>
        </p:txBody>
      </p:sp>
    </p:spTree>
    <p:extLst>
      <p:ext uri="{BB962C8B-B14F-4D97-AF65-F5344CB8AC3E}">
        <p14:creationId xmlns:p14="http://schemas.microsoft.com/office/powerpoint/2010/main" val="327858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barn(inVertical)">
                                      <p:cBhvr>
                                        <p:cTn id="7" dur="500"/>
                                        <p:tgtEl>
                                          <p:spTgt spid="6">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arn(inVertical)">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6" name="pole tekstowe 5">
            <a:extLst>
              <a:ext uri="{FF2B5EF4-FFF2-40B4-BE49-F238E27FC236}">
                <a16:creationId xmlns:a16="http://schemas.microsoft.com/office/drawing/2014/main" id="{C8D77148-D743-755A-AA73-A3C880EEABB7}"/>
              </a:ext>
            </a:extLst>
          </p:cNvPr>
          <p:cNvSpPr txBox="1"/>
          <p:nvPr/>
        </p:nvSpPr>
        <p:spPr>
          <a:xfrm>
            <a:off x="397061" y="936593"/>
            <a:ext cx="9840482" cy="6740307"/>
          </a:xfrm>
          <a:prstGeom prst="rect">
            <a:avLst/>
          </a:prstGeom>
          <a:noFill/>
        </p:spPr>
        <p:txBody>
          <a:bodyPr wrap="square" rtlCol="0">
            <a:spAutoFit/>
          </a:bodyPr>
          <a:lstStyle/>
          <a:p>
            <a:pPr marL="342900" indent="-342900">
              <a:buAutoNum type="arabicPeriod"/>
            </a:pPr>
            <a:r>
              <a:rPr lang="pl-PL" b="1" dirty="0"/>
              <a:t>Oświadczenia Wnioskodawcy /Partnera (należy załączyć do pierwszego i poprawionego wniosku)</a:t>
            </a:r>
          </a:p>
          <a:p>
            <a:pPr marL="342900" indent="-342900">
              <a:buAutoNum type="arabicPeriod"/>
            </a:pPr>
            <a:r>
              <a:rPr lang="pl-PL" dirty="0"/>
              <a:t>Budżet projektu (plik w formacie Excel) 	</a:t>
            </a:r>
          </a:p>
          <a:p>
            <a:pPr marL="342900" indent="-342900">
              <a:buFontTx/>
              <a:buAutoNum type="arabicPeriod"/>
            </a:pPr>
            <a:r>
              <a:rPr lang="pl-PL" dirty="0"/>
              <a:t>Analiza ekonomiczna dla projektów poniżej 50 mln PLN kosztów kwalifikowalnych (pełna lub uproszczona księgowość zgodnie ze wzorami określonymi przez DIP) </a:t>
            </a:r>
          </a:p>
          <a:p>
            <a:pPr marL="342900" indent="-342900">
              <a:buFontTx/>
              <a:buAutoNum type="arabicPeriod"/>
            </a:pPr>
            <a:r>
              <a:rPr lang="pl-PL" dirty="0"/>
              <a:t>Analiza ekonomiczna dla projektów od 50 mln PLN kosztów kwalifikowalnych z uwzględnieniem wymogów określonych w kryteriach wyboru- dokument własny wnioskodawcy/partnera sporządzony zgodnie z wytycznymi dotyczącymi zagadnień związanych z przygotowaniem projektów inwestycyjnych, w tym hybrydowych na lata 2021-2027 obowiązującymi na moment złożenia wniosku o dofinansowanie (pełna lub uproszczona księgowość zgodnie ze wzorami określonymi przez DIP) </a:t>
            </a:r>
          </a:p>
          <a:p>
            <a:pPr marL="342900" indent="-342900">
              <a:buFontTx/>
              <a:buAutoNum type="arabicPeriod"/>
            </a:pPr>
            <a:r>
              <a:rPr lang="pl-PL" dirty="0"/>
              <a:t>Pismo przewodnie do uzupełnionego wniosku (jeśli dotyczy) </a:t>
            </a:r>
          </a:p>
          <a:p>
            <a:pPr marL="342900" indent="-342900">
              <a:buFontTx/>
              <a:buAutoNum type="arabicPeriod"/>
            </a:pPr>
            <a:r>
              <a:rPr lang="pl-PL" dirty="0"/>
              <a:t>Dokument stanowiący podstawę prawną działalności Wnioskodawcy Partnera/Podmiotu upoważnionego do ponoszenia wydatków tj. dokument potwierdzający typ wnioskodawcy określony w Regulaminie naboru </a:t>
            </a:r>
          </a:p>
          <a:p>
            <a:pPr marL="342900" indent="-342900">
              <a:buAutoNum type="arabicPeriod"/>
            </a:pPr>
            <a:r>
              <a:rPr lang="pl-PL" dirty="0"/>
              <a:t>Potwierdzone za zgodność z oryginałem kopie dokumentów finansowych za okres 3 ostatnich lat obrotowych</a:t>
            </a:r>
          </a:p>
          <a:p>
            <a:pPr marL="342900" indent="-342900">
              <a:buAutoNum type="arabicPeriod"/>
            </a:pPr>
            <a:r>
              <a:rPr lang="pl-PL" dirty="0"/>
              <a:t>Potwierdzone za zgodność z oryginałem dokumenty potwierdzające zewnętrzne finansowanie projektu (kopia promesy kredytowej, kopia umowy kredytowej), zgodnie z informacjami podanymi w dokumentacji aplikacyjnej (jeśli dotyczy)</a:t>
            </a:r>
          </a:p>
          <a:p>
            <a:pPr marL="342900" indent="-342900">
              <a:buAutoNum type="arabicPeriod"/>
            </a:pPr>
            <a:r>
              <a:rPr lang="pl-PL" dirty="0"/>
              <a:t>Dokumenty potwierdzające posiadanie środków na pokrycie wkładu własnego i wydatków niekwalifikowalnych (jeśli dotyczy)</a:t>
            </a:r>
          </a:p>
          <a:p>
            <a:pPr marL="342900" indent="-342900">
              <a:buFontTx/>
              <a:buAutoNum type="arabicPeriod"/>
            </a:pPr>
            <a:r>
              <a:rPr lang="pl-PL" dirty="0"/>
              <a:t>Potwierdzone za zgodność z oryginałem dokumenty potwierdzające prowadzenie działalności gospodarczej na obszarze subregionu wałbrzyskiego  (jeśli dotyczy) 	</a:t>
            </a:r>
          </a:p>
          <a:p>
            <a:pPr marL="342900" indent="-342900">
              <a:buFontTx/>
              <a:buAutoNum type="arabicPeriod"/>
            </a:pPr>
            <a:endParaRPr lang="pl-PL" dirty="0"/>
          </a:p>
        </p:txBody>
      </p:sp>
      <p:sp>
        <p:nvSpPr>
          <p:cNvPr id="5" name="Tytuł 6">
            <a:extLst>
              <a:ext uri="{FF2B5EF4-FFF2-40B4-BE49-F238E27FC236}">
                <a16:creationId xmlns:a16="http://schemas.microsoft.com/office/drawing/2014/main" id="{5D421F43-028C-006D-9ECD-D5DF6A1455CD}"/>
              </a:ext>
            </a:extLst>
          </p:cNvPr>
          <p:cNvSpPr txBox="1">
            <a:spLocks/>
          </p:cNvSpPr>
          <p:nvPr/>
        </p:nvSpPr>
        <p:spPr>
          <a:xfrm>
            <a:off x="2537594" y="198054"/>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Załączniki do wniosku o dofinansowanie </a:t>
            </a:r>
          </a:p>
        </p:txBody>
      </p:sp>
    </p:spTree>
    <p:extLst>
      <p:ext uri="{BB962C8B-B14F-4D97-AF65-F5344CB8AC3E}">
        <p14:creationId xmlns:p14="http://schemas.microsoft.com/office/powerpoint/2010/main" val="56339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arn(inVertic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arn(inVertic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6" name="pole tekstowe 5">
            <a:extLst>
              <a:ext uri="{FF2B5EF4-FFF2-40B4-BE49-F238E27FC236}">
                <a16:creationId xmlns:a16="http://schemas.microsoft.com/office/drawing/2014/main" id="{C8D77148-D743-755A-AA73-A3C880EEABB7}"/>
              </a:ext>
            </a:extLst>
          </p:cNvPr>
          <p:cNvSpPr txBox="1"/>
          <p:nvPr/>
        </p:nvSpPr>
        <p:spPr>
          <a:xfrm>
            <a:off x="425665" y="819368"/>
            <a:ext cx="9984498" cy="7294305"/>
          </a:xfrm>
          <a:prstGeom prst="rect">
            <a:avLst/>
          </a:prstGeom>
          <a:noFill/>
        </p:spPr>
        <p:txBody>
          <a:bodyPr wrap="square" rtlCol="0">
            <a:spAutoFit/>
          </a:bodyPr>
          <a:lstStyle/>
          <a:p>
            <a:pPr marL="342900" indent="-342900">
              <a:buFont typeface="+mj-lt"/>
              <a:buAutoNum type="arabicPeriod" startAt="11"/>
            </a:pPr>
            <a:r>
              <a:rPr lang="pl-PL" dirty="0"/>
              <a:t>Oświadczenie o spełnianiu kryteriów MŚP</a:t>
            </a:r>
          </a:p>
          <a:p>
            <a:pPr marL="342900" indent="-342900">
              <a:buFont typeface="+mj-lt"/>
              <a:buAutoNum type="arabicPeriod" startAt="11"/>
            </a:pPr>
            <a:r>
              <a:rPr lang="pl-PL" dirty="0"/>
              <a:t>Formularz informacji przedstawianych przy ubieganiu się o pomoc inną niż de </a:t>
            </a:r>
            <a:r>
              <a:rPr lang="pl-PL" dirty="0" err="1"/>
              <a:t>minimis</a:t>
            </a:r>
            <a:r>
              <a:rPr lang="pl-PL" dirty="0"/>
              <a:t> lub pomoc de </a:t>
            </a:r>
            <a:r>
              <a:rPr lang="pl-PL" dirty="0" err="1"/>
              <a:t>minimis</a:t>
            </a:r>
            <a:r>
              <a:rPr lang="pl-PL" dirty="0"/>
              <a:t> w rolnictwie lub rybołówstwie zgodny ze wzorem stanowiącym załącznik do rozporządzenia Rady Ministrów z dnia 29 marca 2010 r. w sprawie zakresu informacji przedstawianych przez podmiot ubiegający się o pomoc inną niż pomoc de </a:t>
            </a:r>
            <a:r>
              <a:rPr lang="pl-PL" dirty="0" err="1"/>
              <a:t>minimis</a:t>
            </a:r>
            <a:r>
              <a:rPr lang="pl-PL" dirty="0"/>
              <a:t> lub pomoc de </a:t>
            </a:r>
            <a:r>
              <a:rPr lang="pl-PL" dirty="0" err="1"/>
              <a:t>minimis</a:t>
            </a:r>
            <a:r>
              <a:rPr lang="pl-PL" dirty="0"/>
              <a:t> w rolnictwie lub rybołówstwie</a:t>
            </a:r>
          </a:p>
          <a:p>
            <a:pPr marL="342900" indent="-342900">
              <a:buFont typeface="+mj-lt"/>
              <a:buAutoNum type="arabicPeriod" startAt="11"/>
            </a:pPr>
            <a:r>
              <a:rPr lang="pl-PL" dirty="0"/>
              <a:t>Formularz informacji przedstawianych przy ubieganiu się o pomoc de </a:t>
            </a:r>
            <a:r>
              <a:rPr lang="pl-PL" dirty="0" err="1"/>
              <a:t>minimis</a:t>
            </a:r>
            <a:r>
              <a:rPr lang="pl-PL" dirty="0"/>
              <a:t>, zgodny ze wzorem stanowiącym załącznik nr 1 do rozporządzenia Rady Ministrów z dnia 29 marca 2010 r. w sprawie zakresu informacji przedstawianych przez podmiot ubiegający się o pomoc de </a:t>
            </a:r>
            <a:r>
              <a:rPr lang="pl-PL" dirty="0" err="1"/>
              <a:t>minimis</a:t>
            </a:r>
            <a:r>
              <a:rPr lang="pl-PL" dirty="0"/>
              <a:t> (jeśli dotyczy)</a:t>
            </a:r>
            <a:endParaRPr lang="pl-PL" dirty="0">
              <a:highlight>
                <a:srgbClr val="FFFF00"/>
              </a:highlight>
            </a:endParaRPr>
          </a:p>
          <a:p>
            <a:pPr marL="342900" indent="-342900">
              <a:buFont typeface="+mj-lt"/>
              <a:buAutoNum type="arabicPeriod" startAt="11"/>
            </a:pPr>
            <a:r>
              <a:rPr lang="pl-PL" dirty="0"/>
              <a:t>Potwierdzone za zgodność z oryginałem kopie otrzymanych Zaświadczeń o pomocy de </a:t>
            </a:r>
            <a:r>
              <a:rPr lang="pl-PL" dirty="0" err="1"/>
              <a:t>minimis</a:t>
            </a:r>
            <a:r>
              <a:rPr lang="pl-PL" dirty="0"/>
              <a:t> (wszystkie zaświadczenia o pomocy de </a:t>
            </a:r>
            <a:r>
              <a:rPr lang="pl-PL" dirty="0" err="1"/>
              <a:t>minimis</a:t>
            </a:r>
            <a:r>
              <a:rPr lang="pl-PL" dirty="0"/>
              <a:t>, jakie otrzymał w roku, w którym ubiega się o pomoc, oraz w ciągu 2 poprzedzających go lat, albo oświadczenia o wielkości pomocy de </a:t>
            </a:r>
            <a:r>
              <a:rPr lang="pl-PL" dirty="0" err="1"/>
              <a:t>minimis</a:t>
            </a:r>
            <a:r>
              <a:rPr lang="pl-PL" dirty="0"/>
              <a:t> otrzymanej w tym okresie, albo oświadczenia o nieotrzymaniu takiej pomocy w tym okresie) (jeśli dotyczy). 	</a:t>
            </a:r>
          </a:p>
          <a:p>
            <a:pPr marL="342900" indent="-342900">
              <a:buFont typeface="+mj-lt"/>
              <a:buAutoNum type="arabicPeriod" startAt="11"/>
            </a:pPr>
            <a:r>
              <a:rPr lang="pl-PL" dirty="0"/>
              <a:t>Kopia umowy spółki cywilnej potwierdzona za zgodność z oryginałem wraz z aneksami (jeśli dotyczy). </a:t>
            </a:r>
          </a:p>
          <a:p>
            <a:pPr marL="342900" indent="-342900">
              <a:buFont typeface="+mj-lt"/>
              <a:buAutoNum type="arabicPeriod" startAt="11"/>
            </a:pPr>
            <a:r>
              <a:rPr lang="pl-PL" dirty="0"/>
              <a:t>Umowa partnerstwa (jeśli dotyczy). 	</a:t>
            </a:r>
          </a:p>
          <a:p>
            <a:pPr marL="342900" indent="-342900">
              <a:buFont typeface="+mj-lt"/>
              <a:buAutoNum type="arabicPeriod" startAt="11"/>
            </a:pPr>
            <a:r>
              <a:rPr lang="pl-PL" dirty="0"/>
              <a:t>Dokumenty potwierdzające prawidłowość dokonania wyboru partnerów do projektu przed datą złożenia wniosku o dofinansowanie (jeśli dotyczy) 	</a:t>
            </a:r>
          </a:p>
          <a:p>
            <a:pPr marL="342900" indent="-342900">
              <a:buFont typeface="+mj-lt"/>
              <a:buAutoNum type="arabicPeriod" startAt="11"/>
            </a:pPr>
            <a:r>
              <a:rPr lang="pl-PL" dirty="0"/>
              <a:t>Pełnomocnictwo do złożenia wniosku o dofinansowanie projektu oraz podpisania umowy o dofinansowanie w imieniu i na rzecz Partnerów, chyba że dołączona umowa o partnerstwie reguluje powyższe kwestie (jeśli dotyczy); 	</a:t>
            </a:r>
          </a:p>
          <a:p>
            <a:pPr marL="342900" indent="-342900">
              <a:buFont typeface="+mj-lt"/>
              <a:buAutoNum type="arabicPeriod" startAt="11"/>
            </a:pPr>
            <a:r>
              <a:rPr lang="pl-PL" dirty="0"/>
              <a:t>Pełnomocnictwo (minimalny zakres pełnomocnictwa stanowi wzór umieszczony na stronie z ogłoszeniem o naborze (dla osoby upoważnionej do reprezentowania Wnioskodawcy) (jeżeli dotyczy);</a:t>
            </a:r>
          </a:p>
          <a:p>
            <a:pPr marL="342900" indent="-342900">
              <a:buFont typeface="+mj-lt"/>
              <a:buAutoNum type="arabicPeriod" startAt="11"/>
            </a:pPr>
            <a:r>
              <a:rPr lang="pl-PL" dirty="0"/>
              <a:t>Analiza oddziaływania na środowisko z uwzględnieniem potrzeb dotyczących odporności na zmiany klimatu, a także z uwzględnieniem zasady „nie czyń znaczącej szkody” (zasady DNSH); 	</a:t>
            </a:r>
          </a:p>
          <a:p>
            <a:pPr marL="342900" indent="-342900">
              <a:buFont typeface="+mj-lt"/>
              <a:buAutoNum type="arabicPeriod" startAt="11"/>
            </a:pPr>
            <a:endParaRPr lang="pl-PL" dirty="0"/>
          </a:p>
          <a:p>
            <a:endParaRPr lang="pl-PL" dirty="0"/>
          </a:p>
        </p:txBody>
      </p:sp>
      <p:sp>
        <p:nvSpPr>
          <p:cNvPr id="5" name="Tytuł 6">
            <a:extLst>
              <a:ext uri="{FF2B5EF4-FFF2-40B4-BE49-F238E27FC236}">
                <a16:creationId xmlns:a16="http://schemas.microsoft.com/office/drawing/2014/main" id="{5D421F43-028C-006D-9ECD-D5DF6A1455CD}"/>
              </a:ext>
            </a:extLst>
          </p:cNvPr>
          <p:cNvSpPr txBox="1">
            <a:spLocks/>
          </p:cNvSpPr>
          <p:nvPr/>
        </p:nvSpPr>
        <p:spPr>
          <a:xfrm>
            <a:off x="2465586" y="-146863"/>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Załączniki do wniosku o dofinansowanie </a:t>
            </a:r>
          </a:p>
        </p:txBody>
      </p:sp>
    </p:spTree>
    <p:extLst>
      <p:ext uri="{BB962C8B-B14F-4D97-AF65-F5344CB8AC3E}">
        <p14:creationId xmlns:p14="http://schemas.microsoft.com/office/powerpoint/2010/main" val="57429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arn(inVertic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arn(inVertical)">
                                      <p:cBhvr>
                                        <p:cTn id="5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6" name="pole tekstowe 5">
            <a:extLst>
              <a:ext uri="{FF2B5EF4-FFF2-40B4-BE49-F238E27FC236}">
                <a16:creationId xmlns:a16="http://schemas.microsoft.com/office/drawing/2014/main" id="{C8D77148-D743-755A-AA73-A3C880EEABB7}"/>
              </a:ext>
            </a:extLst>
          </p:cNvPr>
          <p:cNvSpPr txBox="1"/>
          <p:nvPr/>
        </p:nvSpPr>
        <p:spPr>
          <a:xfrm>
            <a:off x="325053" y="107429"/>
            <a:ext cx="10366760" cy="8679299"/>
          </a:xfrm>
          <a:prstGeom prst="rect">
            <a:avLst/>
          </a:prstGeom>
          <a:noFill/>
        </p:spPr>
        <p:txBody>
          <a:bodyPr wrap="square" rtlCol="0">
            <a:spAutoFit/>
          </a:bodyPr>
          <a:lstStyle/>
          <a:p>
            <a:pPr marL="342900" indent="-342900">
              <a:buFont typeface="+mj-lt"/>
              <a:buAutoNum type="arabicPeriod" startAt="21"/>
            </a:pPr>
            <a:r>
              <a:rPr lang="pl-PL" dirty="0"/>
              <a:t>Potwierdzona za zgodność z oryginałem kopia decyzji o środowiskowych uwarunkowaniach wraz z dokumentacją z przeprowadzonego postępowania w sprawie wydania ww. decyzji (jeśli dotyczy 	</a:t>
            </a:r>
          </a:p>
          <a:p>
            <a:pPr marL="342900" indent="-342900">
              <a:buFont typeface="+mj-lt"/>
              <a:buAutoNum type="arabicPeriod" startAt="21"/>
            </a:pPr>
            <a:r>
              <a:rPr lang="pl-PL" dirty="0"/>
              <a:t>Zaświadczenie organu odpowiedzialnego za monitorowanie obszarów Natura 2000 (jeśli dotyczy). </a:t>
            </a:r>
            <a:r>
              <a:rPr lang="pl-PL" dirty="0">
                <a:highlight>
                  <a:srgbClr val="FFFF00"/>
                </a:highlight>
              </a:rPr>
              <a:t>	</a:t>
            </a:r>
          </a:p>
          <a:p>
            <a:pPr marL="342900" indent="-342900">
              <a:buFont typeface="+mj-lt"/>
              <a:buAutoNum type="arabicPeriod" startAt="21"/>
            </a:pPr>
            <a:r>
              <a:rPr lang="pl-PL" dirty="0"/>
              <a:t>Operat szacunkowy sporządzony przez uprawnionego rzeczoznawcę zgodnie z przepisami ustawy z dnia 21 sierpnia 1997 r. o gospodarce nieruchomościami. Operat szacunkowy powinien być aktualny na dzień złożenia wniosku o dofinansowanie (nie starszy niż 6 miesięcy) (jeśli dotyczy).</a:t>
            </a:r>
          </a:p>
          <a:p>
            <a:pPr marL="342900" indent="-342900">
              <a:buFont typeface="+mj-lt"/>
              <a:buAutoNum type="arabicPeriod" startAt="21"/>
            </a:pPr>
            <a:r>
              <a:rPr lang="pl-PL" b="1" dirty="0"/>
              <a:t>Audyt energetyczny obejmujący informacje wymagane kryteriami wyboru</a:t>
            </a:r>
            <a:endParaRPr lang="pl-PL" b="1" dirty="0">
              <a:highlight>
                <a:srgbClr val="FFFF00"/>
              </a:highlight>
            </a:endParaRPr>
          </a:p>
          <a:p>
            <a:pPr marL="342900" indent="-342900">
              <a:buFont typeface="+mj-lt"/>
              <a:buAutoNum type="arabicPeriod" startAt="21"/>
            </a:pPr>
            <a:r>
              <a:rPr lang="pl-PL" dirty="0"/>
              <a:t>Dokumenty inwentaryzacyjne stanu istniejącego obiektu wraz z fotografiami/wykaz posiadanych środków trwałych (jeśli dotyczy); 	</a:t>
            </a:r>
          </a:p>
          <a:p>
            <a:pPr marL="342900" indent="-342900">
              <a:buFont typeface="+mj-lt"/>
              <a:buAutoNum type="arabicPeriod" startAt="21"/>
            </a:pPr>
            <a:r>
              <a:rPr lang="pl-PL" dirty="0"/>
              <a:t>Oświadczenie dotyczące niedyskryminujących aktów prawa miejscowego wnioskodawcy / partnera/ realizatora (jeśli dotyczy)</a:t>
            </a:r>
          </a:p>
          <a:p>
            <a:pPr marL="342900" indent="-342900">
              <a:buFont typeface="+mj-lt"/>
              <a:buAutoNum type="arabicPeriod" startAt="21"/>
            </a:pPr>
            <a:r>
              <a:rPr lang="pl-PL" dirty="0"/>
              <a:t>Kosztorysy (np. inwestorskie, budowlane)/zestawienie zakupywanego sprzętu/wyposażenia (jeśli dotyczy)</a:t>
            </a:r>
          </a:p>
          <a:p>
            <a:pPr marL="342900" indent="-342900">
              <a:buFont typeface="+mj-lt"/>
              <a:buAutoNum type="arabicPeriod" startAt="21"/>
            </a:pPr>
            <a:r>
              <a:rPr lang="pl-PL" dirty="0"/>
              <a:t>Oświadczenie Wnioskodawcy / Realizatora (jeśli występuje w projekcie) o kwalifikowalności podatku VAT – oświadczenie jest wymagane dla projektu, którego łączny koszt wynosi co najmniej 5 mln euro (włączając VAT) oraz projektu objętego pomocą de </a:t>
            </a:r>
            <a:r>
              <a:rPr lang="pl-PL" dirty="0" err="1"/>
              <a:t>minimis</a:t>
            </a:r>
            <a:r>
              <a:rPr lang="pl-PL" dirty="0"/>
              <a:t> / pomocą publiczną (bez względu na wartość projektu) – jeżeli VAT w projekcie stanowi wydatek kwalifikowalny; 	</a:t>
            </a:r>
          </a:p>
          <a:p>
            <a:pPr marL="342900" indent="-342900">
              <a:buFont typeface="+mj-lt"/>
              <a:buAutoNum type="arabicPeriod" startAt="21"/>
            </a:pPr>
            <a:r>
              <a:rPr lang="pl-PL" dirty="0"/>
              <a:t>Inne (załączniki obrazujące zakres i cele projektu) – jeśli dotyczy: np.: </a:t>
            </a:r>
          </a:p>
          <a:p>
            <a:r>
              <a:rPr lang="pl-PL" dirty="0"/>
              <a:t>	➢ dokumenty potwierdzające posiadanie środków na realizację projektu (inne niż wymienione w 	pkt. 8      	i 9)</a:t>
            </a:r>
          </a:p>
          <a:p>
            <a:r>
              <a:rPr lang="pl-PL" dirty="0"/>
              <a:t>	➢ prawomocna decyzja o pozwoleniu na budowę/zgłoszenie robót budowlanych </a:t>
            </a:r>
          </a:p>
          <a:p>
            <a:r>
              <a:rPr lang="pl-PL" dirty="0"/>
              <a:t>	➢ potwierdzona za zgodność z oryginałem kopia pozwoleń, koncesji, licencji </a:t>
            </a:r>
          </a:p>
          <a:p>
            <a:pPr marL="742950" lvl="1" indent="-285750">
              <a:buFont typeface="Wingdings" panose="05000000000000000000" pitchFamily="2" charset="2"/>
              <a:buChar char="Ø"/>
            </a:pPr>
            <a:r>
              <a:rPr lang="pl-PL" dirty="0"/>
              <a:t>Dokument potwierdzający wpisanie zabytku do rejestru / wykazu zabytków Wojewódzkiego Konserwatora Zabytków lub gminnej ewidencji zabytków w przypadku braku dokumentu on – </a:t>
            </a:r>
            <a:r>
              <a:rPr lang="pl-PL" dirty="0" err="1"/>
              <a:t>line</a:t>
            </a:r>
            <a:endParaRPr lang="pl-PL" dirty="0"/>
          </a:p>
          <a:p>
            <a:pPr marL="742950" lvl="1" indent="-285750">
              <a:buFont typeface="Wingdings" panose="05000000000000000000" pitchFamily="2" charset="2"/>
              <a:buChar char="Ø"/>
            </a:pPr>
            <a:r>
              <a:rPr lang="pl-PL" dirty="0"/>
              <a:t>Kopia aktu uchylającego umieszczenie JST na liście RPO z powodu ustanowionych przez JST obowiązujących aktów prawa miejscowego uznanych przez RPO za dyskryminujące lub w przypadku zmiany dyskryminującego aktu prawa miejscowego stosowną opinię Biura RPO</a:t>
            </a:r>
          </a:p>
          <a:p>
            <a:r>
              <a:rPr lang="pl-PL" dirty="0"/>
              <a:t>	➢ inne </a:t>
            </a:r>
          </a:p>
          <a:p>
            <a:r>
              <a:rPr lang="pl-PL" dirty="0"/>
              <a:t>	</a:t>
            </a:r>
          </a:p>
          <a:p>
            <a:endParaRPr lang="pl-PL" dirty="0"/>
          </a:p>
          <a:p>
            <a:endParaRPr lang="pl-PL" dirty="0"/>
          </a:p>
          <a:p>
            <a:endParaRPr lang="pl-PL" dirty="0"/>
          </a:p>
        </p:txBody>
      </p:sp>
    </p:spTree>
    <p:extLst>
      <p:ext uri="{BB962C8B-B14F-4D97-AF65-F5344CB8AC3E}">
        <p14:creationId xmlns:p14="http://schemas.microsoft.com/office/powerpoint/2010/main" val="329295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barn(inVertic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arn(inVertic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barn(inVertic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barn(inVertic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barn(inVertic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barn(inVertic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barn(inVertic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barn(inVertical)">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barn(inVertical)">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barn(inVertical)">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barn(inVertical)">
                                      <p:cBhvr>
                                        <p:cTn id="77" dur="500"/>
                                        <p:tgtEl>
                                          <p:spTgt spid="6">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6">
                                            <p:txEl>
                                              <p:pRg st="15" end="15"/>
                                            </p:txEl>
                                          </p:spTgt>
                                        </p:tgtEl>
                                        <p:attrNameLst>
                                          <p:attrName>style.visibility</p:attrName>
                                        </p:attrNameLst>
                                      </p:cBhvr>
                                      <p:to>
                                        <p:strVal val="visible"/>
                                      </p:to>
                                    </p:set>
                                    <p:animEffect transition="in" filter="barn(inVertical)">
                                      <p:cBhvr>
                                        <p:cTn id="82" dur="500"/>
                                        <p:tgtEl>
                                          <p:spTgt spid="6">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Procedura oceny projektów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257952" y="1566787"/>
            <a:ext cx="9840482" cy="5170646"/>
          </a:xfrm>
          <a:prstGeom prst="rect">
            <a:avLst/>
          </a:prstGeom>
          <a:noFill/>
        </p:spPr>
        <p:txBody>
          <a:bodyPr wrap="square" rtlCol="0">
            <a:spAutoFit/>
          </a:bodyPr>
          <a:lstStyle/>
          <a:p>
            <a:pPr algn="ctr"/>
            <a:endParaRPr lang="pl-PL" dirty="0"/>
          </a:p>
          <a:p>
            <a:pPr algn="ctr"/>
            <a:endParaRPr lang="pl-PL" dirty="0"/>
          </a:p>
          <a:p>
            <a:pPr algn="ctr"/>
            <a:r>
              <a:rPr lang="pl-PL" dirty="0"/>
              <a:t>Oceny dokonuje </a:t>
            </a:r>
            <a:r>
              <a:rPr lang="pl-PL" b="1" dirty="0">
                <a:solidFill>
                  <a:srgbClr val="FF0000"/>
                </a:solidFill>
              </a:rPr>
              <a:t>Komisja Oceny Projektów</a:t>
            </a:r>
            <a:r>
              <a:rPr lang="pl-PL" dirty="0"/>
              <a:t>, zgodnie z „Regulaminem Pracy Komisji Oceny Projektów obowiązujący dla części Funduszu Europejskiego dla Dolnego Śląska 2021-2027 (współfinansowanego z Europejskiego Funduszu Rozwoju Regionalnego – działanie FEDS 01.02; 01.04; 02.02; 02.04) oraz Funduszu na rzecz Sprawiedliwej Transformacji – działanie FEDS 09.02; 09.04; 09.05) wdrażanej przez Dolnośląską Instytucję Pośredniczącą” znajdującym się na stronie naboru. </a:t>
            </a:r>
          </a:p>
          <a:p>
            <a:pPr algn="ctr"/>
            <a:endParaRPr lang="pl-PL" dirty="0"/>
          </a:p>
          <a:p>
            <a:pPr algn="ctr"/>
            <a:endParaRPr lang="pl-PL" b="1" dirty="0">
              <a:solidFill>
                <a:srgbClr val="00B050"/>
              </a:solidFill>
            </a:endParaRPr>
          </a:p>
          <a:p>
            <a:pPr algn="ctr"/>
            <a:r>
              <a:rPr lang="pl-PL" sz="2400" b="1" dirty="0">
                <a:solidFill>
                  <a:srgbClr val="00B050"/>
                </a:solidFill>
              </a:rPr>
              <a:t>ETAPY OCENY PROJEKTÓW: </a:t>
            </a:r>
          </a:p>
          <a:p>
            <a:pPr algn="ctr"/>
            <a:endParaRPr lang="pl-PL" b="1" dirty="0">
              <a:solidFill>
                <a:srgbClr val="00B050"/>
              </a:solidFill>
            </a:endParaRPr>
          </a:p>
          <a:p>
            <a:pPr marL="400050" indent="-400050" algn="ctr">
              <a:buFont typeface="+mj-lt"/>
              <a:buAutoNum type="romanUcPeriod"/>
            </a:pPr>
            <a:r>
              <a:rPr lang="pl-PL" b="1" dirty="0">
                <a:solidFill>
                  <a:srgbClr val="00B050"/>
                </a:solidFill>
              </a:rPr>
              <a:t> OCENA FORMALNA KRYTERIÓW BEZ MOŻLIWOŚCI POPRAWY (do 30 dni)</a:t>
            </a:r>
          </a:p>
          <a:p>
            <a:pPr marL="400050" indent="-400050" algn="ctr">
              <a:buFont typeface="+mj-lt"/>
              <a:buAutoNum type="romanUcPeriod"/>
            </a:pPr>
            <a:endParaRPr lang="pl-PL" b="1" dirty="0">
              <a:solidFill>
                <a:srgbClr val="00B050"/>
              </a:solidFill>
            </a:endParaRPr>
          </a:p>
          <a:p>
            <a:pPr marL="400050" indent="-400050" algn="ctr">
              <a:buFont typeface="+mj-lt"/>
              <a:buAutoNum type="romanUcPeriod"/>
            </a:pPr>
            <a:r>
              <a:rPr lang="pl-PL" b="1" dirty="0">
                <a:solidFill>
                  <a:srgbClr val="00B050"/>
                </a:solidFill>
              </a:rPr>
              <a:t>OCENA FORMALNA KRYTERIÓW Z MOŻLIWOŚCIĄ POPRAWY (do 60 dni)</a:t>
            </a:r>
          </a:p>
          <a:p>
            <a:pPr marL="400050" indent="-400050" algn="ctr">
              <a:buFont typeface="+mj-lt"/>
              <a:buAutoNum type="romanUcPeriod"/>
            </a:pPr>
            <a:endParaRPr lang="pl-PL" b="1" dirty="0">
              <a:solidFill>
                <a:srgbClr val="00B050"/>
              </a:solidFill>
            </a:endParaRPr>
          </a:p>
          <a:p>
            <a:pPr marL="400050" indent="-400050" algn="ctr">
              <a:buFont typeface="+mj-lt"/>
              <a:buAutoNum type="romanUcPeriod"/>
            </a:pPr>
            <a:r>
              <a:rPr lang="pl-PL" b="1" dirty="0">
                <a:solidFill>
                  <a:srgbClr val="00B050"/>
                </a:solidFill>
              </a:rPr>
              <a:t>OCENA MERYTORYCZNA (do 60 dni)</a:t>
            </a:r>
          </a:p>
          <a:p>
            <a:pPr algn="ctr"/>
            <a:endParaRPr lang="pl-PL" dirty="0"/>
          </a:p>
          <a:p>
            <a:pPr algn="ctr"/>
            <a:endParaRPr lang="pl-PL" dirty="0"/>
          </a:p>
        </p:txBody>
      </p:sp>
    </p:spTree>
    <p:extLst>
      <p:ext uri="{BB962C8B-B14F-4D97-AF65-F5344CB8AC3E}">
        <p14:creationId xmlns:p14="http://schemas.microsoft.com/office/powerpoint/2010/main" val="3144903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8" y="551132"/>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Procedura oceny projektów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257952" y="1566787"/>
            <a:ext cx="9840482" cy="6186309"/>
          </a:xfrm>
          <a:prstGeom prst="rect">
            <a:avLst/>
          </a:prstGeom>
          <a:noFill/>
        </p:spPr>
        <p:txBody>
          <a:bodyPr wrap="square" rtlCol="0">
            <a:spAutoFit/>
          </a:bodyPr>
          <a:lstStyle/>
          <a:p>
            <a:pPr algn="ctr"/>
            <a:r>
              <a:rPr lang="pl-PL" dirty="0"/>
              <a:t>Każdy etap oceny dokonywany jest zgodnie z zasadą „dwóch par oczu”. </a:t>
            </a:r>
          </a:p>
          <a:p>
            <a:pPr algn="ctr"/>
            <a:endParaRPr lang="pl-PL" dirty="0"/>
          </a:p>
          <a:p>
            <a:pPr algn="ctr"/>
            <a:r>
              <a:rPr lang="pl-PL" dirty="0"/>
              <a:t>Po każdym etapie oceny ION zamieszcza na stronie internetowej: https://rpo.dolnyslask.pl/o-projekcie/feds-2021-2027/ oraz na portalu (w zakładce dotyczącej niniejszego naboru) listę projektów zakwalifikowanych do kolejnego etapu albo (odpowiednio) listę projektów wybranych do dofinansowania. </a:t>
            </a:r>
          </a:p>
          <a:p>
            <a:pPr algn="ctr"/>
            <a:endParaRPr lang="pl-PL" dirty="0"/>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Jedynie na II etapie oceny formalnej wnioskodawca ma możliwość jednokrotnej poprawy/uzupełnienia wniosku o dofinansowanie zgodnie z wezwaniem ION (w przypadku kryteriów, w których istnieje możliwość dokonania korekty) </a:t>
            </a:r>
            <a:r>
              <a:rPr lang="pl-PL" sz="1800" b="1" i="0" u="none" strike="noStrike" baseline="0" dirty="0">
                <a:solidFill>
                  <a:srgbClr val="000000"/>
                </a:solidFill>
                <a:latin typeface="Calibri" panose="020F0502020204030204" pitchFamily="34" charset="0"/>
              </a:rPr>
              <a:t>w terminie co najmniej 7 dni roboczych od dnia wysłania pisma wnioskodawcy </a:t>
            </a:r>
            <a:r>
              <a:rPr lang="pl-PL" sz="1800" i="0" u="none" strike="noStrike" baseline="0" dirty="0">
                <a:solidFill>
                  <a:srgbClr val="000000"/>
                </a:solidFill>
                <a:latin typeface="Calibri" panose="020F0502020204030204" pitchFamily="34" charset="0"/>
              </a:rPr>
              <a:t>(na wniosek wnioskodawcy termin można wydłużyć w sytuacji, gdy nie ma to negatywnego wpływu na zasadę równego traktowania wnioskodawców i przebieg naboru). </a:t>
            </a:r>
          </a:p>
          <a:p>
            <a:pPr algn="ctr"/>
            <a:r>
              <a:rPr lang="pl-PL" b="0" dirty="0">
                <a:solidFill>
                  <a:srgbClr val="000000"/>
                </a:solidFill>
                <a:latin typeface="Calibri" panose="020F0502020204030204" pitchFamily="34" charset="0"/>
              </a:rPr>
              <a:t>Uzupełnieniu </a:t>
            </a:r>
            <a:r>
              <a:rPr lang="pl-PL" dirty="0">
                <a:solidFill>
                  <a:srgbClr val="000000"/>
                </a:solidFill>
                <a:latin typeface="Calibri" panose="020F0502020204030204" pitchFamily="34" charset="0"/>
              </a:rPr>
              <a:t>i </a:t>
            </a:r>
            <a:r>
              <a:rPr lang="pl-PL" sz="1800" b="0" i="0" u="none" strike="noStrike" baseline="0" dirty="0">
                <a:solidFill>
                  <a:srgbClr val="000000"/>
                </a:solidFill>
                <a:latin typeface="Calibri" panose="020F0502020204030204" pitchFamily="34" charset="0"/>
              </a:rPr>
              <a:t>poprawie mogą podlegać jedynie elementy wniosku o dofinansowanie i/lub załączników wskazane w piśmie z uwagami DIP. Wnioskodawca wyjątkowo może poprawić również inne elementy wniosku, gdy sam zauważy błędy/braki i/lub poprawa części danych w ramach kryterium będzie miała wpływ na inne elementy wniosku. W takim przypadku wnioskodawca musi obligatoryjnie wskazać w piśmie przewodnim do poprawionego wniosku, że dokonał dodatkowej poprawy oraz ją opisać i uzasadnić. Dodatkowa poprawa, która skutkowałyby niespełnieniem kryteriów, będzie w konsekwencji prowadzić do negatywnej oceny projektu. </a:t>
            </a:r>
          </a:p>
          <a:p>
            <a:pPr algn="ctr"/>
            <a:endParaRPr lang="pl-PL" dirty="0"/>
          </a:p>
          <a:p>
            <a:pPr algn="ctr"/>
            <a:endParaRPr lang="pl-PL" dirty="0"/>
          </a:p>
        </p:txBody>
      </p:sp>
    </p:spTree>
    <p:extLst>
      <p:ext uri="{BB962C8B-B14F-4D97-AF65-F5344CB8AC3E}">
        <p14:creationId xmlns:p14="http://schemas.microsoft.com/office/powerpoint/2010/main" val="1095568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681609" y="161446"/>
            <a:ext cx="5033160"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Komunikacja z wnioskodawcą</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120003" y="918075"/>
            <a:ext cx="10394597" cy="6986528"/>
          </a:xfrm>
          <a:prstGeom prst="rect">
            <a:avLst/>
          </a:prstGeom>
          <a:noFill/>
        </p:spPr>
        <p:txBody>
          <a:bodyPr wrap="square" rtlCol="0">
            <a:spAutoFit/>
          </a:bodyPr>
          <a:lstStyle/>
          <a:p>
            <a:pPr algn="ctr"/>
            <a:r>
              <a:rPr lang="pl-PL" sz="1800" b="0" i="0" u="sng" strike="noStrike" baseline="0" dirty="0">
                <a:solidFill>
                  <a:srgbClr val="000000"/>
                </a:solidFill>
                <a:latin typeface="Calibri" panose="020F0502020204030204" pitchFamily="34" charset="0"/>
              </a:rPr>
              <a:t>Przed złożeniem wniosku </a:t>
            </a:r>
            <a:r>
              <a:rPr lang="pl-PL" u="sng" dirty="0">
                <a:solidFill>
                  <a:srgbClr val="000000"/>
                </a:solidFill>
                <a:latin typeface="Calibri" panose="020F0502020204030204" pitchFamily="34" charset="0"/>
              </a:rPr>
              <a:t>o dofinansowanie: </a:t>
            </a:r>
          </a:p>
          <a:p>
            <a:pPr algn="ctr"/>
            <a:endParaRPr lang="pl-PL" sz="80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ION udziela odpowiedzi na zapytania w kwestiach dotyczących naboru zadane poprzez następujący adres mailowy: </a:t>
            </a:r>
          </a:p>
          <a:p>
            <a:pPr algn="ctr"/>
            <a:r>
              <a:rPr lang="pl-PL" sz="1800" b="1" i="0" u="none" strike="noStrike" baseline="0" dirty="0">
                <a:solidFill>
                  <a:srgbClr val="000000"/>
                </a:solidFill>
                <a:latin typeface="Calibri" panose="020F0502020204030204" pitchFamily="34" charset="0"/>
              </a:rPr>
              <a:t>info.dip@dip.dolnyslask.pl </a:t>
            </a:r>
          </a:p>
          <a:p>
            <a:pPr algn="ctr"/>
            <a:endParaRPr lang="pl-PL" sz="800" dirty="0">
              <a:solidFill>
                <a:srgbClr val="000000"/>
              </a:solidFill>
              <a:latin typeface="Calibri" panose="020F0502020204030204" pitchFamily="34" charset="0"/>
            </a:endParaRPr>
          </a:p>
          <a:p>
            <a:pPr algn="ctr"/>
            <a:r>
              <a:rPr lang="pl-PL" sz="1800" b="0" i="0" u="sng" strike="noStrike" baseline="0" dirty="0">
                <a:solidFill>
                  <a:srgbClr val="000000"/>
                </a:solidFill>
                <a:latin typeface="Calibri" panose="020F0502020204030204" pitchFamily="34" charset="0"/>
              </a:rPr>
              <a:t>Etap oceny:</a:t>
            </a:r>
          </a:p>
          <a:p>
            <a:pPr algn="ctr"/>
            <a:endParaRPr lang="pl-PL" sz="800" b="0" i="0" u="sng"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Komunikacja między wnioskodawcą a ION na etapie oceny projektu będzie odbywała się elektronicznie – poprzez skrytki na Elektronicznej Platformie Usług Administracji Publicznej (</a:t>
            </a:r>
            <a:r>
              <a:rPr lang="pl-PL" sz="1800" b="0" i="0" u="none" strike="noStrike" baseline="0" dirty="0" err="1">
                <a:solidFill>
                  <a:srgbClr val="000000"/>
                </a:solidFill>
                <a:latin typeface="Calibri" panose="020F0502020204030204" pitchFamily="34" charset="0"/>
              </a:rPr>
              <a:t>ePUAP</a:t>
            </a:r>
            <a:r>
              <a:rPr lang="pl-PL" sz="1800" b="0" i="0" u="none" strike="noStrike" baseline="0" dirty="0">
                <a:solidFill>
                  <a:srgbClr val="000000"/>
                </a:solidFill>
                <a:latin typeface="Calibri" panose="020F0502020204030204" pitchFamily="34" charset="0"/>
              </a:rPr>
              <a:t>) oraz pomocniczo za pośrednictwem aplikacji WOD2021. </a:t>
            </a:r>
          </a:p>
          <a:p>
            <a:pPr algn="ctr"/>
            <a:r>
              <a:rPr lang="pl-PL" sz="1800" b="0" i="0" u="none" strike="noStrike" baseline="0" dirty="0">
                <a:solidFill>
                  <a:srgbClr val="FF0000"/>
                </a:solidFill>
                <a:latin typeface="Calibri" panose="020F0502020204030204" pitchFamily="34" charset="0"/>
              </a:rPr>
              <a:t>W związku z powyższym wnioskodawca zobligowany jest do posiadania elektronicznej skrytki na platformie </a:t>
            </a:r>
            <a:r>
              <a:rPr lang="pl-PL" sz="1800" b="0" i="0" u="none" strike="noStrike" baseline="0" dirty="0" err="1">
                <a:solidFill>
                  <a:srgbClr val="FF0000"/>
                </a:solidFill>
                <a:latin typeface="Calibri" panose="020F0502020204030204" pitchFamily="34" charset="0"/>
              </a:rPr>
              <a:t>ePUAP</a:t>
            </a:r>
            <a:r>
              <a:rPr lang="pl-PL" sz="1800" b="0" i="0" u="none" strike="noStrike" baseline="0" dirty="0">
                <a:solidFill>
                  <a:srgbClr val="FF0000"/>
                </a:solidFill>
                <a:latin typeface="Calibri" panose="020F0502020204030204" pitchFamily="34" charset="0"/>
              </a:rPr>
              <a:t>. Adres posiadanej skrytki należy wskazać w treści wniosku o dofinansowanie, w dedykowanym temu polu. Wnioskodawca ponosi pełną odpowiedzialność za poprawność oraz aktualność przedstawionych we wniosku o dofinansowanie danych teleadresowych. </a:t>
            </a:r>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Wszelką korespondencję kierowaną na etapie oceny do ION Wnioskodawca przesyła na adres elektronicznej skrytki podawczej DIP : </a:t>
            </a:r>
            <a:r>
              <a:rPr lang="pl-PL" sz="1800" b="1" i="0" u="none" strike="noStrike" baseline="0" dirty="0">
                <a:solidFill>
                  <a:srgbClr val="000000"/>
                </a:solidFill>
                <a:latin typeface="Calibri" panose="020F0502020204030204" pitchFamily="34" charset="0"/>
              </a:rPr>
              <a:t>/DIP/</a:t>
            </a:r>
            <a:r>
              <a:rPr lang="pl-PL" sz="1800" b="1" i="0" u="none" strike="noStrike" baseline="0" dirty="0" err="1">
                <a:solidFill>
                  <a:srgbClr val="000000"/>
                </a:solidFill>
                <a:latin typeface="Calibri" panose="020F0502020204030204" pitchFamily="34" charset="0"/>
              </a:rPr>
              <a:t>SkrytkaESP</a:t>
            </a:r>
            <a:r>
              <a:rPr lang="pl-PL" sz="1800" b="1" i="0" u="none" strike="noStrike" baseline="0" dirty="0">
                <a:solidFill>
                  <a:srgbClr val="000000"/>
                </a:solidFill>
                <a:latin typeface="Calibri" panose="020F0502020204030204" pitchFamily="34" charset="0"/>
              </a:rPr>
              <a:t> </a:t>
            </a:r>
          </a:p>
          <a:p>
            <a:pPr algn="ctr"/>
            <a:endParaRPr lang="pl-PL" sz="1800" b="0" i="0" u="none" strike="noStrike" baseline="0" dirty="0">
              <a:solidFill>
                <a:srgbClr val="000000"/>
              </a:solidFill>
              <a:latin typeface="Calibri" panose="020F0502020204030204" pitchFamily="34" charset="0"/>
            </a:endParaRPr>
          </a:p>
          <a:p>
            <a:pPr algn="ctr"/>
            <a:r>
              <a:rPr lang="pl-PL" sz="1800" b="0" i="0" u="none" strike="noStrike" baseline="0" dirty="0">
                <a:solidFill>
                  <a:srgbClr val="000000"/>
                </a:solidFill>
                <a:latin typeface="Calibri" panose="020F0502020204030204" pitchFamily="34" charset="0"/>
              </a:rPr>
              <a:t>W ramach korespondencji kierowanej do ION należy wpisać w </a:t>
            </a:r>
            <a:r>
              <a:rPr lang="pl-PL" sz="1800" b="0" i="0" u="none" strike="noStrike" baseline="0" dirty="0" err="1">
                <a:solidFill>
                  <a:srgbClr val="000000"/>
                </a:solidFill>
                <a:latin typeface="Calibri" panose="020F0502020204030204" pitchFamily="34" charset="0"/>
              </a:rPr>
              <a:t>ePUAP</a:t>
            </a:r>
            <a:r>
              <a:rPr lang="pl-PL" sz="1800" b="0" i="0" u="none" strike="noStrike" baseline="0" dirty="0">
                <a:solidFill>
                  <a:srgbClr val="000000"/>
                </a:solidFill>
                <a:latin typeface="Calibri" panose="020F0502020204030204" pitchFamily="34" charset="0"/>
              </a:rPr>
              <a:t>, w tytule pisma ogólnego do podmiotu publicznego zwrot o treści: </a:t>
            </a:r>
          </a:p>
          <a:p>
            <a:pPr algn="ctr"/>
            <a:r>
              <a:rPr lang="pl-PL" sz="1800" b="0" i="0" u="none" strike="noStrike" baseline="0" dirty="0">
                <a:solidFill>
                  <a:srgbClr val="000000"/>
                </a:solidFill>
                <a:latin typeface="Calibri" panose="020F0502020204030204" pitchFamily="34" charset="0"/>
              </a:rPr>
              <a:t>„FEDS FST 043/23” oraz podać numer wniosku (o ile numer jest znany). </a:t>
            </a:r>
          </a:p>
          <a:p>
            <a:pPr algn="ctr"/>
            <a:r>
              <a:rPr lang="pl-PL" sz="1800" b="0" i="0" u="none" strike="noStrike" baseline="0" dirty="0">
                <a:solidFill>
                  <a:srgbClr val="000000"/>
                </a:solidFill>
                <a:latin typeface="Calibri" panose="020F0502020204030204" pitchFamily="34" charset="0"/>
              </a:rPr>
              <a:t>Pisma kierowane do ION powinny być podpisane podpisem kwalifikowanym lub zaufanym podpisem elektronicznym przez osobę uprawnioną do reprezentowania wnioskodawcy. </a:t>
            </a:r>
          </a:p>
          <a:p>
            <a:pPr algn="ctr"/>
            <a:r>
              <a:rPr lang="pl-PL" sz="1800" b="0" i="0" u="none" strike="noStrike" baseline="0" dirty="0">
                <a:solidFill>
                  <a:srgbClr val="000000"/>
                </a:solidFill>
                <a:latin typeface="Calibri" panose="020F0502020204030204" pitchFamily="34" charset="0"/>
              </a:rPr>
              <a:t>UWAGA! nie należy przesyłać skanów pism w formie papierowej, opatrzonych odręcznym podpisem. </a:t>
            </a:r>
            <a:endParaRPr lang="pl-PL" dirty="0"/>
          </a:p>
          <a:p>
            <a:pPr algn="ctr"/>
            <a:endParaRPr lang="pl-PL" dirty="0"/>
          </a:p>
        </p:txBody>
      </p:sp>
    </p:spTree>
    <p:extLst>
      <p:ext uri="{BB962C8B-B14F-4D97-AF65-F5344CB8AC3E}">
        <p14:creationId xmlns:p14="http://schemas.microsoft.com/office/powerpoint/2010/main" val="428389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713811"/>
            <a:ext cx="10009112" cy="6343341"/>
          </a:xfrm>
          <a:prstGeom prst="rect">
            <a:avLst/>
          </a:prstGeom>
        </p:spPr>
        <p:txBody>
          <a:bodyPr vert="horz" lIns="0" tIns="0" rIns="0" bIns="0" rtlCol="0">
            <a:normAutofit fontScale="32500" lnSpcReduction="20000"/>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r>
              <a:rPr lang="pl-PL" sz="6200" b="0" i="0" u="none" strike="noStrike" baseline="0" dirty="0">
                <a:solidFill>
                  <a:srgbClr val="000000"/>
                </a:solidFill>
                <a:latin typeface="+mn-lt"/>
              </a:rPr>
              <a:t>Nabór nr </a:t>
            </a:r>
            <a:r>
              <a:rPr lang="pl-PL" sz="6200" b="1" i="0" u="none" strike="noStrike" baseline="0" dirty="0">
                <a:solidFill>
                  <a:srgbClr val="000000"/>
                </a:solidFill>
                <a:latin typeface="+mn-lt"/>
              </a:rPr>
              <a:t>FEDS.02.02-IP.01-043/23 </a:t>
            </a:r>
            <a:r>
              <a:rPr lang="pl-PL" sz="6200" b="0" i="0" u="none" strike="noStrike" baseline="0" dirty="0">
                <a:solidFill>
                  <a:srgbClr val="000000"/>
                </a:solidFill>
                <a:latin typeface="+mn-lt"/>
              </a:rPr>
              <a:t>przeprowadzony w sposób konkurencyjny jest skierowany do </a:t>
            </a:r>
            <a:r>
              <a:rPr lang="pl-PL" sz="7100" b="0" i="0" u="none" strike="noStrike" baseline="0" dirty="0">
                <a:solidFill>
                  <a:srgbClr val="000000"/>
                </a:solidFill>
                <a:latin typeface="+mn-lt"/>
              </a:rPr>
              <a:t>wnioskodawców planujących realizację projektu </a:t>
            </a:r>
            <a:r>
              <a:rPr lang="pl-PL" sz="7100" b="0" i="0" u="none" strike="noStrike" baseline="0" dirty="0">
                <a:solidFill>
                  <a:srgbClr val="C00000"/>
                </a:solidFill>
                <a:latin typeface="+mn-lt"/>
              </a:rPr>
              <a:t>na obszarze województwa dolnośląskiego</a:t>
            </a:r>
            <a:r>
              <a:rPr lang="pl-PL" sz="7100" dirty="0">
                <a:solidFill>
                  <a:srgbClr val="C00000"/>
                </a:solidFill>
                <a:latin typeface="+mn-lt"/>
              </a:rPr>
              <a:t>).</a:t>
            </a:r>
          </a:p>
          <a:p>
            <a:pPr marL="0" indent="0" algn="just" fontAlgn="base">
              <a:buNone/>
            </a:pPr>
            <a:r>
              <a:rPr lang="pl-PL" sz="7100" dirty="0">
                <a:effectLst/>
                <a:latin typeface="+mn-lt"/>
                <a:ea typeface="Times New Roman" panose="02020603050405020304" pitchFamily="18" charset="0"/>
                <a:cs typeface="Times New Roman" panose="02020603050405020304" pitchFamily="18" charset="0"/>
              </a:rPr>
              <a:t>Zgodnie z SZOP celem projektu musi być gruntowna termomodernizacja budynków mieszkalnych wielorodzinnych (za wyjątkiem budynków stanowiących własność Skarbu Państwa oraz budynków spółdzielni mieszkaniowych) obejmująca swym zakresem co najmniej następujące prace termomodernizacyjne rozumiane jako:</a:t>
            </a:r>
            <a:endParaRPr lang="pl-PL" sz="7100" b="0" i="0" dirty="0">
              <a:solidFill>
                <a:srgbClr val="000000"/>
              </a:solidFill>
              <a:effectLst/>
              <a:latin typeface="+mn-lt"/>
            </a:endParaRPr>
          </a:p>
          <a:p>
            <a:pPr algn="just" fontAlgn="base">
              <a:spcBef>
                <a:spcPts val="0"/>
              </a:spcBef>
            </a:pPr>
            <a:r>
              <a:rPr lang="pl-PL" sz="7100" b="0" i="0" u="sng" dirty="0">
                <a:solidFill>
                  <a:srgbClr val="000000"/>
                </a:solidFill>
                <a:effectLst/>
                <a:latin typeface="+mn-lt"/>
              </a:rPr>
              <a:t>Obligatoryjnie:</a:t>
            </a:r>
            <a:endParaRPr lang="pl-PL" sz="7100" b="0" i="0" dirty="0">
              <a:solidFill>
                <a:srgbClr val="000000"/>
              </a:solidFill>
              <a:effectLst/>
              <a:latin typeface="+mn-lt"/>
            </a:endParaRPr>
          </a:p>
          <a:p>
            <a:pPr marL="0" indent="0" algn="just" fontAlgn="base">
              <a:spcBef>
                <a:spcPts val="0"/>
              </a:spcBef>
              <a:buNone/>
            </a:pPr>
            <a:r>
              <a:rPr lang="pl-PL" sz="7100" b="0" i="0" dirty="0">
                <a:solidFill>
                  <a:srgbClr val="000000"/>
                </a:solidFill>
                <a:effectLst/>
                <a:latin typeface="+mn-lt"/>
              </a:rPr>
              <a:t>1)ocieplenie przegród (ścian i/lub stropów i/lub dachów); i/lub </a:t>
            </a:r>
          </a:p>
          <a:p>
            <a:pPr marL="0" indent="0" algn="just" fontAlgn="base">
              <a:spcBef>
                <a:spcPts val="0"/>
              </a:spcBef>
              <a:buNone/>
            </a:pPr>
            <a:r>
              <a:rPr lang="pl-PL" sz="7100" b="0" i="0" dirty="0">
                <a:solidFill>
                  <a:srgbClr val="000000"/>
                </a:solidFill>
                <a:effectLst/>
                <a:latin typeface="+mn-lt"/>
              </a:rPr>
              <a:t>2)wymianę okien i/lub drzwi; i/lub </a:t>
            </a:r>
          </a:p>
          <a:p>
            <a:pPr marL="0" indent="0" algn="just" fontAlgn="base">
              <a:spcBef>
                <a:spcPts val="0"/>
              </a:spcBef>
              <a:buNone/>
            </a:pPr>
            <a:r>
              <a:rPr lang="pl-PL" sz="7100" b="0" i="0" dirty="0">
                <a:solidFill>
                  <a:srgbClr val="000000"/>
                </a:solidFill>
                <a:effectLst/>
                <a:latin typeface="+mn-lt"/>
              </a:rPr>
              <a:t>3)modernizację systemu wentylacji</a:t>
            </a:r>
          </a:p>
          <a:p>
            <a:pPr algn="just" fontAlgn="base">
              <a:spcBef>
                <a:spcPts val="0"/>
              </a:spcBef>
            </a:pPr>
            <a:r>
              <a:rPr lang="pl-PL" sz="7100" b="0" i="0" u="sng" dirty="0">
                <a:solidFill>
                  <a:srgbClr val="000000"/>
                </a:solidFill>
                <a:effectLst/>
                <a:latin typeface="+mn-lt"/>
              </a:rPr>
              <a:t>Fakultatywnie</a:t>
            </a:r>
            <a:r>
              <a:rPr lang="pl-PL" sz="7100" b="0" i="0" dirty="0">
                <a:solidFill>
                  <a:srgbClr val="000000"/>
                </a:solidFill>
                <a:effectLst/>
                <a:latin typeface="+mn-lt"/>
              </a:rPr>
              <a:t>:</a:t>
            </a:r>
          </a:p>
          <a:p>
            <a:pPr marL="0" indent="0" algn="just" fontAlgn="base">
              <a:spcBef>
                <a:spcPts val="0"/>
              </a:spcBef>
              <a:buNone/>
            </a:pPr>
            <a:r>
              <a:rPr lang="pl-PL" sz="7100" b="0" i="0" dirty="0">
                <a:solidFill>
                  <a:srgbClr val="000000"/>
                </a:solidFill>
                <a:effectLst/>
                <a:latin typeface="+mn-lt"/>
              </a:rPr>
              <a:t>1)modernizację/wymianę instalacji grzewczych/ chłodzących ze źródłami ciepła (bez możliwości realizacji projektów polegających tylko na wymianie źródeł ciepła)  lub</a:t>
            </a:r>
          </a:p>
          <a:p>
            <a:pPr marL="0" indent="0" algn="just" fontAlgn="base">
              <a:spcBef>
                <a:spcPts val="0"/>
              </a:spcBef>
              <a:buNone/>
            </a:pPr>
            <a:r>
              <a:rPr lang="pl-PL" sz="7100" b="0" i="0" dirty="0">
                <a:solidFill>
                  <a:srgbClr val="000000"/>
                </a:solidFill>
                <a:effectLst/>
                <a:latin typeface="+mn-lt"/>
              </a:rPr>
              <a:t>2)modernizację instalacji  pozyskiwania ciepłej wody użytkowej  (CWU); lub</a:t>
            </a:r>
          </a:p>
          <a:p>
            <a:pPr marL="0" indent="0" algn="just" fontAlgn="base">
              <a:spcBef>
                <a:spcPts val="0"/>
              </a:spcBef>
              <a:buNone/>
            </a:pPr>
            <a:r>
              <a:rPr lang="pl-PL" sz="7100" b="0" i="0" dirty="0">
                <a:solidFill>
                  <a:srgbClr val="000000"/>
                </a:solidFill>
                <a:effectLst/>
                <a:latin typeface="+mn-lt"/>
              </a:rPr>
              <a:t>3)instalacje OZE,</a:t>
            </a:r>
          </a:p>
          <a:p>
            <a:pPr marL="0" indent="0" algn="just" fontAlgn="base">
              <a:spcBef>
                <a:spcPts val="0"/>
              </a:spcBef>
              <a:buNone/>
            </a:pPr>
            <a:r>
              <a:rPr lang="pl-PL" sz="7100" b="0" i="0" dirty="0">
                <a:solidFill>
                  <a:srgbClr val="000000"/>
                </a:solidFill>
                <a:effectLst/>
                <a:latin typeface="+mn-lt"/>
              </a:rPr>
              <a:t>4)zastosowanie systemów zarządzania i magazynowania energii. </a:t>
            </a:r>
          </a:p>
          <a:p>
            <a:pPr marL="0" indent="0" algn="ctr" fontAlgn="base">
              <a:buNone/>
            </a:pPr>
            <a:r>
              <a:rPr lang="pl-PL" sz="7200" b="0" i="0" dirty="0">
                <a:solidFill>
                  <a:srgbClr val="000000"/>
                </a:solidFill>
                <a:effectLst/>
                <a:latin typeface="+mn-lt"/>
              </a:rPr>
              <a:t> </a:t>
            </a:r>
            <a:r>
              <a:rPr lang="pl-PL" sz="8000" b="1" i="0" dirty="0">
                <a:solidFill>
                  <a:srgbClr val="FF0000"/>
                </a:solidFill>
                <a:effectLst/>
                <a:latin typeface="+mn-lt"/>
              </a:rPr>
              <a:t>Wszystkie ww. elementy zakresu termomodernizacji muszą być wskazane w audycie energetycznym</a:t>
            </a:r>
            <a:r>
              <a:rPr lang="pl-PL" sz="8000" b="0" i="0" dirty="0">
                <a:solidFill>
                  <a:srgbClr val="FF0000"/>
                </a:solidFill>
                <a:effectLst/>
                <a:latin typeface="+mn-lt"/>
              </a:rPr>
              <a:t>.</a:t>
            </a:r>
          </a:p>
          <a:p>
            <a:pPr marL="0" indent="0">
              <a:buNone/>
            </a:pPr>
            <a:endParaRPr lang="pl-PL" sz="1800" b="1"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034992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4" name="Tytuł 6">
            <a:extLst>
              <a:ext uri="{FF2B5EF4-FFF2-40B4-BE49-F238E27FC236}">
                <a16:creationId xmlns:a16="http://schemas.microsoft.com/office/drawing/2014/main" id="{67808351-4DB5-92F4-F5AF-6BC57E4C78D4}"/>
              </a:ext>
            </a:extLst>
          </p:cNvPr>
          <p:cNvSpPr txBox="1">
            <a:spLocks/>
          </p:cNvSpPr>
          <p:nvPr/>
        </p:nvSpPr>
        <p:spPr>
          <a:xfrm>
            <a:off x="2501589" y="201236"/>
            <a:ext cx="5832649"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77500" lnSpcReduction="200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Specyficzne wydatki niekwalifikowane – 9.5 B </a:t>
            </a:r>
          </a:p>
        </p:txBody>
      </p:sp>
      <p:sp>
        <p:nvSpPr>
          <p:cNvPr id="6" name="pole tekstowe 5">
            <a:extLst>
              <a:ext uri="{FF2B5EF4-FFF2-40B4-BE49-F238E27FC236}">
                <a16:creationId xmlns:a16="http://schemas.microsoft.com/office/drawing/2014/main" id="{C8D77148-D743-755A-AA73-A3C880EEABB7}"/>
              </a:ext>
            </a:extLst>
          </p:cNvPr>
          <p:cNvSpPr txBox="1"/>
          <p:nvPr/>
        </p:nvSpPr>
        <p:spPr>
          <a:xfrm>
            <a:off x="252918" y="1115541"/>
            <a:ext cx="9890541" cy="7109639"/>
          </a:xfrm>
          <a:prstGeom prst="rect">
            <a:avLst/>
          </a:prstGeom>
          <a:noFill/>
        </p:spPr>
        <p:txBody>
          <a:bodyPr wrap="square" rtlCol="0">
            <a:spAutoFit/>
          </a:bodyPr>
          <a:lstStyle/>
          <a:p>
            <a:pPr algn="ctr"/>
            <a:r>
              <a:rPr lang="pl-PL" sz="2000" b="1" dirty="0">
                <a:solidFill>
                  <a:srgbClr val="000000"/>
                </a:solidFill>
                <a:latin typeface="Calibri" panose="020F0502020204030204" pitchFamily="34" charset="0"/>
              </a:rPr>
              <a:t>W</a:t>
            </a:r>
            <a:r>
              <a:rPr lang="pl-PL" sz="2000" b="1" i="0" u="none" strike="noStrike" baseline="0" dirty="0">
                <a:solidFill>
                  <a:srgbClr val="000000"/>
                </a:solidFill>
                <a:latin typeface="Calibri" panose="020F0502020204030204" pitchFamily="34" charset="0"/>
              </a:rPr>
              <a:t>ydatki niekwalifikowalne w naborze FEDS.2.2.A określone zostały w </a:t>
            </a:r>
            <a:r>
              <a:rPr lang="pl-PL" sz="2000" dirty="0"/>
              <a:t>Załączniku nr 1 do Regulaminu – Kwalifikowalność projektu i wydatków finansowanych w ramach naboru 2.2.A  FEDS 2021-2027, w tym m. in. specyficzne wydatki niekwalifikowane:</a:t>
            </a:r>
          </a:p>
          <a:p>
            <a:pPr algn="l"/>
            <a:endParaRPr lang="pl-PL" sz="18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1800" b="0" i="0" u="none" strike="noStrike" baseline="0" dirty="0">
                <a:solidFill>
                  <a:srgbClr val="000000"/>
                </a:solidFill>
                <a:latin typeface="Calibri" panose="020F0502020204030204" pitchFamily="34" charset="0"/>
              </a:rPr>
              <a:t>dotyczące części budynku, która nie jest własnością/nie jest użytkowna przez Wnioskodawcę /Partnera / Podmiot upoważniony do ponoszenia wydatków lub podmiot z listy potencjalnych Wnioskodawców; </a:t>
            </a:r>
          </a:p>
          <a:p>
            <a:pPr marL="285750" indent="-285750">
              <a:buFont typeface="Wingdings" panose="05000000000000000000" pitchFamily="2" charset="2"/>
              <a:buChar char="q"/>
            </a:pPr>
            <a:endParaRPr lang="pl-PL" sz="18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1800" b="0" i="0" u="none" strike="noStrike" baseline="0" dirty="0">
                <a:solidFill>
                  <a:srgbClr val="000000"/>
                </a:solidFill>
                <a:latin typeface="Calibri" panose="020F0502020204030204" pitchFamily="34" charset="0"/>
              </a:rPr>
              <a:t>na źródła ciepła nie objęte wparciem oraz inne elementy systemu ogrzewania, jeśli ich charakterystyka odpowiada niewspieranemu źródłu; </a:t>
            </a:r>
          </a:p>
          <a:p>
            <a:pPr marL="285750" indent="-285750">
              <a:buFont typeface="Wingdings" panose="05000000000000000000" pitchFamily="2" charset="2"/>
              <a:buChar char="q"/>
            </a:pPr>
            <a:endParaRPr lang="pl-PL" sz="18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1800" b="0" i="0" u="none" strike="noStrike" baseline="0" dirty="0">
                <a:solidFill>
                  <a:srgbClr val="000000"/>
                </a:solidFill>
                <a:latin typeface="Calibri" panose="020F0502020204030204" pitchFamily="34" charset="0"/>
              </a:rPr>
              <a:t>na instalację OZE w części, która nie służy zaspokajaniu potrzeb własnych (za potrzeby własne nie uznaje się energii wykorzystywanej na cele związane z działalnością gospodarczą); </a:t>
            </a:r>
          </a:p>
          <a:p>
            <a:pPr marL="285750" indent="-285750">
              <a:buFont typeface="Wingdings" panose="05000000000000000000" pitchFamily="2" charset="2"/>
              <a:buChar char="q"/>
            </a:pPr>
            <a:endParaRPr lang="pl-PL" sz="18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1800" b="0" i="0" u="none" strike="noStrike" baseline="0" dirty="0">
                <a:solidFill>
                  <a:srgbClr val="000000"/>
                </a:solidFill>
                <a:latin typeface="Calibri" panose="020F0502020204030204" pitchFamily="34" charset="0"/>
              </a:rPr>
              <a:t>wydatki związane z budynkiem ale nie przewidziane w audycie energetycznym, np. dostosowanie budynku do potrzeb osób z niepełnosprawnościami, zastosowania elementów zielonej infrastruktury (zielone ściany, dachy itp.), windy oraz wkład niepieniężny (z zastrzeżeniem określonym poniżej) prace przygotowawcze nie wynikające z audytu (z zastrzeżeniem limitu 5 % na przygotowanie dokumentacji projektu ) powyżej 15% całkowitych kosztów kwalifikowalnych;</a:t>
            </a:r>
          </a:p>
          <a:p>
            <a:pPr marL="285750" indent="-285750">
              <a:buFont typeface="Wingdings" panose="05000000000000000000" pitchFamily="2" charset="2"/>
              <a:buChar char="q"/>
            </a:pPr>
            <a:endParaRPr lang="pl-PL" sz="18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1800" b="0" i="0" u="none" strike="noStrike" baseline="0" dirty="0">
                <a:latin typeface="Calibri" panose="020F0502020204030204" pitchFamily="34" charset="0"/>
              </a:rPr>
              <a:t>Koszty pośrednie powyżej 7% bezpośrednich kosztów kwalifikowalnych projektu;</a:t>
            </a:r>
          </a:p>
          <a:p>
            <a:pPr algn="ctr"/>
            <a:endParaRPr lang="pl-PL" dirty="0"/>
          </a:p>
          <a:p>
            <a:pPr algn="ctr"/>
            <a:endParaRPr lang="pl-PL" sz="1800" b="1" i="0" u="none" strike="noStrike" baseline="0" dirty="0">
              <a:solidFill>
                <a:srgbClr val="000000"/>
              </a:solidFill>
              <a:latin typeface="Calibri" panose="020F0502020204030204" pitchFamily="34" charset="0"/>
            </a:endParaRPr>
          </a:p>
          <a:p>
            <a:pPr algn="ctr"/>
            <a:endParaRPr lang="pl-PL" sz="1800" b="1" i="0" u="none" strike="noStrike" baseline="0" dirty="0">
              <a:solidFill>
                <a:srgbClr val="000000"/>
              </a:solidFill>
              <a:latin typeface="Calibri" panose="020F0502020204030204" pitchFamily="34" charset="0"/>
            </a:endParaRPr>
          </a:p>
          <a:p>
            <a:pPr algn="ctr"/>
            <a:endParaRPr lang="pl-PL" dirty="0"/>
          </a:p>
        </p:txBody>
      </p:sp>
    </p:spTree>
    <p:extLst>
      <p:ext uri="{BB962C8B-B14F-4D97-AF65-F5344CB8AC3E}">
        <p14:creationId xmlns:p14="http://schemas.microsoft.com/office/powerpoint/2010/main" val="1718250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997111" y="1598708"/>
            <a:ext cx="8640382" cy="4680002"/>
          </a:xfrm>
        </p:spPr>
        <p:txBody>
          <a:bodyPr/>
          <a:lstStyle/>
          <a:p>
            <a:pPr marL="0" indent="0">
              <a:buNone/>
            </a:pPr>
            <a:r>
              <a:rPr lang="pl-PL" dirty="0"/>
              <a:t>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737394" y="1619597"/>
            <a:ext cx="9361040" cy="546422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buNone/>
            </a:pPr>
            <a:endParaRPr lang="pl-PL" sz="1800" b="1" i="0" u="none" strike="noStrike" baseline="0" dirty="0">
              <a:solidFill>
                <a:srgbClr val="000000"/>
              </a:solidFill>
              <a:latin typeface="Calibri" panose="020F0502020204030204" pitchFamily="34" charset="0"/>
            </a:endParaRPr>
          </a:p>
        </p:txBody>
      </p:sp>
      <p:sp>
        <p:nvSpPr>
          <p:cNvPr id="9" name="Tytuł 8">
            <a:extLst>
              <a:ext uri="{FF2B5EF4-FFF2-40B4-BE49-F238E27FC236}">
                <a16:creationId xmlns:a16="http://schemas.microsoft.com/office/drawing/2014/main" id="{988C0714-4659-6EBD-C59F-53BB8A679960}"/>
              </a:ext>
            </a:extLst>
          </p:cNvPr>
          <p:cNvSpPr>
            <a:spLocks noGrp="1"/>
          </p:cNvSpPr>
          <p:nvPr>
            <p:ph type="title"/>
          </p:nvPr>
        </p:nvSpPr>
        <p:spPr>
          <a:xfrm>
            <a:off x="877999" y="1763613"/>
            <a:ext cx="8640381" cy="1080001"/>
          </a:xfrm>
        </p:spPr>
        <p:txBody>
          <a:bodyPr>
            <a:normAutofit/>
          </a:bodyPr>
          <a:lstStyle/>
          <a:p>
            <a:br>
              <a:rPr lang="pl-PL" sz="1800" b="0" i="0" u="none" strike="noStrike" baseline="0" dirty="0">
                <a:solidFill>
                  <a:srgbClr val="000000"/>
                </a:solidFill>
                <a:latin typeface="Calibri" panose="020F0502020204030204" pitchFamily="34" charset="0"/>
              </a:rPr>
            </a:br>
            <a:endParaRPr lang="pl-PL" dirty="0"/>
          </a:p>
        </p:txBody>
      </p:sp>
      <p:sp>
        <p:nvSpPr>
          <p:cNvPr id="6" name="pole tekstowe 5">
            <a:extLst>
              <a:ext uri="{FF2B5EF4-FFF2-40B4-BE49-F238E27FC236}">
                <a16:creationId xmlns:a16="http://schemas.microsoft.com/office/drawing/2014/main" id="{C8D77148-D743-755A-AA73-A3C880EEABB7}"/>
              </a:ext>
            </a:extLst>
          </p:cNvPr>
          <p:cNvSpPr txBox="1"/>
          <p:nvPr/>
        </p:nvSpPr>
        <p:spPr>
          <a:xfrm>
            <a:off x="400635" y="1567005"/>
            <a:ext cx="9890541" cy="7048083"/>
          </a:xfrm>
          <a:prstGeom prst="rect">
            <a:avLst/>
          </a:prstGeom>
          <a:noFill/>
        </p:spPr>
        <p:txBody>
          <a:bodyPr wrap="square" rtlCol="0">
            <a:spAutoFit/>
          </a:bodyPr>
          <a:lstStyle/>
          <a:p>
            <a:pPr marL="285750" indent="-285750">
              <a:buFont typeface="Wingdings" panose="05000000000000000000" pitchFamily="2" charset="2"/>
              <a:buChar char="q"/>
            </a:pPr>
            <a:r>
              <a:rPr lang="pl-PL" sz="2000" b="0" i="0" u="none" strike="noStrike" baseline="0" dirty="0">
                <a:solidFill>
                  <a:srgbClr val="000000"/>
                </a:solidFill>
                <a:latin typeface="Calibri" panose="020F0502020204030204" pitchFamily="34" charset="0"/>
              </a:rPr>
              <a:t> koszty partnera/ realizatora, których sfinansowanie stanowiłoby pomoc publiczną i których nie można sfinansować na podstawie pomocy de </a:t>
            </a:r>
            <a:r>
              <a:rPr lang="pl-PL" sz="2000" b="0" i="0" u="none" strike="noStrike" baseline="0" dirty="0" err="1">
                <a:solidFill>
                  <a:srgbClr val="000000"/>
                </a:solidFill>
                <a:latin typeface="Calibri" panose="020F0502020204030204" pitchFamily="34" charset="0"/>
              </a:rPr>
              <a:t>minimis</a:t>
            </a:r>
            <a:r>
              <a:rPr lang="pl-PL" sz="2000" b="0" i="0" u="none" strike="noStrike" baseline="0" dirty="0">
                <a:solidFill>
                  <a:srgbClr val="000000"/>
                </a:solidFill>
                <a:latin typeface="Calibri" panose="020F0502020204030204" pitchFamily="34" charset="0"/>
              </a:rPr>
              <a:t>/bez pomocy;</a:t>
            </a:r>
          </a:p>
          <a:p>
            <a:endParaRPr lang="pl-PL" sz="20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2000" dirty="0">
                <a:solidFill>
                  <a:srgbClr val="000000"/>
                </a:solidFill>
                <a:latin typeface="Calibri" panose="020F0502020204030204" pitchFamily="34" charset="0"/>
              </a:rPr>
              <a:t>Wkład niepieniężny w postaci gruntu i/lub nieruchomości przekraczający 10% całkowitych wydatków kwalifikowalnych lub 15% dla terenów opuszczonych oraz poprzemysłowych, na których znajdują się budynki z zastrzeżeniem zapisów powyżej;</a:t>
            </a:r>
          </a:p>
          <a:p>
            <a:endParaRPr lang="pl-PL" sz="2000" b="0" i="0" u="none" strike="noStrike" baseline="0" dirty="0">
              <a:solidFill>
                <a:srgbClr val="000000"/>
              </a:solidFill>
              <a:latin typeface="Calibri" panose="020F0502020204030204" pitchFamily="34" charset="0"/>
            </a:endParaRPr>
          </a:p>
          <a:p>
            <a:pPr marL="285750" indent="-285750">
              <a:buFont typeface="Wingdings" panose="05000000000000000000" pitchFamily="2" charset="2"/>
              <a:buChar char="q"/>
            </a:pPr>
            <a:r>
              <a:rPr lang="pl-PL" sz="2000" b="0" i="0" u="none" strike="noStrike" baseline="0" dirty="0">
                <a:solidFill>
                  <a:srgbClr val="000000"/>
                </a:solidFill>
                <a:latin typeface="Calibri" panose="020F0502020204030204" pitchFamily="34" charset="0"/>
              </a:rPr>
              <a:t>w ramach naboru nie będą wspierane budynki / projekty dotyczące opieki instytucjonalnej</a:t>
            </a:r>
          </a:p>
          <a:p>
            <a:pPr marL="285750" indent="-285750">
              <a:buFont typeface="Wingdings" panose="05000000000000000000" pitchFamily="2" charset="2"/>
              <a:buChar char="q"/>
            </a:pPr>
            <a:endParaRPr lang="pl-PL" sz="2000" b="0" i="0" u="none" strike="noStrike" baseline="0" dirty="0">
              <a:solidFill>
                <a:srgbClr val="000000"/>
              </a:solidFill>
              <a:highlight>
                <a:srgbClr val="FFFF00"/>
              </a:highlight>
              <a:latin typeface="Calibri" panose="020F0502020204030204" pitchFamily="34" charset="0"/>
            </a:endParaRPr>
          </a:p>
          <a:p>
            <a:pPr marL="285750" indent="-285750">
              <a:buFont typeface="Wingdings" panose="05000000000000000000" pitchFamily="2" charset="2"/>
              <a:buChar char="q"/>
            </a:pPr>
            <a:r>
              <a:rPr lang="pl-PL" sz="2000" dirty="0">
                <a:solidFill>
                  <a:srgbClr val="000000"/>
                </a:solidFill>
                <a:latin typeface="Calibri" panose="020F0502020204030204" pitchFamily="34" charset="0"/>
              </a:rPr>
              <a:t>ws</a:t>
            </a:r>
            <a:r>
              <a:rPr lang="pl-PL" sz="2000" b="0" i="0" u="none" strike="noStrike" baseline="0" dirty="0">
                <a:solidFill>
                  <a:srgbClr val="000000"/>
                </a:solidFill>
                <a:latin typeface="Calibri" panose="020F0502020204030204" pitchFamily="34" charset="0"/>
              </a:rPr>
              <a:t>parcie wykluczone odpowiednimi zapisami prawa i pomocy publicznej, w szczególności zawartych </a:t>
            </a:r>
            <a:r>
              <a:rPr lang="pl-PL" sz="2000" dirty="0">
                <a:solidFill>
                  <a:srgbClr val="000000"/>
                </a:solidFill>
                <a:latin typeface="Calibri" panose="020F0502020204030204" pitchFamily="34" charset="0"/>
              </a:rPr>
              <a:t>w:</a:t>
            </a:r>
          </a:p>
          <a:p>
            <a:r>
              <a:rPr lang="pl-PL" sz="2000" dirty="0">
                <a:solidFill>
                  <a:srgbClr val="000000"/>
                </a:solidFill>
                <a:latin typeface="Calibri" panose="020F0502020204030204" pitchFamily="34" charset="0"/>
              </a:rPr>
              <a:t>	-  art. 7 ust.1 Rozporządzenia Parlamentu Europejskiego i Rady (UE) 2021/1056 z dnia 24 	czerwca 2021 r. ustanawiające Fundusz na rzecz Sprawiedliwej Transformacji;</a:t>
            </a:r>
          </a:p>
          <a:p>
            <a:r>
              <a:rPr lang="pl-PL" sz="2000" b="0" i="0" u="none" strike="noStrike" baseline="0" dirty="0">
                <a:solidFill>
                  <a:srgbClr val="000000"/>
                </a:solidFill>
                <a:latin typeface="Calibri" panose="020F0502020204030204" pitchFamily="34" charset="0"/>
              </a:rPr>
              <a:t>	</a:t>
            </a:r>
            <a:r>
              <a:rPr lang="pl-PL" sz="2000" dirty="0">
                <a:solidFill>
                  <a:srgbClr val="000000"/>
                </a:solidFill>
                <a:latin typeface="Calibri" panose="020F0502020204030204" pitchFamily="34" charset="0"/>
              </a:rPr>
              <a:t>- art. 1 ust. 1 Rozporządzenia Komisji (UE) nr 1407/2013 z dnia 18 grudnia 2013 r. w 	sprawie stosowania art. 107 i 108 Traktatu o funkcjonowaniu Unii Europejskiej do pomocy 	de </a:t>
            </a:r>
            <a:r>
              <a:rPr lang="pl-PL" sz="2000" dirty="0" err="1">
                <a:solidFill>
                  <a:srgbClr val="000000"/>
                </a:solidFill>
                <a:latin typeface="Calibri" panose="020F0502020204030204" pitchFamily="34" charset="0"/>
              </a:rPr>
              <a:t>minimis</a:t>
            </a:r>
            <a:endParaRPr lang="pl-PL" sz="2000" dirty="0">
              <a:solidFill>
                <a:srgbClr val="000000"/>
              </a:solidFill>
              <a:latin typeface="Calibri" panose="020F0502020204030204" pitchFamily="34" charset="0"/>
            </a:endParaRPr>
          </a:p>
          <a:p>
            <a:r>
              <a:rPr lang="pl-PL" sz="2000" dirty="0">
                <a:solidFill>
                  <a:srgbClr val="000000"/>
                </a:solidFill>
                <a:latin typeface="Calibri" panose="020F0502020204030204" pitchFamily="34" charset="0"/>
              </a:rPr>
              <a:t> 	- art. 1 ust. 2 lit. c i d, ust. 3 lit. a, c i d, ust. 4 lit. c, oraz ust. 5 oraz ust 7 rozporządzenia nr 	651/2014 </a:t>
            </a:r>
          </a:p>
          <a:p>
            <a:endParaRPr lang="pl-PL" sz="2000" b="0" i="0" u="none" strike="noStrike" baseline="0" dirty="0">
              <a:solidFill>
                <a:srgbClr val="000000"/>
              </a:solidFill>
              <a:highlight>
                <a:srgbClr val="FFFF00"/>
              </a:highlight>
              <a:latin typeface="Calibri" panose="020F0502020204030204" pitchFamily="34" charset="0"/>
            </a:endParaRPr>
          </a:p>
          <a:p>
            <a:pPr algn="ctr"/>
            <a:endParaRPr lang="pl-PL" dirty="0"/>
          </a:p>
          <a:p>
            <a:pPr algn="ctr"/>
            <a:endParaRPr lang="pl-PL" sz="1800" b="1" i="0" u="none" strike="noStrike" baseline="0" dirty="0">
              <a:solidFill>
                <a:srgbClr val="000000"/>
              </a:solidFill>
              <a:latin typeface="Calibri" panose="020F0502020204030204" pitchFamily="34" charset="0"/>
            </a:endParaRPr>
          </a:p>
          <a:p>
            <a:pPr algn="ctr"/>
            <a:endParaRPr lang="pl-PL" sz="1800" b="1" i="0" u="none" strike="noStrike" baseline="0" dirty="0">
              <a:solidFill>
                <a:srgbClr val="000000"/>
              </a:solidFill>
              <a:latin typeface="Calibri" panose="020F0502020204030204" pitchFamily="34" charset="0"/>
            </a:endParaRPr>
          </a:p>
          <a:p>
            <a:pPr algn="ctr"/>
            <a:endParaRPr lang="pl-PL" dirty="0"/>
          </a:p>
        </p:txBody>
      </p:sp>
      <p:sp>
        <p:nvSpPr>
          <p:cNvPr id="5" name="Tytuł 6">
            <a:extLst>
              <a:ext uri="{FF2B5EF4-FFF2-40B4-BE49-F238E27FC236}">
                <a16:creationId xmlns:a16="http://schemas.microsoft.com/office/drawing/2014/main" id="{C904A784-FFFE-5212-6CEA-4A811EB60807}"/>
              </a:ext>
            </a:extLst>
          </p:cNvPr>
          <p:cNvSpPr txBox="1">
            <a:spLocks/>
          </p:cNvSpPr>
          <p:nvPr/>
        </p:nvSpPr>
        <p:spPr>
          <a:xfrm>
            <a:off x="2321569" y="511905"/>
            <a:ext cx="6192689" cy="731708"/>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Specyficzne wydatki niekwalifikowane </a:t>
            </a:r>
          </a:p>
        </p:txBody>
      </p:sp>
    </p:spTree>
    <p:extLst>
      <p:ext uri="{BB962C8B-B14F-4D97-AF65-F5344CB8AC3E}">
        <p14:creationId xmlns:p14="http://schemas.microsoft.com/office/powerpoint/2010/main" val="13670649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a:xfrm>
            <a:off x="1313458" y="268881"/>
            <a:ext cx="7632848" cy="4143041"/>
          </a:xfrm>
        </p:spPr>
        <p:txBody>
          <a:bodyPr>
            <a:normAutofit fontScale="90000"/>
          </a:bodyPr>
          <a:lstStyle/>
          <a:p>
            <a:pPr algn="ct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Dolnośląska Instytucja Pośrednicząca </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ul. Eugeniusza Kwiatkowskiego 4 </a:t>
            </a: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 52-407 Wrocław</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Filia w Świdnicy, Rynek 1, 58-100 Świdnica</a:t>
            </a:r>
            <a:br>
              <a:rPr lang="pl-PL" sz="2700" dirty="0">
                <a:latin typeface="Arial" panose="020B0604020202020204" pitchFamily="34" charset="0"/>
                <a:cs typeface="Arial" panose="020B0604020202020204" pitchFamily="34" charset="0"/>
              </a:rPr>
            </a:br>
            <a:br>
              <a:rPr lang="pl-PL" sz="2700" dirty="0">
                <a:solidFill>
                  <a:srgbClr val="000080"/>
                </a:solidFill>
                <a:effectLst/>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www</a:t>
            </a:r>
            <a:r>
              <a:rPr lang="pl-PL" sz="2700" dirty="0">
                <a:solidFill>
                  <a:srgbClr val="000080"/>
                </a:solidFill>
                <a:effectLst/>
                <a:latin typeface="Arial" panose="020B0604020202020204" pitchFamily="34" charset="0"/>
                <a:cs typeface="Arial" panose="020B0604020202020204" pitchFamily="34" charset="0"/>
              </a:rPr>
              <a:t>.</a:t>
            </a:r>
            <a:r>
              <a:rPr lang="pl-PL" sz="2700" dirty="0">
                <a:latin typeface="Arial" panose="020B0604020202020204" pitchFamily="34" charset="0"/>
                <a:cs typeface="Arial" panose="020B0604020202020204" pitchFamily="34" charset="0"/>
              </a:rPr>
              <a:t>dip.dolnyslask.pl</a:t>
            </a:r>
            <a:br>
              <a:rPr lang="pl-PL" sz="2700" dirty="0">
                <a:effectLst/>
                <a:hlinkClick r:id="rId3"/>
              </a:rPr>
            </a:br>
            <a:br>
              <a:rPr lang="pl-PL" dirty="0"/>
            </a:br>
            <a:br>
              <a:rPr lang="pl-PL" dirty="0"/>
            </a:br>
            <a:endParaRPr lang="pl-PL" dirty="0"/>
          </a:p>
        </p:txBody>
      </p:sp>
      <p:pic>
        <p:nvPicPr>
          <p:cNvPr id="2" name="Obraz 1">
            <a:extLst>
              <a:ext uri="{FF2B5EF4-FFF2-40B4-BE49-F238E27FC236}">
                <a16:creationId xmlns:a16="http://schemas.microsoft.com/office/drawing/2014/main" id="{D931D479-C4F0-8409-1E2C-E8E5D4E579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5427" y="6338702"/>
            <a:ext cx="8712967" cy="922152"/>
          </a:xfrm>
          <a:prstGeom prst="rect">
            <a:avLst/>
          </a:prstGeom>
        </p:spPr>
      </p:pic>
      <p:sp>
        <p:nvSpPr>
          <p:cNvPr id="3" name="Tytuł 5">
            <a:extLst>
              <a:ext uri="{FF2B5EF4-FFF2-40B4-BE49-F238E27FC236}">
                <a16:creationId xmlns:a16="http://schemas.microsoft.com/office/drawing/2014/main" id="{7CF2AEF9-B6EC-7553-3AF2-127111C8ABCC}"/>
              </a:ext>
            </a:extLst>
          </p:cNvPr>
          <p:cNvSpPr txBox="1">
            <a:spLocks/>
          </p:cNvSpPr>
          <p:nvPr/>
        </p:nvSpPr>
        <p:spPr>
          <a:xfrm>
            <a:off x="809402" y="2699717"/>
            <a:ext cx="5328592" cy="1656184"/>
          </a:xfrm>
          <a:prstGeom prst="rect">
            <a:avLst/>
          </a:prstGeom>
        </p:spPr>
        <p:txBody>
          <a:bodyPr vert="horz" lIns="0" tIns="0" rIns="0" bIns="0" rtlCol="0" anchor="t" anchorCtr="0">
            <a:normAutofit fontScale="97500"/>
          </a:bodyPr>
          <a:lst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a:lstStyle>
          <a:p>
            <a:pPr marL="0" marR="0" lvl="0" indent="0" algn="l" defTabSz="1007943" rtl="0" eaLnBrk="1" fontAlgn="auto" latinLnBrk="0" hangingPunct="1">
              <a:lnSpc>
                <a:spcPts val="3600"/>
              </a:lnSpc>
              <a:spcBef>
                <a:spcPct val="0"/>
              </a:spcBef>
              <a:spcAft>
                <a:spcPts val="0"/>
              </a:spcAft>
              <a:buClrTx/>
              <a:buSzTx/>
              <a:buFontTx/>
              <a:buNone/>
              <a:tabLst/>
              <a:defRPr/>
            </a:pPr>
            <a:endParaRPr kumimoji="0" lang="pl-PL" sz="15000" b="1" i="0" u="none" strike="noStrike" kern="1200" cap="none" spc="0" normalizeH="0" baseline="0" noProof="0" dirty="0">
              <a:ln>
                <a:noFill/>
              </a:ln>
              <a:solidFill>
                <a:srgbClr val="002073"/>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0869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251340" y="320336"/>
            <a:ext cx="10063118" cy="6627854"/>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spcBef>
                <a:spcPts val="1200"/>
              </a:spcBef>
              <a:buNone/>
            </a:pPr>
            <a:endParaRPr lang="pl-PL" sz="2600" b="0" i="0" u="none" strike="noStrike" baseline="0" dirty="0">
              <a:solidFill>
                <a:srgbClr val="000000"/>
              </a:solidFill>
              <a:latin typeface="+mn-lt"/>
            </a:endParaRPr>
          </a:p>
          <a:p>
            <a:pPr marL="0" indent="0" algn="just">
              <a:spcBef>
                <a:spcPts val="1200"/>
              </a:spcBef>
              <a:buNone/>
            </a:pPr>
            <a:r>
              <a:rPr lang="pl-PL" sz="2600" b="0" i="0" u="none" strike="noStrike" baseline="0" dirty="0">
                <a:solidFill>
                  <a:srgbClr val="000000"/>
                </a:solidFill>
                <a:latin typeface="+mn-lt"/>
              </a:rPr>
              <a:t>Dla wszystkich budynków w wyniku przeprowadzonej termomodernizacji musi zostać osiągnięty minimalny poziom oszczędności energii pierwotnej, </a:t>
            </a:r>
            <a:r>
              <a:rPr lang="pl-PL" sz="2600" b="1" i="0" u="sng" strike="noStrike" baseline="0" dirty="0">
                <a:solidFill>
                  <a:srgbClr val="000000"/>
                </a:solidFill>
                <a:latin typeface="+mn-lt"/>
              </a:rPr>
              <a:t>wynoszący co najmniej 30%. </a:t>
            </a:r>
            <a:r>
              <a:rPr lang="pl-PL" sz="2600" b="0" i="0" u="none" strike="noStrike" baseline="0" dirty="0">
                <a:solidFill>
                  <a:srgbClr val="000000"/>
                </a:solidFill>
                <a:latin typeface="+mn-lt"/>
              </a:rPr>
              <a:t>Warunek ten nie dotyczy budynków zabytkowych, które wprawdzie muszą osiągnąć oszczędność energii pierwotnej, zgodnie z audytem energetycznym, jednak bez obowiązku osiągniecia limitu 30%. </a:t>
            </a:r>
          </a:p>
          <a:p>
            <a:pPr marL="0" indent="0" algn="ctr">
              <a:spcBef>
                <a:spcPts val="1200"/>
              </a:spcBef>
              <a:buNone/>
            </a:pPr>
            <a:endParaRPr lang="pl-PL" sz="2600" b="0" i="0" u="none" strike="noStrike" baseline="0" dirty="0">
              <a:solidFill>
                <a:srgbClr val="000000"/>
              </a:solidFill>
              <a:latin typeface="+mn-lt"/>
            </a:endParaRPr>
          </a:p>
          <a:p>
            <a:pPr marL="0" indent="0">
              <a:lnSpc>
                <a:spcPct val="115000"/>
              </a:lnSpc>
              <a:spcBef>
                <a:spcPts val="600"/>
              </a:spcBef>
              <a:spcAft>
                <a:spcPts val="600"/>
              </a:spcAft>
              <a:buNone/>
            </a:pPr>
            <a:r>
              <a:rPr lang="pl-PL" sz="2000" dirty="0">
                <a:effectLst/>
                <a:latin typeface="Calibri" panose="020F0502020204030204" pitchFamily="34" charset="0"/>
                <a:ea typeface="Calibri" panose="020F0502020204030204" pitchFamily="34" charset="0"/>
                <a:cs typeface="Times New Roman" panose="02020603050405020304" pitchFamily="18" charset="0"/>
              </a:rPr>
              <a:t>Warunki kwalifikowalności w oparciu o GBER należy czytać łącznie z zapisami Regulaminu tzn. jeśli co do zasady dla budynków zabytkowych nie określono minimalnego poziomu oszczędności energii pierwotnej, o tyle – z godnie z art. 38a GBER ust. 6 – w przypadku wystąpienie pomocy publicznej poprawa charakterystyki energetycznej musi wynieść 20% w porównaniu z sytuacją sprzed inwestycji w przypadku renowacji istniejących budynków lub 10% w porównaniu z sytuacją sprzed inwestycji w przypadku działań dotyczących instalacji lub wymiany tylko jednego rodzaju elementów budynku.</a:t>
            </a:r>
            <a:endParaRPr lang="pl-PL"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ctr">
              <a:spcBef>
                <a:spcPts val="1200"/>
              </a:spcBef>
              <a:buNone/>
            </a:pPr>
            <a:endParaRPr lang="pl-PL" sz="1200" dirty="0">
              <a:solidFill>
                <a:srgbClr val="000000"/>
              </a:solidFill>
              <a:latin typeface="+mn-lt"/>
            </a:endParaRPr>
          </a:p>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endParaRPr lang="pl-PL" sz="1800" b="1"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78151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251340" y="674957"/>
            <a:ext cx="10189132" cy="6483838"/>
          </a:xfrm>
          <a:prstGeom prst="rect">
            <a:avLst/>
          </a:prstGeom>
        </p:spPr>
        <p:txBody>
          <a:bodyPr vert="horz" lIns="0" tIns="0" rIns="0" bIns="0" rtlCol="0">
            <a:normAutofit fontScale="92500"/>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nSpc>
                <a:spcPct val="115000"/>
              </a:lnSpc>
              <a:spcBef>
                <a:spcPts val="1000"/>
              </a:spcBef>
              <a:buNone/>
            </a:pP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Bef>
                <a:spcPts val="1000"/>
              </a:spcBef>
              <a:buNone/>
            </a:pPr>
            <a:r>
              <a:rPr lang="pl-PL" sz="2400" b="1" dirty="0">
                <a:effectLst/>
                <a:latin typeface="Calibri" panose="020F0502020204030204" pitchFamily="34" charset="0"/>
                <a:ea typeface="Calibri" panose="020F0502020204030204" pitchFamily="34" charset="0"/>
                <a:cs typeface="Times New Roman" panose="02020603050405020304" pitchFamily="18" charset="0"/>
              </a:rPr>
              <a:t>W przypadku, gdy termomodernizacja obejmuje swym zakresem wymianę źródła ciepła</a:t>
            </a:r>
            <a:r>
              <a:rPr lang="pl-PL" sz="2400" dirty="0">
                <a:effectLst/>
                <a:latin typeface="Calibri" panose="020F0502020204030204" pitchFamily="34" charset="0"/>
                <a:ea typeface="Calibri" panose="020F0502020204030204" pitchFamily="34" charset="0"/>
                <a:cs typeface="Times New Roman" panose="02020603050405020304" pitchFamily="18" charset="0"/>
              </a:rPr>
              <a:t> (z ewentualną modernizacją całego systemu ogrzewania lub przygotowania ciepłej wody użytkowej), wymiana źródła musi być realizowana zgodnie z następującą hierarchią: </a:t>
            </a:r>
            <a:endParaRPr lang="pl-PL"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Bef>
                <a:spcPts val="1000"/>
              </a:spcBef>
              <a:buNone/>
            </a:pPr>
            <a:r>
              <a:rPr lang="pl-PL" sz="2400" dirty="0">
                <a:effectLst/>
                <a:latin typeface="Calibri" panose="020F0502020204030204" pitchFamily="34" charset="0"/>
                <a:ea typeface="Calibri" panose="020F0502020204030204" pitchFamily="34" charset="0"/>
                <a:cs typeface="Times New Roman" panose="02020603050405020304" pitchFamily="18" charset="0"/>
              </a:rPr>
              <a:t>1) OZE (np. pompy ciepła, kotły i ogrzewacze na biomasę), </a:t>
            </a:r>
            <a:endParaRPr lang="pl-PL"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Bef>
                <a:spcPts val="1000"/>
              </a:spcBef>
              <a:buNone/>
            </a:pPr>
            <a:r>
              <a:rPr lang="pl-PL" sz="2400" dirty="0">
                <a:effectLst/>
                <a:latin typeface="Calibri" panose="020F0502020204030204" pitchFamily="34" charset="0"/>
                <a:ea typeface="Calibri" panose="020F0502020204030204" pitchFamily="34" charset="0"/>
                <a:cs typeface="Times New Roman" panose="02020603050405020304" pitchFamily="18" charset="0"/>
              </a:rPr>
              <a:t>2) ciepło (w tym chłód) sieciowe,</a:t>
            </a:r>
            <a:endParaRPr lang="pl-PL" sz="24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Bef>
                <a:spcPts val="1000"/>
              </a:spcBef>
              <a:buNone/>
            </a:pPr>
            <a:r>
              <a:rPr lang="pl-PL" sz="2400" dirty="0">
                <a:effectLst/>
                <a:latin typeface="Calibri" panose="020F0502020204030204" pitchFamily="34" charset="0"/>
                <a:ea typeface="Calibri" panose="020F0502020204030204" pitchFamily="34" charset="0"/>
                <a:cs typeface="Times New Roman" panose="02020603050405020304" pitchFamily="18" charset="0"/>
              </a:rPr>
              <a:t>3) gdy powyższe będzie technicznie niemożliwe lub ekonomicznie nieuzasadnione, możliwa będzie wymiana źródeł ciepła na wykorzystujące </a:t>
            </a:r>
            <a:r>
              <a:rPr lang="pl-PL" sz="2400" dirty="0">
                <a:latin typeface="Calibri" panose="020F0502020204030204" pitchFamily="34" charset="0"/>
                <a:cs typeface="Times New Roman" panose="02020603050405020304" pitchFamily="18" charset="0"/>
              </a:rPr>
              <a:t>paliwo gazowe. </a:t>
            </a:r>
          </a:p>
          <a:p>
            <a:pPr>
              <a:lnSpc>
                <a:spcPts val="1600"/>
              </a:lnSpc>
              <a:spcBef>
                <a:spcPts val="1000"/>
              </a:spcBef>
            </a:pPr>
            <a:endParaRPr lang="pl-PL" sz="2400" dirty="0">
              <a:latin typeface="Calibri" panose="020F0502020204030204" pitchFamily="34" charset="0"/>
              <a:cs typeface="Times New Roman" panose="02020603050405020304" pitchFamily="18" charset="0"/>
            </a:endParaRPr>
          </a:p>
          <a:p>
            <a:pPr marL="0" indent="0">
              <a:lnSpc>
                <a:spcPts val="1600"/>
              </a:lnSpc>
              <a:spcBef>
                <a:spcPts val="1000"/>
              </a:spcBef>
              <a:buNone/>
            </a:pPr>
            <a:r>
              <a:rPr lang="pl-PL" sz="2400" dirty="0">
                <a:latin typeface="Calibri" panose="020F0502020204030204" pitchFamily="34" charset="0"/>
                <a:cs typeface="Times New Roman" panose="02020603050405020304" pitchFamily="18" charset="0"/>
              </a:rPr>
              <a:t>Wymiana źródeł ciepła nie może stanowić jedynego elementu projektu, musi wynikać z audytu energetycznego i stanowić element kompleksowej termomodernizacji.</a:t>
            </a:r>
          </a:p>
          <a:p>
            <a:pPr marL="0" marR="0" lvl="0" indent="0" algn="ctr" defTabSz="457200" rtl="0" eaLnBrk="1" fontAlgn="auto" latinLnBrk="0" hangingPunct="1">
              <a:lnSpc>
                <a:spcPct val="100000"/>
              </a:lnSpc>
              <a:spcBef>
                <a:spcPts val="600"/>
              </a:spcBef>
              <a:buClrTx/>
              <a:buSzTx/>
              <a:buFontTx/>
              <a:buNone/>
              <a:tabLst/>
              <a:defRPr/>
            </a:pPr>
            <a:endParaRPr kumimoji="0" lang="pl-PL" sz="2600" i="0" u="none" strike="noStrike" kern="1200" cap="none" spc="0" normalizeH="0" baseline="0" noProof="0" dirty="0">
              <a:ln>
                <a:noFill/>
              </a:ln>
              <a:solidFill>
                <a:srgbClr val="000000"/>
              </a:solidFill>
              <a:effectLst/>
              <a:uLnTx/>
              <a:uFillTx/>
              <a:latin typeface="+mn-lt"/>
              <a:ea typeface="+mn-ea"/>
              <a:cs typeface="+mn-cs"/>
            </a:endParaRPr>
          </a:p>
          <a:p>
            <a:pPr marL="0" marR="0" lvl="0" indent="0" defTabSz="457200" rtl="0" eaLnBrk="1" fontAlgn="auto" latinLnBrk="0" hangingPunct="1">
              <a:lnSpc>
                <a:spcPct val="100000"/>
              </a:lnSpc>
              <a:spcBef>
                <a:spcPts val="600"/>
              </a:spcBef>
              <a:buClrTx/>
              <a:buSzTx/>
              <a:buFontTx/>
              <a:buNone/>
              <a:tabLst/>
              <a:defRPr/>
            </a:pPr>
            <a:r>
              <a:rPr kumimoji="0" lang="pl-PL" sz="2400" i="0" u="none" strike="noStrike" kern="1200" cap="none" spc="0" normalizeH="0" baseline="0" noProof="0" dirty="0" err="1">
                <a:ln>
                  <a:noFill/>
                </a:ln>
                <a:solidFill>
                  <a:srgbClr val="000000"/>
                </a:solidFill>
                <a:effectLst/>
                <a:uLnTx/>
                <a:uFillTx/>
                <a:latin typeface="+mn-lt"/>
                <a:ea typeface="+mn-ea"/>
                <a:cs typeface="+mn-cs"/>
              </a:rPr>
              <a:t>Prosumencka</a:t>
            </a:r>
            <a:r>
              <a:rPr kumimoji="0" lang="pl-PL" sz="2400" i="0" u="none" strike="noStrike" kern="1200" cap="none" spc="0" normalizeH="0" baseline="0" noProof="0" dirty="0">
                <a:ln>
                  <a:noFill/>
                </a:ln>
                <a:solidFill>
                  <a:srgbClr val="000000"/>
                </a:solidFill>
                <a:effectLst/>
                <a:uLnTx/>
                <a:uFillTx/>
                <a:latin typeface="+mn-lt"/>
                <a:ea typeface="+mn-ea"/>
                <a:cs typeface="+mn-cs"/>
              </a:rPr>
              <a:t> instalacja do wytwarzania energii elektrycznej z OZE – zgodnie z audytem energetycznym – nie może mieć mocy większej niż pozwalająca na zaspokojenie potrzeb własnych w budynku. Za potrzeby własne nie uznaje się energii wykorzystywanej na cele związane z działalnością gospodarczą. </a:t>
            </a:r>
          </a:p>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endParaRPr lang="pl-PL" sz="1800" b="1"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90019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033538" y="-213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sp>
        <p:nvSpPr>
          <p:cNvPr id="5" name="pole tekstowe 4">
            <a:extLst>
              <a:ext uri="{FF2B5EF4-FFF2-40B4-BE49-F238E27FC236}">
                <a16:creationId xmlns:a16="http://schemas.microsoft.com/office/drawing/2014/main" id="{6C7125D7-C5B8-EF45-19D9-3281C84BB858}"/>
              </a:ext>
            </a:extLst>
          </p:cNvPr>
          <p:cNvSpPr txBox="1"/>
          <p:nvPr/>
        </p:nvSpPr>
        <p:spPr>
          <a:xfrm>
            <a:off x="593378" y="756016"/>
            <a:ext cx="9505056" cy="6630341"/>
          </a:xfrm>
          <a:prstGeom prst="rect">
            <a:avLst/>
          </a:prstGeom>
          <a:noFill/>
        </p:spPr>
        <p:txBody>
          <a:bodyPr wrap="square" rtlCol="0">
            <a:spAutoFit/>
          </a:bodyPr>
          <a:lstStyle/>
          <a:p>
            <a:pPr marL="84455" marR="39370" indent="-6350" algn="l">
              <a:lnSpc>
                <a:spcPct val="115000"/>
              </a:lnSpc>
              <a:spcAft>
                <a:spcPts val="1185"/>
              </a:spcAft>
              <a:tabLst>
                <a:tab pos="5858510" algn="r"/>
              </a:tabLst>
            </a:pPr>
            <a:r>
              <a:rPr lang="pl-PL" sz="20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Nie wspiera się:</a:t>
            </a:r>
            <a:endParaRPr lang="pl-PL" sz="2000" dirty="0">
              <a:solidFill>
                <a:srgbClr val="000000"/>
              </a:solidFill>
              <a:effectLst/>
              <a:latin typeface="Calibri" panose="020F0502020204030204" pitchFamily="34" charset="0"/>
              <a:ea typeface="Calibri" panose="020F0502020204030204" pitchFamily="34" charset="0"/>
            </a:endParaRPr>
          </a:p>
          <a:p>
            <a:pPr marL="84455" marR="39370" indent="-6350" algn="l">
              <a:lnSpc>
                <a:spcPct val="115000"/>
              </a:lnSpc>
              <a:spcAft>
                <a:spcPts val="1185"/>
              </a:spcAft>
              <a:tabLst>
                <a:tab pos="419100" algn="l"/>
                <a:tab pos="5858510" algn="r"/>
              </a:tabLs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wymiany starszych urządzeń zasilanych paliwami gazowymi na nowe, zasilane gazem,</a:t>
            </a:r>
            <a:endParaRPr lang="pl-PL" sz="2000" dirty="0">
              <a:solidFill>
                <a:srgbClr val="000000"/>
              </a:solidFill>
              <a:effectLst/>
              <a:latin typeface="Calibri" panose="020F0502020204030204" pitchFamily="34" charset="0"/>
              <a:ea typeface="Calibri" panose="020F0502020204030204" pitchFamily="34" charset="0"/>
            </a:endParaRPr>
          </a:p>
          <a:p>
            <a:pPr marL="84455" marR="39370" indent="-6350" algn="l">
              <a:lnSpc>
                <a:spcPct val="115000"/>
              </a:lnSpc>
              <a:spcAft>
                <a:spcPts val="1185"/>
              </a:spcAft>
              <a:tabLst>
                <a:tab pos="419100" algn="l"/>
                <a:tab pos="5858510" algn="r"/>
              </a:tabLs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wymiany starych kotłów i ogrzewaczy na nowe kotły i ogrzewacze na biomasę jeśli umożliwiają instalację rusztu awaryjnego oraz nie posiadają automatycznego podajnika paliwa,</a:t>
            </a:r>
            <a:endParaRPr lang="pl-PL" sz="2000" dirty="0">
              <a:solidFill>
                <a:srgbClr val="000000"/>
              </a:solidFill>
              <a:effectLst/>
              <a:latin typeface="Calibri" panose="020F0502020204030204" pitchFamily="34" charset="0"/>
              <a:ea typeface="Calibri" panose="020F0502020204030204" pitchFamily="34" charset="0"/>
            </a:endParaRPr>
          </a:p>
          <a:p>
            <a:pPr marL="84455" marR="39370" indent="-6350" algn="just">
              <a:lnSpc>
                <a:spcPct val="115000"/>
              </a:lnSpc>
              <a:spcAft>
                <a:spcPts val="1185"/>
              </a:spcAft>
              <a:tabLst>
                <a:tab pos="419100" algn="l"/>
                <a:tab pos="5858510" algn="r"/>
              </a:tabLs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stosowania urządzeń nieodpowiadających aktualnie obowiązującym normom (wynikającym z Dyrektywy Parlamentu Europejskiego i Rady 2009/125/WE z dnia 21 października 2009 r. ustanawiająca ogólne zasady ustalania wymogów dotyczących </a:t>
            </a:r>
            <a:r>
              <a:rPr lang="pl-PL"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ekoprojektu</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dla produktów związanych z energią),</a:t>
            </a:r>
            <a:endParaRPr lang="pl-PL" sz="2000" dirty="0">
              <a:solidFill>
                <a:srgbClr val="000000"/>
              </a:solidFill>
              <a:effectLst/>
              <a:latin typeface="Calibri" panose="020F0502020204030204" pitchFamily="34" charset="0"/>
              <a:ea typeface="Calibri" panose="020F0502020204030204" pitchFamily="34" charset="0"/>
            </a:endParaRPr>
          </a:p>
          <a:p>
            <a:pPr marL="90170" marR="39370" indent="-6350" algn="l">
              <a:lnSpc>
                <a:spcPct val="115000"/>
              </a:lnSpc>
              <a:spcAft>
                <a:spcPts val="1185"/>
              </a:spcAft>
              <a:tabLst>
                <a:tab pos="419100" algn="l"/>
                <a:tab pos="5858510" algn="r"/>
              </a:tabLs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stosowania urządzeń zasilanych paliwami kopalnymi: węglem, olejem  (bez względu na normy jakie spełniają),</a:t>
            </a:r>
            <a:endParaRPr lang="pl-PL" sz="2000" dirty="0">
              <a:solidFill>
                <a:srgbClr val="000000"/>
              </a:solidFill>
              <a:effectLst/>
              <a:latin typeface="Calibri" panose="020F0502020204030204" pitchFamily="34" charset="0"/>
              <a:ea typeface="Calibri" panose="020F0502020204030204" pitchFamily="34" charset="0"/>
            </a:endParaRPr>
          </a:p>
          <a:p>
            <a:pPr marL="342900" lvl="0" indent="-342900">
              <a:lnSpc>
                <a:spcPct val="115000"/>
              </a:lnSpc>
              <a:spcBef>
                <a:spcPts val="1000"/>
              </a:spcBef>
              <a:spcAft>
                <a:spcPts val="0"/>
              </a:spcAft>
              <a:buFont typeface="Calibri" panose="020F0502020204030204" pitchFamily="34" charset="0"/>
              <a:buChar char="•"/>
            </a:pPr>
            <a:r>
              <a:rPr lang="pl-PL" sz="2000" dirty="0">
                <a:effectLst/>
                <a:latin typeface="Calibri" panose="020F0502020204030204" pitchFamily="34" charset="0"/>
                <a:ea typeface="Times New Roman" panose="02020603050405020304" pitchFamily="18" charset="0"/>
                <a:cs typeface="Times New Roman" panose="02020603050405020304" pitchFamily="18" charset="0"/>
              </a:rPr>
              <a:t>w projektach objętych w całości lub częściowo pomocą publiczną (GBER) </a:t>
            </a:r>
            <a:r>
              <a:rPr lang="pl-PL" sz="2000" b="1" dirty="0">
                <a:effectLst/>
                <a:latin typeface="Calibri" panose="020F0502020204030204" pitchFamily="34" charset="0"/>
                <a:ea typeface="Times New Roman" panose="02020603050405020304" pitchFamily="18" charset="0"/>
                <a:cs typeface="Times New Roman" panose="02020603050405020304" pitchFamily="18" charset="0"/>
              </a:rPr>
              <a:t>nie dopuszcza się wymiany źródeł ciepła na źródła zasilane gazem</a:t>
            </a:r>
            <a:r>
              <a:rPr lang="pl-PL" sz="2000" dirty="0">
                <a:effectLst/>
                <a:latin typeface="Calibri" panose="020F0502020204030204" pitchFamily="34" charset="0"/>
                <a:ea typeface="Times New Roman" panose="02020603050405020304" pitchFamily="18" charset="0"/>
                <a:cs typeface="Times New Roman" panose="02020603050405020304" pitchFamily="18" charset="0"/>
              </a:rPr>
              <a:t> (ze względu na wymóg indywidualnej notyfikacji takiej pomocy w Komisji Europejskiej). W projektach nie objętych pomocą publiczną lub objętych pomocą de </a:t>
            </a:r>
            <a:r>
              <a:rPr lang="pl-PL" sz="2000" dirty="0" err="1">
                <a:effectLst/>
                <a:latin typeface="Calibri" panose="020F0502020204030204" pitchFamily="34" charset="0"/>
                <a:ea typeface="Times New Roman" panose="02020603050405020304" pitchFamily="18" charset="0"/>
                <a:cs typeface="Times New Roman" panose="02020603050405020304" pitchFamily="18" charset="0"/>
              </a:rPr>
              <a:t>minimis</a:t>
            </a:r>
            <a:r>
              <a:rPr lang="pl-PL" sz="2000" dirty="0">
                <a:effectLst/>
                <a:latin typeface="Calibri" panose="020F0502020204030204" pitchFamily="34" charset="0"/>
                <a:ea typeface="Times New Roman" panose="02020603050405020304" pitchFamily="18" charset="0"/>
                <a:cs typeface="Times New Roman" panose="02020603050405020304" pitchFamily="18" charset="0"/>
              </a:rPr>
              <a:t> dopuszcza się wymianę źródła ciepła na źródła zasilane gazem.</a:t>
            </a:r>
            <a:endParaRPr lang="pl-PL"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6666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sp>
        <p:nvSpPr>
          <p:cNvPr id="5" name="pole tekstowe 4">
            <a:extLst>
              <a:ext uri="{FF2B5EF4-FFF2-40B4-BE49-F238E27FC236}">
                <a16:creationId xmlns:a16="http://schemas.microsoft.com/office/drawing/2014/main" id="{6C7125D7-C5B8-EF45-19D9-3281C84BB858}"/>
              </a:ext>
            </a:extLst>
          </p:cNvPr>
          <p:cNvSpPr txBox="1"/>
          <p:nvPr/>
        </p:nvSpPr>
        <p:spPr>
          <a:xfrm>
            <a:off x="593378" y="1403573"/>
            <a:ext cx="9505056" cy="5940088"/>
          </a:xfrm>
          <a:prstGeom prst="rect">
            <a:avLst/>
          </a:prstGeom>
          <a:noFill/>
        </p:spPr>
        <p:txBody>
          <a:bodyPr wrap="square" rtlCol="0">
            <a:spAutoFit/>
          </a:bodyPr>
          <a:lstStyle/>
          <a:p>
            <a:pPr algn="ctr"/>
            <a:r>
              <a:rPr lang="pl-PL" sz="2000" b="1" i="0" u="sng" strike="noStrike" baseline="0" dirty="0">
                <a:solidFill>
                  <a:srgbClr val="000000"/>
                </a:solidFill>
                <a:latin typeface="Calibri" panose="020F0502020204030204" pitchFamily="34" charset="0"/>
              </a:rPr>
              <a:t>Elementem uzupełniającym projektu mogą być: </a:t>
            </a:r>
          </a:p>
          <a:p>
            <a:endParaRPr lang="pl-PL" sz="2000" b="0" i="0" u="none" strike="noStrike" baseline="0" dirty="0">
              <a:solidFill>
                <a:srgbClr val="000000"/>
              </a:solidFill>
              <a:latin typeface="Calibri" panose="020F0502020204030204" pitchFamily="34" charset="0"/>
            </a:endParaRPr>
          </a:p>
          <a:p>
            <a:r>
              <a:rPr lang="pl-PL" sz="2000" dirty="0">
                <a:solidFill>
                  <a:srgbClr val="000000"/>
                </a:solidFill>
                <a:latin typeface="Calibri" panose="020F0502020204030204" pitchFamily="34" charset="0"/>
              </a:rPr>
              <a:t>Elementem uzupełniającym projektu mogą być wydatki związane z budynkiem ale nie przewidziane w audycie energetycznym, np. dostosowanie budynku do potrzeb osób z niepełnosprawnościami, zastosowania elementów zielonej infrastruktury (zielone ściany, dachy itp.), windy- oraz wkład niepieniężny (z zastrzeżeniem zapisów rozdziału 6 pkt. 6 Regulaminu), prace przygotowawcze nie wynikające z audytu (z zastrzeżeniem limitu 5% na przygotowanie dokumentacji projektu zgodnie z zał. nr 1 do Regulaminu) maksymalnie do 15% kosztów kwalifikowalnych.</a:t>
            </a:r>
          </a:p>
          <a:p>
            <a:endParaRPr lang="pl-PL" sz="2000" dirty="0">
              <a:solidFill>
                <a:srgbClr val="000000"/>
              </a:solidFill>
              <a:latin typeface="Calibri" panose="020F0502020204030204" pitchFamily="34" charset="0"/>
            </a:endParaRPr>
          </a:p>
          <a:p>
            <a:pPr algn="ctr"/>
            <a:r>
              <a:rPr lang="pl-PL" sz="2000" b="1" i="0" u="sng" strike="noStrike" baseline="0" dirty="0">
                <a:solidFill>
                  <a:srgbClr val="000000"/>
                </a:solidFill>
                <a:latin typeface="Calibri" panose="020F0502020204030204" pitchFamily="34" charset="0"/>
              </a:rPr>
              <a:t>Ochrona ptaków i/lub nietoperzy </a:t>
            </a:r>
          </a:p>
          <a:p>
            <a:pPr algn="ctr"/>
            <a:endParaRPr lang="pl-PL" sz="2000" b="0" i="0" u="none" strike="noStrike" baseline="0" dirty="0">
              <a:solidFill>
                <a:srgbClr val="000000"/>
              </a:solidFill>
              <a:latin typeface="Calibri" panose="020F0502020204030204" pitchFamily="34" charset="0"/>
            </a:endParaRPr>
          </a:p>
          <a:p>
            <a:r>
              <a:rPr lang="pl-PL" sz="2000" b="0" i="0" u="none" strike="noStrike" baseline="0" dirty="0">
                <a:solidFill>
                  <a:srgbClr val="000000"/>
                </a:solidFill>
                <a:latin typeface="Calibri" panose="020F0502020204030204" pitchFamily="34" charset="0"/>
              </a:rPr>
              <a:t>Prace termomodernizacyjne muszą być wykonane z uwzględnieniem zachowania trwałych warunków siedliskowych dla ptaków i/lub nietoperzy zamieszkujących dany obiekt.</a:t>
            </a:r>
          </a:p>
          <a:p>
            <a:endParaRPr lang="pl-PL" sz="2000" b="0" i="0" u="none" strike="noStrike" baseline="0" dirty="0">
              <a:latin typeface="Calibri" panose="020F0502020204030204" pitchFamily="34" charset="0"/>
            </a:endParaRPr>
          </a:p>
          <a:p>
            <a:r>
              <a:rPr lang="pl-PL" sz="2000" b="0" i="0" u="none" strike="noStrike" baseline="0" dirty="0">
                <a:latin typeface="Calibri" panose="020F0502020204030204" pitchFamily="34" charset="0"/>
              </a:rPr>
              <a:t>Wnioskodawca zobligowany jest wskazać, w jaki sposób chronione są ptaki i nietoperze lub że nie stwierdzono ich obecności. </a:t>
            </a:r>
          </a:p>
          <a:p>
            <a:endParaRPr lang="pl-PL" sz="2000" dirty="0">
              <a:solidFill>
                <a:srgbClr val="000000"/>
              </a:solidFill>
              <a:latin typeface="Calibri" panose="020F0502020204030204" pitchFamily="34" charset="0"/>
            </a:endParaRPr>
          </a:p>
          <a:p>
            <a:endParaRPr lang="pl-PL" sz="2000" dirty="0">
              <a:solidFill>
                <a:schemeClr val="tx2"/>
              </a:solidFill>
            </a:endParaRPr>
          </a:p>
        </p:txBody>
      </p:sp>
    </p:spTree>
    <p:extLst>
      <p:ext uri="{BB962C8B-B14F-4D97-AF65-F5344CB8AC3E}">
        <p14:creationId xmlns:p14="http://schemas.microsoft.com/office/powerpoint/2010/main" val="173954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2105546" y="35221"/>
            <a:ext cx="60486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dirty="0"/>
              <a:t>Cel i zakres naboru</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sp>
        <p:nvSpPr>
          <p:cNvPr id="4" name="pole tekstowe 3">
            <a:extLst>
              <a:ext uri="{FF2B5EF4-FFF2-40B4-BE49-F238E27FC236}">
                <a16:creationId xmlns:a16="http://schemas.microsoft.com/office/drawing/2014/main" id="{8363E1A8-7C1A-E9FC-A071-6D9FF73EA033}"/>
              </a:ext>
            </a:extLst>
          </p:cNvPr>
          <p:cNvSpPr txBox="1"/>
          <p:nvPr/>
        </p:nvSpPr>
        <p:spPr>
          <a:xfrm>
            <a:off x="557374" y="682974"/>
            <a:ext cx="9577064" cy="6646371"/>
          </a:xfrm>
          <a:prstGeom prst="rect">
            <a:avLst/>
          </a:prstGeom>
          <a:noFill/>
        </p:spPr>
        <p:txBody>
          <a:bodyPr wrap="square" rtlCol="0">
            <a:spAutoFit/>
          </a:bodyPr>
          <a:lstStyle/>
          <a:p>
            <a:pPr>
              <a:lnSpc>
                <a:spcPct val="115000"/>
              </a:lnSpc>
              <a:spcBef>
                <a:spcPts val="1000"/>
              </a:spcBef>
            </a:pPr>
            <a:r>
              <a:rPr lang="pl-PL" sz="1400" b="1" dirty="0">
                <a:effectLst/>
                <a:latin typeface="Calibri" panose="020F0502020204030204" pitchFamily="34" charset="0"/>
                <a:ea typeface="Times New Roman" panose="02020603050405020304" pitchFamily="18" charset="0"/>
                <a:cs typeface="Times New Roman" panose="02020603050405020304" pitchFamily="18" charset="0"/>
              </a:rPr>
              <a:t>Warunki dostępu:</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Wszystkie budynki ujęte w projekcie muszą być:</a:t>
            </a:r>
            <a:endParaRPr lang="pl-PL" sz="1400" dirty="0">
              <a:solidFill>
                <a:srgbClr val="000000"/>
              </a:solidFill>
              <a:effectLst/>
              <a:latin typeface="Calibri" panose="020F0502020204030204" pitchFamily="34" charset="0"/>
              <a:ea typeface="Calibri" panose="020F0502020204030204" pitchFamily="34" charset="0"/>
            </a:endParaRPr>
          </a:p>
          <a:p>
            <a:pPr>
              <a:lnSpc>
                <a:spcPct val="115000"/>
              </a:lnSpc>
            </a:pP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a:t>
            </a:r>
            <a:r>
              <a:rPr lang="pl-PL"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budynkami zabytkowymi</a:t>
            </a:r>
            <a:r>
              <a:rPr lang="pl-PL"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tj.  budynkami indywidualnie ujętymi w rejestrze/wykazie zabytków  </a:t>
            </a:r>
            <a:r>
              <a:rPr lang="pl-PL" sz="1400" dirty="0">
                <a:solidFill>
                  <a:srgbClr val="000000"/>
                </a:solidFill>
                <a:effectLst/>
                <a:latin typeface="Calibri" panose="020F0502020204030204" pitchFamily="34" charset="0"/>
                <a:ea typeface="Calibri" panose="020F0502020204030204" pitchFamily="34" charset="0"/>
              </a:rPr>
              <a:t>Wojewódzkiego Konserwatora Zabytków lub gminnej ewidencji zabytków.</a:t>
            </a: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Budynek nie wpisany indywidualnie do rejestru/wykazu zabytków Wojewódzkiego Konserwatora Zabytków lub gminnej ewidencji zabytków nie spełni kryterium wyboru nawet jeśli znajduje się na obszarze wpisanym do rejestru zabytków lub gminnej ewidencji zabytków. </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Wnioskodawca zobligowany jest wskazać we wniosku o dofinansowanie z nazwy ogólnie dostępny on-line rejestr/wykaz/ewidencję zabytków w którym ujęty jest budynek ze wskazaniem we wniosku odpowiedniego linku zawierającym wymagane dane lub dołączyć do wniosku dokument potwierdzający ten fakt, jeśli rejestr/wykaz/ewidencja zabytków nie jest upubliczniana on-line. </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i/lub</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2. </a:t>
            </a:r>
            <a:r>
              <a:rPr lang="pl-PL" sz="1400" b="1" dirty="0">
                <a:effectLst/>
                <a:latin typeface="Calibri" panose="020F0502020204030204" pitchFamily="34" charset="0"/>
                <a:ea typeface="Calibri" panose="020F0502020204030204" pitchFamily="34" charset="0"/>
                <a:cs typeface="Times New Roman" panose="02020603050405020304" pitchFamily="18" charset="0"/>
              </a:rPr>
              <a:t>budynkami komunalnymi </a:t>
            </a:r>
            <a:r>
              <a:rPr lang="pl-PL" sz="1400" dirty="0">
                <a:effectLst/>
                <a:latin typeface="Calibri" panose="020F0502020204030204" pitchFamily="34" charset="0"/>
                <a:ea typeface="Calibri" panose="020F0502020204030204" pitchFamily="34" charset="0"/>
                <a:cs typeface="Times New Roman" panose="02020603050405020304" pitchFamily="18" charset="0"/>
              </a:rPr>
              <a:t>rozumianymi jako budynki, w których co najmniej 30% mieszkań stanowią mieszkania komunalne i/lub socjalne i/lub wspomagane i/lub chronione – bez żadnych warunków wstępnych.</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i/lub</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3. </a:t>
            </a:r>
            <a:r>
              <a:rPr lang="pl-PL" sz="1400" b="1" dirty="0">
                <a:effectLst/>
                <a:latin typeface="Calibri" panose="020F0502020204030204" pitchFamily="34" charset="0"/>
                <a:ea typeface="Calibri" panose="020F0502020204030204" pitchFamily="34" charset="0"/>
                <a:cs typeface="Times New Roman" panose="02020603050405020304" pitchFamily="18" charset="0"/>
              </a:rPr>
              <a:t>wielorodzinnymi budynkami mieszkalnymi </a:t>
            </a:r>
            <a:r>
              <a:rPr lang="pl-PL" sz="1400" dirty="0">
                <a:effectLst/>
                <a:latin typeface="Calibri" panose="020F0502020204030204" pitchFamily="34" charset="0"/>
                <a:ea typeface="Calibri" panose="020F0502020204030204" pitchFamily="34" charset="0"/>
                <a:cs typeface="Times New Roman" panose="02020603050405020304" pitchFamily="18" charset="0"/>
              </a:rPr>
              <a:t>(tj. nie będące zabytkami lub budynkami komunalnymi) </a:t>
            </a:r>
            <a:r>
              <a:rPr lang="pl-PL" sz="1400" b="1" dirty="0">
                <a:effectLst/>
                <a:latin typeface="Calibri" panose="020F0502020204030204" pitchFamily="34" charset="0"/>
                <a:ea typeface="Calibri" panose="020F0502020204030204" pitchFamily="34" charset="0"/>
                <a:cs typeface="Times New Roman" panose="02020603050405020304" pitchFamily="18" charset="0"/>
              </a:rPr>
              <a:t>znajdującymi się na terenie gminy, gdzie wskaźnik dochodów podatkowych gminy (G) jest poniżej średniej ważonej dla województwa </a:t>
            </a:r>
            <a:r>
              <a:rPr lang="pl-PL" sz="1400" dirty="0">
                <a:effectLst/>
                <a:latin typeface="Calibri" panose="020F0502020204030204" pitchFamily="34" charset="0"/>
                <a:ea typeface="Calibri" panose="020F0502020204030204" pitchFamily="34" charset="0"/>
                <a:cs typeface="Times New Roman" panose="02020603050405020304" pitchFamily="18" charset="0"/>
              </a:rPr>
              <a:t>(wykaz przyjęty uchwałą nr 2 Komitetu Monitorującego FEDS 2021-2027 z dnia 27 lutego 2023 r. w sprawie zatwierdzenia Metodyki wyznaczenia uprawnionych wnioskodawców w ramach celu szczegółowego 2.1</a:t>
            </a:r>
            <a:r>
              <a:rPr lang="pl-PL" sz="1400" dirty="0">
                <a:effectLst/>
                <a:latin typeface="Arial" panose="020B0604020202020204" pitchFamily="34" charset="0"/>
                <a:ea typeface="Times New Roman" panose="02020603050405020304" pitchFamily="18" charset="0"/>
                <a:cs typeface="Times New Roman" panose="02020603050405020304" pitchFamily="18" charset="0"/>
              </a:rPr>
              <a:t> </a:t>
            </a:r>
            <a:r>
              <a:rPr lang="pl-PL" sz="1400" dirty="0">
                <a:effectLst/>
                <a:latin typeface="Calibri" panose="020F0502020204030204" pitchFamily="34" charset="0"/>
                <a:ea typeface="Calibri" panose="020F0502020204030204" pitchFamily="34" charset="0"/>
                <a:cs typeface="Times New Roman" panose="02020603050405020304" pitchFamily="18" charset="0"/>
              </a:rPr>
              <a:t>Wspieranie efektywności energetycznej i redukcji emisji gazów cieplarnianych do wsparcia w formie dotacji na działania związane z efektywnością energetyczną w programie Fundusze Europejskie dla Dolnego Śląska 2021 – 2027. Metodyka stanowi załącznik nr 4 do Regulaminu naboru).</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b="1" dirty="0">
                <a:effectLst/>
                <a:latin typeface="Calibri" panose="020F0502020204030204" pitchFamily="34" charset="0"/>
                <a:ea typeface="Calibri" panose="020F0502020204030204" pitchFamily="34" charset="0"/>
                <a:cs typeface="Times New Roman" panose="02020603050405020304" pitchFamily="18" charset="0"/>
              </a:rPr>
              <a:t> UWAGA!</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1) Jeśli budynek nie znajduje się na obszarze gminy (gmin), w której wartość wskaźnika dochodów podatkowych (G) jest poniżej średniej ważonej dla województwa, należy zweryfikować, czy jest to budynek zabytkowy lub komunalny.</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Bef>
                <a:spcPts val="1000"/>
              </a:spcBef>
            </a:pPr>
            <a:r>
              <a:rPr lang="pl-PL" sz="1400" dirty="0">
                <a:effectLst/>
                <a:latin typeface="Calibri" panose="020F0502020204030204" pitchFamily="34" charset="0"/>
                <a:ea typeface="Calibri" panose="020F0502020204030204" pitchFamily="34" charset="0"/>
                <a:cs typeface="Times New Roman" panose="02020603050405020304" pitchFamily="18" charset="0"/>
              </a:rPr>
              <a:t>2) Wybrany w audycie energetycznym wariant realizacyjny musi uwzględniać kryterium kosztowe odnoszące się do uzyskanych efektów (np. redukcji zapotrzebowania na energię) w stosunku do nakładów finansowych.</a:t>
            </a:r>
            <a:endParaRPr lang="pl-PL"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94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EF9EC16-4DAE-7D99-3261-89BB325B31A6}"/>
              </a:ext>
            </a:extLst>
          </p:cNvPr>
          <p:cNvSpPr>
            <a:spLocks noGrp="1"/>
          </p:cNvSpPr>
          <p:nvPr>
            <p:ph idx="1"/>
          </p:nvPr>
        </p:nvSpPr>
        <p:spPr>
          <a:xfrm>
            <a:off x="1025715" y="1619597"/>
            <a:ext cx="8640382" cy="4680002"/>
          </a:xfrm>
        </p:spPr>
        <p:txBody>
          <a:bodyPr/>
          <a:lstStyle/>
          <a:p>
            <a:pPr marL="0" indent="0">
              <a:buNone/>
            </a:pPr>
            <a:r>
              <a:rPr lang="pl-PL" dirty="0"/>
              <a:t> </a:t>
            </a:r>
          </a:p>
        </p:txBody>
      </p:sp>
      <p:sp>
        <p:nvSpPr>
          <p:cNvPr id="7" name="Tytuł 6">
            <a:extLst>
              <a:ext uri="{FF2B5EF4-FFF2-40B4-BE49-F238E27FC236}">
                <a16:creationId xmlns:a16="http://schemas.microsoft.com/office/drawing/2014/main" id="{14F49C5F-46C0-5046-A2BB-C83550F59443}"/>
              </a:ext>
            </a:extLst>
          </p:cNvPr>
          <p:cNvSpPr>
            <a:spLocks noGrp="1"/>
          </p:cNvSpPr>
          <p:nvPr>
            <p:ph type="title"/>
          </p:nvPr>
        </p:nvSpPr>
        <p:spPr>
          <a:xfrm>
            <a:off x="1313458" y="287928"/>
            <a:ext cx="7848872"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pl-PL" dirty="0"/>
              <a:t>Typy wnioskodawców / beneficjentów oraz partnerów: </a:t>
            </a:r>
          </a:p>
        </p:txBody>
      </p:sp>
      <p:sp>
        <p:nvSpPr>
          <p:cNvPr id="2" name="Symbol zastępczy zawartości 2">
            <a:extLst>
              <a:ext uri="{FF2B5EF4-FFF2-40B4-BE49-F238E27FC236}">
                <a16:creationId xmlns:a16="http://schemas.microsoft.com/office/drawing/2014/main" id="{8933874B-29ED-CD8A-89A8-7D5470182D40}"/>
              </a:ext>
            </a:extLst>
          </p:cNvPr>
          <p:cNvSpPr txBox="1">
            <a:spLocks/>
          </p:cNvSpPr>
          <p:nvPr/>
        </p:nvSpPr>
        <p:spPr>
          <a:xfrm>
            <a:off x="341350" y="899517"/>
            <a:ext cx="10009112" cy="6343341"/>
          </a:xfrm>
          <a:prstGeom prst="rect">
            <a:avLst/>
          </a:prstGeom>
        </p:spPr>
        <p:txBody>
          <a:bodyPr vert="horz" lIns="0" tIns="0" rIns="0" bIns="0" rtlCol="0">
            <a:normAutofit/>
          </a:bodyPr>
          <a:lstStyle>
            <a:lvl1pPr marL="251971" indent="-251971" algn="l" defTabSz="1007886" rtl="0" eaLnBrk="1" latinLnBrk="0" hangingPunct="1">
              <a:lnSpc>
                <a:spcPts val="2400"/>
              </a:lnSpc>
              <a:spcBef>
                <a:spcPts val="1102"/>
              </a:spcBef>
              <a:buClr>
                <a:schemeClr val="accent1"/>
              </a:buClr>
              <a:buFontTx/>
              <a:buBlip>
                <a:blip r:embed="rId3"/>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4"/>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5"/>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pPr marL="0" indent="0" algn="ctr">
              <a:buNone/>
            </a:pPr>
            <a:endParaRPr lang="pl-PL" sz="1800" b="0" i="0" u="none" strike="noStrike" baseline="0" dirty="0">
              <a:solidFill>
                <a:srgbClr val="000000"/>
              </a:solidFill>
              <a:latin typeface="Calibri" panose="020F0502020204030204" pitchFamily="34" charset="0"/>
            </a:endParaRPr>
          </a:p>
          <a:p>
            <a:pPr marL="0" indent="0" algn="ctr">
              <a:buNone/>
            </a:pPr>
            <a:r>
              <a:rPr lang="pl-PL" sz="1800" b="0" i="0" u="none" strike="noStrike" baseline="0" dirty="0">
                <a:solidFill>
                  <a:srgbClr val="000000"/>
                </a:solidFill>
                <a:latin typeface="Calibri" panose="020F0502020204030204" pitchFamily="34" charset="0"/>
              </a:rPr>
              <a:t>. </a:t>
            </a:r>
            <a:endParaRPr lang="pl-PL" sz="1800" b="1" i="0" u="none" strike="noStrike" baseline="0" dirty="0">
              <a:solidFill>
                <a:srgbClr val="000000"/>
              </a:solidFill>
              <a:latin typeface="Calibri" panose="020F0502020204030204" pitchFamily="34" charset="0"/>
            </a:endParaRPr>
          </a:p>
        </p:txBody>
      </p:sp>
      <p:graphicFrame>
        <p:nvGraphicFramePr>
          <p:cNvPr id="6" name="Tabela 7">
            <a:extLst>
              <a:ext uri="{FF2B5EF4-FFF2-40B4-BE49-F238E27FC236}">
                <a16:creationId xmlns:a16="http://schemas.microsoft.com/office/drawing/2014/main" id="{E36E2064-A852-4326-6E76-85CFC96F7174}"/>
              </a:ext>
            </a:extLst>
          </p:cNvPr>
          <p:cNvGraphicFramePr>
            <a:graphicFrameLocks noGrp="1"/>
          </p:cNvGraphicFramePr>
          <p:nvPr>
            <p:extLst>
              <p:ext uri="{D42A27DB-BD31-4B8C-83A1-F6EECF244321}">
                <p14:modId xmlns:p14="http://schemas.microsoft.com/office/powerpoint/2010/main" val="1699383073"/>
              </p:ext>
            </p:extLst>
          </p:nvPr>
        </p:nvGraphicFramePr>
        <p:xfrm>
          <a:off x="341350" y="1043533"/>
          <a:ext cx="10009112" cy="5486959"/>
        </p:xfrm>
        <a:graphic>
          <a:graphicData uri="http://schemas.openxmlformats.org/drawingml/2006/table">
            <a:tbl>
              <a:tblPr firstRow="1" bandRow="1">
                <a:tableStyleId>{00A15C55-8517-42AA-B614-E9B94910E393}</a:tableStyleId>
              </a:tblPr>
              <a:tblGrid>
                <a:gridCol w="9800832">
                  <a:extLst>
                    <a:ext uri="{9D8B030D-6E8A-4147-A177-3AD203B41FA5}">
                      <a16:colId xmlns:a16="http://schemas.microsoft.com/office/drawing/2014/main" val="1811649430"/>
                    </a:ext>
                  </a:extLst>
                </a:gridCol>
                <a:gridCol w="208280">
                  <a:extLst>
                    <a:ext uri="{9D8B030D-6E8A-4147-A177-3AD203B41FA5}">
                      <a16:colId xmlns:a16="http://schemas.microsoft.com/office/drawing/2014/main" val="4123237823"/>
                    </a:ext>
                  </a:extLst>
                </a:gridCol>
              </a:tblGrid>
              <a:tr h="412966">
                <a:tc>
                  <a:txBody>
                    <a:bodyPr/>
                    <a:lstStyle/>
                    <a:p>
                      <a:r>
                        <a:rPr lang="pl-PL" dirty="0"/>
                        <a:t>FEDS.02.02.A</a:t>
                      </a:r>
                    </a:p>
                  </a:txBody>
                  <a:tcPr/>
                </a:tc>
                <a:tc>
                  <a:txBody>
                    <a:bodyPr/>
                    <a:lstStyle/>
                    <a:p>
                      <a:endParaRPr lang="pl-PL" dirty="0"/>
                    </a:p>
                  </a:txBody>
                  <a:tcPr/>
                </a:tc>
                <a:extLst>
                  <a:ext uri="{0D108BD9-81ED-4DB2-BD59-A6C34878D82A}">
                    <a16:rowId xmlns:a16="http://schemas.microsoft.com/office/drawing/2014/main" val="2288927515"/>
                  </a:ext>
                </a:extLst>
              </a:tr>
              <a:tr h="4535031">
                <a:tc>
                  <a:txBody>
                    <a:bodyPr/>
                    <a:lstStyle/>
                    <a:p>
                      <a:r>
                        <a:rPr lang="pl-PL" sz="2800" u="sng" kern="1200" dirty="0">
                          <a:solidFill>
                            <a:schemeClr val="dk1"/>
                          </a:solidFill>
                          <a:effectLst/>
                          <a:latin typeface="+mn-lt"/>
                          <a:ea typeface="+mn-ea"/>
                          <a:cs typeface="+mn-cs"/>
                        </a:rPr>
                        <a:t>O dofinansowanie w ramach naboru ubiegać się mogą:</a:t>
                      </a:r>
                      <a:endParaRPr lang="pl-PL" sz="2800" kern="1200" dirty="0">
                        <a:solidFill>
                          <a:schemeClr val="dk1"/>
                        </a:solidFill>
                        <a:effectLst/>
                        <a:latin typeface="+mn-lt"/>
                        <a:ea typeface="+mn-ea"/>
                        <a:cs typeface="+mn-cs"/>
                      </a:endParaRP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Jednostki Samorządu Terytorialnego (w tym związki i stowarzyszenia JST), </a:t>
                      </a: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jednostki organizacyjne działające w imieniu JST, </a:t>
                      </a: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podmioty świadczące usługi publiczne w ramach realizacji obowiązków własnych JST,</a:t>
                      </a: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organizacje pozarządowe,</a:t>
                      </a: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wspólnoty mieszkaniowe,</a:t>
                      </a:r>
                    </a:p>
                    <a:p>
                      <a:pPr marL="342900" lvl="0" indent="-342900">
                        <a:buFont typeface="Arial" panose="020B0604020202020204" pitchFamily="34" charset="0"/>
                        <a:buChar char="•"/>
                      </a:pPr>
                      <a:r>
                        <a:rPr lang="pl-PL" sz="2800" kern="1200" dirty="0">
                          <a:solidFill>
                            <a:schemeClr val="dk1"/>
                          </a:solidFill>
                          <a:effectLst/>
                          <a:latin typeface="+mn-lt"/>
                          <a:ea typeface="+mn-ea"/>
                          <a:cs typeface="+mn-cs"/>
                        </a:rPr>
                        <a:t>TBS</a:t>
                      </a:r>
                    </a:p>
                    <a:p>
                      <a:r>
                        <a:rPr lang="pl-PL" sz="2800" b="1" kern="1200" dirty="0">
                          <a:solidFill>
                            <a:schemeClr val="dk1"/>
                          </a:solidFill>
                          <a:effectLst/>
                          <a:latin typeface="+mn-lt"/>
                          <a:ea typeface="+mn-ea"/>
                          <a:cs typeface="+mn-cs"/>
                        </a:rPr>
                        <a:t>realizujące projekt na obszarze województwa dolnośląskiego .</a:t>
                      </a:r>
                      <a:endParaRPr lang="pl-PL" sz="2800" kern="1200" dirty="0">
                        <a:solidFill>
                          <a:schemeClr val="dk1"/>
                        </a:solidFill>
                        <a:effectLst/>
                        <a:latin typeface="+mn-lt"/>
                        <a:ea typeface="+mn-ea"/>
                        <a:cs typeface="+mn-cs"/>
                      </a:endParaRPr>
                    </a:p>
                    <a:p>
                      <a:endParaRPr lang="pl-PL" dirty="0"/>
                    </a:p>
                  </a:txBody>
                  <a:tcPr/>
                </a:tc>
                <a:tc>
                  <a:txBody>
                    <a:bodyPr/>
                    <a:lstStyle/>
                    <a:p>
                      <a:pPr marL="342900" indent="-342900">
                        <a:buFont typeface="Wingdings" panose="05000000000000000000" pitchFamily="2" charset="2"/>
                        <a:buChar char="q"/>
                      </a:pPr>
                      <a:endParaRPr lang="pl-PL" dirty="0"/>
                    </a:p>
                  </a:txBody>
                  <a:tcPr/>
                </a:tc>
                <a:extLst>
                  <a:ext uri="{0D108BD9-81ED-4DB2-BD59-A6C34878D82A}">
                    <a16:rowId xmlns:a16="http://schemas.microsoft.com/office/drawing/2014/main" val="3022343767"/>
                  </a:ext>
                </a:extLst>
              </a:tr>
              <a:tr h="412966">
                <a:tc gridSpan="2">
                  <a:txBody>
                    <a:bodyPr/>
                    <a:lstStyle/>
                    <a:p>
                      <a:pPr algn="ctr"/>
                      <a:endParaRPr lang="pl-PL" dirty="0"/>
                    </a:p>
                  </a:txBody>
                  <a:tcPr/>
                </a:tc>
                <a:tc hMerge="1">
                  <a:txBody>
                    <a:bodyPr/>
                    <a:lstStyle/>
                    <a:p>
                      <a:pPr marL="342900" indent="-342900">
                        <a:buFont typeface="Wingdings" panose="05000000000000000000" pitchFamily="2" charset="2"/>
                        <a:buChar char="q"/>
                      </a:pPr>
                      <a:endParaRPr lang="pl-PL" dirty="0"/>
                    </a:p>
                  </a:txBody>
                  <a:tcPr/>
                </a:tc>
                <a:extLst>
                  <a:ext uri="{0D108BD9-81ED-4DB2-BD59-A6C34878D82A}">
                    <a16:rowId xmlns:a16="http://schemas.microsoft.com/office/drawing/2014/main" val="77088912"/>
                  </a:ext>
                </a:extLst>
              </a:tr>
            </a:tbl>
          </a:graphicData>
        </a:graphic>
      </p:graphicFrame>
    </p:spTree>
    <p:extLst>
      <p:ext uri="{BB962C8B-B14F-4D97-AF65-F5344CB8AC3E}">
        <p14:creationId xmlns:p14="http://schemas.microsoft.com/office/powerpoint/2010/main" val="3537162715"/>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4839</TotalTime>
  <Words>9582</Words>
  <Application>Microsoft Office PowerPoint</Application>
  <PresentationFormat>Niestandardowy</PresentationFormat>
  <Paragraphs>636</Paragraphs>
  <Slides>32</Slides>
  <Notes>32</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32</vt:i4>
      </vt:variant>
    </vt:vector>
  </HeadingPairs>
  <TitlesOfParts>
    <vt:vector size="42" baseType="lpstr">
      <vt:lpstr>Arial</vt:lpstr>
      <vt:lpstr>Calibri</vt:lpstr>
      <vt:lpstr>Fira Sans</vt:lpstr>
      <vt:lpstr>Google Sans</vt:lpstr>
      <vt:lpstr>Open Sans</vt:lpstr>
      <vt:lpstr>Roboto</vt:lpstr>
      <vt:lpstr>Times New Roman</vt:lpstr>
      <vt:lpstr>Ubuntu</vt:lpstr>
      <vt:lpstr>Wingdings</vt:lpstr>
      <vt:lpstr>Motyw pakietu Office</vt:lpstr>
      <vt:lpstr>Kompleksowa modernizacja energetyczna budynków mieszkalnych wielorodzinnych (z wyjątkiem budynków stanowiących własność Skarbu Państwa oraz budynków spółdzielni mieszkaniowych) – województwo dolnośląskie Nabór nr FEDS.02.02-IP.01-043/23  OGÓLNE INFORMACJE     </vt:lpstr>
      <vt:lpstr>Cel i zakres naboru</vt:lpstr>
      <vt:lpstr>Cel i zakres naboru </vt:lpstr>
      <vt:lpstr>Cel i zakres naboru</vt:lpstr>
      <vt:lpstr>Cel i zakres naboru </vt:lpstr>
      <vt:lpstr>Cel i zakres naboru</vt:lpstr>
      <vt:lpstr>Cel i zakres naboru</vt:lpstr>
      <vt:lpstr>Cel i zakres naboru</vt:lpstr>
      <vt:lpstr>Typy wnioskodawców / beneficjentów oraz partnerów: </vt:lpstr>
      <vt:lpstr>Finansowanie:</vt:lpstr>
      <vt:lpstr>Ważne terminy: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Dolnośląska Instytucja Pośrednicząca   ul. Eugeniusza Kwiatkowskiego 4   52-407 Wrocław  Filia w Świdnicy, Rynek 1, 58-100 Świdnica  www.dip.dolnyslask.pl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Sylwia Gacek</cp:lastModifiedBy>
  <cp:revision>281</cp:revision>
  <cp:lastPrinted>2023-06-09T07:35:24Z</cp:lastPrinted>
  <dcterms:created xsi:type="dcterms:W3CDTF">2022-06-22T09:40:44Z</dcterms:created>
  <dcterms:modified xsi:type="dcterms:W3CDTF">2023-11-07T08:53:25Z</dcterms:modified>
</cp:coreProperties>
</file>