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74" r:id="rId3"/>
    <p:sldId id="275" r:id="rId4"/>
    <p:sldId id="276" r:id="rId5"/>
    <p:sldId id="278" r:id="rId6"/>
    <p:sldId id="277" r:id="rId7"/>
    <p:sldId id="281" r:id="rId8"/>
    <p:sldId id="282" r:id="rId9"/>
    <p:sldId id="283" r:id="rId10"/>
    <p:sldId id="287" r:id="rId11"/>
    <p:sldId id="288" r:id="rId12"/>
    <p:sldId id="289" r:id="rId13"/>
    <p:sldId id="290" r:id="rId14"/>
    <p:sldId id="280" r:id="rId15"/>
    <p:sldId id="292" r:id="rId16"/>
    <p:sldId id="293" r:id="rId17"/>
    <p:sldId id="294" r:id="rId18"/>
    <p:sldId id="298" r:id="rId19"/>
    <p:sldId id="296" r:id="rId20"/>
    <p:sldId id="297" r:id="rId21"/>
    <p:sldId id="262" r:id="rId2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Magdalena Bednarska-Wajerowska" initials="MB" lastIdx="4" clrIdx="1">
    <p:extLst>
      <p:ext uri="{19B8F6BF-5375-455C-9EA6-DF929625EA0E}">
        <p15:presenceInfo xmlns:p15="http://schemas.microsoft.com/office/powerpoint/2012/main" userId="S-1-5-21-993268263-2097026863-2477634896-2167" providerId="AD"/>
      </p:ext>
    </p:extLst>
  </p:cmAuthor>
  <p:cmAuthor id="3" name="Grzegorz Mikołajczyk" initials="GM" lastIdx="1" clrIdx="2">
    <p:extLst>
      <p:ext uri="{19B8F6BF-5375-455C-9EA6-DF929625EA0E}">
        <p15:presenceInfo xmlns:p15="http://schemas.microsoft.com/office/powerpoint/2012/main" userId="S-1-5-21-993268263-2097026863-2477634896-5959" providerId="AD"/>
      </p:ext>
    </p:extLst>
  </p:cmAuthor>
  <p:cmAuthor id="4" name="Hanna Gaczyńska" initials="HG" lastIdx="1" clrIdx="3">
    <p:extLst>
      <p:ext uri="{19B8F6BF-5375-455C-9EA6-DF929625EA0E}">
        <p15:presenceInfo xmlns:p15="http://schemas.microsoft.com/office/powerpoint/2012/main" userId="S-1-5-21-993268263-2097026863-2477634896-33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CCFF"/>
    <a:srgbClr val="E7E9F2"/>
    <a:srgbClr val="CBD0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91" autoAdjust="0"/>
    <p:restoredTop sz="94660"/>
  </p:normalViewPr>
  <p:slideViewPr>
    <p:cSldViewPr showGuides="1">
      <p:cViewPr varScale="1">
        <p:scale>
          <a:sx n="76" d="100"/>
          <a:sy n="76" d="100"/>
        </p:scale>
        <p:origin x="1147" y="58"/>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03.11.2023</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4" y="1973822"/>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5"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6764"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a:alphaModFix amt="55000"/>
            <a:extLst>
              <a:ext uri="{28A0092B-C50C-407E-A947-70E740481C1C}">
                <a14:useLocalDpi xmlns:a14="http://schemas.microsoft.com/office/drawing/2010/main" val="0"/>
              </a:ext>
            </a:extLst>
          </a:blip>
          <a:stretch>
            <a:fillRect/>
          </a:stretch>
        </p:blipFill>
        <p:spPr>
          <a:xfrm>
            <a:off x="597634"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a:alphaModFix amt="55000"/>
            <a:extLst>
              <a:ext uri="{28A0092B-C50C-407E-A947-70E740481C1C}">
                <a14:useLocalDpi xmlns:a14="http://schemas.microsoft.com/office/drawing/2010/main" val="0"/>
              </a:ext>
            </a:extLst>
          </a:blip>
          <a:stretch>
            <a:fillRect/>
          </a:stretch>
        </p:blipFill>
        <p:spPr>
          <a:xfrm>
            <a:off x="3613945" y="540402"/>
            <a:ext cx="1080000" cy="1080000"/>
          </a:xfrm>
          <a:prstGeom prst="rect">
            <a:avLst/>
          </a:prstGeom>
        </p:spPr>
      </p:pic>
      <p:sp>
        <p:nvSpPr>
          <p:cNvPr id="2" name="Title 1"/>
          <p:cNvSpPr>
            <a:spLocks noGrp="1"/>
          </p:cNvSpPr>
          <p:nvPr>
            <p:ph type="ctrTitle"/>
          </p:nvPr>
        </p:nvSpPr>
        <p:spPr>
          <a:xfrm>
            <a:off x="1385877" y="3059121"/>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44" indent="0" algn="ctr">
              <a:buNone/>
              <a:defRPr sz="2205"/>
            </a:lvl2pPr>
            <a:lvl3pPr marL="1007886" indent="0" algn="ctr">
              <a:buNone/>
              <a:defRPr sz="1984"/>
            </a:lvl3pPr>
            <a:lvl4pPr marL="1511829" indent="0" algn="ctr">
              <a:buNone/>
              <a:defRPr sz="1764"/>
            </a:lvl4pPr>
            <a:lvl5pPr marL="2015772" indent="0" algn="ctr">
              <a:buNone/>
              <a:defRPr sz="1764"/>
            </a:lvl5pPr>
            <a:lvl6pPr marL="2519716" indent="0" algn="ctr">
              <a:buNone/>
              <a:defRPr sz="1764"/>
            </a:lvl6pPr>
            <a:lvl7pPr marL="3023658" indent="0" algn="ctr">
              <a:buNone/>
              <a:defRPr sz="1764"/>
            </a:lvl7pPr>
            <a:lvl8pPr marL="3527602" indent="0" algn="ctr">
              <a:buNone/>
              <a:defRPr sz="1764"/>
            </a:lvl8pPr>
            <a:lvl9pPr marL="4031544"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03.11.2023</a:t>
            </a:fld>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p15:clr>
            <a:srgbClr val="FBAE40"/>
          </p15:clr>
        </p15:guide>
        <p15:guide id="2" orient="horz" pos="113">
          <p15:clr>
            <a:srgbClr val="FBAE40"/>
          </p15:clr>
        </p15:guide>
        <p15:guide id="3" orient="horz" pos="2381">
          <p15:clr>
            <a:srgbClr val="FBAE40"/>
          </p15:clr>
        </p15:guide>
        <p15:guide id="4" orient="horz" pos="340">
          <p15:clr>
            <a:srgbClr val="FBAE40"/>
          </p15:clr>
        </p15:guide>
        <p15:guide id="5" orient="horz" pos="567">
          <p15:clr>
            <a:srgbClr val="FBAE40"/>
          </p15:clr>
        </p15:guide>
        <p15:guide id="6" orient="horz" pos="794">
          <p15:clr>
            <a:srgbClr val="FBAE40"/>
          </p15:clr>
        </p15:guide>
        <p15:guide id="7" orient="horz" pos="1020">
          <p15:clr>
            <a:srgbClr val="FBAE40"/>
          </p15:clr>
        </p15:guide>
        <p15:guide id="8" orient="horz" pos="1247">
          <p15:clr>
            <a:srgbClr val="FBAE40"/>
          </p15:clr>
        </p15:guide>
        <p15:guide id="9" orient="horz" pos="1474">
          <p15:clr>
            <a:srgbClr val="FBAE40"/>
          </p15:clr>
        </p15:guide>
        <p15:guide id="10" orient="horz" pos="1701">
          <p15:clr>
            <a:srgbClr val="FBAE40"/>
          </p15:clr>
        </p15:guide>
        <p15:guide id="11" orient="horz" pos="1927">
          <p15:clr>
            <a:srgbClr val="FBAE40"/>
          </p15:clr>
        </p15:guide>
        <p15:guide id="12" orient="horz" pos="2154">
          <p15:clr>
            <a:srgbClr val="FBAE40"/>
          </p15:clr>
        </p15:guide>
        <p15:guide id="13" orient="horz" pos="2608">
          <p15:clr>
            <a:srgbClr val="FBAE40"/>
          </p15:clr>
        </p15:guide>
        <p15:guide id="14" orient="horz" pos="2835">
          <p15:clr>
            <a:srgbClr val="FBAE40"/>
          </p15:clr>
        </p15:guide>
        <p15:guide id="15" orient="horz" pos="3061">
          <p15:clr>
            <a:srgbClr val="FBAE40"/>
          </p15:clr>
        </p15:guide>
        <p15:guide id="16" orient="horz" pos="3288">
          <p15:clr>
            <a:srgbClr val="FBAE40"/>
          </p15:clr>
        </p15:guide>
        <p15:guide id="17" orient="horz" pos="3515">
          <p15:clr>
            <a:srgbClr val="FBAE40"/>
          </p15:clr>
        </p15:guide>
        <p15:guide id="18" orient="horz" pos="3742">
          <p15:clr>
            <a:srgbClr val="FBAE40"/>
          </p15:clr>
        </p15:guide>
        <p15:guide id="19" orient="horz" pos="3968">
          <p15:clr>
            <a:srgbClr val="FBAE40"/>
          </p15:clr>
        </p15:guide>
        <p15:guide id="20" orient="horz" pos="4195">
          <p15:clr>
            <a:srgbClr val="FBAE40"/>
          </p15:clr>
        </p15:guide>
        <p15:guide id="21" orient="horz" pos="4422">
          <p15:clr>
            <a:srgbClr val="FBAE40"/>
          </p15:clr>
        </p15:guide>
        <p15:guide id="22" orient="horz" pos="4649">
          <p15:clr>
            <a:srgbClr val="FBAE40"/>
          </p15:clr>
        </p15:guide>
        <p15:guide id="23" pos="419">
          <p15:clr>
            <a:srgbClr val="FBAE40"/>
          </p15:clr>
        </p15:guide>
        <p15:guide id="24" pos="646">
          <p15:clr>
            <a:srgbClr val="FBAE40"/>
          </p15:clr>
        </p15:guide>
        <p15:guide id="25" pos="873">
          <p15:clr>
            <a:srgbClr val="FBAE40"/>
          </p15:clr>
        </p15:guide>
        <p15:guide id="26" pos="1100">
          <p15:clr>
            <a:srgbClr val="FBAE40"/>
          </p15:clr>
        </p15:guide>
        <p15:guide id="27" pos="1327">
          <p15:clr>
            <a:srgbClr val="FBAE40"/>
          </p15:clr>
        </p15:guide>
        <p15:guide id="28" pos="1553">
          <p15:clr>
            <a:srgbClr val="FBAE40"/>
          </p15:clr>
        </p15:guide>
        <p15:guide id="29" pos="1780">
          <p15:clr>
            <a:srgbClr val="FBAE40"/>
          </p15:clr>
        </p15:guide>
        <p15:guide id="30" pos="2007">
          <p15:clr>
            <a:srgbClr val="FBAE40"/>
          </p15:clr>
        </p15:guide>
        <p15:guide id="31" pos="2234">
          <p15:clr>
            <a:srgbClr val="FBAE40"/>
          </p15:clr>
        </p15:guide>
        <p15:guide id="32" pos="2460">
          <p15:clr>
            <a:srgbClr val="FBAE40"/>
          </p15:clr>
        </p15:guide>
        <p15:guide id="33" pos="2687">
          <p15:clr>
            <a:srgbClr val="FBAE40"/>
          </p15:clr>
        </p15:guide>
        <p15:guide id="34" pos="2914">
          <p15:clr>
            <a:srgbClr val="FBAE40"/>
          </p15:clr>
        </p15:guide>
        <p15:guide id="35" pos="3141">
          <p15:clr>
            <a:srgbClr val="FBAE40"/>
          </p15:clr>
        </p15:guide>
        <p15:guide id="36" pos="3368">
          <p15:clr>
            <a:srgbClr val="FBAE40"/>
          </p15:clr>
        </p15:guide>
        <p15:guide id="37" pos="3594">
          <p15:clr>
            <a:srgbClr val="FBAE40"/>
          </p15:clr>
        </p15:guide>
        <p15:guide id="38" pos="3821">
          <p15:clr>
            <a:srgbClr val="FBAE40"/>
          </p15:clr>
        </p15:guide>
        <p15:guide id="39" pos="4048">
          <p15:clr>
            <a:srgbClr val="FBAE40"/>
          </p15:clr>
        </p15:guide>
        <p15:guide id="40" pos="4275">
          <p15:clr>
            <a:srgbClr val="FBAE40"/>
          </p15:clr>
        </p15:guide>
        <p15:guide id="41" pos="4501">
          <p15:clr>
            <a:srgbClr val="FBAE40"/>
          </p15:clr>
        </p15:guide>
        <p15:guide id="42" pos="4728">
          <p15:clr>
            <a:srgbClr val="FBAE40"/>
          </p15:clr>
        </p15:guide>
        <p15:guide id="43" pos="4955">
          <p15:clr>
            <a:srgbClr val="FBAE40"/>
          </p15:clr>
        </p15:guide>
        <p15:guide id="44" pos="5182">
          <p15:clr>
            <a:srgbClr val="FBAE40"/>
          </p15:clr>
        </p15:guide>
        <p15:guide id="45" pos="5408">
          <p15:clr>
            <a:srgbClr val="FBAE40"/>
          </p15:clr>
        </p15:guide>
        <p15:guide id="46" pos="5635">
          <p15:clr>
            <a:srgbClr val="FBAE40"/>
          </p15:clr>
        </p15:guide>
        <p15:guide id="47" pos="5862">
          <p15:clr>
            <a:srgbClr val="FBAE40"/>
          </p15:clr>
        </p15:guide>
        <p15:guide id="48" pos="6089">
          <p15:clr>
            <a:srgbClr val="FBAE40"/>
          </p15:clr>
        </p15:guide>
        <p15:guide id="49" pos="6316">
          <p15:clr>
            <a:srgbClr val="FBAE40"/>
          </p15:clr>
        </p15:guide>
        <p15:guide id="50" pos="654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9"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66979"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4"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9" y="1983575"/>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5"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5529"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44" indent="0" algn="ctr">
              <a:buNone/>
              <a:defRPr sz="2205"/>
            </a:lvl2pPr>
            <a:lvl3pPr marL="1007886" indent="0" algn="ctr">
              <a:buNone/>
              <a:defRPr sz="1984"/>
            </a:lvl3pPr>
            <a:lvl4pPr marL="1511829" indent="0" algn="ctr">
              <a:buNone/>
              <a:defRPr sz="1764"/>
            </a:lvl4pPr>
            <a:lvl5pPr marL="2015772" indent="0" algn="ctr">
              <a:buNone/>
              <a:defRPr sz="1764"/>
            </a:lvl5pPr>
            <a:lvl6pPr marL="2519716" indent="0" algn="ctr">
              <a:buNone/>
              <a:defRPr sz="1764"/>
            </a:lvl6pPr>
            <a:lvl7pPr marL="3023658" indent="0" algn="ctr">
              <a:buNone/>
              <a:defRPr sz="1764"/>
            </a:lvl7pPr>
            <a:lvl8pPr marL="3527602" indent="0" algn="ctr">
              <a:buNone/>
              <a:defRPr sz="1764"/>
            </a:lvl8pPr>
            <a:lvl9pPr marL="4031544"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03.11.2023</a:t>
            </a:fld>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a:alphaModFix amt="55000"/>
            <a:extLst>
              <a:ext uri="{28A0092B-C50C-407E-A947-70E740481C1C}">
                <a14:useLocalDpi xmlns:a14="http://schemas.microsoft.com/office/drawing/2010/main" val="0"/>
              </a:ext>
            </a:extLst>
          </a:blip>
          <a:stretch>
            <a:fillRect/>
          </a:stretch>
        </p:blipFill>
        <p:spPr>
          <a:xfrm>
            <a:off x="652758"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a:alphaModFix amt="55000"/>
            <a:extLst>
              <a:ext uri="{28A0092B-C50C-407E-A947-70E740481C1C}">
                <a14:useLocalDpi xmlns:a14="http://schemas.microsoft.com/office/drawing/2010/main" val="0"/>
              </a:ext>
            </a:extLst>
          </a:blip>
          <a:stretch>
            <a:fillRect/>
          </a:stretch>
        </p:blipFill>
        <p:spPr>
          <a:xfrm>
            <a:off x="1380512"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a:alphaModFix amt="55000"/>
            <a:extLst>
              <a:ext uri="{28A0092B-C50C-407E-A947-70E740481C1C}">
                <a14:useLocalDpi xmlns:a14="http://schemas.microsoft.com/office/drawing/2010/main" val="0"/>
              </a:ext>
            </a:extLst>
          </a:blip>
          <a:stretch>
            <a:fillRect/>
          </a:stretch>
        </p:blipFill>
        <p:spPr>
          <a:xfrm>
            <a:off x="3537020"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a:alphaModFix amt="55000"/>
            <a:extLst>
              <a:ext uri="{28A0092B-C50C-407E-A947-70E740481C1C}">
                <a14:useLocalDpi xmlns:a14="http://schemas.microsoft.com/office/drawing/2010/main" val="0"/>
              </a:ext>
            </a:extLst>
          </a:blip>
          <a:stretch>
            <a:fillRect/>
          </a:stretch>
        </p:blipFill>
        <p:spPr>
          <a:xfrm>
            <a:off x="4265614"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p15:clr>
            <a:srgbClr val="FBAE40"/>
          </p15:clr>
        </p15:guide>
        <p15:guide id="2" orient="horz" pos="113">
          <p15:clr>
            <a:srgbClr val="FBAE40"/>
          </p15:clr>
        </p15:guide>
        <p15:guide id="3" orient="horz" pos="2381">
          <p15:clr>
            <a:srgbClr val="FBAE40"/>
          </p15:clr>
        </p15:guide>
        <p15:guide id="4" orient="horz" pos="340">
          <p15:clr>
            <a:srgbClr val="FBAE40"/>
          </p15:clr>
        </p15:guide>
        <p15:guide id="5" orient="horz" pos="567">
          <p15:clr>
            <a:srgbClr val="FBAE40"/>
          </p15:clr>
        </p15:guide>
        <p15:guide id="6" orient="horz" pos="794">
          <p15:clr>
            <a:srgbClr val="FBAE40"/>
          </p15:clr>
        </p15:guide>
        <p15:guide id="7" orient="horz" pos="1020">
          <p15:clr>
            <a:srgbClr val="FBAE40"/>
          </p15:clr>
        </p15:guide>
        <p15:guide id="8" orient="horz" pos="1247">
          <p15:clr>
            <a:srgbClr val="FBAE40"/>
          </p15:clr>
        </p15:guide>
        <p15:guide id="9" orient="horz" pos="1474">
          <p15:clr>
            <a:srgbClr val="FBAE40"/>
          </p15:clr>
        </p15:guide>
        <p15:guide id="10" orient="horz" pos="1701">
          <p15:clr>
            <a:srgbClr val="FBAE40"/>
          </p15:clr>
        </p15:guide>
        <p15:guide id="11" orient="horz" pos="1927">
          <p15:clr>
            <a:srgbClr val="FBAE40"/>
          </p15:clr>
        </p15:guide>
        <p15:guide id="12" orient="horz" pos="2154">
          <p15:clr>
            <a:srgbClr val="FBAE40"/>
          </p15:clr>
        </p15:guide>
        <p15:guide id="13" orient="horz" pos="2608">
          <p15:clr>
            <a:srgbClr val="FBAE40"/>
          </p15:clr>
        </p15:guide>
        <p15:guide id="14" orient="horz" pos="2835">
          <p15:clr>
            <a:srgbClr val="FBAE40"/>
          </p15:clr>
        </p15:guide>
        <p15:guide id="15" orient="horz" pos="3061">
          <p15:clr>
            <a:srgbClr val="FBAE40"/>
          </p15:clr>
        </p15:guide>
        <p15:guide id="16" orient="horz" pos="3288">
          <p15:clr>
            <a:srgbClr val="FBAE40"/>
          </p15:clr>
        </p15:guide>
        <p15:guide id="17" orient="horz" pos="3515">
          <p15:clr>
            <a:srgbClr val="FBAE40"/>
          </p15:clr>
        </p15:guide>
        <p15:guide id="18" orient="horz" pos="3742">
          <p15:clr>
            <a:srgbClr val="FBAE40"/>
          </p15:clr>
        </p15:guide>
        <p15:guide id="19" orient="horz" pos="3968">
          <p15:clr>
            <a:srgbClr val="FBAE40"/>
          </p15:clr>
        </p15:guide>
        <p15:guide id="20" orient="horz" pos="4195">
          <p15:clr>
            <a:srgbClr val="FBAE40"/>
          </p15:clr>
        </p15:guide>
        <p15:guide id="21" orient="horz" pos="4422">
          <p15:clr>
            <a:srgbClr val="FBAE40"/>
          </p15:clr>
        </p15:guide>
        <p15:guide id="22" orient="horz" pos="4649">
          <p15:clr>
            <a:srgbClr val="FBAE40"/>
          </p15:clr>
        </p15:guide>
        <p15:guide id="23" pos="419">
          <p15:clr>
            <a:srgbClr val="FBAE40"/>
          </p15:clr>
        </p15:guide>
        <p15:guide id="24" pos="646">
          <p15:clr>
            <a:srgbClr val="FBAE40"/>
          </p15:clr>
        </p15:guide>
        <p15:guide id="25" pos="873">
          <p15:clr>
            <a:srgbClr val="FBAE40"/>
          </p15:clr>
        </p15:guide>
        <p15:guide id="26" pos="1100">
          <p15:clr>
            <a:srgbClr val="FBAE40"/>
          </p15:clr>
        </p15:guide>
        <p15:guide id="27" pos="1327">
          <p15:clr>
            <a:srgbClr val="FBAE40"/>
          </p15:clr>
        </p15:guide>
        <p15:guide id="28" pos="1553">
          <p15:clr>
            <a:srgbClr val="FBAE40"/>
          </p15:clr>
        </p15:guide>
        <p15:guide id="29" pos="1780">
          <p15:clr>
            <a:srgbClr val="FBAE40"/>
          </p15:clr>
        </p15:guide>
        <p15:guide id="30" pos="2007">
          <p15:clr>
            <a:srgbClr val="FBAE40"/>
          </p15:clr>
        </p15:guide>
        <p15:guide id="31" pos="2234">
          <p15:clr>
            <a:srgbClr val="FBAE40"/>
          </p15:clr>
        </p15:guide>
        <p15:guide id="32" pos="2460">
          <p15:clr>
            <a:srgbClr val="FBAE40"/>
          </p15:clr>
        </p15:guide>
        <p15:guide id="33" pos="2687">
          <p15:clr>
            <a:srgbClr val="FBAE40"/>
          </p15:clr>
        </p15:guide>
        <p15:guide id="34" pos="2914">
          <p15:clr>
            <a:srgbClr val="FBAE40"/>
          </p15:clr>
        </p15:guide>
        <p15:guide id="35" pos="3141">
          <p15:clr>
            <a:srgbClr val="FBAE40"/>
          </p15:clr>
        </p15:guide>
        <p15:guide id="36" pos="3368">
          <p15:clr>
            <a:srgbClr val="FBAE40"/>
          </p15:clr>
        </p15:guide>
        <p15:guide id="37" pos="3594">
          <p15:clr>
            <a:srgbClr val="FBAE40"/>
          </p15:clr>
        </p15:guide>
        <p15:guide id="38" pos="3821">
          <p15:clr>
            <a:srgbClr val="FBAE40"/>
          </p15:clr>
        </p15:guide>
        <p15:guide id="39" pos="4048">
          <p15:clr>
            <a:srgbClr val="FBAE40"/>
          </p15:clr>
        </p15:guide>
        <p15:guide id="40" pos="4275">
          <p15:clr>
            <a:srgbClr val="FBAE40"/>
          </p15:clr>
        </p15:guide>
        <p15:guide id="41" pos="4501">
          <p15:clr>
            <a:srgbClr val="FBAE40"/>
          </p15:clr>
        </p15:guide>
        <p15:guide id="42" pos="4728">
          <p15:clr>
            <a:srgbClr val="FBAE40"/>
          </p15:clr>
        </p15:guide>
        <p15:guide id="43" pos="4955">
          <p15:clr>
            <a:srgbClr val="FBAE40"/>
          </p15:clr>
        </p15:guide>
        <p15:guide id="44" pos="5182">
          <p15:clr>
            <a:srgbClr val="FBAE40"/>
          </p15:clr>
        </p15:guide>
        <p15:guide id="45" pos="5408">
          <p15:clr>
            <a:srgbClr val="FBAE40"/>
          </p15:clr>
        </p15:guide>
        <p15:guide id="46" pos="5635">
          <p15:clr>
            <a:srgbClr val="FBAE40"/>
          </p15:clr>
        </p15:guide>
        <p15:guide id="47" pos="5862">
          <p15:clr>
            <a:srgbClr val="FBAE40"/>
          </p15:clr>
        </p15:guide>
        <p15:guide id="48" pos="6089">
          <p15:clr>
            <a:srgbClr val="FBAE40"/>
          </p15:clr>
        </p15:guide>
        <p15:guide id="49" pos="6316">
          <p15:clr>
            <a:srgbClr val="FBAE40"/>
          </p15:clr>
        </p15:guide>
        <p15:guide id="50" pos="654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4"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2" name="Title 1"/>
          <p:cNvSpPr>
            <a:spLocks noGrp="1"/>
          </p:cNvSpPr>
          <p:nvPr>
            <p:ph type="ctrTitle"/>
          </p:nvPr>
        </p:nvSpPr>
        <p:spPr>
          <a:xfrm>
            <a:off x="3172812"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8"/>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03.11.2023</a:t>
            </a:fld>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72002"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22743" y="6370386"/>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25754"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9"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2" y="4500570"/>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9"/>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2" name="Title 1"/>
          <p:cNvSpPr>
            <a:spLocks noGrp="1"/>
          </p:cNvSpPr>
          <p:nvPr>
            <p:ph type="ctrTitle"/>
          </p:nvPr>
        </p:nvSpPr>
        <p:spPr>
          <a:xfrm>
            <a:off x="3186113" y="5195727"/>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44"/>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9" y="899844"/>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1"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6"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1"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886"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71" indent="-251971" algn="l" defTabSz="1007886"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14" indent="-251971" algn="l" defTabSz="1007886"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858" indent="-251971" algn="l" defTabSz="1007886"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800"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744" indent="-251971" algn="l" defTabSz="1007886"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687"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630"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573"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516" indent="-251971" algn="l" defTabSz="1007886"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886" rtl="0" eaLnBrk="1" latinLnBrk="0" hangingPunct="1">
        <a:defRPr sz="1984" kern="1200">
          <a:solidFill>
            <a:schemeClr val="tx1"/>
          </a:solidFill>
          <a:latin typeface="+mn-lt"/>
          <a:ea typeface="+mn-ea"/>
          <a:cs typeface="+mn-cs"/>
        </a:defRPr>
      </a:lvl1pPr>
      <a:lvl2pPr marL="503944" algn="l" defTabSz="1007886" rtl="0" eaLnBrk="1" latinLnBrk="0" hangingPunct="1">
        <a:defRPr sz="1984" kern="1200">
          <a:solidFill>
            <a:schemeClr val="tx1"/>
          </a:solidFill>
          <a:latin typeface="+mn-lt"/>
          <a:ea typeface="+mn-ea"/>
          <a:cs typeface="+mn-cs"/>
        </a:defRPr>
      </a:lvl2pPr>
      <a:lvl3pPr marL="1007886" algn="l" defTabSz="1007886" rtl="0" eaLnBrk="1" latinLnBrk="0" hangingPunct="1">
        <a:defRPr sz="1984" kern="1200">
          <a:solidFill>
            <a:schemeClr val="tx1"/>
          </a:solidFill>
          <a:latin typeface="+mn-lt"/>
          <a:ea typeface="+mn-ea"/>
          <a:cs typeface="+mn-cs"/>
        </a:defRPr>
      </a:lvl3pPr>
      <a:lvl4pPr marL="1511829" algn="l" defTabSz="1007886" rtl="0" eaLnBrk="1" latinLnBrk="0" hangingPunct="1">
        <a:defRPr sz="1984" kern="1200">
          <a:solidFill>
            <a:schemeClr val="tx1"/>
          </a:solidFill>
          <a:latin typeface="+mn-lt"/>
          <a:ea typeface="+mn-ea"/>
          <a:cs typeface="+mn-cs"/>
        </a:defRPr>
      </a:lvl4pPr>
      <a:lvl5pPr marL="2015772" algn="l" defTabSz="1007886" rtl="0" eaLnBrk="1" latinLnBrk="0" hangingPunct="1">
        <a:defRPr sz="1984" kern="1200">
          <a:solidFill>
            <a:schemeClr val="tx1"/>
          </a:solidFill>
          <a:latin typeface="+mn-lt"/>
          <a:ea typeface="+mn-ea"/>
          <a:cs typeface="+mn-cs"/>
        </a:defRPr>
      </a:lvl5pPr>
      <a:lvl6pPr marL="2519716" algn="l" defTabSz="1007886" rtl="0" eaLnBrk="1" latinLnBrk="0" hangingPunct="1">
        <a:defRPr sz="1984" kern="1200">
          <a:solidFill>
            <a:schemeClr val="tx1"/>
          </a:solidFill>
          <a:latin typeface="+mn-lt"/>
          <a:ea typeface="+mn-ea"/>
          <a:cs typeface="+mn-cs"/>
        </a:defRPr>
      </a:lvl6pPr>
      <a:lvl7pPr marL="3023658" algn="l" defTabSz="1007886" rtl="0" eaLnBrk="1" latinLnBrk="0" hangingPunct="1">
        <a:defRPr sz="1984" kern="1200">
          <a:solidFill>
            <a:schemeClr val="tx1"/>
          </a:solidFill>
          <a:latin typeface="+mn-lt"/>
          <a:ea typeface="+mn-ea"/>
          <a:cs typeface="+mn-cs"/>
        </a:defRPr>
      </a:lvl7pPr>
      <a:lvl8pPr marL="3527602" algn="l" defTabSz="1007886" rtl="0" eaLnBrk="1" latinLnBrk="0" hangingPunct="1">
        <a:defRPr sz="1984" kern="1200">
          <a:solidFill>
            <a:schemeClr val="tx1"/>
          </a:solidFill>
          <a:latin typeface="+mn-lt"/>
          <a:ea typeface="+mn-ea"/>
          <a:cs typeface="+mn-cs"/>
        </a:defRPr>
      </a:lvl8pPr>
      <a:lvl9pPr marL="4031544" algn="l" defTabSz="1007886"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p15:clr>
            <a:srgbClr val="F26B43"/>
          </p15:clr>
        </p15:guide>
        <p15:guide id="2" pos="419">
          <p15:clr>
            <a:srgbClr val="F26B43"/>
          </p15:clr>
        </p15:guide>
        <p15:guide id="3" pos="646">
          <p15:clr>
            <a:srgbClr val="F26B43"/>
          </p15:clr>
        </p15:guide>
        <p15:guide id="4" pos="873">
          <p15:clr>
            <a:srgbClr val="F26B43"/>
          </p15:clr>
        </p15:guide>
        <p15:guide id="5" pos="1100">
          <p15:clr>
            <a:srgbClr val="F26B43"/>
          </p15:clr>
        </p15:guide>
        <p15:guide id="6" pos="1327">
          <p15:clr>
            <a:srgbClr val="F26B43"/>
          </p15:clr>
        </p15:guide>
        <p15:guide id="7" pos="1553">
          <p15:clr>
            <a:srgbClr val="F26B43"/>
          </p15:clr>
        </p15:guide>
        <p15:guide id="8" pos="1780">
          <p15:clr>
            <a:srgbClr val="F26B43"/>
          </p15:clr>
        </p15:guide>
        <p15:guide id="9" pos="2007">
          <p15:clr>
            <a:srgbClr val="F26B43"/>
          </p15:clr>
        </p15:guide>
        <p15:guide id="10" pos="2234">
          <p15:clr>
            <a:srgbClr val="F26B43"/>
          </p15:clr>
        </p15:guide>
        <p15:guide id="11" pos="2460">
          <p15:clr>
            <a:srgbClr val="F26B43"/>
          </p15:clr>
        </p15:guide>
        <p15:guide id="12" pos="2687">
          <p15:clr>
            <a:srgbClr val="F26B43"/>
          </p15:clr>
        </p15:guide>
        <p15:guide id="13" pos="2914">
          <p15:clr>
            <a:srgbClr val="F26B43"/>
          </p15:clr>
        </p15:guide>
        <p15:guide id="14" pos="3141">
          <p15:clr>
            <a:srgbClr val="F26B43"/>
          </p15:clr>
        </p15:guide>
        <p15:guide id="15" pos="3368">
          <p15:clr>
            <a:srgbClr val="F26B43"/>
          </p15:clr>
        </p15:guide>
        <p15:guide id="16" pos="3594">
          <p15:clr>
            <a:srgbClr val="F26B43"/>
          </p15:clr>
        </p15:guide>
        <p15:guide id="17" pos="3821">
          <p15:clr>
            <a:srgbClr val="F26B43"/>
          </p15:clr>
        </p15:guide>
        <p15:guide id="18" pos="4048">
          <p15:clr>
            <a:srgbClr val="F26B43"/>
          </p15:clr>
        </p15:guide>
        <p15:guide id="19" pos="4275">
          <p15:clr>
            <a:srgbClr val="F26B43"/>
          </p15:clr>
        </p15:guide>
        <p15:guide id="20" pos="4501">
          <p15:clr>
            <a:srgbClr val="F26B43"/>
          </p15:clr>
        </p15:guide>
        <p15:guide id="21" pos="4728">
          <p15:clr>
            <a:srgbClr val="F26B43"/>
          </p15:clr>
        </p15:guide>
        <p15:guide id="22" pos="4955">
          <p15:clr>
            <a:srgbClr val="F26B43"/>
          </p15:clr>
        </p15:guide>
        <p15:guide id="23" pos="5182">
          <p15:clr>
            <a:srgbClr val="F26B43"/>
          </p15:clr>
        </p15:guide>
        <p15:guide id="24" pos="5408">
          <p15:clr>
            <a:srgbClr val="F26B43"/>
          </p15:clr>
        </p15:guide>
        <p15:guide id="25" pos="5635">
          <p15:clr>
            <a:srgbClr val="F26B43"/>
          </p15:clr>
        </p15:guide>
        <p15:guide id="26" pos="5862">
          <p15:clr>
            <a:srgbClr val="F26B43"/>
          </p15:clr>
        </p15:guide>
        <p15:guide id="27" pos="6089">
          <p15:clr>
            <a:srgbClr val="F26B43"/>
          </p15:clr>
        </p15:guide>
        <p15:guide id="28" pos="6316">
          <p15:clr>
            <a:srgbClr val="F26B43"/>
          </p15:clr>
        </p15:guide>
        <p15:guide id="29" pos="6542">
          <p15:clr>
            <a:srgbClr val="F26B43"/>
          </p15:clr>
        </p15:guide>
        <p15:guide id="30" orient="horz" pos="113">
          <p15:clr>
            <a:srgbClr val="F26B43"/>
          </p15:clr>
        </p15:guide>
        <p15:guide id="31" orient="horz" pos="340">
          <p15:clr>
            <a:srgbClr val="F26B43"/>
          </p15:clr>
        </p15:guide>
        <p15:guide id="32" orient="horz" pos="567">
          <p15:clr>
            <a:srgbClr val="F26B43"/>
          </p15:clr>
        </p15:guide>
        <p15:guide id="33" orient="horz" pos="794">
          <p15:clr>
            <a:srgbClr val="F26B43"/>
          </p15:clr>
        </p15:guide>
        <p15:guide id="34" orient="horz" pos="1020">
          <p15:clr>
            <a:srgbClr val="F26B43"/>
          </p15:clr>
        </p15:guide>
        <p15:guide id="35" orient="horz" pos="1247">
          <p15:clr>
            <a:srgbClr val="F26B43"/>
          </p15:clr>
        </p15:guide>
        <p15:guide id="36" orient="horz" pos="1474">
          <p15:clr>
            <a:srgbClr val="F26B43"/>
          </p15:clr>
        </p15:guide>
        <p15:guide id="37" orient="horz" pos="1701">
          <p15:clr>
            <a:srgbClr val="F26B43"/>
          </p15:clr>
        </p15:guide>
        <p15:guide id="38" orient="horz" pos="1927">
          <p15:clr>
            <a:srgbClr val="F26B43"/>
          </p15:clr>
        </p15:guide>
        <p15:guide id="39" orient="horz" pos="2154">
          <p15:clr>
            <a:srgbClr val="F26B43"/>
          </p15:clr>
        </p15:guide>
        <p15:guide id="40" orient="horz" pos="2381">
          <p15:clr>
            <a:srgbClr val="F26B43"/>
          </p15:clr>
        </p15:guide>
        <p15:guide id="41" orient="horz" pos="2608">
          <p15:clr>
            <a:srgbClr val="F26B43"/>
          </p15:clr>
        </p15:guide>
        <p15:guide id="42" orient="horz" pos="2835">
          <p15:clr>
            <a:srgbClr val="F26B43"/>
          </p15:clr>
        </p15:guide>
        <p15:guide id="43" orient="horz" pos="3061">
          <p15:clr>
            <a:srgbClr val="F26B43"/>
          </p15:clr>
        </p15:guide>
        <p15:guide id="44" orient="horz" pos="3288">
          <p15:clr>
            <a:srgbClr val="F26B43"/>
          </p15:clr>
        </p15:guide>
        <p15:guide id="45" orient="horz" pos="3515">
          <p15:clr>
            <a:srgbClr val="F26B43"/>
          </p15:clr>
        </p15:guide>
        <p15:guide id="46" orient="horz" pos="3742">
          <p15:clr>
            <a:srgbClr val="F26B43"/>
          </p15:clr>
        </p15:guide>
        <p15:guide id="47" orient="horz" pos="3968">
          <p15:clr>
            <a:srgbClr val="F26B43"/>
          </p15:clr>
        </p15:guide>
        <p15:guide id="48" orient="horz" pos="4195">
          <p15:clr>
            <a:srgbClr val="F26B43"/>
          </p15:clr>
        </p15:guide>
        <p15:guide id="49" orient="horz" pos="4422">
          <p15:clr>
            <a:srgbClr val="F26B43"/>
          </p15:clr>
        </p15:guide>
        <p15:guide id="50" orient="horz" pos="464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mailto:sekretariatdef@dolnyslask"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rpo.dolnyslask.pl/wp-content/uploads/2023/09/za%C5%82.-do-Uchwa%C5%82y-KM-33-kryteria-og%C3%B3lne-zmiana.pdf"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rpo.dolnyslask.pl/wp-content/uploads/2023/06/za%C5%82.-do-Uchwa%C5%82y-KM-25-KRYTERIA-dz.-2.2-Termomodernizacja-wielorodzinne-autopoprawka.pdf"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1A395D3-35E7-4FC6-9F13-A51704F85134}"/>
              </a:ext>
            </a:extLst>
          </p:cNvPr>
          <p:cNvSpPr>
            <a:spLocks noGrp="1"/>
          </p:cNvSpPr>
          <p:nvPr>
            <p:ph type="dt" sz="half" idx="10"/>
          </p:nvPr>
        </p:nvSpPr>
        <p:spPr>
          <a:xfrm>
            <a:off x="6858074" y="540408"/>
            <a:ext cx="2807126" cy="287102"/>
          </a:xfrm>
        </p:spPr>
        <p:txBody>
          <a:bodyPr/>
          <a:lstStyle/>
          <a:p>
            <a:r>
              <a:rPr lang="pl-PL" sz="1800" dirty="0">
                <a:latin typeface="Arial" panose="020B0604020202020204" pitchFamily="34" charset="0"/>
                <a:cs typeface="Arial" panose="020B0604020202020204" pitchFamily="34" charset="0"/>
              </a:rPr>
              <a:t>Wrocław, 15.11.2023 r. </a:t>
            </a:r>
          </a:p>
        </p:txBody>
      </p:sp>
      <p:pic>
        <p:nvPicPr>
          <p:cNvPr id="6" name="Obraz 5">
            <a:extLst>
              <a:ext uri="{FF2B5EF4-FFF2-40B4-BE49-F238E27FC236}">
                <a16:creationId xmlns:a16="http://schemas.microsoft.com/office/drawing/2014/main" id="{BF8B62A6-287F-FABF-757B-102A5B632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417" y="6338702"/>
            <a:ext cx="8748000" cy="925860"/>
          </a:xfrm>
          <a:prstGeom prst="rect">
            <a:avLst/>
          </a:prstGeom>
        </p:spPr>
      </p:pic>
      <p:sp>
        <p:nvSpPr>
          <p:cNvPr id="5" name="Tytuł 4">
            <a:extLst>
              <a:ext uri="{FF2B5EF4-FFF2-40B4-BE49-F238E27FC236}">
                <a16:creationId xmlns:a16="http://schemas.microsoft.com/office/drawing/2014/main" id="{9898791B-194A-1F1D-D9E8-4A2807DA3E64}"/>
              </a:ext>
            </a:extLst>
          </p:cNvPr>
          <p:cNvSpPr>
            <a:spLocks noGrp="1"/>
          </p:cNvSpPr>
          <p:nvPr>
            <p:ph type="ctrTitle"/>
          </p:nvPr>
        </p:nvSpPr>
        <p:spPr>
          <a:xfrm>
            <a:off x="521370" y="2915741"/>
            <a:ext cx="9649071" cy="1087764"/>
          </a:xfrm>
        </p:spPr>
        <p:txBody>
          <a:bodyPr>
            <a:normAutofit fontScale="90000"/>
          </a:bodyPr>
          <a:lstStyle/>
          <a:p>
            <a:pPr algn="ctr" fontAlgn="base">
              <a:lnSpc>
                <a:spcPts val="3800"/>
              </a:lnSpc>
            </a:pPr>
            <a:r>
              <a:rPr lang="pl-PL" b="0" dirty="0">
                <a:latin typeface="+mn-lt"/>
              </a:rPr>
              <a:t>Kompleksowa modernizacja energetyczna budynków mieszkalnych wielorodzinnych (z wyjątkiem budynków stanowiących własność Skarbu Państwa oraz budynków spółdzielni mieszkaniowych) – województwo dolnośląskie</a:t>
            </a:r>
            <a:br>
              <a:rPr lang="pl-PL" b="0" dirty="0">
                <a:latin typeface="+mn-lt"/>
              </a:rPr>
            </a:br>
            <a:r>
              <a:rPr lang="pl-PL" b="0" dirty="0">
                <a:latin typeface="+mn-lt"/>
              </a:rPr>
              <a:t>Nabór nr FEDS.02.02-IP.01-043/23</a:t>
            </a:r>
            <a:br>
              <a:rPr lang="pl-PL" b="0" dirty="0">
                <a:latin typeface="+mn-lt"/>
              </a:rPr>
            </a:br>
            <a:r>
              <a:rPr lang="pl-PL" dirty="0">
                <a:latin typeface="+mn-lt"/>
              </a:rPr>
              <a:t>KRYTERIA WYBORU PROJEKTÓW </a:t>
            </a:r>
            <a:br>
              <a:rPr lang="pl-PL" b="1" i="0" dirty="0">
                <a:solidFill>
                  <a:srgbClr val="000000"/>
                </a:solidFill>
                <a:effectLst/>
                <a:latin typeface="+mn-lt"/>
              </a:rPr>
            </a:br>
            <a:br>
              <a:rPr lang="pl-PL" b="0" i="0" dirty="0">
                <a:solidFill>
                  <a:srgbClr val="000000"/>
                </a:solidFill>
                <a:effectLst/>
                <a:latin typeface="Ubuntu" panose="020B0604020202020204" pitchFamily="34" charset="0"/>
              </a:rPr>
            </a:br>
            <a:endParaRPr lang="pl-PL" dirty="0"/>
          </a:p>
        </p:txBody>
      </p:sp>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601490" y="-104660"/>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282063" y="543093"/>
            <a:ext cx="9505056" cy="677108"/>
          </a:xfrm>
          <a:prstGeom prst="rect">
            <a:avLst/>
          </a:prstGeom>
          <a:noFill/>
        </p:spPr>
        <p:txBody>
          <a:bodyPr wrap="square" rtlCol="0">
            <a:spAutoFit/>
          </a:bodyPr>
          <a:lstStyle/>
          <a:p>
            <a:pPr marL="457200" indent="-457200">
              <a:buFont typeface="+mj-lt"/>
              <a:buAutoNum type="arabicPeriod" startAt="2"/>
            </a:pPr>
            <a:r>
              <a:rPr lang="pl-PL" sz="2000" b="1" dirty="0"/>
              <a:t>Zgodność z wymogami programu</a:t>
            </a:r>
          </a:p>
          <a:p>
            <a:endParaRPr lang="pl-PL" dirty="0"/>
          </a:p>
        </p:txBody>
      </p:sp>
      <p:graphicFrame>
        <p:nvGraphicFramePr>
          <p:cNvPr id="2" name="Tabela 2">
            <a:extLst>
              <a:ext uri="{FF2B5EF4-FFF2-40B4-BE49-F238E27FC236}">
                <a16:creationId xmlns:a16="http://schemas.microsoft.com/office/drawing/2014/main" id="{224ACB5E-8799-022B-CF02-8788D7840E27}"/>
              </a:ext>
            </a:extLst>
          </p:cNvPr>
          <p:cNvGraphicFramePr>
            <a:graphicFrameLocks noGrp="1"/>
          </p:cNvGraphicFramePr>
          <p:nvPr>
            <p:extLst>
              <p:ext uri="{D42A27DB-BD31-4B8C-83A1-F6EECF244321}">
                <p14:modId xmlns:p14="http://schemas.microsoft.com/office/powerpoint/2010/main" val="1324334055"/>
              </p:ext>
            </p:extLst>
          </p:nvPr>
        </p:nvGraphicFramePr>
        <p:xfrm>
          <a:off x="197334" y="917006"/>
          <a:ext cx="10297143" cy="5618734"/>
        </p:xfrm>
        <a:graphic>
          <a:graphicData uri="http://schemas.openxmlformats.org/drawingml/2006/table">
            <a:tbl>
              <a:tblPr firstRow="1" bandRow="1">
                <a:tableStyleId>{00A15C55-8517-42AA-B614-E9B94910E393}</a:tableStyleId>
              </a:tblPr>
              <a:tblGrid>
                <a:gridCol w="8532948">
                  <a:extLst>
                    <a:ext uri="{9D8B030D-6E8A-4147-A177-3AD203B41FA5}">
                      <a16:colId xmlns:a16="http://schemas.microsoft.com/office/drawing/2014/main" val="1640418036"/>
                    </a:ext>
                  </a:extLst>
                </a:gridCol>
                <a:gridCol w="1764195">
                  <a:extLst>
                    <a:ext uri="{9D8B030D-6E8A-4147-A177-3AD203B41FA5}">
                      <a16:colId xmlns:a16="http://schemas.microsoft.com/office/drawing/2014/main" val="3464307571"/>
                    </a:ext>
                  </a:extLst>
                </a:gridCol>
              </a:tblGrid>
              <a:tr h="0">
                <a:tc>
                  <a:txBody>
                    <a:bodyPr/>
                    <a:lstStyle/>
                    <a:p>
                      <a:r>
                        <a:rPr lang="pl-PL" dirty="0"/>
                        <a:t>Definicja kryterium</a:t>
                      </a:r>
                    </a:p>
                  </a:txBody>
                  <a:tcPr/>
                </a:tc>
                <a:tc>
                  <a:txBody>
                    <a:bodyPr/>
                    <a:lstStyle/>
                    <a:p>
                      <a:r>
                        <a:rPr lang="pl-PL" dirty="0"/>
                        <a:t>Opis znaczenia kryterium </a:t>
                      </a:r>
                    </a:p>
                  </a:txBody>
                  <a:tcPr/>
                </a:tc>
                <a:extLst>
                  <a:ext uri="{0D108BD9-81ED-4DB2-BD59-A6C34878D82A}">
                    <a16:rowId xmlns:a16="http://schemas.microsoft.com/office/drawing/2014/main" val="1517625599"/>
                  </a:ext>
                </a:extLst>
              </a:tr>
              <a:tr h="370840">
                <a:tc>
                  <a:txBody>
                    <a:bodyPr/>
                    <a:lstStyle/>
                    <a:p>
                      <a:pPr algn="l"/>
                      <a:r>
                        <a:rPr lang="pl-PL" sz="1800" dirty="0"/>
                        <a:t>Czy dla wszystkich budynków w projekcie zakres prac wskazany jest w audycie energetycznym i obejmuje co najmniej prace termomodernizacyjne rozumiane jako: </a:t>
                      </a:r>
                    </a:p>
                    <a:p>
                      <a:pPr algn="l"/>
                      <a:r>
                        <a:rPr lang="pl-PL" sz="1800" dirty="0"/>
                        <a:t>• ocieplenie przegród (ścian i/lub stropów i/lub dachów),    i/lub </a:t>
                      </a:r>
                    </a:p>
                    <a:p>
                      <a:pPr algn="l"/>
                      <a:r>
                        <a:rPr lang="pl-PL" sz="1800" dirty="0"/>
                        <a:t>• wymianę okien i/lub drzwi,      i/lub </a:t>
                      </a:r>
                    </a:p>
                    <a:p>
                      <a:pPr algn="l"/>
                      <a:r>
                        <a:rPr lang="pl-PL" sz="1800" dirty="0"/>
                        <a:t>• modernizację systemu wentylacji? </a:t>
                      </a:r>
                    </a:p>
                    <a:p>
                      <a:pPr algn="ctr"/>
                      <a:endParaRPr lang="pl-PL" sz="1000" dirty="0"/>
                    </a:p>
                    <a:p>
                      <a:pPr algn="ctr"/>
                      <a:r>
                        <a:rPr lang="pl-PL" sz="1800" dirty="0"/>
                        <a:t>Fakultatywnie (ale jeśli wskazano w audycie – co jest przedmiotem weryfikacji w kryterium) projekt może obejmować: </a:t>
                      </a:r>
                    </a:p>
                    <a:p>
                      <a:pPr algn="l"/>
                      <a:r>
                        <a:rPr lang="pl-PL" sz="1800" dirty="0"/>
                        <a:t>• modernizację / wymianę instalacji grzewczych / chłodzących ze źródłami ciepła (bez możliwości realizacji projektów polegających tylko na wymianie źródeł ciepła), lub</a:t>
                      </a:r>
                    </a:p>
                    <a:p>
                      <a:pPr marL="0" marR="0" lvl="0" indent="0" algn="l" defTabSz="1007886" rtl="0" eaLnBrk="1" fontAlgn="auto" latinLnBrk="0" hangingPunct="1">
                        <a:lnSpc>
                          <a:spcPct val="100000"/>
                        </a:lnSpc>
                        <a:spcBef>
                          <a:spcPts val="0"/>
                        </a:spcBef>
                        <a:spcAft>
                          <a:spcPts val="0"/>
                        </a:spcAft>
                        <a:buClrTx/>
                        <a:buSzTx/>
                        <a:buFontTx/>
                        <a:buNone/>
                        <a:tabLst/>
                        <a:defRPr/>
                      </a:pPr>
                      <a:r>
                        <a:rPr lang="pl-PL" sz="1800" dirty="0"/>
                        <a:t>• modernizacja instalacji pozyskiwania ciepłej wody użytkowej (CWU),  lub </a:t>
                      </a:r>
                    </a:p>
                    <a:p>
                      <a:pPr algn="l"/>
                      <a:r>
                        <a:rPr lang="pl-PL" sz="1800" dirty="0"/>
                        <a:t>• instalacje OZE,  lub </a:t>
                      </a:r>
                    </a:p>
                    <a:p>
                      <a:pPr algn="l"/>
                      <a:r>
                        <a:rPr lang="pl-PL" sz="1800" dirty="0"/>
                        <a:t>• zastosowanie systemów zarządzania i magazynowania energii. </a:t>
                      </a:r>
                    </a:p>
                    <a:p>
                      <a:pPr algn="ctr"/>
                      <a:endParaRPr lang="pl-PL" sz="900" dirty="0"/>
                    </a:p>
                    <a:p>
                      <a:pPr algn="l"/>
                      <a:r>
                        <a:rPr lang="pl-PL" sz="1800" dirty="0"/>
                        <a:t>Do 15% kosztów kwalifikowalnych mogą stanowić wydatki związane z budynkiem ale nie przewidziane w audycie energetycznym, np. dostosowanie budynku do potrzeb osób z niepełnosprawnościami, zastosowania elementów zielonej infrastruktury (zielone ściany, dachy itp.), windy. </a:t>
                      </a:r>
                    </a:p>
                    <a:p>
                      <a:pPr algn="ctr"/>
                      <a:endParaRPr lang="pl-PL" sz="1000" dirty="0">
                        <a:latin typeface="+mn-lt"/>
                      </a:endParaRPr>
                    </a:p>
                  </a:txBody>
                  <a:tcPr/>
                </a:tc>
                <a:tc>
                  <a:txBody>
                    <a:bodyPr/>
                    <a:lstStyle/>
                    <a:p>
                      <a:pPr algn="ctr"/>
                      <a:r>
                        <a:rPr lang="pl-PL" sz="1800" dirty="0"/>
                        <a:t>Tak/Nie </a:t>
                      </a:r>
                    </a:p>
                    <a:p>
                      <a:pPr algn="ctr"/>
                      <a:endParaRPr lang="pl-PL" sz="1800" dirty="0"/>
                    </a:p>
                    <a:p>
                      <a:pPr algn="ctr"/>
                      <a:r>
                        <a:rPr lang="pl-PL" sz="1800" dirty="0"/>
                        <a:t>Niespełnienie kryterium oznacza negatywną ocenę projektu</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2199070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529482" y="0"/>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663402"/>
            <a:ext cx="9505056" cy="677108"/>
          </a:xfrm>
          <a:prstGeom prst="rect">
            <a:avLst/>
          </a:prstGeom>
          <a:noFill/>
        </p:spPr>
        <p:txBody>
          <a:bodyPr wrap="square" rtlCol="0">
            <a:spAutoFit/>
          </a:bodyPr>
          <a:lstStyle/>
          <a:p>
            <a:pPr marL="457200" indent="-457200">
              <a:buFont typeface="+mj-lt"/>
              <a:buAutoNum type="arabicPeriod" startAt="3"/>
            </a:pPr>
            <a:r>
              <a:rPr lang="pl-PL" sz="2000" b="1" dirty="0"/>
              <a:t>Wymiana źródła ciepła</a:t>
            </a:r>
          </a:p>
          <a:p>
            <a:endParaRPr lang="pl-PL" b="1" dirty="0"/>
          </a:p>
        </p:txBody>
      </p:sp>
      <p:graphicFrame>
        <p:nvGraphicFramePr>
          <p:cNvPr id="2" name="Tabela 2">
            <a:extLst>
              <a:ext uri="{FF2B5EF4-FFF2-40B4-BE49-F238E27FC236}">
                <a16:creationId xmlns:a16="http://schemas.microsoft.com/office/drawing/2014/main" id="{224ACB5E-8799-022B-CF02-8788D7840E27}"/>
              </a:ext>
            </a:extLst>
          </p:cNvPr>
          <p:cNvGraphicFramePr>
            <a:graphicFrameLocks noGrp="1"/>
          </p:cNvGraphicFramePr>
          <p:nvPr>
            <p:extLst>
              <p:ext uri="{D42A27DB-BD31-4B8C-83A1-F6EECF244321}">
                <p14:modId xmlns:p14="http://schemas.microsoft.com/office/powerpoint/2010/main" val="2165648237"/>
              </p:ext>
            </p:extLst>
          </p:nvPr>
        </p:nvGraphicFramePr>
        <p:xfrm>
          <a:off x="161330" y="1115541"/>
          <a:ext cx="10441160" cy="5925947"/>
        </p:xfrm>
        <a:graphic>
          <a:graphicData uri="http://schemas.openxmlformats.org/drawingml/2006/table">
            <a:tbl>
              <a:tblPr firstRow="1" bandRow="1">
                <a:tableStyleId>{00A15C55-8517-42AA-B614-E9B94910E393}</a:tableStyleId>
              </a:tblPr>
              <a:tblGrid>
                <a:gridCol w="8712968">
                  <a:extLst>
                    <a:ext uri="{9D8B030D-6E8A-4147-A177-3AD203B41FA5}">
                      <a16:colId xmlns:a16="http://schemas.microsoft.com/office/drawing/2014/main" val="1640418036"/>
                    </a:ext>
                  </a:extLst>
                </a:gridCol>
                <a:gridCol w="1728192">
                  <a:extLst>
                    <a:ext uri="{9D8B030D-6E8A-4147-A177-3AD203B41FA5}">
                      <a16:colId xmlns:a16="http://schemas.microsoft.com/office/drawing/2014/main" val="3464307571"/>
                    </a:ext>
                  </a:extLst>
                </a:gridCol>
              </a:tblGrid>
              <a:tr h="0">
                <a:tc>
                  <a:txBody>
                    <a:bodyPr/>
                    <a:lstStyle/>
                    <a:p>
                      <a:r>
                        <a:rPr lang="pl-PL" sz="1800" dirty="0"/>
                        <a:t>Definicja kryterium</a:t>
                      </a:r>
                    </a:p>
                  </a:txBody>
                  <a:tcPr/>
                </a:tc>
                <a:tc>
                  <a:txBody>
                    <a:bodyPr/>
                    <a:lstStyle/>
                    <a:p>
                      <a:r>
                        <a:rPr lang="pl-PL" sz="1800" dirty="0"/>
                        <a:t>Opis znaczenia kryterium </a:t>
                      </a:r>
                    </a:p>
                  </a:txBody>
                  <a:tcPr/>
                </a:tc>
                <a:extLst>
                  <a:ext uri="{0D108BD9-81ED-4DB2-BD59-A6C34878D82A}">
                    <a16:rowId xmlns:a16="http://schemas.microsoft.com/office/drawing/2014/main" val="1517625599"/>
                  </a:ext>
                </a:extLst>
              </a:tr>
              <a:tr h="0">
                <a:tc>
                  <a:txBody>
                    <a:bodyPr/>
                    <a:lstStyle/>
                    <a:p>
                      <a:pPr algn="l"/>
                      <a:r>
                        <a:rPr lang="pl-PL" sz="1800" dirty="0"/>
                        <a:t>Czy fakultatywna wymiana źródła ciepła (z ewentualną modernizacją całego systemu ogrzewania lub przygotowania ciepłej wody użytkowej) nie stanowi jedynego elementu projektu oraz czy wynika z audytu energetycznego. </a:t>
                      </a:r>
                    </a:p>
                    <a:p>
                      <a:pPr algn="ctr"/>
                      <a:endParaRPr lang="pl-PL" sz="800" dirty="0"/>
                    </a:p>
                    <a:p>
                      <a:pPr algn="ctr"/>
                      <a:r>
                        <a:rPr lang="pl-PL" sz="1700" dirty="0"/>
                        <a:t>Wymiana źródeł ciepła (jako element kompleksowej termomodernizacji) musi być realizowana zgodnie z następującą hierarchią: </a:t>
                      </a:r>
                    </a:p>
                    <a:p>
                      <a:pPr marL="342900" indent="-342900" algn="l">
                        <a:buAutoNum type="arabicParenR"/>
                      </a:pPr>
                      <a:r>
                        <a:rPr lang="pl-PL" sz="1700" dirty="0"/>
                        <a:t>OZE (np. pompy ciepła, kotły i ogrzewacze na biomasę), </a:t>
                      </a:r>
                    </a:p>
                    <a:p>
                      <a:pPr marL="0" indent="0" algn="l">
                        <a:buNone/>
                      </a:pPr>
                      <a:r>
                        <a:rPr lang="pl-PL" sz="1700" dirty="0"/>
                        <a:t>2) ciepło (w tym chłód) sieciowe,</a:t>
                      </a:r>
                    </a:p>
                    <a:p>
                      <a:pPr marL="0" indent="0" algn="l">
                        <a:buNone/>
                      </a:pPr>
                      <a:r>
                        <a:rPr lang="pl-PL" sz="1700" dirty="0"/>
                        <a:t>3) gdy powyższe będzie technicznie niemożliwe lub nieuzasadnione ekonomicznie, możliwa będzie wymiana źródeł ciepła na wykorzystujące paliwo gazowe. </a:t>
                      </a:r>
                    </a:p>
                    <a:p>
                      <a:pPr marL="0" indent="0" algn="ctr">
                        <a:buNone/>
                      </a:pPr>
                      <a:endParaRPr lang="pl-PL" sz="400" dirty="0"/>
                    </a:p>
                    <a:p>
                      <a:pPr marL="0" indent="0" algn="ctr">
                        <a:buNone/>
                      </a:pPr>
                      <a:r>
                        <a:rPr lang="pl-PL" sz="1700" dirty="0"/>
                        <a:t>Nie dopuszcza się: </a:t>
                      </a:r>
                      <a:endParaRPr lang="pl-PL" sz="1984" b="0" i="0" u="none" strike="noStrike" kern="1200" baseline="0" dirty="0">
                        <a:solidFill>
                          <a:schemeClr val="dk1"/>
                        </a:solidFill>
                        <a:latin typeface="+mn-lt"/>
                        <a:ea typeface="+mn-ea"/>
                        <a:cs typeface="+mn-cs"/>
                      </a:endParaRPr>
                    </a:p>
                    <a:p>
                      <a:r>
                        <a:rPr lang="pl-PL" sz="1700" b="0" i="0" u="none" strike="noStrike" kern="1200" baseline="0" dirty="0">
                          <a:solidFill>
                            <a:schemeClr val="dk1"/>
                          </a:solidFill>
                          <a:latin typeface="+mn-lt"/>
                          <a:ea typeface="+mn-ea"/>
                          <a:cs typeface="+mn-cs"/>
                        </a:rPr>
                        <a:t>• wymiany starszych urządzeń zasilanych paliwami gazowymi na nowe, zasilane gazem, </a:t>
                      </a:r>
                    </a:p>
                    <a:p>
                      <a:r>
                        <a:rPr lang="pl-PL" sz="1700" b="0" i="0" u="none" strike="noStrike" kern="1200" baseline="0" dirty="0">
                          <a:solidFill>
                            <a:schemeClr val="dk1"/>
                          </a:solidFill>
                          <a:latin typeface="+mn-lt"/>
                          <a:ea typeface="+mn-ea"/>
                          <a:cs typeface="+mn-cs"/>
                        </a:rPr>
                        <a:t>• wymiany starych kotłów i ogrzewaczy na nowe kotły i ogrzewacze na biomasę jeśli umożliwiają instalację rusztu awaryjnego oraz nie posiadają automatycznego podajnika paliwa, </a:t>
                      </a:r>
                    </a:p>
                    <a:p>
                      <a:r>
                        <a:rPr lang="pl-PL" sz="1700" b="0" i="0" u="none" strike="noStrike" kern="1200" baseline="0" dirty="0">
                          <a:solidFill>
                            <a:schemeClr val="dk1"/>
                          </a:solidFill>
                          <a:latin typeface="+mn-lt"/>
                          <a:ea typeface="+mn-ea"/>
                          <a:cs typeface="+mn-cs"/>
                        </a:rPr>
                        <a:t>• stosowania urządzeń nie odpowiadających aktualnie obowiązującym normom (wynikającym z Dyrektywy Parlamentu Europejskiego i Rady 2009/125/WE z dnia 21 października 2009 r. ustanawiająca ogólne zasady ustalania wymogów dotyczących </a:t>
                      </a:r>
                      <a:r>
                        <a:rPr lang="pl-PL" sz="1700" b="0" i="0" u="none" strike="noStrike" kern="1200" baseline="0" dirty="0" err="1">
                          <a:solidFill>
                            <a:schemeClr val="dk1"/>
                          </a:solidFill>
                          <a:latin typeface="+mn-lt"/>
                          <a:ea typeface="+mn-ea"/>
                          <a:cs typeface="+mn-cs"/>
                        </a:rPr>
                        <a:t>ekoprojektu</a:t>
                      </a:r>
                      <a:r>
                        <a:rPr lang="pl-PL" sz="1700" b="0" i="0" u="none" strike="noStrike" kern="1200" baseline="0" dirty="0">
                          <a:solidFill>
                            <a:schemeClr val="dk1"/>
                          </a:solidFill>
                          <a:latin typeface="+mn-lt"/>
                          <a:ea typeface="+mn-ea"/>
                          <a:cs typeface="+mn-cs"/>
                        </a:rPr>
                        <a:t> dla produktów związanych z energią), </a:t>
                      </a:r>
                    </a:p>
                    <a:p>
                      <a:r>
                        <a:rPr lang="pl-PL" sz="1700" b="0" i="0" u="none" strike="noStrike" kern="1200" baseline="0" dirty="0">
                          <a:solidFill>
                            <a:schemeClr val="dk1"/>
                          </a:solidFill>
                          <a:latin typeface="+mn-lt"/>
                          <a:ea typeface="+mn-ea"/>
                          <a:cs typeface="+mn-cs"/>
                        </a:rPr>
                        <a:t>• stosowania urządzeń zasilanych węglem, olejem (bez względu na normy jakie spełniają). </a:t>
                      </a:r>
                    </a:p>
                    <a:p>
                      <a:r>
                        <a:rPr lang="pl-PL" sz="1984" b="0" i="0" u="none" strike="noStrike" kern="1200" baseline="0" dirty="0">
                          <a:solidFill>
                            <a:schemeClr val="dk1"/>
                          </a:solidFill>
                          <a:latin typeface="+mn-lt"/>
                          <a:ea typeface="+mn-ea"/>
                          <a:cs typeface="+mn-cs"/>
                        </a:rPr>
                        <a:t>	</a:t>
                      </a:r>
                      <a:r>
                        <a:rPr lang="pl-PL" sz="1700" dirty="0"/>
                        <a:t>Kryterium nie dotyczy projektów, w których nie planuje się wymiany źródeł ciepła</a:t>
                      </a:r>
                      <a:endParaRPr lang="pl-PL" sz="1700" dirty="0">
                        <a:latin typeface="+mn-lt"/>
                      </a:endParaRPr>
                    </a:p>
                  </a:txBody>
                  <a:tcPr/>
                </a:tc>
                <a:tc>
                  <a:txBody>
                    <a:bodyPr/>
                    <a:lstStyle/>
                    <a:p>
                      <a:pPr algn="ctr"/>
                      <a:r>
                        <a:rPr lang="pl-PL" sz="1800" dirty="0"/>
                        <a:t>Tak/Nie/Nie dotyczy </a:t>
                      </a:r>
                    </a:p>
                    <a:p>
                      <a:pPr algn="ctr"/>
                      <a:endParaRPr lang="pl-PL" sz="1800" dirty="0"/>
                    </a:p>
                    <a:p>
                      <a:pPr algn="ctr"/>
                      <a:r>
                        <a:rPr lang="pl-PL" sz="1800" dirty="0"/>
                        <a:t>Niespełnienie kryterium oznacza negatywną ocenę projektu</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3357990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1403573"/>
            <a:ext cx="9505056" cy="677108"/>
          </a:xfrm>
          <a:prstGeom prst="rect">
            <a:avLst/>
          </a:prstGeom>
          <a:noFill/>
        </p:spPr>
        <p:txBody>
          <a:bodyPr wrap="square" rtlCol="0">
            <a:spAutoFit/>
          </a:bodyPr>
          <a:lstStyle/>
          <a:p>
            <a:pPr marL="457200" indent="-457200">
              <a:buFont typeface="+mj-lt"/>
              <a:buAutoNum type="arabicPeriod" startAt="4"/>
            </a:pPr>
            <a:r>
              <a:rPr lang="pl-PL" sz="2000" b="1" dirty="0"/>
              <a:t>Odnawialne źródła energii</a:t>
            </a:r>
          </a:p>
          <a:p>
            <a:endParaRPr lang="pl-PL" dirty="0"/>
          </a:p>
        </p:txBody>
      </p:sp>
      <p:graphicFrame>
        <p:nvGraphicFramePr>
          <p:cNvPr id="2" name="Tabela 2">
            <a:extLst>
              <a:ext uri="{FF2B5EF4-FFF2-40B4-BE49-F238E27FC236}">
                <a16:creationId xmlns:a16="http://schemas.microsoft.com/office/drawing/2014/main" id="{224ACB5E-8799-022B-CF02-8788D7840E27}"/>
              </a:ext>
            </a:extLst>
          </p:cNvPr>
          <p:cNvGraphicFramePr>
            <a:graphicFrameLocks noGrp="1"/>
          </p:cNvGraphicFramePr>
          <p:nvPr>
            <p:extLst>
              <p:ext uri="{D42A27DB-BD31-4B8C-83A1-F6EECF244321}">
                <p14:modId xmlns:p14="http://schemas.microsoft.com/office/powerpoint/2010/main" val="1118924648"/>
              </p:ext>
            </p:extLst>
          </p:nvPr>
        </p:nvGraphicFramePr>
        <p:xfrm>
          <a:off x="305347" y="2267669"/>
          <a:ext cx="10081118" cy="2679827"/>
        </p:xfrm>
        <a:graphic>
          <a:graphicData uri="http://schemas.openxmlformats.org/drawingml/2006/table">
            <a:tbl>
              <a:tblPr firstRow="1" bandRow="1">
                <a:tableStyleId>{00A15C55-8517-42AA-B614-E9B94910E393}</a:tableStyleId>
              </a:tblPr>
              <a:tblGrid>
                <a:gridCol w="6984775">
                  <a:extLst>
                    <a:ext uri="{9D8B030D-6E8A-4147-A177-3AD203B41FA5}">
                      <a16:colId xmlns:a16="http://schemas.microsoft.com/office/drawing/2014/main" val="1640418036"/>
                    </a:ext>
                  </a:extLst>
                </a:gridCol>
                <a:gridCol w="3096343">
                  <a:extLst>
                    <a:ext uri="{9D8B030D-6E8A-4147-A177-3AD203B41FA5}">
                      <a16:colId xmlns:a16="http://schemas.microsoft.com/office/drawing/2014/main" val="3464307571"/>
                    </a:ext>
                  </a:extLst>
                </a:gridCol>
              </a:tblGrid>
              <a:tr h="0">
                <a:tc>
                  <a:txBody>
                    <a:bodyPr/>
                    <a:lstStyle/>
                    <a:p>
                      <a:r>
                        <a:rPr lang="pl-PL" dirty="0"/>
                        <a:t>Definicja kryterium</a:t>
                      </a:r>
                    </a:p>
                  </a:txBody>
                  <a:tcPr/>
                </a:tc>
                <a:tc>
                  <a:txBody>
                    <a:bodyPr/>
                    <a:lstStyle/>
                    <a:p>
                      <a:r>
                        <a:rPr lang="pl-PL" dirty="0"/>
                        <a:t>Opis znaczenia kryterium </a:t>
                      </a:r>
                    </a:p>
                  </a:txBody>
                  <a:tcPr/>
                </a:tc>
                <a:extLst>
                  <a:ext uri="{0D108BD9-81ED-4DB2-BD59-A6C34878D82A}">
                    <a16:rowId xmlns:a16="http://schemas.microsoft.com/office/drawing/2014/main" val="1517625599"/>
                  </a:ext>
                </a:extLst>
              </a:tr>
              <a:tr h="370840">
                <a:tc>
                  <a:txBody>
                    <a:bodyPr/>
                    <a:lstStyle/>
                    <a:p>
                      <a:pPr algn="l"/>
                      <a:r>
                        <a:rPr lang="pl-PL" sz="1800" dirty="0"/>
                        <a:t>Czy fakultatywna instalacja do wytwarzania energii elektrycznej z OZE (</a:t>
                      </a:r>
                      <a:r>
                        <a:rPr lang="pl-PL" sz="1800" dirty="0" err="1"/>
                        <a:t>mikroinstalacja</a:t>
                      </a:r>
                      <a:r>
                        <a:rPr lang="pl-PL" sz="1800" dirty="0"/>
                        <a:t> </a:t>
                      </a:r>
                      <a:r>
                        <a:rPr lang="pl-PL" sz="1800" dirty="0" err="1"/>
                        <a:t>prosumencka</a:t>
                      </a:r>
                      <a:r>
                        <a:rPr lang="pl-PL" sz="1800" dirty="0"/>
                        <a:t>) posiada – zgodnie z audytem energetycznym - moc nie większą niż pozwalającą na zaspokojenie potrzeb własnych w budynku (za potrzeby własne nie uznaje się energii wykorzystywanej na cele związane z działalnością gospodarczą)?</a:t>
                      </a:r>
                    </a:p>
                    <a:p>
                      <a:pPr algn="ctr"/>
                      <a:endParaRPr lang="pl-PL" sz="1800" dirty="0"/>
                    </a:p>
                    <a:p>
                      <a:pPr algn="l"/>
                      <a:r>
                        <a:rPr lang="pl-PL" sz="1800" dirty="0"/>
                        <a:t>Kryterium nie dotyczy projektów, w których nie planuje się budowy instalacji OZE.</a:t>
                      </a:r>
                      <a:endParaRPr lang="pl-PL" sz="1800" dirty="0">
                        <a:latin typeface="+mn-lt"/>
                      </a:endParaRPr>
                    </a:p>
                  </a:txBody>
                  <a:tcPr/>
                </a:tc>
                <a:tc>
                  <a:txBody>
                    <a:bodyPr/>
                    <a:lstStyle/>
                    <a:p>
                      <a:pPr algn="ctr"/>
                      <a:r>
                        <a:rPr lang="pl-PL" sz="1800" dirty="0"/>
                        <a:t>Tak/Nie/ Nie dotyczy</a:t>
                      </a:r>
                    </a:p>
                    <a:p>
                      <a:pPr algn="ctr"/>
                      <a:endParaRPr lang="pl-PL" sz="1800" dirty="0"/>
                    </a:p>
                    <a:p>
                      <a:pPr algn="ctr"/>
                      <a:r>
                        <a:rPr lang="pl-PL" sz="1800" dirty="0"/>
                        <a:t>Niespełnienie kryterium oznacza negatywną ocenę projektu</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571773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1403573"/>
            <a:ext cx="9505056" cy="984885"/>
          </a:xfrm>
          <a:prstGeom prst="rect">
            <a:avLst/>
          </a:prstGeom>
          <a:noFill/>
        </p:spPr>
        <p:txBody>
          <a:bodyPr wrap="square" rtlCol="0">
            <a:spAutoFit/>
          </a:bodyPr>
          <a:lstStyle/>
          <a:p>
            <a:pPr marL="457200" indent="-457200">
              <a:buFont typeface="+mj-lt"/>
              <a:buAutoNum type="arabicPeriod" startAt="5"/>
            </a:pPr>
            <a:r>
              <a:rPr lang="pl-PL" sz="2000" b="1" dirty="0"/>
              <a:t>Ochrona ptaków i/lub nietoperzy</a:t>
            </a:r>
            <a:endParaRPr lang="pl-PL" sz="2000" b="1" u="sng" dirty="0"/>
          </a:p>
          <a:p>
            <a:endParaRPr lang="pl-PL" sz="2000" b="1" dirty="0"/>
          </a:p>
          <a:p>
            <a:endParaRPr lang="pl-PL" dirty="0"/>
          </a:p>
        </p:txBody>
      </p:sp>
      <p:graphicFrame>
        <p:nvGraphicFramePr>
          <p:cNvPr id="2" name="Tabela 2">
            <a:extLst>
              <a:ext uri="{FF2B5EF4-FFF2-40B4-BE49-F238E27FC236}">
                <a16:creationId xmlns:a16="http://schemas.microsoft.com/office/drawing/2014/main" id="{224ACB5E-8799-022B-CF02-8788D7840E27}"/>
              </a:ext>
            </a:extLst>
          </p:cNvPr>
          <p:cNvGraphicFramePr>
            <a:graphicFrameLocks noGrp="1"/>
          </p:cNvGraphicFramePr>
          <p:nvPr>
            <p:extLst>
              <p:ext uri="{D42A27DB-BD31-4B8C-83A1-F6EECF244321}">
                <p14:modId xmlns:p14="http://schemas.microsoft.com/office/powerpoint/2010/main" val="991061027"/>
              </p:ext>
            </p:extLst>
          </p:nvPr>
        </p:nvGraphicFramePr>
        <p:xfrm>
          <a:off x="305347" y="2267669"/>
          <a:ext cx="10081118" cy="2679827"/>
        </p:xfrm>
        <a:graphic>
          <a:graphicData uri="http://schemas.openxmlformats.org/drawingml/2006/table">
            <a:tbl>
              <a:tblPr firstRow="1" bandRow="1">
                <a:tableStyleId>{00A15C55-8517-42AA-B614-E9B94910E393}</a:tableStyleId>
              </a:tblPr>
              <a:tblGrid>
                <a:gridCol w="6984775">
                  <a:extLst>
                    <a:ext uri="{9D8B030D-6E8A-4147-A177-3AD203B41FA5}">
                      <a16:colId xmlns:a16="http://schemas.microsoft.com/office/drawing/2014/main" val="1640418036"/>
                    </a:ext>
                  </a:extLst>
                </a:gridCol>
                <a:gridCol w="3096343">
                  <a:extLst>
                    <a:ext uri="{9D8B030D-6E8A-4147-A177-3AD203B41FA5}">
                      <a16:colId xmlns:a16="http://schemas.microsoft.com/office/drawing/2014/main" val="3464307571"/>
                    </a:ext>
                  </a:extLst>
                </a:gridCol>
              </a:tblGrid>
              <a:tr h="0">
                <a:tc>
                  <a:txBody>
                    <a:bodyPr/>
                    <a:lstStyle/>
                    <a:p>
                      <a:r>
                        <a:rPr lang="pl-PL" dirty="0"/>
                        <a:t>Definicja kryterium</a:t>
                      </a:r>
                    </a:p>
                  </a:txBody>
                  <a:tcPr/>
                </a:tc>
                <a:tc>
                  <a:txBody>
                    <a:bodyPr/>
                    <a:lstStyle/>
                    <a:p>
                      <a:r>
                        <a:rPr lang="pl-PL" dirty="0"/>
                        <a:t>Opis znaczenia kryterium </a:t>
                      </a:r>
                    </a:p>
                  </a:txBody>
                  <a:tcPr/>
                </a:tc>
                <a:extLst>
                  <a:ext uri="{0D108BD9-81ED-4DB2-BD59-A6C34878D82A}">
                    <a16:rowId xmlns:a16="http://schemas.microsoft.com/office/drawing/2014/main" val="1517625599"/>
                  </a:ext>
                </a:extLst>
              </a:tr>
              <a:tr h="370840">
                <a:tc>
                  <a:txBody>
                    <a:bodyPr/>
                    <a:lstStyle/>
                    <a:p>
                      <a:pPr algn="l"/>
                      <a:r>
                        <a:rPr lang="pl-PL" sz="1800" dirty="0"/>
                        <a:t>Czy we wniosku znajduje się odniesienie do ochrony ptaków i/lub nietoperzy? </a:t>
                      </a:r>
                    </a:p>
                    <a:p>
                      <a:pPr algn="l"/>
                      <a:endParaRPr lang="pl-PL" sz="1800" dirty="0"/>
                    </a:p>
                    <a:p>
                      <a:pPr algn="l"/>
                      <a:r>
                        <a:rPr lang="pl-PL" sz="1800" dirty="0"/>
                        <a:t>Projekt nie może powodować niszczenia siedlisk ptaków i/lub nietoperzy, np. przez zakres prowadzonych prac lub porę roku, uwzględniając gniazdowanie ptaków lub zimowanie nietoperzy. </a:t>
                      </a:r>
                    </a:p>
                    <a:p>
                      <a:pPr algn="l"/>
                      <a:r>
                        <a:rPr lang="pl-PL" sz="1800" dirty="0"/>
                        <a:t>Wnioskodawca zobligowany jest wskazać, w jaki sposób chronione są ptaki i nietoperze lub że nie stwierdzono ich obecności.</a:t>
                      </a:r>
                      <a:endParaRPr lang="pl-PL" sz="1800" dirty="0">
                        <a:latin typeface="+mn-lt"/>
                      </a:endParaRPr>
                    </a:p>
                  </a:txBody>
                  <a:tcPr/>
                </a:tc>
                <a:tc>
                  <a:txBody>
                    <a:bodyPr/>
                    <a:lstStyle/>
                    <a:p>
                      <a:pPr algn="ctr"/>
                      <a:r>
                        <a:rPr lang="pl-PL" sz="1800" dirty="0"/>
                        <a:t>Tak/Nie </a:t>
                      </a:r>
                    </a:p>
                    <a:p>
                      <a:pPr algn="ctr"/>
                      <a:endParaRPr lang="pl-PL" sz="1800" dirty="0"/>
                    </a:p>
                    <a:p>
                      <a:pPr algn="ctr"/>
                      <a:r>
                        <a:rPr lang="pl-PL" sz="1800" dirty="0"/>
                        <a:t>Niespełnienie kryterium oznacza negatywną ocenę projektu</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26323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a:extLst>
              <a:ext uri="{FF2B5EF4-FFF2-40B4-BE49-F238E27FC236}">
                <a16:creationId xmlns:a16="http://schemas.microsoft.com/office/drawing/2014/main" id="{578016EA-0B3D-9130-A07D-D114A7A8681C}"/>
              </a:ext>
            </a:extLst>
          </p:cNvPr>
          <p:cNvSpPr txBox="1">
            <a:spLocks/>
          </p:cNvSpPr>
          <p:nvPr/>
        </p:nvSpPr>
        <p:spPr>
          <a:xfrm>
            <a:off x="1385466" y="19244"/>
            <a:ext cx="7632848"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975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KRYTERIA specyficzne FORMALNE I MERYTORYCZNE</a:t>
            </a:r>
          </a:p>
        </p:txBody>
      </p:sp>
      <p:sp>
        <p:nvSpPr>
          <p:cNvPr id="5" name="pole tekstowe 4">
            <a:extLst>
              <a:ext uri="{FF2B5EF4-FFF2-40B4-BE49-F238E27FC236}">
                <a16:creationId xmlns:a16="http://schemas.microsoft.com/office/drawing/2014/main" id="{477F16F6-0777-DFC0-595C-B5BA29755C20}"/>
              </a:ext>
            </a:extLst>
          </p:cNvPr>
          <p:cNvSpPr txBox="1"/>
          <p:nvPr/>
        </p:nvSpPr>
        <p:spPr>
          <a:xfrm>
            <a:off x="254144" y="666997"/>
            <a:ext cx="8856984" cy="954107"/>
          </a:xfrm>
          <a:prstGeom prst="rect">
            <a:avLst/>
          </a:prstGeom>
          <a:noFill/>
        </p:spPr>
        <p:txBody>
          <a:bodyPr wrap="square" rtlCol="0">
            <a:spAutoFit/>
          </a:bodyPr>
          <a:lstStyle/>
          <a:p>
            <a:r>
              <a:rPr lang="pl-PL" sz="2000" b="1" u="sng" dirty="0">
                <a:solidFill>
                  <a:srgbClr val="CC0000"/>
                </a:solidFill>
              </a:rPr>
              <a:t>Kryteria premiujące – Kryteria bez możliwości korekty</a:t>
            </a:r>
            <a:endParaRPr lang="pl-PL" dirty="0"/>
          </a:p>
          <a:p>
            <a:pPr marL="342900" indent="-342900">
              <a:buFont typeface="+mj-lt"/>
              <a:buAutoNum type="arabicPeriod" startAt="6"/>
            </a:pPr>
            <a:r>
              <a:rPr lang="pl-PL" b="1" dirty="0"/>
              <a:t>Gotowość projektu do realizacji – decyzje budowlane </a:t>
            </a:r>
            <a:r>
              <a:rPr lang="pl-PL" b="1" dirty="0">
                <a:solidFill>
                  <a:srgbClr val="FF0000"/>
                </a:solidFill>
              </a:rPr>
              <a:t>– kryterium rozstrzygające</a:t>
            </a:r>
          </a:p>
          <a:p>
            <a:pPr marL="342900" indent="-342900" algn="ctr">
              <a:buFontTx/>
              <a:buAutoNum type="arabicPeriod" startAt="6"/>
            </a:pPr>
            <a:endParaRPr lang="pl-PL" dirty="0"/>
          </a:p>
        </p:txBody>
      </p:sp>
      <p:graphicFrame>
        <p:nvGraphicFramePr>
          <p:cNvPr id="2" name="Tabela 2">
            <a:extLst>
              <a:ext uri="{FF2B5EF4-FFF2-40B4-BE49-F238E27FC236}">
                <a16:creationId xmlns:a16="http://schemas.microsoft.com/office/drawing/2014/main" id="{276DFFC4-DC5C-454D-772E-601B9A2D3ADF}"/>
              </a:ext>
            </a:extLst>
          </p:cNvPr>
          <p:cNvGraphicFramePr>
            <a:graphicFrameLocks noGrp="1"/>
          </p:cNvGraphicFramePr>
          <p:nvPr>
            <p:extLst>
              <p:ext uri="{D42A27DB-BD31-4B8C-83A1-F6EECF244321}">
                <p14:modId xmlns:p14="http://schemas.microsoft.com/office/powerpoint/2010/main" val="166884009"/>
              </p:ext>
            </p:extLst>
          </p:nvPr>
        </p:nvGraphicFramePr>
        <p:xfrm>
          <a:off x="125326" y="1336628"/>
          <a:ext cx="10441160" cy="6217920"/>
        </p:xfrm>
        <a:graphic>
          <a:graphicData uri="http://schemas.openxmlformats.org/drawingml/2006/table">
            <a:tbl>
              <a:tblPr firstRow="1" bandRow="1">
                <a:tableStyleId>{00A15C55-8517-42AA-B614-E9B94910E393}</a:tableStyleId>
              </a:tblPr>
              <a:tblGrid>
                <a:gridCol w="8712968">
                  <a:extLst>
                    <a:ext uri="{9D8B030D-6E8A-4147-A177-3AD203B41FA5}">
                      <a16:colId xmlns:a16="http://schemas.microsoft.com/office/drawing/2014/main" val="1640418036"/>
                    </a:ext>
                  </a:extLst>
                </a:gridCol>
                <a:gridCol w="1728192">
                  <a:extLst>
                    <a:ext uri="{9D8B030D-6E8A-4147-A177-3AD203B41FA5}">
                      <a16:colId xmlns:a16="http://schemas.microsoft.com/office/drawing/2014/main" val="3464307571"/>
                    </a:ext>
                  </a:extLst>
                </a:gridCol>
              </a:tblGrid>
              <a:tr h="0">
                <a:tc>
                  <a:txBody>
                    <a:bodyPr/>
                    <a:lstStyle/>
                    <a:p>
                      <a:r>
                        <a:rPr lang="pl-PL" sz="1800" dirty="0"/>
                        <a:t>Definicja kryterium</a:t>
                      </a:r>
                    </a:p>
                  </a:txBody>
                  <a:tcPr/>
                </a:tc>
                <a:tc>
                  <a:txBody>
                    <a:bodyPr/>
                    <a:lstStyle/>
                    <a:p>
                      <a:r>
                        <a:rPr lang="pl-PL" sz="1800" dirty="0"/>
                        <a:t>Opis znaczenia kryterium </a:t>
                      </a:r>
                    </a:p>
                  </a:txBody>
                  <a:tcPr/>
                </a:tc>
                <a:extLst>
                  <a:ext uri="{0D108BD9-81ED-4DB2-BD59-A6C34878D82A}">
                    <a16:rowId xmlns:a16="http://schemas.microsoft.com/office/drawing/2014/main" val="1517625599"/>
                  </a:ext>
                </a:extLst>
              </a:tr>
              <a:tr h="0">
                <a:tc>
                  <a:txBody>
                    <a:bodyPr/>
                    <a:lstStyle/>
                    <a:p>
                      <a:pPr algn="l"/>
                      <a:r>
                        <a:rPr lang="pl-PL" sz="1800" dirty="0"/>
                        <a:t>Weryfikacja na jakim etapie przygotowania znajduje się projekt: </a:t>
                      </a:r>
                    </a:p>
                    <a:p>
                      <a:pPr algn="l"/>
                      <a:r>
                        <a:rPr lang="pl-PL" sz="1800" dirty="0"/>
                        <a:t>• wymaga uzyskania decyzji budowlanych , ale jeszcze ich nie uzyskał lub uzyskał prawomocne decyzje budowlane na mniej niż 60% wartości całkowitych planowanych robót budowlanych, wymagającego takich decyzji – 0 pkt; </a:t>
                      </a:r>
                    </a:p>
                    <a:p>
                      <a:pPr algn="l"/>
                      <a:r>
                        <a:rPr lang="pl-PL" sz="1800" dirty="0"/>
                        <a:t>• wymaga uzyskania decyzji budowlanych i uzyskał prawomocne decyzje budowlane na min. 60% wartości całkowitych planowanych robót budowlanych, wymagającego takich decyzji – 3 pkt; </a:t>
                      </a:r>
                    </a:p>
                    <a:p>
                      <a:pPr algn="l"/>
                      <a:r>
                        <a:rPr lang="pl-PL" sz="1800" dirty="0"/>
                        <a:t>• wymaga uzyskania decyzji budowlanych i posiada wszystkie prawomocne decyzje budowlane dla całego zakresu inwestycji, wymagającego takich decyzji – 6 pkt; </a:t>
                      </a:r>
                    </a:p>
                    <a:p>
                      <a:pPr algn="l"/>
                      <a:r>
                        <a:rPr lang="pl-PL" sz="1800" dirty="0"/>
                        <a:t>• nie wymaga uzyskania decyzji budowlanych – 6 pkt. </a:t>
                      </a:r>
                    </a:p>
                    <a:p>
                      <a:pPr algn="l"/>
                      <a:endParaRPr lang="pl-PL" sz="1800" dirty="0"/>
                    </a:p>
                    <a:p>
                      <a:pPr algn="l"/>
                      <a:r>
                        <a:rPr lang="pl-PL" sz="1800" dirty="0"/>
                        <a:t>Punkty w ramach kryterium zostaną przyznane, jeżeli decyzja o pozwoleniu na budowę jest prawomocna na moment składania pierwszej wersji wniosku o dofinansowanie.</a:t>
                      </a:r>
                      <a:endParaRPr lang="pl-PL" sz="1000" dirty="0">
                        <a:latin typeface="+mn-lt"/>
                      </a:endParaRPr>
                    </a:p>
                    <a:p>
                      <a:pPr algn="l"/>
                      <a:r>
                        <a:rPr lang="pl-PL" sz="1800" dirty="0"/>
                        <a:t>Prawomocność decyzji musi być potwierdzona przez właściwy organ. </a:t>
                      </a:r>
                    </a:p>
                    <a:p>
                      <a:pPr algn="l"/>
                      <a:r>
                        <a:rPr lang="pl-PL" sz="1800" dirty="0"/>
                        <a:t>W przypadku zgłoszenia robót budowlanych punkty zostaną przyznane, gdy na moment składania pierwszej wersji wniosku o dofinansowanie wnioskodawca posiada zgłoszenie wraz z adnotacją o braku sprzeciwu właściwego organu lub przedstawi oświadczenie, że w ustawowym terminie organ nie wniósł sprzeciwu. </a:t>
                      </a:r>
                    </a:p>
                    <a:p>
                      <a:pPr algn="l"/>
                      <a:r>
                        <a:rPr lang="pl-PL" sz="1800" dirty="0"/>
                        <a:t>Punkty nie sumują się. </a:t>
                      </a:r>
                    </a:p>
                    <a:p>
                      <a:pPr algn="l"/>
                      <a:r>
                        <a:rPr lang="pl-PL" sz="1800" dirty="0"/>
                        <a:t>Kryterium jest weryfikowane wyłącznie na etapie oceny wniosku o dofinansowanie.</a:t>
                      </a:r>
                      <a:endParaRPr lang="pl-PL" sz="1700" dirty="0">
                        <a:latin typeface="+mn-lt"/>
                      </a:endParaRPr>
                    </a:p>
                  </a:txBody>
                  <a:tcPr/>
                </a:tc>
                <a:tc>
                  <a:txBody>
                    <a:bodyPr/>
                    <a:lstStyle/>
                    <a:p>
                      <a:pPr algn="ctr"/>
                      <a:r>
                        <a:rPr lang="pl-PL" sz="1800" dirty="0"/>
                        <a:t>0 - 3 - 6 pkt</a:t>
                      </a:r>
                    </a:p>
                    <a:p>
                      <a:pPr algn="ctr"/>
                      <a:endParaRPr lang="pl-PL" sz="1800" dirty="0"/>
                    </a:p>
                    <a:p>
                      <a:pPr algn="ctr"/>
                      <a:r>
                        <a:rPr lang="pl-PL" sz="1800" dirty="0"/>
                        <a:t> Kryterium rozstrzygające</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590339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a:extLst>
              <a:ext uri="{FF2B5EF4-FFF2-40B4-BE49-F238E27FC236}">
                <a16:creationId xmlns:a16="http://schemas.microsoft.com/office/drawing/2014/main" id="{578016EA-0B3D-9130-A07D-D114A7A8681C}"/>
              </a:ext>
            </a:extLst>
          </p:cNvPr>
          <p:cNvSpPr txBox="1">
            <a:spLocks/>
          </p:cNvSpPr>
          <p:nvPr/>
        </p:nvSpPr>
        <p:spPr>
          <a:xfrm>
            <a:off x="1385466" y="19244"/>
            <a:ext cx="7632848"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975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KRYTERIA specyficzne FORMALNE I MERYTORYCZNE</a:t>
            </a:r>
          </a:p>
        </p:txBody>
      </p:sp>
      <p:sp>
        <p:nvSpPr>
          <p:cNvPr id="5" name="pole tekstowe 4">
            <a:extLst>
              <a:ext uri="{FF2B5EF4-FFF2-40B4-BE49-F238E27FC236}">
                <a16:creationId xmlns:a16="http://schemas.microsoft.com/office/drawing/2014/main" id="{477F16F6-0777-DFC0-595C-B5BA29755C20}"/>
              </a:ext>
            </a:extLst>
          </p:cNvPr>
          <p:cNvSpPr txBox="1"/>
          <p:nvPr/>
        </p:nvSpPr>
        <p:spPr>
          <a:xfrm>
            <a:off x="245765" y="886623"/>
            <a:ext cx="8856984" cy="369332"/>
          </a:xfrm>
          <a:prstGeom prst="rect">
            <a:avLst/>
          </a:prstGeom>
          <a:noFill/>
        </p:spPr>
        <p:txBody>
          <a:bodyPr wrap="square" rtlCol="0">
            <a:spAutoFit/>
          </a:bodyPr>
          <a:lstStyle/>
          <a:p>
            <a:pPr marL="342900" indent="-342900">
              <a:buFont typeface="+mj-lt"/>
              <a:buAutoNum type="arabicPeriod" startAt="7"/>
            </a:pPr>
            <a:r>
              <a:rPr lang="pl-PL" b="1" dirty="0"/>
              <a:t>Efekt ekologiczny projektu</a:t>
            </a:r>
          </a:p>
        </p:txBody>
      </p:sp>
      <p:graphicFrame>
        <p:nvGraphicFramePr>
          <p:cNvPr id="2" name="Tabela 2">
            <a:extLst>
              <a:ext uri="{FF2B5EF4-FFF2-40B4-BE49-F238E27FC236}">
                <a16:creationId xmlns:a16="http://schemas.microsoft.com/office/drawing/2014/main" id="{276DFFC4-DC5C-454D-772E-601B9A2D3ADF}"/>
              </a:ext>
            </a:extLst>
          </p:cNvPr>
          <p:cNvGraphicFramePr>
            <a:graphicFrameLocks noGrp="1"/>
          </p:cNvGraphicFramePr>
          <p:nvPr>
            <p:extLst>
              <p:ext uri="{D42A27DB-BD31-4B8C-83A1-F6EECF244321}">
                <p14:modId xmlns:p14="http://schemas.microsoft.com/office/powerpoint/2010/main" val="843169130"/>
              </p:ext>
            </p:extLst>
          </p:nvPr>
        </p:nvGraphicFramePr>
        <p:xfrm>
          <a:off x="242578" y="1402711"/>
          <a:ext cx="10441160" cy="5943600"/>
        </p:xfrm>
        <a:graphic>
          <a:graphicData uri="http://schemas.openxmlformats.org/drawingml/2006/table">
            <a:tbl>
              <a:tblPr firstRow="1" bandRow="1">
                <a:tableStyleId>{00A15C55-8517-42AA-B614-E9B94910E393}</a:tableStyleId>
              </a:tblPr>
              <a:tblGrid>
                <a:gridCol w="7884876">
                  <a:extLst>
                    <a:ext uri="{9D8B030D-6E8A-4147-A177-3AD203B41FA5}">
                      <a16:colId xmlns:a16="http://schemas.microsoft.com/office/drawing/2014/main" val="1640418036"/>
                    </a:ext>
                  </a:extLst>
                </a:gridCol>
                <a:gridCol w="2556284">
                  <a:extLst>
                    <a:ext uri="{9D8B030D-6E8A-4147-A177-3AD203B41FA5}">
                      <a16:colId xmlns:a16="http://schemas.microsoft.com/office/drawing/2014/main" val="3464307571"/>
                    </a:ext>
                  </a:extLst>
                </a:gridCol>
              </a:tblGrid>
              <a:tr h="0">
                <a:tc>
                  <a:txBody>
                    <a:bodyPr/>
                    <a:lstStyle/>
                    <a:p>
                      <a:r>
                        <a:rPr lang="pl-PL" sz="1800" dirty="0"/>
                        <a:t>Definicja kryterium</a:t>
                      </a:r>
                    </a:p>
                  </a:txBody>
                  <a:tcPr/>
                </a:tc>
                <a:tc>
                  <a:txBody>
                    <a:bodyPr/>
                    <a:lstStyle/>
                    <a:p>
                      <a:r>
                        <a:rPr lang="pl-PL" sz="1800" dirty="0"/>
                        <a:t>Opis znaczenia kryterium </a:t>
                      </a:r>
                    </a:p>
                  </a:txBody>
                  <a:tcPr/>
                </a:tc>
                <a:extLst>
                  <a:ext uri="{0D108BD9-81ED-4DB2-BD59-A6C34878D82A}">
                    <a16:rowId xmlns:a16="http://schemas.microsoft.com/office/drawing/2014/main" val="1517625599"/>
                  </a:ext>
                </a:extLst>
              </a:tr>
              <a:tr h="0">
                <a:tc>
                  <a:txBody>
                    <a:bodyPr/>
                    <a:lstStyle/>
                    <a:p>
                      <a:pPr algn="l"/>
                      <a:r>
                        <a:rPr lang="pl-PL" sz="1800" dirty="0"/>
                        <a:t>W jakim stopniu projekt przyczynia się do redukcji emisji CO2, lub oszczędności energii?</a:t>
                      </a:r>
                    </a:p>
                    <a:p>
                      <a:pPr algn="l"/>
                      <a:r>
                        <a:rPr lang="pl-PL" sz="1800" dirty="0"/>
                        <a:t> Projekt otrzymuje punkty jeśli przyczynia się (względem stanu wyjściowego opisanego w audycie) do: </a:t>
                      </a:r>
                    </a:p>
                    <a:p>
                      <a:pPr marL="342900" indent="-342900" algn="ctr">
                        <a:buAutoNum type="arabicParenR"/>
                      </a:pPr>
                      <a:r>
                        <a:rPr lang="pl-PL" sz="1800" dirty="0"/>
                        <a:t>redukcji emisji CO2 o co najmniej: </a:t>
                      </a:r>
                    </a:p>
                    <a:p>
                      <a:pPr marL="0" indent="0" algn="ctr">
                        <a:buNone/>
                      </a:pPr>
                      <a:r>
                        <a:rPr lang="pl-PL" sz="1800" dirty="0"/>
                        <a:t>• 40% - 1 pkt </a:t>
                      </a:r>
                    </a:p>
                    <a:p>
                      <a:pPr marL="0" indent="0" algn="ctr">
                        <a:buNone/>
                      </a:pPr>
                      <a:r>
                        <a:rPr lang="pl-PL" sz="1800" dirty="0"/>
                        <a:t>• 50% - 2 pkt </a:t>
                      </a:r>
                    </a:p>
                    <a:p>
                      <a:pPr marL="0" indent="0" algn="ctr">
                        <a:buNone/>
                      </a:pPr>
                      <a:r>
                        <a:rPr lang="pl-PL" sz="1800" dirty="0"/>
                        <a:t>• 60% - 3 pkt </a:t>
                      </a:r>
                    </a:p>
                    <a:p>
                      <a:pPr marL="0" indent="0" algn="ctr">
                        <a:buNone/>
                      </a:pPr>
                      <a:r>
                        <a:rPr lang="pl-PL" sz="1800" dirty="0"/>
                        <a:t>2) oszczędności energii pierwotnej o co najmniej: </a:t>
                      </a:r>
                    </a:p>
                    <a:p>
                      <a:pPr marL="0" indent="0" algn="ctr">
                        <a:buNone/>
                      </a:pPr>
                      <a:r>
                        <a:rPr lang="pl-PL" sz="1800" dirty="0"/>
                        <a:t>• 40% - 1 pkt </a:t>
                      </a:r>
                    </a:p>
                    <a:p>
                      <a:pPr marL="0" indent="0" algn="ctr">
                        <a:buNone/>
                      </a:pPr>
                      <a:r>
                        <a:rPr lang="pl-PL" sz="1800" dirty="0"/>
                        <a:t>• 50% - 2 pkt</a:t>
                      </a:r>
                    </a:p>
                    <a:p>
                      <a:pPr marL="0" indent="0" algn="ctr">
                        <a:buNone/>
                      </a:pPr>
                      <a:r>
                        <a:rPr lang="pl-PL" sz="1800" dirty="0"/>
                        <a:t>• 60% - 3 pkt. </a:t>
                      </a:r>
                    </a:p>
                    <a:p>
                      <a:pPr marL="0" indent="0" algn="l">
                        <a:buNone/>
                      </a:pPr>
                      <a:r>
                        <a:rPr lang="pl-PL" sz="1800" dirty="0"/>
                        <a:t>Punkty sumują się. </a:t>
                      </a:r>
                    </a:p>
                    <a:p>
                      <a:pPr marL="0" indent="0" algn="ctr">
                        <a:buNone/>
                      </a:pPr>
                      <a:endParaRPr lang="pl-PL" sz="800" dirty="0"/>
                    </a:p>
                    <a:p>
                      <a:pPr marL="0" indent="0" algn="l">
                        <a:buNone/>
                      </a:pPr>
                      <a:r>
                        <a:rPr lang="pl-PL" sz="1800" dirty="0"/>
                        <a:t>Jeśli projekt dotyczy kilku budynków, należy wyliczyć średnią (sumę punktów uzyskanych przez wszystkie budynki podzielić przez liczbę budynków i zaokrąglić do pełnych liczb zgodnie z zasadą matematyczną). </a:t>
                      </a:r>
                    </a:p>
                    <a:p>
                      <a:pPr marL="0" indent="0" algn="ctr">
                        <a:buNone/>
                      </a:pPr>
                      <a:endParaRPr lang="pl-PL" sz="1000" dirty="0"/>
                    </a:p>
                    <a:p>
                      <a:pPr marL="0" indent="0" algn="l">
                        <a:buNone/>
                      </a:pPr>
                      <a:r>
                        <a:rPr lang="pl-PL" sz="1800" dirty="0"/>
                        <a:t>Kryterium jest weryfikowane wyłącznie na etapie oceny wniosku o dofinansowanie. </a:t>
                      </a:r>
                      <a:endParaRPr lang="pl-PL" sz="1700" dirty="0">
                        <a:latin typeface="+mn-lt"/>
                      </a:endParaRPr>
                    </a:p>
                  </a:txBody>
                  <a:tcPr/>
                </a:tc>
                <a:tc>
                  <a:txBody>
                    <a:bodyPr/>
                    <a:lstStyle/>
                    <a:p>
                      <a:pPr algn="ctr"/>
                      <a:r>
                        <a:rPr lang="pl-PL" sz="1800" dirty="0"/>
                        <a:t>0 - 1 - 2 - 3 - 4 - 5 - 6 pkt</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2060498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a:extLst>
              <a:ext uri="{FF2B5EF4-FFF2-40B4-BE49-F238E27FC236}">
                <a16:creationId xmlns:a16="http://schemas.microsoft.com/office/drawing/2014/main" id="{578016EA-0B3D-9130-A07D-D114A7A8681C}"/>
              </a:ext>
            </a:extLst>
          </p:cNvPr>
          <p:cNvSpPr txBox="1">
            <a:spLocks/>
          </p:cNvSpPr>
          <p:nvPr/>
        </p:nvSpPr>
        <p:spPr>
          <a:xfrm>
            <a:off x="1385466" y="19244"/>
            <a:ext cx="7632848"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975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KRYTERIA specyficzne FORMALNE I MERYTORYCZNE</a:t>
            </a:r>
          </a:p>
        </p:txBody>
      </p:sp>
      <p:sp>
        <p:nvSpPr>
          <p:cNvPr id="5" name="pole tekstowe 4">
            <a:extLst>
              <a:ext uri="{FF2B5EF4-FFF2-40B4-BE49-F238E27FC236}">
                <a16:creationId xmlns:a16="http://schemas.microsoft.com/office/drawing/2014/main" id="{477F16F6-0777-DFC0-595C-B5BA29755C20}"/>
              </a:ext>
            </a:extLst>
          </p:cNvPr>
          <p:cNvSpPr txBox="1"/>
          <p:nvPr/>
        </p:nvSpPr>
        <p:spPr>
          <a:xfrm>
            <a:off x="377354" y="886623"/>
            <a:ext cx="8856984" cy="369332"/>
          </a:xfrm>
          <a:prstGeom prst="rect">
            <a:avLst/>
          </a:prstGeom>
          <a:noFill/>
        </p:spPr>
        <p:txBody>
          <a:bodyPr wrap="square" rtlCol="0">
            <a:spAutoFit/>
          </a:bodyPr>
          <a:lstStyle/>
          <a:p>
            <a:pPr marL="342900" indent="-342900">
              <a:buFont typeface="+mj-lt"/>
              <a:buAutoNum type="arabicPeriod" startAt="8"/>
            </a:pPr>
            <a:r>
              <a:rPr lang="pl-PL" b="1" dirty="0"/>
              <a:t>Wsparcie zabytków </a:t>
            </a:r>
            <a:endParaRPr lang="pl-PL" b="1" dirty="0">
              <a:solidFill>
                <a:srgbClr val="FF0000"/>
              </a:solidFill>
            </a:endParaRPr>
          </a:p>
        </p:txBody>
      </p:sp>
      <p:graphicFrame>
        <p:nvGraphicFramePr>
          <p:cNvPr id="2" name="Tabela 2">
            <a:extLst>
              <a:ext uri="{FF2B5EF4-FFF2-40B4-BE49-F238E27FC236}">
                <a16:creationId xmlns:a16="http://schemas.microsoft.com/office/drawing/2014/main" id="{276DFFC4-DC5C-454D-772E-601B9A2D3ADF}"/>
              </a:ext>
            </a:extLst>
          </p:cNvPr>
          <p:cNvGraphicFramePr>
            <a:graphicFrameLocks noGrp="1"/>
          </p:cNvGraphicFramePr>
          <p:nvPr>
            <p:extLst>
              <p:ext uri="{D42A27DB-BD31-4B8C-83A1-F6EECF244321}">
                <p14:modId xmlns:p14="http://schemas.microsoft.com/office/powerpoint/2010/main" val="2654979017"/>
              </p:ext>
            </p:extLst>
          </p:nvPr>
        </p:nvGraphicFramePr>
        <p:xfrm>
          <a:off x="271652" y="1475581"/>
          <a:ext cx="10148508" cy="5394960"/>
        </p:xfrm>
        <a:graphic>
          <a:graphicData uri="http://schemas.openxmlformats.org/drawingml/2006/table">
            <a:tbl>
              <a:tblPr firstRow="1" bandRow="1">
                <a:tableStyleId>{00A15C55-8517-42AA-B614-E9B94910E393}</a:tableStyleId>
              </a:tblPr>
              <a:tblGrid>
                <a:gridCol w="7613644">
                  <a:extLst>
                    <a:ext uri="{9D8B030D-6E8A-4147-A177-3AD203B41FA5}">
                      <a16:colId xmlns:a16="http://schemas.microsoft.com/office/drawing/2014/main" val="1640418036"/>
                    </a:ext>
                  </a:extLst>
                </a:gridCol>
                <a:gridCol w="2534864">
                  <a:extLst>
                    <a:ext uri="{9D8B030D-6E8A-4147-A177-3AD203B41FA5}">
                      <a16:colId xmlns:a16="http://schemas.microsoft.com/office/drawing/2014/main" val="3464307571"/>
                    </a:ext>
                  </a:extLst>
                </a:gridCol>
              </a:tblGrid>
              <a:tr h="0">
                <a:tc>
                  <a:txBody>
                    <a:bodyPr/>
                    <a:lstStyle/>
                    <a:p>
                      <a:r>
                        <a:rPr lang="pl-PL" sz="1800" dirty="0"/>
                        <a:t>Definicja kryterium</a:t>
                      </a:r>
                    </a:p>
                  </a:txBody>
                  <a:tcPr/>
                </a:tc>
                <a:tc>
                  <a:txBody>
                    <a:bodyPr/>
                    <a:lstStyle/>
                    <a:p>
                      <a:r>
                        <a:rPr lang="pl-PL" sz="1800" dirty="0"/>
                        <a:t>Opis znaczenia kryterium </a:t>
                      </a:r>
                    </a:p>
                  </a:txBody>
                  <a:tcPr/>
                </a:tc>
                <a:extLst>
                  <a:ext uri="{0D108BD9-81ED-4DB2-BD59-A6C34878D82A}">
                    <a16:rowId xmlns:a16="http://schemas.microsoft.com/office/drawing/2014/main" val="1517625599"/>
                  </a:ext>
                </a:extLst>
              </a:tr>
              <a:tr h="2240280">
                <a:tc>
                  <a:txBody>
                    <a:bodyPr/>
                    <a:lstStyle/>
                    <a:p>
                      <a:pPr algn="ctr"/>
                      <a:r>
                        <a:rPr lang="pl-PL" sz="1800" dirty="0"/>
                        <a:t>Budynki zabytkowe, ze względu na ryzyko związane z ograniczonym zakresem prac lub konieczność stosowania droższych technologii, mogą otrzymać mniej punktów za efekt ekologiczny niż pozostałe budynki. Kryterium odnosi się wyłącznie do budynków zabytkowych. Aby projekt otrzymał punkty, musi dotyczyć wyłącznie budynków zabytkowych. </a:t>
                      </a:r>
                    </a:p>
                    <a:p>
                      <a:pPr algn="ctr"/>
                      <a:endParaRPr lang="pl-PL" sz="1800" dirty="0"/>
                    </a:p>
                    <a:p>
                      <a:pPr algn="ctr"/>
                      <a:r>
                        <a:rPr lang="pl-PL" sz="1800" dirty="0"/>
                        <a:t>W związku z powyższym projekt otrzymuje 3 punkty, jeśli dotyczy budynków zabytkowych wpisanych indywidualnie do: </a:t>
                      </a:r>
                    </a:p>
                    <a:p>
                      <a:pPr algn="l"/>
                      <a:r>
                        <a:rPr lang="pl-PL" sz="1800" dirty="0"/>
                        <a:t>• wykazu zabytków prowadzonego przez Wojewódzkiego Konserwatora Zabytków we Wrocławiu (posiadające numer rejestru zabytków) lub, </a:t>
                      </a:r>
                    </a:p>
                    <a:p>
                      <a:pPr algn="l"/>
                      <a:r>
                        <a:rPr lang="pl-PL" sz="1800" dirty="0"/>
                        <a:t>• wykazu zabytków prowadzonego przez Wojewódzkiego Konserwatora Zabytków (nie posiadające nr rejestru zabytków) lub, </a:t>
                      </a:r>
                    </a:p>
                    <a:p>
                      <a:pPr algn="l"/>
                      <a:r>
                        <a:rPr lang="pl-PL" sz="1800" dirty="0"/>
                        <a:t>• gminnej ewidencji zabytków.</a:t>
                      </a:r>
                    </a:p>
                    <a:p>
                      <a:pPr algn="ctr"/>
                      <a:endParaRPr lang="pl-PL" sz="1800" dirty="0"/>
                    </a:p>
                    <a:p>
                      <a:pPr algn="ctr"/>
                      <a:r>
                        <a:rPr lang="pl-PL" sz="1800" dirty="0"/>
                        <a:t>Jeśli któryś budynek nie jest wpisany do wykazu zabytków prowadzonego przez Wojewódzkiego Konserwatora Zabytków / gminnej ewidencji zabytków – 0 pkt</a:t>
                      </a:r>
                    </a:p>
                    <a:p>
                      <a:pPr algn="ctr"/>
                      <a:endParaRPr lang="pl-PL" sz="1800" dirty="0"/>
                    </a:p>
                  </a:txBody>
                  <a:tcPr/>
                </a:tc>
                <a:tc>
                  <a:txBody>
                    <a:bodyPr/>
                    <a:lstStyle/>
                    <a:p>
                      <a:pPr algn="ctr"/>
                      <a:r>
                        <a:rPr lang="pl-PL" sz="1800" dirty="0"/>
                        <a:t>0 - 3 pkt</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4293714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a:extLst>
              <a:ext uri="{FF2B5EF4-FFF2-40B4-BE49-F238E27FC236}">
                <a16:creationId xmlns:a16="http://schemas.microsoft.com/office/drawing/2014/main" id="{578016EA-0B3D-9130-A07D-D114A7A8681C}"/>
              </a:ext>
            </a:extLst>
          </p:cNvPr>
          <p:cNvSpPr txBox="1">
            <a:spLocks/>
          </p:cNvSpPr>
          <p:nvPr/>
        </p:nvSpPr>
        <p:spPr>
          <a:xfrm>
            <a:off x="1385466" y="19244"/>
            <a:ext cx="7632848"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975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KRYTERIA specyficzne FORMALNE I MERYTORYCZNE</a:t>
            </a:r>
          </a:p>
        </p:txBody>
      </p:sp>
      <p:sp>
        <p:nvSpPr>
          <p:cNvPr id="5" name="pole tekstowe 4">
            <a:extLst>
              <a:ext uri="{FF2B5EF4-FFF2-40B4-BE49-F238E27FC236}">
                <a16:creationId xmlns:a16="http://schemas.microsoft.com/office/drawing/2014/main" id="{477F16F6-0777-DFC0-595C-B5BA29755C20}"/>
              </a:ext>
            </a:extLst>
          </p:cNvPr>
          <p:cNvSpPr txBox="1"/>
          <p:nvPr/>
        </p:nvSpPr>
        <p:spPr>
          <a:xfrm>
            <a:off x="377354" y="1005181"/>
            <a:ext cx="8856984" cy="369332"/>
          </a:xfrm>
          <a:prstGeom prst="rect">
            <a:avLst/>
          </a:prstGeom>
          <a:noFill/>
        </p:spPr>
        <p:txBody>
          <a:bodyPr wrap="square" rtlCol="0">
            <a:spAutoFit/>
          </a:bodyPr>
          <a:lstStyle/>
          <a:p>
            <a:pPr marL="342900" indent="-342900">
              <a:buFont typeface="+mj-lt"/>
              <a:buAutoNum type="arabicPeriod" startAt="9"/>
            </a:pPr>
            <a:r>
              <a:rPr lang="pl-PL" b="1" dirty="0"/>
              <a:t>Ochrona powietrza </a:t>
            </a:r>
          </a:p>
        </p:txBody>
      </p:sp>
      <p:graphicFrame>
        <p:nvGraphicFramePr>
          <p:cNvPr id="2" name="Tabela 2">
            <a:extLst>
              <a:ext uri="{FF2B5EF4-FFF2-40B4-BE49-F238E27FC236}">
                <a16:creationId xmlns:a16="http://schemas.microsoft.com/office/drawing/2014/main" id="{276DFFC4-DC5C-454D-772E-601B9A2D3ADF}"/>
              </a:ext>
            </a:extLst>
          </p:cNvPr>
          <p:cNvGraphicFramePr>
            <a:graphicFrameLocks noGrp="1"/>
          </p:cNvGraphicFramePr>
          <p:nvPr>
            <p:extLst>
              <p:ext uri="{D42A27DB-BD31-4B8C-83A1-F6EECF244321}">
                <p14:modId xmlns:p14="http://schemas.microsoft.com/office/powerpoint/2010/main" val="4245972035"/>
              </p:ext>
            </p:extLst>
          </p:nvPr>
        </p:nvGraphicFramePr>
        <p:xfrm>
          <a:off x="165950" y="1619597"/>
          <a:ext cx="10359912" cy="5394960"/>
        </p:xfrm>
        <a:graphic>
          <a:graphicData uri="http://schemas.openxmlformats.org/drawingml/2006/table">
            <a:tbl>
              <a:tblPr firstRow="1" bandRow="1">
                <a:tableStyleId>{00A15C55-8517-42AA-B614-E9B94910E393}</a:tableStyleId>
              </a:tblPr>
              <a:tblGrid>
                <a:gridCol w="7823520">
                  <a:extLst>
                    <a:ext uri="{9D8B030D-6E8A-4147-A177-3AD203B41FA5}">
                      <a16:colId xmlns:a16="http://schemas.microsoft.com/office/drawing/2014/main" val="1640418036"/>
                    </a:ext>
                  </a:extLst>
                </a:gridCol>
                <a:gridCol w="2536392">
                  <a:extLst>
                    <a:ext uri="{9D8B030D-6E8A-4147-A177-3AD203B41FA5}">
                      <a16:colId xmlns:a16="http://schemas.microsoft.com/office/drawing/2014/main" val="3464307571"/>
                    </a:ext>
                  </a:extLst>
                </a:gridCol>
              </a:tblGrid>
              <a:tr h="0">
                <a:tc>
                  <a:txBody>
                    <a:bodyPr/>
                    <a:lstStyle/>
                    <a:p>
                      <a:r>
                        <a:rPr lang="pl-PL" sz="1800" dirty="0"/>
                        <a:t>Definicja kryterium</a:t>
                      </a:r>
                    </a:p>
                  </a:txBody>
                  <a:tcPr/>
                </a:tc>
                <a:tc>
                  <a:txBody>
                    <a:bodyPr/>
                    <a:lstStyle/>
                    <a:p>
                      <a:r>
                        <a:rPr lang="pl-PL" sz="1800" dirty="0"/>
                        <a:t>Opis znaczenia kryterium </a:t>
                      </a:r>
                    </a:p>
                  </a:txBody>
                  <a:tcPr/>
                </a:tc>
                <a:extLst>
                  <a:ext uri="{0D108BD9-81ED-4DB2-BD59-A6C34878D82A}">
                    <a16:rowId xmlns:a16="http://schemas.microsoft.com/office/drawing/2014/main" val="1517625599"/>
                  </a:ext>
                </a:extLst>
              </a:tr>
              <a:tr h="0">
                <a:tc>
                  <a:txBody>
                    <a:bodyPr/>
                    <a:lstStyle/>
                    <a:p>
                      <a:pPr algn="l"/>
                      <a:r>
                        <a:rPr lang="pl-PL" sz="1800" dirty="0"/>
                        <a:t>Projekt otrzymuje punkty, jeżeli realizowany jest w gminie, na terenie której zanotowano przekroczenia dopuszczalnego poziomu zanieczyszczeń: </a:t>
                      </a:r>
                    </a:p>
                    <a:p>
                      <a:pPr algn="l"/>
                      <a:endParaRPr lang="pl-PL" sz="1800" dirty="0"/>
                    </a:p>
                    <a:p>
                      <a:pPr algn="l"/>
                      <a:r>
                        <a:rPr lang="pl-PL" sz="1800" dirty="0"/>
                        <a:t>• dobowego poziomu pyłu zawieszonego PM 10 – 1 pkt, </a:t>
                      </a:r>
                    </a:p>
                    <a:p>
                      <a:pPr algn="l"/>
                      <a:r>
                        <a:rPr lang="pl-PL" sz="1800" dirty="0"/>
                        <a:t>• dobowego poziomu pyłu zawieszonego PM 2,5 (faza I lub II) – 1 pkt, </a:t>
                      </a:r>
                    </a:p>
                    <a:p>
                      <a:pPr algn="l"/>
                      <a:r>
                        <a:rPr lang="pl-PL" sz="1800" dirty="0"/>
                        <a:t>• poziomu docelowego </a:t>
                      </a:r>
                      <a:r>
                        <a:rPr lang="pl-PL" sz="1800" dirty="0" err="1"/>
                        <a:t>benzo</a:t>
                      </a:r>
                      <a:r>
                        <a:rPr lang="pl-PL" sz="1800" dirty="0"/>
                        <a:t>(a)</a:t>
                      </a:r>
                      <a:r>
                        <a:rPr lang="pl-PL" sz="1800" dirty="0" err="1"/>
                        <a:t>pirenu</a:t>
                      </a:r>
                      <a:r>
                        <a:rPr lang="pl-PL" sz="1800" dirty="0"/>
                        <a:t> – 1 pkt. </a:t>
                      </a:r>
                    </a:p>
                    <a:p>
                      <a:pPr algn="ctr"/>
                      <a:endParaRPr lang="pl-PL" sz="1800" dirty="0"/>
                    </a:p>
                    <a:p>
                      <a:pPr algn="ctr"/>
                      <a:r>
                        <a:rPr lang="pl-PL" sz="1800" dirty="0"/>
                        <a:t>Punkty sumują się. </a:t>
                      </a:r>
                    </a:p>
                    <a:p>
                      <a:pPr algn="ctr"/>
                      <a:r>
                        <a:rPr lang="pl-PL" sz="1800" dirty="0"/>
                        <a:t>Jeśli projekt realizowany jest na terenie kilku gmin, należy wyliczyć średnią wartość dla wszystkich gmin (sumę punktów uzyskanych przez każdą z gmin podzieloną przez liczbę gmin), w przypadku, gdy wynik jest ułamkiem – zaokrąglić do pełnych liczb, zgodnie z zasadą matematyczną . </a:t>
                      </a:r>
                    </a:p>
                    <a:p>
                      <a:pPr algn="ctr"/>
                      <a:endParaRPr lang="pl-PL" sz="1800" dirty="0"/>
                    </a:p>
                    <a:p>
                      <a:pPr algn="ctr"/>
                      <a:r>
                        <a:rPr lang="pl-PL" sz="1800" dirty="0"/>
                        <a:t>Weryfikacja kryterium na podstawie danych zawartych w aktualnej na moment ogłoszenia naboru Rocznej ocenie jakości powietrza w Województwie Dolnośląskim publikowanej przez Główny Inspektorat Ochrony Środowiska (wskazany w dokumentacji konkursowej).</a:t>
                      </a:r>
                      <a:endParaRPr lang="pl-PL" sz="1700" dirty="0">
                        <a:latin typeface="+mn-lt"/>
                      </a:endParaRPr>
                    </a:p>
                  </a:txBody>
                  <a:tcPr/>
                </a:tc>
                <a:tc>
                  <a:txBody>
                    <a:bodyPr/>
                    <a:lstStyle/>
                    <a:p>
                      <a:pPr algn="ctr"/>
                      <a:r>
                        <a:rPr lang="pl-PL" sz="1800" dirty="0"/>
                        <a:t>0 - 1 - 2 - 3 pkt</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3713082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6">
            <a:extLst>
              <a:ext uri="{FF2B5EF4-FFF2-40B4-BE49-F238E27FC236}">
                <a16:creationId xmlns:a16="http://schemas.microsoft.com/office/drawing/2014/main" id="{578016EA-0B3D-9130-A07D-D114A7A8681C}"/>
              </a:ext>
            </a:extLst>
          </p:cNvPr>
          <p:cNvSpPr txBox="1">
            <a:spLocks/>
          </p:cNvSpPr>
          <p:nvPr/>
        </p:nvSpPr>
        <p:spPr>
          <a:xfrm>
            <a:off x="1385466" y="19244"/>
            <a:ext cx="7632848"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fontScale="97500"/>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dirty="0"/>
              <a:t>KRYTERIA specyficzne FORMALNE I MERYTORYCZNE</a:t>
            </a:r>
          </a:p>
        </p:txBody>
      </p:sp>
      <p:sp>
        <p:nvSpPr>
          <p:cNvPr id="5" name="pole tekstowe 4">
            <a:extLst>
              <a:ext uri="{FF2B5EF4-FFF2-40B4-BE49-F238E27FC236}">
                <a16:creationId xmlns:a16="http://schemas.microsoft.com/office/drawing/2014/main" id="{477F16F6-0777-DFC0-595C-B5BA29755C20}"/>
              </a:ext>
            </a:extLst>
          </p:cNvPr>
          <p:cNvSpPr txBox="1"/>
          <p:nvPr/>
        </p:nvSpPr>
        <p:spPr>
          <a:xfrm>
            <a:off x="377354" y="1005181"/>
            <a:ext cx="8856984" cy="369332"/>
          </a:xfrm>
          <a:prstGeom prst="rect">
            <a:avLst/>
          </a:prstGeom>
          <a:noFill/>
        </p:spPr>
        <p:txBody>
          <a:bodyPr wrap="square" rtlCol="0">
            <a:spAutoFit/>
          </a:bodyPr>
          <a:lstStyle/>
          <a:p>
            <a:pPr marL="342900" indent="-342900">
              <a:buFont typeface="+mj-lt"/>
              <a:buAutoNum type="arabicPeriod" startAt="9"/>
            </a:pPr>
            <a:r>
              <a:rPr lang="pl-PL" b="1" dirty="0"/>
              <a:t>Wsparcie rewitalizacji</a:t>
            </a:r>
          </a:p>
        </p:txBody>
      </p:sp>
      <p:graphicFrame>
        <p:nvGraphicFramePr>
          <p:cNvPr id="2" name="Tabela 2">
            <a:extLst>
              <a:ext uri="{FF2B5EF4-FFF2-40B4-BE49-F238E27FC236}">
                <a16:creationId xmlns:a16="http://schemas.microsoft.com/office/drawing/2014/main" id="{276DFFC4-DC5C-454D-772E-601B9A2D3ADF}"/>
              </a:ext>
            </a:extLst>
          </p:cNvPr>
          <p:cNvGraphicFramePr>
            <a:graphicFrameLocks noGrp="1"/>
          </p:cNvGraphicFramePr>
          <p:nvPr>
            <p:extLst>
              <p:ext uri="{D42A27DB-BD31-4B8C-83A1-F6EECF244321}">
                <p14:modId xmlns:p14="http://schemas.microsoft.com/office/powerpoint/2010/main" val="3715073973"/>
              </p:ext>
            </p:extLst>
          </p:nvPr>
        </p:nvGraphicFramePr>
        <p:xfrm>
          <a:off x="165950" y="1619597"/>
          <a:ext cx="10359912" cy="2926080"/>
        </p:xfrm>
        <a:graphic>
          <a:graphicData uri="http://schemas.openxmlformats.org/drawingml/2006/table">
            <a:tbl>
              <a:tblPr firstRow="1" bandRow="1">
                <a:tableStyleId>{00A15C55-8517-42AA-B614-E9B94910E393}</a:tableStyleId>
              </a:tblPr>
              <a:tblGrid>
                <a:gridCol w="7823520">
                  <a:extLst>
                    <a:ext uri="{9D8B030D-6E8A-4147-A177-3AD203B41FA5}">
                      <a16:colId xmlns:a16="http://schemas.microsoft.com/office/drawing/2014/main" val="1640418036"/>
                    </a:ext>
                  </a:extLst>
                </a:gridCol>
                <a:gridCol w="2536392">
                  <a:extLst>
                    <a:ext uri="{9D8B030D-6E8A-4147-A177-3AD203B41FA5}">
                      <a16:colId xmlns:a16="http://schemas.microsoft.com/office/drawing/2014/main" val="3464307571"/>
                    </a:ext>
                  </a:extLst>
                </a:gridCol>
              </a:tblGrid>
              <a:tr h="0">
                <a:tc>
                  <a:txBody>
                    <a:bodyPr/>
                    <a:lstStyle/>
                    <a:p>
                      <a:r>
                        <a:rPr lang="pl-PL" sz="1800" dirty="0"/>
                        <a:t>Definicja kryterium</a:t>
                      </a:r>
                    </a:p>
                  </a:txBody>
                  <a:tcPr/>
                </a:tc>
                <a:tc>
                  <a:txBody>
                    <a:bodyPr/>
                    <a:lstStyle/>
                    <a:p>
                      <a:r>
                        <a:rPr lang="pl-PL" sz="1800" dirty="0"/>
                        <a:t>Opis znaczenia kryterium </a:t>
                      </a:r>
                    </a:p>
                  </a:txBody>
                  <a:tcPr/>
                </a:tc>
                <a:extLst>
                  <a:ext uri="{0D108BD9-81ED-4DB2-BD59-A6C34878D82A}">
                    <a16:rowId xmlns:a16="http://schemas.microsoft.com/office/drawing/2014/main" val="1517625599"/>
                  </a:ext>
                </a:extLst>
              </a:tr>
              <a:tr h="0">
                <a:tc>
                  <a:txBody>
                    <a:bodyPr/>
                    <a:lstStyle/>
                    <a:p>
                      <a:r>
                        <a:rPr lang="pl-PL" sz="1800" b="0" i="0" u="none" strike="noStrike" kern="1200" baseline="0" dirty="0">
                          <a:solidFill>
                            <a:schemeClr val="dk1"/>
                          </a:solidFill>
                          <a:latin typeface="+mn-lt"/>
                          <a:ea typeface="+mn-ea"/>
                          <a:cs typeface="+mn-cs"/>
                        </a:rPr>
                        <a:t>Projekt otrzymuje punkty, jeśli realizowany jest na obszarze objętym Gminnym Programem Rewitalizacji, przyjętym zgodnie z ustawą z dnia 9 października 2015 r. o rewitalizacji i obowiązującym na moment składania pierwszej wersji wniosku o dofinansowanie: </a:t>
                      </a:r>
                    </a:p>
                    <a:p>
                      <a:r>
                        <a:rPr lang="pl-PL" sz="1800" b="0" i="0" u="none" strike="noStrike" kern="1200" baseline="0" dirty="0">
                          <a:solidFill>
                            <a:schemeClr val="dk1"/>
                          </a:solidFill>
                          <a:latin typeface="+mn-lt"/>
                          <a:ea typeface="+mn-ea"/>
                          <a:cs typeface="+mn-cs"/>
                        </a:rPr>
                        <a:t>• w całości lub w części (nie wszystkie budynki) – 1 pkt. </a:t>
                      </a:r>
                    </a:p>
                    <a:p>
                      <a:endParaRPr lang="pl-PL" sz="1800" b="0" i="0" u="none" strike="noStrike" kern="1200" baseline="0" dirty="0">
                        <a:solidFill>
                          <a:schemeClr val="dk1"/>
                        </a:solidFill>
                        <a:latin typeface="+mn-lt"/>
                        <a:ea typeface="+mn-ea"/>
                        <a:cs typeface="+mn-cs"/>
                      </a:endParaRPr>
                    </a:p>
                    <a:p>
                      <a:r>
                        <a:rPr lang="pl-PL" sz="1800" b="0" i="0" u="none" strike="noStrike" kern="1200" baseline="0" dirty="0">
                          <a:solidFill>
                            <a:schemeClr val="dk1"/>
                          </a:solidFill>
                          <a:latin typeface="+mn-lt"/>
                          <a:ea typeface="+mn-ea"/>
                          <a:cs typeface="+mn-cs"/>
                        </a:rPr>
                        <a:t>Ocena na podstawie zapisów uchwały rady gminy przyjmującej GPR. Wnioskodawca zobligowany jest wskazać numer właściwej uchwały. 	</a:t>
                      </a:r>
                    </a:p>
                  </a:txBody>
                  <a:tcPr/>
                </a:tc>
                <a:tc>
                  <a:txBody>
                    <a:bodyPr/>
                    <a:lstStyle/>
                    <a:p>
                      <a:pPr algn="ctr"/>
                      <a:r>
                        <a:rPr lang="pl-PL" sz="1800" dirty="0"/>
                        <a:t>0 - 1 pkt</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2061403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1403573"/>
            <a:ext cx="9505056" cy="984885"/>
          </a:xfrm>
          <a:prstGeom prst="rect">
            <a:avLst/>
          </a:prstGeom>
          <a:noFill/>
        </p:spPr>
        <p:txBody>
          <a:bodyPr wrap="square" rtlCol="0">
            <a:spAutoFit/>
          </a:bodyPr>
          <a:lstStyle/>
          <a:p>
            <a:pPr marL="457200" indent="-457200">
              <a:buFont typeface="+mj-lt"/>
              <a:buAutoNum type="arabicPeriod" startAt="11"/>
            </a:pPr>
            <a:r>
              <a:rPr lang="pl-PL" sz="2000" b="1" dirty="0"/>
              <a:t>Wsparcie OSI </a:t>
            </a:r>
            <a:endParaRPr lang="pl-PL" sz="2000" b="1" u="sng" dirty="0"/>
          </a:p>
          <a:p>
            <a:endParaRPr lang="pl-PL" sz="2000" b="1" dirty="0"/>
          </a:p>
          <a:p>
            <a:endParaRPr lang="pl-PL" dirty="0"/>
          </a:p>
        </p:txBody>
      </p:sp>
      <p:graphicFrame>
        <p:nvGraphicFramePr>
          <p:cNvPr id="2" name="Tabela 2">
            <a:extLst>
              <a:ext uri="{FF2B5EF4-FFF2-40B4-BE49-F238E27FC236}">
                <a16:creationId xmlns:a16="http://schemas.microsoft.com/office/drawing/2014/main" id="{224ACB5E-8799-022B-CF02-8788D7840E27}"/>
              </a:ext>
            </a:extLst>
          </p:cNvPr>
          <p:cNvGraphicFramePr>
            <a:graphicFrameLocks noGrp="1"/>
          </p:cNvGraphicFramePr>
          <p:nvPr>
            <p:extLst>
              <p:ext uri="{D42A27DB-BD31-4B8C-83A1-F6EECF244321}">
                <p14:modId xmlns:p14="http://schemas.microsoft.com/office/powerpoint/2010/main" val="497088207"/>
              </p:ext>
            </p:extLst>
          </p:nvPr>
        </p:nvGraphicFramePr>
        <p:xfrm>
          <a:off x="305347" y="2267669"/>
          <a:ext cx="10081118" cy="4051427"/>
        </p:xfrm>
        <a:graphic>
          <a:graphicData uri="http://schemas.openxmlformats.org/drawingml/2006/table">
            <a:tbl>
              <a:tblPr firstRow="1" bandRow="1">
                <a:tableStyleId>{00A15C55-8517-42AA-B614-E9B94910E393}</a:tableStyleId>
              </a:tblPr>
              <a:tblGrid>
                <a:gridCol w="6984775">
                  <a:extLst>
                    <a:ext uri="{9D8B030D-6E8A-4147-A177-3AD203B41FA5}">
                      <a16:colId xmlns:a16="http://schemas.microsoft.com/office/drawing/2014/main" val="1640418036"/>
                    </a:ext>
                  </a:extLst>
                </a:gridCol>
                <a:gridCol w="3096343">
                  <a:extLst>
                    <a:ext uri="{9D8B030D-6E8A-4147-A177-3AD203B41FA5}">
                      <a16:colId xmlns:a16="http://schemas.microsoft.com/office/drawing/2014/main" val="3464307571"/>
                    </a:ext>
                  </a:extLst>
                </a:gridCol>
              </a:tblGrid>
              <a:tr h="0">
                <a:tc>
                  <a:txBody>
                    <a:bodyPr/>
                    <a:lstStyle/>
                    <a:p>
                      <a:r>
                        <a:rPr lang="pl-PL" dirty="0"/>
                        <a:t>Definicja kryterium</a:t>
                      </a:r>
                    </a:p>
                  </a:txBody>
                  <a:tcPr/>
                </a:tc>
                <a:tc>
                  <a:txBody>
                    <a:bodyPr/>
                    <a:lstStyle/>
                    <a:p>
                      <a:r>
                        <a:rPr lang="pl-PL" dirty="0"/>
                        <a:t>Opis znaczenia kryterium </a:t>
                      </a:r>
                    </a:p>
                  </a:txBody>
                  <a:tcPr/>
                </a:tc>
                <a:extLst>
                  <a:ext uri="{0D108BD9-81ED-4DB2-BD59-A6C34878D82A}">
                    <a16:rowId xmlns:a16="http://schemas.microsoft.com/office/drawing/2014/main" val="1517625599"/>
                  </a:ext>
                </a:extLst>
              </a:tr>
              <a:tr h="370840">
                <a:tc>
                  <a:txBody>
                    <a:bodyPr/>
                    <a:lstStyle/>
                    <a:p>
                      <a:pPr algn="ctr"/>
                      <a:r>
                        <a:rPr lang="pl-PL" sz="1800" dirty="0"/>
                        <a:t>Projekt otrzymuje punkty, jeśli jest realizowany na jednym z dwóch obszarów strategicznej interwencji wskazanych w Krajowej Strategii Rozwoju Regionalnego 2030, tj. na obszarze miast średnich tracących funkcje społeczno-gospodarcze lub obszarze zagrożonym trwałą marginalizacją:</a:t>
                      </a:r>
                    </a:p>
                    <a:p>
                      <a:pPr algn="ctr"/>
                      <a:r>
                        <a:rPr lang="pl-PL" sz="1800" dirty="0"/>
                        <a:t> • w całości (wszystkie budynki) - 1 pkt. </a:t>
                      </a:r>
                    </a:p>
                    <a:p>
                      <a:pPr algn="ctr"/>
                      <a:endParaRPr lang="pl-PL" sz="1800" dirty="0"/>
                    </a:p>
                    <a:p>
                      <a:pPr algn="ctr"/>
                      <a:r>
                        <a:rPr lang="pl-PL" sz="1800" dirty="0"/>
                        <a:t>Weryfikacja kryterium na podstawie danych zawartych w aktualnej na moment ogłoszenia naboru liście gmin zagrożonych trwałą marginalizacją oraz liście miast średnich tracących funkcje </a:t>
                      </a:r>
                      <a:r>
                        <a:rPr lang="pl-PL" sz="1800" dirty="0" err="1"/>
                        <a:t>społeczno</a:t>
                      </a:r>
                      <a:r>
                        <a:rPr lang="pl-PL" sz="1800" dirty="0"/>
                        <a:t> - gospodarcze stanowiących załączniki do Krajowej Strategii Rozwoju Regionalnego i publikowanych przez Ministerstwo Funduszy i Polityki Regionalnej (wskazane w dokumentacji konkursowej).</a:t>
                      </a:r>
                      <a:endParaRPr lang="pl-PL" sz="1800" dirty="0">
                        <a:latin typeface="+mn-lt"/>
                      </a:endParaRPr>
                    </a:p>
                  </a:txBody>
                  <a:tcPr/>
                </a:tc>
                <a:tc>
                  <a:txBody>
                    <a:bodyPr/>
                    <a:lstStyle/>
                    <a:p>
                      <a:pPr algn="ctr"/>
                      <a:r>
                        <a:rPr lang="pl-PL" sz="1800" dirty="0"/>
                        <a:t>0 - 1 pkt </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301433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6894C7B-EEC6-3A7B-93F7-58E79609D1A9}"/>
              </a:ext>
            </a:extLst>
          </p:cNvPr>
          <p:cNvSpPr>
            <a:spLocks noGrp="1"/>
          </p:cNvSpPr>
          <p:nvPr>
            <p:ph type="title"/>
          </p:nvPr>
        </p:nvSpPr>
        <p:spPr>
          <a:xfrm>
            <a:off x="1025529" y="395462"/>
            <a:ext cx="8640381" cy="1512167"/>
          </a:xfrm>
        </p:spPr>
        <p:txBody>
          <a:bodyPr>
            <a:normAutofit fontScale="90000"/>
          </a:bodyPr>
          <a:lstStyle/>
          <a:p>
            <a:pPr algn="ctr">
              <a:lnSpc>
                <a:spcPct val="100000"/>
              </a:lnSpc>
            </a:pPr>
            <a:r>
              <a:rPr lang="pl-PL" sz="1800" b="0" dirty="0">
                <a:solidFill>
                  <a:schemeClr val="tx1"/>
                </a:solidFill>
              </a:rPr>
              <a:t>Ocenie podlegają tylko projekty, które został złożone za pośrednictwem </a:t>
            </a:r>
            <a:r>
              <a:rPr lang="pl-PL" sz="1800" dirty="0">
                <a:solidFill>
                  <a:schemeClr val="tx1"/>
                </a:solidFill>
              </a:rPr>
              <a:t>aplikacji WOD2021 w odpowiedzi na dany nabór </a:t>
            </a:r>
            <a:r>
              <a:rPr lang="pl-PL" sz="1800" b="0" dirty="0">
                <a:solidFill>
                  <a:schemeClr val="tx1"/>
                </a:solidFill>
              </a:rPr>
              <a:t>(Aplikacja Wnioski o dofinansowanie jest elementem Centralnego Sytemu Teleinformatycznego 2021).</a:t>
            </a:r>
            <a:br>
              <a:rPr lang="pl-PL" sz="1800" b="0" dirty="0">
                <a:solidFill>
                  <a:schemeClr val="tx1"/>
                </a:solidFill>
              </a:rPr>
            </a:br>
            <a:br>
              <a:rPr lang="pl-PL" sz="1800" b="0" dirty="0">
                <a:solidFill>
                  <a:schemeClr val="tx1"/>
                </a:solidFill>
              </a:rPr>
            </a:br>
            <a:r>
              <a:rPr lang="pl-PL" sz="1800" dirty="0">
                <a:solidFill>
                  <a:schemeClr val="tx1"/>
                </a:solidFill>
              </a:rPr>
              <a:t>Ocena wniosków o dofinansowanie projektów prowadzona jest w oparciu o kryteria wyboru projektów zatwierdzonych przez KM 2021-2027</a:t>
            </a:r>
            <a:r>
              <a:rPr lang="pl-PL" sz="2400" dirty="0">
                <a:solidFill>
                  <a:schemeClr val="tx1"/>
                </a:solidFill>
              </a:rPr>
              <a:t>. </a:t>
            </a:r>
            <a:br>
              <a:rPr lang="pl-PL" sz="2400" dirty="0"/>
            </a:br>
            <a:br>
              <a:rPr lang="pl-PL" sz="2400" dirty="0"/>
            </a:br>
            <a:endParaRPr lang="pl-PL" sz="2400" dirty="0"/>
          </a:p>
        </p:txBody>
      </p:sp>
      <p:sp>
        <p:nvSpPr>
          <p:cNvPr id="10" name="pole tekstowe 9">
            <a:extLst>
              <a:ext uri="{FF2B5EF4-FFF2-40B4-BE49-F238E27FC236}">
                <a16:creationId xmlns:a16="http://schemas.microsoft.com/office/drawing/2014/main" id="{F559B2C6-CD9D-EBD2-3102-8C5C8BED8C41}"/>
              </a:ext>
            </a:extLst>
          </p:cNvPr>
          <p:cNvSpPr txBox="1"/>
          <p:nvPr/>
        </p:nvSpPr>
        <p:spPr>
          <a:xfrm>
            <a:off x="521473" y="2411685"/>
            <a:ext cx="9648492" cy="5386090"/>
          </a:xfrm>
          <a:prstGeom prst="rect">
            <a:avLst/>
          </a:prstGeom>
          <a:noFill/>
        </p:spPr>
        <p:txBody>
          <a:bodyPr wrap="square" rtlCol="0">
            <a:spAutoFit/>
          </a:bodyPr>
          <a:lstStyle/>
          <a:p>
            <a:pPr algn="ctr"/>
            <a:r>
              <a:rPr lang="pl-PL" dirty="0"/>
              <a:t>W programie FEDS 2021-2027 każdy wniosek w ramach naborów konkurencyjnych finansowanych ze środków Europejskiego Funduszu Rozwoju Regionalnego oraz Funduszu na rzecz Sprawiedliwej Transformacji (FST) (w zakresie działań 9.2, 9.4 oraz 9.5) oceniany będzie kryteriami ogólnymi oraz kryteriami specyficznymi dla danego działania/typu projektu. </a:t>
            </a:r>
          </a:p>
          <a:p>
            <a:pPr algn="ctr"/>
            <a:endParaRPr lang="pl-PL" dirty="0"/>
          </a:p>
          <a:p>
            <a:endParaRPr lang="pl-PL" dirty="0"/>
          </a:p>
          <a:p>
            <a:r>
              <a:rPr lang="pl-PL" sz="2000" dirty="0"/>
              <a:t>Podział kryteriów wyboru projektów: </a:t>
            </a:r>
          </a:p>
          <a:p>
            <a:endParaRPr lang="pl-PL" dirty="0"/>
          </a:p>
          <a:p>
            <a:pPr marL="342900" indent="-342900">
              <a:buAutoNum type="arabicPeriod"/>
            </a:pPr>
            <a:r>
              <a:rPr lang="pl-PL" dirty="0"/>
              <a:t>Kryteria formalne: </a:t>
            </a:r>
          </a:p>
          <a:p>
            <a:r>
              <a:rPr lang="pl-PL" dirty="0"/>
              <a:t>1.1 Kryteria formalne ogólne – wspólne dla wszystkich priorytetów/działań/ typów projektu </a:t>
            </a:r>
          </a:p>
          <a:p>
            <a:r>
              <a:rPr lang="pl-PL" dirty="0"/>
              <a:t>1.2 Kryteria formalne specyficzne – właściwe dla poszczególnych działań/ typów projektu - o ile takie wystąpią </a:t>
            </a:r>
          </a:p>
          <a:p>
            <a:endParaRPr lang="pl-PL" dirty="0"/>
          </a:p>
          <a:p>
            <a:r>
              <a:rPr lang="pl-PL" dirty="0"/>
              <a:t>2. Kryteria merytoryczne: </a:t>
            </a:r>
          </a:p>
          <a:p>
            <a:r>
              <a:rPr lang="pl-PL" dirty="0"/>
              <a:t>2.1 Kryteria merytoryczne ogólne – wspólne dla wszystkich priorytetów/działań/ typów projektu </a:t>
            </a:r>
          </a:p>
          <a:p>
            <a:r>
              <a:rPr lang="pl-PL" dirty="0"/>
              <a:t>2.2 Kryteria merytoryczne specyficzne – właściwe dla poszczególnych działań/ typów projektu - o ile takie wystąpią </a:t>
            </a:r>
          </a:p>
          <a:p>
            <a:endParaRPr lang="pl-PL" dirty="0"/>
          </a:p>
          <a:p>
            <a:endParaRPr lang="pl-PL" dirty="0"/>
          </a:p>
        </p:txBody>
      </p:sp>
    </p:spTree>
    <p:extLst>
      <p:ext uri="{BB962C8B-B14F-4D97-AF65-F5344CB8AC3E}">
        <p14:creationId xmlns:p14="http://schemas.microsoft.com/office/powerpoint/2010/main" val="3852992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449362" y="1087000"/>
            <a:ext cx="9505056" cy="984885"/>
          </a:xfrm>
          <a:prstGeom prst="rect">
            <a:avLst/>
          </a:prstGeom>
          <a:noFill/>
        </p:spPr>
        <p:txBody>
          <a:bodyPr wrap="square" rtlCol="0">
            <a:spAutoFit/>
          </a:bodyPr>
          <a:lstStyle/>
          <a:p>
            <a:pPr marL="457200" indent="-457200">
              <a:buFont typeface="+mj-lt"/>
              <a:buAutoNum type="arabicPeriod" startAt="12"/>
            </a:pPr>
            <a:r>
              <a:rPr lang="pl-PL" sz="2000" b="1" dirty="0"/>
              <a:t>Klauzule społeczne  </a:t>
            </a:r>
            <a:endParaRPr lang="pl-PL" sz="2000" b="1" u="sng" dirty="0"/>
          </a:p>
          <a:p>
            <a:endParaRPr lang="pl-PL" sz="2000" b="1" dirty="0"/>
          </a:p>
          <a:p>
            <a:endParaRPr lang="pl-PL" dirty="0"/>
          </a:p>
        </p:txBody>
      </p:sp>
      <p:graphicFrame>
        <p:nvGraphicFramePr>
          <p:cNvPr id="2" name="Tabela 2">
            <a:extLst>
              <a:ext uri="{FF2B5EF4-FFF2-40B4-BE49-F238E27FC236}">
                <a16:creationId xmlns:a16="http://schemas.microsoft.com/office/drawing/2014/main" id="{224ACB5E-8799-022B-CF02-8788D7840E27}"/>
              </a:ext>
            </a:extLst>
          </p:cNvPr>
          <p:cNvGraphicFramePr>
            <a:graphicFrameLocks noGrp="1"/>
          </p:cNvGraphicFramePr>
          <p:nvPr>
            <p:extLst>
              <p:ext uri="{D42A27DB-BD31-4B8C-83A1-F6EECF244321}">
                <p14:modId xmlns:p14="http://schemas.microsoft.com/office/powerpoint/2010/main" val="2359002364"/>
              </p:ext>
            </p:extLst>
          </p:nvPr>
        </p:nvGraphicFramePr>
        <p:xfrm>
          <a:off x="305347" y="1763613"/>
          <a:ext cx="10081118" cy="5148707"/>
        </p:xfrm>
        <a:graphic>
          <a:graphicData uri="http://schemas.openxmlformats.org/drawingml/2006/table">
            <a:tbl>
              <a:tblPr firstRow="1" bandRow="1">
                <a:tableStyleId>{00A15C55-8517-42AA-B614-E9B94910E393}</a:tableStyleId>
              </a:tblPr>
              <a:tblGrid>
                <a:gridCol w="6984775">
                  <a:extLst>
                    <a:ext uri="{9D8B030D-6E8A-4147-A177-3AD203B41FA5}">
                      <a16:colId xmlns:a16="http://schemas.microsoft.com/office/drawing/2014/main" val="1640418036"/>
                    </a:ext>
                  </a:extLst>
                </a:gridCol>
                <a:gridCol w="3096343">
                  <a:extLst>
                    <a:ext uri="{9D8B030D-6E8A-4147-A177-3AD203B41FA5}">
                      <a16:colId xmlns:a16="http://schemas.microsoft.com/office/drawing/2014/main" val="3464307571"/>
                    </a:ext>
                  </a:extLst>
                </a:gridCol>
              </a:tblGrid>
              <a:tr h="0">
                <a:tc>
                  <a:txBody>
                    <a:bodyPr/>
                    <a:lstStyle/>
                    <a:p>
                      <a:r>
                        <a:rPr lang="pl-PL" dirty="0"/>
                        <a:t>Definicja kryterium</a:t>
                      </a:r>
                    </a:p>
                  </a:txBody>
                  <a:tcPr/>
                </a:tc>
                <a:tc>
                  <a:txBody>
                    <a:bodyPr/>
                    <a:lstStyle/>
                    <a:p>
                      <a:r>
                        <a:rPr lang="pl-PL" dirty="0"/>
                        <a:t>Opis znaczenia kryterium </a:t>
                      </a:r>
                    </a:p>
                  </a:txBody>
                  <a:tcPr/>
                </a:tc>
                <a:extLst>
                  <a:ext uri="{0D108BD9-81ED-4DB2-BD59-A6C34878D82A}">
                    <a16:rowId xmlns:a16="http://schemas.microsoft.com/office/drawing/2014/main" val="1517625599"/>
                  </a:ext>
                </a:extLst>
              </a:tr>
              <a:tr h="370840">
                <a:tc>
                  <a:txBody>
                    <a:bodyPr/>
                    <a:lstStyle/>
                    <a:p>
                      <a:pPr algn="ctr"/>
                      <a:r>
                        <a:rPr lang="pl-PL" sz="1800" dirty="0"/>
                        <a:t>Projekt otrzymuje punkty, jeśli w zamówieniach publicznych na roboty budowlane zastosowano: </a:t>
                      </a:r>
                    </a:p>
                    <a:p>
                      <a:pPr algn="l"/>
                      <a:r>
                        <a:rPr lang="pl-PL" sz="1800" dirty="0"/>
                        <a:t>- klauzule społeczne, o których mowa w art. 94 - 96 Ustawy z dnia 11 września 2019 r. Prawo zamówień publicznych;</a:t>
                      </a:r>
                    </a:p>
                    <a:p>
                      <a:pPr algn="l"/>
                      <a:r>
                        <a:rPr lang="pl-PL" sz="1800" dirty="0"/>
                        <a:t>lub </a:t>
                      </a:r>
                    </a:p>
                    <a:p>
                      <a:pPr marL="285750" indent="-285750" algn="l">
                        <a:buFontTx/>
                        <a:buChar char="-"/>
                      </a:pPr>
                      <a:r>
                        <a:rPr lang="pl-PL" sz="1800" dirty="0"/>
                        <a:t>aspekty społeczne w kryteriach oceny ofert, o których mowa w art. 242 ust. 2 pkt. 2 Ustawy z dnia 11 września 2019 r. Prawo zamówień publicznych; </a:t>
                      </a:r>
                    </a:p>
                    <a:p>
                      <a:pPr marL="0" indent="0" algn="l">
                        <a:buFontTx/>
                        <a:buNone/>
                      </a:pPr>
                      <a:r>
                        <a:rPr lang="pl-PL" sz="1800" dirty="0"/>
                        <a:t>lub </a:t>
                      </a:r>
                    </a:p>
                    <a:p>
                      <a:pPr marL="285750" indent="-285750" algn="l">
                        <a:buFontTx/>
                        <a:buChar char="-"/>
                      </a:pPr>
                      <a:r>
                        <a:rPr lang="pl-PL" sz="1800" dirty="0"/>
                        <a:t>- zastrzeżenia, o którym mowa w art. 15a Ustawy z dnia 27 kwietnia 2006 r. o spółdzielniach socjalnych. </a:t>
                      </a:r>
                    </a:p>
                    <a:p>
                      <a:pPr marL="285750" indent="-285750" algn="ctr">
                        <a:buFontTx/>
                        <a:buChar char="-"/>
                      </a:pPr>
                      <a:endParaRPr lang="pl-PL" sz="1800" dirty="0"/>
                    </a:p>
                    <a:p>
                      <a:pPr marL="0" indent="0" algn="ctr">
                        <a:buFontTx/>
                        <a:buNone/>
                      </a:pPr>
                      <a:r>
                        <a:rPr lang="pl-PL" sz="1800" dirty="0"/>
                        <a:t>Jeśli na moment składania pierwszej wersji wniosku o dofinansowanie zamówienie zostało co najmniej upublicznione zgodnie z zasadami udzielania zamówień, a we wniosku opisano zastosowanie ww. klauzul społecznych oraz wskazano nr zamówienia wraz z linkiem do strony www – projekt otrzymuje 2 pkt.</a:t>
                      </a:r>
                      <a:endParaRPr lang="pl-PL" sz="1800" dirty="0">
                        <a:latin typeface="+mn-lt"/>
                      </a:endParaRPr>
                    </a:p>
                  </a:txBody>
                  <a:tcPr/>
                </a:tc>
                <a:tc>
                  <a:txBody>
                    <a:bodyPr/>
                    <a:lstStyle/>
                    <a:p>
                      <a:pPr algn="ctr"/>
                      <a:r>
                        <a:rPr lang="pl-PL" sz="1800" dirty="0"/>
                        <a:t>0 - 2 pkt </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3147666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a:xfrm>
            <a:off x="1313458" y="268881"/>
            <a:ext cx="7632848" cy="4143041"/>
          </a:xfrm>
        </p:spPr>
        <p:txBody>
          <a:bodyPr>
            <a:normAutofit fontScale="90000"/>
          </a:bodyPr>
          <a:lstStyle/>
          <a:p>
            <a:pPr algn="ct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Dolnośląska Instytucja Pośrednicząca </a:t>
            </a:r>
            <a:br>
              <a:rPr lang="pl-PL" sz="2700" dirty="0">
                <a:latin typeface="Arial" panose="020B0604020202020204" pitchFamily="34" charset="0"/>
                <a:cs typeface="Arial" panose="020B0604020202020204" pitchFamily="34" charset="0"/>
              </a:rPr>
            </a:b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ul. Eugeniusza Kwiatkowskiego 4 </a:t>
            </a: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 52-407 Wrocław</a:t>
            </a:r>
            <a:br>
              <a:rPr lang="pl-PL" sz="2700" dirty="0">
                <a:latin typeface="Arial" panose="020B0604020202020204" pitchFamily="34" charset="0"/>
                <a:cs typeface="Arial" panose="020B0604020202020204" pitchFamily="34" charset="0"/>
              </a:rPr>
            </a:br>
            <a:br>
              <a:rPr lang="pl-PL" sz="2700" dirty="0">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Filia w Świdnicy, Rynek 1, 58-100 Świdnica</a:t>
            </a:r>
            <a:br>
              <a:rPr lang="pl-PL" sz="2700" dirty="0">
                <a:latin typeface="Arial" panose="020B0604020202020204" pitchFamily="34" charset="0"/>
                <a:cs typeface="Arial" panose="020B0604020202020204" pitchFamily="34" charset="0"/>
              </a:rPr>
            </a:br>
            <a:br>
              <a:rPr lang="pl-PL" sz="2700" dirty="0">
                <a:solidFill>
                  <a:srgbClr val="000080"/>
                </a:solidFill>
                <a:effectLst/>
                <a:latin typeface="Arial" panose="020B0604020202020204" pitchFamily="34" charset="0"/>
                <a:cs typeface="Arial" panose="020B0604020202020204" pitchFamily="34" charset="0"/>
              </a:rPr>
            </a:br>
            <a:r>
              <a:rPr lang="pl-PL" sz="2700" dirty="0">
                <a:latin typeface="Arial" panose="020B0604020202020204" pitchFamily="34" charset="0"/>
                <a:cs typeface="Arial" panose="020B0604020202020204" pitchFamily="34" charset="0"/>
              </a:rPr>
              <a:t>www</a:t>
            </a:r>
            <a:r>
              <a:rPr lang="pl-PL" sz="2700" dirty="0">
                <a:solidFill>
                  <a:srgbClr val="000080"/>
                </a:solidFill>
                <a:effectLst/>
                <a:latin typeface="Arial" panose="020B0604020202020204" pitchFamily="34" charset="0"/>
                <a:cs typeface="Arial" panose="020B0604020202020204" pitchFamily="34" charset="0"/>
              </a:rPr>
              <a:t>.</a:t>
            </a:r>
            <a:r>
              <a:rPr lang="pl-PL" sz="2700" dirty="0">
                <a:latin typeface="Arial" panose="020B0604020202020204" pitchFamily="34" charset="0"/>
                <a:cs typeface="Arial" panose="020B0604020202020204" pitchFamily="34" charset="0"/>
              </a:rPr>
              <a:t>dip.dolnyslask.pl</a:t>
            </a:r>
            <a:br>
              <a:rPr lang="pl-PL" sz="2700" dirty="0">
                <a:effectLst/>
                <a:hlinkClick r:id="rId2"/>
              </a:rPr>
            </a:br>
            <a:br>
              <a:rPr lang="pl-PL" dirty="0"/>
            </a:br>
            <a:br>
              <a:rPr lang="pl-PL" dirty="0"/>
            </a:br>
            <a:endParaRPr lang="pl-PL" dirty="0"/>
          </a:p>
        </p:txBody>
      </p:sp>
      <p:pic>
        <p:nvPicPr>
          <p:cNvPr id="2" name="Obraz 1">
            <a:extLst>
              <a:ext uri="{FF2B5EF4-FFF2-40B4-BE49-F238E27FC236}">
                <a16:creationId xmlns:a16="http://schemas.microsoft.com/office/drawing/2014/main" id="{D931D479-C4F0-8409-1E2C-E8E5D4E579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5427" y="6338702"/>
            <a:ext cx="8712967" cy="922152"/>
          </a:xfrm>
          <a:prstGeom prst="rect">
            <a:avLst/>
          </a:prstGeom>
        </p:spPr>
      </p:pic>
      <p:sp>
        <p:nvSpPr>
          <p:cNvPr id="3" name="Tytuł 5">
            <a:extLst>
              <a:ext uri="{FF2B5EF4-FFF2-40B4-BE49-F238E27FC236}">
                <a16:creationId xmlns:a16="http://schemas.microsoft.com/office/drawing/2014/main" id="{7CF2AEF9-B6EC-7553-3AF2-127111C8ABCC}"/>
              </a:ext>
            </a:extLst>
          </p:cNvPr>
          <p:cNvSpPr txBox="1">
            <a:spLocks/>
          </p:cNvSpPr>
          <p:nvPr/>
        </p:nvSpPr>
        <p:spPr>
          <a:xfrm>
            <a:off x="809402" y="2699717"/>
            <a:ext cx="5328592" cy="1656184"/>
          </a:xfrm>
          <a:prstGeom prst="rect">
            <a:avLst/>
          </a:prstGeom>
        </p:spPr>
        <p:txBody>
          <a:bodyPr vert="horz" lIns="0" tIns="0" rIns="0" bIns="0" rtlCol="0" anchor="t" anchorCtr="0">
            <a:normAutofit fontScale="97500"/>
          </a:bodyPr>
          <a:lst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a:lstStyle>
          <a:p>
            <a:pPr marL="0" marR="0" lvl="0" indent="0" algn="l" defTabSz="1007943" rtl="0" eaLnBrk="1" fontAlgn="auto" latinLnBrk="0" hangingPunct="1">
              <a:lnSpc>
                <a:spcPts val="3600"/>
              </a:lnSpc>
              <a:spcBef>
                <a:spcPct val="0"/>
              </a:spcBef>
              <a:spcAft>
                <a:spcPts val="0"/>
              </a:spcAft>
              <a:buClrTx/>
              <a:buSzTx/>
              <a:buFontTx/>
              <a:buNone/>
              <a:tabLst/>
              <a:defRPr/>
            </a:pPr>
            <a:endParaRPr kumimoji="0" lang="pl-PL" sz="15000" b="1" i="0" u="none" strike="noStrike" kern="1200" cap="none" spc="0" normalizeH="0" baseline="0" noProof="0" dirty="0">
              <a:ln>
                <a:noFill/>
              </a:ln>
              <a:solidFill>
                <a:srgbClr val="002073"/>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086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ole tekstowe 9">
            <a:extLst>
              <a:ext uri="{FF2B5EF4-FFF2-40B4-BE49-F238E27FC236}">
                <a16:creationId xmlns:a16="http://schemas.microsoft.com/office/drawing/2014/main" id="{F559B2C6-CD9D-EBD2-3102-8C5C8BED8C41}"/>
              </a:ext>
            </a:extLst>
          </p:cNvPr>
          <p:cNvSpPr txBox="1"/>
          <p:nvPr/>
        </p:nvSpPr>
        <p:spPr>
          <a:xfrm>
            <a:off x="449362" y="671293"/>
            <a:ext cx="9648492" cy="7325082"/>
          </a:xfrm>
          <a:prstGeom prst="rect">
            <a:avLst/>
          </a:prstGeom>
          <a:noFill/>
        </p:spPr>
        <p:txBody>
          <a:bodyPr wrap="square" rtlCol="0">
            <a:spAutoFit/>
          </a:bodyPr>
          <a:lstStyle/>
          <a:p>
            <a:pPr algn="ctr"/>
            <a:r>
              <a:rPr lang="pl-PL" sz="2000" u="sng" dirty="0"/>
              <a:t>Rodzaje kryteriów: </a:t>
            </a:r>
          </a:p>
          <a:p>
            <a:pPr algn="ctr"/>
            <a:endParaRPr lang="pl-PL" dirty="0"/>
          </a:p>
          <a:p>
            <a:pPr algn="ctr"/>
            <a:r>
              <a:rPr lang="pl-PL" dirty="0"/>
              <a:t>• Obligatoryjne - spełnienie kryterium obligatoryjnego jest konieczne do otrzymania dofinasowania </a:t>
            </a:r>
          </a:p>
          <a:p>
            <a:pPr algn="ctr"/>
            <a:endParaRPr lang="pl-PL" dirty="0"/>
          </a:p>
          <a:p>
            <a:pPr algn="ctr"/>
            <a:r>
              <a:rPr lang="pl-PL" dirty="0"/>
              <a:t>Kryteria obligatoryjne oceniane będą zerojedynkowo (możliwa ocena: TAK/NIE, a w uzasadnionych wypadkach NIE DOTYCZY). Niespełnienie kryterium (ocena: NIE) eliminuje projekt z możliwości otrzymania dofinansowania. </a:t>
            </a:r>
          </a:p>
          <a:p>
            <a:pPr algn="ctr"/>
            <a:endParaRPr lang="pl-PL" dirty="0"/>
          </a:p>
          <a:p>
            <a:pPr algn="ctr"/>
            <a:r>
              <a:rPr lang="pl-PL" dirty="0"/>
              <a:t>• Premiujące - kryteriami punktowe a ich celem jest premiowanie określonych cech projektów, pożądanych z punktu widzenia zapisów programu. Niespełnienie kryterium (ocena 0 pkt) nie eliminuje projektu z możliwości otrzymania dofinansowania. Liczba zebranych punktów decyduje o pozycji projektu na liście rankingowej. </a:t>
            </a:r>
          </a:p>
          <a:p>
            <a:pPr algn="ctr"/>
            <a:endParaRPr lang="pl-PL"/>
          </a:p>
          <a:p>
            <a:pPr algn="ctr"/>
            <a:r>
              <a:rPr lang="pl-PL" dirty="0"/>
              <a:t>Podsumowując: </a:t>
            </a:r>
          </a:p>
          <a:p>
            <a:pPr algn="ctr"/>
            <a:r>
              <a:rPr lang="pl-PL" sz="1800" b="0" i="0" u="none" strike="noStrike" baseline="0" dirty="0">
                <a:solidFill>
                  <a:srgbClr val="000000"/>
                </a:solidFill>
                <a:latin typeface="Calibri" panose="020F0502020204030204" pitchFamily="34" charset="0"/>
              </a:rPr>
              <a:t>Tylko wniosek, który spełnił wszystkie </a:t>
            </a:r>
            <a:r>
              <a:rPr lang="pl-PL" sz="1800" b="1" i="0" u="none" strike="noStrike" baseline="0" dirty="0">
                <a:solidFill>
                  <a:srgbClr val="000000"/>
                </a:solidFill>
                <a:latin typeface="Calibri" panose="020F0502020204030204" pitchFamily="34" charset="0"/>
              </a:rPr>
              <a:t>kryteria obligatoryjne (ogólne i specyficzne) </a:t>
            </a:r>
            <a:r>
              <a:rPr lang="pl-PL" sz="1800" b="0" i="0" u="none" strike="noStrike" baseline="0" dirty="0">
                <a:solidFill>
                  <a:srgbClr val="000000"/>
                </a:solidFill>
                <a:latin typeface="Calibri" panose="020F0502020204030204" pitchFamily="34" charset="0"/>
              </a:rPr>
              <a:t>może otrzymać dofinansowanie. </a:t>
            </a:r>
          </a:p>
          <a:p>
            <a:pPr algn="ctr"/>
            <a:r>
              <a:rPr lang="pl-PL" sz="1800" b="0" i="0" u="none" strike="noStrike" baseline="0" dirty="0">
                <a:solidFill>
                  <a:srgbClr val="000000"/>
                </a:solidFill>
                <a:latin typeface="Calibri" panose="020F0502020204030204" pitchFamily="34" charset="0"/>
              </a:rPr>
              <a:t>Natomiast </a:t>
            </a:r>
            <a:r>
              <a:rPr lang="pl-PL" sz="1800" b="1" i="0" u="none" strike="noStrike" baseline="0" dirty="0">
                <a:solidFill>
                  <a:srgbClr val="000000"/>
                </a:solidFill>
                <a:latin typeface="Calibri" panose="020F0502020204030204" pitchFamily="34" charset="0"/>
              </a:rPr>
              <a:t>kryteria premiujące </a:t>
            </a:r>
            <a:r>
              <a:rPr lang="pl-PL" sz="1800" b="0" i="0" u="none" strike="noStrike" baseline="0" dirty="0">
                <a:solidFill>
                  <a:srgbClr val="000000"/>
                </a:solidFill>
                <a:latin typeface="Calibri" panose="020F0502020204030204" pitchFamily="34" charset="0"/>
              </a:rPr>
              <a:t>są kryteriami punktowymi, a ich celem jest premiowanie określonych cech projektu z punktu widzenia programu. Niespełnienie kryterium nie eliminuje projektu z możliwości otrzymania dofinansowania, ale liczba zebranych punktów decyduje o pozycji na liście rankingowej. </a:t>
            </a:r>
            <a:r>
              <a:rPr lang="pl-PL" dirty="0">
                <a:solidFill>
                  <a:srgbClr val="000000"/>
                </a:solidFill>
                <a:latin typeface="Calibri" panose="020F0502020204030204" pitchFamily="34" charset="0"/>
              </a:rPr>
              <a:t>W przypadku uzyskania takiej samej punktacji o pozycji na liście rankingowej decydują </a:t>
            </a:r>
            <a:r>
              <a:rPr lang="pl-PL" b="1" dirty="0">
                <a:solidFill>
                  <a:srgbClr val="000000"/>
                </a:solidFill>
                <a:latin typeface="Calibri" panose="020F0502020204030204" pitchFamily="34" charset="0"/>
              </a:rPr>
              <a:t>kryteria rozstrzygające </a:t>
            </a:r>
            <a:r>
              <a:rPr lang="pl-PL" dirty="0">
                <a:solidFill>
                  <a:srgbClr val="000000"/>
                </a:solidFill>
                <a:latin typeface="Calibri" panose="020F0502020204030204" pitchFamily="34" charset="0"/>
              </a:rPr>
              <a:t>wskazane spośród kryteriów punktowych. Jeżeli w danym naborze będzie więcej niż jedno kryterium rozstrzygające, w opisie znaczenie kryterium będzie podane w której kolejności dane kryterium będzie brane pod uwagę przy umieszczaniu projektu na liście ocenionych projektów i podejmowaniu decyzji o przyznaniu dofinansowania. </a:t>
            </a:r>
            <a:endParaRPr lang="pl-PL" dirty="0"/>
          </a:p>
          <a:p>
            <a:pPr algn="ctr"/>
            <a:endParaRPr lang="pl-PL" dirty="0"/>
          </a:p>
          <a:p>
            <a:endParaRPr lang="pl-PL" dirty="0"/>
          </a:p>
        </p:txBody>
      </p:sp>
    </p:spTree>
    <p:extLst>
      <p:ext uri="{BB962C8B-B14F-4D97-AF65-F5344CB8AC3E}">
        <p14:creationId xmlns:p14="http://schemas.microsoft.com/office/powerpoint/2010/main" val="1101059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b="1" dirty="0"/>
              <a:t>KRYTERIA FORMALNE I MERYTORYCZNE ogólne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971525"/>
            <a:ext cx="9505056" cy="5478423"/>
          </a:xfrm>
          <a:prstGeom prst="rect">
            <a:avLst/>
          </a:prstGeom>
          <a:noFill/>
        </p:spPr>
        <p:txBody>
          <a:bodyPr wrap="square" rtlCol="0">
            <a:spAutoFit/>
          </a:bodyPr>
          <a:lstStyle/>
          <a:p>
            <a:r>
              <a:rPr lang="pl-PL" sz="2000" dirty="0"/>
              <a:t>Kryteria formalne i merytoryczne ogólne zatwierdzone zostały Uchwałą nr 33 Komitetu Monitorującego FEDS 2021-2027 z dnia 13 września 2023 r., zamieszczone na stronie internetowej:  </a:t>
            </a:r>
          </a:p>
          <a:p>
            <a:endParaRPr lang="pl-PL" sz="2000" dirty="0"/>
          </a:p>
          <a:p>
            <a:r>
              <a:rPr lang="pl-PL" sz="1800" u="sng" dirty="0">
                <a:solidFill>
                  <a:srgbClr val="0563C1"/>
                </a:solidFill>
                <a:effectLst/>
                <a:latin typeface="Arial" panose="020B0604020202020204" pitchFamily="34" charset="0"/>
                <a:ea typeface="Times New Roman" panose="02020603050405020304" pitchFamily="18" charset="0"/>
                <a:cs typeface="Times New Roman" panose="02020603050405020304" pitchFamily="18" charset="0"/>
                <a:hlinkClick r:id="rId2"/>
              </a:rPr>
              <a:t>https://rpo.dolnyslask.pl/wp-content/uploads/2023/09/za%C5%82.-do-Uchwa%C5%82y-KM-33-kryteria-og%C3%B3lne-zmiana.pdf</a:t>
            </a:r>
            <a:endParaRPr lang="pl-PL"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pl-PL" sz="2000" dirty="0"/>
          </a:p>
          <a:p>
            <a:endParaRPr lang="pl-PL" sz="2000" dirty="0"/>
          </a:p>
          <a:p>
            <a:r>
              <a:rPr lang="pl-PL" sz="2000" u="sng" dirty="0"/>
              <a:t>Kryteria formalne ogólne bez możliwości korekty:</a:t>
            </a:r>
          </a:p>
          <a:p>
            <a:endParaRPr lang="pl-PL" sz="2000" dirty="0"/>
          </a:p>
          <a:p>
            <a:pPr marL="342900" indent="-342900">
              <a:buFont typeface="+mj-lt"/>
              <a:buAutoNum type="arabicPeriod"/>
            </a:pPr>
            <a:r>
              <a:rPr lang="pl-PL" sz="2000" dirty="0"/>
              <a:t>Termin oraz forma złożenia wniosku o dofinansowanie</a:t>
            </a:r>
          </a:p>
          <a:p>
            <a:pPr marL="342900" indent="-342900">
              <a:buFont typeface="+mj-lt"/>
              <a:buAutoNum type="arabicPeriod"/>
            </a:pPr>
            <a:r>
              <a:rPr lang="pl-PL" sz="2000" dirty="0"/>
              <a:t>Kwalifikowalność typu projektu</a:t>
            </a:r>
          </a:p>
          <a:p>
            <a:pPr marL="342900" indent="-342900">
              <a:buFont typeface="+mj-lt"/>
              <a:buAutoNum type="arabicPeriod"/>
            </a:pPr>
            <a:r>
              <a:rPr lang="pl-PL" sz="2000" dirty="0"/>
              <a:t>Kwalifikowalność Wnioskodawcy / partnera</a:t>
            </a:r>
          </a:p>
          <a:p>
            <a:pPr marL="342900" indent="-342900">
              <a:buFont typeface="+mj-lt"/>
              <a:buAutoNum type="arabicPeriod"/>
            </a:pPr>
            <a:r>
              <a:rPr lang="pl-PL" sz="2000" dirty="0"/>
              <a:t>Rzetelność wypełnienia wniosku o dofinansowanie</a:t>
            </a:r>
          </a:p>
          <a:p>
            <a:pPr marL="342900" indent="-342900">
              <a:buFont typeface="+mj-lt"/>
              <a:buAutoNum type="arabicPeriod"/>
            </a:pPr>
            <a:r>
              <a:rPr lang="pl-PL" sz="2000" dirty="0"/>
              <a:t>Złożenie wniosku w jednym naborze</a:t>
            </a:r>
          </a:p>
          <a:p>
            <a:endParaRPr lang="pl-PL" dirty="0"/>
          </a:p>
          <a:p>
            <a:endParaRPr lang="pl-PL" dirty="0"/>
          </a:p>
          <a:p>
            <a:endParaRPr lang="pl-PL" dirty="0"/>
          </a:p>
        </p:txBody>
      </p:sp>
    </p:spTree>
    <p:extLst>
      <p:ext uri="{BB962C8B-B14F-4D97-AF65-F5344CB8AC3E}">
        <p14:creationId xmlns:p14="http://schemas.microsoft.com/office/powerpoint/2010/main" val="2817583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236"/>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algn="ctr"/>
            <a:r>
              <a:rPr lang="pl-PL" b="1" dirty="0"/>
              <a:t>KRYTERIA FORMALNE I MERYTORYCZNE ogólne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161330" y="614679"/>
            <a:ext cx="10369152" cy="8433078"/>
          </a:xfrm>
          <a:prstGeom prst="rect">
            <a:avLst/>
          </a:prstGeom>
          <a:noFill/>
        </p:spPr>
        <p:txBody>
          <a:bodyPr wrap="square" rtlCol="0">
            <a:spAutoFit/>
          </a:bodyPr>
          <a:lstStyle/>
          <a:p>
            <a:r>
              <a:rPr lang="pl-PL" u="sng" dirty="0"/>
              <a:t>Kryteria formalne ogólne z możliwością korekty:</a:t>
            </a:r>
          </a:p>
          <a:p>
            <a:endParaRPr lang="pl-PL" sz="400" dirty="0"/>
          </a:p>
          <a:p>
            <a:pPr marL="342900" indent="-342900">
              <a:buFont typeface="+mj-lt"/>
              <a:buAutoNum type="arabicPeriod" startAt="6"/>
            </a:pPr>
            <a:r>
              <a:rPr lang="pl-PL" dirty="0"/>
              <a:t>Poprawność wypełnienia złożonego wniosku</a:t>
            </a:r>
          </a:p>
          <a:p>
            <a:pPr marL="342900" indent="-342900">
              <a:buFont typeface="+mj-lt"/>
              <a:buAutoNum type="arabicPeriod" startAt="6"/>
            </a:pPr>
            <a:r>
              <a:rPr lang="pl-PL" dirty="0"/>
              <a:t>Zgodność z limitami dla określonych kategorii kosztów</a:t>
            </a:r>
          </a:p>
          <a:p>
            <a:pPr marL="342900" indent="-342900">
              <a:buFont typeface="+mj-lt"/>
              <a:buAutoNum type="arabicPeriod" startAt="6"/>
            </a:pPr>
            <a:r>
              <a:rPr lang="pl-PL" dirty="0"/>
              <a:t>Realizacja projektu partnerskiego</a:t>
            </a:r>
          </a:p>
          <a:p>
            <a:pPr marL="342900" indent="-342900">
              <a:buFont typeface="+mj-lt"/>
              <a:buAutoNum type="arabicPeriod" startAt="6"/>
            </a:pPr>
            <a:r>
              <a:rPr lang="pl-PL" dirty="0"/>
              <a:t>Niepodleganie wykluczeniu z możliwości otrzymania dofinansowania ze środków UE</a:t>
            </a:r>
          </a:p>
          <a:p>
            <a:pPr marL="342900" indent="-342900">
              <a:buFont typeface="+mj-lt"/>
              <a:buAutoNum type="arabicPeriod" startAt="6"/>
            </a:pPr>
            <a:r>
              <a:rPr lang="pl-PL" dirty="0"/>
              <a:t> Wnioskodawca nie podlega wykluczeniu z ubiegania się o dofinansowanie z powodu obowiązywania dyskryminujących aktów prawa miejscowego </a:t>
            </a:r>
          </a:p>
          <a:p>
            <a:pPr marL="342900" indent="-342900">
              <a:buFont typeface="+mj-lt"/>
              <a:buAutoNum type="arabicPeriod" startAt="6"/>
            </a:pPr>
            <a:r>
              <a:rPr lang="pl-PL" dirty="0"/>
              <a:t>Zgodność z przepisami art. 63 ust. 6 i art. 73 ust. 2 lit. f) i h) Rozporządzenia Parlamentu Europejskiego i Rady (UE) nr 2021/1060 z dnia 24 czerwca 2021 r.</a:t>
            </a:r>
          </a:p>
          <a:p>
            <a:pPr marL="342900" indent="-342900">
              <a:buFont typeface="+mj-lt"/>
              <a:buAutoNum type="arabicPeriod" startAt="6"/>
            </a:pPr>
            <a:r>
              <a:rPr lang="pl-PL" dirty="0"/>
              <a:t> Zakaz podwójnego finansowania</a:t>
            </a:r>
          </a:p>
          <a:p>
            <a:pPr marL="342900" indent="-342900">
              <a:buFont typeface="+mj-lt"/>
              <a:buAutoNum type="arabicPeriod" startAt="6"/>
            </a:pPr>
            <a:r>
              <a:rPr lang="pl-PL" dirty="0"/>
              <a:t> Kwalifikowalność wydatków w ramach projektu</a:t>
            </a:r>
          </a:p>
          <a:p>
            <a:pPr marL="342900" indent="-342900">
              <a:buFont typeface="+mj-lt"/>
              <a:buAutoNum type="arabicPeriod" startAt="6"/>
            </a:pPr>
            <a:r>
              <a:rPr lang="pl-PL" dirty="0"/>
              <a:t> Zgodność z regulaminem wyboru projektów </a:t>
            </a:r>
          </a:p>
          <a:p>
            <a:pPr marL="342900" indent="-342900">
              <a:buFont typeface="+mj-lt"/>
              <a:buAutoNum type="arabicPeriod" startAt="6"/>
            </a:pPr>
            <a:r>
              <a:rPr lang="pl-PL" dirty="0"/>
              <a:t> Miejsce realizacji projektu </a:t>
            </a:r>
          </a:p>
          <a:p>
            <a:pPr marL="342900" indent="-342900">
              <a:buFont typeface="+mj-lt"/>
              <a:buAutoNum type="arabicPeriod" startAt="6"/>
            </a:pPr>
            <a:r>
              <a:rPr lang="pl-PL" dirty="0"/>
              <a:t> Zgodność projektu z polityką ochrony środowiska</a:t>
            </a:r>
          </a:p>
          <a:p>
            <a:pPr marL="342900" indent="-342900">
              <a:buFont typeface="+mj-lt"/>
              <a:buAutoNum type="arabicPeriod" startAt="6"/>
            </a:pPr>
            <a:r>
              <a:rPr lang="pl-PL" dirty="0"/>
              <a:t> Odporność infrastruktury na zmiany klimatu</a:t>
            </a:r>
          </a:p>
          <a:p>
            <a:pPr marL="342900" indent="-342900">
              <a:buFont typeface="+mj-lt"/>
              <a:buAutoNum type="arabicPeriod" startAt="6"/>
            </a:pPr>
            <a:r>
              <a:rPr lang="pl-PL" dirty="0"/>
              <a:t> Wnioskodawca wybrał wszystkie wskaźniki obligatoryjne dla danego typu projektu</a:t>
            </a:r>
          </a:p>
          <a:p>
            <a:pPr marL="342900" indent="-342900">
              <a:buFont typeface="+mj-lt"/>
              <a:buAutoNum type="arabicPeriod" startAt="6"/>
            </a:pPr>
            <a:r>
              <a:rPr lang="pl-PL" dirty="0"/>
              <a:t> Ocena poprawności przyjętych założeń we wniosku pod kątem występowania pomocy publicznej</a:t>
            </a:r>
          </a:p>
          <a:p>
            <a:pPr marL="342900" indent="-342900">
              <a:buFont typeface="+mj-lt"/>
              <a:buAutoNum type="arabicPeriod" startAt="6"/>
            </a:pPr>
            <a:r>
              <a:rPr lang="pl-PL" dirty="0"/>
              <a:t> Zgodność projektu z zasadą zrównoważonego rozwoju i DNSH </a:t>
            </a:r>
          </a:p>
          <a:p>
            <a:pPr marL="342900" indent="-342900">
              <a:buFont typeface="+mj-lt"/>
              <a:buAutoNum type="arabicPeriod" startAt="6"/>
            </a:pPr>
            <a:r>
              <a:rPr lang="pl-PL" dirty="0"/>
              <a:t> Zgodność projektu z zasadą równości szans i niedyskryminacji, w tym dostępności dla osób z niepełnosprawnościami </a:t>
            </a:r>
          </a:p>
          <a:p>
            <a:pPr marL="342900" indent="-342900">
              <a:buFont typeface="+mj-lt"/>
              <a:buAutoNum type="arabicPeriod" startAt="6"/>
            </a:pPr>
            <a:r>
              <a:rPr lang="pl-PL" dirty="0"/>
              <a:t> Zgodność projektu z Kartą Praw Podstawowych Unii Europejskiej</a:t>
            </a:r>
          </a:p>
          <a:p>
            <a:pPr marL="342900" indent="-342900">
              <a:buFont typeface="+mj-lt"/>
              <a:buAutoNum type="arabicPeriod" startAt="6"/>
            </a:pPr>
            <a:r>
              <a:rPr lang="pl-PL" dirty="0"/>
              <a:t> Zgodność projektu z Konwencją o Prawach Osób Niepełnosprawnych</a:t>
            </a:r>
          </a:p>
          <a:p>
            <a:pPr marL="342900" indent="-342900">
              <a:buFont typeface="+mj-lt"/>
              <a:buAutoNum type="arabicPeriod" startAt="6"/>
            </a:pPr>
            <a:r>
              <a:rPr lang="pl-PL" dirty="0"/>
              <a:t> Zgodność projektu z zasadą równości kobiet i mężczyzn</a:t>
            </a:r>
          </a:p>
          <a:p>
            <a:pPr marL="342900" indent="-342900">
              <a:buFont typeface="+mj-lt"/>
              <a:buAutoNum type="arabicPeriod" startAt="6"/>
            </a:pPr>
            <a:r>
              <a:rPr lang="pl-PL" dirty="0"/>
              <a:t> Harmonogram realizacji projektu</a:t>
            </a:r>
          </a:p>
          <a:p>
            <a:pPr marL="342900" indent="-342900">
              <a:buFont typeface="+mj-lt"/>
              <a:buAutoNum type="arabicPeriod" startAt="6"/>
            </a:pPr>
            <a:r>
              <a:rPr lang="pl-PL" dirty="0"/>
              <a:t> Okres realizacji projektu</a:t>
            </a:r>
          </a:p>
          <a:p>
            <a:pPr marL="342900" indent="-342900">
              <a:buFont typeface="+mj-lt"/>
              <a:buAutoNum type="arabicPeriod" startAt="6"/>
            </a:pPr>
            <a:endParaRPr lang="pl-PL" sz="2000" dirty="0"/>
          </a:p>
          <a:p>
            <a:endParaRPr lang="pl-PL" u="sng" dirty="0"/>
          </a:p>
          <a:p>
            <a:endParaRPr lang="pl-PL" dirty="0"/>
          </a:p>
          <a:p>
            <a:pPr marL="342900" indent="-342900">
              <a:buFont typeface="+mj-lt"/>
              <a:buAutoNum type="arabicPeriod" startAt="6"/>
            </a:pPr>
            <a:endParaRPr lang="pl-PL" dirty="0"/>
          </a:p>
        </p:txBody>
      </p:sp>
    </p:spTree>
    <p:extLst>
      <p:ext uri="{BB962C8B-B14F-4D97-AF65-F5344CB8AC3E}">
        <p14:creationId xmlns:p14="http://schemas.microsoft.com/office/powerpoint/2010/main" val="164277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8F0FB7BE-2A8D-D696-2894-E3042FB1DBC8}"/>
              </a:ext>
            </a:extLst>
          </p:cNvPr>
          <p:cNvSpPr txBox="1"/>
          <p:nvPr/>
        </p:nvSpPr>
        <p:spPr>
          <a:xfrm>
            <a:off x="665386" y="1403573"/>
            <a:ext cx="8352928" cy="3785652"/>
          </a:xfrm>
          <a:prstGeom prst="rect">
            <a:avLst/>
          </a:prstGeom>
          <a:noFill/>
        </p:spPr>
        <p:txBody>
          <a:bodyPr wrap="square">
            <a:spAutoFit/>
          </a:bodyPr>
          <a:lstStyle/>
          <a:p>
            <a:r>
              <a:rPr lang="pl-PL" sz="2000" u="sng" dirty="0"/>
              <a:t>Kryteria merytoryczne ogólne bez możliwości korekty:</a:t>
            </a:r>
          </a:p>
          <a:p>
            <a:endParaRPr lang="pl-PL" sz="2000" u="sng" dirty="0"/>
          </a:p>
          <a:p>
            <a:pPr marL="342900" indent="-342900">
              <a:buFont typeface="+mj-lt"/>
              <a:buAutoNum type="arabicPeriod"/>
            </a:pPr>
            <a:r>
              <a:rPr lang="pl-PL" sz="2000" dirty="0"/>
              <a:t>Przedsiębiorstwo w trudnej sytuacji</a:t>
            </a:r>
          </a:p>
          <a:p>
            <a:pPr marL="342900" indent="-342900">
              <a:buFont typeface="+mj-lt"/>
              <a:buAutoNum type="arabicPeriod"/>
            </a:pPr>
            <a:r>
              <a:rPr lang="pl-PL" sz="2000" dirty="0"/>
              <a:t>Sytuacja finansowa Wnioskodawcy / Partnera oraz źródła finansowania projektu</a:t>
            </a:r>
          </a:p>
          <a:p>
            <a:pPr marL="342900" indent="-342900">
              <a:buFont typeface="+mj-lt"/>
              <a:buAutoNum type="arabicPeriod"/>
            </a:pPr>
            <a:r>
              <a:rPr lang="pl-PL" sz="2000" dirty="0"/>
              <a:t>Zasadność i adekwatność wydatków</a:t>
            </a:r>
          </a:p>
          <a:p>
            <a:pPr marL="342900" indent="-342900">
              <a:buFont typeface="+mj-lt"/>
              <a:buAutoNum type="arabicPeriod"/>
            </a:pPr>
            <a:r>
              <a:rPr lang="pl-PL" sz="2000" dirty="0"/>
              <a:t>Struktura organizacyjna/ potencjał administracyjny/instytucjonalny</a:t>
            </a:r>
          </a:p>
          <a:p>
            <a:pPr marL="342900" indent="-342900">
              <a:buFont typeface="+mj-lt"/>
              <a:buAutoNum type="arabicPeriod"/>
            </a:pPr>
            <a:r>
              <a:rPr lang="pl-PL" sz="2000" dirty="0"/>
              <a:t>Analiza opcji (rozwiązań alternatywnych) realizacji projektu </a:t>
            </a:r>
          </a:p>
          <a:p>
            <a:pPr marL="342900" indent="-342900">
              <a:buFont typeface="+mj-lt"/>
              <a:buAutoNum type="arabicPeriod"/>
            </a:pPr>
            <a:r>
              <a:rPr lang="pl-PL" sz="2000" dirty="0"/>
              <a:t>Poprawność analizy finansowej projektu </a:t>
            </a:r>
          </a:p>
          <a:p>
            <a:pPr marL="342900" indent="-342900">
              <a:buFont typeface="+mj-lt"/>
              <a:buAutoNum type="arabicPeriod"/>
            </a:pPr>
            <a:r>
              <a:rPr lang="pl-PL" sz="2000" dirty="0"/>
              <a:t>Efektywność ekonomiczno-społeczna projektu</a:t>
            </a:r>
          </a:p>
          <a:p>
            <a:pPr marL="342900" indent="-342900">
              <a:buFont typeface="+mj-lt"/>
              <a:buAutoNum type="arabicPeriod"/>
            </a:pPr>
            <a:r>
              <a:rPr lang="pl-PL" sz="2000" dirty="0"/>
              <a:t>Zachowanie trwałości finansowej </a:t>
            </a:r>
          </a:p>
          <a:p>
            <a:pPr marL="342900" indent="-342900">
              <a:buFont typeface="+mj-lt"/>
              <a:buAutoNum type="arabicPeriod"/>
            </a:pPr>
            <a:r>
              <a:rPr lang="pl-PL" sz="2000" dirty="0"/>
              <a:t>Zagrożenia realizacji projektu</a:t>
            </a:r>
          </a:p>
        </p:txBody>
      </p:sp>
      <p:sp>
        <p:nvSpPr>
          <p:cNvPr id="10" name="Tytuł 6">
            <a:extLst>
              <a:ext uri="{FF2B5EF4-FFF2-40B4-BE49-F238E27FC236}">
                <a16:creationId xmlns:a16="http://schemas.microsoft.com/office/drawing/2014/main" id="{35D853CB-FBE6-EC26-4CF1-AC4881C22BA5}"/>
              </a:ext>
            </a:extLst>
          </p:cNvPr>
          <p:cNvSpPr txBox="1">
            <a:spLocks/>
          </p:cNvSpPr>
          <p:nvPr/>
        </p:nvSpPr>
        <p:spPr>
          <a:xfrm>
            <a:off x="1385466" y="236"/>
            <a:ext cx="7632848" cy="647753"/>
          </a:xfrm>
          <a:prstGeom prst="bevel">
            <a:avLst/>
          </a:prstGeom>
          <a:ln w="6350" cap="flat" cmpd="sng" algn="ctr">
            <a:noFill/>
            <a:prstDash val="solid"/>
            <a:miter lim="800000"/>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vert="horz" lIns="0" tIns="0" rIns="0" bIns="0" rtlCol="0" anchor="t" anchorCtr="0">
            <a:normAutofit/>
          </a:bodyPr>
          <a:lstStyle>
            <a:lvl1pPr algn="l" defTabSz="1007886" rtl="0" eaLnBrk="1" latinLnBrk="0" hangingPunct="1">
              <a:lnSpc>
                <a:spcPts val="3600"/>
              </a:lnSpc>
              <a:spcBef>
                <a:spcPct val="0"/>
              </a:spcBef>
              <a:buNone/>
              <a:defRPr sz="2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pl-PL"/>
              <a:t>KRYTERIA FORMALNE I MERYTORYCZNE ogólne</a:t>
            </a:r>
            <a:endParaRPr lang="pl-PL" dirty="0"/>
          </a:p>
        </p:txBody>
      </p:sp>
    </p:spTree>
    <p:extLst>
      <p:ext uri="{BB962C8B-B14F-4D97-AF65-F5344CB8AC3E}">
        <p14:creationId xmlns:p14="http://schemas.microsoft.com/office/powerpoint/2010/main" val="51242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233338" y="971525"/>
            <a:ext cx="9865096" cy="3693319"/>
          </a:xfrm>
          <a:prstGeom prst="rect">
            <a:avLst/>
          </a:prstGeom>
          <a:noFill/>
        </p:spPr>
        <p:txBody>
          <a:bodyPr wrap="square" rtlCol="0">
            <a:spAutoFit/>
          </a:bodyPr>
          <a:lstStyle/>
          <a:p>
            <a:r>
              <a:rPr lang="pl-PL" sz="2000" dirty="0"/>
              <a:t>Kryteria specyficzne formalne i merytoryczne dla działania FEDS.02.02.A- Załącznik do Uchwały nr 25/23 Komitetu Monitorującego FEDS 2021-2027 z dnia 15.06.2023 r.</a:t>
            </a:r>
          </a:p>
          <a:p>
            <a:endParaRPr lang="pl-PL" sz="2000" dirty="0"/>
          </a:p>
          <a:p>
            <a:r>
              <a:rPr lang="pl-PL" sz="2000" dirty="0">
                <a:hlinkClick r:id="rId2"/>
              </a:rPr>
              <a:t>https://rpo.dolnyslask.pl/wp-content/uploads/2023/06/za%C5%82.-do-Uchwa%C5%82y-KM-25-KRYTERIA-dz.-2.2-Termomodernizacja-wielorodzinne-autopoprawka.pdf</a:t>
            </a:r>
            <a:r>
              <a:rPr lang="pl-PL" sz="2000" dirty="0"/>
              <a:t> </a:t>
            </a:r>
          </a:p>
          <a:p>
            <a:endParaRPr lang="pl-PL" sz="2000" dirty="0"/>
          </a:p>
          <a:p>
            <a:r>
              <a:rPr lang="pl-PL" sz="2000" b="1" u="sng" dirty="0">
                <a:solidFill>
                  <a:srgbClr val="CC0000"/>
                </a:solidFill>
              </a:rPr>
              <a:t>Kryteria formalne specyficzne z możliwością korekty:</a:t>
            </a:r>
          </a:p>
          <a:p>
            <a:endParaRPr lang="pl-PL" sz="2000" u="sng" dirty="0"/>
          </a:p>
          <a:p>
            <a:pPr marL="342900" indent="-342900">
              <a:buFont typeface="+mj-lt"/>
              <a:buAutoNum type="arabicPeriod"/>
            </a:pPr>
            <a:r>
              <a:rPr lang="pl-PL" sz="2000" b="1" dirty="0"/>
              <a:t>Audyt energetyczny</a:t>
            </a:r>
          </a:p>
          <a:p>
            <a:endParaRPr lang="pl-PL" sz="1800" u="sng" dirty="0"/>
          </a:p>
          <a:p>
            <a:endParaRPr lang="pl-PL" dirty="0"/>
          </a:p>
          <a:p>
            <a:endParaRPr lang="pl-PL" dirty="0"/>
          </a:p>
        </p:txBody>
      </p:sp>
      <p:graphicFrame>
        <p:nvGraphicFramePr>
          <p:cNvPr id="3" name="Tabela 2">
            <a:extLst>
              <a:ext uri="{FF2B5EF4-FFF2-40B4-BE49-F238E27FC236}">
                <a16:creationId xmlns:a16="http://schemas.microsoft.com/office/drawing/2014/main" id="{C78CDC6C-961B-C294-0E3F-1B17A1BB53F8}"/>
              </a:ext>
            </a:extLst>
          </p:cNvPr>
          <p:cNvGraphicFramePr>
            <a:graphicFrameLocks noGrp="1"/>
          </p:cNvGraphicFramePr>
          <p:nvPr>
            <p:extLst>
              <p:ext uri="{D42A27DB-BD31-4B8C-83A1-F6EECF244321}">
                <p14:modId xmlns:p14="http://schemas.microsoft.com/office/powerpoint/2010/main" val="212621663"/>
              </p:ext>
            </p:extLst>
          </p:nvPr>
        </p:nvGraphicFramePr>
        <p:xfrm>
          <a:off x="243913" y="3923853"/>
          <a:ext cx="10081118" cy="3228467"/>
        </p:xfrm>
        <a:graphic>
          <a:graphicData uri="http://schemas.openxmlformats.org/drawingml/2006/table">
            <a:tbl>
              <a:tblPr firstRow="1" bandRow="1">
                <a:tableStyleId>{00A15C55-8517-42AA-B614-E9B94910E393}</a:tableStyleId>
              </a:tblPr>
              <a:tblGrid>
                <a:gridCol w="6085553">
                  <a:extLst>
                    <a:ext uri="{9D8B030D-6E8A-4147-A177-3AD203B41FA5}">
                      <a16:colId xmlns:a16="http://schemas.microsoft.com/office/drawing/2014/main" val="1640418036"/>
                    </a:ext>
                  </a:extLst>
                </a:gridCol>
                <a:gridCol w="3995565">
                  <a:extLst>
                    <a:ext uri="{9D8B030D-6E8A-4147-A177-3AD203B41FA5}">
                      <a16:colId xmlns:a16="http://schemas.microsoft.com/office/drawing/2014/main" val="3464307571"/>
                    </a:ext>
                  </a:extLst>
                </a:gridCol>
              </a:tblGrid>
              <a:tr h="0">
                <a:tc>
                  <a:txBody>
                    <a:bodyPr/>
                    <a:lstStyle/>
                    <a:p>
                      <a:r>
                        <a:rPr lang="pl-PL" dirty="0"/>
                        <a:t>Definicja kryterium</a:t>
                      </a:r>
                    </a:p>
                  </a:txBody>
                  <a:tcPr/>
                </a:tc>
                <a:tc>
                  <a:txBody>
                    <a:bodyPr/>
                    <a:lstStyle/>
                    <a:p>
                      <a:r>
                        <a:rPr lang="pl-PL" dirty="0"/>
                        <a:t>Opis znaczenia kryterium </a:t>
                      </a:r>
                    </a:p>
                  </a:txBody>
                  <a:tcPr/>
                </a:tc>
                <a:extLst>
                  <a:ext uri="{0D108BD9-81ED-4DB2-BD59-A6C34878D82A}">
                    <a16:rowId xmlns:a16="http://schemas.microsoft.com/office/drawing/2014/main" val="1517625599"/>
                  </a:ext>
                </a:extLst>
              </a:tr>
              <a:tr h="370840">
                <a:tc>
                  <a:txBody>
                    <a:bodyPr/>
                    <a:lstStyle/>
                    <a:p>
                      <a:pPr algn="ctr"/>
                      <a:r>
                        <a:rPr lang="pl-PL" sz="1800" dirty="0"/>
                        <a:t>Czy dla każdego z budynków w projekcie opracowany został audyt energetyczny? Audyt powinien być sporządzony nie wcześniej niż dwa lata licząc od roku, w którym ogłoszono nabór (n – 2), i musi zawierać informacje wymagane w niniejszych kryteriach.</a:t>
                      </a:r>
                      <a:endParaRPr lang="pl-PL" sz="1800" dirty="0">
                        <a:latin typeface="+mn-lt"/>
                      </a:endParaRPr>
                    </a:p>
                  </a:txBody>
                  <a:tcPr/>
                </a:tc>
                <a:tc>
                  <a:txBody>
                    <a:bodyPr/>
                    <a:lstStyle/>
                    <a:p>
                      <a:pPr algn="ctr"/>
                      <a:r>
                        <a:rPr lang="pl-PL" sz="1800" dirty="0"/>
                        <a:t>Tak/ Nie </a:t>
                      </a:r>
                    </a:p>
                    <a:p>
                      <a:pPr algn="ctr"/>
                      <a:endParaRPr lang="pl-PL" sz="1800" dirty="0"/>
                    </a:p>
                    <a:p>
                      <a:pPr algn="ctr"/>
                      <a:r>
                        <a:rPr lang="pl-PL" sz="1800" dirty="0"/>
                        <a:t>Niespełnienie kryterium oznacza negatywną ocenę projektu </a:t>
                      </a:r>
                    </a:p>
                    <a:p>
                      <a:pPr algn="ctr"/>
                      <a:endParaRPr lang="pl-PL" sz="1800" dirty="0"/>
                    </a:p>
                    <a:p>
                      <a:pPr algn="ctr"/>
                      <a:r>
                        <a:rPr lang="pl-PL" sz="1800" dirty="0"/>
                        <a:t>Dopuszcza się jednorazowe wezwanie Wnioskodawcy do poprawy/uzupełnienia wniosku w zakresie skutkującym spełnianiem kryterium</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2640374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971525"/>
            <a:ext cx="9505056" cy="400110"/>
          </a:xfrm>
          <a:prstGeom prst="rect">
            <a:avLst/>
          </a:prstGeom>
          <a:noFill/>
        </p:spPr>
        <p:txBody>
          <a:bodyPr wrap="square" rtlCol="0">
            <a:spAutoFit/>
          </a:bodyPr>
          <a:lstStyle/>
          <a:p>
            <a:pPr marL="457200" indent="-457200">
              <a:buFont typeface="+mj-lt"/>
              <a:buAutoNum type="arabicPeriod" startAt="2"/>
            </a:pPr>
            <a:r>
              <a:rPr lang="pl-PL" sz="2000" b="1" dirty="0"/>
              <a:t>Dochód podatkowy gminy/Budynek zabytkowy/Budynek komunalny</a:t>
            </a:r>
            <a:endParaRPr lang="pl-PL" dirty="0"/>
          </a:p>
        </p:txBody>
      </p:sp>
      <p:graphicFrame>
        <p:nvGraphicFramePr>
          <p:cNvPr id="2" name="Tabela 2">
            <a:extLst>
              <a:ext uri="{FF2B5EF4-FFF2-40B4-BE49-F238E27FC236}">
                <a16:creationId xmlns:a16="http://schemas.microsoft.com/office/drawing/2014/main" id="{AAC90711-D95C-94B8-9C6E-E99F9F9AE0FE}"/>
              </a:ext>
            </a:extLst>
          </p:cNvPr>
          <p:cNvGraphicFramePr>
            <a:graphicFrameLocks noGrp="1"/>
          </p:cNvGraphicFramePr>
          <p:nvPr>
            <p:extLst>
              <p:ext uri="{D42A27DB-BD31-4B8C-83A1-F6EECF244321}">
                <p14:modId xmlns:p14="http://schemas.microsoft.com/office/powerpoint/2010/main" val="515411368"/>
              </p:ext>
            </p:extLst>
          </p:nvPr>
        </p:nvGraphicFramePr>
        <p:xfrm>
          <a:off x="377354" y="1394958"/>
          <a:ext cx="10081118" cy="6057287"/>
        </p:xfrm>
        <a:graphic>
          <a:graphicData uri="http://schemas.openxmlformats.org/drawingml/2006/table">
            <a:tbl>
              <a:tblPr firstRow="1" bandRow="1">
                <a:tableStyleId>{00A15C55-8517-42AA-B614-E9B94910E393}</a:tableStyleId>
              </a:tblPr>
              <a:tblGrid>
                <a:gridCol w="6085553">
                  <a:extLst>
                    <a:ext uri="{9D8B030D-6E8A-4147-A177-3AD203B41FA5}">
                      <a16:colId xmlns:a16="http://schemas.microsoft.com/office/drawing/2014/main" val="1640418036"/>
                    </a:ext>
                  </a:extLst>
                </a:gridCol>
                <a:gridCol w="3995565">
                  <a:extLst>
                    <a:ext uri="{9D8B030D-6E8A-4147-A177-3AD203B41FA5}">
                      <a16:colId xmlns:a16="http://schemas.microsoft.com/office/drawing/2014/main" val="3464307571"/>
                    </a:ext>
                  </a:extLst>
                </a:gridCol>
              </a:tblGrid>
              <a:tr h="515241">
                <a:tc>
                  <a:txBody>
                    <a:bodyPr/>
                    <a:lstStyle/>
                    <a:p>
                      <a:r>
                        <a:rPr lang="pl-PL" dirty="0"/>
                        <a:t>Definicja kryterium</a:t>
                      </a:r>
                    </a:p>
                  </a:txBody>
                  <a:tcPr/>
                </a:tc>
                <a:tc>
                  <a:txBody>
                    <a:bodyPr/>
                    <a:lstStyle/>
                    <a:p>
                      <a:r>
                        <a:rPr lang="pl-PL" dirty="0"/>
                        <a:t>Opis znaczenia kryterium </a:t>
                      </a:r>
                    </a:p>
                  </a:txBody>
                  <a:tcPr/>
                </a:tc>
                <a:extLst>
                  <a:ext uri="{0D108BD9-81ED-4DB2-BD59-A6C34878D82A}">
                    <a16:rowId xmlns:a16="http://schemas.microsoft.com/office/drawing/2014/main" val="1517625599"/>
                  </a:ext>
                </a:extLst>
              </a:tr>
              <a:tr h="5542046">
                <a:tc>
                  <a:txBody>
                    <a:bodyPr/>
                    <a:lstStyle/>
                    <a:p>
                      <a:r>
                        <a:rPr lang="pl-PL" sz="1400" b="0" i="0" u="none" strike="noStrike" kern="1200" baseline="0" dirty="0">
                          <a:solidFill>
                            <a:schemeClr val="dk1"/>
                          </a:solidFill>
                          <a:latin typeface="+mn-lt"/>
                          <a:ea typeface="+mn-ea"/>
                          <a:cs typeface="+mn-cs"/>
                        </a:rPr>
                        <a:t>Czy wszystkie budynki ujęte w projekcie są budynkami zabytkowymi lub komunalnymi lub położonymi na obszarze gminy (gmin), w której wartość wskaźnika dochodów podatkowych (G) jest poniżej średniej ważonej dla województwa? </a:t>
                      </a:r>
                    </a:p>
                    <a:p>
                      <a:r>
                        <a:rPr lang="pl-PL" sz="1400" b="0" i="0" u="none" strike="noStrike" kern="1200" baseline="0" dirty="0">
                          <a:solidFill>
                            <a:schemeClr val="dk1"/>
                          </a:solidFill>
                          <a:latin typeface="+mn-lt"/>
                          <a:ea typeface="+mn-ea"/>
                          <a:cs typeface="+mn-cs"/>
                        </a:rPr>
                        <a:t>Budynek nie będący zabytkiem lub komunalnym może być ujęty w projekcie tylko jeśli znajduje się na obszarze gminy, w której wartość wskaźnika dochodów podatkowych (G) jest poniżej średniej ważonej dla województwa. </a:t>
                      </a:r>
                    </a:p>
                    <a:p>
                      <a:r>
                        <a:rPr lang="pl-PL" sz="1400" b="0" i="0" u="none" strike="noStrike" kern="1200" baseline="0" dirty="0">
                          <a:solidFill>
                            <a:schemeClr val="dk1"/>
                          </a:solidFill>
                          <a:latin typeface="+mn-lt"/>
                          <a:ea typeface="+mn-ea"/>
                          <a:cs typeface="+mn-cs"/>
                        </a:rPr>
                        <a:t>Jeśli budynek nie znajduje się na obszarze gminy (gmin), w której wartość wskaźnika dochodów podatkowych (G) jest poniżej średniej ważonej dla województwa, należy zweryfikować, czy jest to budynek zabytkowy lub komunalny. </a:t>
                      </a:r>
                    </a:p>
                    <a:p>
                      <a:r>
                        <a:rPr lang="pl-PL" sz="1400" b="1" i="0" u="none" strike="noStrike" kern="1200" baseline="0" dirty="0">
                          <a:solidFill>
                            <a:schemeClr val="dk1"/>
                          </a:solidFill>
                          <a:latin typeface="+mn-lt"/>
                          <a:ea typeface="+mn-ea"/>
                          <a:cs typeface="+mn-cs"/>
                        </a:rPr>
                        <a:t>Budynek zabytkowy to budynek indywidualnie wpisany do rejestru/wykazu zabytków Wojewódzkiego Konserwatora Zabytków lub gminnej ewidencji zabytków. </a:t>
                      </a:r>
                    </a:p>
                    <a:p>
                      <a:pPr marL="0" marR="0" lvl="0" indent="0" algn="l" defTabSz="1007886" rtl="0" eaLnBrk="1" fontAlgn="auto" latinLnBrk="0" hangingPunct="1">
                        <a:lnSpc>
                          <a:spcPct val="100000"/>
                        </a:lnSpc>
                        <a:spcBef>
                          <a:spcPts val="0"/>
                        </a:spcBef>
                        <a:spcAft>
                          <a:spcPts val="0"/>
                        </a:spcAft>
                        <a:buClrTx/>
                        <a:buSzTx/>
                        <a:buFontTx/>
                        <a:buNone/>
                        <a:tabLst/>
                        <a:defRPr/>
                      </a:pPr>
                      <a:r>
                        <a:rPr lang="pl-PL" sz="1400" b="0" i="0" u="none" strike="noStrike" kern="1200" baseline="0" dirty="0">
                          <a:solidFill>
                            <a:schemeClr val="dk1"/>
                          </a:solidFill>
                          <a:latin typeface="+mn-lt"/>
                          <a:ea typeface="+mn-ea"/>
                          <a:cs typeface="+mn-cs"/>
                        </a:rPr>
                        <a:t>Budynek nie wpisany indywidualnie do rejestru/wykazu zabytków Wojewódzkiego Konserwatora Zabytków lub gminnej ewidencji</a:t>
                      </a:r>
                    </a:p>
                    <a:p>
                      <a:r>
                        <a:rPr lang="pl-PL" sz="1400" b="0" i="0" u="none" strike="noStrike" kern="1200" baseline="0" dirty="0">
                          <a:solidFill>
                            <a:schemeClr val="dk1"/>
                          </a:solidFill>
                          <a:latin typeface="+mn-lt"/>
                          <a:ea typeface="+mn-ea"/>
                          <a:cs typeface="+mn-cs"/>
                        </a:rPr>
                        <a:t>zabytków nie spełni kryterium nawet jeśli znajduje się na obszarze wpisanym do rejestru zabytków lub gminnej ewidencji zabytków. </a:t>
                      </a:r>
                    </a:p>
                    <a:p>
                      <a:r>
                        <a:rPr lang="pl-PL" sz="1400" b="0" i="0" u="none" strike="noStrike" kern="1200" baseline="0" dirty="0">
                          <a:solidFill>
                            <a:schemeClr val="dk1"/>
                          </a:solidFill>
                          <a:latin typeface="+mn-lt"/>
                          <a:ea typeface="+mn-ea"/>
                          <a:cs typeface="+mn-cs"/>
                        </a:rPr>
                        <a:t>Wnioskodawca zobligowany jest wskazać z nazwy ogólnie dostępny on-line rejestr/wykaz/ewidencję zabytków, w którym ujęty jest budynek lub dołączyć do wniosku dokument potwierdzający ten fakt, jeśli rejestr/wykaz/ewidencja zabytków nie jest upubliczniana on-line. </a:t>
                      </a:r>
                    </a:p>
                    <a:p>
                      <a:r>
                        <a:rPr lang="pl-PL" sz="1400" b="1" i="0" u="none" strike="noStrike" kern="1200" baseline="0" dirty="0">
                          <a:solidFill>
                            <a:schemeClr val="dk1"/>
                          </a:solidFill>
                          <a:latin typeface="+mn-lt"/>
                          <a:ea typeface="+mn-ea"/>
                          <a:cs typeface="+mn-cs"/>
                        </a:rPr>
                        <a:t>Budynek komunalny – to budynek w którym co najmniej 30% liczby mieszkań stanowią mieszkania komunalne i/lub socjalne i/lub wspomagane i/lub chronione. </a:t>
                      </a:r>
                      <a:r>
                        <a:rPr lang="pl-PL" sz="1984" b="0" i="0" u="none" strike="noStrike" kern="1200" baseline="0" dirty="0">
                          <a:solidFill>
                            <a:schemeClr val="dk1"/>
                          </a:solidFill>
                          <a:latin typeface="+mn-lt"/>
                          <a:ea typeface="+mn-ea"/>
                          <a:cs typeface="+mn-cs"/>
                        </a:rPr>
                        <a:t>	</a:t>
                      </a:r>
                      <a:endParaRPr lang="pl-PL" sz="1800" dirty="0">
                        <a:latin typeface="+mn-lt"/>
                      </a:endParaRPr>
                    </a:p>
                  </a:txBody>
                  <a:tcPr/>
                </a:tc>
                <a:tc>
                  <a:txBody>
                    <a:bodyPr/>
                    <a:lstStyle/>
                    <a:p>
                      <a:pPr algn="ctr"/>
                      <a:r>
                        <a:rPr lang="pl-PL" sz="1800" dirty="0"/>
                        <a:t>Tak/ Nie </a:t>
                      </a:r>
                    </a:p>
                    <a:p>
                      <a:pPr algn="ctr"/>
                      <a:endParaRPr lang="pl-PL" sz="1800" dirty="0"/>
                    </a:p>
                    <a:p>
                      <a:pPr algn="ctr"/>
                      <a:r>
                        <a:rPr lang="pl-PL" sz="1800" dirty="0"/>
                        <a:t>Niespełnienie kryterium oznacza negatywną ocenę projektu </a:t>
                      </a:r>
                    </a:p>
                    <a:p>
                      <a:pPr algn="ctr"/>
                      <a:endParaRPr lang="pl-PL" sz="1800" dirty="0"/>
                    </a:p>
                    <a:p>
                      <a:pPr algn="ctr"/>
                      <a:r>
                        <a:rPr lang="pl-PL" sz="1800" dirty="0"/>
                        <a:t>Dopuszcza się jednorazowe wezwanie Wnioskodawcy do poprawy/uzupełnienia wniosku w zakresie skutkującym spełnianiem kryterium</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99563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6">
            <a:extLst>
              <a:ext uri="{FF2B5EF4-FFF2-40B4-BE49-F238E27FC236}">
                <a16:creationId xmlns:a16="http://schemas.microsoft.com/office/drawing/2014/main" id="{B495F171-74F1-911D-33FB-EA93C53FC332}"/>
              </a:ext>
            </a:extLst>
          </p:cNvPr>
          <p:cNvSpPr>
            <a:spLocks noGrp="1"/>
          </p:cNvSpPr>
          <p:nvPr>
            <p:ph type="title"/>
          </p:nvPr>
        </p:nvSpPr>
        <p:spPr>
          <a:xfrm>
            <a:off x="1385466" y="179437"/>
            <a:ext cx="7632848" cy="647753"/>
          </a:xfrm>
          <a:prstGeom prst="bevel">
            <a:avLst/>
          </a:prstGeom>
          <a:ln>
            <a:noFill/>
          </a:ln>
          <a:scene3d>
            <a:camera prst="obliqueBottomLeft"/>
            <a:lightRig rig="threePt" dir="t"/>
          </a:scene3d>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pl-PL" b="1" dirty="0"/>
              <a:t>KRYTERIA specyficzne FORMALNE I MERYTORYCZNE</a:t>
            </a:r>
          </a:p>
        </p:txBody>
      </p:sp>
      <p:sp>
        <p:nvSpPr>
          <p:cNvPr id="9" name="pole tekstowe 8">
            <a:extLst>
              <a:ext uri="{FF2B5EF4-FFF2-40B4-BE49-F238E27FC236}">
                <a16:creationId xmlns:a16="http://schemas.microsoft.com/office/drawing/2014/main" id="{3EC59CD5-8A68-86E2-3FE5-4DC0303EDE32}"/>
              </a:ext>
            </a:extLst>
          </p:cNvPr>
          <p:cNvSpPr txBox="1"/>
          <p:nvPr/>
        </p:nvSpPr>
        <p:spPr>
          <a:xfrm>
            <a:off x="593378" y="971525"/>
            <a:ext cx="9505056" cy="1292662"/>
          </a:xfrm>
          <a:prstGeom prst="rect">
            <a:avLst/>
          </a:prstGeom>
          <a:noFill/>
        </p:spPr>
        <p:txBody>
          <a:bodyPr wrap="square" rtlCol="0">
            <a:spAutoFit/>
          </a:bodyPr>
          <a:lstStyle/>
          <a:p>
            <a:r>
              <a:rPr lang="pl-PL" sz="2000" b="1" u="sng" dirty="0">
                <a:solidFill>
                  <a:srgbClr val="CC0000"/>
                </a:solidFill>
              </a:rPr>
              <a:t>Kryteria merytoryczne specyficzne bez możliwości korekty:</a:t>
            </a:r>
          </a:p>
          <a:p>
            <a:endParaRPr lang="pl-PL" sz="2000" dirty="0"/>
          </a:p>
          <a:p>
            <a:pPr marL="342900" indent="-342900">
              <a:buFont typeface="+mj-lt"/>
              <a:buAutoNum type="arabicPeriod"/>
            </a:pPr>
            <a:r>
              <a:rPr lang="pl-PL" sz="2000" b="1" dirty="0"/>
              <a:t>Minimalny poziom oszczędności energii</a:t>
            </a:r>
            <a:endParaRPr lang="pl-PL" dirty="0"/>
          </a:p>
          <a:p>
            <a:endParaRPr lang="pl-PL" dirty="0"/>
          </a:p>
        </p:txBody>
      </p:sp>
      <p:graphicFrame>
        <p:nvGraphicFramePr>
          <p:cNvPr id="2" name="Tabela 2">
            <a:extLst>
              <a:ext uri="{FF2B5EF4-FFF2-40B4-BE49-F238E27FC236}">
                <a16:creationId xmlns:a16="http://schemas.microsoft.com/office/drawing/2014/main" id="{224ACB5E-8799-022B-CF02-8788D7840E27}"/>
              </a:ext>
            </a:extLst>
          </p:cNvPr>
          <p:cNvGraphicFramePr>
            <a:graphicFrameLocks noGrp="1"/>
          </p:cNvGraphicFramePr>
          <p:nvPr>
            <p:extLst>
              <p:ext uri="{D42A27DB-BD31-4B8C-83A1-F6EECF244321}">
                <p14:modId xmlns:p14="http://schemas.microsoft.com/office/powerpoint/2010/main" val="2664856663"/>
              </p:ext>
            </p:extLst>
          </p:nvPr>
        </p:nvGraphicFramePr>
        <p:xfrm>
          <a:off x="305347" y="2267669"/>
          <a:ext cx="10081118" cy="3777107"/>
        </p:xfrm>
        <a:graphic>
          <a:graphicData uri="http://schemas.openxmlformats.org/drawingml/2006/table">
            <a:tbl>
              <a:tblPr firstRow="1" bandRow="1">
                <a:tableStyleId>{00A15C55-8517-42AA-B614-E9B94910E393}</a:tableStyleId>
              </a:tblPr>
              <a:tblGrid>
                <a:gridCol w="6984775">
                  <a:extLst>
                    <a:ext uri="{9D8B030D-6E8A-4147-A177-3AD203B41FA5}">
                      <a16:colId xmlns:a16="http://schemas.microsoft.com/office/drawing/2014/main" val="1640418036"/>
                    </a:ext>
                  </a:extLst>
                </a:gridCol>
                <a:gridCol w="3096343">
                  <a:extLst>
                    <a:ext uri="{9D8B030D-6E8A-4147-A177-3AD203B41FA5}">
                      <a16:colId xmlns:a16="http://schemas.microsoft.com/office/drawing/2014/main" val="3464307571"/>
                    </a:ext>
                  </a:extLst>
                </a:gridCol>
              </a:tblGrid>
              <a:tr h="0">
                <a:tc>
                  <a:txBody>
                    <a:bodyPr/>
                    <a:lstStyle/>
                    <a:p>
                      <a:r>
                        <a:rPr lang="pl-PL" dirty="0"/>
                        <a:t>Definicja kryterium</a:t>
                      </a:r>
                    </a:p>
                  </a:txBody>
                  <a:tcPr/>
                </a:tc>
                <a:tc>
                  <a:txBody>
                    <a:bodyPr/>
                    <a:lstStyle/>
                    <a:p>
                      <a:r>
                        <a:rPr lang="pl-PL" dirty="0"/>
                        <a:t>Opis znaczenia kryterium </a:t>
                      </a:r>
                    </a:p>
                  </a:txBody>
                  <a:tcPr/>
                </a:tc>
                <a:extLst>
                  <a:ext uri="{0D108BD9-81ED-4DB2-BD59-A6C34878D82A}">
                    <a16:rowId xmlns:a16="http://schemas.microsoft.com/office/drawing/2014/main" val="1517625599"/>
                  </a:ext>
                </a:extLst>
              </a:tr>
              <a:tr h="370840">
                <a:tc>
                  <a:txBody>
                    <a:bodyPr/>
                    <a:lstStyle/>
                    <a:p>
                      <a:pPr algn="l"/>
                      <a:r>
                        <a:rPr lang="pl-PL" sz="1800" dirty="0"/>
                        <a:t>Czy z audytów energetycznych wynika, że dla każdego budynku (z wyjątkiem budynków zabytkowych) w wyniku przeprowadzonej termomodernizacji osiągnięty zostanie minimalny poziom </a:t>
                      </a:r>
                      <a:r>
                        <a:rPr lang="pl-PL" sz="1800" b="1" dirty="0"/>
                        <a:t>oszczędności energii pierwotnej</a:t>
                      </a:r>
                      <a:r>
                        <a:rPr lang="pl-PL" sz="1800" dirty="0"/>
                        <a:t>, wynoszący co najmniej 30%? </a:t>
                      </a:r>
                    </a:p>
                    <a:p>
                      <a:pPr algn="ctr"/>
                      <a:endParaRPr lang="pl-PL" sz="1800" dirty="0"/>
                    </a:p>
                    <a:p>
                      <a:pPr algn="ctr"/>
                      <a:r>
                        <a:rPr lang="pl-PL" sz="1800" dirty="0"/>
                        <a:t>Przez budynki zabytkowe należy rozumieć budynki indywidualnie ujęte w rejestrze/wykazie zabytków Wojewódzkiego Konserwatora Zabytków lub gminnej ewidencji zabytków, zgodnie z kryterium formalnym Dochód podatkowy gminy / Budynek zabytkowy.</a:t>
                      </a:r>
                    </a:p>
                    <a:p>
                      <a:pPr algn="ctr"/>
                      <a:r>
                        <a:rPr lang="pl-PL" sz="1800" dirty="0"/>
                        <a:t>Budynek zabytkowy również powinien osiągnąć oszczędność energii pierwotnej, zgodnie z audytem energetycznym, jednak nie zakłada się poziomów minimalnych.</a:t>
                      </a:r>
                      <a:endParaRPr lang="pl-PL" sz="1800" dirty="0">
                        <a:latin typeface="+mn-lt"/>
                      </a:endParaRPr>
                    </a:p>
                  </a:txBody>
                  <a:tcPr/>
                </a:tc>
                <a:tc>
                  <a:txBody>
                    <a:bodyPr/>
                    <a:lstStyle/>
                    <a:p>
                      <a:pPr algn="ctr"/>
                      <a:r>
                        <a:rPr lang="pl-PL" sz="1800" dirty="0"/>
                        <a:t>Tak/Nie </a:t>
                      </a:r>
                    </a:p>
                    <a:p>
                      <a:pPr algn="ctr"/>
                      <a:endParaRPr lang="pl-PL" sz="1800" dirty="0"/>
                    </a:p>
                    <a:p>
                      <a:pPr algn="ctr"/>
                      <a:r>
                        <a:rPr lang="pl-PL" sz="1800" dirty="0"/>
                        <a:t>Niespełnienie kryterium oznacza negatywną ocenę projektu</a:t>
                      </a:r>
                    </a:p>
                  </a:txBody>
                  <a:tcPr/>
                </a:tc>
                <a:extLst>
                  <a:ext uri="{0D108BD9-81ED-4DB2-BD59-A6C34878D82A}">
                    <a16:rowId xmlns:a16="http://schemas.microsoft.com/office/drawing/2014/main" val="3272587473"/>
                  </a:ext>
                </a:extLst>
              </a:tr>
            </a:tbl>
          </a:graphicData>
        </a:graphic>
      </p:graphicFrame>
    </p:spTree>
    <p:extLst>
      <p:ext uri="{BB962C8B-B14F-4D97-AF65-F5344CB8AC3E}">
        <p14:creationId xmlns:p14="http://schemas.microsoft.com/office/powerpoint/2010/main" val="2777573927"/>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2674</TotalTime>
  <Words>2984</Words>
  <Application>Microsoft Office PowerPoint</Application>
  <PresentationFormat>Niestandardowy</PresentationFormat>
  <Paragraphs>284</Paragraphs>
  <Slides>21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21</vt:i4>
      </vt:variant>
    </vt:vector>
  </HeadingPairs>
  <TitlesOfParts>
    <vt:vector size="26" baseType="lpstr">
      <vt:lpstr>Arial</vt:lpstr>
      <vt:lpstr>Calibri</vt:lpstr>
      <vt:lpstr>Open Sans</vt:lpstr>
      <vt:lpstr>Ubuntu</vt:lpstr>
      <vt:lpstr>Motyw pakietu Office</vt:lpstr>
      <vt:lpstr>Kompleksowa modernizacja energetyczna budynków mieszkalnych wielorodzinnych (z wyjątkiem budynków stanowiących własność Skarbu Państwa oraz budynków spółdzielni mieszkaniowych) – województwo dolnośląskie Nabór nr FEDS.02.02-IP.01-043/23 KRYTERIA WYBORU PROJEKTÓW   </vt:lpstr>
      <vt:lpstr>Ocenie podlegają tylko projekty, które został złożone za pośrednictwem aplikacji WOD2021 w odpowiedzi na dany nabór (Aplikacja Wnioski o dofinansowanie jest elementem Centralnego Sytemu Teleinformatycznego 2021).  Ocena wniosków o dofinansowanie projektów prowadzona jest w oparciu o kryteria wyboru projektów zatwierdzonych przez KM 2021-2027.   </vt:lpstr>
      <vt:lpstr>Prezentacja programu PowerPoint</vt:lpstr>
      <vt:lpstr>KRYTERIA FORMALNE I MERYTORYCZNE ogólne</vt:lpstr>
      <vt:lpstr>KRYTERIA FORMALNE I MERYTORYCZNE ogólne</vt:lpstr>
      <vt:lpstr>Prezentacja programu PowerPoint</vt:lpstr>
      <vt:lpstr>KRYTERIA specyficzne FORMALNE I MERYTORYCZNE</vt:lpstr>
      <vt:lpstr>KRYTERIA specyficzne FORMALNE I MERYTORYCZNE</vt:lpstr>
      <vt:lpstr>KRYTERIA specyficzne FORMALNE I MERYTORYCZNE</vt:lpstr>
      <vt:lpstr>KRYTERIA specyficzne FORMALNE I MERYTORYCZNE</vt:lpstr>
      <vt:lpstr>KRYTERIA specyficzne FORMALNE I MERYTORYCZNE</vt:lpstr>
      <vt:lpstr>KRYTERIA specyficzne FORMALNE I MERYTORYCZNE</vt:lpstr>
      <vt:lpstr>KRYTERIA specyficzne FORMALNE I MERYTORYCZNE</vt:lpstr>
      <vt:lpstr>Prezentacja programu PowerPoint</vt:lpstr>
      <vt:lpstr>Prezentacja programu PowerPoint</vt:lpstr>
      <vt:lpstr>Prezentacja programu PowerPoint</vt:lpstr>
      <vt:lpstr>Prezentacja programu PowerPoint</vt:lpstr>
      <vt:lpstr>Prezentacja programu PowerPoint</vt:lpstr>
      <vt:lpstr>KRYTERIA specyficzne FORMALNE I MERYTORYCZNE</vt:lpstr>
      <vt:lpstr>KRYTERIA specyficzne FORMALNE I MERYTORYCZNE</vt:lpstr>
      <vt:lpstr> Dolnośląska Instytucja Pośrednicząca   ul. Eugeniusza Kwiatkowskiego 4   52-407 Wrocław  Filia w Świdnicy, Rynek 1, 58-100 Świdnica  www.dip.dolnyslask.pl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Sylwia Gacek</cp:lastModifiedBy>
  <cp:revision>251</cp:revision>
  <dcterms:created xsi:type="dcterms:W3CDTF">2022-06-22T09:40:44Z</dcterms:created>
  <dcterms:modified xsi:type="dcterms:W3CDTF">2023-11-03T12:45:28Z</dcterms:modified>
</cp:coreProperties>
</file>