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74" r:id="rId3"/>
    <p:sldId id="367" r:id="rId4"/>
    <p:sldId id="393" r:id="rId5"/>
    <p:sldId id="275" r:id="rId6"/>
    <p:sldId id="376" r:id="rId7"/>
    <p:sldId id="377" r:id="rId8"/>
    <p:sldId id="381" r:id="rId9"/>
    <p:sldId id="382" r:id="rId10"/>
    <p:sldId id="383" r:id="rId11"/>
    <p:sldId id="384" r:id="rId12"/>
    <p:sldId id="368" r:id="rId13"/>
    <p:sldId id="395" r:id="rId14"/>
    <p:sldId id="396" r:id="rId15"/>
    <p:sldId id="400" r:id="rId16"/>
    <p:sldId id="394" r:id="rId17"/>
    <p:sldId id="369" r:id="rId18"/>
    <p:sldId id="403" r:id="rId19"/>
    <p:sldId id="370" r:id="rId20"/>
    <p:sldId id="373" r:id="rId21"/>
    <p:sldId id="401" r:id="rId22"/>
    <p:sldId id="375" r:id="rId23"/>
    <p:sldId id="385" r:id="rId24"/>
    <p:sldId id="389" r:id="rId25"/>
    <p:sldId id="391" r:id="rId26"/>
    <p:sldId id="386" r:id="rId27"/>
    <p:sldId id="390" r:id="rId28"/>
    <p:sldId id="388" r:id="rId29"/>
    <p:sldId id="397" r:id="rId30"/>
    <p:sldId id="399" r:id="rId31"/>
    <p:sldId id="392" r:id="rId32"/>
    <p:sldId id="398" r:id="rId33"/>
    <p:sldId id="262" r:id="rId34"/>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1C9AC7-5583-A557-4A87-3B9573171BE4}" name="Marta Pancerz" initials="MP" userId="S-1-5-21-2307463862-1796714280-2582106076-49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Magdalena Bednarska-Wajerowska" initials="MB" lastIdx="4" clrIdx="1">
    <p:extLst>
      <p:ext uri="{19B8F6BF-5375-455C-9EA6-DF929625EA0E}">
        <p15:presenceInfo xmlns:p15="http://schemas.microsoft.com/office/powerpoint/2012/main" userId="S-1-5-21-993268263-2097026863-2477634896-2167" providerId="AD"/>
      </p:ext>
    </p:extLst>
  </p:cmAuthor>
  <p:cmAuthor id="3" name="Grzegorz Mikołajczyk" initials="GM" lastIdx="1" clrIdx="2">
    <p:extLst>
      <p:ext uri="{19B8F6BF-5375-455C-9EA6-DF929625EA0E}">
        <p15:presenceInfo xmlns:p15="http://schemas.microsoft.com/office/powerpoint/2012/main" userId="S-1-5-21-993268263-2097026863-2477634896-5959" providerId="AD"/>
      </p:ext>
    </p:extLst>
  </p:cmAuthor>
  <p:cmAuthor id="4" name="Hanna Gaczyńska" initials="HG" lastIdx="1" clrIdx="3">
    <p:extLst>
      <p:ext uri="{19B8F6BF-5375-455C-9EA6-DF929625EA0E}">
        <p15:presenceInfo xmlns:p15="http://schemas.microsoft.com/office/powerpoint/2012/main" userId="S-1-5-21-993268263-2097026863-2477634896-33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89800"/>
    <a:srgbClr val="FFC000"/>
    <a:srgbClr val="EAB200"/>
    <a:srgbClr val="FFCCFF"/>
    <a:srgbClr val="E7E9F2"/>
    <a:srgbClr val="CBD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3097" autoAdjust="0"/>
  </p:normalViewPr>
  <p:slideViewPr>
    <p:cSldViewPr showGuides="1">
      <p:cViewPr varScale="1">
        <p:scale>
          <a:sx n="63" d="100"/>
          <a:sy n="63" d="100"/>
        </p:scale>
        <p:origin x="1603" y="58"/>
      </p:cViewPr>
      <p:guideLst>
        <p:guide orient="horz" pos="2381"/>
        <p:guide pos="336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09:39:18.14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09:39:18.994"/>
    </inkml:context>
    <inkml:brush xml:id="br0">
      <inkml:brushProperty name="width" value="0.05" units="cm"/>
      <inkml:brushProperty name="height" value="0.05" units="cm"/>
      <inkml:brushProperty name="color" value="#E71224"/>
    </inkml:brush>
  </inkml:definitions>
  <inkml:trace contextRef="#ctx0" brushRef="#br0">0 23 24575,'0'-10'0,"0"-2"-8191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09:39:34.785"/>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pPr/>
              <a:t>03.11.2023</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pPr/>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a:solidFill>
                  <a:schemeClr val="tx1"/>
                </a:solidFill>
                <a:latin typeface="+mn-lt"/>
                <a:ea typeface="+mn-ea"/>
                <a:cs typeface="+mn-cs"/>
              </a:rPr>
              <a:t>Wniosek o dofinansowanie projektu musi być przygotowany zgodnie z Regulaminem wyboru projektów  oraz złożony do Dolnośląskiej Instytucji Pośredniczącej (dalej DIP) w terminie przez nią wskazanym. </a:t>
            </a:r>
            <a:endParaRPr lang="pl-PL" dirty="0"/>
          </a:p>
        </p:txBody>
      </p:sp>
      <p:sp>
        <p:nvSpPr>
          <p:cNvPr id="4" name="Symbol zastępczy numeru slajdu 3"/>
          <p:cNvSpPr>
            <a:spLocks noGrp="1"/>
          </p:cNvSpPr>
          <p:nvPr>
            <p:ph type="sldNum" sz="quarter" idx="10"/>
          </p:nvPr>
        </p:nvSpPr>
        <p:spPr/>
        <p:txBody>
          <a:bodyPr/>
          <a:lstStyle/>
          <a:p>
            <a:fld id="{2C02B4DB-5212-AD42-B2C1-BD19AC94D45E}" type="slidenum">
              <a:rPr lang="pl-PL" smtClean="0"/>
              <a:pPr/>
              <a:t>2</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Należy zwrócić uwagę czy projekt będzie </a:t>
            </a:r>
            <a:r>
              <a:rPr lang="pl-PL" dirty="0" err="1"/>
              <a:t>realizoany</a:t>
            </a:r>
            <a:r>
              <a:rPr lang="pl-PL" dirty="0"/>
              <a:t> bez pomocy publicznej czy z pomocą i wybrać stosowny załącznik dot. budżetu. </a:t>
            </a:r>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16</a:t>
            </a:fld>
            <a:endParaRPr lang="pl-PL"/>
          </a:p>
        </p:txBody>
      </p:sp>
    </p:spTree>
    <p:extLst>
      <p:ext uri="{BB962C8B-B14F-4D97-AF65-F5344CB8AC3E}">
        <p14:creationId xmlns:p14="http://schemas.microsoft.com/office/powerpoint/2010/main" val="264899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17</a:t>
            </a:fld>
            <a:endParaRPr lang="pl-PL"/>
          </a:p>
        </p:txBody>
      </p:sp>
    </p:spTree>
    <p:extLst>
      <p:ext uri="{BB962C8B-B14F-4D97-AF65-F5344CB8AC3E}">
        <p14:creationId xmlns:p14="http://schemas.microsoft.com/office/powerpoint/2010/main" val="1455090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18</a:t>
            </a:fld>
            <a:endParaRPr lang="pl-PL"/>
          </a:p>
        </p:txBody>
      </p:sp>
    </p:spTree>
    <p:extLst>
      <p:ext uri="{BB962C8B-B14F-4D97-AF65-F5344CB8AC3E}">
        <p14:creationId xmlns:p14="http://schemas.microsoft.com/office/powerpoint/2010/main" val="4149583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457200" marR="285750" algn="just"/>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 zakładce </a:t>
            </a:r>
            <a:r>
              <a:rPr lang="pl-PL" sz="18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Z1 Wydatki audytowe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należy ująć </a:t>
            </a:r>
            <a:r>
              <a:rPr lang="pl-PL" sz="1800" b="1" u="sng" kern="100" dirty="0">
                <a:effectLst/>
                <a:latin typeface="Calibri" panose="020F0502020204030204" pitchFamily="34" charset="0"/>
                <a:ea typeface="Calibri" panose="020F0502020204030204" pitchFamily="34" charset="0"/>
                <a:cs typeface="Times New Roman" panose="02020603050405020304" pitchFamily="18" charset="0"/>
              </a:rPr>
              <a:t>tylko te</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usprawnienia termomodernizacyjne, które  wynikają z wybranego wariantu audytu energetycznego.</a:t>
            </a:r>
          </a:p>
          <a:p>
            <a:pPr marL="457200" marR="285750" algn="just"/>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285750" algn="just"/>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Wydatki do każdego obiektu należy wypełniać w kolejności: </a:t>
            </a: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prace obligatoryjne</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 następnie </a:t>
            </a: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prace fakultatywne</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Tylko usprawnienia termomodernizacyjne wynikające z audytu są pracami obligatoryjnymi, pozostałe prace wymienione w audycie są pracami fakultatywnymi. </a:t>
            </a:r>
          </a:p>
          <a:p>
            <a:pPr marL="457200" marR="285750" algn="just"/>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285750" algn="just"/>
            <a:r>
              <a:rPr lang="pl-PL"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UWAGA!: nie ma możliwości realizacji projektu bez prac obligatoryjnych</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85750" algn="just"/>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285750" algn="just"/>
            <a:r>
              <a:rPr lang="pl-PL" sz="1800" b="1" u="sng" kern="100" dirty="0">
                <a:effectLst/>
                <a:latin typeface="Calibri" panose="020F0502020204030204" pitchFamily="34" charset="0"/>
                <a:ea typeface="Calibri" panose="020F0502020204030204" pitchFamily="34" charset="0"/>
                <a:cs typeface="Times New Roman" panose="02020603050405020304" pitchFamily="18" charset="0"/>
              </a:rPr>
              <a:t>Przykład:</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85750" algn="just"/>
            <a:r>
              <a:rPr lang="pl-PL" sz="1800" kern="100" dirty="0">
                <a:effectLst/>
                <a:latin typeface="Calibri" panose="020F0502020204030204" pitchFamily="34" charset="0"/>
                <a:ea typeface="Calibri" panose="020F0502020204030204" pitchFamily="34" charset="0"/>
                <a:cs typeface="Times New Roman" panose="02020603050405020304" pitchFamily="18" charset="0"/>
              </a:rPr>
              <a:t>Dla obiektu 1 wykonano audyt z datą 07-02-2023 r. Audyt dotyczy:</a:t>
            </a:r>
          </a:p>
          <a:p>
            <a:pPr marL="342900" marR="285750" lvl="0" indent="-342900" algn="just">
              <a:spcAft>
                <a:spcPts val="0"/>
              </a:spcAft>
              <a:buFont typeface="Symbol" panose="05050102010706020507" pitchFamily="18" charset="2"/>
              <a:buChar char=""/>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Usprawnień termomodernizacyjnych – prace obligatoryjne, wskazane na stronie 38 audytu.</a:t>
            </a:r>
          </a:p>
          <a:p>
            <a:pPr marL="342900" marR="285750" lvl="0" indent="-342900" algn="just">
              <a:spcAft>
                <a:spcPts val="0"/>
              </a:spcAft>
              <a:buFont typeface="Symbol" panose="05050102010706020507" pitchFamily="18" charset="2"/>
              <a:buChar char=""/>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Modernizacji oświetlenia – prace fakultatywne, wskazane na stronie 85 audytu.</a:t>
            </a:r>
          </a:p>
          <a:p>
            <a:pPr marL="342900" marR="285750" lvl="0" indent="-342900" algn="just">
              <a:spcAft>
                <a:spcPts val="0"/>
              </a:spcAft>
              <a:buFont typeface="Symbol" panose="05050102010706020507" pitchFamily="18" charset="2"/>
              <a:buChar char=""/>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Instalacji PV – prace fakultatywne, wskazane na stronie 97 audytu.</a:t>
            </a:r>
          </a:p>
          <a:p>
            <a:pPr marL="450215" marR="285750" algn="just">
              <a:spcAft>
                <a:spcPts val="0"/>
              </a:spcAft>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450215" marR="285750" algn="just">
              <a:spcAft>
                <a:spcPts val="0"/>
              </a:spcAft>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Zgodnie z audytem energetycznym, wybrany wariant usprawnień termomodernizacyjnych to wariant nr 1. Osobno w audycie są przedstawione są prace związane z modernizacją oświetlenia oraz instalacji PV.</a:t>
            </a: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19</a:t>
            </a:fld>
            <a:endParaRPr lang="pl-PL"/>
          </a:p>
        </p:txBody>
      </p:sp>
    </p:spTree>
    <p:extLst>
      <p:ext uri="{BB962C8B-B14F-4D97-AF65-F5344CB8AC3E}">
        <p14:creationId xmlns:p14="http://schemas.microsoft.com/office/powerpoint/2010/main" val="361029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R="285750" algn="just"/>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Następnie należy wypełnić sekcję </a:t>
            </a:r>
            <a:r>
              <a:rPr lang="pl-PL" sz="18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Uzasadnienie techniczne - dane wynikające z AUDYTÓW:</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85750" lvl="0" indent="-342900" algn="just">
              <a:buFont typeface="Symbol" panose="05050102010706020507" pitchFamily="18" charset="2"/>
              <a:buChar char=""/>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Datę audytu – </a:t>
            </a:r>
            <a:r>
              <a:rPr lang="pl-PL" sz="1800" i="1" kern="100" dirty="0">
                <a:effectLst/>
                <a:latin typeface="Calibri" panose="020F0502020204030204" pitchFamily="34" charset="0"/>
                <a:ea typeface="Calibri" panose="020F0502020204030204" pitchFamily="34" charset="0"/>
                <a:cs typeface="Times New Roman" panose="02020603050405020304" pitchFamily="18" charset="0"/>
              </a:rPr>
              <a:t>w wybranym przykładzie to 07-02-2023 r.</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85750" lvl="0" indent="-342900" algn="just">
              <a:buFont typeface="Symbol" panose="05050102010706020507" pitchFamily="18" charset="2"/>
              <a:buChar char=""/>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Stronę z audytu wskazującą na wybrany wariant usprawnienia – </a:t>
            </a:r>
            <a:r>
              <a:rPr lang="pl-PL" sz="1800" i="1" kern="100" dirty="0">
                <a:effectLst/>
                <a:latin typeface="Calibri" panose="020F0502020204030204" pitchFamily="34" charset="0"/>
                <a:ea typeface="Calibri" panose="020F0502020204030204" pitchFamily="34" charset="0"/>
                <a:cs typeface="Times New Roman" panose="02020603050405020304" pitchFamily="18" charset="0"/>
              </a:rPr>
              <a:t>w wybranym przykładzie to strony 38, 85 oraz 97.</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85750" lvl="0" indent="-342900" algn="just">
              <a:buFont typeface="Symbol" panose="05050102010706020507" pitchFamily="18" charset="2"/>
              <a:buChar char=""/>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Nr wariantu usprawnienia </a:t>
            </a:r>
            <a:r>
              <a:rPr lang="pl-PL" sz="1800" i="1" kern="100" dirty="0">
                <a:effectLst/>
                <a:latin typeface="Calibri" panose="020F0502020204030204" pitchFamily="34" charset="0"/>
                <a:ea typeface="Calibri" panose="020F0502020204030204" pitchFamily="34" charset="0"/>
                <a:cs typeface="Times New Roman" panose="02020603050405020304" pitchFamily="18" charset="0"/>
              </a:rPr>
              <a:t>– w wybranym przykładzie to wariant 1.</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85750" lvl="0" indent="-342900" algn="just">
              <a:buFont typeface="Symbol" panose="05050102010706020507" pitchFamily="18" charset="2"/>
              <a:buChar char=""/>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Dodatkowe usprawnienia z audytu nie ujęte w wybranym wariancie: </a:t>
            </a:r>
            <a:r>
              <a:rPr lang="pl-PL" sz="1800" i="1" kern="100" dirty="0">
                <a:effectLst/>
                <a:latin typeface="Calibri" panose="020F0502020204030204" pitchFamily="34" charset="0"/>
                <a:ea typeface="Calibri" panose="020F0502020204030204" pitchFamily="34" charset="0"/>
                <a:cs typeface="Times New Roman" panose="02020603050405020304" pitchFamily="18" charset="0"/>
              </a:rPr>
              <a:t> w wybranym przykładzie to: modernizacja oświetlenia oraz instalacja PV.</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a:p>
            <a:pPr marR="285750" algn="just"/>
            <a:r>
              <a:rPr lang="pl-PL" sz="1800" kern="100" dirty="0">
                <a:effectLst/>
                <a:latin typeface="Calibri" panose="020F0502020204030204" pitchFamily="34" charset="0"/>
                <a:ea typeface="Calibri" panose="020F0502020204030204" pitchFamily="34" charset="0"/>
                <a:cs typeface="Calibri" panose="020F0502020204030204" pitchFamily="34" charset="0"/>
              </a:rPr>
              <a:t>W kolumnie </a:t>
            </a:r>
            <a:r>
              <a:rPr lang="pl-PL" sz="1800" b="1" kern="1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„Uzasadnienie ekonomiczne” </a:t>
            </a:r>
            <a:r>
              <a:rPr lang="pl-PL" sz="1800" b="1" kern="100" dirty="0">
                <a:effectLst/>
                <a:latin typeface="Calibri" panose="020F0502020204030204" pitchFamily="34" charset="0"/>
                <a:ea typeface="Calibri" panose="020F0502020204030204" pitchFamily="34" charset="0"/>
                <a:cs typeface="Calibri" panose="020F0502020204030204" pitchFamily="34" charset="0"/>
              </a:rPr>
              <a:t>– </a:t>
            </a:r>
            <a:r>
              <a:rPr lang="pl-PL" sz="1800" kern="100" dirty="0">
                <a:effectLst/>
                <a:latin typeface="Calibri" panose="020F0502020204030204" pitchFamily="34" charset="0"/>
                <a:ea typeface="Calibri" panose="020F0502020204030204" pitchFamily="34" charset="0"/>
                <a:cs typeface="Calibri" panose="020F0502020204030204" pitchFamily="34" charset="0"/>
              </a:rPr>
              <a:t>należy wskazać czy wysokość wydatków wynika z kosztorysu czy z audytu.</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285750" algn="just"/>
            <a:r>
              <a:rPr lang="pl-PL" sz="1800" kern="100" dirty="0">
                <a:effectLst/>
                <a:latin typeface="Calibri" panose="020F0502020204030204" pitchFamily="34" charset="0"/>
                <a:ea typeface="Calibri" panose="020F0502020204030204" pitchFamily="34" charset="0"/>
                <a:cs typeface="Calibri" panose="020F0502020204030204" pitchFamily="34" charset="0"/>
              </a:rPr>
              <a:t>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285750" algn="just"/>
            <a:r>
              <a:rPr lang="pl-PL" sz="1800" kern="100" dirty="0">
                <a:effectLst/>
                <a:latin typeface="Calibri" panose="020F0502020204030204" pitchFamily="34" charset="0"/>
                <a:ea typeface="Calibri" panose="020F0502020204030204" pitchFamily="34" charset="0"/>
                <a:cs typeface="Calibri" panose="020F0502020204030204" pitchFamily="34" charset="0"/>
              </a:rPr>
              <a:t>W kolumnie </a:t>
            </a:r>
            <a:r>
              <a:rPr lang="pl-PL" sz="1800" b="1" kern="1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„Uzasadnienie funkcjonalne ” </a:t>
            </a:r>
            <a:r>
              <a:rPr lang="pl-PL" sz="1800" b="1" kern="100" dirty="0">
                <a:effectLst/>
                <a:latin typeface="Calibri" panose="020F0502020204030204" pitchFamily="34" charset="0"/>
                <a:ea typeface="Calibri" panose="020F0502020204030204" pitchFamily="34" charset="0"/>
                <a:cs typeface="Calibri" panose="020F0502020204030204" pitchFamily="34" charset="0"/>
              </a:rPr>
              <a:t>– </a:t>
            </a:r>
            <a:r>
              <a:rPr lang="pl-PL" sz="1800" kern="100" dirty="0">
                <a:effectLst/>
                <a:latin typeface="Calibri" panose="020F0502020204030204" pitchFamily="34" charset="0"/>
                <a:ea typeface="Calibri" panose="020F0502020204030204" pitchFamily="34" charset="0"/>
                <a:cs typeface="Calibri" panose="020F0502020204030204" pitchFamily="34" charset="0"/>
              </a:rPr>
              <a:t>należy wskazać jakie zadania i funkcje ma spełniać dany koszt objęty dofinansowaniem i w jakim stopniu przyczynia się do realizacji całego projektu.</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285750" algn="just"/>
            <a:r>
              <a:rPr lang="pl-PL" sz="1800" kern="100" dirty="0">
                <a:effectLst/>
                <a:latin typeface="Calibri" panose="020F0502020204030204" pitchFamily="34" charset="0"/>
                <a:ea typeface="Calibri" panose="020F0502020204030204" pitchFamily="34" charset="0"/>
                <a:cs typeface="Calibri" panose="020F0502020204030204" pitchFamily="34" charset="0"/>
              </a:rPr>
              <a:t>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285750" algn="just"/>
            <a:r>
              <a:rPr lang="pl-PL" sz="1800" kern="100" dirty="0">
                <a:effectLst/>
                <a:latin typeface="Calibri" panose="020F0502020204030204" pitchFamily="34" charset="0"/>
                <a:ea typeface="Calibri" panose="020F0502020204030204" pitchFamily="34" charset="0"/>
                <a:cs typeface="Calibri" panose="020F0502020204030204" pitchFamily="34" charset="0"/>
              </a:rPr>
              <a:t>W kolumnie </a:t>
            </a:r>
            <a:r>
              <a:rPr lang="pl-PL" sz="1800" b="1" kern="1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„Uzasadnienie w odniesieniu do celu, wskaźników produktu i wskaźników rezultatu (jeśli dotyczy)” </a:t>
            </a:r>
            <a:r>
              <a:rPr lang="pl-PL" sz="1800" b="1" kern="100" dirty="0">
                <a:effectLst/>
                <a:latin typeface="Calibri" panose="020F0502020204030204" pitchFamily="34" charset="0"/>
                <a:ea typeface="Calibri" panose="020F0502020204030204" pitchFamily="34" charset="0"/>
                <a:cs typeface="Calibri" panose="020F0502020204030204" pitchFamily="34" charset="0"/>
              </a:rPr>
              <a:t>– </a:t>
            </a:r>
            <a:r>
              <a:rPr lang="pl-PL" sz="1800" kern="100" dirty="0">
                <a:effectLst/>
                <a:latin typeface="Calibri" panose="020F0502020204030204" pitchFamily="34" charset="0"/>
                <a:ea typeface="Calibri" panose="020F0502020204030204" pitchFamily="34" charset="0"/>
                <a:cs typeface="Calibri" panose="020F0502020204030204" pitchFamily="34" charset="0"/>
              </a:rPr>
              <a:t>należy wskazać jakie cele, wskaźniki produktu czy rezultatu będą realizowane za pomocą danego wydatku.</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20</a:t>
            </a:fld>
            <a:endParaRPr lang="pl-PL"/>
          </a:p>
        </p:txBody>
      </p:sp>
    </p:spTree>
    <p:extLst>
      <p:ext uri="{BB962C8B-B14F-4D97-AF65-F5344CB8AC3E}">
        <p14:creationId xmlns:p14="http://schemas.microsoft.com/office/powerpoint/2010/main" val="408156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21</a:t>
            </a:fld>
            <a:endParaRPr lang="pl-PL"/>
          </a:p>
        </p:txBody>
      </p:sp>
    </p:spTree>
    <p:extLst>
      <p:ext uri="{BB962C8B-B14F-4D97-AF65-F5344CB8AC3E}">
        <p14:creationId xmlns:p14="http://schemas.microsoft.com/office/powerpoint/2010/main" val="1028500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dirty="0">
                <a:effectLst/>
                <a:latin typeface="Calibri" panose="020F0502020204030204" pitchFamily="34" charset="0"/>
                <a:ea typeface="Times New Roman" panose="02020603050405020304" pitchFamily="18" charset="0"/>
              </a:rPr>
              <a:t>Każdy</a:t>
            </a:r>
            <a:r>
              <a:rPr lang="pl-PL" sz="1200" dirty="0">
                <a:effectLst/>
                <a:latin typeface="Calibri" panose="020F0502020204030204" pitchFamily="34" charset="0"/>
                <a:ea typeface="Times New Roman" panose="02020603050405020304" pitchFamily="18" charset="0"/>
              </a:rPr>
              <a:t> wydatek w ramach danego zadania musi mieć wybrane Limity przyporządkowane do danego zadania</a:t>
            </a:r>
            <a:endParaRPr lang="pl-PL" dirty="0"/>
          </a:p>
        </p:txBody>
      </p:sp>
      <p:sp>
        <p:nvSpPr>
          <p:cNvPr id="4" name="Symbol zastępczy numeru slajdu 3"/>
          <p:cNvSpPr>
            <a:spLocks noGrp="1"/>
          </p:cNvSpPr>
          <p:nvPr>
            <p:ph type="sldNum" sz="quarter" idx="10"/>
          </p:nvPr>
        </p:nvSpPr>
        <p:spPr/>
        <p:txBody>
          <a:bodyPr/>
          <a:lstStyle/>
          <a:p>
            <a:fld id="{2C02B4DB-5212-AD42-B2C1-BD19AC94D45E}" type="slidenum">
              <a:rPr lang="pl-PL" smtClean="0"/>
              <a:pPr/>
              <a:t>26</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t>Doświadczenie,</a:t>
            </a:r>
            <a:r>
              <a:rPr lang="pl-PL" b="1" baseline="0" dirty="0"/>
              <a:t> </a:t>
            </a:r>
            <a:r>
              <a:rPr lang="pl-PL" sz="1200" b="1" dirty="0">
                <a:latin typeface="Arial"/>
                <a:ea typeface="Times New Roman"/>
              </a:rPr>
              <a:t>Opis sposobu zarządzania,</a:t>
            </a:r>
            <a:r>
              <a:rPr lang="pl-PL" sz="1200" b="1" baseline="0" dirty="0">
                <a:latin typeface="Arial"/>
                <a:ea typeface="Times New Roman"/>
              </a:rPr>
              <a:t> Opis wkładu rzeczowego, Opis własnych środków finansowych</a:t>
            </a:r>
            <a:endParaRPr lang="pl-PL" b="1" dirty="0"/>
          </a:p>
          <a:p>
            <a:r>
              <a:rPr lang="pl-PL" b="1" dirty="0"/>
              <a:t>Analiza ryzyka w projekcie-</a:t>
            </a:r>
            <a:r>
              <a:rPr lang="pl-PL" b="1" baseline="0" dirty="0"/>
              <a:t> </a:t>
            </a:r>
            <a:r>
              <a:rPr lang="pl-PL" sz="1200" kern="1200" dirty="0">
                <a:solidFill>
                  <a:schemeClr val="tx1"/>
                </a:solidFill>
                <a:latin typeface="+mn-lt"/>
                <a:ea typeface="+mn-ea"/>
                <a:cs typeface="+mn-cs"/>
              </a:rPr>
              <a:t>W punkcie należy wskazać zidentyfikowane ryzyka zagrażające prawidłowej realizacji projektu, określić  prawdopodobieństwo ich wystąpienia, skutek ich wystąpienia wraz z opisem mechanizmów zapobiegania lub przedstawić niebudzące zastrzeżeń wyjaśnienia opisujące niewystępowanie ryzyk związanych z realizacją projektu. </a:t>
            </a:r>
          </a:p>
          <a:p>
            <a:r>
              <a:rPr lang="pl-PL" sz="1200" kern="1200" dirty="0">
                <a:solidFill>
                  <a:schemeClr val="tx1"/>
                </a:solidFill>
                <a:latin typeface="+mn-lt"/>
                <a:ea typeface="+mn-ea"/>
                <a:cs typeface="+mn-cs"/>
              </a:rPr>
              <a:t>Do przykładowych ryzyk zaliczyć można: przekroczenie terminów realizacji inwestycji, wzrost nakładów inwestycyjnych, wzrost taryf, spadek popytu, zmiana założeń projektu w trakcie jego realizacji (wystąpienie robót dodatkowych, zamiennych, zmiany przepisów prawa, problemy środowiskowe, protesty społeczne). W uzasadnionych przypadkach niezbędnym jest odniesienie się do możliwych ryzyk związanych z klimatem.</a:t>
            </a:r>
            <a:endParaRPr lang="pl-PL" dirty="0"/>
          </a:p>
        </p:txBody>
      </p:sp>
      <p:sp>
        <p:nvSpPr>
          <p:cNvPr id="4" name="Symbol zastępczy numeru slajdu 3"/>
          <p:cNvSpPr>
            <a:spLocks noGrp="1"/>
          </p:cNvSpPr>
          <p:nvPr>
            <p:ph type="sldNum" sz="quarter" idx="10"/>
          </p:nvPr>
        </p:nvSpPr>
        <p:spPr/>
        <p:txBody>
          <a:bodyPr/>
          <a:lstStyle/>
          <a:p>
            <a:fld id="{2C02B4DB-5212-AD42-B2C1-BD19AC94D45E}" type="slidenum">
              <a:rPr lang="pl-PL" smtClean="0"/>
              <a:pPr/>
              <a:t>29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Typ projektu: </a:t>
            </a:r>
            <a:r>
              <a:rPr lang="pl-PL" sz="1800" dirty="0">
                <a:solidFill>
                  <a:srgbClr val="FF0000"/>
                </a:solidFill>
                <a:effectLst/>
                <a:latin typeface="Arial" panose="020B0604020202020204" pitchFamily="34" charset="0"/>
                <a:ea typeface="Times New Roman" panose="02020603050405020304" pitchFamily="18" charset="0"/>
              </a:rPr>
              <a:t>„Typ projektu 9.5.B Renowacja zwiększająca efektywność energetyczną budynków infrastruktury publicznej (subregion wałbrzyski)”.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dirty="0">
                <a:solidFill>
                  <a:srgbClr val="FF0000"/>
                </a:solidFill>
                <a:effectLst/>
                <a:latin typeface="Arial" panose="020B0604020202020204" pitchFamily="34" charset="0"/>
              </a:rPr>
              <a:t>Rodzaj działalności gospodarczej: </a:t>
            </a:r>
            <a:r>
              <a:rPr lang="pl-PL" sz="1800" dirty="0">
                <a:effectLst/>
                <a:latin typeface="Arial" panose="020B0604020202020204" pitchFamily="34" charset="0"/>
                <a:ea typeface="Times New Roman" panose="02020603050405020304" pitchFamily="18" charset="0"/>
              </a:rPr>
              <a:t>Z listy rozwijanej należy wybrać jeden rodzaj prowadzonej działalności, wiodący dla głównego celu projektu (nie dla głównej działalności wnioskodawcy).</a:t>
            </a:r>
            <a:endParaRPr lang="pl-PL"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0" dirty="0">
                <a:solidFill>
                  <a:srgbClr val="000000"/>
                </a:solidFill>
                <a:effectLst/>
                <a:latin typeface="Arial" panose="020B0604020202020204" pitchFamily="34" charset="0"/>
              </a:rPr>
              <a:t>Realizacja instrumentów terytorialnych </a:t>
            </a:r>
            <a:r>
              <a:rPr lang="pl-PL" sz="1800" dirty="0">
                <a:solidFill>
                  <a:srgbClr val="FF0000"/>
                </a:solidFill>
                <a:effectLst/>
                <a:latin typeface="Arial" panose="020B0604020202020204" pitchFamily="34" charset="0"/>
                <a:ea typeface="Times New Roman" panose="02020603050405020304" pitchFamily="18" charset="0"/>
              </a:rPr>
              <a:t>Z listy rozwijanej należy wybrać jeden z instrumentów terytorialnych, w które wpisuje się projekt. W przypadku braku realizacji przez projekt instrumentów terytorialnych należy wskazać „Brak ukierunkowania terytorialnego”.</a:t>
            </a:r>
            <a:endParaRPr lang="pl-PL"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kern="0" dirty="0">
                <a:solidFill>
                  <a:srgbClr val="000000"/>
                </a:solidFill>
                <a:effectLst/>
                <a:latin typeface="Arial" panose="020B0604020202020204" pitchFamily="34" charset="0"/>
              </a:rPr>
              <a:t>Powiązanie ze strategiami </a:t>
            </a:r>
            <a:r>
              <a:rPr lang="pl-PL" sz="1800" dirty="0">
                <a:effectLst/>
                <a:latin typeface="Arial" panose="020B0604020202020204" pitchFamily="34" charset="0"/>
                <a:ea typeface="Times New Roman" panose="02020603050405020304" pitchFamily="18" charset="0"/>
              </a:rPr>
              <a:t>Należy wybrać wszystkie dokumenty strategiczne, których cele są realizowane przez projekt (lista wielokrotnego wyboru).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kern="0" dirty="0">
                <a:solidFill>
                  <a:srgbClr val="000000"/>
                </a:solidFill>
                <a:effectLst/>
                <a:latin typeface="Arial" panose="020B0604020202020204" pitchFamily="34" charset="0"/>
              </a:rPr>
              <a:t>Pomoc publiczna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kern="0" dirty="0">
                <a:solidFill>
                  <a:srgbClr val="000000"/>
                </a:solidFill>
                <a:effectLst/>
                <a:latin typeface="Arial" panose="020B0604020202020204" pitchFamily="34" charset="0"/>
              </a:rPr>
              <a:t>Test pomocy publicznej </a:t>
            </a:r>
            <a:r>
              <a:rPr lang="pl-PL" sz="1800" dirty="0">
                <a:effectLst/>
                <a:latin typeface="Arial" panose="020B0604020202020204" pitchFamily="34" charset="0"/>
                <a:ea typeface="Times New Roman" panose="02020603050405020304" pitchFamily="18" charset="0"/>
              </a:rPr>
              <a:t>Niespełnienie, co najmniej jednej przesłanki powoduje, że pomoc publiczna nie występuje</a:t>
            </a:r>
            <a:endParaRPr lang="pl-PL" sz="1800" b="1" kern="1600" dirty="0">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kern="0" dirty="0">
                <a:solidFill>
                  <a:srgbClr val="000000"/>
                </a:solidFill>
                <a:effectLst/>
                <a:latin typeface="Arial" panose="020B0604020202020204" pitchFamily="34" charset="0"/>
              </a:rPr>
              <a:t>Analiza przedsięwzięcia – </a:t>
            </a:r>
            <a:r>
              <a:rPr lang="pl-PL" sz="1800" b="0" kern="0" dirty="0">
                <a:solidFill>
                  <a:srgbClr val="000000"/>
                </a:solidFill>
                <a:effectLst/>
                <a:latin typeface="Arial" panose="020B0604020202020204" pitchFamily="34" charset="0"/>
              </a:rPr>
              <a:t>przedstaw Uzasadnienie potrzeby realizacji projektu, Stan istniejący, Cele realizacji projektu, Zakres rzeczowy przedsięwzięcia, Zasady </a:t>
            </a:r>
            <a:r>
              <a:rPr lang="pl-PL" sz="1800" b="0" kern="0" dirty="0" err="1">
                <a:solidFill>
                  <a:srgbClr val="000000"/>
                </a:solidFill>
                <a:effectLst/>
                <a:latin typeface="Arial" panose="020B0604020202020204" pitchFamily="34" charset="0"/>
              </a:rPr>
              <a:t>deinstytucjonalizacji</a:t>
            </a:r>
            <a:endParaRPr lang="pl-PL" sz="1800" b="0" kern="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kern="0" dirty="0">
                <a:solidFill>
                  <a:srgbClr val="000000"/>
                </a:solidFill>
                <a:effectLst/>
                <a:latin typeface="Arial" panose="020B0604020202020204" pitchFamily="34" charset="0"/>
              </a:rPr>
              <a:t>Analiza wykonalności – </a:t>
            </a:r>
            <a:r>
              <a:rPr lang="pl-PL" sz="1800" b="0" kern="0" dirty="0">
                <a:solidFill>
                  <a:srgbClr val="000000"/>
                </a:solidFill>
                <a:effectLst/>
                <a:latin typeface="Arial" panose="020B0604020202020204" pitchFamily="34" charset="0"/>
              </a:rPr>
              <a:t>możliwe do zastosowania rozwiązania inwestycyjne wykonalne w zakresie technicznym, ekonomicznym, środowiskowym i instytucjonalnym</a:t>
            </a:r>
            <a:r>
              <a:rPr lang="pl-PL" sz="1800" b="1" kern="0" dirty="0">
                <a:solidFill>
                  <a:srgbClr val="000000"/>
                </a:solidFill>
                <a:effectLst/>
                <a:latin typeface="Arial" panose="020B0604020202020204" pitchFamily="34" charset="0"/>
              </a:rPr>
              <a:t> i analiza opcji – </a:t>
            </a:r>
            <a:r>
              <a:rPr lang="pl-PL" sz="1800" b="0" kern="0" dirty="0">
                <a:solidFill>
                  <a:srgbClr val="000000"/>
                </a:solidFill>
                <a:effectLst/>
                <a:latin typeface="Arial" panose="020B0604020202020204" pitchFamily="34" charset="0"/>
              </a:rPr>
              <a:t>polega na porównaniu i ocenie możliwych do zastosowania rozwiązań inwestycyjnych zidentyfikowanych na etapie analizy wykonalności. Po przeprowadzeniu analizy wykonalności oraz opcji powinieneś dokonać wyboru rozwiązania do zastosowania oraz sformułować jego uzasadnienie.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kern="0" dirty="0">
                <a:solidFill>
                  <a:srgbClr val="000000"/>
                </a:solidFill>
                <a:effectLst/>
                <a:latin typeface="Arial" panose="020B0604020202020204" pitchFamily="34" charset="0"/>
              </a:rPr>
              <a:t>Sytuacja finansowa - </a:t>
            </a:r>
            <a:r>
              <a:rPr lang="pl-PL" sz="1800" dirty="0">
                <a:effectLst/>
                <a:latin typeface="Arial" panose="020B0604020202020204" pitchFamily="34" charset="0"/>
                <a:ea typeface="Times New Roman" panose="02020603050405020304" pitchFamily="18" charset="0"/>
              </a:rPr>
              <a:t>W opisie należy szczegółowo określić źródła finansowania całkowitych kosztów przedsięwzięcia (zarówno kwalifikowalnych jak i niekwalifikowalnych) oraz przedstawić montaż finansowy finansowania projektu</a:t>
            </a:r>
            <a:endParaRPr lang="pl-PL" sz="1800" b="1" kern="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kern="0" dirty="0">
                <a:solidFill>
                  <a:srgbClr val="000000"/>
                </a:solidFill>
                <a:effectLst/>
                <a:latin typeface="Arial" panose="020B0604020202020204" pitchFamily="34" charset="0"/>
              </a:rPr>
              <a:t>Trwałość finansowa – </a:t>
            </a:r>
            <a:r>
              <a:rPr lang="pl-PL" sz="1800" b="0" kern="0" dirty="0">
                <a:solidFill>
                  <a:srgbClr val="000000"/>
                </a:solidFill>
                <a:effectLst/>
                <a:latin typeface="Arial" panose="020B0604020202020204" pitchFamily="34" charset="0"/>
              </a:rPr>
              <a:t>dokonanie analizy zasobów finansowych projektu i sytuacji finansowej wnioskodawcy z projektem (salda skumulowanych przepływów pieniężnych są dodatnie)</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kern="0" dirty="0">
                <a:solidFill>
                  <a:srgbClr val="000000"/>
                </a:solidFill>
                <a:effectLst/>
                <a:latin typeface="Arial" panose="020B0604020202020204" pitchFamily="34" charset="0"/>
              </a:rPr>
              <a:t>Efektywność </a:t>
            </a:r>
            <a:r>
              <a:rPr lang="pl-PL" sz="1800" b="1" kern="0" dirty="0" err="1">
                <a:solidFill>
                  <a:srgbClr val="000000"/>
                </a:solidFill>
                <a:effectLst/>
                <a:latin typeface="Arial" panose="020B0604020202020204" pitchFamily="34" charset="0"/>
              </a:rPr>
              <a:t>ekonomiczno</a:t>
            </a:r>
            <a:r>
              <a:rPr lang="pl-PL" sz="1800" b="1" kern="0" dirty="0">
                <a:solidFill>
                  <a:srgbClr val="000000"/>
                </a:solidFill>
                <a:effectLst/>
                <a:latin typeface="Arial" panose="020B0604020202020204" pitchFamily="34" charset="0"/>
              </a:rPr>
              <a:t> – społeczna – </a:t>
            </a:r>
            <a:r>
              <a:rPr lang="pl-PL" sz="1800" b="0" kern="0" dirty="0">
                <a:solidFill>
                  <a:srgbClr val="000000"/>
                </a:solidFill>
                <a:effectLst/>
                <a:latin typeface="Arial" panose="020B0604020202020204" pitchFamily="34" charset="0"/>
              </a:rPr>
              <a:t>projekty poniżej 50 mln PLN – należy opisowo przedstawić niemierzalne efekty ekonomiczne / społeczne oraz udowodnić, że przyniosą one korzyści społeczne przy uwzględnieniu poniesionych kosztów. Projektu od 50 mln PLN – należy przedstawić analizę ekonomiczną lub analizę efektywności kosztowej. </a:t>
            </a:r>
            <a:endParaRPr lang="pl-PL" sz="1800" b="1" kern="1600" dirty="0">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dirty="0">
                <a:effectLst/>
                <a:latin typeface="Times New Roman" panose="02020603050405020304" pitchFamily="18" charset="0"/>
                <a:ea typeface="Times New Roman" panose="02020603050405020304" pitchFamily="18" charset="0"/>
              </a:rPr>
              <a:t>Możliwość odzyskania VAT – </a:t>
            </a:r>
            <a:r>
              <a:rPr lang="pl-PL" sz="1800" b="0" dirty="0">
                <a:effectLst/>
                <a:latin typeface="Times New Roman" panose="02020603050405020304" pitchFamily="18" charset="0"/>
                <a:ea typeface="Times New Roman" panose="02020603050405020304" pitchFamily="18" charset="0"/>
              </a:rPr>
              <a:t>podatek VAT jest </a:t>
            </a:r>
            <a:r>
              <a:rPr lang="pl-PL" sz="1800" b="0" dirty="0" err="1">
                <a:effectLst/>
                <a:latin typeface="Times New Roman" panose="02020603050405020304" pitchFamily="18" charset="0"/>
                <a:ea typeface="Times New Roman" panose="02020603050405020304" pitchFamily="18" charset="0"/>
              </a:rPr>
              <a:t>nkw</a:t>
            </a:r>
            <a:r>
              <a:rPr lang="pl-PL" sz="1800" b="0" dirty="0">
                <a:effectLst/>
                <a:latin typeface="Times New Roman" panose="02020603050405020304" pitchFamily="18" charset="0"/>
                <a:ea typeface="Times New Roman" panose="02020603050405020304" pitchFamily="18" charset="0"/>
              </a:rPr>
              <a:t> w projekcie objętym pomocą publiczną / de </a:t>
            </a:r>
            <a:r>
              <a:rPr lang="pl-PL" sz="1800" b="0" dirty="0" err="1">
                <a:effectLst/>
                <a:latin typeface="Times New Roman" panose="02020603050405020304" pitchFamily="18" charset="0"/>
                <a:ea typeface="Times New Roman" panose="02020603050405020304" pitchFamily="18" charset="0"/>
              </a:rPr>
              <a:t>minimis</a:t>
            </a:r>
            <a:r>
              <a:rPr lang="pl-PL" sz="1800" b="0" dirty="0">
                <a:effectLst/>
                <a:latin typeface="Times New Roman" panose="02020603050405020304" pitchFamily="18" charset="0"/>
                <a:ea typeface="Times New Roman" panose="02020603050405020304" pitchFamily="18" charset="0"/>
              </a:rPr>
              <a:t> niezależnie od łącznego kosztu tego projektu, a także w każdym projekcie, którego łączny koszt wynosi co najmniej 5 mln EUR: podatek VAT który może być odzyskany na podstawie przepisów krajowych stanowi wydatek </a:t>
            </a:r>
            <a:r>
              <a:rPr lang="pl-PL" sz="1800" b="0" dirty="0" err="1">
                <a:effectLst/>
                <a:latin typeface="Times New Roman" panose="02020603050405020304" pitchFamily="18" charset="0"/>
                <a:ea typeface="Times New Roman" panose="02020603050405020304" pitchFamily="18" charset="0"/>
              </a:rPr>
              <a:t>nkw</a:t>
            </a:r>
            <a:endParaRPr lang="pl-PL" sz="1800" b="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dirty="0">
                <a:effectLst/>
                <a:latin typeface="Times New Roman" panose="02020603050405020304" pitchFamily="18" charset="0"/>
                <a:ea typeface="Times New Roman" panose="02020603050405020304" pitchFamily="18" charset="0"/>
              </a:rPr>
              <a:t>Wsparcie rewitalizacji – </a:t>
            </a:r>
            <a:r>
              <a:rPr lang="pl-PL" sz="1800" b="0" dirty="0">
                <a:effectLst/>
                <a:latin typeface="Times New Roman" panose="02020603050405020304" pitchFamily="18" charset="0"/>
                <a:ea typeface="Times New Roman" panose="02020603050405020304" pitchFamily="18" charset="0"/>
              </a:rPr>
              <a:t>należy</a:t>
            </a:r>
            <a:r>
              <a:rPr lang="pl-PL" sz="1800" b="1" dirty="0">
                <a:effectLst/>
                <a:latin typeface="Times New Roman" panose="02020603050405020304" pitchFamily="18" charset="0"/>
                <a:ea typeface="Times New Roman" panose="02020603050405020304" pitchFamily="18" charset="0"/>
              </a:rPr>
              <a:t> </a:t>
            </a:r>
            <a:r>
              <a:rPr lang="pl-PL" sz="1800" dirty="0">
                <a:effectLst/>
                <a:latin typeface="Arial" panose="020B0604020202020204" pitchFamily="34" charset="0"/>
                <a:ea typeface="Times New Roman" panose="02020603050405020304" pitchFamily="18" charset="0"/>
              </a:rPr>
              <a:t>wykazać budynki (wskazując nazwę </a:t>
            </a:r>
            <a:r>
              <a:rPr lang="pl-PL" sz="1800" kern="100" dirty="0">
                <a:effectLst/>
                <a:latin typeface="Arial" panose="020B0604020202020204" pitchFamily="34" charset="0"/>
                <a:ea typeface="Calibri" panose="020F0502020204030204" pitchFamily="34" charset="0"/>
              </a:rPr>
              <a:t>wnioskodawcy/partnera/realizatora termomodernizacji oraz ich lokalizację), które znajdują się na obszarze objętym Gminnym Programem Rewitalizacji przyjętym zgodnie z ustawą z dnia 9 października 2015 r. o rewitalizacji i obowiązującym na moment składania pierwszej wersji wniosku o dofinansowanie wskazując numer właściwej uchwały wraz w linkiem do uchwały jeśli uchwała jest upubliczniona. W przypadku braku uchwały on </a:t>
            </a:r>
            <a:r>
              <a:rPr lang="pl-PL" sz="1800" kern="100" dirty="0" err="1">
                <a:effectLst/>
                <a:latin typeface="Arial" panose="020B0604020202020204" pitchFamily="34" charset="0"/>
                <a:ea typeface="Calibri" panose="020F0502020204030204" pitchFamily="34" charset="0"/>
              </a:rPr>
              <a:t>line</a:t>
            </a:r>
            <a:r>
              <a:rPr lang="pl-PL" sz="1800" kern="100" dirty="0">
                <a:effectLst/>
                <a:latin typeface="Arial" panose="020B0604020202020204" pitchFamily="34" charset="0"/>
                <a:ea typeface="Calibri" panose="020F0502020204030204" pitchFamily="34" charset="0"/>
              </a:rPr>
              <a:t> należy dołączyć do wniosku o dofinansowanie kpię wykazu takiej uchwały.</a:t>
            </a:r>
            <a:endParaRPr lang="pl-PL" sz="1800" dirty="0">
              <a:effectLst/>
              <a:latin typeface="Times New Roman" panose="02020603050405020304" pitchFamily="18" charset="0"/>
              <a:ea typeface="Times New Roman" panose="02020603050405020304" pitchFamily="18" charset="0"/>
            </a:endParaRPr>
          </a:p>
          <a:p>
            <a:pPr marL="270510">
              <a:lnSpc>
                <a:spcPct val="150000"/>
              </a:lnSpc>
            </a:pPr>
            <a:r>
              <a:rPr lang="pl-PL" sz="1800" b="1" dirty="0">
                <a:effectLst/>
                <a:latin typeface="Times New Roman" panose="02020603050405020304" pitchFamily="18" charset="0"/>
                <a:ea typeface="Times New Roman" panose="02020603050405020304" pitchFamily="18" charset="0"/>
              </a:rPr>
              <a:t>Klauzule społeczne </a:t>
            </a:r>
            <a:r>
              <a:rPr lang="pl-PL" sz="1800" b="0" dirty="0">
                <a:effectLst/>
                <a:latin typeface="Times New Roman" panose="02020603050405020304" pitchFamily="18" charset="0"/>
                <a:ea typeface="Times New Roman" panose="02020603050405020304" pitchFamily="18" charset="0"/>
              </a:rPr>
              <a:t>- </a:t>
            </a:r>
            <a:r>
              <a:rPr lang="pl-PL" sz="1800" dirty="0">
                <a:effectLst/>
                <a:latin typeface="Arial" panose="020B0604020202020204" pitchFamily="34" charset="0"/>
                <a:ea typeface="Times New Roman" panose="02020603050405020304" pitchFamily="18" charset="0"/>
              </a:rPr>
              <a:t>Jeśli na moment składania pierwszej wersji wniosku o dofinansowanie zamówienie publiczne na roboty budowlane zostało co najmniej upublicznione we wniosku o dofinansowanie należy opisać zastosowanie klauzul społecznych oraz wykazać nr zamówienia wraz z linkiem do strony www oraz jego zakres z podaniem obiektu którego dotyczy.</a:t>
            </a:r>
            <a:endParaRPr lang="pl-PL" sz="1800" dirty="0">
              <a:effectLst/>
              <a:latin typeface="Times New Roman" panose="02020603050405020304" pitchFamily="18" charset="0"/>
              <a:ea typeface="Times New Roman" panose="02020603050405020304" pitchFamily="18" charset="0"/>
            </a:endParaRPr>
          </a:p>
          <a:p>
            <a:pPr marL="270510">
              <a:lnSpc>
                <a:spcPct val="150000"/>
              </a:lnSpc>
            </a:pPr>
            <a:r>
              <a:rPr lang="pl-PL" sz="1800" dirty="0">
                <a:effectLst/>
                <a:latin typeface="Arial" panose="020B0604020202020204" pitchFamily="34" charset="0"/>
                <a:ea typeface="Times New Roman" panose="02020603050405020304" pitchFamily="18" charset="0"/>
              </a:rPr>
              <a:t>W przypadku, gdy zamówienie publiczne na roboty budowlane nie zostało co najmniej upublicznione na moment składania pierwszej wersji wniosku o dofinansowanie należy wyraźnie opisać ten fakt we wniosku w odniesieniu do części lub całości projektu.</a:t>
            </a:r>
            <a:endParaRPr lang="pl-PL"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b="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b="1" kern="1600" dirty="0">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1" kern="1600" dirty="0">
              <a:effectLst/>
              <a:latin typeface="Cambria" panose="02040503050406030204" pitchFamily="18" charset="0"/>
            </a:endParaRPr>
          </a:p>
          <a:p>
            <a:endParaRPr lang="pl-PL" b="1"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30</a:t>
            </a:fld>
            <a:endParaRPr lang="pl-PL"/>
          </a:p>
        </p:txBody>
      </p:sp>
    </p:spTree>
    <p:extLst>
      <p:ext uri="{BB962C8B-B14F-4D97-AF65-F5344CB8AC3E}">
        <p14:creationId xmlns:p14="http://schemas.microsoft.com/office/powerpoint/2010/main" val="420060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 każdym przypadku, w sytuacji wystąpienia braku miejsca w generatorze (ograniczenie co do ilości znaków możliwych do zawarcia w danym polu) należy dołączyć załącznik dodatkowy opisujący przedmiotowe zagadnienie, zamieszczając wzmiankę o dołączeniu załącznika w polu tekstowym oraz dodając załącznik do wykazu załączników.</a:t>
            </a:r>
            <a:endParaRPr lang="pl-PL" sz="1800" dirty="0">
              <a:effectLst/>
              <a:latin typeface="Times New Roman" panose="02020603050405020304" pitchFamily="18" charset="0"/>
              <a:ea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31</a:t>
            </a:fld>
            <a:endParaRPr lang="pl-PL"/>
          </a:p>
        </p:txBody>
      </p:sp>
    </p:spTree>
    <p:extLst>
      <p:ext uri="{BB962C8B-B14F-4D97-AF65-F5344CB8AC3E}">
        <p14:creationId xmlns:p14="http://schemas.microsoft.com/office/powerpoint/2010/main" val="347126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latin typeface="+mn-lt"/>
                <a:ea typeface="+mn-ea"/>
                <a:cs typeface="+mn-cs"/>
              </a:rPr>
              <a:t>Wszystkie kwoty i wartości wpisywane we wniosku muszą być podawane w PLN. Należy podawać wartości do dwóch miejsc po przecinku.</a:t>
            </a:r>
          </a:p>
          <a:p>
            <a:endParaRPr lang="pl-PL" dirty="0"/>
          </a:p>
          <a:p>
            <a:r>
              <a:rPr lang="pl-PL" dirty="0"/>
              <a:t>Analiza finansowa - </a:t>
            </a:r>
            <a:r>
              <a:rPr lang="pl-PL" sz="1200" kern="1200" dirty="0">
                <a:solidFill>
                  <a:schemeClr val="tx1"/>
                </a:solidFill>
                <a:latin typeface="+mn-lt"/>
                <a:ea typeface="+mn-ea"/>
                <a:cs typeface="+mn-cs"/>
              </a:rPr>
              <a:t>Wszystkie dane finansowe należy podać w tysiącach złotych z dokładnością do jednego miejsca po przecinku.</a:t>
            </a:r>
          </a:p>
          <a:p>
            <a:endParaRPr lang="pl-PL" dirty="0"/>
          </a:p>
          <a:p>
            <a:r>
              <a:rPr lang="pl-PL" dirty="0"/>
              <a:t>Kryterium „Rzetelność wypełnienia wniosku o dofinansowanie projektu” </a:t>
            </a:r>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4</a:t>
            </a:fld>
            <a:endParaRPr lang="pl-PL"/>
          </a:p>
        </p:txBody>
      </p:sp>
    </p:spTree>
    <p:extLst>
      <p:ext uri="{BB962C8B-B14F-4D97-AF65-F5344CB8AC3E}">
        <p14:creationId xmlns:p14="http://schemas.microsoft.com/office/powerpoint/2010/main" val="1091427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32</a:t>
            </a:fld>
            <a:endParaRPr lang="pl-PL"/>
          </a:p>
        </p:txBody>
      </p:sp>
    </p:spTree>
    <p:extLst>
      <p:ext uri="{BB962C8B-B14F-4D97-AF65-F5344CB8AC3E}">
        <p14:creationId xmlns:p14="http://schemas.microsoft.com/office/powerpoint/2010/main" val="342442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Trzeba zwrócić uwagę na właściwy nabór. </a:t>
            </a:r>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7</a:t>
            </a:fld>
            <a:endParaRPr lang="pl-PL"/>
          </a:p>
        </p:txBody>
      </p:sp>
    </p:spTree>
    <p:extLst>
      <p:ext uri="{BB962C8B-B14F-4D97-AF65-F5344CB8AC3E}">
        <p14:creationId xmlns:p14="http://schemas.microsoft.com/office/powerpoint/2010/main" val="303464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a:solidFill>
                  <a:srgbClr val="000000"/>
                </a:solidFill>
                <a:effectLst/>
                <a:latin typeface="Arial" panose="020B0604020202020204" pitchFamily="34" charset="0"/>
                <a:ea typeface="Times New Roman" panose="02020603050405020304" pitchFamily="18" charset="0"/>
              </a:rPr>
              <a:t>Tytuł należy sformułować z użyciem prostego języka i unikać skrótów, żargonu oraz języka specjalistycznego czy terminologii technicznej, które nie będą zrozumiałe dla każdego odbiorcy lub uczestnika projektu. Tytuł projektu będzie wykorzystywany w działaniach komunikacyjnych takich jak np. plakaty, tablica informacyjna, strona internetowa.</a:t>
            </a:r>
            <a:endParaRPr lang="pl-PL"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dirty="0">
              <a:solidFill>
                <a:srgbClr val="000000"/>
              </a:solidFill>
              <a:effectLst/>
              <a:latin typeface="Calibri" panose="020F0502020204030204" pitchFamily="34" charset="0"/>
              <a:ea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8</a:t>
            </a:fld>
            <a:endParaRPr lang="pl-PL"/>
          </a:p>
        </p:txBody>
      </p:sp>
    </p:spTree>
    <p:extLst>
      <p:ext uri="{BB962C8B-B14F-4D97-AF65-F5344CB8AC3E}">
        <p14:creationId xmlns:p14="http://schemas.microsoft.com/office/powerpoint/2010/main" val="271242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dirty="0"/>
              <a:t>Klikniecie w poszczególną zakładkę nie daje nam możliwości edycji danych, dopiero po kliknięciu w EDYTUJ. Tak samo kończymy pracę z zakładką – klikając w ZAPISZ. </a:t>
            </a:r>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9</a:t>
            </a:fld>
            <a:endParaRPr lang="pl-PL"/>
          </a:p>
        </p:txBody>
      </p:sp>
    </p:spTree>
    <p:extLst>
      <p:ext uri="{BB962C8B-B14F-4D97-AF65-F5344CB8AC3E}">
        <p14:creationId xmlns:p14="http://schemas.microsoft.com/office/powerpoint/2010/main" val="137384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dirty="0">
                <a:solidFill>
                  <a:srgbClr val="FF0000"/>
                </a:solidFill>
                <a:effectLst/>
                <a:latin typeface="Arial" panose="020B0604020202020204" pitchFamily="34" charset="0"/>
                <a:ea typeface="Times New Roman" panose="02020603050405020304" pitchFamily="18" charset="0"/>
              </a:rPr>
              <a:t>Sekcje F i K nie są edytowalne</a:t>
            </a:r>
            <a:r>
              <a:rPr lang="pl-PL" sz="1800" dirty="0">
                <a:effectLst/>
                <a:latin typeface="Arial" panose="020B0604020202020204" pitchFamily="34" charset="0"/>
                <a:ea typeface="Times New Roman" panose="02020603050405020304" pitchFamily="18" charset="0"/>
              </a:rPr>
              <a:t>, ponieważ są tworzone automatycznie na podstawie danych pochodzących z poprzednich sekcji lub z naboru.</a:t>
            </a:r>
            <a:endParaRPr lang="pl-PL" sz="1800" dirty="0">
              <a:effectLst/>
              <a:latin typeface="Times New Roman" panose="02020603050405020304" pitchFamily="18" charset="0"/>
              <a:ea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11</a:t>
            </a:fld>
            <a:endParaRPr lang="pl-PL"/>
          </a:p>
        </p:txBody>
      </p:sp>
    </p:spTree>
    <p:extLst>
      <p:ext uri="{BB962C8B-B14F-4D97-AF65-F5344CB8AC3E}">
        <p14:creationId xmlns:p14="http://schemas.microsoft.com/office/powerpoint/2010/main" val="233370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kern="1200" dirty="0">
                <a:solidFill>
                  <a:schemeClr val="tx1"/>
                </a:solidFill>
                <a:latin typeface="+mn-lt"/>
                <a:ea typeface="+mn-ea"/>
                <a:cs typeface="+mn-cs"/>
              </a:rPr>
              <a:t>Opis musi w jednoznaczny sposób zidentyfikować przedmiot projektu, jego zakres, cel oraz uwzględnić ogólne założenia projektu. </a:t>
            </a:r>
          </a:p>
          <a:p>
            <a:endParaRPr lang="pl-PL" sz="1200" kern="1200" dirty="0">
              <a:solidFill>
                <a:schemeClr val="tx1"/>
              </a:solidFill>
              <a:latin typeface="+mn-lt"/>
              <a:ea typeface="+mn-ea"/>
              <a:cs typeface="+mn-cs"/>
            </a:endParaRPr>
          </a:p>
          <a:p>
            <a:r>
              <a:rPr lang="pl-PL" sz="1200" kern="1200" dirty="0">
                <a:solidFill>
                  <a:schemeClr val="tx1"/>
                </a:solidFill>
                <a:latin typeface="+mn-lt"/>
                <a:ea typeface="+mn-ea"/>
                <a:cs typeface="+mn-cs"/>
              </a:rPr>
              <a:t>Zgodnie z FEDS 2021-2027 w Priorytecie 9 grupami docelowymi Transformacji środowiskowej są: Mieszkańcy subregionu wałbrzyskiego objęci interwencją FST,  </a:t>
            </a:r>
            <a:r>
              <a:rPr lang="pl-PL" sz="1200" kern="1200" dirty="0" err="1">
                <a:solidFill>
                  <a:schemeClr val="tx1"/>
                </a:solidFill>
                <a:latin typeface="+mn-lt"/>
                <a:ea typeface="+mn-ea"/>
                <a:cs typeface="+mn-cs"/>
              </a:rPr>
              <a:t>jst</a:t>
            </a:r>
            <a:r>
              <a:rPr lang="pl-PL" sz="1200" kern="1200" dirty="0">
                <a:solidFill>
                  <a:schemeClr val="tx1"/>
                </a:solidFill>
                <a:latin typeface="+mn-lt"/>
                <a:ea typeface="+mn-ea"/>
                <a:cs typeface="+mn-cs"/>
              </a:rPr>
              <a:t> i ich związki i stowarzyszenia, organizacje społeczeństwa obywatelskiego, pracodawcy i ich pracownicy, wspólnoty mieszkaniowe, TBS.</a:t>
            </a:r>
          </a:p>
          <a:p>
            <a:endParaRPr lang="pl-PL" sz="1200" kern="1200" dirty="0">
              <a:solidFill>
                <a:schemeClr val="tx1"/>
              </a:solidFill>
              <a:latin typeface="+mn-lt"/>
              <a:ea typeface="+mn-ea"/>
              <a:cs typeface="+mn-cs"/>
            </a:endParaRPr>
          </a:p>
          <a:p>
            <a:r>
              <a:rPr lang="pl-PL" sz="1200" kern="1200" dirty="0">
                <a:solidFill>
                  <a:schemeClr val="tx1"/>
                </a:solidFill>
                <a:latin typeface="+mn-lt"/>
                <a:ea typeface="+mn-ea"/>
                <a:cs typeface="+mn-cs"/>
              </a:rPr>
              <a:t>9.5 A </a:t>
            </a:r>
          </a:p>
          <a:p>
            <a:pPr>
              <a:lnSpc>
                <a:spcPct val="115000"/>
              </a:lnSpc>
            </a:pPr>
            <a:r>
              <a:rPr lang="pl-PL" sz="1800" dirty="0">
                <a:effectLst/>
                <a:latin typeface="Arial" panose="020B0604020202020204" pitchFamily="34" charset="0"/>
                <a:ea typeface="Times New Roman" panose="02020603050405020304" pitchFamily="18" charset="0"/>
              </a:rPr>
              <a:t>041 - Renowacja istniejących budynków mieszkalnych pod kątem efektywności energetycznej, projekty demonstracyjne i działania wspierające </a:t>
            </a:r>
            <a:endParaRPr lang="pl-PL" sz="1800" dirty="0">
              <a:effectLst/>
              <a:latin typeface="Times New Roman" panose="02020603050405020304" pitchFamily="18" charset="0"/>
              <a:ea typeface="Times New Roman" panose="02020603050405020304" pitchFamily="18" charset="0"/>
            </a:endParaRPr>
          </a:p>
          <a:p>
            <a:pPr>
              <a:lnSpc>
                <a:spcPct val="115000"/>
              </a:lnSpc>
            </a:pPr>
            <a:r>
              <a:rPr lang="pl-PL" sz="1800" dirty="0">
                <a:effectLst/>
                <a:latin typeface="Arial" panose="020B0604020202020204" pitchFamily="34" charset="0"/>
                <a:ea typeface="Times New Roman" panose="02020603050405020304" pitchFamily="18" charset="0"/>
              </a:rPr>
              <a:t>lub</a:t>
            </a:r>
            <a:endParaRPr lang="pl-PL" sz="1800" dirty="0">
              <a:effectLst/>
              <a:latin typeface="Times New Roman" panose="02020603050405020304" pitchFamily="18" charset="0"/>
              <a:ea typeface="Times New Roman" panose="02020603050405020304" pitchFamily="18" charset="0"/>
            </a:endParaRPr>
          </a:p>
          <a:p>
            <a:pPr>
              <a:lnSpc>
                <a:spcPct val="115000"/>
              </a:lnSpc>
            </a:pPr>
            <a:r>
              <a:rPr lang="pl-PL" sz="1800" dirty="0">
                <a:effectLst/>
                <a:latin typeface="Arial" panose="020B0604020202020204" pitchFamily="34" charset="0"/>
                <a:ea typeface="Times New Roman" panose="02020603050405020304" pitchFamily="18" charset="0"/>
              </a:rPr>
              <a:t>042 - Renowacja istniejących budynków mieszkalnych pod kątem efektywności energetycznej, projekty demonstracyjne i działania wspierające zgodne z kryteriami efektywności energetycznej</a:t>
            </a:r>
            <a:endParaRPr lang="pl-PL" sz="1800" dirty="0">
              <a:effectLst/>
              <a:latin typeface="Times New Roman" panose="02020603050405020304" pitchFamily="18" charset="0"/>
              <a:ea typeface="Times New Roman" panose="02020603050405020304" pitchFamily="18" charset="0"/>
            </a:endParaRPr>
          </a:p>
          <a:p>
            <a:pPr>
              <a:lnSpc>
                <a:spcPct val="115000"/>
              </a:lnSpc>
            </a:pPr>
            <a:r>
              <a:rPr lang="pl-PL" sz="1800" dirty="0">
                <a:effectLst/>
                <a:latin typeface="Arial" panose="020B060402020202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pPr>
              <a:lnSpc>
                <a:spcPct val="150000"/>
              </a:lnSpc>
              <a:tabLst>
                <a:tab pos="270510" algn="l"/>
                <a:tab pos="9855835" algn="r"/>
              </a:tabLst>
            </a:pPr>
            <a:r>
              <a:rPr lang="pl-PL" sz="1800" b="1" dirty="0">
                <a:solidFill>
                  <a:srgbClr val="FF0000"/>
                </a:solidFill>
                <a:effectLst/>
                <a:latin typeface="Arial" panose="020B0604020202020204" pitchFamily="34" charset="0"/>
                <a:ea typeface="Times New Roman" panose="02020603050405020304" pitchFamily="18" charset="0"/>
              </a:rPr>
              <a:t>Zgodnie z Rozporządzeniem ogólnym kategorię interwencji nr 042 należy wybrać jeżeli celem działania jest osiągnięcie, przeciętnie co najmniej renowacji o średnim poziomie gruntowności (oszczędność energii pierwotnej w zakresie od 30% do 60%- zgodnie z definicją zawartą w zaleceniu Komisji (UE) 2019/786).</a:t>
            </a:r>
          </a:p>
          <a:p>
            <a:endParaRPr lang="pl-PL" sz="1200" kern="1200" dirty="0">
              <a:solidFill>
                <a:schemeClr val="tx1"/>
              </a:solidFill>
              <a:latin typeface="+mn-lt"/>
              <a:ea typeface="+mn-ea"/>
              <a:cs typeface="+mn-cs"/>
            </a:endParaRPr>
          </a:p>
          <a:p>
            <a:r>
              <a:rPr lang="pl-PL" sz="1200" kern="1200" dirty="0">
                <a:solidFill>
                  <a:schemeClr val="tx1"/>
                </a:solidFill>
                <a:latin typeface="+mn-lt"/>
                <a:ea typeface="+mn-ea"/>
                <a:cs typeface="+mn-cs"/>
              </a:rPr>
              <a:t>9.5 B </a:t>
            </a:r>
          </a:p>
          <a:p>
            <a:r>
              <a:rPr lang="pl-PL" sz="1200" kern="1200" dirty="0">
                <a:solidFill>
                  <a:schemeClr val="tx1"/>
                </a:solidFill>
                <a:latin typeface="+mn-lt"/>
                <a:ea typeface="+mn-ea"/>
                <a:cs typeface="+mn-cs"/>
              </a:rPr>
              <a:t>044 - </a:t>
            </a:r>
            <a:r>
              <a:rPr lang="pl-PL" sz="1800" dirty="0">
                <a:effectLst/>
                <a:latin typeface="Arial" panose="020B0604020202020204" pitchFamily="34" charset="0"/>
                <a:ea typeface="Times New Roman" panose="02020603050405020304" pitchFamily="18" charset="0"/>
              </a:rPr>
              <a:t>Renowacja zwiększająca efektywność energetyczną lub działania w zakresie efektywności energetycznej w odniesieniu do infrastruktury publicznej, projekty demonstracyjne i działania wspierające</a:t>
            </a:r>
            <a:endParaRPr lang="pl-PL" sz="1200" dirty="0">
              <a:solidFill>
                <a:srgbClr val="00B050"/>
              </a:solidFill>
              <a:effectLst/>
              <a:latin typeface="Arial" panose="020B0604020202020204" pitchFamily="34" charset="0"/>
              <a:ea typeface="Times New Roman" panose="02020603050405020304" pitchFamily="18"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pl-PL" sz="1200" kern="1200" dirty="0">
                <a:solidFill>
                  <a:schemeClr val="tx1"/>
                </a:solidFill>
                <a:latin typeface="+mn-lt"/>
                <a:ea typeface="+mn-ea"/>
                <a:cs typeface="+mn-cs"/>
              </a:rPr>
              <a:t>045 - Renowacja zwiększająca efektywność energetyczną lub działania w zakresie efektywności energetycznej w odniesieniu do infrastruktury publicznej, projekty demonstracyjne i działania wspierające zgodne z kryteriami efektywności energetycznej.</a:t>
            </a:r>
          </a:p>
          <a:p>
            <a:pPr>
              <a:lnSpc>
                <a:spcPct val="150000"/>
              </a:lnSpc>
            </a:pPr>
            <a:endParaRPr lang="pl-PL" sz="1200" dirty="0">
              <a:solidFill>
                <a:srgbClr val="00B050"/>
              </a:solidFill>
              <a:effectLst/>
              <a:latin typeface="Arial" panose="020B0604020202020204" pitchFamily="34" charset="0"/>
              <a:ea typeface="Times New Roman" panose="02020603050405020304" pitchFamily="18" charset="0"/>
            </a:endParaRPr>
          </a:p>
          <a:p>
            <a:pPr>
              <a:lnSpc>
                <a:spcPct val="150000"/>
              </a:lnSpc>
            </a:pPr>
            <a:r>
              <a:rPr lang="pl-PL" sz="1200" dirty="0">
                <a:solidFill>
                  <a:srgbClr val="00B050"/>
                </a:solidFill>
                <a:effectLst/>
                <a:latin typeface="Arial" panose="020B0604020202020204" pitchFamily="34" charset="0"/>
                <a:ea typeface="Times New Roman" panose="02020603050405020304" pitchFamily="18" charset="0"/>
              </a:rPr>
              <a:t>Zgodnie z Rozporządzeniem ogólnym kategorię interwencji nr 045 należy wybrać jeżeli celem działania jest osiągnięcie przeciętnie:</a:t>
            </a:r>
            <a:endParaRPr lang="pl-PL" sz="1200" dirty="0">
              <a:effectLst/>
              <a:latin typeface="Times New Roman" panose="02020603050405020304" pitchFamily="18" charset="0"/>
              <a:ea typeface="Times New Roman" panose="02020603050405020304" pitchFamily="18" charset="0"/>
            </a:endParaRPr>
          </a:p>
          <a:p>
            <a:pPr>
              <a:lnSpc>
                <a:spcPct val="150000"/>
              </a:lnSpc>
            </a:pPr>
            <a:r>
              <a:rPr lang="pl-PL" sz="1200" dirty="0">
                <a:solidFill>
                  <a:srgbClr val="00B050"/>
                </a:solidFill>
                <a:effectLst/>
                <a:latin typeface="Arial" panose="020B0604020202020204" pitchFamily="34" charset="0"/>
                <a:ea typeface="Times New Roman" panose="02020603050405020304" pitchFamily="18" charset="0"/>
              </a:rPr>
              <a:t>a) co najmniej renowacji o średnim poziomie gruntowności (oszczędność energii pierwotnej w zakresie od 30% do 60% - zgodnie z definicją zawartą w zaleceniu Komisji (UE) 2019/786)</a:t>
            </a:r>
            <a:endParaRPr lang="pl-PL" sz="1200" dirty="0">
              <a:effectLst/>
              <a:latin typeface="Times New Roman" panose="02020603050405020304" pitchFamily="18" charset="0"/>
              <a:ea typeface="Times New Roman" panose="02020603050405020304" pitchFamily="18" charset="0"/>
            </a:endParaRPr>
          </a:p>
          <a:p>
            <a:pPr>
              <a:lnSpc>
                <a:spcPct val="150000"/>
              </a:lnSpc>
            </a:pPr>
            <a:r>
              <a:rPr lang="pl-PL" sz="1200" dirty="0">
                <a:solidFill>
                  <a:srgbClr val="00B050"/>
                </a:solidFill>
                <a:effectLst/>
                <a:latin typeface="Arial" panose="020B0604020202020204" pitchFamily="34" charset="0"/>
                <a:ea typeface="Times New Roman" panose="02020603050405020304" pitchFamily="18" charset="0"/>
              </a:rPr>
              <a:t>lub </a:t>
            </a:r>
            <a:endParaRPr lang="pl-PL" sz="1200" dirty="0">
              <a:effectLst/>
              <a:latin typeface="Times New Roman" panose="02020603050405020304" pitchFamily="18" charset="0"/>
              <a:ea typeface="Times New Roman" panose="02020603050405020304" pitchFamily="18" charset="0"/>
            </a:endParaRPr>
          </a:p>
          <a:p>
            <a:pPr>
              <a:lnSpc>
                <a:spcPct val="150000"/>
              </a:lnSpc>
            </a:pPr>
            <a:r>
              <a:rPr lang="pl-PL" sz="1200" dirty="0">
                <a:solidFill>
                  <a:srgbClr val="00B050"/>
                </a:solidFill>
                <a:effectLst/>
                <a:latin typeface="Arial" panose="020B0604020202020204" pitchFamily="34" charset="0"/>
                <a:ea typeface="Times New Roman" panose="02020603050405020304" pitchFamily="18" charset="0"/>
              </a:rPr>
              <a:t>b) co najmniej 30 % redukcji bezpośrednich i pośrednich emisji gazów cieplarnianych w porównaniu z emisjami ex </a:t>
            </a:r>
            <a:r>
              <a:rPr lang="pl-PL" sz="1200" dirty="0" err="1">
                <a:solidFill>
                  <a:srgbClr val="00B050"/>
                </a:solidFill>
                <a:effectLst/>
                <a:latin typeface="Arial" panose="020B0604020202020204" pitchFamily="34" charset="0"/>
                <a:ea typeface="Times New Roman" panose="02020603050405020304" pitchFamily="18" charset="0"/>
              </a:rPr>
              <a:t>ante</a:t>
            </a:r>
            <a:endParaRPr lang="pl-PL" sz="1200" dirty="0">
              <a:effectLst/>
              <a:latin typeface="Times New Roman" panose="02020603050405020304" pitchFamily="18" charset="0"/>
              <a:ea typeface="Times New Roman" panose="02020603050405020304" pitchFamily="18" charset="0"/>
            </a:endParaRPr>
          </a:p>
          <a:p>
            <a:pPr>
              <a:lnSpc>
                <a:spcPct val="150000"/>
              </a:lnSpc>
            </a:pPr>
            <a:r>
              <a:rPr lang="pl-PL" sz="1200" dirty="0">
                <a:solidFill>
                  <a:srgbClr val="00B050"/>
                </a:solidFill>
                <a:effectLst/>
                <a:latin typeface="Arial" panose="020B0604020202020204" pitchFamily="34" charset="0"/>
                <a:ea typeface="Times New Roman" panose="02020603050405020304" pitchFamily="18" charset="0"/>
              </a:rPr>
              <a:t>- w odniesieniu do budynku, w oparciu o audyt energetyczny.</a:t>
            </a:r>
            <a:endParaRPr lang="pl-PL" sz="1200" dirty="0">
              <a:effectLst/>
              <a:latin typeface="Times New Roman" panose="02020603050405020304" pitchFamily="18" charset="0"/>
              <a:ea typeface="Times New Roman" panose="02020603050405020304" pitchFamily="18" charset="0"/>
            </a:endParaRPr>
          </a:p>
          <a:p>
            <a:r>
              <a:rPr lang="pl-PL" sz="1200" dirty="0">
                <a:solidFill>
                  <a:srgbClr val="00B050"/>
                </a:solidFill>
                <a:effectLst/>
                <a:latin typeface="Arial" panose="020B0604020202020204" pitchFamily="34" charset="0"/>
                <a:ea typeface="Times New Roman" panose="02020603050405020304" pitchFamily="18" charset="0"/>
              </a:rPr>
              <a:t>W przypadku, gdy przedmiotem projektu jest kilka budynków, należy je przypisać (pogrupować) do właściwej kategorii interwencji. Do wniosku o dofinansowanie należy wpisać dominujący w projekcie kod kategorii interwencji w odniesieniu do ilości budynków objętych projektem.</a:t>
            </a:r>
            <a:endParaRPr lang="pl-PL" dirty="0"/>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12</a:t>
            </a:fld>
            <a:endParaRPr lang="pl-PL"/>
          </a:p>
        </p:txBody>
      </p:sp>
    </p:spTree>
    <p:extLst>
      <p:ext uri="{BB962C8B-B14F-4D97-AF65-F5344CB8AC3E}">
        <p14:creationId xmlns:p14="http://schemas.microsoft.com/office/powerpoint/2010/main" val="267673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800" b="1" dirty="0">
                <a:effectLst/>
                <a:latin typeface="Arial" panose="020B0604020202020204" pitchFamily="34" charset="0"/>
                <a:ea typeface="Times New Roman" panose="02020603050405020304" pitchFamily="18" charset="0"/>
              </a:rPr>
              <a:t>Produkt </a:t>
            </a:r>
            <a:r>
              <a:rPr lang="pl-PL" sz="1800" dirty="0">
                <a:effectLst/>
                <a:latin typeface="Arial" panose="020B0604020202020204" pitchFamily="34" charset="0"/>
                <a:ea typeface="Times New Roman" panose="02020603050405020304" pitchFamily="18" charset="0"/>
              </a:rPr>
              <a:t>– bezpośredni, natychmiastowy, materialny efekt realizacji przedsięwzięcia mierzony konkretnymi wielkościami (np. długość zbudowanej drogi, liczba firm, które uzyskały pomoc, powierzchnia zrewitalizowana).Wskaźnik wykazuje się od rozpoczęcia realizacji projektu do ukończenia produktu w ramach projektu, przy czym osiągnięte wartości powinny zostać wykazane najpóźniej we wniosku o płatność końcową.</a:t>
            </a:r>
            <a:endParaRPr lang="pl-PL" sz="1800" dirty="0">
              <a:effectLst/>
              <a:latin typeface="Times New Roman" panose="02020603050405020304" pitchFamily="18" charset="0"/>
              <a:ea typeface="Times New Roman" panose="02020603050405020304" pitchFamily="18" charset="0"/>
            </a:endParaRPr>
          </a:p>
          <a:p>
            <a:pPr>
              <a:lnSpc>
                <a:spcPct val="150000"/>
              </a:lnSpc>
            </a:pPr>
            <a:r>
              <a:rPr lang="pl-PL" sz="1800" b="1" dirty="0">
                <a:effectLst/>
                <a:latin typeface="Arial" panose="020B0604020202020204" pitchFamily="34" charset="0"/>
                <a:ea typeface="Times New Roman" panose="02020603050405020304" pitchFamily="18" charset="0"/>
              </a:rPr>
              <a:t>Rezultat </a:t>
            </a:r>
            <a:r>
              <a:rPr lang="pl-PL" sz="1800" dirty="0">
                <a:effectLst/>
                <a:latin typeface="Arial" panose="020B0604020202020204" pitchFamily="34" charset="0"/>
                <a:ea typeface="Times New Roman" panose="02020603050405020304" pitchFamily="18" charset="0"/>
              </a:rPr>
              <a:t>– bezpośredni oraz natychmiastowy wpływ zrealizowanego przedsięwzięcia na otoczenie </a:t>
            </a:r>
            <a:r>
              <a:rPr lang="pl-PL" sz="1800" dirty="0" err="1">
                <a:effectLst/>
                <a:latin typeface="Arial" panose="020B0604020202020204" pitchFamily="34" charset="0"/>
                <a:ea typeface="Times New Roman" panose="02020603050405020304" pitchFamily="18" charset="0"/>
              </a:rPr>
              <a:t>społeczno</a:t>
            </a:r>
            <a:r>
              <a:rPr lang="pl-PL" sz="1800" dirty="0">
                <a:effectLst/>
                <a:latin typeface="Arial" panose="020B0604020202020204" pitchFamily="34" charset="0"/>
                <a:ea typeface="Times New Roman" panose="02020603050405020304" pitchFamily="18" charset="0"/>
              </a:rPr>
              <a:t>–ekonomiczne. Wskaźniki rezultatu powinny być logicznie powiązane ze wskaźnikami produktu. Wskaźnik rezultatu projektu powinien być osiągnięty co do zasady w okresie do 12 miesięcy od zakończenia realizacji projektu.</a:t>
            </a:r>
            <a:endParaRPr lang="pl-PL" sz="1800" dirty="0">
              <a:effectLst/>
              <a:latin typeface="Times New Roman" panose="02020603050405020304" pitchFamily="18" charset="0"/>
              <a:ea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14</a:t>
            </a:fld>
            <a:endParaRPr lang="pl-PL"/>
          </a:p>
        </p:txBody>
      </p:sp>
    </p:spTree>
    <p:extLst>
      <p:ext uri="{BB962C8B-B14F-4D97-AF65-F5344CB8AC3E}">
        <p14:creationId xmlns:p14="http://schemas.microsoft.com/office/powerpoint/2010/main" val="105735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800" dirty="0">
                <a:solidFill>
                  <a:srgbClr val="000000"/>
                </a:solidFill>
                <a:effectLst/>
                <a:latin typeface="Arial" panose="020B0604020202020204" pitchFamily="34" charset="0"/>
                <a:ea typeface="Times New Roman" panose="02020603050405020304" pitchFamily="18" charset="0"/>
              </a:rPr>
              <a:t>Należy krótko opisać, w jaki sposób będzie mierzona wartość wskaźnika osiągnięta w projekcie. W szczególności opisz na podstawie jakich dokumentów będą weryfikowane wskaźniki produktu i rezultatu.</a:t>
            </a:r>
            <a:endParaRPr lang="pl-PL" sz="1800" dirty="0">
              <a:solidFill>
                <a:srgbClr val="000000"/>
              </a:solidFill>
              <a:effectLst/>
              <a:latin typeface="Calibri" panose="020F0502020204030204" pitchFamily="34" charset="0"/>
              <a:ea typeface="Times New Roman" panose="02020603050405020304" pitchFamily="18" charset="0"/>
            </a:endParaRPr>
          </a:p>
          <a:p>
            <a:pPr>
              <a:lnSpc>
                <a:spcPct val="150000"/>
              </a:lnSpc>
            </a:pPr>
            <a:r>
              <a:rPr lang="pl-PL" sz="1800" dirty="0">
                <a:solidFill>
                  <a:srgbClr val="000000"/>
                </a:solidFill>
                <a:effectLst/>
                <a:latin typeface="Arial" panose="020B0604020202020204" pitchFamily="34" charset="0"/>
                <a:ea typeface="Times New Roman" panose="02020603050405020304" pitchFamily="18" charset="0"/>
              </a:rPr>
              <a:t> Źródła weryfikacji wskaźników: </a:t>
            </a:r>
            <a:endParaRPr lang="pl-PL" sz="18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50000"/>
              </a:lnSpc>
              <a:buFont typeface="Symbol" panose="05050102010706020507" pitchFamily="18" charset="2"/>
              <a:buChar char=""/>
            </a:pPr>
            <a:r>
              <a:rPr lang="pl-PL" sz="1800" dirty="0">
                <a:solidFill>
                  <a:srgbClr val="000000"/>
                </a:solidFill>
                <a:effectLst/>
                <a:latin typeface="Arial" panose="020B0604020202020204" pitchFamily="34" charset="0"/>
                <a:ea typeface="Times New Roman" panose="02020603050405020304" pitchFamily="18" charset="0"/>
              </a:rPr>
              <a:t>produktu - powinny pochodzić bezpośrednio z dokumentacji projektowej z etapu rozliczania projektu (mogą je stanowić np. protokół odbioru, faktura zakupu), </a:t>
            </a:r>
            <a:endParaRPr lang="pl-PL" sz="18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50000"/>
              </a:lnSpc>
              <a:buFont typeface="Symbol" panose="05050102010706020507" pitchFamily="18" charset="2"/>
              <a:buChar char=""/>
            </a:pPr>
            <a:r>
              <a:rPr lang="pl-PL" sz="1800" dirty="0">
                <a:solidFill>
                  <a:srgbClr val="000000"/>
                </a:solidFill>
                <a:effectLst/>
                <a:latin typeface="Arial" panose="020B0604020202020204" pitchFamily="34" charset="0"/>
                <a:ea typeface="Times New Roman" panose="02020603050405020304" pitchFamily="18" charset="0"/>
              </a:rPr>
              <a:t>rezultatu - powinny umożliwiać w sposób jednoznaczny stwierdzenie, czy zakładane we wniosku o dofinansowanie wielkości zostały rzeczywiście osiągnięte (mogą je stanowić, np. ewidencja odwiedzin, ewidencja sprzedaży biletów, umowa o pracę, itp.). </a:t>
            </a:r>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pPr/>
              <a:t>15</a:t>
            </a:fld>
            <a:endParaRPr lang="pl-PL"/>
          </a:p>
        </p:txBody>
      </p:sp>
    </p:spTree>
    <p:extLst>
      <p:ext uri="{BB962C8B-B14F-4D97-AF65-F5344CB8AC3E}">
        <p14:creationId xmlns:p14="http://schemas.microsoft.com/office/powerpoint/2010/main" val="41455946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4" y="1973822"/>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5"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764"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print">
            <a:alphaModFix amt="55000"/>
            <a:extLst>
              <a:ext uri="{28A0092B-C50C-407E-A947-70E740481C1C}">
                <a14:useLocalDpi xmlns:a14="http://schemas.microsoft.com/office/drawing/2010/main" val="0"/>
              </a:ext>
            </a:extLst>
          </a:blip>
          <a:stretch>
            <a:fillRect/>
          </a:stretch>
        </p:blipFill>
        <p:spPr>
          <a:xfrm>
            <a:off x="597634"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print">
            <a:alphaModFix amt="55000"/>
            <a:extLst>
              <a:ext uri="{28A0092B-C50C-407E-A947-70E740481C1C}">
                <a14:useLocalDpi xmlns:a14="http://schemas.microsoft.com/office/drawing/2010/main" val="0"/>
              </a:ext>
            </a:extLst>
          </a:blip>
          <a:stretch>
            <a:fillRect/>
          </a:stretch>
        </p:blipFill>
        <p:spPr>
          <a:xfrm>
            <a:off x="3613945" y="540402"/>
            <a:ext cx="1080000" cy="1080000"/>
          </a:xfrm>
          <a:prstGeom prst="rect">
            <a:avLst/>
          </a:prstGeom>
        </p:spPr>
      </p:pic>
      <p:sp>
        <p:nvSpPr>
          <p:cNvPr id="2" name="Title 1"/>
          <p:cNvSpPr>
            <a:spLocks noGrp="1"/>
          </p:cNvSpPr>
          <p:nvPr>
            <p:ph type="ctrTitle"/>
          </p:nvPr>
        </p:nvSpPr>
        <p:spPr>
          <a:xfrm>
            <a:off x="1385877" y="3059121"/>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44" indent="0" algn="ctr">
              <a:buNone/>
              <a:defRPr sz="2205"/>
            </a:lvl2pPr>
            <a:lvl3pPr marL="1007886" indent="0" algn="ctr">
              <a:buNone/>
              <a:defRPr sz="1984"/>
            </a:lvl3pPr>
            <a:lvl4pPr marL="1511829" indent="0" algn="ctr">
              <a:buNone/>
              <a:defRPr sz="1764"/>
            </a:lvl4pPr>
            <a:lvl5pPr marL="2015772" indent="0" algn="ctr">
              <a:buNone/>
              <a:defRPr sz="1764"/>
            </a:lvl5pPr>
            <a:lvl6pPr marL="2519716" indent="0" algn="ctr">
              <a:buNone/>
              <a:defRPr sz="1764"/>
            </a:lvl6pPr>
            <a:lvl7pPr marL="3023658" indent="0" algn="ctr">
              <a:buNone/>
              <a:defRPr sz="1764"/>
            </a:lvl7pPr>
            <a:lvl8pPr marL="3527602" indent="0" algn="ctr">
              <a:buNone/>
              <a:defRPr sz="1764"/>
            </a:lvl8pPr>
            <a:lvl9pPr marL="4031544"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pPr/>
              <a:t>03.11.2023</a:t>
            </a:fld>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002" y="6371047"/>
            <a:ext cx="2633371" cy="949192"/>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722743" y="6370386"/>
            <a:ext cx="2239772" cy="950531"/>
          </a:xfrm>
          <a:prstGeom prst="rect">
            <a:avLst/>
          </a:prstGeom>
        </p:spPr>
      </p:pic>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9"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79"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4"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72002"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22743" y="6370386"/>
            <a:ext cx="2239772" cy="950531"/>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9" y="1983575"/>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5"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9"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44" indent="0" algn="ctr">
              <a:buNone/>
              <a:defRPr sz="2205"/>
            </a:lvl2pPr>
            <a:lvl3pPr marL="1007886" indent="0" algn="ctr">
              <a:buNone/>
              <a:defRPr sz="1984"/>
            </a:lvl3pPr>
            <a:lvl4pPr marL="1511829" indent="0" algn="ctr">
              <a:buNone/>
              <a:defRPr sz="1764"/>
            </a:lvl4pPr>
            <a:lvl5pPr marL="2015772" indent="0" algn="ctr">
              <a:buNone/>
              <a:defRPr sz="1764"/>
            </a:lvl5pPr>
            <a:lvl6pPr marL="2519716" indent="0" algn="ctr">
              <a:buNone/>
              <a:defRPr sz="1764"/>
            </a:lvl6pPr>
            <a:lvl7pPr marL="3023658" indent="0" algn="ctr">
              <a:buNone/>
              <a:defRPr sz="1764"/>
            </a:lvl7pPr>
            <a:lvl8pPr marL="3527602" indent="0" algn="ctr">
              <a:buNone/>
              <a:defRPr sz="1764"/>
            </a:lvl8pPr>
            <a:lvl9pPr marL="4031544"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pPr/>
              <a:t>03.11.2023</a:t>
            </a:fld>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72002" y="6371047"/>
            <a:ext cx="2633371" cy="949192"/>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22743" y="6370386"/>
            <a:ext cx="2239772" cy="950531"/>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cstate="print">
            <a:alphaModFix amt="55000"/>
            <a:extLst>
              <a:ext uri="{28A0092B-C50C-407E-A947-70E740481C1C}">
                <a14:useLocalDpi xmlns:a14="http://schemas.microsoft.com/office/drawing/2010/main" val="0"/>
              </a:ext>
            </a:extLst>
          </a:blip>
          <a:stretch>
            <a:fillRect/>
          </a:stretch>
        </p:blipFill>
        <p:spPr>
          <a:xfrm>
            <a:off x="652758"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cstate="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cstate="print">
            <a:alphaModFix amt="55000"/>
            <a:extLst>
              <a:ext uri="{28A0092B-C50C-407E-A947-70E740481C1C}">
                <a14:useLocalDpi xmlns:a14="http://schemas.microsoft.com/office/drawing/2010/main" val="0"/>
              </a:ext>
            </a:extLst>
          </a:blip>
          <a:stretch>
            <a:fillRect/>
          </a:stretch>
        </p:blipFill>
        <p:spPr>
          <a:xfrm>
            <a:off x="1380512"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cstate="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cstate="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cstate="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cstate="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cstate="print">
            <a:alphaModFix amt="55000"/>
            <a:extLst>
              <a:ext uri="{28A0092B-C50C-407E-A947-70E740481C1C}">
                <a14:useLocalDpi xmlns:a14="http://schemas.microsoft.com/office/drawing/2010/main" val="0"/>
              </a:ext>
            </a:extLst>
          </a:blip>
          <a:stretch>
            <a:fillRect/>
          </a:stretch>
        </p:blipFill>
        <p:spPr>
          <a:xfrm>
            <a:off x="3537020"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cstate="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cstate="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cstate="print">
            <a:alphaModFix amt="55000"/>
            <a:extLst>
              <a:ext uri="{28A0092B-C50C-407E-A947-70E740481C1C}">
                <a14:useLocalDpi xmlns:a14="http://schemas.microsoft.com/office/drawing/2010/main" val="0"/>
              </a:ext>
            </a:extLst>
          </a:blip>
          <a:stretch>
            <a:fillRect/>
          </a:stretch>
        </p:blipFill>
        <p:spPr>
          <a:xfrm>
            <a:off x="4265614"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cstate="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4"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2" name="Title 1"/>
          <p:cNvSpPr>
            <a:spLocks noGrp="1"/>
          </p:cNvSpPr>
          <p:nvPr>
            <p:ph type="ctrTitle"/>
          </p:nvPr>
        </p:nvSpPr>
        <p:spPr>
          <a:xfrm>
            <a:off x="3172812"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8"/>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pPr/>
              <a:t>03.11.2023</a:t>
            </a:fld>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002" y="6371047"/>
            <a:ext cx="2633371" cy="949192"/>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22743" y="6370386"/>
            <a:ext cx="2239772" cy="950531"/>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25754"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9"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2" y="4500570"/>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9"/>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2" name="Title 1"/>
          <p:cNvSpPr>
            <a:spLocks noGrp="1"/>
          </p:cNvSpPr>
          <p:nvPr>
            <p:ph type="ctrTitle"/>
          </p:nvPr>
        </p:nvSpPr>
        <p:spPr>
          <a:xfrm>
            <a:off x="3186113" y="5195727"/>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44"/>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9" y="899844"/>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1"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6"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1"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1007886"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71" indent="-251971" algn="l" defTabSz="1007886"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86" rtl="0" eaLnBrk="1" latinLnBrk="0" hangingPunct="1">
        <a:defRPr sz="1984" kern="1200">
          <a:solidFill>
            <a:schemeClr val="tx1"/>
          </a:solidFill>
          <a:latin typeface="+mn-lt"/>
          <a:ea typeface="+mn-ea"/>
          <a:cs typeface="+mn-cs"/>
        </a:defRPr>
      </a:lvl1pPr>
      <a:lvl2pPr marL="503944" algn="l" defTabSz="1007886" rtl="0" eaLnBrk="1" latinLnBrk="0" hangingPunct="1">
        <a:defRPr sz="1984" kern="1200">
          <a:solidFill>
            <a:schemeClr val="tx1"/>
          </a:solidFill>
          <a:latin typeface="+mn-lt"/>
          <a:ea typeface="+mn-ea"/>
          <a:cs typeface="+mn-cs"/>
        </a:defRPr>
      </a:lvl2pPr>
      <a:lvl3pPr marL="1007886" algn="l" defTabSz="1007886" rtl="0" eaLnBrk="1" latinLnBrk="0" hangingPunct="1">
        <a:defRPr sz="1984" kern="1200">
          <a:solidFill>
            <a:schemeClr val="tx1"/>
          </a:solidFill>
          <a:latin typeface="+mn-lt"/>
          <a:ea typeface="+mn-ea"/>
          <a:cs typeface="+mn-cs"/>
        </a:defRPr>
      </a:lvl3pPr>
      <a:lvl4pPr marL="1511829" algn="l" defTabSz="1007886" rtl="0" eaLnBrk="1" latinLnBrk="0" hangingPunct="1">
        <a:defRPr sz="1984" kern="1200">
          <a:solidFill>
            <a:schemeClr val="tx1"/>
          </a:solidFill>
          <a:latin typeface="+mn-lt"/>
          <a:ea typeface="+mn-ea"/>
          <a:cs typeface="+mn-cs"/>
        </a:defRPr>
      </a:lvl4pPr>
      <a:lvl5pPr marL="2015772" algn="l" defTabSz="1007886" rtl="0" eaLnBrk="1" latinLnBrk="0" hangingPunct="1">
        <a:defRPr sz="1984" kern="1200">
          <a:solidFill>
            <a:schemeClr val="tx1"/>
          </a:solidFill>
          <a:latin typeface="+mn-lt"/>
          <a:ea typeface="+mn-ea"/>
          <a:cs typeface="+mn-cs"/>
        </a:defRPr>
      </a:lvl5pPr>
      <a:lvl6pPr marL="2519716" algn="l" defTabSz="1007886" rtl="0" eaLnBrk="1" latinLnBrk="0" hangingPunct="1">
        <a:defRPr sz="1984" kern="1200">
          <a:solidFill>
            <a:schemeClr val="tx1"/>
          </a:solidFill>
          <a:latin typeface="+mn-lt"/>
          <a:ea typeface="+mn-ea"/>
          <a:cs typeface="+mn-cs"/>
        </a:defRPr>
      </a:lvl6pPr>
      <a:lvl7pPr marL="3023658" algn="l" defTabSz="1007886" rtl="0" eaLnBrk="1" latinLnBrk="0" hangingPunct="1">
        <a:defRPr sz="1984" kern="1200">
          <a:solidFill>
            <a:schemeClr val="tx1"/>
          </a:solidFill>
          <a:latin typeface="+mn-lt"/>
          <a:ea typeface="+mn-ea"/>
          <a:cs typeface="+mn-cs"/>
        </a:defRPr>
      </a:lvl7pPr>
      <a:lvl8pPr marL="3527602" algn="l" defTabSz="1007886" rtl="0" eaLnBrk="1" latinLnBrk="0" hangingPunct="1">
        <a:defRPr sz="1984" kern="1200">
          <a:solidFill>
            <a:schemeClr val="tx1"/>
          </a:solidFill>
          <a:latin typeface="+mn-lt"/>
          <a:ea typeface="+mn-ea"/>
          <a:cs typeface="+mn-cs"/>
        </a:defRPr>
      </a:lvl8pPr>
      <a:lvl9pPr marL="4031544" algn="l" defTabSz="1007886"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mailto:sekretariatdef@dolnyslask"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customXml" Target="../ink/ink2.xml"/><Relationship Id="rId5" Type="http://schemas.openxmlformats.org/officeDocument/2006/relationships/image" Target="../media/image27.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1A395D3-35E7-4FC6-9F13-A51704F85134}"/>
              </a:ext>
            </a:extLst>
          </p:cNvPr>
          <p:cNvSpPr>
            <a:spLocks noGrp="1"/>
          </p:cNvSpPr>
          <p:nvPr>
            <p:ph type="dt" sz="half" idx="10"/>
          </p:nvPr>
        </p:nvSpPr>
        <p:spPr>
          <a:xfrm>
            <a:off x="6858074" y="540408"/>
            <a:ext cx="2807126" cy="287102"/>
          </a:xfrm>
        </p:spPr>
        <p:txBody>
          <a:bodyPr/>
          <a:lstStyle/>
          <a:p>
            <a:r>
              <a:rPr lang="pl-PL" sz="1800" dirty="0">
                <a:latin typeface="Arial" panose="020B0604020202020204" pitchFamily="34" charset="0"/>
                <a:cs typeface="Arial" panose="020B0604020202020204" pitchFamily="34" charset="0"/>
              </a:rPr>
              <a:t>Wrocław, 15.11.2023 r. </a:t>
            </a:r>
          </a:p>
        </p:txBody>
      </p:sp>
      <p:pic>
        <p:nvPicPr>
          <p:cNvPr id="6" name="Obraz 5">
            <a:extLst>
              <a:ext uri="{FF2B5EF4-FFF2-40B4-BE49-F238E27FC236}">
                <a16:creationId xmlns:a16="http://schemas.microsoft.com/office/drawing/2014/main" id="{BF8B62A6-287F-FABF-757B-102A5B6325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17" y="6338702"/>
            <a:ext cx="8748000" cy="925860"/>
          </a:xfrm>
          <a:prstGeom prst="rect">
            <a:avLst/>
          </a:prstGeom>
        </p:spPr>
      </p:pic>
      <p:sp>
        <p:nvSpPr>
          <p:cNvPr id="5" name="Tytuł 4">
            <a:extLst>
              <a:ext uri="{FF2B5EF4-FFF2-40B4-BE49-F238E27FC236}">
                <a16:creationId xmlns:a16="http://schemas.microsoft.com/office/drawing/2014/main" id="{9898791B-194A-1F1D-D9E8-4A2807DA3E64}"/>
              </a:ext>
            </a:extLst>
          </p:cNvPr>
          <p:cNvSpPr>
            <a:spLocks noGrp="1"/>
          </p:cNvSpPr>
          <p:nvPr>
            <p:ph type="ctrTitle"/>
          </p:nvPr>
        </p:nvSpPr>
        <p:spPr>
          <a:xfrm>
            <a:off x="521370" y="2915741"/>
            <a:ext cx="9577063" cy="1087764"/>
          </a:xfrm>
        </p:spPr>
        <p:txBody>
          <a:bodyPr>
            <a:normAutofit fontScale="90000"/>
          </a:bodyPr>
          <a:lstStyle/>
          <a:p>
            <a:pPr algn="ctr" fontAlgn="base">
              <a:lnSpc>
                <a:spcPts val="3800"/>
              </a:lnSpc>
            </a:pPr>
            <a:r>
              <a:rPr lang="pl-PL" b="0" dirty="0">
                <a:latin typeface="+mn-lt"/>
              </a:rPr>
              <a:t>Kompleksowa modernizacja energetyczna budynków mieszkalnych wielorodzinnych (z wyjątkiem budynków stanowiących własność Skarbu Państwa oraz budynków spółdzielni mieszkaniowych) – województwo dolnośląskie</a:t>
            </a:r>
            <a:br>
              <a:rPr lang="pl-PL" b="0" dirty="0">
                <a:latin typeface="+mn-lt"/>
              </a:rPr>
            </a:br>
            <a:r>
              <a:rPr lang="pl-PL" b="0" dirty="0">
                <a:latin typeface="+mn-lt"/>
              </a:rPr>
              <a:t>Nabór  nr FEDS.02.02-IP.01-043/23 </a:t>
            </a:r>
            <a:br>
              <a:rPr lang="pl-PL" b="0" dirty="0">
                <a:latin typeface="+mn-lt"/>
              </a:rPr>
            </a:br>
            <a:br>
              <a:rPr lang="pl-PL" b="0" dirty="0">
                <a:latin typeface="+mn-lt"/>
              </a:rPr>
            </a:br>
            <a:r>
              <a:rPr lang="pl-PL" dirty="0">
                <a:latin typeface="+mn-lt"/>
              </a:rPr>
              <a:t>GENERATOR WNIOSKÓW </a:t>
            </a:r>
            <a:br>
              <a:rPr lang="pl-PL" b="1" i="0" dirty="0">
                <a:solidFill>
                  <a:srgbClr val="000000"/>
                </a:solidFill>
                <a:effectLst/>
                <a:latin typeface="+mn-lt"/>
              </a:rPr>
            </a:br>
            <a:br>
              <a:rPr lang="pl-PL" b="0" i="0" dirty="0">
                <a:solidFill>
                  <a:srgbClr val="000000"/>
                </a:solidFill>
                <a:effectLst/>
                <a:latin typeface="Ubuntu" panose="020B0604020202020204" pitchFamily="34" charset="0"/>
              </a:rPr>
            </a:br>
            <a:endParaRPr lang="pl-PL" dirty="0"/>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443FC640-A5CD-B926-9109-D9C1C8C5D5B7}"/>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
        <p:nvSpPr>
          <p:cNvPr id="3" name="pole tekstowe 2">
            <a:extLst>
              <a:ext uri="{FF2B5EF4-FFF2-40B4-BE49-F238E27FC236}">
                <a16:creationId xmlns:a16="http://schemas.microsoft.com/office/drawing/2014/main" id="{213DD8D2-0DBD-A03C-92C3-6B6C3FF72EE1}"/>
              </a:ext>
            </a:extLst>
          </p:cNvPr>
          <p:cNvSpPr txBox="1"/>
          <p:nvPr/>
        </p:nvSpPr>
        <p:spPr>
          <a:xfrm>
            <a:off x="618944" y="299039"/>
            <a:ext cx="9937104" cy="369332"/>
          </a:xfrm>
          <a:prstGeom prst="rect">
            <a:avLst/>
          </a:prstGeom>
          <a:noFill/>
        </p:spPr>
        <p:txBody>
          <a:bodyPr wrap="square" rtlCol="0">
            <a:spAutoFit/>
          </a:bodyPr>
          <a:lstStyle/>
          <a:p>
            <a:r>
              <a:rPr lang="pl-PL" dirty="0"/>
              <a:t>Każda zakładka po wypełnieniu pól musi zostać zapisana poprzez kliknięcie w pole „ZAPISZ”</a:t>
            </a:r>
          </a:p>
        </p:txBody>
      </p:sp>
      <p:pic>
        <p:nvPicPr>
          <p:cNvPr id="6" name="Obraz 5">
            <a:extLst>
              <a:ext uri="{FF2B5EF4-FFF2-40B4-BE49-F238E27FC236}">
                <a16:creationId xmlns:a16="http://schemas.microsoft.com/office/drawing/2014/main" id="{F320B5A4-A9A6-9E99-289D-01861B0FED22}"/>
              </a:ext>
            </a:extLst>
          </p:cNvPr>
          <p:cNvPicPr>
            <a:picLocks noChangeAspect="1"/>
          </p:cNvPicPr>
          <p:nvPr/>
        </p:nvPicPr>
        <p:blipFill>
          <a:blip r:embed="rId2"/>
          <a:stretch>
            <a:fillRect/>
          </a:stretch>
        </p:blipFill>
        <p:spPr>
          <a:xfrm>
            <a:off x="0" y="772765"/>
            <a:ext cx="10691813" cy="6014145"/>
          </a:xfrm>
          <a:prstGeom prst="rect">
            <a:avLst/>
          </a:prstGeom>
        </p:spPr>
      </p:pic>
      <p:sp>
        <p:nvSpPr>
          <p:cNvPr id="14" name="Owal 13">
            <a:extLst>
              <a:ext uri="{FF2B5EF4-FFF2-40B4-BE49-F238E27FC236}">
                <a16:creationId xmlns:a16="http://schemas.microsoft.com/office/drawing/2014/main" id="{52209A89-8123-AA9B-5C6A-33C15FA7C143}"/>
              </a:ext>
            </a:extLst>
          </p:cNvPr>
          <p:cNvSpPr/>
          <p:nvPr/>
        </p:nvSpPr>
        <p:spPr>
          <a:xfrm>
            <a:off x="8315201" y="5823374"/>
            <a:ext cx="1620000" cy="7200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E71224"/>
              </a:solidFill>
            </a:endParaRPr>
          </a:p>
        </p:txBody>
      </p:sp>
      <p:sp>
        <p:nvSpPr>
          <p:cNvPr id="2" name="Strzałka: w dół 1">
            <a:extLst>
              <a:ext uri="{FF2B5EF4-FFF2-40B4-BE49-F238E27FC236}">
                <a16:creationId xmlns:a16="http://schemas.microsoft.com/office/drawing/2014/main" id="{C00913C0-5AAB-5FCB-B3FB-6493CD65CE25}"/>
              </a:ext>
            </a:extLst>
          </p:cNvPr>
          <p:cNvSpPr/>
          <p:nvPr/>
        </p:nvSpPr>
        <p:spPr>
          <a:xfrm rot="1906851">
            <a:off x="9807162" y="4099210"/>
            <a:ext cx="683257" cy="1822874"/>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0300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443FC640-A5CD-B926-9109-D9C1C8C5D5B7}"/>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
        <p:nvSpPr>
          <p:cNvPr id="3" name="pole tekstowe 2">
            <a:extLst>
              <a:ext uri="{FF2B5EF4-FFF2-40B4-BE49-F238E27FC236}">
                <a16:creationId xmlns:a16="http://schemas.microsoft.com/office/drawing/2014/main" id="{213DD8D2-0DBD-A03C-92C3-6B6C3FF72EE1}"/>
              </a:ext>
            </a:extLst>
          </p:cNvPr>
          <p:cNvSpPr txBox="1"/>
          <p:nvPr/>
        </p:nvSpPr>
        <p:spPr>
          <a:xfrm>
            <a:off x="593378" y="755501"/>
            <a:ext cx="9937104" cy="7201972"/>
          </a:xfrm>
          <a:prstGeom prst="rect">
            <a:avLst/>
          </a:prstGeom>
          <a:noFill/>
        </p:spPr>
        <p:txBody>
          <a:bodyPr wrap="square" rtlCol="0">
            <a:spAutoFit/>
          </a:bodyPr>
          <a:lstStyle/>
          <a:p>
            <a:r>
              <a:rPr lang="pl-PL" dirty="0"/>
              <a:t> Wypełniamy kolejno poszczególne zakładki:</a:t>
            </a:r>
          </a:p>
          <a:p>
            <a:endParaRPr lang="pl-PL" dirty="0"/>
          </a:p>
          <a:p>
            <a:pPr marL="285750" indent="-285750">
              <a:buFont typeface="Wingdings" panose="05000000000000000000" pitchFamily="2" charset="2"/>
              <a:buChar char="q"/>
            </a:pPr>
            <a:r>
              <a:rPr lang="pl-PL" dirty="0"/>
              <a:t> INFORMACJE O PROJEKCIE </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WNIOSKODAWCA I REALIZATORZY</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WSKAŹNIKI PROJEKTU</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ZADANIA  - </a:t>
            </a:r>
            <a:r>
              <a:rPr lang="pl-PL" dirty="0">
                <a:solidFill>
                  <a:srgbClr val="FF0000"/>
                </a:solidFill>
              </a:rPr>
              <a:t>SUGESTIA DIP: zakładka powinna być wypełniona dopiero po sporządzeniu </a:t>
            </a:r>
            <a:r>
              <a:rPr lang="pl-PL" sz="1800" kern="0" dirty="0">
                <a:solidFill>
                  <a:srgbClr val="FF0000"/>
                </a:solidFill>
                <a:effectLst/>
                <a:latin typeface="Calibri" panose="020F0502020204030204" pitchFamily="34" charset="0"/>
                <a:ea typeface="Times New Roman" panose="02020603050405020304" pitchFamily="18" charset="0"/>
              </a:rPr>
              <a:t>załącznika </a:t>
            </a:r>
            <a:r>
              <a:rPr lang="pl-PL" sz="1800" i="1" kern="0" dirty="0" err="1">
                <a:solidFill>
                  <a:srgbClr val="FF0000"/>
                </a:solidFill>
                <a:effectLst/>
                <a:latin typeface="Calibri" panose="020F0502020204030204" pitchFamily="34" charset="0"/>
                <a:ea typeface="Times New Roman" panose="02020603050405020304" pitchFamily="18" charset="0"/>
              </a:rPr>
              <a:t>Budżet</a:t>
            </a:r>
            <a:r>
              <a:rPr lang="pl-PL" sz="1800" i="1" kern="0" dirty="0">
                <a:solidFill>
                  <a:srgbClr val="FF0000"/>
                </a:solidFill>
                <a:effectLst/>
                <a:latin typeface="Calibri" panose="020F0502020204030204" pitchFamily="34" charset="0"/>
                <a:ea typeface="Times New Roman" panose="02020603050405020304" pitchFamily="18" charset="0"/>
              </a:rPr>
              <a:t> projektu.xlsx</a:t>
            </a:r>
          </a:p>
          <a:p>
            <a:pPr marL="285750" indent="-285750">
              <a:buFont typeface="Wingdings" panose="05000000000000000000" pitchFamily="2" charset="2"/>
              <a:buChar char="q"/>
            </a:pPr>
            <a:endParaRPr lang="pl-PL" dirty="0">
              <a:solidFill>
                <a:srgbClr val="FF0000"/>
              </a:solidFill>
            </a:endParaRPr>
          </a:p>
          <a:p>
            <a:pPr marL="285750" indent="-285750">
              <a:buFont typeface="Wingdings" panose="05000000000000000000" pitchFamily="2" charset="2"/>
              <a:buChar char="q"/>
            </a:pPr>
            <a:r>
              <a:rPr lang="pl-PL" dirty="0"/>
              <a:t>BUDŻET PROJEKTU</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PODSUMOWANIE BUDŻETU – </a:t>
            </a:r>
            <a:r>
              <a:rPr lang="pl-PL" dirty="0">
                <a:solidFill>
                  <a:schemeClr val="bg1">
                    <a:lumMod val="50000"/>
                  </a:schemeClr>
                </a:solidFill>
              </a:rPr>
              <a:t>(zakładka tworzona automatycznie)</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ŹRÓDŁA FINANSOWANIA</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ANALIZA RYZYKA</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DODATKOWE INFORMACJE</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pl-PL" dirty="0"/>
              <a:t>ZAŁĄCZNIKI</a:t>
            </a:r>
          </a:p>
          <a:p>
            <a:pPr marL="285750" indent="-285750">
              <a:buFont typeface="Wingdings" panose="05000000000000000000" pitchFamily="2" charset="2"/>
              <a:buChar char="q"/>
            </a:pPr>
            <a:endParaRPr lang="pl-PL" sz="1600" dirty="0"/>
          </a:p>
          <a:p>
            <a:pPr marL="285750" indent="-285750">
              <a:buFont typeface="Wingdings" panose="05000000000000000000" pitchFamily="2" charset="2"/>
              <a:buChar char="q"/>
            </a:pPr>
            <a:r>
              <a:rPr lang="pl-PL" sz="1600" dirty="0">
                <a:solidFill>
                  <a:srgbClr val="000000"/>
                </a:solidFill>
                <a:effectLst/>
                <a:latin typeface="Arial" panose="020B0604020202020204" pitchFamily="34" charset="0"/>
                <a:ea typeface="Times New Roman" panose="02020603050405020304" pitchFamily="18" charset="0"/>
              </a:rPr>
              <a:t>INFORMACJE O WNIOSKU O DOFINANSOWANIE </a:t>
            </a:r>
            <a:r>
              <a:rPr lang="pl-PL" dirty="0">
                <a:solidFill>
                  <a:schemeClr val="bg1">
                    <a:lumMod val="50000"/>
                  </a:schemeClr>
                </a:solidFill>
              </a:rPr>
              <a:t>(zakładka tworzona automatycznie)</a:t>
            </a:r>
          </a:p>
          <a:p>
            <a:pPr marL="285750" indent="-285750">
              <a:buFont typeface="Wingdings" panose="05000000000000000000" pitchFamily="2" charset="2"/>
              <a:buChar char="q"/>
            </a:pPr>
            <a:endParaRPr lang="pl-PL" sz="1600" dirty="0"/>
          </a:p>
          <a:p>
            <a:endParaRPr lang="pl-PL" dirty="0"/>
          </a:p>
        </p:txBody>
      </p:sp>
    </p:spTree>
    <p:extLst>
      <p:ext uri="{BB962C8B-B14F-4D97-AF65-F5344CB8AC3E}">
        <p14:creationId xmlns:p14="http://schemas.microsoft.com/office/powerpoint/2010/main" val="195844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465586" y="410824"/>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925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„Informacje o projekcie”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5" name="Obraz 4">
            <a:extLst>
              <a:ext uri="{FF2B5EF4-FFF2-40B4-BE49-F238E27FC236}">
                <a16:creationId xmlns:a16="http://schemas.microsoft.com/office/drawing/2014/main" id="{864EFC89-A978-D15F-AF85-77E98B214240}"/>
              </a:ext>
            </a:extLst>
          </p:cNvPr>
          <p:cNvPicPr>
            <a:picLocks noChangeAspect="1"/>
          </p:cNvPicPr>
          <p:nvPr/>
        </p:nvPicPr>
        <p:blipFill>
          <a:blip r:embed="rId6"/>
          <a:stretch>
            <a:fillRect/>
          </a:stretch>
        </p:blipFill>
        <p:spPr>
          <a:xfrm>
            <a:off x="0" y="1344636"/>
            <a:ext cx="10691813" cy="6014145"/>
          </a:xfrm>
          <a:prstGeom prst="rect">
            <a:avLst/>
          </a:prstGeom>
        </p:spPr>
      </p:pic>
    </p:spTree>
    <p:extLst>
      <p:ext uri="{BB962C8B-B14F-4D97-AF65-F5344CB8AC3E}">
        <p14:creationId xmlns:p14="http://schemas.microsoft.com/office/powerpoint/2010/main" val="252628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110000"/>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77500" lnSpcReduction="2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„Wnioskodawca i realizatorzy”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 name="Obraz 2">
            <a:extLst>
              <a:ext uri="{FF2B5EF4-FFF2-40B4-BE49-F238E27FC236}">
                <a16:creationId xmlns:a16="http://schemas.microsoft.com/office/drawing/2014/main" id="{98140678-DC50-CB23-56F8-62ADA1CD8E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346" y="683493"/>
            <a:ext cx="9937104" cy="5505731"/>
          </a:xfrm>
          <a:prstGeom prst="rect">
            <a:avLst/>
          </a:prstGeom>
          <a:noFill/>
          <a:ln>
            <a:noFill/>
          </a:ln>
        </p:spPr>
      </p:pic>
      <p:pic>
        <p:nvPicPr>
          <p:cNvPr id="5" name="Obraz 4">
            <a:extLst>
              <a:ext uri="{FF2B5EF4-FFF2-40B4-BE49-F238E27FC236}">
                <a16:creationId xmlns:a16="http://schemas.microsoft.com/office/drawing/2014/main" id="{1AA5F832-06EB-2B8D-DEE4-4AC4DA17D11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4192" y="5235184"/>
            <a:ext cx="8096250" cy="2247900"/>
          </a:xfrm>
          <a:prstGeom prst="rect">
            <a:avLst/>
          </a:prstGeom>
          <a:noFill/>
          <a:ln>
            <a:noFill/>
          </a:ln>
        </p:spPr>
      </p:pic>
    </p:spTree>
    <p:extLst>
      <p:ext uri="{BB962C8B-B14F-4D97-AF65-F5344CB8AC3E}">
        <p14:creationId xmlns:p14="http://schemas.microsoft.com/office/powerpoint/2010/main" val="325044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110000"/>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„Wskaźniki projektu”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pole tekstowe 5">
            <a:extLst>
              <a:ext uri="{FF2B5EF4-FFF2-40B4-BE49-F238E27FC236}">
                <a16:creationId xmlns:a16="http://schemas.microsoft.com/office/drawing/2014/main" id="{E82563B5-189D-B9D2-03F3-7A899BD3F6C7}"/>
              </a:ext>
            </a:extLst>
          </p:cNvPr>
          <p:cNvSpPr txBox="1"/>
          <p:nvPr/>
        </p:nvSpPr>
        <p:spPr>
          <a:xfrm>
            <a:off x="809402" y="1619597"/>
            <a:ext cx="9505056" cy="5770811"/>
          </a:xfrm>
          <a:prstGeom prst="rect">
            <a:avLst/>
          </a:prstGeom>
          <a:noFill/>
        </p:spPr>
        <p:txBody>
          <a:bodyPr wrap="square" rtlCol="0">
            <a:spAutoFit/>
          </a:bodyPr>
          <a:lstStyle/>
          <a:p>
            <a:pPr algn="ctr">
              <a:lnSpc>
                <a:spcPct val="150000"/>
              </a:lnSpc>
            </a:pPr>
            <a:r>
              <a:rPr lang="pl-PL" sz="1800" dirty="0">
                <a:effectLst/>
                <a:latin typeface="Arial" panose="020B0604020202020204" pitchFamily="34" charset="0"/>
                <a:ea typeface="Times New Roman" panose="02020603050405020304" pitchFamily="18" charset="0"/>
              </a:rPr>
              <a:t>W ramach wniosku o dofinansowanie wnioskodawca ma obowiązek uwzględnić wszystkie adekwatne wskaźniki produktu oraz rezultatu, odpowiadające celowi i zakresowi projektu.</a:t>
            </a:r>
          </a:p>
          <a:p>
            <a:pPr algn="ctr">
              <a:lnSpc>
                <a:spcPct val="150000"/>
              </a:lnSpc>
            </a:pPr>
            <a:r>
              <a:rPr lang="pl-PL" sz="1800" dirty="0">
                <a:effectLst/>
                <a:latin typeface="Arial" panose="020B060402020202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pPr algn="ctr">
              <a:lnSpc>
                <a:spcPct val="150000"/>
              </a:lnSpc>
            </a:pPr>
            <a:r>
              <a:rPr lang="pl-PL" sz="1800" b="1" dirty="0">
                <a:effectLst/>
                <a:latin typeface="Arial" panose="020B0604020202020204" pitchFamily="34" charset="0"/>
                <a:ea typeface="Times New Roman" panose="02020603050405020304" pitchFamily="18" charset="0"/>
              </a:rPr>
              <a:t>Lista wskaźników na poziomie naboru dla Działania FEDS.02.02.A </a:t>
            </a:r>
            <a:r>
              <a:rPr lang="pl-PL" sz="1800" i="1" dirty="0">
                <a:effectLst/>
                <a:latin typeface="Arial" panose="020B0604020202020204" pitchFamily="34" charset="0"/>
                <a:ea typeface="Times New Roman" panose="02020603050405020304" pitchFamily="18" charset="0"/>
              </a:rPr>
              <a:t>Kompleksowa modernizacja energetyczna budynków mieszkalnych</a:t>
            </a:r>
          </a:p>
          <a:p>
            <a:pPr algn="ctr">
              <a:lnSpc>
                <a:spcPct val="150000"/>
              </a:lnSpc>
            </a:pPr>
            <a:r>
              <a:rPr lang="pl-PL" sz="1800" i="1" dirty="0">
                <a:effectLst/>
                <a:latin typeface="Arial" panose="020B0604020202020204" pitchFamily="34" charset="0"/>
                <a:ea typeface="Times New Roman" panose="02020603050405020304" pitchFamily="18" charset="0"/>
              </a:rPr>
              <a:t>wielorodzinnych (z wyjątkiem budynków stanowiących własność Skarbu</a:t>
            </a:r>
          </a:p>
          <a:p>
            <a:pPr algn="ctr">
              <a:lnSpc>
                <a:spcPct val="150000"/>
              </a:lnSpc>
            </a:pPr>
            <a:r>
              <a:rPr lang="pl-PL" sz="1800" i="1" dirty="0">
                <a:effectLst/>
                <a:latin typeface="Arial" panose="020B0604020202020204" pitchFamily="34" charset="0"/>
                <a:ea typeface="Times New Roman" panose="02020603050405020304" pitchFamily="18" charset="0"/>
              </a:rPr>
              <a:t>Państwa oraz budynków spółdzielni mieszkaniowych) – województwo dolnośląskie</a:t>
            </a:r>
          </a:p>
          <a:p>
            <a:pPr algn="ctr">
              <a:lnSpc>
                <a:spcPct val="150000"/>
              </a:lnSpc>
            </a:pPr>
            <a:r>
              <a:rPr lang="pl-PL" sz="1800" b="1" dirty="0">
                <a:effectLst/>
                <a:latin typeface="Arial" panose="020B0604020202020204" pitchFamily="34" charset="0"/>
                <a:ea typeface="Times New Roman" panose="02020603050405020304" pitchFamily="18" charset="0"/>
              </a:rPr>
              <a:t>stanowi załącznik nr 2 do Regulaminu wyboru projektów.</a:t>
            </a:r>
          </a:p>
          <a:p>
            <a:pPr algn="ctr">
              <a:lnSpc>
                <a:spcPct val="150000"/>
              </a:lnSpc>
            </a:pPr>
            <a:endParaRPr lang="pl-PL" b="1" dirty="0">
              <a:latin typeface="Arial" panose="020B0604020202020204" pitchFamily="34" charset="0"/>
              <a:ea typeface="Times New Roman" panose="02020603050405020304" pitchFamily="18" charset="0"/>
            </a:endParaRPr>
          </a:p>
          <a:p>
            <a:pPr algn="ctr">
              <a:lnSpc>
                <a:spcPct val="150000"/>
              </a:lnSpc>
            </a:pPr>
            <a:r>
              <a:rPr lang="pl-PL"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Uwaga!</a:t>
            </a:r>
            <a:endParaRPr lang="pl-PL" sz="1800" dirty="0">
              <a:effectLst/>
              <a:latin typeface="Verdana" panose="020B0604030504040204" pitchFamily="34" charset="0"/>
              <a:ea typeface="Times New Roman" panose="02020603050405020304" pitchFamily="18" charset="0"/>
              <a:cs typeface="Times New Roman" panose="02020603050405020304" pitchFamily="18" charset="0"/>
            </a:endParaRPr>
          </a:p>
          <a:p>
            <a:pPr lvl="0" algn="ctr">
              <a:lnSpc>
                <a:spcPct val="150000"/>
              </a:lnSpc>
              <a:buClr>
                <a:srgbClr val="FF0000"/>
              </a:buClr>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Nie wszystkie wskaźniki oznaczone w systemie jako obowiązkowe muszą być adekwatne, tj. obligatoryjnie wybrane w projekcie.</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endParaRPr lang="pl-PL" sz="1800" dirty="0">
              <a:effectLst/>
              <a:latin typeface="Times New Roman" panose="02020603050405020304" pitchFamily="18" charset="0"/>
              <a:ea typeface="Times New Roman" panose="02020603050405020304" pitchFamily="18" charset="0"/>
            </a:endParaRPr>
          </a:p>
          <a:p>
            <a:pPr algn="ctr"/>
            <a:endParaRPr lang="pl-PL" dirty="0"/>
          </a:p>
        </p:txBody>
      </p:sp>
    </p:spTree>
    <p:extLst>
      <p:ext uri="{BB962C8B-B14F-4D97-AF65-F5344CB8AC3E}">
        <p14:creationId xmlns:p14="http://schemas.microsoft.com/office/powerpoint/2010/main" val="70969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110000"/>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„Wskaźniki projektu”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5" name="Obraz 4">
            <a:extLst>
              <a:ext uri="{FF2B5EF4-FFF2-40B4-BE49-F238E27FC236}">
                <a16:creationId xmlns:a16="http://schemas.microsoft.com/office/drawing/2014/main" id="{1649CF95-1DED-B009-0023-6A4D1FE442D7}"/>
              </a:ext>
            </a:extLst>
          </p:cNvPr>
          <p:cNvPicPr>
            <a:picLocks noChangeAspect="1"/>
          </p:cNvPicPr>
          <p:nvPr/>
        </p:nvPicPr>
        <p:blipFill>
          <a:blip r:embed="rId6"/>
          <a:stretch>
            <a:fillRect/>
          </a:stretch>
        </p:blipFill>
        <p:spPr>
          <a:xfrm>
            <a:off x="72007" y="1069676"/>
            <a:ext cx="10691813" cy="6014145"/>
          </a:xfrm>
          <a:prstGeom prst="rect">
            <a:avLst/>
          </a:prstGeom>
        </p:spPr>
      </p:pic>
    </p:spTree>
    <p:extLst>
      <p:ext uri="{BB962C8B-B14F-4D97-AF65-F5344CB8AC3E}">
        <p14:creationId xmlns:p14="http://schemas.microsoft.com/office/powerpoint/2010/main" val="140156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353474" y="322151"/>
            <a:ext cx="5033160" cy="1068465"/>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70000" lnSpcReduction="2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Budżet projektu – zakładka Dane wejściowe</a:t>
            </a:r>
          </a:p>
        </p:txBody>
      </p:sp>
      <p:sp>
        <p:nvSpPr>
          <p:cNvPr id="8" name="pole tekstowe 7">
            <a:extLst>
              <a:ext uri="{FF2B5EF4-FFF2-40B4-BE49-F238E27FC236}">
                <a16:creationId xmlns:a16="http://schemas.microsoft.com/office/drawing/2014/main" id="{E394FD26-22EC-D657-6E4B-BAEECD0ED369}"/>
              </a:ext>
            </a:extLst>
          </p:cNvPr>
          <p:cNvSpPr txBox="1"/>
          <p:nvPr/>
        </p:nvSpPr>
        <p:spPr>
          <a:xfrm>
            <a:off x="528772" y="1466943"/>
            <a:ext cx="9505057" cy="2585323"/>
          </a:xfrm>
          <a:prstGeom prst="rect">
            <a:avLst/>
          </a:prstGeom>
          <a:noFill/>
        </p:spPr>
        <p:txBody>
          <a:bodyPr wrap="square" rtlCol="0">
            <a:spAutoFit/>
          </a:bodyPr>
          <a:lstStyle/>
          <a:p>
            <a:pPr algn="ctr"/>
            <a:r>
              <a:rPr lang="pl-PL" sz="1800" b="1" kern="0" dirty="0">
                <a:solidFill>
                  <a:srgbClr val="FF0000"/>
                </a:solidFill>
                <a:effectLst/>
                <a:latin typeface="Calibri" panose="020F0502020204030204" pitchFamily="34" charset="0"/>
                <a:ea typeface="Times New Roman" panose="02020603050405020304" pitchFamily="18" charset="0"/>
              </a:rPr>
              <a:t>UWAGA!</a:t>
            </a:r>
            <a:r>
              <a:rPr lang="pl-PL" sz="1800" kern="0" dirty="0">
                <a:solidFill>
                  <a:srgbClr val="FF0000"/>
                </a:solidFill>
                <a:effectLst/>
                <a:latin typeface="Calibri" panose="020F0502020204030204" pitchFamily="34" charset="0"/>
                <a:ea typeface="Times New Roman" panose="02020603050405020304" pitchFamily="18" charset="0"/>
              </a:rPr>
              <a:t> </a:t>
            </a:r>
            <a:r>
              <a:rPr lang="pl-PL" sz="1800" kern="0" dirty="0">
                <a:effectLst/>
                <a:latin typeface="Calibri" panose="020F0502020204030204" pitchFamily="34" charset="0"/>
                <a:ea typeface="Times New Roman" panose="02020603050405020304" pitchFamily="18" charset="0"/>
              </a:rPr>
              <a:t>Przed wypełnieniem Sekcji D Zadania oraz Sekcji E Budżet projektu należy wypełnić plik pn. </a:t>
            </a:r>
            <a:r>
              <a:rPr lang="pl-PL" sz="1800" i="1" kern="0" dirty="0" err="1">
                <a:effectLst/>
                <a:latin typeface="Calibri" panose="020F0502020204030204" pitchFamily="34" charset="0"/>
                <a:ea typeface="Times New Roman" panose="02020603050405020304" pitchFamily="18" charset="0"/>
              </a:rPr>
              <a:t>Załącznik</a:t>
            </a:r>
            <a:r>
              <a:rPr lang="pl-PL" sz="1800" i="1" kern="0" dirty="0">
                <a:effectLst/>
                <a:latin typeface="Calibri" panose="020F0502020204030204" pitchFamily="34" charset="0"/>
                <a:ea typeface="Times New Roman" panose="02020603050405020304" pitchFamily="18" charset="0"/>
              </a:rPr>
              <a:t> nr 2 </a:t>
            </a:r>
            <a:r>
              <a:rPr lang="pl-PL" sz="1800" i="1" kern="0" dirty="0" err="1">
                <a:effectLst/>
                <a:latin typeface="Calibri" panose="020F0502020204030204" pitchFamily="34" charset="0"/>
                <a:ea typeface="Times New Roman" panose="02020603050405020304" pitchFamily="18" charset="0"/>
              </a:rPr>
              <a:t>Budżet</a:t>
            </a:r>
            <a:r>
              <a:rPr lang="pl-PL" sz="1800" i="1" kern="0" dirty="0">
                <a:effectLst/>
                <a:latin typeface="Calibri" panose="020F0502020204030204" pitchFamily="34" charset="0"/>
                <a:ea typeface="Times New Roman" panose="02020603050405020304" pitchFamily="18" charset="0"/>
              </a:rPr>
              <a:t> projektu.xlsx bez pomocy lub pomoc mieszana</a:t>
            </a:r>
          </a:p>
          <a:p>
            <a:endParaRPr lang="pl-PL" i="1" kern="0" dirty="0">
              <a:latin typeface="Calibri" panose="020F0502020204030204" pitchFamily="34" charset="0"/>
            </a:endParaRPr>
          </a:p>
          <a:p>
            <a:endParaRPr lang="pl-PL" i="1" kern="0" dirty="0">
              <a:latin typeface="Calibri" panose="020F0502020204030204" pitchFamily="34" charset="0"/>
            </a:endParaRPr>
          </a:p>
          <a:p>
            <a:r>
              <a:rPr lang="pl-PL" sz="1800" b="1" kern="0" dirty="0">
                <a:effectLst/>
                <a:latin typeface="Calibri" panose="020F0502020204030204" pitchFamily="34" charset="0"/>
                <a:ea typeface="Times New Roman" panose="02020603050405020304" pitchFamily="18" charset="0"/>
              </a:rPr>
              <a:t>Należy wypełniać tylko żółte pola</a:t>
            </a:r>
            <a:endParaRPr lang="pl-PL" sz="1800" b="1" dirty="0">
              <a:effectLst/>
              <a:latin typeface="Times New Roman" panose="02020603050405020304" pitchFamily="18" charset="0"/>
              <a:ea typeface="Times New Roman" panose="02020603050405020304" pitchFamily="18" charset="0"/>
            </a:endParaRPr>
          </a:p>
          <a:p>
            <a:endParaRPr lang="pl-PL" i="1" kern="0" dirty="0">
              <a:latin typeface="Calibri" panose="020F0502020204030204" pitchFamily="34" charset="0"/>
            </a:endParaRPr>
          </a:p>
          <a:p>
            <a:pPr algn="just"/>
            <a:r>
              <a:rPr lang="pl-PL" sz="1800" b="1" u="sng" dirty="0">
                <a:solidFill>
                  <a:srgbClr val="ED7D31"/>
                </a:solidFill>
                <a:effectLst/>
                <a:latin typeface="Calibri" panose="020F0502020204030204" pitchFamily="34" charset="0"/>
                <a:ea typeface="Times New Roman" panose="02020603050405020304" pitchFamily="18" charset="0"/>
              </a:rPr>
              <a:t>Krok 1: Zakładka </a:t>
            </a:r>
            <a:r>
              <a:rPr lang="pl-PL" sz="1800" i="1" u="sng" dirty="0">
                <a:solidFill>
                  <a:srgbClr val="ED7D31"/>
                </a:solidFill>
                <a:effectLst/>
                <a:latin typeface="Calibri" panose="020F0502020204030204" pitchFamily="34" charset="0"/>
                <a:ea typeface="Times New Roman" panose="02020603050405020304" pitchFamily="18" charset="0"/>
              </a:rPr>
              <a:t>Dane wejściowe</a:t>
            </a:r>
            <a:endParaRPr lang="pl-PL" sz="1800" dirty="0">
              <a:effectLst/>
              <a:latin typeface="Times New Roman" panose="02020603050405020304" pitchFamily="18" charset="0"/>
              <a:ea typeface="Times New Roman" panose="02020603050405020304" pitchFamily="18" charset="0"/>
            </a:endParaRPr>
          </a:p>
          <a:p>
            <a:pPr algn="just"/>
            <a:r>
              <a:rPr lang="pl-PL" sz="1800" dirty="0">
                <a:effectLst/>
                <a:latin typeface="Calibri" panose="020F0502020204030204" pitchFamily="34" charset="0"/>
                <a:ea typeface="Times New Roman" panose="02020603050405020304" pitchFamily="18" charset="0"/>
              </a:rPr>
              <a:t>W tabeli </a:t>
            </a:r>
            <a:r>
              <a:rPr lang="pl-PL" sz="1800" dirty="0">
                <a:solidFill>
                  <a:srgbClr val="C89800"/>
                </a:solidFill>
                <a:effectLst/>
                <a:latin typeface="Calibri" panose="020F0502020204030204" pitchFamily="34" charset="0"/>
                <a:ea typeface="Times New Roman" panose="02020603050405020304" pitchFamily="18" charset="0"/>
              </a:rPr>
              <a:t>Podmioty projektu </a:t>
            </a:r>
            <a:r>
              <a:rPr lang="pl-PL" sz="1800" dirty="0">
                <a:effectLst/>
                <a:latin typeface="Calibri" panose="020F0502020204030204" pitchFamily="34" charset="0"/>
                <a:ea typeface="Times New Roman" panose="02020603050405020304" pitchFamily="18" charset="0"/>
              </a:rPr>
              <a:t>należy wypełnić nazwy podmiotów biorących udział w projekcie (wraz z określeniem wielkości podmiotu i poziomu dofinansowania </a:t>
            </a:r>
            <a:r>
              <a:rPr lang="pl-PL" dirty="0">
                <a:latin typeface="Calibri" panose="020F0502020204030204" pitchFamily="34" charset="0"/>
                <a:ea typeface="Times New Roman" panose="02020603050405020304" pitchFamily="18" charset="0"/>
              </a:rPr>
              <a:t>w przypadku tzw. pomocy mieszanej). </a:t>
            </a:r>
            <a:endParaRPr lang="pl-PL" dirty="0"/>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 name="Obraz 2" descr="Obraz zawierający tekst, zrzut ekranu, linia, Czcionka&#10;&#10;Opis wygenerowany automatycznie">
            <a:extLst>
              <a:ext uri="{FF2B5EF4-FFF2-40B4-BE49-F238E27FC236}">
                <a16:creationId xmlns:a16="http://schemas.microsoft.com/office/drawing/2014/main" id="{5FC73CAF-31F7-A4A3-1DA7-BA8562B55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9562" y="4474448"/>
            <a:ext cx="5240984" cy="2635109"/>
          </a:xfrm>
          <a:prstGeom prst="rect">
            <a:avLst/>
          </a:prstGeom>
        </p:spPr>
      </p:pic>
    </p:spTree>
    <p:extLst>
      <p:ext uri="{BB962C8B-B14F-4D97-AF65-F5344CB8AC3E}">
        <p14:creationId xmlns:p14="http://schemas.microsoft.com/office/powerpoint/2010/main" val="41222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8" name="pole tekstowe 7">
            <a:extLst>
              <a:ext uri="{FF2B5EF4-FFF2-40B4-BE49-F238E27FC236}">
                <a16:creationId xmlns:a16="http://schemas.microsoft.com/office/drawing/2014/main" id="{E394FD26-22EC-D657-6E4B-BAEECD0ED369}"/>
              </a:ext>
            </a:extLst>
          </p:cNvPr>
          <p:cNvSpPr txBox="1"/>
          <p:nvPr/>
        </p:nvSpPr>
        <p:spPr>
          <a:xfrm>
            <a:off x="89322" y="1067981"/>
            <a:ext cx="10602491" cy="2031325"/>
          </a:xfrm>
          <a:prstGeom prst="rect">
            <a:avLst/>
          </a:prstGeom>
          <a:noFill/>
        </p:spPr>
        <p:txBody>
          <a:bodyPr wrap="square" rtlCol="0">
            <a:spAutoFit/>
          </a:bodyPr>
          <a:lstStyle/>
          <a:p>
            <a:pPr marR="285750" algn="just"/>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285750" algn="just"/>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 tabeli </a:t>
            </a:r>
            <a:r>
              <a:rPr lang="pl-PL" sz="18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Obiekty podlegające termomodernizacji</a:t>
            </a:r>
            <a:r>
              <a:rPr lang="pl-PL"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należy wypełnić: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85750" lvl="0" indent="-342900" algn="just">
              <a:buFont typeface="Symbol" panose="05050102010706020507" pitchFamily="18" charset="2"/>
              <a:buChar char=""/>
            </a:pPr>
            <a:r>
              <a:rPr lang="pl-PL"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 kolumnie </a:t>
            </a:r>
            <a:r>
              <a:rPr lang="pl-PL" sz="18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Nazwa obiektu</a:t>
            </a:r>
            <a:r>
              <a:rPr lang="pl-PL" sz="18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należy wpisać wszystkie obiekty, które będą podlegały termomodernizacji w ramach projektu</a:t>
            </a:r>
          </a:p>
          <a:p>
            <a:pPr marL="342900" marR="285750" lvl="0" indent="-342900" algn="just">
              <a:buFont typeface="Symbol" panose="05050102010706020507" pitchFamily="18" charset="2"/>
              <a:buChar char=""/>
            </a:pPr>
            <a:r>
              <a:rPr lang="pl-PL"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 kolumnie </a:t>
            </a:r>
            <a:r>
              <a:rPr lang="pl-PL" sz="18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Nazwa podmiotu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należy przypisać podmiot do obiektu.</a:t>
            </a:r>
          </a:p>
          <a:p>
            <a:pPr marR="285750" lvl="0" algn="just"/>
            <a:r>
              <a:rPr lang="pl-PL" kern="100" dirty="0">
                <a:latin typeface="Calibri" panose="020F0502020204030204" pitchFamily="34" charset="0"/>
                <a:ea typeface="Calibri" panose="020F0502020204030204" pitchFamily="34" charset="0"/>
                <a:cs typeface="Times New Roman" panose="02020603050405020304" pitchFamily="18" charset="0"/>
              </a:rPr>
              <a:t>W zakładce należy również wskazać udział kosztów pośrednich w kwalifikowalnych kosztach bezpośrednich projektu – </a:t>
            </a:r>
            <a:r>
              <a:rPr lang="pl-PL" b="1" kern="100" dirty="0">
                <a:solidFill>
                  <a:srgbClr val="CC0000"/>
                </a:solidFill>
                <a:latin typeface="Calibri" panose="020F0502020204030204" pitchFamily="34" charset="0"/>
                <a:ea typeface="Calibri" panose="020F0502020204030204" pitchFamily="34" charset="0"/>
                <a:cs typeface="Times New Roman" panose="02020603050405020304" pitchFamily="18" charset="0"/>
              </a:rPr>
              <a:t>Max -7%</a:t>
            </a:r>
            <a:endParaRPr lang="pl-PL" sz="1800" b="1" kern="100"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Tytuł 6">
            <a:extLst>
              <a:ext uri="{FF2B5EF4-FFF2-40B4-BE49-F238E27FC236}">
                <a16:creationId xmlns:a16="http://schemas.microsoft.com/office/drawing/2014/main" id="{5F3BAB2F-1A45-9444-7181-E8AC2D3880CD}"/>
              </a:ext>
            </a:extLst>
          </p:cNvPr>
          <p:cNvSpPr txBox="1">
            <a:spLocks/>
          </p:cNvSpPr>
          <p:nvPr/>
        </p:nvSpPr>
        <p:spPr>
          <a:xfrm>
            <a:off x="2609602" y="263898"/>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70000" lnSpcReduction="2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Budżet projektu – zakładka Dane wejściowe</a:t>
            </a:r>
          </a:p>
        </p:txBody>
      </p:sp>
      <p:sp>
        <p:nvSpPr>
          <p:cNvPr id="14" name="pole tekstowe 13">
            <a:extLst>
              <a:ext uri="{FF2B5EF4-FFF2-40B4-BE49-F238E27FC236}">
                <a16:creationId xmlns:a16="http://schemas.microsoft.com/office/drawing/2014/main" id="{70C13E4C-D158-D1A9-5FC7-398DCCBD93EE}"/>
              </a:ext>
            </a:extLst>
          </p:cNvPr>
          <p:cNvSpPr txBox="1"/>
          <p:nvPr/>
        </p:nvSpPr>
        <p:spPr>
          <a:xfrm>
            <a:off x="5366820" y="3367536"/>
            <a:ext cx="720080" cy="369332"/>
          </a:xfrm>
          <a:prstGeom prst="rect">
            <a:avLst/>
          </a:prstGeom>
          <a:noFill/>
        </p:spPr>
        <p:txBody>
          <a:bodyPr wrap="square" rtlCol="0">
            <a:spAutoFit/>
          </a:bodyPr>
          <a:lstStyle/>
          <a:p>
            <a:pPr algn="ctr"/>
            <a:r>
              <a:rPr lang="pl-PL" b="1" dirty="0">
                <a:solidFill>
                  <a:srgbClr val="FF0000"/>
                </a:solidFill>
              </a:rPr>
              <a:t>LUB</a:t>
            </a:r>
          </a:p>
        </p:txBody>
      </p:sp>
      <p:pic>
        <p:nvPicPr>
          <p:cNvPr id="4" name="Obraz 3" descr="Obraz zawierający tekst, zrzut ekranu, linia, numer&#10;&#10;Opis wygenerowany automatycznie">
            <a:extLst>
              <a:ext uri="{FF2B5EF4-FFF2-40B4-BE49-F238E27FC236}">
                <a16:creationId xmlns:a16="http://schemas.microsoft.com/office/drawing/2014/main" id="{E3176213-5A97-1337-93ED-5A34C2FF5F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1500" y="3149367"/>
            <a:ext cx="5829364" cy="3053396"/>
          </a:xfrm>
          <a:prstGeom prst="rect">
            <a:avLst/>
          </a:prstGeom>
        </p:spPr>
      </p:pic>
    </p:spTree>
    <p:extLst>
      <p:ext uri="{BB962C8B-B14F-4D97-AF65-F5344CB8AC3E}">
        <p14:creationId xmlns:p14="http://schemas.microsoft.com/office/powerpoint/2010/main" val="3842943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901334" y="35306"/>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55000" lnSpcReduction="2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Budżet projektu – zakładka podsumowanie budżetu</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5" name="Obraz 4">
            <a:extLst>
              <a:ext uri="{FF2B5EF4-FFF2-40B4-BE49-F238E27FC236}">
                <a16:creationId xmlns:a16="http://schemas.microsoft.com/office/drawing/2014/main" id="{36088C0C-9DC3-A0DC-78DC-5591282D470F}"/>
              </a:ext>
            </a:extLst>
          </p:cNvPr>
          <p:cNvPicPr>
            <a:picLocks noChangeAspect="1"/>
          </p:cNvPicPr>
          <p:nvPr/>
        </p:nvPicPr>
        <p:blipFill>
          <a:blip r:embed="rId6"/>
          <a:stretch>
            <a:fillRect/>
          </a:stretch>
        </p:blipFill>
        <p:spPr>
          <a:xfrm>
            <a:off x="-26158" y="772764"/>
            <a:ext cx="10691813" cy="5599361"/>
          </a:xfrm>
          <a:prstGeom prst="rect">
            <a:avLst/>
          </a:prstGeom>
        </p:spPr>
      </p:pic>
      <p:sp>
        <p:nvSpPr>
          <p:cNvPr id="6" name="pole tekstowe 5">
            <a:extLst>
              <a:ext uri="{FF2B5EF4-FFF2-40B4-BE49-F238E27FC236}">
                <a16:creationId xmlns:a16="http://schemas.microsoft.com/office/drawing/2014/main" id="{7322D546-ED1E-C513-0E5F-C942F8364643}"/>
              </a:ext>
            </a:extLst>
          </p:cNvPr>
          <p:cNvSpPr txBox="1"/>
          <p:nvPr/>
        </p:nvSpPr>
        <p:spPr>
          <a:xfrm>
            <a:off x="449362" y="6601039"/>
            <a:ext cx="10602491" cy="923330"/>
          </a:xfrm>
          <a:prstGeom prst="rect">
            <a:avLst/>
          </a:prstGeom>
          <a:noFill/>
        </p:spPr>
        <p:txBody>
          <a:bodyPr wrap="square" rtlCol="0">
            <a:spAutoFit/>
          </a:bodyPr>
          <a:lstStyle/>
          <a:p>
            <a:r>
              <a:rPr lang="pl-PL" sz="1800" kern="100" dirty="0" err="1">
                <a:effectLst/>
                <a:latin typeface="Calibri" panose="020F0502020204030204" pitchFamily="34" charset="0"/>
                <a:ea typeface="Calibri" panose="020F0502020204030204" pitchFamily="34" charset="0"/>
                <a:cs typeface="Times New Roman" panose="02020603050405020304" pitchFamily="18" charset="0"/>
              </a:rPr>
              <a:t>Zakładkia</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Podsumowanie budżetu, Podział budżetu na Partnerów, Podział budżet na Obiekty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dane w zakładkach automatycznie się wygenerują po wypełnieniu pozostałych zakładek. </a:t>
            </a:r>
          </a:p>
          <a:p>
            <a:endParaRPr lang="pl-PL" dirty="0"/>
          </a:p>
        </p:txBody>
      </p:sp>
    </p:spTree>
    <p:extLst>
      <p:ext uri="{BB962C8B-B14F-4D97-AF65-F5344CB8AC3E}">
        <p14:creationId xmlns:p14="http://schemas.microsoft.com/office/powerpoint/2010/main" val="4232561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84228"/>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62500" lnSpcReduction="2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Budżet projektu - Zakładka </a:t>
            </a:r>
            <a:r>
              <a:rPr lang="pl-PL" i="1" dirty="0"/>
              <a:t>Wydatki audytowe</a:t>
            </a:r>
            <a:r>
              <a:rPr lang="pl-PL" dirty="0"/>
              <a:t>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pole tekstowe 2">
            <a:extLst>
              <a:ext uri="{FF2B5EF4-FFF2-40B4-BE49-F238E27FC236}">
                <a16:creationId xmlns:a16="http://schemas.microsoft.com/office/drawing/2014/main" id="{8600350C-3C89-AEDE-8867-029E7787E48A}"/>
              </a:ext>
            </a:extLst>
          </p:cNvPr>
          <p:cNvSpPr txBox="1"/>
          <p:nvPr/>
        </p:nvSpPr>
        <p:spPr>
          <a:xfrm>
            <a:off x="341350" y="1013916"/>
            <a:ext cx="10009112" cy="923330"/>
          </a:xfrm>
          <a:prstGeom prst="rect">
            <a:avLst/>
          </a:prstGeom>
          <a:noFill/>
        </p:spPr>
        <p:txBody>
          <a:bodyPr wrap="square" rtlCol="0">
            <a:sp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 kolumnie </a:t>
            </a:r>
            <a:r>
              <a:rPr lang="pl-PL" sz="18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nazwie kosztu</a:t>
            </a:r>
            <a:r>
              <a:rPr lang="pl-PL" sz="18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należy wpisać nazwę kosztu dotyczącego danego obiektu oraz wynikającego z audytu np.:</a:t>
            </a:r>
          </a:p>
          <a:p>
            <a:endParaRPr lang="pl-PL" dirty="0"/>
          </a:p>
        </p:txBody>
      </p:sp>
      <p:pic>
        <p:nvPicPr>
          <p:cNvPr id="5" name="Obraz 4" descr="Obraz zawierający tekst, zrzut ekranu, numer, linia&#10;&#10;Opis wygenerowany automatycznie">
            <a:extLst>
              <a:ext uri="{FF2B5EF4-FFF2-40B4-BE49-F238E27FC236}">
                <a16:creationId xmlns:a16="http://schemas.microsoft.com/office/drawing/2014/main" id="{092AAD75-01F4-AC07-0662-BA139636AC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3538" y="1481625"/>
            <a:ext cx="2621158" cy="2153820"/>
          </a:xfrm>
          <a:prstGeom prst="rect">
            <a:avLst/>
          </a:prstGeom>
        </p:spPr>
      </p:pic>
      <p:sp>
        <p:nvSpPr>
          <p:cNvPr id="10" name="pole tekstowe 9">
            <a:extLst>
              <a:ext uri="{FF2B5EF4-FFF2-40B4-BE49-F238E27FC236}">
                <a16:creationId xmlns:a16="http://schemas.microsoft.com/office/drawing/2014/main" id="{7F7972CB-E107-0852-628A-C4E99077C685}"/>
              </a:ext>
            </a:extLst>
          </p:cNvPr>
          <p:cNvSpPr txBox="1"/>
          <p:nvPr/>
        </p:nvSpPr>
        <p:spPr>
          <a:xfrm>
            <a:off x="242682" y="3751544"/>
            <a:ext cx="10350463" cy="923330"/>
          </a:xfrm>
          <a:prstGeom prst="rect">
            <a:avLst/>
          </a:prstGeom>
          <a:noFill/>
        </p:spPr>
        <p:txBody>
          <a:bodyPr wrap="square" rtlCol="0">
            <a:sp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 kolumnach </a:t>
            </a:r>
            <a:r>
              <a:rPr lang="pl-PL" sz="18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wydatki ogółem</a:t>
            </a:r>
            <a:r>
              <a:rPr lang="pl-PL" sz="18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oraz </a:t>
            </a:r>
            <a:r>
              <a:rPr lang="pl-PL" sz="18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wydatki kwalifikowalne</a:t>
            </a:r>
            <a:r>
              <a:rPr lang="pl-PL" sz="18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należy wpisać wysokość kosztów wynikających z audytu lub ewentualnie z kosztorysu. </a:t>
            </a:r>
            <a:r>
              <a:rPr lang="pl-PL" sz="18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Dofinansowanie ogółem</a:t>
            </a:r>
            <a:r>
              <a:rPr lang="pl-PL" sz="18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zostanie wyliczone automatycznie:</a:t>
            </a:r>
          </a:p>
          <a:p>
            <a:endParaRPr lang="pl-PL" dirty="0"/>
          </a:p>
        </p:txBody>
      </p:sp>
      <p:graphicFrame>
        <p:nvGraphicFramePr>
          <p:cNvPr id="6" name="Tabela 5">
            <a:extLst>
              <a:ext uri="{FF2B5EF4-FFF2-40B4-BE49-F238E27FC236}">
                <a16:creationId xmlns:a16="http://schemas.microsoft.com/office/drawing/2014/main" id="{3F300F59-721A-C2AE-21C1-ACE508F49586}"/>
              </a:ext>
            </a:extLst>
          </p:cNvPr>
          <p:cNvGraphicFramePr>
            <a:graphicFrameLocks noGrp="1"/>
          </p:cNvGraphicFramePr>
          <p:nvPr>
            <p:extLst>
              <p:ext uri="{D42A27DB-BD31-4B8C-83A1-F6EECF244321}">
                <p14:modId xmlns:p14="http://schemas.microsoft.com/office/powerpoint/2010/main" val="2331939102"/>
              </p:ext>
            </p:extLst>
          </p:nvPr>
        </p:nvGraphicFramePr>
        <p:xfrm>
          <a:off x="2325110" y="4812846"/>
          <a:ext cx="5346700" cy="1895475"/>
        </p:xfrm>
        <a:graphic>
          <a:graphicData uri="http://schemas.openxmlformats.org/drawingml/2006/table">
            <a:tbl>
              <a:tblPr>
                <a:tableStyleId>{00A15C55-8517-42AA-B614-E9B94910E393}</a:tableStyleId>
              </a:tblPr>
              <a:tblGrid>
                <a:gridCol w="1917700">
                  <a:extLst>
                    <a:ext uri="{9D8B030D-6E8A-4147-A177-3AD203B41FA5}">
                      <a16:colId xmlns:a16="http://schemas.microsoft.com/office/drawing/2014/main" val="1625867275"/>
                    </a:ext>
                  </a:extLst>
                </a:gridCol>
                <a:gridCol w="1917700">
                  <a:extLst>
                    <a:ext uri="{9D8B030D-6E8A-4147-A177-3AD203B41FA5}">
                      <a16:colId xmlns:a16="http://schemas.microsoft.com/office/drawing/2014/main" val="4163488115"/>
                    </a:ext>
                  </a:extLst>
                </a:gridCol>
                <a:gridCol w="1511300">
                  <a:extLst>
                    <a:ext uri="{9D8B030D-6E8A-4147-A177-3AD203B41FA5}">
                      <a16:colId xmlns:a16="http://schemas.microsoft.com/office/drawing/2014/main" val="738538437"/>
                    </a:ext>
                  </a:extLst>
                </a:gridCol>
              </a:tblGrid>
              <a:tr h="661035">
                <a:tc>
                  <a:txBody>
                    <a:bodyPr/>
                    <a:lstStyle/>
                    <a:p>
                      <a:pPr algn="ctr" fontAlgn="t"/>
                      <a:r>
                        <a:rPr lang="pl-PL" sz="1200" b="1" u="none" strike="noStrike" dirty="0">
                          <a:effectLst/>
                        </a:rPr>
                        <a:t>Wydatki ogółem</a:t>
                      </a:r>
                      <a:endParaRPr lang="pl-PL" sz="12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pl-PL" sz="1200" b="1" u="none" strike="noStrike" dirty="0">
                          <a:effectLst/>
                        </a:rPr>
                        <a:t>Wydatki kwalifikowalne z uwzględnieniem inwestycji referencyjnej (jeśli dotyczy)</a:t>
                      </a:r>
                      <a:endParaRPr lang="pl-PL" sz="12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pl-PL" sz="1200" b="1" u="none" strike="noStrike" dirty="0">
                          <a:effectLst/>
                        </a:rPr>
                        <a:t>Dofinansowanie ogółem</a:t>
                      </a:r>
                      <a:endParaRPr lang="pl-PL" sz="1200" b="1"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4165909830"/>
                  </a:ext>
                </a:extLst>
              </a:tr>
              <a:tr h="838200">
                <a:tc>
                  <a:txBody>
                    <a:bodyPr/>
                    <a:lstStyle/>
                    <a:p>
                      <a:pPr algn="r" fontAlgn="t"/>
                      <a:r>
                        <a:rPr lang="pl-PL" sz="1600" u="none" strike="noStrike" dirty="0">
                          <a:effectLst/>
                        </a:rPr>
                        <a:t>200,00 zł</a:t>
                      </a:r>
                      <a:endParaRPr lang="pl-PL" sz="1600" b="1" i="0" u="none" strike="noStrike" dirty="0">
                        <a:solidFill>
                          <a:srgbClr val="000000"/>
                        </a:solidFill>
                        <a:effectLst/>
                        <a:latin typeface="Calibri" panose="020F0502020204030204" pitchFamily="34" charset="0"/>
                      </a:endParaRPr>
                    </a:p>
                  </a:txBody>
                  <a:tcPr marL="0" marR="0" marT="0" marB="0"/>
                </a:tc>
                <a:tc>
                  <a:txBody>
                    <a:bodyPr/>
                    <a:lstStyle/>
                    <a:p>
                      <a:pPr algn="r" fontAlgn="t"/>
                      <a:r>
                        <a:rPr lang="pl-PL" sz="1600" u="none" strike="noStrike" dirty="0">
                          <a:effectLst/>
                        </a:rPr>
                        <a:t>100,00 zł</a:t>
                      </a:r>
                      <a:endParaRPr lang="pl-PL" sz="1600" b="1" i="0" u="none" strike="noStrike" dirty="0">
                        <a:solidFill>
                          <a:srgbClr val="000000"/>
                        </a:solidFill>
                        <a:effectLst/>
                        <a:latin typeface="Calibri" panose="020F0502020204030204" pitchFamily="34" charset="0"/>
                      </a:endParaRPr>
                    </a:p>
                  </a:txBody>
                  <a:tcPr marL="0" marR="0" marT="0" marB="0"/>
                </a:tc>
                <a:tc>
                  <a:txBody>
                    <a:bodyPr/>
                    <a:lstStyle/>
                    <a:p>
                      <a:pPr algn="r" fontAlgn="t"/>
                      <a:r>
                        <a:rPr lang="pl-PL" sz="1600" u="none" strike="noStrike" dirty="0">
                          <a:effectLst/>
                        </a:rPr>
                        <a:t>70,00 zł</a:t>
                      </a:r>
                      <a:endParaRPr lang="pl-PL" sz="1600" b="1"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308638428"/>
                  </a:ext>
                </a:extLst>
              </a:tr>
              <a:tr h="198120">
                <a:tc>
                  <a:txBody>
                    <a:bodyPr/>
                    <a:lstStyle/>
                    <a:p>
                      <a:pPr algn="r" fontAlgn="t"/>
                      <a:r>
                        <a:rPr lang="pl-PL" sz="1200" u="none" strike="noStrike">
                          <a:effectLst/>
                        </a:rPr>
                        <a:t>100,00</a:t>
                      </a:r>
                      <a:endParaRPr lang="pl-PL" sz="1200" b="0" i="0" u="none" strike="noStrike">
                        <a:solidFill>
                          <a:srgbClr val="000000"/>
                        </a:solidFill>
                        <a:effectLst/>
                        <a:latin typeface="Calibri" panose="020F0502020204030204" pitchFamily="34" charset="0"/>
                      </a:endParaRPr>
                    </a:p>
                  </a:txBody>
                  <a:tcPr marL="0" marR="0" marT="0" marB="0"/>
                </a:tc>
                <a:tc>
                  <a:txBody>
                    <a:bodyPr/>
                    <a:lstStyle/>
                    <a:p>
                      <a:pPr algn="r" fontAlgn="t"/>
                      <a:r>
                        <a:rPr lang="pl-PL" sz="1200" u="none" strike="noStrike">
                          <a:effectLst/>
                        </a:rPr>
                        <a:t>50,00</a:t>
                      </a:r>
                      <a:endParaRPr lang="pl-PL" sz="1200" b="0" i="0" u="none" strike="noStrike">
                        <a:solidFill>
                          <a:srgbClr val="000000"/>
                        </a:solidFill>
                        <a:effectLst/>
                        <a:latin typeface="Calibri" panose="020F0502020204030204" pitchFamily="34" charset="0"/>
                      </a:endParaRPr>
                    </a:p>
                  </a:txBody>
                  <a:tcPr marL="0" marR="0" marT="0" marB="0"/>
                </a:tc>
                <a:tc>
                  <a:txBody>
                    <a:bodyPr/>
                    <a:lstStyle/>
                    <a:p>
                      <a:pPr algn="r" fontAlgn="t"/>
                      <a:r>
                        <a:rPr lang="pl-PL" sz="1200" u="none" strike="noStrike" dirty="0">
                          <a:effectLst/>
                        </a:rPr>
                        <a:t>35,00   </a:t>
                      </a:r>
                      <a:endParaRPr lang="pl-PL" sz="12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245170221"/>
                  </a:ext>
                </a:extLst>
              </a:tr>
              <a:tr h="198120">
                <a:tc>
                  <a:txBody>
                    <a:bodyPr/>
                    <a:lstStyle/>
                    <a:p>
                      <a:pPr algn="r" fontAlgn="t"/>
                      <a:r>
                        <a:rPr lang="pl-PL" sz="1200" u="none" strike="noStrike">
                          <a:effectLst/>
                        </a:rPr>
                        <a:t>100,00</a:t>
                      </a:r>
                      <a:endParaRPr lang="pl-PL" sz="1200" b="0" i="0" u="none" strike="noStrike">
                        <a:solidFill>
                          <a:srgbClr val="000000"/>
                        </a:solidFill>
                        <a:effectLst/>
                        <a:latin typeface="Calibri" panose="020F0502020204030204" pitchFamily="34" charset="0"/>
                      </a:endParaRPr>
                    </a:p>
                  </a:txBody>
                  <a:tcPr marL="0" marR="0" marT="0" marB="0"/>
                </a:tc>
                <a:tc>
                  <a:txBody>
                    <a:bodyPr/>
                    <a:lstStyle/>
                    <a:p>
                      <a:pPr algn="r" fontAlgn="t"/>
                      <a:r>
                        <a:rPr lang="pl-PL" sz="1200" u="none" strike="noStrike">
                          <a:effectLst/>
                        </a:rPr>
                        <a:t>50,00</a:t>
                      </a:r>
                      <a:endParaRPr lang="pl-PL" sz="1200" b="0" i="0" u="none" strike="noStrike">
                        <a:solidFill>
                          <a:srgbClr val="000000"/>
                        </a:solidFill>
                        <a:effectLst/>
                        <a:latin typeface="Calibri" panose="020F0502020204030204" pitchFamily="34" charset="0"/>
                      </a:endParaRPr>
                    </a:p>
                  </a:txBody>
                  <a:tcPr marL="0" marR="0" marT="0" marB="0"/>
                </a:tc>
                <a:tc>
                  <a:txBody>
                    <a:bodyPr/>
                    <a:lstStyle/>
                    <a:p>
                      <a:pPr algn="r" fontAlgn="t"/>
                      <a:r>
                        <a:rPr lang="pl-PL" sz="1200" u="none" strike="noStrike" dirty="0">
                          <a:effectLst/>
                        </a:rPr>
                        <a:t>35,00   </a:t>
                      </a:r>
                      <a:endParaRPr lang="pl-PL" sz="12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126289174"/>
                  </a:ext>
                </a:extLst>
              </a:tr>
            </a:tbl>
          </a:graphicData>
        </a:graphic>
      </p:graphicFrame>
    </p:spTree>
    <p:extLst>
      <p:ext uri="{BB962C8B-B14F-4D97-AF65-F5344CB8AC3E}">
        <p14:creationId xmlns:p14="http://schemas.microsoft.com/office/powerpoint/2010/main" val="150292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48BDCBF2-6026-4BDE-04DA-2E27C9BD1F27}"/>
              </a:ext>
            </a:extLst>
          </p:cNvPr>
          <p:cNvSpPr txBox="1"/>
          <p:nvPr/>
        </p:nvSpPr>
        <p:spPr>
          <a:xfrm>
            <a:off x="517669" y="1583763"/>
            <a:ext cx="9436750" cy="7509748"/>
          </a:xfrm>
          <a:prstGeom prst="rect">
            <a:avLst/>
          </a:prstGeom>
          <a:noFill/>
        </p:spPr>
        <p:txBody>
          <a:bodyPr wrap="square" rtlCol="0">
            <a:spAutoFit/>
          </a:bodyPr>
          <a:lstStyle/>
          <a:p>
            <a:pPr algn="ctr"/>
            <a:endParaRPr lang="pl-PL" sz="2000" dirty="0">
              <a:solidFill>
                <a:srgbClr val="0462C1"/>
              </a:solidFill>
              <a:latin typeface="Calibri" panose="020F0502020204030204" pitchFamily="34" charset="0"/>
            </a:endParaRPr>
          </a:p>
          <a:p>
            <a:pPr algn="ctr"/>
            <a:r>
              <a:rPr lang="pl-PL" sz="2800" b="0" dirty="0">
                <a:solidFill>
                  <a:schemeClr val="tx1"/>
                </a:solidFill>
              </a:rPr>
              <a:t>Ocenie podlegają tylko projekty, które został złożone za pośrednictwem </a:t>
            </a:r>
            <a:r>
              <a:rPr lang="pl-PL" sz="2800" dirty="0">
                <a:solidFill>
                  <a:schemeClr val="tx1"/>
                </a:solidFill>
              </a:rPr>
              <a:t>aplikacji WOD2021 w odpowiedzi na dany nabór </a:t>
            </a:r>
            <a:r>
              <a:rPr lang="pl-PL" sz="2800" b="0" dirty="0">
                <a:solidFill>
                  <a:schemeClr val="tx1"/>
                </a:solidFill>
              </a:rPr>
              <a:t>(Aplikacja Wnioski o dofinansowanie jest elementem Centralnego Sytemu Teleinformatycznego 2021).</a:t>
            </a:r>
          </a:p>
          <a:p>
            <a:pPr algn="ctr"/>
            <a:endParaRPr lang="pl-PL" sz="2800" dirty="0"/>
          </a:p>
          <a:p>
            <a:pPr algn="ctr"/>
            <a:r>
              <a:rPr lang="pl-PL" sz="2800" dirty="0"/>
              <a:t>Wnioskodawca nie składa wersji papierowej wniosku o dofinansowanie</a:t>
            </a:r>
            <a:endParaRPr lang="pl-PL" sz="2800" b="0" dirty="0">
              <a:solidFill>
                <a:schemeClr val="tx1"/>
              </a:solidFill>
            </a:endParaRPr>
          </a:p>
          <a:p>
            <a:pPr algn="ctr"/>
            <a:endParaRPr lang="pl-PL" sz="2800" i="0" u="none" strike="noStrike" baseline="0" dirty="0"/>
          </a:p>
          <a:p>
            <a:pPr algn="ctr"/>
            <a:r>
              <a:rPr lang="pl-PL" sz="2800" b="0" i="0" u="none" strike="noStrike" baseline="0" dirty="0">
                <a:solidFill>
                  <a:srgbClr val="000000"/>
                </a:solidFill>
              </a:rPr>
              <a:t>Formularz wniosku o dofinansowanie projektu będzie udostępniony najpóźniej w dniu rozpoczęcia naboru w CST2021 – aplikacji WOD2021, pod adresem:</a:t>
            </a:r>
          </a:p>
          <a:p>
            <a:pPr algn="ctr"/>
            <a:endParaRPr lang="pl-PL" sz="2000" dirty="0">
              <a:solidFill>
                <a:srgbClr val="000000"/>
              </a:solidFill>
            </a:endParaRPr>
          </a:p>
          <a:p>
            <a:pPr algn="ctr"/>
            <a:r>
              <a:rPr lang="pl-PL" sz="2800" b="0" i="0" u="none" strike="noStrike" baseline="0" dirty="0">
                <a:solidFill>
                  <a:srgbClr val="000000"/>
                </a:solidFill>
              </a:rPr>
              <a:t> </a:t>
            </a:r>
            <a:r>
              <a:rPr lang="pl-PL" sz="3200" b="1" i="0" u="none" strike="noStrike" baseline="0" dirty="0">
                <a:solidFill>
                  <a:srgbClr val="0462C1"/>
                </a:solidFill>
              </a:rPr>
              <a:t>https://wod.cst2021.gov.pl/ </a:t>
            </a:r>
          </a:p>
          <a:p>
            <a:pPr algn="ctr"/>
            <a:endParaRPr lang="pl-PL" sz="2000" b="0" i="0" u="none" strike="noStrike" baseline="0" dirty="0">
              <a:solidFill>
                <a:srgbClr val="0462C1"/>
              </a:solidFill>
              <a:latin typeface="Calibri" panose="020F0502020204030204" pitchFamily="34" charset="0"/>
            </a:endParaRPr>
          </a:p>
          <a:p>
            <a:pPr algn="ctr"/>
            <a:endParaRPr lang="pl-PL" sz="2000" b="0" i="0" u="none" strike="noStrike" baseline="0" dirty="0">
              <a:solidFill>
                <a:srgbClr val="0462C1"/>
              </a:solidFill>
              <a:latin typeface="Calibri" panose="020F0502020204030204" pitchFamily="34" charset="0"/>
            </a:endParaRPr>
          </a:p>
          <a:p>
            <a:pPr algn="ctr"/>
            <a:endParaRPr lang="pl-PL" b="1" dirty="0">
              <a:solidFill>
                <a:srgbClr val="000000"/>
              </a:solidFill>
              <a:latin typeface="Calibri" panose="020F0502020204030204" pitchFamily="34" charset="0"/>
            </a:endParaRPr>
          </a:p>
          <a:p>
            <a:pPr algn="ctr"/>
            <a:endParaRPr lang="pl-PL" b="1" dirty="0">
              <a:solidFill>
                <a:srgbClr val="000000"/>
              </a:solidFill>
              <a:latin typeface="Calibri" panose="020F0502020204030204" pitchFamily="34" charset="0"/>
            </a:endParaRPr>
          </a:p>
          <a:p>
            <a:pPr algn="ctr"/>
            <a:endParaRPr lang="pl-PL" dirty="0"/>
          </a:p>
        </p:txBody>
      </p:sp>
      <p:sp>
        <p:nvSpPr>
          <p:cNvPr id="6" name="Tytuł 6">
            <a:extLst>
              <a:ext uri="{FF2B5EF4-FFF2-40B4-BE49-F238E27FC236}">
                <a16:creationId xmlns:a16="http://schemas.microsoft.com/office/drawing/2014/main" id="{FB91E787-2941-4D89-68CD-6FF6A0E16E56}"/>
              </a:ext>
            </a:extLst>
          </p:cNvPr>
          <p:cNvSpPr txBox="1">
            <a:spLocks/>
          </p:cNvSpPr>
          <p:nvPr/>
        </p:nvSpPr>
        <p:spPr>
          <a:xfrm>
            <a:off x="2681608" y="55113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Wniosek o dofinansowanie </a:t>
            </a:r>
          </a:p>
        </p:txBody>
      </p:sp>
    </p:spTree>
    <p:extLst>
      <p:ext uri="{BB962C8B-B14F-4D97-AF65-F5344CB8AC3E}">
        <p14:creationId xmlns:p14="http://schemas.microsoft.com/office/powerpoint/2010/main" val="385299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circle(in)">
                                      <p:cBhvr>
                                        <p:cTn id="7"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pole tekstowe 8">
            <a:extLst>
              <a:ext uri="{FF2B5EF4-FFF2-40B4-BE49-F238E27FC236}">
                <a16:creationId xmlns:a16="http://schemas.microsoft.com/office/drawing/2014/main" id="{27513FBC-2D4B-B82E-819C-29D00DB5F286}"/>
              </a:ext>
            </a:extLst>
          </p:cNvPr>
          <p:cNvSpPr txBox="1"/>
          <p:nvPr/>
        </p:nvSpPr>
        <p:spPr>
          <a:xfrm>
            <a:off x="737394" y="6302396"/>
            <a:ext cx="9289033" cy="1200329"/>
          </a:xfrm>
          <a:prstGeom prst="rect">
            <a:avLst/>
          </a:prstGeom>
          <a:noFill/>
        </p:spPr>
        <p:txBody>
          <a:bodyPr wrap="square" rtlCol="0">
            <a:spAutoFit/>
          </a:bodyPr>
          <a:lstStyle/>
          <a:p>
            <a:endParaRPr lang="pl-PL" dirty="0">
              <a:highlight>
                <a:srgbClr val="FFFF00"/>
              </a:highlight>
              <a:latin typeface="Calibri" panose="020F0502020204030204" pitchFamily="34" charset="0"/>
              <a:ea typeface="Times New Roman" panose="02020603050405020304" pitchFamily="18" charset="0"/>
            </a:endParaRPr>
          </a:p>
          <a:p>
            <a:r>
              <a:rPr lang="pl-PL" sz="1800" b="1" dirty="0">
                <a:solidFill>
                  <a:srgbClr val="FF0000"/>
                </a:solidFill>
                <a:effectLst/>
                <a:latin typeface="Calibri" panose="020F0502020204030204" pitchFamily="34" charset="0"/>
                <a:ea typeface="Times New Roman" panose="02020603050405020304" pitchFamily="18" charset="0"/>
              </a:rPr>
              <a:t>WAŻNE !!!! </a:t>
            </a:r>
            <a:r>
              <a:rPr lang="pl-PL" b="1" dirty="0">
                <a:solidFill>
                  <a:srgbClr val="FF0000"/>
                </a:solidFill>
                <a:latin typeface="Calibri" panose="020F0502020204030204" pitchFamily="34" charset="0"/>
                <a:ea typeface="Times New Roman" panose="02020603050405020304" pitchFamily="18" charset="0"/>
              </a:rPr>
              <a:t>Pola dot. uzasadnienia w załączniku </a:t>
            </a:r>
            <a:r>
              <a:rPr lang="pl-PL" b="1" i="1" dirty="0">
                <a:solidFill>
                  <a:srgbClr val="FF0000"/>
                </a:solidFill>
                <a:latin typeface="Calibri" panose="020F0502020204030204" pitchFamily="34" charset="0"/>
                <a:ea typeface="Times New Roman" panose="02020603050405020304" pitchFamily="18" charset="0"/>
              </a:rPr>
              <a:t>Budżet projektu </a:t>
            </a:r>
            <a:r>
              <a:rPr lang="pl-PL" b="1" dirty="0">
                <a:solidFill>
                  <a:srgbClr val="FF0000"/>
                </a:solidFill>
                <a:latin typeface="Calibri" panose="020F0502020204030204" pitchFamily="34" charset="0"/>
                <a:ea typeface="Times New Roman" panose="02020603050405020304" pitchFamily="18" charset="0"/>
              </a:rPr>
              <a:t>będą stanowiły źródło oceny zakresu rzeczowego – nie powielamy opisów w formularzu wniosku o dofinansowanie. </a:t>
            </a:r>
            <a:endParaRPr lang="pl-PL" sz="1800" b="1" dirty="0">
              <a:solidFill>
                <a:srgbClr val="FF0000"/>
              </a:solidFill>
              <a:effectLst/>
              <a:latin typeface="Calibri" panose="020F0502020204030204" pitchFamily="34" charset="0"/>
              <a:ea typeface="Times New Roman" panose="02020603050405020304" pitchFamily="18" charset="0"/>
            </a:endParaRPr>
          </a:p>
          <a:p>
            <a:endParaRPr lang="pl-PL" dirty="0"/>
          </a:p>
        </p:txBody>
      </p:sp>
      <p:sp>
        <p:nvSpPr>
          <p:cNvPr id="12" name="Tytuł 6">
            <a:extLst>
              <a:ext uri="{FF2B5EF4-FFF2-40B4-BE49-F238E27FC236}">
                <a16:creationId xmlns:a16="http://schemas.microsoft.com/office/drawing/2014/main" id="{DA22FC11-F515-9112-9E37-D7A8B60E2311}"/>
              </a:ext>
            </a:extLst>
          </p:cNvPr>
          <p:cNvSpPr txBox="1">
            <a:spLocks/>
          </p:cNvSpPr>
          <p:nvPr/>
        </p:nvSpPr>
        <p:spPr>
          <a:xfrm>
            <a:off x="2681610" y="131444"/>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62500" lnSpcReduction="2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Budżet projektu - Zakładka </a:t>
            </a:r>
            <a:r>
              <a:rPr lang="pl-PL" i="1" dirty="0"/>
              <a:t>Wydatki audytowe</a:t>
            </a:r>
            <a:r>
              <a:rPr lang="pl-PL" dirty="0"/>
              <a:t> </a:t>
            </a:r>
          </a:p>
        </p:txBody>
      </p:sp>
      <p:pic>
        <p:nvPicPr>
          <p:cNvPr id="7" name="Obraz 6">
            <a:extLst>
              <a:ext uri="{FF2B5EF4-FFF2-40B4-BE49-F238E27FC236}">
                <a16:creationId xmlns:a16="http://schemas.microsoft.com/office/drawing/2014/main" id="{2D00780B-9C56-93B2-9EA3-8644C098DF24}"/>
              </a:ext>
            </a:extLst>
          </p:cNvPr>
          <p:cNvPicPr>
            <a:picLocks noChangeAspect="1"/>
          </p:cNvPicPr>
          <p:nvPr/>
        </p:nvPicPr>
        <p:blipFill>
          <a:blip r:embed="rId6"/>
          <a:stretch>
            <a:fillRect/>
          </a:stretch>
        </p:blipFill>
        <p:spPr>
          <a:xfrm>
            <a:off x="449362" y="772764"/>
            <a:ext cx="10242451" cy="5743377"/>
          </a:xfrm>
          <a:prstGeom prst="rect">
            <a:avLst/>
          </a:prstGeom>
        </p:spPr>
      </p:pic>
    </p:spTree>
    <p:extLst>
      <p:ext uri="{BB962C8B-B14F-4D97-AF65-F5344CB8AC3E}">
        <p14:creationId xmlns:p14="http://schemas.microsoft.com/office/powerpoint/2010/main" val="47304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609602" y="0"/>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85000" lnSpcReduction="1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Pozostałe zakładki budżetu projektu</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pole tekstowe 6">
            <a:extLst>
              <a:ext uri="{FF2B5EF4-FFF2-40B4-BE49-F238E27FC236}">
                <a16:creationId xmlns:a16="http://schemas.microsoft.com/office/drawing/2014/main" id="{787DDF5F-FDB2-292D-2FE7-4326CF0BADF0}"/>
              </a:ext>
            </a:extLst>
          </p:cNvPr>
          <p:cNvSpPr txBox="1"/>
          <p:nvPr/>
        </p:nvSpPr>
        <p:spPr>
          <a:xfrm>
            <a:off x="602197" y="1887154"/>
            <a:ext cx="9001000" cy="5078313"/>
          </a:xfrm>
          <a:prstGeom prst="rect">
            <a:avLst/>
          </a:prstGeom>
          <a:noFill/>
        </p:spPr>
        <p:txBody>
          <a:bodyPr wrap="square" rtlCol="0">
            <a:spAutoFit/>
          </a:bodyPr>
          <a:lstStyle/>
          <a:p>
            <a:r>
              <a:rPr lang="pl-PL" sz="2400" dirty="0"/>
              <a:t>Zakładka Z1 </a:t>
            </a:r>
            <a:r>
              <a:rPr lang="pl-PL" sz="2400" b="1" dirty="0"/>
              <a:t>Wydatki </a:t>
            </a:r>
            <a:r>
              <a:rPr lang="pl-PL" sz="2400" b="1" dirty="0" err="1"/>
              <a:t>audytowe</a:t>
            </a:r>
            <a:r>
              <a:rPr lang="pl-PL" sz="2400" b="1" dirty="0"/>
              <a:t> </a:t>
            </a:r>
          </a:p>
          <a:p>
            <a:endParaRPr lang="pl-PL" sz="2400" dirty="0"/>
          </a:p>
          <a:p>
            <a:r>
              <a:rPr lang="pl-PL" sz="2400" dirty="0"/>
              <a:t>Zakładka Z2 </a:t>
            </a:r>
            <a:r>
              <a:rPr lang="pl-PL" sz="2400" b="1" dirty="0"/>
              <a:t>Pozostałe roboty budowlane </a:t>
            </a:r>
          </a:p>
          <a:p>
            <a:endParaRPr lang="pl-PL" sz="2400" dirty="0"/>
          </a:p>
          <a:p>
            <a:r>
              <a:rPr lang="pl-PL" sz="2400" dirty="0"/>
              <a:t>Zakładka Z3 </a:t>
            </a:r>
            <a:r>
              <a:rPr lang="pl-PL" sz="2400" b="1" dirty="0"/>
              <a:t>Prace przygotowawcze</a:t>
            </a:r>
          </a:p>
          <a:p>
            <a:endParaRPr lang="pl-PL" sz="2400" dirty="0"/>
          </a:p>
          <a:p>
            <a:r>
              <a:rPr lang="pl-PL" sz="2400" dirty="0"/>
              <a:t>Zakładka Z4 </a:t>
            </a:r>
            <a:r>
              <a:rPr lang="pl-PL" sz="2400" b="1" dirty="0"/>
              <a:t>Działania edukacyjne / doradcze – </a:t>
            </a:r>
            <a:r>
              <a:rPr lang="pl-PL" sz="2000" b="1" dirty="0">
                <a:solidFill>
                  <a:srgbClr val="00B050"/>
                </a:solidFill>
              </a:rPr>
              <a:t>w naborze FEDS.02.02-IP.01-043/23 nie przewidziano wydatków w tym zakresie</a:t>
            </a:r>
          </a:p>
          <a:p>
            <a:endParaRPr lang="pl-PL" sz="2400" dirty="0"/>
          </a:p>
          <a:p>
            <a:r>
              <a:rPr lang="pl-PL" sz="2400" dirty="0"/>
              <a:t>Zakładka Z5 </a:t>
            </a:r>
            <a:r>
              <a:rPr lang="pl-PL" sz="2400" b="1" dirty="0"/>
              <a:t>Wkład niepieniężny</a:t>
            </a:r>
          </a:p>
          <a:p>
            <a:endParaRPr lang="pl-PL" sz="2400" b="1" dirty="0"/>
          </a:p>
          <a:p>
            <a:r>
              <a:rPr lang="pl-PL" sz="2400" dirty="0">
                <a:solidFill>
                  <a:schemeClr val="tx1">
                    <a:lumMod val="50000"/>
                    <a:lumOff val="50000"/>
                  </a:schemeClr>
                </a:solidFill>
              </a:rPr>
              <a:t>Zakładka Z6 </a:t>
            </a:r>
            <a:r>
              <a:rPr lang="pl-PL" sz="2400" b="1" dirty="0">
                <a:solidFill>
                  <a:schemeClr val="tx1">
                    <a:lumMod val="50000"/>
                    <a:lumOff val="50000"/>
                  </a:schemeClr>
                </a:solidFill>
              </a:rPr>
              <a:t>Koszty pośrednie </a:t>
            </a:r>
          </a:p>
          <a:p>
            <a:endParaRPr lang="pl-PL" dirty="0"/>
          </a:p>
          <a:p>
            <a:r>
              <a:rPr lang="pl-PL" dirty="0"/>
              <a:t> </a:t>
            </a:r>
          </a:p>
        </p:txBody>
      </p:sp>
    </p:spTree>
    <p:extLst>
      <p:ext uri="{BB962C8B-B14F-4D97-AF65-F5344CB8AC3E}">
        <p14:creationId xmlns:p14="http://schemas.microsoft.com/office/powerpoint/2010/main" val="212362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„Zadania”</a:t>
            </a:r>
          </a:p>
        </p:txBody>
      </p:sp>
      <p:sp>
        <p:nvSpPr>
          <p:cNvPr id="8" name="pole tekstowe 7">
            <a:extLst>
              <a:ext uri="{FF2B5EF4-FFF2-40B4-BE49-F238E27FC236}">
                <a16:creationId xmlns:a16="http://schemas.microsoft.com/office/drawing/2014/main" id="{E394FD26-22EC-D657-6E4B-BAEECD0ED369}"/>
              </a:ext>
            </a:extLst>
          </p:cNvPr>
          <p:cNvSpPr txBox="1"/>
          <p:nvPr/>
        </p:nvSpPr>
        <p:spPr>
          <a:xfrm>
            <a:off x="508104" y="987704"/>
            <a:ext cx="9505057" cy="1754326"/>
          </a:xfrm>
          <a:prstGeom prst="rect">
            <a:avLst/>
          </a:prstGeom>
          <a:noFill/>
        </p:spPr>
        <p:txBody>
          <a:bodyPr wrap="square" rtlCol="0">
            <a:spAutoFit/>
          </a:bodyPr>
          <a:lstStyle/>
          <a:p>
            <a:pPr algn="just"/>
            <a:r>
              <a:rPr lang="pl-PL" sz="1800" dirty="0">
                <a:effectLst/>
                <a:latin typeface="Calibri" panose="020F0502020204030204" pitchFamily="34" charset="0"/>
                <a:ea typeface="Times New Roman" panose="02020603050405020304" pitchFamily="18" charset="0"/>
              </a:rPr>
              <a:t>Po włączeniu edycji sekcji wyświetli się następujący ekran umożlwiający dodawanie zadań. Dodanie zadania następuje po kliknięciu  </a:t>
            </a:r>
            <a:r>
              <a:rPr lang="pl-PL" sz="1800" dirty="0">
                <a:solidFill>
                  <a:srgbClr val="ED7D31"/>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l-PL" sz="1800" dirty="0">
                <a:solidFill>
                  <a:srgbClr val="ED7D31"/>
                </a:solidFill>
                <a:effectLst/>
                <a:latin typeface="Calibri" panose="020F0502020204030204" pitchFamily="34" charset="0"/>
                <a:ea typeface="Times New Roman" panose="02020603050405020304" pitchFamily="18" charset="0"/>
              </a:rPr>
              <a:t> DODAJ ZADANIE:</a:t>
            </a:r>
            <a:endParaRPr lang="pl-PL" sz="1800" dirty="0">
              <a:effectLst/>
              <a:latin typeface="Times New Roman" panose="02020603050405020304" pitchFamily="18"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indent="449580" algn="just"/>
            <a:r>
              <a:rPr lang="pl-PL" sz="1800" i="1" u="none" strike="noStrike" dirty="0">
                <a:solidFill>
                  <a:srgbClr val="ED7D31"/>
                </a:solidFill>
                <a:effectLst/>
                <a:latin typeface="Calibri" panose="020F050202020403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endParaRPr lang="pl-PL" dirty="0"/>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 name="Obraz 2" descr="Obraz zawierający tekst, zrzut ekranu, linia&#10;&#10;Opis wygenerowany automatycznie">
            <a:extLst>
              <a:ext uri="{FF2B5EF4-FFF2-40B4-BE49-F238E27FC236}">
                <a16:creationId xmlns:a16="http://schemas.microsoft.com/office/drawing/2014/main" id="{3CCFC6EE-CD8C-715A-899F-1DC3BD0C3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38" y="1678188"/>
            <a:ext cx="9865096" cy="1758315"/>
          </a:xfrm>
          <a:prstGeom prst="rect">
            <a:avLst/>
          </a:prstGeom>
        </p:spPr>
      </p:pic>
      <p:sp>
        <p:nvSpPr>
          <p:cNvPr id="5" name="pole tekstowe 4">
            <a:extLst>
              <a:ext uri="{FF2B5EF4-FFF2-40B4-BE49-F238E27FC236}">
                <a16:creationId xmlns:a16="http://schemas.microsoft.com/office/drawing/2014/main" id="{33A62627-0CD4-676A-5628-85E5BC26C34F}"/>
              </a:ext>
            </a:extLst>
          </p:cNvPr>
          <p:cNvSpPr txBox="1"/>
          <p:nvPr/>
        </p:nvSpPr>
        <p:spPr>
          <a:xfrm>
            <a:off x="508104" y="3513380"/>
            <a:ext cx="9577064" cy="3970318"/>
          </a:xfrm>
          <a:prstGeom prst="rect">
            <a:avLst/>
          </a:prstGeom>
          <a:noFill/>
        </p:spPr>
        <p:txBody>
          <a:bodyPr wrap="square" rtlCol="0">
            <a:spAutoFit/>
          </a:bodyPr>
          <a:lstStyle/>
          <a:p>
            <a:pPr marL="342900" lvl="0" indent="-342900">
              <a:buFont typeface="Symbol" panose="05050102010706020507" pitchFamily="18" charset="2"/>
              <a:buChar char=""/>
            </a:pPr>
            <a:r>
              <a:rPr lang="pl-PL" sz="1800" dirty="0">
                <a:effectLst/>
                <a:latin typeface="Calibri" panose="020F0502020204030204" pitchFamily="34" charset="0"/>
                <a:ea typeface="Times New Roman" panose="02020603050405020304" pitchFamily="18" charset="0"/>
              </a:rPr>
              <a:t>Zadania od 1 do 5 są kosztami bezpośrednimi.</a:t>
            </a:r>
            <a:endParaRPr lang="pl-PL"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1800" dirty="0">
                <a:solidFill>
                  <a:srgbClr val="000000"/>
                </a:solidFill>
                <a:effectLst/>
                <a:latin typeface="Calibri" panose="020F0502020204030204" pitchFamily="34" charset="0"/>
                <a:ea typeface="Times New Roman" panose="02020603050405020304" pitchFamily="18" charset="0"/>
              </a:rPr>
              <a:t>Zadanie 6 są kosztami pośrednimi  </a:t>
            </a:r>
            <a:endParaRPr lang="pl-PL"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1800" dirty="0">
                <a:effectLst/>
                <a:latin typeface="Calibri" panose="020F0502020204030204" pitchFamily="34" charset="0"/>
                <a:ea typeface="Times New Roman" panose="02020603050405020304" pitchFamily="18" charset="0"/>
              </a:rPr>
              <a:t>Pole </a:t>
            </a:r>
            <a:r>
              <a:rPr lang="pl-PL" sz="1800" b="1" dirty="0">
                <a:solidFill>
                  <a:srgbClr val="ED7D31"/>
                </a:solidFill>
                <a:effectLst/>
                <a:latin typeface="Calibri" panose="020F0502020204030204" pitchFamily="34" charset="0"/>
                <a:ea typeface="Times New Roman" panose="02020603050405020304" pitchFamily="18" charset="0"/>
              </a:rPr>
              <a:t>Data rozpoczęcia </a:t>
            </a:r>
            <a:r>
              <a:rPr lang="pl-PL" sz="1800" dirty="0">
                <a:solidFill>
                  <a:srgbClr val="000000"/>
                </a:solidFill>
                <a:effectLst/>
                <a:latin typeface="Calibri" panose="020F0502020204030204" pitchFamily="34" charset="0"/>
                <a:ea typeface="Times New Roman" panose="02020603050405020304" pitchFamily="18" charset="0"/>
              </a:rPr>
              <a:t>oraz</a:t>
            </a:r>
            <a:r>
              <a:rPr lang="pl-PL" sz="1800" b="1" dirty="0">
                <a:solidFill>
                  <a:srgbClr val="000000"/>
                </a:solidFill>
                <a:effectLst/>
                <a:latin typeface="Calibri" panose="020F0502020204030204" pitchFamily="34" charset="0"/>
                <a:ea typeface="Times New Roman" panose="02020603050405020304" pitchFamily="18" charset="0"/>
              </a:rPr>
              <a:t> </a:t>
            </a:r>
            <a:r>
              <a:rPr lang="pl-PL" sz="1800" b="1" dirty="0">
                <a:solidFill>
                  <a:srgbClr val="ED7D31"/>
                </a:solidFill>
                <a:effectLst/>
                <a:latin typeface="Calibri" panose="020F0502020204030204" pitchFamily="34" charset="0"/>
                <a:ea typeface="Times New Roman" panose="02020603050405020304" pitchFamily="18" charset="0"/>
              </a:rPr>
              <a:t>Data zakończenia </a:t>
            </a:r>
            <a:r>
              <a:rPr lang="pl-PL" sz="1800" dirty="0">
                <a:solidFill>
                  <a:srgbClr val="000000"/>
                </a:solidFill>
                <a:effectLst/>
                <a:latin typeface="Calibri" panose="020F0502020204030204" pitchFamily="34" charset="0"/>
                <a:ea typeface="Times New Roman" panose="02020603050405020304" pitchFamily="18" charset="0"/>
              </a:rPr>
              <a:t>nie może wykracza poza okres realizacji projektu.</a:t>
            </a:r>
            <a:endParaRPr lang="pl-PL"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1800" dirty="0">
                <a:solidFill>
                  <a:srgbClr val="000000"/>
                </a:solidFill>
                <a:effectLst/>
                <a:latin typeface="Calibri" panose="020F0502020204030204" pitchFamily="34" charset="0"/>
                <a:ea typeface="Times New Roman" panose="02020603050405020304" pitchFamily="18" charset="0"/>
              </a:rPr>
              <a:t>Pole </a:t>
            </a:r>
            <a:r>
              <a:rPr lang="pl-PL" sz="1800" b="1" dirty="0">
                <a:solidFill>
                  <a:srgbClr val="ED7D31"/>
                </a:solidFill>
                <a:effectLst/>
                <a:latin typeface="Calibri" panose="020F0502020204030204" pitchFamily="34" charset="0"/>
                <a:ea typeface="Times New Roman" panose="02020603050405020304" pitchFamily="18" charset="0"/>
              </a:rPr>
              <a:t>Opis i uzasadnienie zadania</a:t>
            </a:r>
            <a:r>
              <a:rPr lang="pl-PL" sz="1800" dirty="0">
                <a:solidFill>
                  <a:srgbClr val="ED7D31"/>
                </a:solidFill>
                <a:effectLst/>
                <a:latin typeface="Calibri" panose="020F0502020204030204" pitchFamily="34" charset="0"/>
                <a:ea typeface="Times New Roman" panose="02020603050405020304" pitchFamily="18" charset="0"/>
              </a:rPr>
              <a:t> </a:t>
            </a:r>
            <a:r>
              <a:rPr lang="pl-PL" sz="1800" dirty="0">
                <a:solidFill>
                  <a:srgbClr val="000000"/>
                </a:solidFill>
                <a:effectLst/>
                <a:latin typeface="Calibri" panose="020F0502020204030204" pitchFamily="34" charset="0"/>
                <a:ea typeface="Times New Roman" panose="02020603050405020304" pitchFamily="18" charset="0"/>
              </a:rPr>
              <a:t>dla zadań od 1 do 5 - należy wypisać wszystkie wydatki wskazane w pliku </a:t>
            </a:r>
            <a:r>
              <a:rPr lang="pl-PL" sz="1800" dirty="0">
                <a:effectLst/>
                <a:latin typeface="Calibri" panose="020F0502020204030204" pitchFamily="34" charset="0"/>
                <a:ea typeface="Times New Roman" panose="02020603050405020304" pitchFamily="18" charset="0"/>
              </a:rPr>
              <a:t>pn. </a:t>
            </a:r>
            <a:r>
              <a:rPr lang="pl-PL" sz="1800" i="1" dirty="0" err="1">
                <a:effectLst/>
                <a:latin typeface="Calibri" panose="020F0502020204030204" pitchFamily="34" charset="0"/>
                <a:ea typeface="Times New Roman" panose="02020603050405020304" pitchFamily="18" charset="0"/>
              </a:rPr>
              <a:t>Załącznik</a:t>
            </a:r>
            <a:r>
              <a:rPr lang="pl-PL" sz="1800" i="1" dirty="0">
                <a:effectLst/>
                <a:latin typeface="Calibri" panose="020F0502020204030204" pitchFamily="34" charset="0"/>
                <a:ea typeface="Times New Roman" panose="02020603050405020304" pitchFamily="18" charset="0"/>
              </a:rPr>
              <a:t> nr 2 </a:t>
            </a:r>
            <a:r>
              <a:rPr lang="pl-PL" sz="1800" i="1" dirty="0" err="1">
                <a:effectLst/>
                <a:latin typeface="Calibri" panose="020F0502020204030204" pitchFamily="34" charset="0"/>
                <a:ea typeface="Times New Roman" panose="02020603050405020304" pitchFamily="18" charset="0"/>
              </a:rPr>
              <a:t>Budżet</a:t>
            </a:r>
            <a:r>
              <a:rPr lang="pl-PL" sz="1800" i="1" dirty="0">
                <a:effectLst/>
                <a:latin typeface="Calibri" panose="020F0502020204030204" pitchFamily="34" charset="0"/>
                <a:ea typeface="Times New Roman" panose="02020603050405020304" pitchFamily="18" charset="0"/>
              </a:rPr>
              <a:t> projektu.xlsx</a:t>
            </a:r>
            <a:r>
              <a:rPr lang="pl-PL" sz="1800" dirty="0">
                <a:solidFill>
                  <a:srgbClr val="000000"/>
                </a:solidFill>
                <a:effectLst/>
                <a:latin typeface="Calibri" panose="020F0502020204030204" pitchFamily="34" charset="0"/>
                <a:ea typeface="Times New Roman" panose="02020603050405020304" pitchFamily="18" charset="0"/>
              </a:rPr>
              <a:t>. Nie ma potrzeby szerokiego uzasadnienia, gdyż szczegółowe uzasadnienie do poszczególnych wydatków zostało zawarte w pliku </a:t>
            </a:r>
            <a:r>
              <a:rPr lang="pl-PL" sz="1800" dirty="0">
                <a:effectLst/>
                <a:latin typeface="Calibri" panose="020F0502020204030204" pitchFamily="34" charset="0"/>
                <a:ea typeface="Times New Roman" panose="02020603050405020304" pitchFamily="18" charset="0"/>
              </a:rPr>
              <a:t>pn. </a:t>
            </a:r>
            <a:r>
              <a:rPr lang="pl-PL" sz="1800" i="1" dirty="0" err="1">
                <a:effectLst/>
                <a:latin typeface="Calibri" panose="020F0502020204030204" pitchFamily="34" charset="0"/>
                <a:ea typeface="Times New Roman" panose="02020603050405020304" pitchFamily="18" charset="0"/>
              </a:rPr>
              <a:t>Załącznik</a:t>
            </a:r>
            <a:r>
              <a:rPr lang="pl-PL" sz="1800" i="1" dirty="0">
                <a:effectLst/>
                <a:latin typeface="Calibri" panose="020F0502020204030204" pitchFamily="34" charset="0"/>
                <a:ea typeface="Times New Roman" panose="02020603050405020304" pitchFamily="18" charset="0"/>
              </a:rPr>
              <a:t> nr 2 </a:t>
            </a:r>
            <a:r>
              <a:rPr lang="pl-PL" sz="1800" i="1" dirty="0" err="1">
                <a:effectLst/>
                <a:latin typeface="Calibri" panose="020F0502020204030204" pitchFamily="34" charset="0"/>
                <a:ea typeface="Times New Roman" panose="02020603050405020304" pitchFamily="18" charset="0"/>
              </a:rPr>
              <a:t>Budżet</a:t>
            </a:r>
            <a:r>
              <a:rPr lang="pl-PL" sz="1800" i="1" dirty="0">
                <a:effectLst/>
                <a:latin typeface="Calibri" panose="020F0502020204030204" pitchFamily="34" charset="0"/>
                <a:ea typeface="Times New Roman" panose="02020603050405020304" pitchFamily="18" charset="0"/>
              </a:rPr>
              <a:t> projektu.xlsx</a:t>
            </a:r>
            <a:r>
              <a:rPr lang="pl-PL" sz="1800" dirty="0">
                <a:effectLst/>
                <a:latin typeface="Calibri" panose="020F0502020204030204" pitchFamily="34" charset="0"/>
                <a:ea typeface="Times New Roman" panose="02020603050405020304" pitchFamily="18" charset="0"/>
              </a:rPr>
              <a:t>. W przypadku braku realizacji danego zadania należy wpisać</a:t>
            </a:r>
            <a:r>
              <a:rPr lang="pl-PL" sz="1800" b="1" dirty="0">
                <a:effectLst/>
                <a:latin typeface="Calibri" panose="020F0502020204030204" pitchFamily="34" charset="0"/>
                <a:ea typeface="Times New Roman" panose="02020603050405020304" pitchFamily="18" charset="0"/>
              </a:rPr>
              <a:t> „nie dotyczy”. </a:t>
            </a:r>
          </a:p>
          <a:p>
            <a:pPr marL="342900" lvl="0" indent="-342900" algn="just">
              <a:buFont typeface="Symbol" panose="05050102010706020507" pitchFamily="18" charset="2"/>
              <a:buChar char=""/>
            </a:pPr>
            <a:r>
              <a:rPr lang="pl-PL" sz="1800" kern="0" dirty="0">
                <a:solidFill>
                  <a:srgbClr val="000000"/>
                </a:solidFill>
                <a:effectLst/>
                <a:latin typeface="Calibri" panose="020F0502020204030204" pitchFamily="34" charset="0"/>
                <a:ea typeface="Times New Roman" panose="02020603050405020304" pitchFamily="18" charset="0"/>
              </a:rPr>
              <a:t>Pole </a:t>
            </a:r>
            <a:r>
              <a:rPr lang="pl-PL" sz="1800" b="1" kern="0" dirty="0">
                <a:solidFill>
                  <a:srgbClr val="ED7D31"/>
                </a:solidFill>
                <a:effectLst/>
                <a:latin typeface="Calibri" panose="020F0502020204030204" pitchFamily="34" charset="0"/>
                <a:ea typeface="Times New Roman" panose="02020603050405020304" pitchFamily="18" charset="0"/>
              </a:rPr>
              <a:t>Opis i uzasadnienie zadania</a:t>
            </a:r>
            <a:r>
              <a:rPr lang="pl-PL" sz="1800" kern="0" dirty="0">
                <a:solidFill>
                  <a:srgbClr val="ED7D31"/>
                </a:solidFill>
                <a:effectLst/>
                <a:latin typeface="Calibri" panose="020F0502020204030204" pitchFamily="34" charset="0"/>
                <a:ea typeface="Times New Roman" panose="02020603050405020304" pitchFamily="18" charset="0"/>
              </a:rPr>
              <a:t> </a:t>
            </a:r>
            <a:r>
              <a:rPr lang="pl-PL" sz="1800" kern="0" dirty="0">
                <a:solidFill>
                  <a:srgbClr val="000000"/>
                </a:solidFill>
                <a:effectLst/>
                <a:latin typeface="Calibri" panose="020F0502020204030204" pitchFamily="34" charset="0"/>
                <a:ea typeface="Times New Roman" panose="02020603050405020304" pitchFamily="18" charset="0"/>
              </a:rPr>
              <a:t>dla zadania 6 – należy wypisać czynności jakie będą wykonywane w ramach zadania. Wydatki/czynności w ramach zadania muszą być opisane w taki sposób by umożliwiły ocenę, </a:t>
            </a:r>
            <a:r>
              <a:rPr lang="pl-PL" sz="1800" kern="0" dirty="0">
                <a:effectLst/>
                <a:latin typeface="Calibri" panose="020F0502020204030204" pitchFamily="34" charset="0"/>
                <a:ea typeface="Times New Roman" panose="02020603050405020304" pitchFamily="18" charset="0"/>
              </a:rPr>
              <a:t>iż są to koszty niezbędne do realizacji projektu, których nie można bezpośrednio przypisać do głównego celu projektu, w szczególności koszty administracyjne związane z obsługą projektu, która nie wymaga podejmowania merytorycznych działań zmierzających do osiągnięcia celu projektu. Katalog kosztów pośrednich określa Regulamin.</a:t>
            </a:r>
            <a:endParaRPr lang="pl-PL" dirty="0"/>
          </a:p>
        </p:txBody>
      </p:sp>
    </p:spTree>
    <p:extLst>
      <p:ext uri="{BB962C8B-B14F-4D97-AF65-F5344CB8AC3E}">
        <p14:creationId xmlns:p14="http://schemas.microsoft.com/office/powerpoint/2010/main" val="3104440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„Zadania”</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33A62627-0CD4-676A-5628-85E5BC26C34F}"/>
              </a:ext>
            </a:extLst>
          </p:cNvPr>
          <p:cNvSpPr txBox="1"/>
          <p:nvPr/>
        </p:nvSpPr>
        <p:spPr>
          <a:xfrm>
            <a:off x="305346" y="1174511"/>
            <a:ext cx="10081119" cy="1477328"/>
          </a:xfrm>
          <a:prstGeom prst="rect">
            <a:avLst/>
          </a:prstGeom>
          <a:noFill/>
        </p:spPr>
        <p:txBody>
          <a:bodyPr wrap="square" rtlCol="0">
            <a:spAutoFit/>
          </a:bodyPr>
          <a:lstStyle/>
          <a:p>
            <a:pPr algn="just"/>
            <a:r>
              <a:rPr lang="pl-PL" sz="1800" dirty="0">
                <a:effectLst/>
                <a:latin typeface="Calibri" panose="020F0502020204030204" pitchFamily="34" charset="0"/>
                <a:ea typeface="Times New Roman" panose="02020603050405020304" pitchFamily="18" charset="0"/>
              </a:rPr>
              <a:t>Po wypełnieniu zadań  Sekcja D Zadania prawidłowo powinna wyglądać następująco (poza datami rozpoczęcia i zakończenia):</a:t>
            </a:r>
            <a:endParaRPr lang="pl-PL" sz="1800" dirty="0">
              <a:effectLst/>
              <a:latin typeface="Times New Roman" panose="02020603050405020304" pitchFamily="18" charset="0"/>
              <a:ea typeface="Times New Roman" panose="02020603050405020304" pitchFamily="18" charset="0"/>
            </a:endParaRP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lvl="0"/>
            <a:endParaRPr lang="pl-PL" dirty="0"/>
          </a:p>
        </p:txBody>
      </p:sp>
      <p:pic>
        <p:nvPicPr>
          <p:cNvPr id="7" name="Obraz 6" descr="Obraz zawierający tekst, zrzut ekranu, paragon, design&#10;&#10;Opis wygenerowany automatycznie">
            <a:extLst>
              <a:ext uri="{FF2B5EF4-FFF2-40B4-BE49-F238E27FC236}">
                <a16:creationId xmlns:a16="http://schemas.microsoft.com/office/drawing/2014/main" id="{63320B09-903C-D139-6F9F-E47AC0C89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64" y="1913177"/>
            <a:ext cx="9866537" cy="5170643"/>
          </a:xfrm>
          <a:prstGeom prst="rect">
            <a:avLst/>
          </a:prstGeom>
        </p:spPr>
      </p:pic>
      <p:sp>
        <p:nvSpPr>
          <p:cNvPr id="6" name="Strzałka: w dół 5">
            <a:extLst>
              <a:ext uri="{FF2B5EF4-FFF2-40B4-BE49-F238E27FC236}">
                <a16:creationId xmlns:a16="http://schemas.microsoft.com/office/drawing/2014/main" id="{9B936604-BC64-8663-3644-9F68C2FDB4F4}"/>
              </a:ext>
            </a:extLst>
          </p:cNvPr>
          <p:cNvSpPr/>
          <p:nvPr/>
        </p:nvSpPr>
        <p:spPr>
          <a:xfrm rot="7835607">
            <a:off x="9871672" y="2079212"/>
            <a:ext cx="683257" cy="1460898"/>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6886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„Budżet projektu”</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33A62627-0CD4-676A-5628-85E5BC26C34F}"/>
              </a:ext>
            </a:extLst>
          </p:cNvPr>
          <p:cNvSpPr txBox="1"/>
          <p:nvPr/>
        </p:nvSpPr>
        <p:spPr>
          <a:xfrm>
            <a:off x="233338" y="6301710"/>
            <a:ext cx="10081119" cy="2585323"/>
          </a:xfrm>
          <a:prstGeom prst="rect">
            <a:avLst/>
          </a:prstGeom>
          <a:noFill/>
        </p:spPr>
        <p:txBody>
          <a:bodyPr wrap="square" rtlCol="0">
            <a:spAutoFit/>
          </a:bodyPr>
          <a:lstStyle/>
          <a:p>
            <a:pPr algn="ctr"/>
            <a:r>
              <a:rPr lang="pl-PL" sz="1800" b="1" dirty="0">
                <a:solidFill>
                  <a:srgbClr val="FF0000"/>
                </a:solidFill>
                <a:effectLst/>
                <a:latin typeface="Calibri" panose="020F0502020204030204" pitchFamily="34" charset="0"/>
                <a:ea typeface="Times New Roman" panose="02020603050405020304" pitchFamily="18" charset="0"/>
              </a:rPr>
              <a:t>UWAGA! </a:t>
            </a:r>
          </a:p>
          <a:p>
            <a:pPr algn="ctr"/>
            <a:r>
              <a:rPr lang="pl-PL" sz="1800" b="1" dirty="0">
                <a:effectLst/>
                <a:latin typeface="Calibri" panose="020F0502020204030204" pitchFamily="34" charset="0"/>
                <a:ea typeface="Times New Roman" panose="02020603050405020304" pitchFamily="18" charset="0"/>
              </a:rPr>
              <a:t>Nie należy wypełniać wszystkich wydatków w zadaniu!</a:t>
            </a:r>
            <a:endParaRPr lang="pl-PL" sz="1800" dirty="0">
              <a:effectLst/>
              <a:latin typeface="Times New Roman" panose="02020603050405020304" pitchFamily="18" charset="0"/>
              <a:ea typeface="Times New Roman" panose="02020603050405020304" pitchFamily="18" charset="0"/>
            </a:endParaRPr>
          </a:p>
          <a:p>
            <a:pPr algn="ctr"/>
            <a:r>
              <a:rPr lang="pl-PL" sz="1800" b="1" dirty="0">
                <a:effectLst/>
                <a:latin typeface="Calibri" panose="020F0502020204030204" pitchFamily="34" charset="0"/>
                <a:ea typeface="Times New Roman" panose="02020603050405020304" pitchFamily="18" charset="0"/>
              </a:rPr>
              <a:t>Wydatkiem w ramach zadania będzie skumulowana wartość wszystkich wydatków w ramach zadania</a:t>
            </a:r>
          </a:p>
          <a:p>
            <a:pPr algn="ctr"/>
            <a:endParaRPr lang="pl-PL" b="1" dirty="0">
              <a:latin typeface="Calibri" panose="020F0502020204030204" pitchFamily="34" charset="0"/>
              <a:ea typeface="Times New Roman" panose="02020603050405020304" pitchFamily="18" charset="0"/>
            </a:endParaRPr>
          </a:p>
          <a:p>
            <a:pPr algn="ctr"/>
            <a:endParaRPr lang="pl-PL" sz="1800" b="1" dirty="0">
              <a:effectLst/>
              <a:latin typeface="Calibri" panose="020F0502020204030204" pitchFamily="34" charset="0"/>
              <a:ea typeface="Times New Roman" panose="02020603050405020304" pitchFamily="18" charset="0"/>
            </a:endParaRPr>
          </a:p>
          <a:p>
            <a:pPr algn="ctr"/>
            <a:endParaRPr lang="pl-PL" sz="1800" dirty="0">
              <a:effectLst/>
              <a:latin typeface="Times New Roman" panose="02020603050405020304" pitchFamily="18" charset="0"/>
              <a:ea typeface="Times New Roman" panose="02020603050405020304" pitchFamily="18" charset="0"/>
            </a:endParaRP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lvl="0"/>
            <a:endParaRPr lang="pl-PL" dirty="0"/>
          </a:p>
        </p:txBody>
      </p:sp>
      <p:pic>
        <p:nvPicPr>
          <p:cNvPr id="8" name="Obraz 7" descr="Obraz zawierający zrzut ekranu, Jaskrawoniebieski, Równolegle, linia&#10;&#10;Opis wygenerowany automatycznie">
            <a:extLst>
              <a:ext uri="{FF2B5EF4-FFF2-40B4-BE49-F238E27FC236}">
                <a16:creationId xmlns:a16="http://schemas.microsoft.com/office/drawing/2014/main" id="{84908DF2-3EE8-2109-7A5B-16852B85F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27509"/>
            <a:ext cx="10691813" cy="5328592"/>
          </a:xfrm>
          <a:prstGeom prst="rect">
            <a:avLst/>
          </a:prstGeom>
        </p:spPr>
      </p:pic>
    </p:spTree>
    <p:extLst>
      <p:ext uri="{BB962C8B-B14F-4D97-AF65-F5344CB8AC3E}">
        <p14:creationId xmlns:p14="http://schemas.microsoft.com/office/powerpoint/2010/main" val="2536117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829326" y="-152789"/>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„Budżet projektu”</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5" name="Obraz 4" descr="Obraz zawierający tekst, zrzut ekranu, linia, diagram&#10;&#10;Opis wygenerowany automatycznie">
            <a:extLst>
              <a:ext uri="{FF2B5EF4-FFF2-40B4-BE49-F238E27FC236}">
                <a16:creationId xmlns:a16="http://schemas.microsoft.com/office/drawing/2014/main" id="{C32C50E2-1A65-D939-FFC3-50764AD4E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30" y="539477"/>
            <a:ext cx="10530483" cy="7109159"/>
          </a:xfrm>
          <a:prstGeom prst="rect">
            <a:avLst/>
          </a:prstGeom>
        </p:spPr>
      </p:pic>
    </p:spTree>
    <p:extLst>
      <p:ext uri="{BB962C8B-B14F-4D97-AF65-F5344CB8AC3E}">
        <p14:creationId xmlns:p14="http://schemas.microsoft.com/office/powerpoint/2010/main" val="243101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„Budżet projektu”</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33A62627-0CD4-676A-5628-85E5BC26C34F}"/>
              </a:ext>
            </a:extLst>
          </p:cNvPr>
          <p:cNvSpPr txBox="1"/>
          <p:nvPr/>
        </p:nvSpPr>
        <p:spPr>
          <a:xfrm>
            <a:off x="312745" y="1079524"/>
            <a:ext cx="10081119" cy="2308324"/>
          </a:xfrm>
          <a:prstGeom prst="rect">
            <a:avLst/>
          </a:prstGeom>
          <a:noFill/>
        </p:spPr>
        <p:txBody>
          <a:bodyPr wrap="square" rtlCol="0">
            <a:spAutoFit/>
          </a:bodyPr>
          <a:lstStyle/>
          <a:p>
            <a:pPr algn="ctr"/>
            <a:endParaRPr lang="pl-PL" b="1" dirty="0">
              <a:latin typeface="Calibri" panose="020F0502020204030204" pitchFamily="34" charset="0"/>
              <a:ea typeface="Times New Roman" panose="02020603050405020304" pitchFamily="18" charset="0"/>
            </a:endParaRPr>
          </a:p>
          <a:p>
            <a:pPr algn="ctr"/>
            <a:r>
              <a:rPr lang="pl-PL" sz="1800" dirty="0">
                <a:effectLst/>
                <a:latin typeface="Calibri" panose="020F0502020204030204" pitchFamily="34" charset="0"/>
                <a:ea typeface="Times New Roman" panose="02020603050405020304" pitchFamily="18" charset="0"/>
              </a:rPr>
              <a:t>Budżet projektu składa się z następujących zadań, które są ujęte w następujących kategoriach kosztów i limitów:</a:t>
            </a:r>
            <a:endParaRPr lang="pl-PL" sz="1800" dirty="0">
              <a:effectLst/>
              <a:latin typeface="Times New Roman" panose="02020603050405020304" pitchFamily="18" charset="0"/>
              <a:ea typeface="Times New Roman" panose="02020603050405020304" pitchFamily="18" charset="0"/>
            </a:endParaRPr>
          </a:p>
          <a:p>
            <a:pPr algn="ctr"/>
            <a:endParaRPr lang="pl-PL" sz="1800" b="1" dirty="0">
              <a:effectLst/>
              <a:latin typeface="Calibri" panose="020F0502020204030204" pitchFamily="34" charset="0"/>
              <a:ea typeface="Times New Roman" panose="02020603050405020304" pitchFamily="18" charset="0"/>
            </a:endParaRPr>
          </a:p>
          <a:p>
            <a:pPr algn="ctr"/>
            <a:endParaRPr lang="pl-PL" sz="1800" dirty="0">
              <a:effectLst/>
              <a:latin typeface="Times New Roman" panose="02020603050405020304" pitchFamily="18" charset="0"/>
              <a:ea typeface="Times New Roman" panose="02020603050405020304" pitchFamily="18" charset="0"/>
            </a:endParaRP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lvl="0"/>
            <a:endParaRPr lang="pl-PL" dirty="0"/>
          </a:p>
        </p:txBody>
      </p:sp>
      <p:graphicFrame>
        <p:nvGraphicFramePr>
          <p:cNvPr id="7" name="Tabela 6">
            <a:extLst>
              <a:ext uri="{FF2B5EF4-FFF2-40B4-BE49-F238E27FC236}">
                <a16:creationId xmlns:a16="http://schemas.microsoft.com/office/drawing/2014/main" id="{11E783CB-8AF1-ED15-E6FA-18AE5257F271}"/>
              </a:ext>
            </a:extLst>
          </p:cNvPr>
          <p:cNvGraphicFramePr>
            <a:graphicFrameLocks noGrp="1"/>
          </p:cNvGraphicFramePr>
          <p:nvPr>
            <p:extLst>
              <p:ext uri="{D42A27DB-BD31-4B8C-83A1-F6EECF244321}">
                <p14:modId xmlns:p14="http://schemas.microsoft.com/office/powerpoint/2010/main" val="4134973024"/>
              </p:ext>
            </p:extLst>
          </p:nvPr>
        </p:nvGraphicFramePr>
        <p:xfrm>
          <a:off x="161330" y="2233686"/>
          <a:ext cx="10322469" cy="4850134"/>
        </p:xfrm>
        <a:graphic>
          <a:graphicData uri="http://schemas.openxmlformats.org/drawingml/2006/table">
            <a:tbl>
              <a:tblPr firstRow="1" firstCol="1" bandRow="1">
                <a:tableStyleId>{00A15C55-8517-42AA-B614-E9B94910E393}</a:tableStyleId>
              </a:tblPr>
              <a:tblGrid>
                <a:gridCol w="1203762">
                  <a:extLst>
                    <a:ext uri="{9D8B030D-6E8A-4147-A177-3AD203B41FA5}">
                      <a16:colId xmlns:a16="http://schemas.microsoft.com/office/drawing/2014/main" val="3187642495"/>
                    </a:ext>
                  </a:extLst>
                </a:gridCol>
                <a:gridCol w="2860770">
                  <a:extLst>
                    <a:ext uri="{9D8B030D-6E8A-4147-A177-3AD203B41FA5}">
                      <a16:colId xmlns:a16="http://schemas.microsoft.com/office/drawing/2014/main" val="3234617795"/>
                    </a:ext>
                  </a:extLst>
                </a:gridCol>
                <a:gridCol w="2759967">
                  <a:extLst>
                    <a:ext uri="{9D8B030D-6E8A-4147-A177-3AD203B41FA5}">
                      <a16:colId xmlns:a16="http://schemas.microsoft.com/office/drawing/2014/main" val="3960553944"/>
                    </a:ext>
                  </a:extLst>
                </a:gridCol>
                <a:gridCol w="3497970">
                  <a:extLst>
                    <a:ext uri="{9D8B030D-6E8A-4147-A177-3AD203B41FA5}">
                      <a16:colId xmlns:a16="http://schemas.microsoft.com/office/drawing/2014/main" val="3322673927"/>
                    </a:ext>
                  </a:extLst>
                </a:gridCol>
              </a:tblGrid>
              <a:tr h="355693">
                <a:tc>
                  <a:txBody>
                    <a:bodyPr/>
                    <a:lstStyle/>
                    <a:p>
                      <a:pPr>
                        <a:lnSpc>
                          <a:spcPct val="107000"/>
                        </a:lnSpc>
                      </a:pPr>
                      <a:endParaRPr lang="pl-PL" sz="1400" kern="100">
                        <a:effectLst/>
                        <a:latin typeface="Calibri" panose="020F0502020204030204" pitchFamily="34" charset="0"/>
                        <a:cs typeface="Times New Roman" panose="02020603050405020304" pitchFamily="18" charset="0"/>
                      </a:endParaRPr>
                    </a:p>
                  </a:txBody>
                  <a:tcPr marL="43115" marR="43115" marT="0" marB="0" anchor="ctr"/>
                </a:tc>
                <a:tc>
                  <a:txBody>
                    <a:bodyPr/>
                    <a:lstStyle/>
                    <a:p>
                      <a:pPr algn="ctr">
                        <a:lnSpc>
                          <a:spcPct val="107000"/>
                        </a:lnSpc>
                      </a:pPr>
                      <a:r>
                        <a:rPr lang="pl-PL" sz="1400" kern="100">
                          <a:effectLst/>
                        </a:rPr>
                        <a:t>Nazwa zadania</a:t>
                      </a:r>
                      <a:endParaRPr lang="pl-PL"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gn="ctr">
                        <a:lnSpc>
                          <a:spcPct val="107000"/>
                        </a:lnSpc>
                      </a:pPr>
                      <a:r>
                        <a:rPr lang="pl-PL" sz="1400" kern="100">
                          <a:effectLst/>
                        </a:rPr>
                        <a:t>Kategoria kosztów</a:t>
                      </a:r>
                      <a:endParaRPr lang="pl-PL"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gn="ctr">
                        <a:lnSpc>
                          <a:spcPct val="107000"/>
                        </a:lnSpc>
                      </a:pPr>
                      <a:r>
                        <a:rPr lang="pl-PL" sz="1400" kern="100">
                          <a:effectLst/>
                        </a:rPr>
                        <a:t>Limity</a:t>
                      </a:r>
                      <a:endParaRPr lang="pl-PL"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697620977"/>
                  </a:ext>
                </a:extLst>
              </a:tr>
              <a:tr h="793920">
                <a:tc>
                  <a:txBody>
                    <a:bodyPr/>
                    <a:lstStyle/>
                    <a:p>
                      <a:pPr>
                        <a:lnSpc>
                          <a:spcPct val="107000"/>
                        </a:lnSpc>
                      </a:pPr>
                      <a:r>
                        <a:rPr lang="pl-PL" sz="1400" kern="100">
                          <a:effectLst/>
                        </a:rPr>
                        <a:t>Zadanie 1</a:t>
                      </a:r>
                      <a:endParaRPr lang="pl-PL"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dirty="0">
                          <a:effectLst/>
                        </a:rPr>
                        <a:t>Wydatki audytowe</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dirty="0">
                          <a:effectLst/>
                        </a:rPr>
                        <a:t>Roboty budowlane</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marR="0" lvl="0" indent="-342900" algn="l" defTabSz="1007886"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pl-PL" sz="1400" b="0" i="0" u="none" strike="noStrike" kern="100" cap="none" spc="0" normalizeH="0" baseline="0" noProof="0">
                          <a:ln>
                            <a:noFill/>
                          </a:ln>
                          <a:solidFill>
                            <a:srgbClr val="000000"/>
                          </a:solidFill>
                          <a:effectLst/>
                          <a:uLnTx/>
                          <a:uFillTx/>
                          <a:latin typeface="Calibri" panose="020F0502020204030204"/>
                          <a:ea typeface="+mn-ea"/>
                          <a:cs typeface="+mn-cs"/>
                        </a:rPr>
                        <a:t>wydatki na dostępność – jeśli dotyczy  </a:t>
                      </a:r>
                      <a:endParaRPr kumimoji="0" lang="pl-PL" sz="1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1723363832"/>
                  </a:ext>
                </a:extLst>
              </a:tr>
              <a:tr h="524844">
                <a:tc>
                  <a:txBody>
                    <a:bodyPr/>
                    <a:lstStyle/>
                    <a:p>
                      <a:pPr>
                        <a:lnSpc>
                          <a:spcPct val="107000"/>
                        </a:lnSpc>
                      </a:pPr>
                      <a:r>
                        <a:rPr lang="pl-PL" sz="1400" kern="100">
                          <a:effectLst/>
                        </a:rPr>
                        <a:t>Zadania 2</a:t>
                      </a:r>
                      <a:endParaRPr lang="pl-PL"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dirty="0">
                          <a:effectLst/>
                        </a:rPr>
                        <a:t>Pozostałe roboty budowlane</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dirty="0">
                          <a:effectLst/>
                        </a:rPr>
                        <a:t>Roboty budowlane</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marR="0" lvl="0" indent="-342900" algn="l" defTabSz="1007886"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pl-PL" sz="1400" b="0" i="0" u="none" strike="noStrike" kern="100" cap="none" spc="0" normalizeH="0" baseline="0" noProof="0" dirty="0">
                          <a:ln>
                            <a:noFill/>
                          </a:ln>
                          <a:solidFill>
                            <a:srgbClr val="000000"/>
                          </a:solidFill>
                          <a:effectLst/>
                          <a:uLnTx/>
                          <a:uFillTx/>
                          <a:latin typeface="Calibri" panose="020F0502020204030204"/>
                          <a:ea typeface="+mn-ea"/>
                          <a:cs typeface="+mn-cs"/>
                        </a:rPr>
                        <a:t>wydatki na dostępność – jeśli dotyczy  </a:t>
                      </a:r>
                      <a:endParaRPr kumimoji="0" lang="pl-PL" sz="1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1338762846"/>
                  </a:ext>
                </a:extLst>
              </a:tr>
              <a:tr h="524844">
                <a:tc>
                  <a:txBody>
                    <a:bodyPr/>
                    <a:lstStyle/>
                    <a:p>
                      <a:pPr>
                        <a:lnSpc>
                          <a:spcPct val="107000"/>
                        </a:lnSpc>
                      </a:pPr>
                      <a:r>
                        <a:rPr lang="pl-PL" sz="1400" kern="100">
                          <a:effectLst/>
                        </a:rPr>
                        <a:t>Zadanie 3</a:t>
                      </a:r>
                      <a:endParaRPr lang="pl-PL"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dirty="0">
                          <a:effectLst/>
                        </a:rPr>
                        <a:t>Prace przygotowawcze</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dirty="0">
                          <a:effectLst/>
                        </a:rPr>
                        <a:t>Usługi zewnętrzne</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marR="0" lvl="0" indent="-342900" algn="l" defTabSz="1007886"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pl-PL" sz="1400" b="0" i="0" u="none" strike="noStrike" kern="100" cap="none" spc="0" normalizeH="0" baseline="0" noProof="0">
                          <a:ln>
                            <a:noFill/>
                          </a:ln>
                          <a:solidFill>
                            <a:srgbClr val="000000"/>
                          </a:solidFill>
                          <a:effectLst/>
                          <a:uLnTx/>
                          <a:uFillTx/>
                          <a:latin typeface="Calibri" panose="020F0502020204030204"/>
                          <a:ea typeface="+mn-ea"/>
                          <a:cs typeface="+mn-cs"/>
                        </a:rPr>
                        <a:t>wydatki na dostępność – jeśli dotyczy  </a:t>
                      </a:r>
                      <a:endParaRPr kumimoji="0" lang="pl-PL" sz="1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2034417351"/>
                  </a:ext>
                </a:extLst>
              </a:tr>
              <a:tr h="793920">
                <a:tc>
                  <a:txBody>
                    <a:bodyPr/>
                    <a:lstStyle/>
                    <a:p>
                      <a:pPr>
                        <a:lnSpc>
                          <a:spcPct val="107000"/>
                        </a:lnSpc>
                      </a:pPr>
                      <a:r>
                        <a:rPr lang="pl-PL" sz="1400" kern="100">
                          <a:effectLst/>
                        </a:rPr>
                        <a:t>Zadanie 4</a:t>
                      </a:r>
                      <a:endParaRPr lang="pl-PL"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dirty="0">
                          <a:effectLst/>
                        </a:rPr>
                        <a:t>Działania edukacyjne / doradcze</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dirty="0">
                          <a:effectLst/>
                        </a:rPr>
                        <a:t>Usługi zewnętrzne</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marR="0" lvl="0" indent="-342900" algn="l" defTabSz="1007886"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pl-PL" sz="1400" b="0" i="0" u="none" strike="noStrike" kern="100" cap="none" spc="0" normalizeH="0" baseline="0" noProof="0" dirty="0">
                          <a:ln>
                            <a:noFill/>
                          </a:ln>
                          <a:solidFill>
                            <a:srgbClr val="000000"/>
                          </a:solidFill>
                          <a:effectLst/>
                          <a:uLnTx/>
                          <a:uFillTx/>
                          <a:latin typeface="Calibri" panose="020F0502020204030204"/>
                          <a:ea typeface="+mn-ea"/>
                          <a:cs typeface="+mn-cs"/>
                        </a:rPr>
                        <a:t>wydatki na dostępność – jeśli dotyczy  </a:t>
                      </a:r>
                      <a:endParaRPr kumimoji="0" lang="pl-PL" sz="1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279069297"/>
                  </a:ext>
                </a:extLst>
              </a:tr>
              <a:tr h="1062993">
                <a:tc>
                  <a:txBody>
                    <a:bodyPr/>
                    <a:lstStyle/>
                    <a:p>
                      <a:pPr>
                        <a:lnSpc>
                          <a:spcPct val="107000"/>
                        </a:lnSpc>
                      </a:pPr>
                      <a:r>
                        <a:rPr lang="pl-PL" sz="1400" kern="100">
                          <a:effectLst/>
                        </a:rPr>
                        <a:t>Zadanie 5</a:t>
                      </a:r>
                      <a:endParaRPr lang="pl-PL"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dirty="0">
                          <a:effectLst/>
                        </a:rPr>
                        <a:t>Wkład niepieniężny (Nieruchomości)</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dirty="0">
                          <a:effectLst/>
                        </a:rPr>
                        <a:t>Nieruchomości</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marR="0" lvl="0" indent="-342900" algn="l" defTabSz="1007886"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pl-PL" sz="1400" b="0" i="0" u="none" strike="noStrike" kern="100" cap="none" spc="0" normalizeH="0" baseline="0" noProof="0" dirty="0">
                          <a:ln>
                            <a:noFill/>
                          </a:ln>
                          <a:solidFill>
                            <a:srgbClr val="000000"/>
                          </a:solidFill>
                          <a:effectLst/>
                          <a:uLnTx/>
                          <a:uFillTx/>
                          <a:latin typeface="+mn-lt"/>
                          <a:ea typeface="+mn-ea"/>
                          <a:cs typeface="+mn-cs"/>
                        </a:rPr>
                        <a:t>wydatki na dostępność – jeśli dotyczy  </a:t>
                      </a:r>
                    </a:p>
                    <a:p>
                      <a:pPr marL="342900" marR="0" lvl="0" indent="-342900" algn="l" defTabSz="1007886"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pl-PL" sz="1400" b="0" i="0" u="none" strike="noStrike" kern="100" cap="none" spc="0" normalizeH="0" baseline="0" noProof="0" dirty="0">
                          <a:ln>
                            <a:noFill/>
                          </a:ln>
                          <a:solidFill>
                            <a:srgbClr val="000000"/>
                          </a:solidFill>
                          <a:effectLst/>
                          <a:uLnTx/>
                          <a:uFillTx/>
                          <a:latin typeface="+mn-lt"/>
                          <a:ea typeface="+mn-ea"/>
                          <a:cs typeface="+mn-cs"/>
                        </a:rPr>
                        <a:t>wydatki poniesione na zakup nieruchomości</a:t>
                      </a:r>
                    </a:p>
                    <a:p>
                      <a:pPr marL="342900" marR="0" lvl="0" indent="-342900" algn="l" defTabSz="1007886"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pl-PL" sz="1400" b="0" i="0" u="none" strike="noStrike" kern="100" cap="none" spc="0" normalizeH="0" baseline="0" noProof="0" dirty="0">
                          <a:ln>
                            <a:noFill/>
                          </a:ln>
                          <a:solidFill>
                            <a:srgbClr val="000000"/>
                          </a:solidFill>
                          <a:effectLst/>
                          <a:uLnTx/>
                          <a:uFillTx/>
                          <a:latin typeface="+mn-lt"/>
                          <a:ea typeface="+mn-ea"/>
                          <a:cs typeface="+mn-cs"/>
                        </a:rPr>
                        <a:t>Wkład niepieniężny</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930730506"/>
                  </a:ext>
                </a:extLst>
              </a:tr>
              <a:tr h="793920">
                <a:tc>
                  <a:txBody>
                    <a:bodyPr/>
                    <a:lstStyle/>
                    <a:p>
                      <a:pPr>
                        <a:lnSpc>
                          <a:spcPct val="107000"/>
                        </a:lnSpc>
                      </a:pPr>
                      <a:r>
                        <a:rPr lang="pl-PL" sz="1400" kern="100" dirty="0">
                          <a:effectLst/>
                        </a:rPr>
                        <a:t>Zadanie 6</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a:effectLst/>
                        </a:rPr>
                        <a:t>Koszty pośrednie</a:t>
                      </a:r>
                      <a:endParaRPr lang="pl-PL"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a:lnSpc>
                          <a:spcPct val="107000"/>
                        </a:lnSpc>
                      </a:pPr>
                      <a:r>
                        <a:rPr lang="pl-PL" sz="1400" kern="100" dirty="0">
                          <a:effectLst/>
                        </a:rPr>
                        <a:t>Koszty pośrednie</a:t>
                      </a:r>
                      <a:endParaRPr lang="pl-PL"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tc>
                  <a:txBody>
                    <a:bodyPr/>
                    <a:lstStyle/>
                    <a:p>
                      <a:pPr marL="342900" marR="0" lvl="0" indent="-342900" algn="l" defTabSz="1007886"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pl-PL" sz="1400" b="0" i="0" u="none" strike="noStrike" kern="100" cap="none" spc="0" normalizeH="0" baseline="0" noProof="0" dirty="0">
                          <a:ln>
                            <a:noFill/>
                          </a:ln>
                          <a:solidFill>
                            <a:srgbClr val="000000"/>
                          </a:solidFill>
                          <a:effectLst/>
                          <a:uLnTx/>
                          <a:uFillTx/>
                          <a:latin typeface="+mn-lt"/>
                          <a:ea typeface="+mn-ea"/>
                          <a:cs typeface="+mn-cs"/>
                        </a:rPr>
                        <a:t>wydatki na dostępność – jeśli dotyczy  </a:t>
                      </a:r>
                      <a:endParaRPr kumimoji="0" lang="pl-PL" sz="1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115" marR="43115" marT="0" marB="0" anchor="ctr"/>
                </a:tc>
                <a:extLst>
                  <a:ext uri="{0D108BD9-81ED-4DB2-BD59-A6C34878D82A}">
                    <a16:rowId xmlns:a16="http://schemas.microsoft.com/office/drawing/2014/main" val="343604010"/>
                  </a:ext>
                </a:extLst>
              </a:tr>
            </a:tbl>
          </a:graphicData>
        </a:graphic>
      </p:graphicFrame>
    </p:spTree>
    <p:extLst>
      <p:ext uri="{BB962C8B-B14F-4D97-AF65-F5344CB8AC3E}">
        <p14:creationId xmlns:p14="http://schemas.microsoft.com/office/powerpoint/2010/main" val="338260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213065"/>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„Budżet projektu”</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33A62627-0CD4-676A-5628-85E5BC26C34F}"/>
              </a:ext>
            </a:extLst>
          </p:cNvPr>
          <p:cNvSpPr txBox="1"/>
          <p:nvPr/>
        </p:nvSpPr>
        <p:spPr>
          <a:xfrm>
            <a:off x="245588" y="6610517"/>
            <a:ext cx="10081119" cy="1754326"/>
          </a:xfrm>
          <a:prstGeom prst="rect">
            <a:avLst/>
          </a:prstGeom>
          <a:noFill/>
        </p:spPr>
        <p:txBody>
          <a:bodyPr wrap="square" rtlCol="0">
            <a:spAutoFit/>
          </a:bodyPr>
          <a:lstStyle/>
          <a:p>
            <a:pPr algn="ctr"/>
            <a:r>
              <a:rPr lang="pl-PL" sz="1800" b="1" dirty="0">
                <a:solidFill>
                  <a:srgbClr val="FF0000"/>
                </a:solidFill>
                <a:effectLst/>
                <a:latin typeface="Calibri" panose="020F0502020204030204" pitchFamily="34" charset="0"/>
                <a:ea typeface="Times New Roman" panose="02020603050405020304" pitchFamily="18" charset="0"/>
              </a:rPr>
              <a:t>UWAGA! </a:t>
            </a:r>
          </a:p>
          <a:p>
            <a:pPr algn="ctr"/>
            <a:r>
              <a:rPr lang="pl-PL" sz="1800" b="1" dirty="0">
                <a:solidFill>
                  <a:srgbClr val="FF0000"/>
                </a:solidFill>
                <a:effectLst/>
                <a:latin typeface="Calibri" panose="020F0502020204030204" pitchFamily="34" charset="0"/>
                <a:ea typeface="Times New Roman" panose="02020603050405020304" pitchFamily="18" charset="0"/>
              </a:rPr>
              <a:t>W ramach danego zadania należy wpisać tylko jeden wydatek o nazwie takiej jak zadanie</a:t>
            </a:r>
            <a:endParaRPr lang="pl-PL" sz="1800" b="1" dirty="0">
              <a:effectLst/>
              <a:latin typeface="Calibri" panose="020F0502020204030204" pitchFamily="34" charset="0"/>
              <a:ea typeface="Times New Roman" panose="02020603050405020304" pitchFamily="18" charset="0"/>
            </a:endParaRPr>
          </a:p>
          <a:p>
            <a:pPr algn="ctr"/>
            <a:endParaRPr lang="pl-PL" sz="1800" dirty="0">
              <a:effectLst/>
              <a:latin typeface="Times New Roman" panose="02020603050405020304" pitchFamily="18" charset="0"/>
              <a:ea typeface="Times New Roman" panose="02020603050405020304" pitchFamily="18" charset="0"/>
            </a:endParaRP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lvl="0"/>
            <a:endParaRPr lang="pl-PL" dirty="0"/>
          </a:p>
        </p:txBody>
      </p:sp>
      <p:sp>
        <p:nvSpPr>
          <p:cNvPr id="6" name="pole tekstowe 5">
            <a:extLst>
              <a:ext uri="{FF2B5EF4-FFF2-40B4-BE49-F238E27FC236}">
                <a16:creationId xmlns:a16="http://schemas.microsoft.com/office/drawing/2014/main" id="{0CCF5855-0047-F089-C8E4-5C0A6D32539C}"/>
              </a:ext>
            </a:extLst>
          </p:cNvPr>
          <p:cNvSpPr txBox="1"/>
          <p:nvPr/>
        </p:nvSpPr>
        <p:spPr>
          <a:xfrm>
            <a:off x="737394" y="1619597"/>
            <a:ext cx="9217025" cy="646331"/>
          </a:xfrm>
          <a:prstGeom prst="rect">
            <a:avLst/>
          </a:prstGeom>
          <a:noFill/>
        </p:spPr>
        <p:txBody>
          <a:bodyPr wrap="square" rtlCol="0">
            <a:spAutoFit/>
          </a:bodyPr>
          <a:lstStyle/>
          <a:p>
            <a:r>
              <a:rPr lang="pl-PL" sz="1800" dirty="0">
                <a:effectLst/>
                <a:latin typeface="Calibri" panose="020F0502020204030204" pitchFamily="34" charset="0"/>
                <a:ea typeface="Times New Roman" panose="02020603050405020304" pitchFamily="18" charset="0"/>
              </a:rPr>
              <a:t>Dodawanie wydatków odbywa się za pomocą ikony </a:t>
            </a:r>
            <a:r>
              <a:rPr lang="pl-PL" sz="1800" dirty="0">
                <a:solidFill>
                  <a:srgbClr val="ED7D31"/>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l-PL" sz="1800" dirty="0">
                <a:solidFill>
                  <a:srgbClr val="ED7D31"/>
                </a:solidFill>
                <a:effectLst/>
                <a:latin typeface="Calibri" panose="020F0502020204030204" pitchFamily="34" charset="0"/>
                <a:ea typeface="Times New Roman" panose="02020603050405020304" pitchFamily="18" charset="0"/>
              </a:rPr>
              <a:t> DODAJ POZYCJĘ.</a:t>
            </a:r>
            <a:endParaRPr lang="pl-PL" sz="1800" dirty="0">
              <a:effectLst/>
              <a:latin typeface="Times New Roman" panose="02020603050405020304" pitchFamily="18" charset="0"/>
              <a:ea typeface="Times New Roman" panose="02020603050405020304" pitchFamily="18" charset="0"/>
            </a:endParaRPr>
          </a:p>
          <a:p>
            <a:endParaRPr lang="pl-PL" dirty="0"/>
          </a:p>
        </p:txBody>
      </p:sp>
      <p:pic>
        <p:nvPicPr>
          <p:cNvPr id="7" name="Obraz 6" descr="Obraz zawierający tekst, linia, zrzut ekranu, paragon&#10;&#10;Opis wygenerowany automatycznie">
            <a:extLst>
              <a:ext uri="{FF2B5EF4-FFF2-40B4-BE49-F238E27FC236}">
                <a16:creationId xmlns:a16="http://schemas.microsoft.com/office/drawing/2014/main" id="{C508AA6F-B20E-EEB4-2F93-86DB8E4CFB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38" y="2292985"/>
            <a:ext cx="10160866" cy="3647089"/>
          </a:xfrm>
          <a:prstGeom prst="rect">
            <a:avLst/>
          </a:prstGeom>
        </p:spPr>
      </p:pic>
    </p:spTree>
    <p:extLst>
      <p:ext uri="{BB962C8B-B14F-4D97-AF65-F5344CB8AC3E}">
        <p14:creationId xmlns:p14="http://schemas.microsoft.com/office/powerpoint/2010/main" val="36478052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399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Dostępność</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33A62627-0CD4-676A-5628-85E5BC26C34F}"/>
              </a:ext>
            </a:extLst>
          </p:cNvPr>
          <p:cNvSpPr txBox="1"/>
          <p:nvPr/>
        </p:nvSpPr>
        <p:spPr>
          <a:xfrm>
            <a:off x="302159" y="727716"/>
            <a:ext cx="10081119" cy="4524315"/>
          </a:xfrm>
          <a:prstGeom prst="rect">
            <a:avLst/>
          </a:prstGeom>
          <a:noFill/>
        </p:spPr>
        <p:txBody>
          <a:bodyPr wrap="square" rtlCol="0">
            <a:spAutoFit/>
          </a:bodyPr>
          <a:lstStyle/>
          <a:p>
            <a:pPr algn="just"/>
            <a:r>
              <a:rPr lang="pl-PL" sz="1800" b="1" dirty="0">
                <a:effectLst/>
                <a:latin typeface="Calibri" panose="020F0502020204030204" pitchFamily="34" charset="0"/>
                <a:ea typeface="Times New Roman" panose="02020603050405020304" pitchFamily="18" charset="0"/>
              </a:rPr>
              <a:t>Każdy</a:t>
            </a:r>
            <a:r>
              <a:rPr lang="pl-PL" sz="1800" dirty="0">
                <a:effectLst/>
                <a:latin typeface="Calibri" panose="020F0502020204030204" pitchFamily="34" charset="0"/>
                <a:ea typeface="Times New Roman" panose="02020603050405020304" pitchFamily="18" charset="0"/>
              </a:rPr>
              <a:t> wydatek w ramach danego zadania musi mieć wybrane Limity przyporządkowane do danego zadania. Wyjątek stanowią limity pn. „wydatki na dostępność”, ten limit należy zaznaczyć tylko w sytuacji, kiedy limit dotyczy danego kosztu, tj. w przypadku wydatków/kosztów związanych z zapewnieniem </a:t>
            </a:r>
            <a:r>
              <a:rPr lang="pl-PL" sz="1800" b="1" dirty="0">
                <a:effectLst/>
                <a:latin typeface="Calibri" panose="020F0502020204030204" pitchFamily="34" charset="0"/>
                <a:ea typeface="Times New Roman" panose="02020603050405020304" pitchFamily="18" charset="0"/>
              </a:rPr>
              <a:t>dostępności</a:t>
            </a:r>
            <a:r>
              <a:rPr lang="pl-PL" sz="1800" dirty="0">
                <a:effectLst/>
                <a:latin typeface="Calibri" panose="020F0502020204030204" pitchFamily="34" charset="0"/>
                <a:ea typeface="Times New Roman" panose="02020603050405020304" pitchFamily="18" charset="0"/>
              </a:rPr>
              <a:t>* należy wybrać dedykowany limit pn. „Wydatki na dostępność” . Z uwagi na fakt, iż koszt oznaczony jako wydatek na dostępność zostanie uznany w całości za związany z tym obszarem należy limit ten wybrać jedynie w przypadku, </a:t>
            </a:r>
            <a:r>
              <a:rPr lang="pl-PL" sz="1800" b="1" dirty="0">
                <a:effectLst/>
                <a:latin typeface="Calibri" panose="020F0502020204030204" pitchFamily="34" charset="0"/>
                <a:ea typeface="Times New Roman" panose="02020603050405020304" pitchFamily="18" charset="0"/>
              </a:rPr>
              <a:t>gdy część kosztów na dostępność stanowi większościowy udział w danej pozycji budżetowej</a:t>
            </a:r>
            <a:r>
              <a:rPr lang="pl-PL" sz="1800" dirty="0">
                <a:effectLst/>
                <a:latin typeface="Calibri" panose="020F0502020204030204" pitchFamily="34" charset="0"/>
                <a:ea typeface="Times New Roman" panose="02020603050405020304" pitchFamily="18" charset="0"/>
              </a:rPr>
              <a:t>.</a:t>
            </a:r>
            <a:endParaRPr lang="pl-PL" sz="1800" dirty="0">
              <a:effectLst/>
              <a:latin typeface="Times New Roman" panose="02020603050405020304" pitchFamily="18" charset="0"/>
              <a:ea typeface="Times New Roman" panose="02020603050405020304" pitchFamily="18" charset="0"/>
            </a:endParaRPr>
          </a:p>
          <a:p>
            <a:pPr algn="just"/>
            <a:r>
              <a:rPr lang="pl-PL" sz="1800" dirty="0">
                <a:effectLst/>
                <a:latin typeface="Calibri" panose="020F050202020403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r>
              <a:rPr lang="pl-PL" sz="1800" b="1" kern="0" dirty="0">
                <a:effectLst/>
                <a:latin typeface="Calibri" panose="020F0502020204030204" pitchFamily="34" charset="0"/>
                <a:ea typeface="Times New Roman" panose="02020603050405020304" pitchFamily="18" charset="0"/>
              </a:rPr>
              <a:t>*Dostępność</a:t>
            </a:r>
            <a:r>
              <a:rPr lang="pl-PL" sz="1800" kern="0" dirty="0">
                <a:effectLst/>
                <a:latin typeface="Calibri" panose="020F0502020204030204" pitchFamily="34" charset="0"/>
                <a:ea typeface="Times New Roman" panose="02020603050405020304" pitchFamily="18" charset="0"/>
              </a:rPr>
              <a:t> – oznacza możliwość korzystania z infrastruktury, transportu, technologii i systemów informacyjno-komunikacyjnych oraz produktów i usług. Pozwala ona osobom, które mogą być wykluczone (ze względu na różne przesłanki wymienione w rozporządzeniu ogólnym), w szczególności osobom z niepełnosprawnościami i starszym na korzystanie z nich na zasadzie równości z innymi osobami.</a:t>
            </a:r>
            <a:endParaRPr lang="pl-PL" sz="1800" b="1" dirty="0">
              <a:effectLst/>
              <a:latin typeface="Calibri" panose="020F0502020204030204" pitchFamily="34" charset="0"/>
              <a:ea typeface="Times New Roman" panose="02020603050405020304" pitchFamily="18" charset="0"/>
            </a:endParaRPr>
          </a:p>
          <a:p>
            <a:pPr algn="ctr"/>
            <a:endParaRPr lang="pl-PL" sz="1800" dirty="0">
              <a:effectLst/>
              <a:latin typeface="Times New Roman" panose="02020603050405020304" pitchFamily="18" charset="0"/>
              <a:ea typeface="Times New Roman" panose="02020603050405020304" pitchFamily="18" charset="0"/>
            </a:endParaRPr>
          </a:p>
          <a:p>
            <a:pPr algn="just"/>
            <a:endParaRPr lang="pl-PL" dirty="0">
              <a:latin typeface="Calibri" panose="020F0502020204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lvl="0"/>
            <a:endParaRPr lang="pl-PL" dirty="0"/>
          </a:p>
        </p:txBody>
      </p:sp>
      <p:pic>
        <p:nvPicPr>
          <p:cNvPr id="6" name="Obraz 5">
            <a:extLst>
              <a:ext uri="{FF2B5EF4-FFF2-40B4-BE49-F238E27FC236}">
                <a16:creationId xmlns:a16="http://schemas.microsoft.com/office/drawing/2014/main" id="{A39981F8-02D2-E026-0380-267B85BFD9C9}"/>
              </a:ext>
            </a:extLst>
          </p:cNvPr>
          <p:cNvPicPr>
            <a:picLocks noChangeAspect="1"/>
          </p:cNvPicPr>
          <p:nvPr/>
        </p:nvPicPr>
        <p:blipFill>
          <a:blip r:embed="rId5"/>
          <a:stretch>
            <a:fillRect/>
          </a:stretch>
        </p:blipFill>
        <p:spPr>
          <a:xfrm>
            <a:off x="138797" y="2778181"/>
            <a:ext cx="10407842" cy="4947700"/>
          </a:xfrm>
          <a:prstGeom prst="rect">
            <a:avLst/>
          </a:prstGeom>
        </p:spPr>
      </p:pic>
    </p:spTree>
    <p:extLst>
      <p:ext uri="{BB962C8B-B14F-4D97-AF65-F5344CB8AC3E}">
        <p14:creationId xmlns:p14="http://schemas.microsoft.com/office/powerpoint/2010/main" val="354629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47856"/>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„Analiza ryzyka”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 name="Picture 152">
            <a:extLst>
              <a:ext uri="{FF2B5EF4-FFF2-40B4-BE49-F238E27FC236}">
                <a16:creationId xmlns:a16="http://schemas.microsoft.com/office/drawing/2014/main" id="{20E44551-B981-6C14-7B10-6DD3365700D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07" y="1043532"/>
            <a:ext cx="10683506" cy="3888429"/>
          </a:xfrm>
          <a:prstGeom prst="rect">
            <a:avLst/>
          </a:prstGeom>
          <a:noFill/>
          <a:ln>
            <a:noFill/>
          </a:ln>
        </p:spPr>
      </p:pic>
    </p:spTree>
    <p:extLst>
      <p:ext uri="{BB962C8B-B14F-4D97-AF65-F5344CB8AC3E}">
        <p14:creationId xmlns:p14="http://schemas.microsoft.com/office/powerpoint/2010/main" val="306130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F9EC16-4DAE-7D99-3261-89BB325B31A6}"/>
              </a:ext>
            </a:extLst>
          </p:cNvPr>
          <p:cNvSpPr>
            <a:spLocks noGrp="1"/>
          </p:cNvSpPr>
          <p:nvPr>
            <p:ph idx="1"/>
          </p:nvPr>
        </p:nvSpPr>
        <p:spPr>
          <a:xfrm>
            <a:off x="997111" y="1598708"/>
            <a:ext cx="8640382" cy="4680002"/>
          </a:xfrm>
        </p:spPr>
        <p:txBody>
          <a:bodyPr/>
          <a:lstStyle/>
          <a:p>
            <a:pPr marL="0" indent="0">
              <a:buNone/>
            </a:pPr>
            <a:r>
              <a:rPr lang="pl-PL" dirty="0"/>
              <a:t> </a:t>
            </a:r>
          </a:p>
        </p:txBody>
      </p:sp>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9" name="Tytuł 8">
            <a:extLst>
              <a:ext uri="{FF2B5EF4-FFF2-40B4-BE49-F238E27FC236}">
                <a16:creationId xmlns:a16="http://schemas.microsoft.com/office/drawing/2014/main" id="{988C0714-4659-6EBD-C59F-53BB8A679960}"/>
              </a:ext>
            </a:extLst>
          </p:cNvPr>
          <p:cNvSpPr>
            <a:spLocks noGrp="1"/>
          </p:cNvSpPr>
          <p:nvPr>
            <p:ph type="title"/>
          </p:nvPr>
        </p:nvSpPr>
        <p:spPr>
          <a:xfrm>
            <a:off x="877999" y="1763613"/>
            <a:ext cx="8640381" cy="1080001"/>
          </a:xfrm>
        </p:spPr>
        <p:txBody>
          <a:bodyPr>
            <a:normAutofit/>
          </a:bodyPr>
          <a:lstStyle/>
          <a:p>
            <a:br>
              <a:rPr lang="pl-PL" sz="1800" b="0" i="0" u="none" strike="noStrike" baseline="0" dirty="0">
                <a:solidFill>
                  <a:srgbClr val="000000"/>
                </a:solidFill>
                <a:latin typeface="Calibri" panose="020F0502020204030204" pitchFamily="34" charset="0"/>
              </a:rPr>
            </a:br>
            <a:endParaRPr lang="pl-PL" dirty="0"/>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681608" y="55113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Wniosek o dofinansowanie </a:t>
            </a:r>
          </a:p>
        </p:txBody>
      </p:sp>
      <p:sp>
        <p:nvSpPr>
          <p:cNvPr id="6" name="pole tekstowe 5">
            <a:extLst>
              <a:ext uri="{FF2B5EF4-FFF2-40B4-BE49-F238E27FC236}">
                <a16:creationId xmlns:a16="http://schemas.microsoft.com/office/drawing/2014/main" id="{C8D77148-D743-755A-AA73-A3C880EEABB7}"/>
              </a:ext>
            </a:extLst>
          </p:cNvPr>
          <p:cNvSpPr txBox="1"/>
          <p:nvPr/>
        </p:nvSpPr>
        <p:spPr>
          <a:xfrm>
            <a:off x="517669" y="1583763"/>
            <a:ext cx="9436750" cy="4308872"/>
          </a:xfrm>
          <a:prstGeom prst="rect">
            <a:avLst/>
          </a:prstGeom>
          <a:noFill/>
        </p:spPr>
        <p:txBody>
          <a:bodyPr wrap="square" rtlCol="0">
            <a:spAutoFit/>
          </a:bodyPr>
          <a:lstStyle/>
          <a:p>
            <a:pPr algn="ctr"/>
            <a:endParaRPr lang="pl-PL" b="1" dirty="0">
              <a:solidFill>
                <a:srgbClr val="000000"/>
              </a:solidFill>
              <a:latin typeface="Calibri" panose="020F0502020204030204" pitchFamily="34" charset="0"/>
            </a:endParaRPr>
          </a:p>
          <a:p>
            <a:pPr algn="ctr"/>
            <a:r>
              <a:rPr lang="pl-PL" sz="2000" b="1" i="0" u="none" strike="noStrike" baseline="0" dirty="0">
                <a:solidFill>
                  <a:srgbClr val="000000"/>
                </a:solidFill>
                <a:latin typeface="Calibri" panose="020F0502020204030204" pitchFamily="34" charset="0"/>
              </a:rPr>
              <a:t>Wypełniając wniosek o dofinansowanie, należy stosować aktualną „Instrukcję wypełniania wniosku o dofinansowanie w ramach programu „Fundusze Europejskie dla Dolnego Śląska 2021-2027” (FEDS 2021-2027) w zakresie naborów ogłaszanych przez DIP”, która zamieszczona jest na stronie internetowej FEDS 2021-2027: </a:t>
            </a:r>
            <a:r>
              <a:rPr lang="pl-PL" sz="2000" b="0" i="0" u="none" strike="noStrike" baseline="0" dirty="0">
                <a:solidFill>
                  <a:srgbClr val="0462C1"/>
                </a:solidFill>
                <a:latin typeface="Calibri" panose="020F0502020204030204" pitchFamily="34" charset="0"/>
              </a:rPr>
              <a:t>https://rpo.dolnyslask.pl/o-projekcie/feds-2021-2027/nabory-wnioskow/ </a:t>
            </a:r>
            <a:r>
              <a:rPr lang="pl-PL" sz="2000" b="1" i="0" u="none" strike="noStrike" baseline="0" dirty="0">
                <a:solidFill>
                  <a:srgbClr val="000000"/>
                </a:solidFill>
                <a:latin typeface="Calibri" panose="020F0502020204030204" pitchFamily="34" charset="0"/>
              </a:rPr>
              <a:t>pod naborem. </a:t>
            </a:r>
          </a:p>
          <a:p>
            <a:pPr algn="ctr"/>
            <a:endParaRPr lang="pl-PL" sz="2000" b="0" i="0" u="none" strike="noStrike" baseline="0" dirty="0">
              <a:solidFill>
                <a:srgbClr val="000000"/>
              </a:solidFill>
              <a:latin typeface="Calibri" panose="020F0502020204030204" pitchFamily="34" charset="0"/>
            </a:endParaRPr>
          </a:p>
          <a:p>
            <a:pPr algn="ctr"/>
            <a:r>
              <a:rPr lang="pl-PL" sz="2000" b="0" i="0" u="none" strike="noStrike" baseline="0" dirty="0">
                <a:solidFill>
                  <a:srgbClr val="000000"/>
                </a:solidFill>
                <a:latin typeface="Calibri" panose="020F0502020204030204" pitchFamily="34" charset="0"/>
              </a:rPr>
              <a:t>Ponadto przydatne informacje/wskazówki dot. technicznej obsługi aplikacji WOD2021 znajdują się na stronie internetowej: </a:t>
            </a:r>
            <a:r>
              <a:rPr lang="pl-PL" sz="2000" b="0" i="0" u="none" strike="noStrike" baseline="0" dirty="0">
                <a:solidFill>
                  <a:srgbClr val="0462C1"/>
                </a:solidFill>
                <a:latin typeface="Calibri" panose="020F0502020204030204" pitchFamily="34" charset="0"/>
              </a:rPr>
              <a:t>https://instrukcje.cst2021.gov.pl/ </a:t>
            </a:r>
            <a:r>
              <a:rPr lang="pl-PL" sz="2000" b="0" i="0" u="none" strike="noStrike" baseline="0" dirty="0">
                <a:solidFill>
                  <a:srgbClr val="000000"/>
                </a:solidFill>
                <a:latin typeface="Calibri" panose="020F0502020204030204" pitchFamily="34" charset="0"/>
              </a:rPr>
              <a:t>. </a:t>
            </a:r>
          </a:p>
          <a:p>
            <a:pPr algn="ctr"/>
            <a:endParaRPr lang="pl-PL" sz="2000" b="0" i="0" u="none" strike="noStrike" baseline="0" dirty="0">
              <a:solidFill>
                <a:srgbClr val="000000"/>
              </a:solidFill>
              <a:latin typeface="Calibri" panose="020F0502020204030204" pitchFamily="34" charset="0"/>
            </a:endParaRPr>
          </a:p>
          <a:p>
            <a:pPr algn="ctr"/>
            <a:r>
              <a:rPr lang="pl-PL" sz="2000" b="0" i="0" u="none" strike="noStrike" baseline="0" dirty="0">
                <a:solidFill>
                  <a:srgbClr val="000000"/>
                </a:solidFill>
                <a:latin typeface="Calibri" panose="020F0502020204030204" pitchFamily="34" charset="0"/>
              </a:rPr>
              <a:t>Zgłoszenia w przypadku problemów technicznych z funkcjonowaniem aplikacji WOD2021 proszę przesyłać na adres e-mail: </a:t>
            </a:r>
            <a:r>
              <a:rPr lang="pl-PL" sz="2000" b="0" i="0" u="none" strike="noStrike" baseline="0" dirty="0">
                <a:solidFill>
                  <a:srgbClr val="0462C1"/>
                </a:solidFill>
                <a:latin typeface="Calibri" panose="020F0502020204030204" pitchFamily="34" charset="0"/>
              </a:rPr>
              <a:t>ami.feds@dip.dolnyslask.pl </a:t>
            </a:r>
            <a:endParaRPr lang="pl-PL" sz="2000" b="1" i="0" u="none" strike="noStrike" baseline="0" dirty="0">
              <a:solidFill>
                <a:srgbClr val="000000"/>
              </a:solidFill>
              <a:latin typeface="Calibri" panose="020F0502020204030204" pitchFamily="34" charset="0"/>
            </a:endParaRPr>
          </a:p>
          <a:p>
            <a:pPr algn="ctr"/>
            <a:endParaRPr lang="pl-PL" b="1" dirty="0">
              <a:solidFill>
                <a:srgbClr val="000000"/>
              </a:solidFill>
              <a:latin typeface="Calibri" panose="020F0502020204030204" pitchFamily="34" charset="0"/>
            </a:endParaRPr>
          </a:p>
          <a:p>
            <a:pPr algn="ctr"/>
            <a:endParaRPr lang="pl-PL" dirty="0"/>
          </a:p>
        </p:txBody>
      </p:sp>
    </p:spTree>
    <p:extLst>
      <p:ext uri="{BB962C8B-B14F-4D97-AF65-F5344CB8AC3E}">
        <p14:creationId xmlns:p14="http://schemas.microsoft.com/office/powerpoint/2010/main" val="307860588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5345906" y="387271"/>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925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„Dodatkowe informacje” </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7D13F676-1E59-AF62-DA09-F841D4387298}"/>
              </a:ext>
            </a:extLst>
          </p:cNvPr>
          <p:cNvSpPr txBox="1"/>
          <p:nvPr/>
        </p:nvSpPr>
        <p:spPr>
          <a:xfrm>
            <a:off x="449362" y="107429"/>
            <a:ext cx="9073008" cy="7017306"/>
          </a:xfrm>
          <a:prstGeom prst="rect">
            <a:avLst/>
          </a:prstGeom>
          <a:noFill/>
        </p:spPr>
        <p:txBody>
          <a:bodyPr wrap="square" rtlCol="0">
            <a:spAutoFit/>
          </a:bodyPr>
          <a:lstStyle/>
          <a:p>
            <a:r>
              <a:rPr lang="pl-PL" dirty="0"/>
              <a:t>Wypełniamy następujące pola:</a:t>
            </a:r>
          </a:p>
          <a:p>
            <a:pPr marL="285750" indent="-285750">
              <a:buFont typeface="Wingdings" panose="05000000000000000000" pitchFamily="2" charset="2"/>
              <a:buChar char="ü"/>
            </a:pPr>
            <a:r>
              <a:rPr lang="pl-PL" sz="1600" dirty="0">
                <a:solidFill>
                  <a:srgbClr val="00B050"/>
                </a:solidFill>
              </a:rPr>
              <a:t>Typ projektu </a:t>
            </a:r>
          </a:p>
          <a:p>
            <a:pPr marL="285750" indent="-285750">
              <a:buFont typeface="Wingdings" panose="05000000000000000000" pitchFamily="2" charset="2"/>
              <a:buChar char="ü"/>
            </a:pPr>
            <a:r>
              <a:rPr lang="pl-PL" sz="1600" dirty="0">
                <a:solidFill>
                  <a:srgbClr val="00B050"/>
                </a:solidFill>
              </a:rPr>
              <a:t>Rodzaj działalności gospodarczej</a:t>
            </a:r>
          </a:p>
          <a:p>
            <a:pPr marL="285750" indent="-285750">
              <a:buFont typeface="Wingdings" panose="05000000000000000000" pitchFamily="2" charset="2"/>
              <a:buChar char="ü"/>
            </a:pPr>
            <a:r>
              <a:rPr lang="pl-PL" sz="1600" dirty="0">
                <a:solidFill>
                  <a:srgbClr val="00B050"/>
                </a:solidFill>
              </a:rPr>
              <a:t>Realizacja instrumentów terytorialnych</a:t>
            </a:r>
          </a:p>
          <a:p>
            <a:pPr marL="285750" indent="-285750">
              <a:buFont typeface="Wingdings" panose="05000000000000000000" pitchFamily="2" charset="2"/>
              <a:buChar char="ü"/>
            </a:pPr>
            <a:r>
              <a:rPr lang="pl-PL" sz="1600" kern="0" dirty="0">
                <a:solidFill>
                  <a:srgbClr val="00B050"/>
                </a:solidFill>
                <a:effectLst/>
              </a:rPr>
              <a:t>Powiązanie ze strategiami</a:t>
            </a:r>
          </a:p>
          <a:p>
            <a:pPr marL="285750" indent="-285750">
              <a:buFont typeface="Wingdings" panose="05000000000000000000" pitchFamily="2" charset="2"/>
              <a:buChar char="ü"/>
            </a:pPr>
            <a:r>
              <a:rPr lang="pl-PL" sz="1600" kern="0" dirty="0">
                <a:solidFill>
                  <a:srgbClr val="00B050"/>
                </a:solidFill>
                <a:effectLst/>
              </a:rPr>
              <a:t>Pomoc publiczna</a:t>
            </a:r>
          </a:p>
          <a:p>
            <a:pPr marL="285750" indent="-285750">
              <a:buFont typeface="Wingdings" panose="05000000000000000000" pitchFamily="2" charset="2"/>
              <a:buChar char="ü"/>
            </a:pPr>
            <a:r>
              <a:rPr lang="pl-PL" sz="1600" kern="0" dirty="0">
                <a:solidFill>
                  <a:srgbClr val="00B050"/>
                </a:solidFill>
                <a:effectLst/>
              </a:rPr>
              <a:t>Test pomocy publicznej</a:t>
            </a:r>
          </a:p>
          <a:p>
            <a:pPr marL="285750" indent="-285750">
              <a:buFont typeface="Wingdings" panose="05000000000000000000" pitchFamily="2" charset="2"/>
              <a:buChar char="ü"/>
            </a:pPr>
            <a:r>
              <a:rPr lang="pl-PL" sz="1600" kern="0" dirty="0">
                <a:solidFill>
                  <a:srgbClr val="00B050"/>
                </a:solidFill>
                <a:effectLst/>
              </a:rPr>
              <a:t>Wymiar równości płci</a:t>
            </a:r>
          </a:p>
          <a:p>
            <a:pPr marL="285750" indent="-285750">
              <a:buFont typeface="Wingdings" panose="05000000000000000000" pitchFamily="2" charset="2"/>
              <a:buChar char="ü"/>
            </a:pPr>
            <a:r>
              <a:rPr lang="pl-PL" sz="1600" kern="0" dirty="0">
                <a:solidFill>
                  <a:srgbClr val="00B050"/>
                </a:solidFill>
                <a:effectLst/>
              </a:rPr>
              <a:t>Realizacja polityk horyzontalnych</a:t>
            </a:r>
            <a:endParaRPr lang="pl-PL" sz="1600" kern="1600" dirty="0">
              <a:solidFill>
                <a:srgbClr val="00B050"/>
              </a:solidFill>
              <a:effectLst/>
            </a:endParaRPr>
          </a:p>
          <a:p>
            <a:pPr marL="285750" indent="-285750">
              <a:buFont typeface="Wingdings" panose="05000000000000000000" pitchFamily="2" charset="2"/>
              <a:buChar char="ü"/>
            </a:pPr>
            <a:r>
              <a:rPr lang="pl-PL" sz="1600" dirty="0">
                <a:effectLst/>
                <a:ea typeface="Times New Roman" panose="02020603050405020304" pitchFamily="18" charset="0"/>
              </a:rPr>
              <a:t>Analiza instytucjonalna (charakterystyka wnioskodawcy, potencjał wnioskodawcy, powiązania prawno-własnościowe oraz finansowe pomiędzy uczestnikami projektu; trwałość projektu)</a:t>
            </a:r>
          </a:p>
          <a:p>
            <a:pPr marL="285750" indent="-285750">
              <a:buFont typeface="Wingdings" panose="05000000000000000000" pitchFamily="2" charset="2"/>
              <a:buChar char="ü"/>
            </a:pPr>
            <a:r>
              <a:rPr lang="pl-PL" sz="1600" dirty="0">
                <a:ea typeface="Times New Roman" panose="02020603050405020304" pitchFamily="18" charset="0"/>
              </a:rPr>
              <a:t>Analiza przedsięwzięcia</a:t>
            </a:r>
          </a:p>
          <a:p>
            <a:pPr marL="285750" indent="-285750">
              <a:buFont typeface="Wingdings" panose="05000000000000000000" pitchFamily="2" charset="2"/>
              <a:buChar char="ü"/>
            </a:pPr>
            <a:r>
              <a:rPr lang="pl-PL" sz="1600" dirty="0">
                <a:ea typeface="Times New Roman" panose="02020603050405020304" pitchFamily="18" charset="0"/>
              </a:rPr>
              <a:t>Zakres rzeczowy przedsięwzięcia</a:t>
            </a:r>
          </a:p>
          <a:p>
            <a:pPr marL="285750" indent="-285750">
              <a:buFont typeface="Wingdings" panose="05000000000000000000" pitchFamily="2" charset="2"/>
              <a:buChar char="ü"/>
            </a:pPr>
            <a:r>
              <a:rPr lang="pl-PL" sz="1600" kern="0" dirty="0">
                <a:solidFill>
                  <a:srgbClr val="000000"/>
                </a:solidFill>
                <a:effectLst/>
              </a:rPr>
              <a:t>Analiza wykonalności i analiza opcji (rozwiązań alternatywnych) realizacji projektu</a:t>
            </a:r>
            <a:endParaRPr lang="pl-PL" sz="1600" kern="1600" dirty="0">
              <a:effectLst/>
            </a:endParaRPr>
          </a:p>
          <a:p>
            <a:pPr marL="285750" indent="-285750">
              <a:buFont typeface="Wingdings" panose="05000000000000000000" pitchFamily="2" charset="2"/>
              <a:buChar char="ü"/>
            </a:pPr>
            <a:r>
              <a:rPr lang="pl-PL" sz="1600" kern="0" dirty="0">
                <a:solidFill>
                  <a:srgbClr val="000000"/>
                </a:solidFill>
                <a:effectLst/>
              </a:rPr>
              <a:t>Sytuacja finansowa wnioskodawcy/partnera oraz źródła finansowania projektu</a:t>
            </a:r>
            <a:endParaRPr lang="pl-PL" sz="1600" kern="1600" dirty="0">
              <a:effectLst/>
            </a:endParaRPr>
          </a:p>
          <a:p>
            <a:pPr marL="285750" indent="-285750">
              <a:buFont typeface="Wingdings" panose="05000000000000000000" pitchFamily="2" charset="2"/>
              <a:buChar char="ü"/>
            </a:pPr>
            <a:r>
              <a:rPr lang="pl-PL" sz="1600" kern="0" dirty="0">
                <a:solidFill>
                  <a:srgbClr val="000000"/>
                </a:solidFill>
                <a:effectLst/>
              </a:rPr>
              <a:t>Analiza finansowa</a:t>
            </a:r>
          </a:p>
          <a:p>
            <a:pPr marL="285750" indent="-285750">
              <a:buFont typeface="Wingdings" panose="05000000000000000000" pitchFamily="2" charset="2"/>
              <a:buChar char="ü"/>
            </a:pPr>
            <a:r>
              <a:rPr lang="pl-PL" sz="1600" kern="0" dirty="0">
                <a:solidFill>
                  <a:srgbClr val="000000"/>
                </a:solidFill>
                <a:effectLst/>
              </a:rPr>
              <a:t>Trwałość finansowa</a:t>
            </a:r>
          </a:p>
          <a:p>
            <a:pPr marL="285750" indent="-285750">
              <a:buFont typeface="Wingdings" panose="05000000000000000000" pitchFamily="2" charset="2"/>
              <a:buChar char="ü"/>
            </a:pPr>
            <a:r>
              <a:rPr lang="pl-PL" sz="1600" dirty="0">
                <a:effectLst/>
                <a:ea typeface="Times New Roman" panose="02020603050405020304" pitchFamily="18" charset="0"/>
              </a:rPr>
              <a:t>Efektywność </a:t>
            </a:r>
            <a:r>
              <a:rPr lang="pl-PL" sz="1600" dirty="0" err="1">
                <a:effectLst/>
                <a:ea typeface="Times New Roman" panose="02020603050405020304" pitchFamily="18" charset="0"/>
              </a:rPr>
              <a:t>ekonomiczno</a:t>
            </a:r>
            <a:r>
              <a:rPr lang="pl-PL" sz="1600" dirty="0">
                <a:effectLst/>
                <a:ea typeface="Times New Roman" panose="02020603050405020304" pitchFamily="18" charset="0"/>
              </a:rPr>
              <a:t> – społeczna projektu </a:t>
            </a:r>
            <a:endParaRPr lang="pl-PL" sz="1600" kern="0" dirty="0">
              <a:solidFill>
                <a:srgbClr val="000000"/>
              </a:solidFill>
              <a:ea typeface="Times New Roman" panose="02020603050405020304" pitchFamily="18" charset="0"/>
            </a:endParaRPr>
          </a:p>
          <a:p>
            <a:pPr marL="285750" indent="-285750">
              <a:buFont typeface="Wingdings" panose="05000000000000000000" pitchFamily="2" charset="2"/>
              <a:buChar char="ü"/>
            </a:pPr>
            <a:r>
              <a:rPr lang="pl-PL" sz="1600" kern="0" dirty="0">
                <a:solidFill>
                  <a:srgbClr val="000000"/>
                </a:solidFill>
                <a:effectLst/>
              </a:rPr>
              <a:t>Możliwość odzyskania VAT </a:t>
            </a:r>
          </a:p>
          <a:p>
            <a:pPr marL="285750" indent="-285750">
              <a:buFont typeface="Wingdings" panose="05000000000000000000" pitchFamily="2" charset="2"/>
              <a:buChar char="ü"/>
            </a:pPr>
            <a:r>
              <a:rPr lang="pl-PL" sz="1600" kern="0" dirty="0">
                <a:solidFill>
                  <a:srgbClr val="000000"/>
                </a:solidFill>
              </a:rPr>
              <a:t>Dochód podatkowy/ Budynek zabytkowy/ Budynek komunalny/ Wsparcie zabytków</a:t>
            </a:r>
          </a:p>
          <a:p>
            <a:pPr marL="285750" indent="-285750">
              <a:buFont typeface="Wingdings" panose="05000000000000000000" pitchFamily="2" charset="2"/>
              <a:buChar char="ü"/>
            </a:pPr>
            <a:r>
              <a:rPr lang="pl-PL" sz="1600" kern="0" dirty="0">
                <a:solidFill>
                  <a:srgbClr val="000000"/>
                </a:solidFill>
                <a:effectLst/>
              </a:rPr>
              <a:t>Ochrona ptaków i/lub nietoperzy</a:t>
            </a:r>
            <a:endParaRPr lang="pl-PL" sz="1600" kern="1600" dirty="0">
              <a:effectLst/>
            </a:endParaRPr>
          </a:p>
          <a:p>
            <a:pPr marL="285750" indent="-285750">
              <a:buFont typeface="Wingdings" panose="05000000000000000000" pitchFamily="2" charset="2"/>
              <a:buChar char="ü"/>
            </a:pPr>
            <a:r>
              <a:rPr lang="pl-PL" sz="1600" kern="0" dirty="0">
                <a:solidFill>
                  <a:srgbClr val="000000"/>
                </a:solidFill>
                <a:effectLst/>
              </a:rPr>
              <a:t>Gotowość projektu do realizacji</a:t>
            </a:r>
          </a:p>
          <a:p>
            <a:pPr marL="285750" indent="-285750">
              <a:buFont typeface="Wingdings" panose="05000000000000000000" pitchFamily="2" charset="2"/>
              <a:buChar char="ü"/>
            </a:pPr>
            <a:r>
              <a:rPr lang="pl-PL" sz="1600" kern="0" dirty="0">
                <a:solidFill>
                  <a:srgbClr val="000000"/>
                </a:solidFill>
              </a:rPr>
              <a:t>Ochrona powietrza</a:t>
            </a:r>
            <a:endParaRPr lang="pl-PL" sz="1600" kern="1600" dirty="0">
              <a:effectLst/>
            </a:endParaRPr>
          </a:p>
          <a:p>
            <a:pPr marL="285750" indent="-285750">
              <a:buFont typeface="Wingdings" panose="05000000000000000000" pitchFamily="2" charset="2"/>
              <a:buChar char="ü"/>
            </a:pPr>
            <a:r>
              <a:rPr lang="pl-PL" sz="1600" kern="0" dirty="0">
                <a:solidFill>
                  <a:srgbClr val="000000"/>
                </a:solidFill>
                <a:effectLst/>
              </a:rPr>
              <a:t>Wsparcie rewitalizacji </a:t>
            </a:r>
            <a:endParaRPr lang="pl-PL" sz="1600" kern="1600" dirty="0">
              <a:effectLst/>
            </a:endParaRPr>
          </a:p>
          <a:p>
            <a:pPr marL="285750" indent="-285750">
              <a:buFont typeface="Wingdings" panose="05000000000000000000" pitchFamily="2" charset="2"/>
              <a:buChar char="ü"/>
            </a:pPr>
            <a:r>
              <a:rPr lang="pl-PL" sz="1600" kern="0" dirty="0">
                <a:solidFill>
                  <a:srgbClr val="000000"/>
                </a:solidFill>
                <a:effectLst/>
              </a:rPr>
              <a:t>Klauzule społeczne</a:t>
            </a:r>
          </a:p>
          <a:p>
            <a:pPr marL="285750" indent="-285750">
              <a:buFont typeface="Wingdings" panose="05000000000000000000" pitchFamily="2" charset="2"/>
              <a:buChar char="ü"/>
            </a:pPr>
            <a:r>
              <a:rPr lang="pl-PL" sz="1600" kern="0" dirty="0">
                <a:solidFill>
                  <a:srgbClr val="000000"/>
                </a:solidFill>
                <a:effectLst/>
              </a:rPr>
              <a:t>Pozostałe informacje</a:t>
            </a:r>
          </a:p>
          <a:p>
            <a:pPr marL="285750" indent="-285750">
              <a:buFont typeface="Wingdings" panose="05000000000000000000" pitchFamily="2" charset="2"/>
              <a:buChar char="ü"/>
            </a:pPr>
            <a:r>
              <a:rPr lang="pl-PL" sz="1600" kern="0" dirty="0">
                <a:solidFill>
                  <a:srgbClr val="000000"/>
                </a:solidFill>
                <a:effectLst/>
              </a:rPr>
              <a:t>Adres skrytki na </a:t>
            </a:r>
            <a:r>
              <a:rPr lang="pl-PL" sz="1600" kern="0" dirty="0" err="1">
                <a:solidFill>
                  <a:srgbClr val="000000"/>
                </a:solidFill>
                <a:effectLst/>
              </a:rPr>
              <a:t>ePUAP</a:t>
            </a:r>
            <a:endParaRPr lang="pl-PL" sz="1600" kern="1600" dirty="0">
              <a:effectLst/>
            </a:endParaRPr>
          </a:p>
          <a:p>
            <a:endParaRPr lang="pl-PL" sz="1600" dirty="0"/>
          </a:p>
        </p:txBody>
      </p:sp>
    </p:spTree>
    <p:extLst>
      <p:ext uri="{BB962C8B-B14F-4D97-AF65-F5344CB8AC3E}">
        <p14:creationId xmlns:p14="http://schemas.microsoft.com/office/powerpoint/2010/main" val="3064453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399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Zakładka „Załączniki”</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pole tekstowe 2">
            <a:extLst>
              <a:ext uri="{FF2B5EF4-FFF2-40B4-BE49-F238E27FC236}">
                <a16:creationId xmlns:a16="http://schemas.microsoft.com/office/drawing/2014/main" id="{386F6839-F920-7A85-84BF-419D76B7C543}"/>
              </a:ext>
            </a:extLst>
          </p:cNvPr>
          <p:cNvSpPr txBox="1"/>
          <p:nvPr/>
        </p:nvSpPr>
        <p:spPr>
          <a:xfrm>
            <a:off x="413358" y="827509"/>
            <a:ext cx="9865096" cy="1754326"/>
          </a:xfrm>
          <a:prstGeom prst="rect">
            <a:avLst/>
          </a:prstGeom>
          <a:noFill/>
        </p:spPr>
        <p:txBody>
          <a:bodyPr wrap="square" rtlCol="0">
            <a:spAutoFit/>
          </a:bodyPr>
          <a:lstStyle/>
          <a:p>
            <a:pPr algn="ctr"/>
            <a:r>
              <a:rPr lang="pl-PL" dirty="0"/>
              <a:t>Do wniosku o dofinansowanie należy dołączyć załączniki niezbędne do przeprowadzenia oceny projektu, określone w Regulaminie wyboru projektów (Załącznik nr 3 do Regulaminu wyboru)</a:t>
            </a:r>
          </a:p>
          <a:p>
            <a:pPr algn="ctr"/>
            <a:endParaRPr lang="pl-PL" dirty="0"/>
          </a:p>
          <a:p>
            <a:pPr algn="ctr"/>
            <a:r>
              <a:rPr lang="pl-PL" dirty="0"/>
              <a:t>Brak jest obowiązku przedkładania załączników w przypadku, gdy stanowią one informacje powszechnie dostępne. Wówczas w polu </a:t>
            </a:r>
            <a:r>
              <a:rPr lang="pl-PL" i="1" dirty="0"/>
              <a:t>Pozostałe informacje </a:t>
            </a:r>
            <a:r>
              <a:rPr lang="pl-PL" dirty="0"/>
              <a:t>precyzyjne należy wskazać adres strony internetowej, gdzie znajdą się przedmiotowe informacje. </a:t>
            </a:r>
          </a:p>
        </p:txBody>
      </p:sp>
      <p:sp>
        <p:nvSpPr>
          <p:cNvPr id="9" name="Tytuł 6">
            <a:extLst>
              <a:ext uri="{FF2B5EF4-FFF2-40B4-BE49-F238E27FC236}">
                <a16:creationId xmlns:a16="http://schemas.microsoft.com/office/drawing/2014/main" id="{16DB55B6-7F43-8349-B6DA-F2FB6F160E24}"/>
              </a:ext>
            </a:extLst>
          </p:cNvPr>
          <p:cNvSpPr txBox="1">
            <a:spLocks/>
          </p:cNvSpPr>
          <p:nvPr/>
        </p:nvSpPr>
        <p:spPr>
          <a:xfrm>
            <a:off x="2607041" y="3048129"/>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Usunięcie wniosku </a:t>
            </a:r>
          </a:p>
        </p:txBody>
      </p:sp>
      <p:sp>
        <p:nvSpPr>
          <p:cNvPr id="10" name="pole tekstowe 9">
            <a:extLst>
              <a:ext uri="{FF2B5EF4-FFF2-40B4-BE49-F238E27FC236}">
                <a16:creationId xmlns:a16="http://schemas.microsoft.com/office/drawing/2014/main" id="{437238D2-8D90-E950-07A4-48E49ACCC166}"/>
              </a:ext>
            </a:extLst>
          </p:cNvPr>
          <p:cNvSpPr txBox="1"/>
          <p:nvPr/>
        </p:nvSpPr>
        <p:spPr>
          <a:xfrm>
            <a:off x="485366" y="4185752"/>
            <a:ext cx="9865096" cy="646331"/>
          </a:xfrm>
          <a:prstGeom prst="rect">
            <a:avLst/>
          </a:prstGeom>
          <a:noFill/>
        </p:spPr>
        <p:txBody>
          <a:bodyPr wrap="square" rtlCol="0">
            <a:spAutoFit/>
          </a:bodyPr>
          <a:lstStyle/>
          <a:p>
            <a:pPr algn="ctr"/>
            <a:r>
              <a:rPr lang="pl-PL" dirty="0"/>
              <a:t>Jeśli rezygnujesz ze złożenia wniosku jeszcze przed przesłaniem go do odpowiedniej instytucji możesz go usunąć z aplikacji. Należy wejść na listę wniosków o dofinansowanie i na menu wybrać opcję </a:t>
            </a:r>
            <a:r>
              <a:rPr lang="pl-PL" b="1" dirty="0"/>
              <a:t>Usuń</a:t>
            </a:r>
            <a:endParaRPr lang="pl-PL" dirty="0"/>
          </a:p>
        </p:txBody>
      </p:sp>
      <p:pic>
        <p:nvPicPr>
          <p:cNvPr id="12" name="Obraz 11" descr="Obraz zawierający tekst&#10;&#10;Opis wygenerowany automatycznie">
            <a:extLst>
              <a:ext uri="{FF2B5EF4-FFF2-40B4-BE49-F238E27FC236}">
                <a16:creationId xmlns:a16="http://schemas.microsoft.com/office/drawing/2014/main" id="{02B51445-D7DD-9294-A925-EA35C23DFB2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97021" y="4875083"/>
            <a:ext cx="3605069" cy="2393707"/>
          </a:xfrm>
          <a:prstGeom prst="rect">
            <a:avLst/>
          </a:prstGeom>
          <a:noFill/>
          <a:ln>
            <a:noFill/>
          </a:ln>
        </p:spPr>
      </p:pic>
    </p:spTree>
    <p:extLst>
      <p:ext uri="{BB962C8B-B14F-4D97-AF65-F5344CB8AC3E}">
        <p14:creationId xmlns:p14="http://schemas.microsoft.com/office/powerpoint/2010/main" val="2120496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537594" y="-3992"/>
            <a:ext cx="6336704"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fontScale="77500" lnSpcReduction="20000"/>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Przesłanie wniosku o dofinansowanie do instytucji</a:t>
            </a:r>
          </a:p>
        </p:txBody>
      </p:sp>
      <p:sp>
        <p:nvSpPr>
          <p:cNvPr id="11" name="Rectangle 3">
            <a:extLst>
              <a:ext uri="{FF2B5EF4-FFF2-40B4-BE49-F238E27FC236}">
                <a16:creationId xmlns:a16="http://schemas.microsoft.com/office/drawing/2014/main" id="{C691A202-DA18-59B2-240B-EA1297902124}"/>
              </a:ext>
            </a:extLst>
          </p:cNvPr>
          <p:cNvSpPr>
            <a:spLocks noChangeArrowheads="1"/>
          </p:cNvSpPr>
          <p:nvPr/>
        </p:nvSpPr>
        <p:spPr bwMode="auto">
          <a:xfrm>
            <a:off x="0" y="188912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pole tekstowe 4">
            <a:extLst>
              <a:ext uri="{FF2B5EF4-FFF2-40B4-BE49-F238E27FC236}">
                <a16:creationId xmlns:a16="http://schemas.microsoft.com/office/drawing/2014/main" id="{13E75851-270C-EF08-F519-20BA0EEB38FD}"/>
              </a:ext>
            </a:extLst>
          </p:cNvPr>
          <p:cNvSpPr txBox="1"/>
          <p:nvPr/>
        </p:nvSpPr>
        <p:spPr>
          <a:xfrm>
            <a:off x="858096" y="1279364"/>
            <a:ext cx="9073008" cy="1477328"/>
          </a:xfrm>
          <a:prstGeom prst="rect">
            <a:avLst/>
          </a:prstGeom>
          <a:noFill/>
        </p:spPr>
        <p:txBody>
          <a:bodyPr wrap="square" rtlCol="0">
            <a:spAutoFit/>
          </a:bodyPr>
          <a:lstStyle/>
          <a:p>
            <a:pPr algn="ctr"/>
            <a:r>
              <a:rPr lang="pl-PL" sz="1800" dirty="0">
                <a:effectLst/>
                <a:ea typeface="Times New Roman" panose="02020603050405020304" pitchFamily="18" charset="0"/>
              </a:rPr>
              <a:t>Przesyłanie wniosku do instytucji jest możliwe tylko w sytuacji, gdy wniosek ten został pozytywnie sprawdzony pod względem poprawności (Instrukcja WOD2021 część ogólna rozdział VI.6.2.). Wtedy uprawniony użytkownik powinien wejść na listę wniosków o dofinansowanie oraz na menu odpowiedniego wniosku wybrać opcję </a:t>
            </a:r>
            <a:r>
              <a:rPr lang="pl-PL" sz="1800" b="1" dirty="0">
                <a:effectLst/>
                <a:ea typeface="Times New Roman" panose="02020603050405020304" pitchFamily="18" charset="0"/>
              </a:rPr>
              <a:t>Prześlij</a:t>
            </a:r>
            <a:r>
              <a:rPr lang="pl-PL" sz="1800" dirty="0">
                <a:effectLst/>
                <a:ea typeface="Times New Roman" panose="02020603050405020304" pitchFamily="18" charset="0"/>
              </a:rPr>
              <a:t>.</a:t>
            </a:r>
          </a:p>
          <a:p>
            <a:pPr algn="ctr"/>
            <a:endParaRPr lang="pl-PL" dirty="0"/>
          </a:p>
        </p:txBody>
      </p:sp>
      <p:pic>
        <p:nvPicPr>
          <p:cNvPr id="6" name="Obraz 5" descr="Obraz zawierający tekst&#10;&#10;Opis wygenerowany automatycznie">
            <a:extLst>
              <a:ext uri="{FF2B5EF4-FFF2-40B4-BE49-F238E27FC236}">
                <a16:creationId xmlns:a16="http://schemas.microsoft.com/office/drawing/2014/main" id="{E4399FE6-C1B5-E13B-685C-A4C159474D3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78262" y="2915741"/>
            <a:ext cx="3591272" cy="3426672"/>
          </a:xfrm>
          <a:prstGeom prst="rect">
            <a:avLst/>
          </a:prstGeom>
          <a:noFill/>
          <a:ln>
            <a:noFill/>
          </a:ln>
        </p:spPr>
      </p:pic>
      <p:sp>
        <p:nvSpPr>
          <p:cNvPr id="7" name="pole tekstowe 6">
            <a:extLst>
              <a:ext uri="{FF2B5EF4-FFF2-40B4-BE49-F238E27FC236}">
                <a16:creationId xmlns:a16="http://schemas.microsoft.com/office/drawing/2014/main" id="{9DDBC08D-F31D-E82A-3595-0866C0A030C4}"/>
              </a:ext>
            </a:extLst>
          </p:cNvPr>
          <p:cNvSpPr txBox="1"/>
          <p:nvPr/>
        </p:nvSpPr>
        <p:spPr>
          <a:xfrm>
            <a:off x="1025426" y="6527079"/>
            <a:ext cx="8640960" cy="369332"/>
          </a:xfrm>
          <a:prstGeom prst="rect">
            <a:avLst/>
          </a:prstGeom>
          <a:noFill/>
        </p:spPr>
        <p:txBody>
          <a:bodyPr wrap="square" rtlCol="0">
            <a:spAutoFit/>
          </a:bodyPr>
          <a:lstStyle/>
          <a:p>
            <a:pPr algn="ctr"/>
            <a:r>
              <a:rPr lang="pl-PL" sz="1800" dirty="0">
                <a:effectLst/>
                <a:latin typeface="Arial" panose="020B0604020202020204" pitchFamily="34" charset="0"/>
                <a:ea typeface="Times New Roman" panose="02020603050405020304" pitchFamily="18" charset="0"/>
              </a:rPr>
              <a:t>Po potwierdzeniu wniosek o dofinansowanie zmienia status na </a:t>
            </a:r>
            <a:r>
              <a:rPr lang="pl-PL" sz="1800" b="1" dirty="0">
                <a:effectLst/>
                <a:latin typeface="Arial" panose="020B0604020202020204" pitchFamily="34" charset="0"/>
                <a:ea typeface="Times New Roman" panose="02020603050405020304" pitchFamily="18" charset="0"/>
              </a:rPr>
              <a:t>Przesłany</a:t>
            </a:r>
            <a:r>
              <a:rPr lang="pl-PL" sz="1800" dirty="0">
                <a:effectLst/>
                <a:latin typeface="Arial" panose="020B0604020202020204" pitchFamily="34" charset="0"/>
                <a:ea typeface="Times New Roman" panose="02020603050405020304" pitchFamily="18" charset="0"/>
              </a:rPr>
              <a:t>. </a:t>
            </a:r>
            <a:endParaRPr lang="pl-PL" dirty="0"/>
          </a:p>
        </p:txBody>
      </p:sp>
    </p:spTree>
    <p:extLst>
      <p:ext uri="{BB962C8B-B14F-4D97-AF65-F5344CB8AC3E}">
        <p14:creationId xmlns:p14="http://schemas.microsoft.com/office/powerpoint/2010/main" val="3526496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313458" y="268881"/>
            <a:ext cx="7632848" cy="4143041"/>
          </a:xfrm>
        </p:spPr>
        <p:txBody>
          <a:bodyPr>
            <a:normAutofit fontScale="90000"/>
          </a:bodyPr>
          <a:lstStyle/>
          <a:p>
            <a:pPr algn="ctr"/>
            <a:br>
              <a:rPr lang="pl-PL" sz="2700" dirty="0">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Dolnośląska Instytucja Pośrednicząca </a:t>
            </a:r>
            <a:br>
              <a:rPr lang="pl-PL" sz="2700" dirty="0">
                <a:latin typeface="Arial" panose="020B0604020202020204" pitchFamily="34" charset="0"/>
                <a:cs typeface="Arial" panose="020B0604020202020204" pitchFamily="34" charset="0"/>
              </a:rPr>
            </a:br>
            <a:br>
              <a:rPr lang="pl-PL" sz="2700" dirty="0">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ul. Eugeniusza Kwiatkowskiego 4 </a:t>
            </a:r>
            <a:br>
              <a:rPr lang="pl-PL" sz="2700" dirty="0">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 52-407 Wrocław</a:t>
            </a:r>
            <a:br>
              <a:rPr lang="pl-PL" sz="2700" dirty="0">
                <a:latin typeface="Arial" panose="020B0604020202020204" pitchFamily="34" charset="0"/>
                <a:cs typeface="Arial" panose="020B0604020202020204" pitchFamily="34" charset="0"/>
              </a:rPr>
            </a:br>
            <a:br>
              <a:rPr lang="pl-PL" sz="2700" dirty="0">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Filia w Świdnicy, Rynek 1, 58-100 Świdnica</a:t>
            </a:r>
            <a:br>
              <a:rPr lang="pl-PL" sz="2700" dirty="0">
                <a:latin typeface="Arial" panose="020B0604020202020204" pitchFamily="34" charset="0"/>
                <a:cs typeface="Arial" panose="020B0604020202020204" pitchFamily="34" charset="0"/>
              </a:rPr>
            </a:br>
            <a:br>
              <a:rPr lang="pl-PL" sz="2700" dirty="0">
                <a:solidFill>
                  <a:srgbClr val="000080"/>
                </a:solidFill>
                <a:effectLst/>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www</a:t>
            </a:r>
            <a:r>
              <a:rPr lang="pl-PL" sz="2700" dirty="0">
                <a:solidFill>
                  <a:srgbClr val="000080"/>
                </a:solidFill>
                <a:effectLst/>
                <a:latin typeface="Arial" panose="020B0604020202020204" pitchFamily="34" charset="0"/>
                <a:cs typeface="Arial" panose="020B0604020202020204" pitchFamily="34" charset="0"/>
              </a:rPr>
              <a:t>.</a:t>
            </a:r>
            <a:r>
              <a:rPr lang="pl-PL" sz="2700" dirty="0">
                <a:latin typeface="Arial" panose="020B0604020202020204" pitchFamily="34" charset="0"/>
                <a:cs typeface="Arial" panose="020B0604020202020204" pitchFamily="34" charset="0"/>
              </a:rPr>
              <a:t>dip.dolnyslask.pl</a:t>
            </a:r>
            <a:br>
              <a:rPr lang="pl-PL" sz="2700" dirty="0">
                <a:effectLst/>
                <a:hlinkClick r:id="rId2"/>
              </a:rPr>
            </a:br>
            <a:br>
              <a:rPr lang="pl-PL" dirty="0"/>
            </a:br>
            <a:br>
              <a:rPr lang="pl-PL" dirty="0"/>
            </a:br>
            <a:endParaRPr lang="pl-PL" dirty="0"/>
          </a:p>
        </p:txBody>
      </p:sp>
      <p:pic>
        <p:nvPicPr>
          <p:cNvPr id="2" name="Obraz 1">
            <a:extLst>
              <a:ext uri="{FF2B5EF4-FFF2-40B4-BE49-F238E27FC236}">
                <a16:creationId xmlns:a16="http://schemas.microsoft.com/office/drawing/2014/main" id="{D931D479-C4F0-8409-1E2C-E8E5D4E579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427" y="6338702"/>
            <a:ext cx="8712967" cy="922152"/>
          </a:xfrm>
          <a:prstGeom prst="rect">
            <a:avLst/>
          </a:prstGeom>
        </p:spPr>
      </p:pic>
      <p:sp>
        <p:nvSpPr>
          <p:cNvPr id="3" name="Tytuł 5">
            <a:extLst>
              <a:ext uri="{FF2B5EF4-FFF2-40B4-BE49-F238E27FC236}">
                <a16:creationId xmlns:a16="http://schemas.microsoft.com/office/drawing/2014/main" id="{7CF2AEF9-B6EC-7553-3AF2-127111C8ABCC}"/>
              </a:ext>
            </a:extLst>
          </p:cNvPr>
          <p:cNvSpPr txBox="1">
            <a:spLocks/>
          </p:cNvSpPr>
          <p:nvPr/>
        </p:nvSpPr>
        <p:spPr>
          <a:xfrm>
            <a:off x="809402" y="2699717"/>
            <a:ext cx="5328592" cy="1656184"/>
          </a:xfrm>
          <a:prstGeom prst="rect">
            <a:avLst/>
          </a:prstGeom>
        </p:spPr>
        <p:txBody>
          <a:bodyPr vert="horz" lIns="0" tIns="0" rIns="0" bIns="0" rtlCol="0" anchor="t" anchorCtr="0">
            <a:normAutofit fontScale="97500"/>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marL="0" marR="0" lvl="0" indent="0" algn="l" defTabSz="1007943" rtl="0" eaLnBrk="1" fontAlgn="auto" latinLnBrk="0" hangingPunct="1">
              <a:lnSpc>
                <a:spcPts val="3600"/>
              </a:lnSpc>
              <a:spcBef>
                <a:spcPct val="0"/>
              </a:spcBef>
              <a:spcAft>
                <a:spcPts val="0"/>
              </a:spcAft>
              <a:buClrTx/>
              <a:buSzTx/>
              <a:buFontTx/>
              <a:buNone/>
              <a:tabLst/>
              <a:defRPr/>
            </a:pPr>
            <a:endParaRPr kumimoji="0" lang="pl-PL" sz="15000" b="1" i="0" u="none" strike="noStrike" kern="1200" cap="none" spc="0" normalizeH="0" baseline="0" noProof="0" dirty="0">
              <a:ln>
                <a:noFill/>
              </a:ln>
              <a:solidFill>
                <a:srgbClr val="002073"/>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086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F9EC16-4DAE-7D99-3261-89BB325B31A6}"/>
              </a:ext>
            </a:extLst>
          </p:cNvPr>
          <p:cNvSpPr>
            <a:spLocks noGrp="1"/>
          </p:cNvSpPr>
          <p:nvPr>
            <p:ph idx="1"/>
          </p:nvPr>
        </p:nvSpPr>
        <p:spPr>
          <a:xfrm>
            <a:off x="997111" y="1598708"/>
            <a:ext cx="8640382" cy="4680002"/>
          </a:xfrm>
        </p:spPr>
        <p:txBody>
          <a:bodyPr/>
          <a:lstStyle/>
          <a:p>
            <a:pPr marL="0" indent="0">
              <a:buNone/>
            </a:pPr>
            <a:r>
              <a:rPr lang="pl-PL" dirty="0"/>
              <a:t> </a:t>
            </a:r>
          </a:p>
        </p:txBody>
      </p:sp>
      <p:sp>
        <p:nvSpPr>
          <p:cNvPr id="2" name="Symbol zastępczy zawartości 2">
            <a:extLst>
              <a:ext uri="{FF2B5EF4-FFF2-40B4-BE49-F238E27FC236}">
                <a16:creationId xmlns:a16="http://schemas.microsoft.com/office/drawing/2014/main" id="{8933874B-29ED-CD8A-89A8-7D5470182D40}"/>
              </a:ext>
            </a:extLst>
          </p:cNvPr>
          <p:cNvSpPr txBox="1">
            <a:spLocks/>
          </p:cNvSpPr>
          <p:nvPr/>
        </p:nvSpPr>
        <p:spPr>
          <a:xfrm>
            <a:off x="737394" y="1619597"/>
            <a:ext cx="9361040" cy="5464224"/>
          </a:xfrm>
          <a:prstGeom prst="rect">
            <a:avLst/>
          </a:prstGeom>
        </p:spPr>
        <p:txBody>
          <a:bodyPr vert="horz" lIns="0" tIns="0" rIns="0" bIns="0" rtlCol="0">
            <a:normAutofit/>
          </a:bodyPr>
          <a:lstStyle>
            <a:lvl1pPr marL="251971" indent="-251971" algn="l" defTabSz="1007886"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14" indent="-251971" algn="l" defTabSz="1007886"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858" indent="-251971" algn="l" defTabSz="1007886"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800"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744" indent="-251971" algn="l" defTabSz="1007886"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endParaRPr lang="pl-PL" sz="1800" b="1" i="0" u="none" strike="noStrike" baseline="0" dirty="0">
              <a:solidFill>
                <a:srgbClr val="000000"/>
              </a:solidFill>
              <a:latin typeface="Calibri" panose="020F0502020204030204" pitchFamily="34" charset="0"/>
            </a:endParaRPr>
          </a:p>
        </p:txBody>
      </p:sp>
      <p:sp>
        <p:nvSpPr>
          <p:cNvPr id="9" name="Tytuł 8">
            <a:extLst>
              <a:ext uri="{FF2B5EF4-FFF2-40B4-BE49-F238E27FC236}">
                <a16:creationId xmlns:a16="http://schemas.microsoft.com/office/drawing/2014/main" id="{988C0714-4659-6EBD-C59F-53BB8A679960}"/>
              </a:ext>
            </a:extLst>
          </p:cNvPr>
          <p:cNvSpPr>
            <a:spLocks noGrp="1"/>
          </p:cNvSpPr>
          <p:nvPr>
            <p:ph type="title"/>
          </p:nvPr>
        </p:nvSpPr>
        <p:spPr>
          <a:xfrm>
            <a:off x="877999" y="1763613"/>
            <a:ext cx="8640381" cy="1080001"/>
          </a:xfrm>
        </p:spPr>
        <p:txBody>
          <a:bodyPr>
            <a:normAutofit/>
          </a:bodyPr>
          <a:lstStyle/>
          <a:p>
            <a:br>
              <a:rPr lang="pl-PL" sz="1800" b="0" i="0" u="none" strike="noStrike" baseline="0" dirty="0">
                <a:solidFill>
                  <a:srgbClr val="000000"/>
                </a:solidFill>
                <a:latin typeface="Calibri" panose="020F0502020204030204" pitchFamily="34" charset="0"/>
              </a:rPr>
            </a:br>
            <a:endParaRPr lang="pl-PL" dirty="0"/>
          </a:p>
        </p:txBody>
      </p:sp>
      <p:sp>
        <p:nvSpPr>
          <p:cNvPr id="4" name="Tytuł 6">
            <a:extLst>
              <a:ext uri="{FF2B5EF4-FFF2-40B4-BE49-F238E27FC236}">
                <a16:creationId xmlns:a16="http://schemas.microsoft.com/office/drawing/2014/main" id="{67808351-4DB5-92F4-F5AF-6BC57E4C78D4}"/>
              </a:ext>
            </a:extLst>
          </p:cNvPr>
          <p:cNvSpPr txBox="1">
            <a:spLocks/>
          </p:cNvSpPr>
          <p:nvPr/>
        </p:nvSpPr>
        <p:spPr>
          <a:xfrm>
            <a:off x="2681608" y="551132"/>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Wniosek o dofinansowanie </a:t>
            </a:r>
          </a:p>
        </p:txBody>
      </p:sp>
      <p:sp>
        <p:nvSpPr>
          <p:cNvPr id="5" name="pole tekstowe 4">
            <a:extLst>
              <a:ext uri="{FF2B5EF4-FFF2-40B4-BE49-F238E27FC236}">
                <a16:creationId xmlns:a16="http://schemas.microsoft.com/office/drawing/2014/main" id="{2982C0B4-5B0D-07B6-06D7-3CDA1499E2B5}"/>
              </a:ext>
            </a:extLst>
          </p:cNvPr>
          <p:cNvSpPr txBox="1"/>
          <p:nvPr/>
        </p:nvSpPr>
        <p:spPr>
          <a:xfrm>
            <a:off x="665386" y="1916374"/>
            <a:ext cx="9361040" cy="4678204"/>
          </a:xfrm>
          <a:prstGeom prst="rect">
            <a:avLst/>
          </a:prstGeom>
          <a:noFill/>
        </p:spPr>
        <p:txBody>
          <a:bodyPr wrap="square" rtlCol="0">
            <a:spAutoFit/>
          </a:bodyPr>
          <a:lstStyle/>
          <a:p>
            <a:pPr algn="ctr"/>
            <a:r>
              <a:rPr lang="pl-PL" sz="2000" dirty="0"/>
              <a:t>Wniosek wypełniany jest w języku polskim. Wszystkie załączniki muszą zostać przedstawione w języku polskim lub posiadać uwierzytelnione tłumaczenie.</a:t>
            </a:r>
          </a:p>
          <a:p>
            <a:pPr algn="ctr"/>
            <a:endParaRPr lang="pl-PL" sz="2000" dirty="0"/>
          </a:p>
          <a:p>
            <a:pPr algn="ctr"/>
            <a:r>
              <a:rPr lang="pl-PL" sz="2000" dirty="0"/>
              <a:t>Wszystkie kwoty i wartości wpisywane we wniosku muszą być podawane w PLN. </a:t>
            </a:r>
          </a:p>
          <a:p>
            <a:pPr algn="ctr"/>
            <a:endParaRPr lang="pl-PL" sz="2000" dirty="0"/>
          </a:p>
          <a:p>
            <a:pPr algn="ctr"/>
            <a:r>
              <a:rPr lang="pl-PL" sz="2000" dirty="0">
                <a:effectLst/>
                <a:ea typeface="Times New Roman" panose="02020603050405020304" pitchFamily="18" charset="0"/>
              </a:rPr>
              <a:t>Pola opisowe we wniosku o dofinansowanie powinny być wypełnione w sposób umożliwiający przeprowadzenie oceny, poprzez stosowanie całych wyrazów. Dopuszcza się stosowanie tylko skrótów powszechnie obowiązujących w języku polskim, co umożliwi właściwe zrozumienie zapisów zawartych we wniosku przez osoby dokonujące oceny. Pozostawienie opisowego pola niewypełnionego bądź wypełnionego poprzez wstawienie ciągu znaków nieposiadających łącznie logicznego znaczenia lub wypełnienie poprzez użycie krótkich, ogólnikowych, uniwersalnych stwierdzeń, bez ich uzasadnienia odnoszącego się do charakterystyki projektu, np. projekt jest dobry, projekt spełnia wymagania itp. będzie powodować negatywną ocenę projektu.</a:t>
            </a:r>
            <a:r>
              <a:rPr lang="pl-PL" sz="2000" kern="50" dirty="0">
                <a:effectLst/>
                <a:ea typeface="Times New Roman" panose="02020603050405020304" pitchFamily="18" charset="0"/>
              </a:rPr>
              <a:t> </a:t>
            </a:r>
            <a:endParaRPr lang="pl-PL" sz="2000" dirty="0">
              <a:effectLst/>
              <a:ea typeface="Times New Roman" panose="02020603050405020304" pitchFamily="18" charset="0"/>
            </a:endParaRPr>
          </a:p>
          <a:p>
            <a:pPr algn="ctr"/>
            <a:endParaRPr lang="pl-PL" dirty="0"/>
          </a:p>
        </p:txBody>
      </p:sp>
    </p:spTree>
    <p:extLst>
      <p:ext uri="{BB962C8B-B14F-4D97-AF65-F5344CB8AC3E}">
        <p14:creationId xmlns:p14="http://schemas.microsoft.com/office/powerpoint/2010/main" val="224782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48BDCBF2-6026-4BDE-04DA-2E27C9BD1F27}"/>
              </a:ext>
            </a:extLst>
          </p:cNvPr>
          <p:cNvSpPr txBox="1"/>
          <p:nvPr/>
        </p:nvSpPr>
        <p:spPr>
          <a:xfrm>
            <a:off x="517669" y="1583763"/>
            <a:ext cx="9436750" cy="2277547"/>
          </a:xfrm>
          <a:prstGeom prst="rect">
            <a:avLst/>
          </a:prstGeom>
          <a:noFill/>
        </p:spPr>
        <p:txBody>
          <a:bodyPr wrap="square" rtlCol="0">
            <a:spAutoFit/>
          </a:bodyPr>
          <a:lstStyle/>
          <a:p>
            <a:pPr algn="ctr"/>
            <a:endParaRPr lang="pl-PL" sz="2000" dirty="0">
              <a:solidFill>
                <a:srgbClr val="0462C1"/>
              </a:solidFill>
              <a:latin typeface="Calibri" panose="020F0502020204030204" pitchFamily="34" charset="0"/>
            </a:endParaRPr>
          </a:p>
          <a:p>
            <a:pPr algn="ctr"/>
            <a:endParaRPr lang="pl-PL" sz="2800" i="0" u="none" strike="noStrike" baseline="0" dirty="0"/>
          </a:p>
          <a:p>
            <a:pPr algn="ctr"/>
            <a:endParaRPr lang="pl-PL" sz="2000" b="0" i="0" u="none" strike="noStrike" baseline="0" dirty="0">
              <a:solidFill>
                <a:srgbClr val="0462C1"/>
              </a:solidFill>
              <a:latin typeface="Calibri" panose="020F0502020204030204" pitchFamily="34" charset="0"/>
            </a:endParaRPr>
          </a:p>
          <a:p>
            <a:pPr algn="ctr"/>
            <a:endParaRPr lang="pl-PL" sz="2000" b="0" i="0" u="none" strike="noStrike" baseline="0" dirty="0">
              <a:solidFill>
                <a:srgbClr val="0462C1"/>
              </a:solidFill>
              <a:latin typeface="Calibri" panose="020F0502020204030204" pitchFamily="34" charset="0"/>
            </a:endParaRPr>
          </a:p>
          <a:p>
            <a:pPr algn="ctr"/>
            <a:endParaRPr lang="pl-PL" b="1" dirty="0">
              <a:solidFill>
                <a:srgbClr val="000000"/>
              </a:solidFill>
              <a:latin typeface="Calibri" panose="020F0502020204030204" pitchFamily="34" charset="0"/>
            </a:endParaRPr>
          </a:p>
          <a:p>
            <a:pPr algn="ctr"/>
            <a:endParaRPr lang="pl-PL" b="1" dirty="0">
              <a:solidFill>
                <a:srgbClr val="000000"/>
              </a:solidFill>
              <a:latin typeface="Calibri" panose="020F0502020204030204" pitchFamily="34" charset="0"/>
            </a:endParaRPr>
          </a:p>
          <a:p>
            <a:pPr algn="ctr"/>
            <a:endParaRPr lang="pl-PL" dirty="0"/>
          </a:p>
        </p:txBody>
      </p:sp>
      <p:sp>
        <p:nvSpPr>
          <p:cNvPr id="6" name="Tytuł 6">
            <a:extLst>
              <a:ext uri="{FF2B5EF4-FFF2-40B4-BE49-F238E27FC236}">
                <a16:creationId xmlns:a16="http://schemas.microsoft.com/office/drawing/2014/main" id="{FB91E787-2941-4D89-68CD-6FF6A0E16E56}"/>
              </a:ext>
            </a:extLst>
          </p:cNvPr>
          <p:cNvSpPr txBox="1">
            <a:spLocks/>
          </p:cNvSpPr>
          <p:nvPr/>
        </p:nvSpPr>
        <p:spPr>
          <a:xfrm>
            <a:off x="2249562" y="323453"/>
            <a:ext cx="5033160" cy="731708"/>
          </a:xfrm>
          <a:prstGeom prst="bevel">
            <a:avLst/>
          </a:prstGeom>
          <a:ln w="6350" cap="flat" cmpd="sng" algn="ctr">
            <a:noFill/>
            <a:prstDash val="solid"/>
            <a:miter lim="800000"/>
          </a:ln>
          <a:scene3d>
            <a:camera prst="obliqueBottomLeft"/>
            <a:lightRig rig="threePt" dir="t"/>
          </a:scene3d>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rmAutofit/>
          </a:bodyPr>
          <a:lstStyle>
            <a:lvl1pPr algn="l" defTabSz="1007886" rtl="0" eaLnBrk="1" latinLnBrk="0" hangingPunct="1">
              <a:lnSpc>
                <a:spcPts val="3600"/>
              </a:lnSpc>
              <a:spcBef>
                <a:spcPct val="0"/>
              </a:spcBef>
              <a:buNone/>
              <a:defRPr sz="2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pl-PL" dirty="0"/>
              <a:t>Aplikacja WOD2021</a:t>
            </a:r>
          </a:p>
        </p:txBody>
      </p:sp>
      <p:pic>
        <p:nvPicPr>
          <p:cNvPr id="7" name="Obraz 6">
            <a:extLst>
              <a:ext uri="{FF2B5EF4-FFF2-40B4-BE49-F238E27FC236}">
                <a16:creationId xmlns:a16="http://schemas.microsoft.com/office/drawing/2014/main" id="{8CB826D0-2417-444C-D9C3-749B1280C623}"/>
              </a:ext>
            </a:extLst>
          </p:cNvPr>
          <p:cNvPicPr>
            <a:picLocks noChangeAspect="1"/>
          </p:cNvPicPr>
          <p:nvPr/>
        </p:nvPicPr>
        <p:blipFill>
          <a:blip r:embed="rId2"/>
          <a:stretch>
            <a:fillRect/>
          </a:stretch>
        </p:blipFill>
        <p:spPr>
          <a:xfrm>
            <a:off x="233338" y="1327765"/>
            <a:ext cx="9940806" cy="5680778"/>
          </a:xfrm>
          <a:prstGeom prst="rect">
            <a:avLst/>
          </a:prstGeom>
        </p:spPr>
      </p:pic>
      <p:sp>
        <p:nvSpPr>
          <p:cNvPr id="11" name="Owal 10">
            <a:extLst>
              <a:ext uri="{FF2B5EF4-FFF2-40B4-BE49-F238E27FC236}">
                <a16:creationId xmlns:a16="http://schemas.microsoft.com/office/drawing/2014/main" id="{6C731E9E-4C4B-6D1A-9115-8F95E5EED841}"/>
              </a:ext>
            </a:extLst>
          </p:cNvPr>
          <p:cNvSpPr/>
          <p:nvPr/>
        </p:nvSpPr>
        <p:spPr>
          <a:xfrm rot="1006200">
            <a:off x="8529985" y="1838633"/>
            <a:ext cx="1980000" cy="9000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E71224"/>
              </a:solidFill>
            </a:endParaRPr>
          </a:p>
        </p:txBody>
      </p:sp>
      <p:sp>
        <p:nvSpPr>
          <p:cNvPr id="12" name="Strzałka: w dół 11">
            <a:extLst>
              <a:ext uri="{FF2B5EF4-FFF2-40B4-BE49-F238E27FC236}">
                <a16:creationId xmlns:a16="http://schemas.microsoft.com/office/drawing/2014/main" id="{647C8D8D-DDC0-B7FD-FDBC-256437B30BDB}"/>
              </a:ext>
            </a:extLst>
          </p:cNvPr>
          <p:cNvSpPr/>
          <p:nvPr/>
        </p:nvSpPr>
        <p:spPr>
          <a:xfrm>
            <a:off x="9338836" y="1029529"/>
            <a:ext cx="255542" cy="1022115"/>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FB079EA8-2EBF-F3B0-0C8B-9FCEFECE6AA7}"/>
              </a:ext>
            </a:extLst>
          </p:cNvPr>
          <p:cNvSpPr txBox="1"/>
          <p:nvPr/>
        </p:nvSpPr>
        <p:spPr>
          <a:xfrm>
            <a:off x="7866186" y="551132"/>
            <a:ext cx="2825627" cy="369332"/>
          </a:xfrm>
          <a:prstGeom prst="rect">
            <a:avLst/>
          </a:prstGeom>
          <a:noFill/>
        </p:spPr>
        <p:txBody>
          <a:bodyPr wrap="square" rtlCol="0">
            <a:spAutoFit/>
          </a:bodyPr>
          <a:lstStyle/>
          <a:p>
            <a:r>
              <a:rPr lang="pl-PL" dirty="0"/>
              <a:t>Utwórz konto lub zaloguj się </a:t>
            </a:r>
          </a:p>
        </p:txBody>
      </p:sp>
    </p:spTree>
    <p:extLst>
      <p:ext uri="{BB962C8B-B14F-4D97-AF65-F5344CB8AC3E}">
        <p14:creationId xmlns:p14="http://schemas.microsoft.com/office/powerpoint/2010/main" val="388004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a:extLst>
              <a:ext uri="{FF2B5EF4-FFF2-40B4-BE49-F238E27FC236}">
                <a16:creationId xmlns:a16="http://schemas.microsoft.com/office/drawing/2014/main" id="{99E72235-8D7C-D83D-EFAC-5AA56BC4D7B5}"/>
              </a:ext>
            </a:extLst>
          </p:cNvPr>
          <p:cNvPicPr>
            <a:picLocks noGrp="1" noChangeAspect="1"/>
          </p:cNvPicPr>
          <p:nvPr>
            <p:ph idx="1"/>
          </p:nvPr>
        </p:nvPicPr>
        <p:blipFill>
          <a:blip r:embed="rId2"/>
          <a:stretch>
            <a:fillRect/>
          </a:stretch>
        </p:blipFill>
        <p:spPr>
          <a:xfrm>
            <a:off x="1047344" y="1174316"/>
            <a:ext cx="8319911" cy="4679950"/>
          </a:xfrm>
        </p:spPr>
      </p:pic>
      <p:sp>
        <p:nvSpPr>
          <p:cNvPr id="4" name="Symbol zastępczy numeru slajdu 3">
            <a:extLst>
              <a:ext uri="{FF2B5EF4-FFF2-40B4-BE49-F238E27FC236}">
                <a16:creationId xmlns:a16="http://schemas.microsoft.com/office/drawing/2014/main" id="{38372D9A-3F72-DA3E-F6E4-F1EEC29017E4}"/>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
        <p:nvSpPr>
          <p:cNvPr id="7" name="pole tekstowe 6">
            <a:extLst>
              <a:ext uri="{FF2B5EF4-FFF2-40B4-BE49-F238E27FC236}">
                <a16:creationId xmlns:a16="http://schemas.microsoft.com/office/drawing/2014/main" id="{7E748DCE-5F69-8F86-5A3C-4212CFE1883B}"/>
              </a:ext>
            </a:extLst>
          </p:cNvPr>
          <p:cNvSpPr txBox="1"/>
          <p:nvPr/>
        </p:nvSpPr>
        <p:spPr>
          <a:xfrm>
            <a:off x="850815" y="611485"/>
            <a:ext cx="8712968" cy="369332"/>
          </a:xfrm>
          <a:prstGeom prst="rect">
            <a:avLst/>
          </a:prstGeom>
          <a:noFill/>
        </p:spPr>
        <p:txBody>
          <a:bodyPr wrap="square" rtlCol="0">
            <a:spAutoFit/>
          </a:bodyPr>
          <a:lstStyle/>
          <a:p>
            <a:r>
              <a:rPr lang="pl-PL" dirty="0"/>
              <a:t>Wypełniamy wymagane pola, tj. Login, imię, nazwisko, adres email i klikamy ZAPISZ</a:t>
            </a:r>
          </a:p>
        </p:txBody>
      </p:sp>
      <p:sp>
        <p:nvSpPr>
          <p:cNvPr id="10" name="pole tekstowe 9">
            <a:extLst>
              <a:ext uri="{FF2B5EF4-FFF2-40B4-BE49-F238E27FC236}">
                <a16:creationId xmlns:a16="http://schemas.microsoft.com/office/drawing/2014/main" id="{A8C55719-304C-C54E-7249-9426C68DAD8D}"/>
              </a:ext>
            </a:extLst>
          </p:cNvPr>
          <p:cNvSpPr txBox="1"/>
          <p:nvPr/>
        </p:nvSpPr>
        <p:spPr>
          <a:xfrm>
            <a:off x="952233" y="6437932"/>
            <a:ext cx="8712968" cy="923330"/>
          </a:xfrm>
          <a:prstGeom prst="rect">
            <a:avLst/>
          </a:prstGeom>
          <a:noFill/>
        </p:spPr>
        <p:txBody>
          <a:bodyPr wrap="square" rtlCol="0">
            <a:spAutoFit/>
          </a:bodyPr>
          <a:lstStyle/>
          <a:p>
            <a:r>
              <a:rPr lang="pl-PL" dirty="0"/>
              <a:t>Aplikacja informuje, że wskazany powyżej adres email zostały przesłane wiadomości dotyczące aktywowania konta i utworzenia. Klikając w odpowiedni link w naszej skrzynce odbiorczej aktywujemy możliwość logowania się do generatora. </a:t>
            </a:r>
          </a:p>
        </p:txBody>
      </p:sp>
    </p:spTree>
    <p:extLst>
      <p:ext uri="{BB962C8B-B14F-4D97-AF65-F5344CB8AC3E}">
        <p14:creationId xmlns:p14="http://schemas.microsoft.com/office/powerpoint/2010/main" val="233232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443FC640-A5CD-B926-9109-D9C1C8C5D5B7}"/>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
        <p:nvSpPr>
          <p:cNvPr id="5" name="pole tekstowe 4">
            <a:extLst>
              <a:ext uri="{FF2B5EF4-FFF2-40B4-BE49-F238E27FC236}">
                <a16:creationId xmlns:a16="http://schemas.microsoft.com/office/drawing/2014/main" id="{9BEC614A-AC28-4B65-4C14-C329384CCA57}"/>
              </a:ext>
            </a:extLst>
          </p:cNvPr>
          <p:cNvSpPr txBox="1"/>
          <p:nvPr/>
        </p:nvSpPr>
        <p:spPr>
          <a:xfrm>
            <a:off x="918261" y="518245"/>
            <a:ext cx="8711783" cy="369332"/>
          </a:xfrm>
          <a:prstGeom prst="rect">
            <a:avLst/>
          </a:prstGeom>
          <a:noFill/>
        </p:spPr>
        <p:txBody>
          <a:bodyPr wrap="square" rtlCol="0">
            <a:spAutoFit/>
          </a:bodyPr>
          <a:lstStyle/>
          <a:p>
            <a:r>
              <a:rPr lang="pl-PL" dirty="0"/>
              <a:t>Po wyszukaniu stosownego naboru można rozpocząć tworzenie wniosku.  </a:t>
            </a:r>
          </a:p>
        </p:txBody>
      </p:sp>
      <p:pic>
        <p:nvPicPr>
          <p:cNvPr id="7" name="Obraz 6">
            <a:extLst>
              <a:ext uri="{FF2B5EF4-FFF2-40B4-BE49-F238E27FC236}">
                <a16:creationId xmlns:a16="http://schemas.microsoft.com/office/drawing/2014/main" id="{5B2050DD-C3D8-5F09-192E-27495DF13748}"/>
              </a:ext>
            </a:extLst>
          </p:cNvPr>
          <p:cNvPicPr>
            <a:picLocks noChangeAspect="1"/>
          </p:cNvPicPr>
          <p:nvPr/>
        </p:nvPicPr>
        <p:blipFill>
          <a:blip r:embed="rId3"/>
          <a:stretch>
            <a:fillRect/>
          </a:stretch>
        </p:blipFill>
        <p:spPr>
          <a:xfrm>
            <a:off x="233339" y="1412866"/>
            <a:ext cx="9967950" cy="5606972"/>
          </a:xfrm>
          <a:prstGeom prst="rect">
            <a:avLst/>
          </a:prstGeom>
        </p:spPr>
      </p:pic>
      <p:sp>
        <p:nvSpPr>
          <p:cNvPr id="8" name="Strzałka: w dół 7">
            <a:extLst>
              <a:ext uri="{FF2B5EF4-FFF2-40B4-BE49-F238E27FC236}">
                <a16:creationId xmlns:a16="http://schemas.microsoft.com/office/drawing/2014/main" id="{F33F68EF-501E-DF7C-CC28-D09F177783A1}"/>
              </a:ext>
            </a:extLst>
          </p:cNvPr>
          <p:cNvSpPr/>
          <p:nvPr/>
        </p:nvSpPr>
        <p:spPr>
          <a:xfrm rot="1906851">
            <a:off x="8367002" y="3391062"/>
            <a:ext cx="683257" cy="1822874"/>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p14="http://schemas.microsoft.com/office/powerpoint/2010/main">
        <mc:Choice Requires="p14">
          <p:contentPart p14:bwMode="auto" r:id="rId4">
            <p14:nvContentPartPr>
              <p14:cNvPr id="9" name="Pismo odręczne 8">
                <a:extLst>
                  <a:ext uri="{FF2B5EF4-FFF2-40B4-BE49-F238E27FC236}">
                    <a16:creationId xmlns:a16="http://schemas.microsoft.com/office/drawing/2014/main" id="{374E3EC3-7B4A-A7BA-F025-B75B08513EE8}"/>
                  </a:ext>
                </a:extLst>
              </p14:cNvPr>
              <p14:cNvContentPartPr/>
              <p14:nvPr/>
            </p14:nvContentPartPr>
            <p14:xfrm>
              <a:off x="8761684" y="4079180"/>
              <a:ext cx="360" cy="360"/>
            </p14:xfrm>
          </p:contentPart>
        </mc:Choice>
        <mc:Fallback xmlns="">
          <p:pic>
            <p:nvPicPr>
              <p:cNvPr id="9" name="Pismo odręczne 8">
                <a:extLst>
                  <a:ext uri="{FF2B5EF4-FFF2-40B4-BE49-F238E27FC236}">
                    <a16:creationId xmlns:p14="http://schemas.microsoft.com/office/powerpoint/2010/main" xmlns="" xmlns:a16="http://schemas.microsoft.com/office/drawing/2014/main" id="{374E3EC3-7B4A-A7BA-F025-B75B08513EE8}"/>
                  </a:ext>
                </a:extLst>
              </p:cNvPr>
              <p:cNvPicPr/>
              <p:nvPr/>
            </p:nvPicPr>
            <p:blipFill>
              <a:blip r:embed="rId5"/>
              <a:stretch>
                <a:fillRect/>
              </a:stretch>
            </p:blipFill>
            <p:spPr>
              <a:xfrm>
                <a:off x="8752684" y="40705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Pismo odręczne 9">
                <a:extLst>
                  <a:ext uri="{FF2B5EF4-FFF2-40B4-BE49-F238E27FC236}">
                    <a16:creationId xmlns:a16="http://schemas.microsoft.com/office/drawing/2014/main" id="{D850404B-11D5-DF8A-3C6E-354D7FA93D8F}"/>
                  </a:ext>
                </a:extLst>
              </p14:cNvPr>
              <p14:cNvContentPartPr/>
              <p14:nvPr/>
            </p14:nvContentPartPr>
            <p14:xfrm>
              <a:off x="8772124" y="3980900"/>
              <a:ext cx="360" cy="8280"/>
            </p14:xfrm>
          </p:contentPart>
        </mc:Choice>
        <mc:Fallback xmlns="">
          <p:pic>
            <p:nvPicPr>
              <p:cNvPr id="10" name="Pismo odręczne 9">
                <a:extLst>
                  <a:ext uri="{FF2B5EF4-FFF2-40B4-BE49-F238E27FC236}">
                    <a16:creationId xmlns:p14="http://schemas.microsoft.com/office/powerpoint/2010/main" xmlns="" xmlns:a16="http://schemas.microsoft.com/office/drawing/2014/main" id="{D850404B-11D5-DF8A-3C6E-354D7FA93D8F}"/>
                  </a:ext>
                </a:extLst>
              </p:cNvPr>
              <p:cNvPicPr/>
              <p:nvPr/>
            </p:nvPicPr>
            <p:blipFill>
              <a:blip r:embed="rId7"/>
              <a:stretch>
                <a:fillRect/>
              </a:stretch>
            </p:blipFill>
            <p:spPr>
              <a:xfrm>
                <a:off x="8763124" y="3972260"/>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Pismo odręczne 10">
                <a:extLst>
                  <a:ext uri="{FF2B5EF4-FFF2-40B4-BE49-F238E27FC236}">
                    <a16:creationId xmlns:a16="http://schemas.microsoft.com/office/drawing/2014/main" id="{C6202A7F-8A46-B29C-4F80-5EE8737FE29C}"/>
                  </a:ext>
                </a:extLst>
              </p14:cNvPr>
              <p14:cNvContentPartPr/>
              <p14:nvPr/>
            </p14:nvContentPartPr>
            <p14:xfrm>
              <a:off x="8932324" y="3968660"/>
              <a:ext cx="360" cy="360"/>
            </p14:xfrm>
          </p:contentPart>
        </mc:Choice>
        <mc:Fallback xmlns="">
          <p:pic>
            <p:nvPicPr>
              <p:cNvPr id="11" name="Pismo odręczne 10">
                <a:extLst>
                  <a:ext uri="{FF2B5EF4-FFF2-40B4-BE49-F238E27FC236}">
                    <a16:creationId xmlns:p14="http://schemas.microsoft.com/office/powerpoint/2010/main" xmlns="" xmlns:a16="http://schemas.microsoft.com/office/drawing/2014/main" id="{C6202A7F-8A46-B29C-4F80-5EE8737FE29C}"/>
                  </a:ext>
                </a:extLst>
              </p:cNvPr>
              <p:cNvPicPr/>
              <p:nvPr/>
            </p:nvPicPr>
            <p:blipFill>
              <a:blip r:embed="rId5"/>
              <a:stretch>
                <a:fillRect/>
              </a:stretch>
            </p:blipFill>
            <p:spPr>
              <a:xfrm>
                <a:off x="8923684" y="3959660"/>
                <a:ext cx="18000" cy="18000"/>
              </a:xfrm>
              <a:prstGeom prst="rect">
                <a:avLst/>
              </a:prstGeom>
            </p:spPr>
          </p:pic>
        </mc:Fallback>
      </mc:AlternateContent>
    </p:spTree>
    <p:extLst>
      <p:ext uri="{BB962C8B-B14F-4D97-AF65-F5344CB8AC3E}">
        <p14:creationId xmlns:p14="http://schemas.microsoft.com/office/powerpoint/2010/main" val="414084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443FC640-A5CD-B926-9109-D9C1C8C5D5B7}"/>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
        <p:nvSpPr>
          <p:cNvPr id="6" name="pole tekstowe 5">
            <a:extLst>
              <a:ext uri="{FF2B5EF4-FFF2-40B4-BE49-F238E27FC236}">
                <a16:creationId xmlns:a16="http://schemas.microsoft.com/office/drawing/2014/main" id="{BB989C2C-FABA-5673-85D3-3DDC2229BEAC}"/>
              </a:ext>
            </a:extLst>
          </p:cNvPr>
          <p:cNvSpPr txBox="1"/>
          <p:nvPr/>
        </p:nvSpPr>
        <p:spPr>
          <a:xfrm>
            <a:off x="521370" y="251445"/>
            <a:ext cx="5040560" cy="369332"/>
          </a:xfrm>
          <a:prstGeom prst="rect">
            <a:avLst/>
          </a:prstGeom>
          <a:noFill/>
        </p:spPr>
        <p:txBody>
          <a:bodyPr wrap="square" rtlCol="0">
            <a:spAutoFit/>
          </a:bodyPr>
          <a:lstStyle/>
          <a:p>
            <a:r>
              <a:rPr lang="pl-PL" dirty="0"/>
              <a:t>Wypełniamy tytuł projektu:</a:t>
            </a:r>
          </a:p>
        </p:txBody>
      </p:sp>
      <p:pic>
        <p:nvPicPr>
          <p:cNvPr id="5" name="Obraz 4">
            <a:extLst>
              <a:ext uri="{FF2B5EF4-FFF2-40B4-BE49-F238E27FC236}">
                <a16:creationId xmlns:a16="http://schemas.microsoft.com/office/drawing/2014/main" id="{59F4275F-415A-890E-EB3B-AE21A3C73BB0}"/>
              </a:ext>
            </a:extLst>
          </p:cNvPr>
          <p:cNvPicPr>
            <a:picLocks noChangeAspect="1"/>
          </p:cNvPicPr>
          <p:nvPr/>
        </p:nvPicPr>
        <p:blipFill>
          <a:blip r:embed="rId3"/>
          <a:stretch>
            <a:fillRect/>
          </a:stretch>
        </p:blipFill>
        <p:spPr>
          <a:xfrm>
            <a:off x="0" y="772765"/>
            <a:ext cx="10722503" cy="6031408"/>
          </a:xfrm>
          <a:prstGeom prst="rect">
            <a:avLst/>
          </a:prstGeom>
        </p:spPr>
      </p:pic>
    </p:spTree>
    <p:extLst>
      <p:ext uri="{BB962C8B-B14F-4D97-AF65-F5344CB8AC3E}">
        <p14:creationId xmlns:p14="http://schemas.microsoft.com/office/powerpoint/2010/main" val="288976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443FC640-A5CD-B926-9109-D9C1C8C5D5B7}"/>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
        <p:nvSpPr>
          <p:cNvPr id="3" name="pole tekstowe 2">
            <a:extLst>
              <a:ext uri="{FF2B5EF4-FFF2-40B4-BE49-F238E27FC236}">
                <a16:creationId xmlns:a16="http://schemas.microsoft.com/office/drawing/2014/main" id="{213DD8D2-0DBD-A03C-92C3-6B6C3FF72EE1}"/>
              </a:ext>
            </a:extLst>
          </p:cNvPr>
          <p:cNvSpPr txBox="1"/>
          <p:nvPr/>
        </p:nvSpPr>
        <p:spPr>
          <a:xfrm>
            <a:off x="618944" y="299039"/>
            <a:ext cx="9937104" cy="369332"/>
          </a:xfrm>
          <a:prstGeom prst="rect">
            <a:avLst/>
          </a:prstGeom>
          <a:noFill/>
        </p:spPr>
        <p:txBody>
          <a:bodyPr wrap="square" rtlCol="0">
            <a:spAutoFit/>
          </a:bodyPr>
          <a:lstStyle/>
          <a:p>
            <a:r>
              <a:rPr lang="pl-PL" dirty="0"/>
              <a:t>Edycję każdej zakładki rozpoczynamy poprzez kliknięcie w blok „EDYTUJ SEKCJĘ”:</a:t>
            </a:r>
          </a:p>
        </p:txBody>
      </p:sp>
      <p:pic>
        <p:nvPicPr>
          <p:cNvPr id="7" name="Obraz 6">
            <a:extLst>
              <a:ext uri="{FF2B5EF4-FFF2-40B4-BE49-F238E27FC236}">
                <a16:creationId xmlns:a16="http://schemas.microsoft.com/office/drawing/2014/main" id="{06FB72D3-FDD4-BCA9-B1C1-3F401F39AA4C}"/>
              </a:ext>
            </a:extLst>
          </p:cNvPr>
          <p:cNvPicPr>
            <a:picLocks noChangeAspect="1"/>
          </p:cNvPicPr>
          <p:nvPr/>
        </p:nvPicPr>
        <p:blipFill>
          <a:blip r:embed="rId3"/>
          <a:stretch>
            <a:fillRect/>
          </a:stretch>
        </p:blipFill>
        <p:spPr>
          <a:xfrm>
            <a:off x="-12886" y="937168"/>
            <a:ext cx="10691813" cy="6014145"/>
          </a:xfrm>
          <a:prstGeom prst="rect">
            <a:avLst/>
          </a:prstGeom>
        </p:spPr>
      </p:pic>
      <p:sp>
        <p:nvSpPr>
          <p:cNvPr id="14" name="Owal 13">
            <a:extLst>
              <a:ext uri="{FF2B5EF4-FFF2-40B4-BE49-F238E27FC236}">
                <a16:creationId xmlns:a16="http://schemas.microsoft.com/office/drawing/2014/main" id="{52209A89-8123-AA9B-5C6A-33C15FA7C143}"/>
              </a:ext>
            </a:extLst>
          </p:cNvPr>
          <p:cNvSpPr/>
          <p:nvPr/>
        </p:nvSpPr>
        <p:spPr>
          <a:xfrm>
            <a:off x="2609602" y="2699717"/>
            <a:ext cx="1620000" cy="7200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E71224"/>
              </a:solidFill>
            </a:endParaRPr>
          </a:p>
        </p:txBody>
      </p:sp>
      <p:sp>
        <p:nvSpPr>
          <p:cNvPr id="2" name="Strzałka: w dół 1">
            <a:extLst>
              <a:ext uri="{FF2B5EF4-FFF2-40B4-BE49-F238E27FC236}">
                <a16:creationId xmlns:a16="http://schemas.microsoft.com/office/drawing/2014/main" id="{C00913C0-5AAB-5FCB-B3FB-6493CD65CE25}"/>
              </a:ext>
            </a:extLst>
          </p:cNvPr>
          <p:cNvSpPr/>
          <p:nvPr/>
        </p:nvSpPr>
        <p:spPr>
          <a:xfrm rot="1906851">
            <a:off x="4334553" y="1167949"/>
            <a:ext cx="683257" cy="1822874"/>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456544548"/>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3691</TotalTime>
  <Words>3598</Words>
  <Application>Microsoft Office PowerPoint</Application>
  <PresentationFormat>Niestandardowy</PresentationFormat>
  <Paragraphs>346</Paragraphs>
  <Slides>33</Slides>
  <Notes>20</Notes>
  <HiddenSlides>2</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33</vt:i4>
      </vt:variant>
    </vt:vector>
  </HeadingPairs>
  <TitlesOfParts>
    <vt:vector size="43" baseType="lpstr">
      <vt:lpstr>Arial</vt:lpstr>
      <vt:lpstr>Calibri</vt:lpstr>
      <vt:lpstr>Cambria</vt:lpstr>
      <vt:lpstr>Open Sans</vt:lpstr>
      <vt:lpstr>Symbol</vt:lpstr>
      <vt:lpstr>Times New Roman</vt:lpstr>
      <vt:lpstr>Ubuntu</vt:lpstr>
      <vt:lpstr>Verdana</vt:lpstr>
      <vt:lpstr>Wingdings</vt:lpstr>
      <vt:lpstr>Motyw pakietu Office</vt:lpstr>
      <vt:lpstr>Kompleksowa modernizacja energetyczna budynków mieszkalnych wielorodzinnych (z wyjątkiem budynków stanowiących własność Skarbu Państwa oraz budynków spółdzielni mieszkaniowych) – województwo dolnośląskie Nabór  nr FEDS.02.02-IP.01-043/23   GENERATOR WNIOSKÓW   </vt:lpstr>
      <vt:lpstr>Prezentacja programu PowerPoint</vt:lpstr>
      <vt:lpstr> </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Dolnośląska Instytucja Pośrednicząca   ul. Eugeniusza Kwiatkowskiego 4   52-407 Wrocław  Filia w Świdnicy, Rynek 1, 58-100 Świdnica  www.dip.dolnyslask.pl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Sylwia Gacek</cp:lastModifiedBy>
  <cp:revision>270</cp:revision>
  <dcterms:created xsi:type="dcterms:W3CDTF">2022-06-22T09:40:44Z</dcterms:created>
  <dcterms:modified xsi:type="dcterms:W3CDTF">2023-11-03T11:39:35Z</dcterms:modified>
</cp:coreProperties>
</file>