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70" r:id="rId2"/>
    <p:sldId id="287" r:id="rId3"/>
    <p:sldId id="271" r:id="rId4"/>
    <p:sldId id="280" r:id="rId5"/>
    <p:sldId id="292" r:id="rId6"/>
    <p:sldId id="293" r:id="rId7"/>
    <p:sldId id="294" r:id="rId8"/>
    <p:sldId id="295" r:id="rId9"/>
    <p:sldId id="296" r:id="rId10"/>
    <p:sldId id="297" r:id="rId11"/>
    <p:sldId id="298" r:id="rId12"/>
    <p:sldId id="299" r:id="rId13"/>
    <p:sldId id="279" r:id="rId14"/>
  </p:sldIdLst>
  <p:sldSz cx="9144000" cy="6858000" type="screen4x3"/>
  <p:notesSz cx="6792913" cy="992505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3596" cy="496253"/>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7745" y="0"/>
            <a:ext cx="2943596" cy="496253"/>
          </a:xfrm>
          <a:prstGeom prst="rect">
            <a:avLst/>
          </a:prstGeom>
        </p:spPr>
        <p:txBody>
          <a:bodyPr vert="horz" lIns="91440" tIns="45720" rIns="91440" bIns="45720" rtlCol="0"/>
          <a:lstStyle>
            <a:lvl1pPr algn="r">
              <a:defRPr sz="1200"/>
            </a:lvl1pPr>
          </a:lstStyle>
          <a:p>
            <a:fld id="{745377ED-D428-422E-8978-4D05C5B5E5A8}" type="datetimeFigureOut">
              <a:rPr lang="pl-PL" smtClean="0"/>
              <a:t>20.06.2022</a:t>
            </a:fld>
            <a:endParaRPr lang="pl-PL"/>
          </a:p>
        </p:txBody>
      </p:sp>
      <p:sp>
        <p:nvSpPr>
          <p:cNvPr id="4" name="Symbol zastępczy stopki 3"/>
          <p:cNvSpPr>
            <a:spLocks noGrp="1"/>
          </p:cNvSpPr>
          <p:nvPr>
            <p:ph type="ftr" sz="quarter" idx="2"/>
          </p:nvPr>
        </p:nvSpPr>
        <p:spPr>
          <a:xfrm>
            <a:off x="0" y="9427075"/>
            <a:ext cx="2943596" cy="496253"/>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7745" y="9427075"/>
            <a:ext cx="2943596" cy="496253"/>
          </a:xfrm>
          <a:prstGeom prst="rect">
            <a:avLst/>
          </a:prstGeom>
        </p:spPr>
        <p:txBody>
          <a:bodyPr vert="horz" lIns="91440" tIns="45720" rIns="91440" bIns="45720" rtlCol="0" anchor="b"/>
          <a:lstStyle>
            <a:lvl1pPr algn="r">
              <a:defRPr sz="1200"/>
            </a:lvl1pPr>
          </a:lstStyle>
          <a:p>
            <a:fld id="{B307B270-3C3A-4D51-8074-E2C5D988C1D1}" type="slidenum">
              <a:rPr lang="pl-PL" smtClean="0"/>
              <a:t>‹#›</a:t>
            </a:fld>
            <a:endParaRPr lang="pl-P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63063C90-8F68-4AA5-839D-404C4E8ADB0B}" type="datetimeFigureOut">
              <a:rPr lang="pl-PL" smtClean="0"/>
              <a:pPr/>
              <a:t>20.06.2022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1D04413C-B874-41CB-9D94-E0A018B0F5AF}"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063C90-8F68-4AA5-839D-404C4E8ADB0B}" type="datetimeFigureOut">
              <a:rPr lang="pl-PL" smtClean="0"/>
              <a:pPr/>
              <a:t>20.06.2022</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4413C-B874-41CB-9D94-E0A018B0F5AF}"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2047" y="1844824"/>
            <a:ext cx="9144000" cy="2016225"/>
          </a:xfrm>
        </p:spPr>
        <p:txBody>
          <a:bodyPr>
            <a:normAutofit fontScale="90000"/>
          </a:bodyPr>
          <a:lstStyle/>
          <a:p>
            <a:r>
              <a:rPr lang="pl-PL" sz="2800" b="1" i="1" dirty="0">
                <a:solidFill>
                  <a:schemeClr val="accent1">
                    <a:lumMod val="75000"/>
                  </a:schemeClr>
                </a:solidFill>
              </a:rPr>
              <a:t>Wpływ działań rewitalizacyjnych </a:t>
            </a:r>
            <a:br>
              <a:rPr lang="pl-PL" sz="2800" b="1" i="1" dirty="0">
                <a:solidFill>
                  <a:schemeClr val="accent1">
                    <a:lumMod val="75000"/>
                  </a:schemeClr>
                </a:solidFill>
              </a:rPr>
            </a:br>
            <a:r>
              <a:rPr lang="pl-PL" sz="2800" b="1" i="1" dirty="0">
                <a:solidFill>
                  <a:schemeClr val="accent1">
                    <a:lumMod val="75000"/>
                  </a:schemeClr>
                </a:solidFill>
              </a:rPr>
              <a:t>realizowanych w ramach RPO WD 2014-2020 </a:t>
            </a:r>
            <a:br>
              <a:rPr lang="pl-PL" sz="2800" b="1" i="1" dirty="0">
                <a:solidFill>
                  <a:schemeClr val="accent1">
                    <a:lumMod val="75000"/>
                  </a:schemeClr>
                </a:solidFill>
              </a:rPr>
            </a:br>
            <a:r>
              <a:rPr lang="pl-PL" sz="2800" b="1" i="1" dirty="0">
                <a:solidFill>
                  <a:schemeClr val="accent1">
                    <a:lumMod val="75000"/>
                  </a:schemeClr>
                </a:solidFill>
              </a:rPr>
              <a:t>na poprawę sytuacji obszarów zdegradowanych</a:t>
            </a:r>
            <a:br>
              <a:rPr lang="pl-PL" sz="2800" b="1" i="1" dirty="0">
                <a:solidFill>
                  <a:schemeClr val="accent1">
                    <a:lumMod val="75000"/>
                  </a:schemeClr>
                </a:solidFill>
              </a:rPr>
            </a:br>
            <a:br>
              <a:rPr lang="pl-PL" sz="2800" b="1" i="1" dirty="0">
                <a:solidFill>
                  <a:schemeClr val="accent1">
                    <a:lumMod val="75000"/>
                  </a:schemeClr>
                </a:solidFill>
              </a:rPr>
            </a:br>
            <a:r>
              <a:rPr lang="pl-PL" sz="2800" b="1" dirty="0">
                <a:solidFill>
                  <a:schemeClr val="accent1">
                    <a:lumMod val="75000"/>
                  </a:schemeClr>
                </a:solidFill>
              </a:rPr>
              <a:t>Najważniejsze wnioski z badania</a:t>
            </a:r>
          </a:p>
        </p:txBody>
      </p:sp>
      <p:pic>
        <p:nvPicPr>
          <p:cNvPr id="4" name="Obraz 3" descr="dyspersja-logo"/>
          <p:cNvPicPr/>
          <p:nvPr/>
        </p:nvPicPr>
        <p:blipFill>
          <a:blip r:embed="rId2" cstate="print"/>
          <a:srcRect/>
          <a:stretch>
            <a:fillRect/>
          </a:stretch>
        </p:blipFill>
        <p:spPr bwMode="auto">
          <a:xfrm>
            <a:off x="3618894" y="4581128"/>
            <a:ext cx="1800200" cy="401702"/>
          </a:xfrm>
          <a:prstGeom prst="rect">
            <a:avLst/>
          </a:prstGeom>
          <a:noFill/>
          <a:ln w="9525">
            <a:noFill/>
            <a:miter lim="800000"/>
            <a:headEnd/>
            <a:tailEnd/>
          </a:ln>
        </p:spPr>
      </p:pic>
      <p:pic>
        <p:nvPicPr>
          <p:cNvPr id="7" name="Obraz 6">
            <a:extLst>
              <a:ext uri="{FF2B5EF4-FFF2-40B4-BE49-F238E27FC236}">
                <a16:creationId xmlns:a16="http://schemas.microsoft.com/office/drawing/2014/main" id="{E9171467-A54D-4DB3-8FC2-A5AE8596494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576" y="0"/>
            <a:ext cx="7526837" cy="126277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12177"/>
            <a:ext cx="8286808" cy="523220"/>
          </a:xfrm>
          <a:prstGeom prst="rect">
            <a:avLst/>
          </a:prstGeom>
          <a:noFill/>
        </p:spPr>
        <p:txBody>
          <a:bodyPr wrap="square" rtlCol="0">
            <a:spAutoFit/>
          </a:bodyPr>
          <a:lstStyle/>
          <a:p>
            <a:pPr algn="ctr"/>
            <a:r>
              <a:rPr lang="pl-PL" sz="2800" b="1" dirty="0"/>
              <a:t>Wspieranie rewitalizacji w ramach RPO WD 2014-2020</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179512" y="521015"/>
            <a:ext cx="8357696" cy="6324808"/>
          </a:xfrm>
          <a:prstGeom prst="rect">
            <a:avLst/>
          </a:prstGeom>
          <a:noFill/>
        </p:spPr>
        <p:txBody>
          <a:bodyPr wrap="square" rtlCol="0">
            <a:spAutoFit/>
          </a:bodyPr>
          <a:lstStyle/>
          <a:p>
            <a:pPr marL="342900" lvl="0" indent="-342900">
              <a:spcBef>
                <a:spcPts val="300"/>
              </a:spcBef>
              <a:spcAft>
                <a:spcPts val="300"/>
              </a:spcAft>
              <a:buFont typeface="Arial" panose="020B0604020202020204" pitchFamily="34" charset="0"/>
              <a:buChar char="•"/>
            </a:pPr>
            <a:r>
              <a:rPr lang="pl-PL" sz="2000" dirty="0">
                <a:effectLst/>
                <a:latin typeface="Calibri" panose="020F0502020204030204" pitchFamily="34" charset="0"/>
                <a:ea typeface="Calibri" panose="020F0502020204030204" pitchFamily="34" charset="0"/>
                <a:cs typeface="Times New Roman" panose="02020603050405020304" pitchFamily="18" charset="0"/>
              </a:rPr>
              <a:t>Działanie 6.3 </a:t>
            </a:r>
            <a:r>
              <a:rPr lang="pl-PL" sz="2000" i="1" dirty="0">
                <a:effectLst/>
                <a:latin typeface="Calibri" panose="020F0502020204030204" pitchFamily="34" charset="0"/>
                <a:ea typeface="Calibri" panose="020F0502020204030204" pitchFamily="34" charset="0"/>
                <a:cs typeface="Times New Roman" panose="02020603050405020304" pitchFamily="18" charset="0"/>
              </a:rPr>
              <a:t>Rewitalizacja zdegradowanych obszarów, obejmujące wyłącznie projekty rewitalizacyjne </a:t>
            </a:r>
            <a:r>
              <a:rPr lang="pl-PL" sz="2000">
                <a:effectLst/>
                <a:latin typeface="Calibri" panose="020F0502020204030204" pitchFamily="34" charset="0"/>
                <a:ea typeface="Calibri" panose="020F0502020204030204" pitchFamily="34" charset="0"/>
                <a:cs typeface="Times New Roman" panose="02020603050405020304" pitchFamily="18" charset="0"/>
              </a:rPr>
              <a:t>+ 11 </a:t>
            </a:r>
            <a:r>
              <a:rPr lang="pl-PL" sz="2000" dirty="0">
                <a:effectLst/>
                <a:latin typeface="Calibri" panose="020F0502020204030204" pitchFamily="34" charset="0"/>
                <a:ea typeface="Calibri" panose="020F0502020204030204" pitchFamily="34" charset="0"/>
                <a:cs typeface="Times New Roman" panose="02020603050405020304" pitchFamily="18" charset="0"/>
              </a:rPr>
              <a:t>Działań w których przy ocenie wniosków o dofinansowanie premiowano rewitalizacyjny charakter projektów + premie za komplementarność</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ea typeface="Calibri" panose="020F0502020204030204" pitchFamily="34" charset="0"/>
                <a:cs typeface="Times New Roman" panose="02020603050405020304" pitchFamily="18" charset="0"/>
              </a:rPr>
              <a:t>ryzyko dewaluacji kryterium komplementarności w związku z jej deklarowaniem przez beneficjentów również gdy pomiędzy projektami brakowało faktycznie istotnego powiązania</a:t>
            </a: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presja wydatkowania środków </a:t>
            </a:r>
            <a:r>
              <a:rPr lang="pl-PL" sz="2000" dirty="0">
                <a:latin typeface="Calibri" panose="020F0502020204030204" pitchFamily="34" charset="0"/>
                <a:cs typeface="Times New Roman" panose="02020603050405020304" pitchFamily="18" charset="0"/>
                <a:sym typeface="Wingdings" panose="05000000000000000000" pitchFamily="2" charset="2"/>
              </a:rPr>
              <a:t> nie zastosowanie rozwiązań służących integracji przedsięwzięć rewitalizacyjnych bardziej wymagających pod względem wdrożeniowym rozwiązań – przede wszystkim projektów zintegrowanych</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sym typeface="Wingdings" panose="05000000000000000000" pitchFamily="2" charset="2"/>
              </a:rPr>
              <a:t>wymóg wpisywania na listy A wyłącznie przedsięwzięć z zakresu Działania 6.3 – niekorzystny z perspektywy kompletności interwencji</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sym typeface="Wingdings" panose="05000000000000000000" pitchFamily="2" charset="2"/>
              </a:rPr>
              <a:t>niewskazanie w wytycznych Ministra Rozwoju i nie uwzględnienie </a:t>
            </a:r>
            <a:br>
              <a:rPr lang="pl-PL" sz="2000" dirty="0">
                <a:latin typeface="Calibri" panose="020F0502020204030204" pitchFamily="34" charset="0"/>
                <a:cs typeface="Times New Roman" panose="02020603050405020304" pitchFamily="18" charset="0"/>
                <a:sym typeface="Wingdings" panose="05000000000000000000" pitchFamily="2" charset="2"/>
              </a:rPr>
            </a:br>
            <a:r>
              <a:rPr lang="pl-PL" sz="2000" dirty="0">
                <a:latin typeface="Calibri" panose="020F0502020204030204" pitchFamily="34" charset="0"/>
                <a:cs typeface="Times New Roman" panose="02020603050405020304" pitchFamily="18" charset="0"/>
                <a:sym typeface="Wingdings" panose="05000000000000000000" pitchFamily="2" charset="2"/>
              </a:rPr>
              <a:t>w RPO WD 2014-2020 interwencji dotyczących edukacji jako przedsięwzięć rewitalizacyjnych (niski poziom edukacji jako jedno ze zjawisk kryzysowych wymienionych w </a:t>
            </a:r>
            <a:r>
              <a:rPr lang="pl-PL" sz="2000" i="1" dirty="0">
                <a:latin typeface="Calibri" panose="020F0502020204030204" pitchFamily="34" charset="0"/>
                <a:cs typeface="Times New Roman" panose="02020603050405020304" pitchFamily="18" charset="0"/>
                <a:sym typeface="Wingdings" panose="05000000000000000000" pitchFamily="2" charset="2"/>
              </a:rPr>
              <a:t>Ustawie o rewitalizacji</a:t>
            </a:r>
            <a:r>
              <a:rPr lang="pl-PL" sz="2000" dirty="0">
                <a:latin typeface="Calibri" panose="020F0502020204030204" pitchFamily="34" charset="0"/>
                <a:cs typeface="Times New Roman" panose="02020603050405020304" pitchFamily="18" charset="0"/>
                <a:sym typeface="Wingdings" panose="05000000000000000000" pitchFamily="2" charset="2"/>
              </a:rPr>
              <a:t>, dostrzegany przez 20% gmin)</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sym typeface="Wingdings" panose="05000000000000000000" pitchFamily="2" charset="2"/>
              </a:rPr>
              <a:t>wątpliwości dotyczące tego, czy rewitalizacja jest optymalnym rozwiązaniem dla wsi i małych miast</a:t>
            </a:r>
          </a:p>
        </p:txBody>
      </p:sp>
    </p:spTree>
    <p:extLst>
      <p:ext uri="{BB962C8B-B14F-4D97-AF65-F5344CB8AC3E}">
        <p14:creationId xmlns:p14="http://schemas.microsoft.com/office/powerpoint/2010/main" val="2987213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169476"/>
            <a:ext cx="8286808" cy="523220"/>
          </a:xfrm>
          <a:prstGeom prst="rect">
            <a:avLst/>
          </a:prstGeom>
          <a:noFill/>
        </p:spPr>
        <p:txBody>
          <a:bodyPr wrap="square" rtlCol="0">
            <a:spAutoFit/>
          </a:bodyPr>
          <a:lstStyle/>
          <a:p>
            <a:pPr algn="ctr"/>
            <a:r>
              <a:rPr lang="pl-PL" sz="2800" b="1" dirty="0"/>
              <a:t>Rekomendacje</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77565" y="882149"/>
            <a:ext cx="8640960" cy="3785652"/>
          </a:xfrm>
          <a:prstGeom prst="rect">
            <a:avLst/>
          </a:prstGeom>
          <a:noFill/>
        </p:spPr>
        <p:txBody>
          <a:bodyPr wrap="square" rtlCol="0">
            <a:spAutoFit/>
          </a:bodyPr>
          <a:lstStyle/>
          <a:p>
            <a:pPr marL="457200" lvl="0" indent="-457200">
              <a:spcBef>
                <a:spcPts val="300"/>
              </a:spcBef>
              <a:spcAft>
                <a:spcPts val="300"/>
              </a:spcAft>
              <a:buFont typeface="+mj-lt"/>
              <a:buAutoNum type="arabicParenR"/>
            </a:pPr>
            <a:r>
              <a:rPr lang="pl-PL" sz="2000" b="1" dirty="0">
                <a:effectLst/>
                <a:latin typeface="Calibri" panose="020F0502020204030204" pitchFamily="34" charset="0"/>
                <a:ea typeface="Calibri" panose="020F0502020204030204" pitchFamily="34" charset="0"/>
                <a:cs typeface="Times New Roman" panose="02020603050405020304" pitchFamily="18" charset="0"/>
              </a:rPr>
              <a:t>Zastosowanie mechanizmu sprzyjającego realizacji spójnej wiązki projektów</a:t>
            </a:r>
          </a:p>
          <a:p>
            <a:pPr algn="l">
              <a:spcBef>
                <a:spcPts val="300"/>
              </a:spcBef>
              <a:spcAft>
                <a:spcPts val="300"/>
              </a:spcAft>
            </a:pPr>
            <a:r>
              <a:rPr lang="pl-PL" sz="2000" dirty="0">
                <a:effectLst/>
                <a:latin typeface="Calibri" panose="020F0502020204030204" pitchFamily="34" charset="0"/>
                <a:ea typeface="Calibri" panose="020F0502020204030204" pitchFamily="34" charset="0"/>
                <a:cs typeface="Times New Roman" panose="02020603050405020304" pitchFamily="18" charset="0"/>
              </a:rPr>
              <a:t>Decyzje dotyczące dofinansowania przedsięwzięć rewitalizacyjnych w danej gminie powinny być podejmowane łącznie odnośnie wiązki powiązanych wzajemnie projektów, w celu zapewnienia kompleksowego charakteru rewitalizacji.</a:t>
            </a:r>
          </a:p>
          <a:p>
            <a:pPr algn="l">
              <a:spcBef>
                <a:spcPts val="300"/>
              </a:spcBef>
              <a:spcAft>
                <a:spcPts val="300"/>
              </a:spcAft>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spcBef>
                <a:spcPts val="300"/>
              </a:spcBef>
              <a:spcAft>
                <a:spcPts val="300"/>
              </a:spcAft>
              <a:buFont typeface="+mj-lt"/>
              <a:buAutoNum type="arabicParenR" startAt="2"/>
            </a:pPr>
            <a:r>
              <a:rPr lang="pl-PL" sz="2000" b="1" dirty="0">
                <a:latin typeface="Calibri" panose="020F0502020204030204" pitchFamily="34" charset="0"/>
                <a:cs typeface="Times New Roman" panose="02020603050405020304" pitchFamily="18" charset="0"/>
              </a:rPr>
              <a:t>Uzupełnienie zakresu wsparcia z programu regionalnego powiązanego z rewitalizacją</a:t>
            </a:r>
          </a:p>
          <a:p>
            <a:pPr>
              <a:spcBef>
                <a:spcPts val="300"/>
              </a:spcBef>
              <a:spcAft>
                <a:spcPts val="300"/>
              </a:spcAft>
            </a:pPr>
            <a:r>
              <a:rPr lang="pl-PL" sz="2000" dirty="0">
                <a:latin typeface="Calibri" panose="020F0502020204030204" pitchFamily="34" charset="0"/>
                <a:cs typeface="Times New Roman" panose="02020603050405020304" pitchFamily="18" charset="0"/>
              </a:rPr>
              <a:t>Zakres wsparcia ukierunkowanego na wspieranie rewitalizacji należy poszerzyć, w stosunku do obowiązującego w ramach RPO WD 2014-2020, o przedsięwzięcia służące podnoszeniu jakości i dostępności edukacji.</a:t>
            </a:r>
          </a:p>
        </p:txBody>
      </p:sp>
    </p:spTree>
    <p:extLst>
      <p:ext uri="{BB962C8B-B14F-4D97-AF65-F5344CB8AC3E}">
        <p14:creationId xmlns:p14="http://schemas.microsoft.com/office/powerpoint/2010/main" val="2697472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169476"/>
            <a:ext cx="8286808" cy="523220"/>
          </a:xfrm>
          <a:prstGeom prst="rect">
            <a:avLst/>
          </a:prstGeom>
          <a:noFill/>
        </p:spPr>
        <p:txBody>
          <a:bodyPr wrap="square" rtlCol="0">
            <a:spAutoFit/>
          </a:bodyPr>
          <a:lstStyle/>
          <a:p>
            <a:pPr algn="ctr"/>
            <a:r>
              <a:rPr lang="pl-PL" sz="2800" b="1" dirty="0"/>
              <a:t>Rekomendacje</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251520" y="980728"/>
            <a:ext cx="8640960" cy="5016758"/>
          </a:xfrm>
          <a:prstGeom prst="rect">
            <a:avLst/>
          </a:prstGeom>
          <a:noFill/>
        </p:spPr>
        <p:txBody>
          <a:bodyPr wrap="square" rtlCol="0">
            <a:spAutoFit/>
          </a:bodyPr>
          <a:lstStyle/>
          <a:p>
            <a:pPr marL="457200" lvl="0" indent="-457200">
              <a:spcBef>
                <a:spcPts val="300"/>
              </a:spcBef>
              <a:spcAft>
                <a:spcPts val="300"/>
              </a:spcAft>
              <a:buFont typeface="+mj-lt"/>
              <a:buAutoNum type="arabicParenR" startAt="3"/>
            </a:pPr>
            <a:r>
              <a:rPr lang="pl-PL" sz="2000" b="1" dirty="0">
                <a:latin typeface="Calibri" panose="020F0502020204030204" pitchFamily="34" charset="0"/>
                <a:cs typeface="Times New Roman" panose="02020603050405020304" pitchFamily="18" charset="0"/>
              </a:rPr>
              <a:t>Podniesienie wiedzy pracowników urzędów gmin oraz potencjalnych interesariuszy w zakresie rewitalizacji</a:t>
            </a:r>
          </a:p>
          <a:p>
            <a:pPr lvl="0">
              <a:spcBef>
                <a:spcPts val="300"/>
              </a:spcBef>
              <a:spcAft>
                <a:spcPts val="300"/>
              </a:spcAft>
            </a:pPr>
            <a:r>
              <a:rPr lang="pl-PL" sz="2000" dirty="0">
                <a:effectLst/>
                <a:latin typeface="Calibri" panose="020F0502020204030204" pitchFamily="34" charset="0"/>
                <a:ea typeface="Calibri" panose="020F0502020204030204" pitchFamily="34" charset="0"/>
                <a:cs typeface="Times New Roman" panose="02020603050405020304" pitchFamily="18" charset="0"/>
              </a:rPr>
              <a:t>Podniesienie wiedzy pracowników urzędów gmin oraz potencjalnych interesariuszy na temat rewitalizacji wraz ze zwróceniem szczególnej uwagi na elementy różniące GPR od „zwykłych” programów rewitalizacji oraz na elementy będące słabą stroną dotychczasowych procesów rewitalizacyjnych (faktyczna komplementarność oraz monitorowanie efektów).</a:t>
            </a:r>
          </a:p>
          <a:p>
            <a:pPr lvl="0">
              <a:spcBef>
                <a:spcPts val="300"/>
              </a:spcBef>
              <a:spcAft>
                <a:spcPts val="300"/>
              </a:spcAft>
            </a:pPr>
            <a:endParaRPr lang="pl-PL" sz="20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spcBef>
                <a:spcPts val="300"/>
              </a:spcBef>
              <a:spcAft>
                <a:spcPts val="300"/>
              </a:spcAft>
              <a:buFont typeface="+mj-lt"/>
              <a:buAutoNum type="arabicParenR" startAt="4"/>
            </a:pPr>
            <a:r>
              <a:rPr lang="pl-PL" sz="2000" b="1" dirty="0">
                <a:latin typeface="Calibri" panose="020F0502020204030204" pitchFamily="34" charset="0"/>
                <a:cs typeface="Times New Roman" panose="02020603050405020304" pitchFamily="18" charset="0"/>
              </a:rPr>
              <a:t>Koncentracja wsparcia procesów rewitalizacji obszarowej</a:t>
            </a:r>
          </a:p>
          <a:p>
            <a:pPr>
              <a:spcBef>
                <a:spcPts val="300"/>
              </a:spcBef>
              <a:spcAft>
                <a:spcPts val="300"/>
              </a:spcAft>
            </a:pPr>
            <a:r>
              <a:rPr lang="pl-PL" sz="2000" dirty="0">
                <a:latin typeface="Calibri" panose="020F0502020204030204" pitchFamily="34" charset="0"/>
                <a:cs typeface="Times New Roman" panose="02020603050405020304" pitchFamily="18" charset="0"/>
              </a:rPr>
              <a:t>Odstąpienie od traktowania prowadzenia rewitalizacji obszarowej jako warunku otrzymania wsparcia na realizację projektów infrastrukturalnych, na które gminy zgłaszają szczególnie duże zapotrzebowanie. Ograniczenie liczby gmin, dla których dostępne będzie wsparcie rewitalizacji z programu regionalnego – na przykład do gmin, które opracują GPR do końca 2023 roku. Zapewnienie możliwie dużej puli środków na finansowanie przedsięwzięć rewitalizacyjnych.</a:t>
            </a:r>
          </a:p>
        </p:txBody>
      </p:sp>
    </p:spTree>
    <p:extLst>
      <p:ext uri="{BB962C8B-B14F-4D97-AF65-F5344CB8AC3E}">
        <p14:creationId xmlns:p14="http://schemas.microsoft.com/office/powerpoint/2010/main" val="3024220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483768" y="2852936"/>
            <a:ext cx="3672408" cy="648072"/>
          </a:xfrm>
        </p:spPr>
        <p:txBody>
          <a:bodyPr>
            <a:normAutofit/>
          </a:bodyPr>
          <a:lstStyle/>
          <a:p>
            <a:r>
              <a:rPr lang="pl-PL" sz="2800" b="1" dirty="0">
                <a:latin typeface="+mn-lt"/>
              </a:rPr>
              <a:t>Dziękujemy.</a:t>
            </a:r>
            <a:endParaRPr lang="pl-PL" sz="2800" dirty="0">
              <a:latin typeface="+mn-lt"/>
            </a:endParaRPr>
          </a:p>
        </p:txBody>
      </p:sp>
      <p:pic>
        <p:nvPicPr>
          <p:cNvPr id="4" name="Obraz 3" descr="dyspersja-logo"/>
          <p:cNvPicPr/>
          <p:nvPr/>
        </p:nvPicPr>
        <p:blipFill>
          <a:blip r:embed="rId2" cstate="print"/>
          <a:srcRect/>
          <a:stretch>
            <a:fillRect/>
          </a:stretch>
        </p:blipFill>
        <p:spPr bwMode="auto">
          <a:xfrm>
            <a:off x="3419872" y="5091174"/>
            <a:ext cx="1800200" cy="401702"/>
          </a:xfrm>
          <a:prstGeom prst="rect">
            <a:avLst/>
          </a:prstGeom>
          <a:noFill/>
          <a:ln w="9525">
            <a:noFill/>
            <a:miter lim="800000"/>
            <a:headEnd/>
            <a:tailEnd/>
          </a:ln>
        </p:spPr>
      </p:pic>
      <p:pic>
        <p:nvPicPr>
          <p:cNvPr id="5" name="Obraz 4">
            <a:extLst>
              <a:ext uri="{FF2B5EF4-FFF2-40B4-BE49-F238E27FC236}">
                <a16:creationId xmlns:a16="http://schemas.microsoft.com/office/drawing/2014/main" id="{B4DB2ED0-A660-40AD-824F-94F64A5A4CE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576" y="0"/>
            <a:ext cx="7526837" cy="126277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9185" y="279810"/>
            <a:ext cx="8286808" cy="523220"/>
          </a:xfrm>
          <a:prstGeom prst="rect">
            <a:avLst/>
          </a:prstGeom>
          <a:noFill/>
        </p:spPr>
        <p:txBody>
          <a:bodyPr wrap="square" rtlCol="0">
            <a:spAutoFit/>
          </a:bodyPr>
          <a:lstStyle/>
          <a:p>
            <a:pPr algn="ctr"/>
            <a:r>
              <a:rPr lang="pl-PL" sz="2800" b="1" dirty="0"/>
              <a:t>Cele i zakres badania</a:t>
            </a:r>
          </a:p>
        </p:txBody>
      </p:sp>
      <p:sp>
        <p:nvSpPr>
          <p:cNvPr id="2" name="pole tekstowe 1">
            <a:extLst>
              <a:ext uri="{FF2B5EF4-FFF2-40B4-BE49-F238E27FC236}">
                <a16:creationId xmlns:a16="http://schemas.microsoft.com/office/drawing/2014/main" id="{7328E9A7-6AF0-4C02-BB98-4BC261D7F86A}"/>
              </a:ext>
            </a:extLst>
          </p:cNvPr>
          <p:cNvSpPr txBox="1"/>
          <p:nvPr/>
        </p:nvSpPr>
        <p:spPr>
          <a:xfrm>
            <a:off x="259937" y="980728"/>
            <a:ext cx="8565303" cy="1015663"/>
          </a:xfrm>
          <a:prstGeom prst="rect">
            <a:avLst/>
          </a:prstGeom>
          <a:noFill/>
        </p:spPr>
        <p:txBody>
          <a:bodyPr wrap="square" rtlCol="0">
            <a:spAutoFit/>
          </a:bodyPr>
          <a:lstStyle/>
          <a:p>
            <a:pPr>
              <a:spcBef>
                <a:spcPts val="300"/>
              </a:spcBef>
              <a:spcAft>
                <a:spcPts val="300"/>
              </a:spcAft>
            </a:pPr>
            <a:r>
              <a:rPr lang="pl-PL" sz="2000" dirty="0">
                <a:effectLst/>
                <a:latin typeface="Calibri" panose="020F0502020204030204" pitchFamily="34" charset="0"/>
                <a:ea typeface="Calibri" panose="020F0502020204030204" pitchFamily="34" charset="0"/>
                <a:cs typeface="Times New Roman" panose="02020603050405020304" pitchFamily="18" charset="0"/>
              </a:rPr>
              <a:t>Poznanie wpływu interwencji realizowanej w ramach związanych z rewitalizacją Działań RPO WD 2014-2020 na poprawę sytuacji obszarów zdegradowanych w województwie dolnośląskim.</a:t>
            </a:r>
            <a:endParaRPr lang="pl-PL" sz="2000" dirty="0"/>
          </a:p>
        </p:txBody>
      </p:sp>
      <p:sp>
        <p:nvSpPr>
          <p:cNvPr id="3" name="pole tekstowe 2">
            <a:extLst>
              <a:ext uri="{FF2B5EF4-FFF2-40B4-BE49-F238E27FC236}">
                <a16:creationId xmlns:a16="http://schemas.microsoft.com/office/drawing/2014/main" id="{C666FEDC-0C95-4B4C-AAE4-1A63F24BEB57}"/>
              </a:ext>
            </a:extLst>
          </p:cNvPr>
          <p:cNvSpPr txBox="1"/>
          <p:nvPr/>
        </p:nvSpPr>
        <p:spPr>
          <a:xfrm>
            <a:off x="259937" y="2174089"/>
            <a:ext cx="8357696" cy="4170372"/>
          </a:xfrm>
          <a:prstGeom prst="rect">
            <a:avLst/>
          </a:prstGeom>
          <a:noFill/>
        </p:spPr>
        <p:txBody>
          <a:bodyPr wrap="square" rtlCol="0">
            <a:spAutoFit/>
          </a:bodyPr>
          <a:lstStyle/>
          <a:p>
            <a:pPr lvl="0">
              <a:spcBef>
                <a:spcPts val="300"/>
              </a:spcBef>
              <a:spcAft>
                <a:spcPts val="300"/>
              </a:spcAft>
            </a:pPr>
            <a:r>
              <a:rPr lang="pl-PL" sz="2000" dirty="0">
                <a:latin typeface="Calibri" panose="020F0502020204030204" pitchFamily="34" charset="0"/>
                <a:cs typeface="Times New Roman" panose="02020603050405020304" pitchFamily="18" charset="0"/>
              </a:rPr>
              <a:t>Ustalenie czy:</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wdrożone formy wsparcia w obszarze działań rewitalizacyjnych umożliwiły osiągniecie założonych celów na poziomie RPO WD 2014-2020,</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interwencja ma charakter kompleksowy, tj. łączy działania o charakterze infrastrukturalnym, gospodarczym, środowiskowym, przestrzenno-funkcjonalnym oraz społecznym,</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środki finansowe przeznaczone na realizację interwencji zostały efektywnie wykorzystane,</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udzielone wsparcie przyniosło zakładane zmiany na poziomie wspartych obszarów,</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efekty uzyskane w wyniku interwencji są trwałe, tzn. oddziałują nadal po jej zakończeniu.</a:t>
            </a:r>
          </a:p>
        </p:txBody>
      </p:sp>
    </p:spTree>
    <p:extLst>
      <p:ext uri="{BB962C8B-B14F-4D97-AF65-F5344CB8AC3E}">
        <p14:creationId xmlns:p14="http://schemas.microsoft.com/office/powerpoint/2010/main" val="17020787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9185" y="279810"/>
            <a:ext cx="8286808" cy="523220"/>
          </a:xfrm>
          <a:prstGeom prst="rect">
            <a:avLst/>
          </a:prstGeom>
          <a:noFill/>
        </p:spPr>
        <p:txBody>
          <a:bodyPr wrap="square" rtlCol="0">
            <a:spAutoFit/>
          </a:bodyPr>
          <a:lstStyle/>
          <a:p>
            <a:pPr algn="ctr"/>
            <a:r>
              <a:rPr lang="pl-PL" sz="2800" b="1" dirty="0"/>
              <a:t>Ustawowa definicja rewitalizacji</a:t>
            </a:r>
          </a:p>
        </p:txBody>
      </p:sp>
      <p:sp>
        <p:nvSpPr>
          <p:cNvPr id="2" name="pole tekstowe 1">
            <a:extLst>
              <a:ext uri="{FF2B5EF4-FFF2-40B4-BE49-F238E27FC236}">
                <a16:creationId xmlns:a16="http://schemas.microsoft.com/office/drawing/2014/main" id="{7328E9A7-6AF0-4C02-BB98-4BC261D7F86A}"/>
              </a:ext>
            </a:extLst>
          </p:cNvPr>
          <p:cNvSpPr txBox="1"/>
          <p:nvPr/>
        </p:nvSpPr>
        <p:spPr>
          <a:xfrm>
            <a:off x="428596" y="1340768"/>
            <a:ext cx="8286808" cy="3816429"/>
          </a:xfrm>
          <a:prstGeom prst="rect">
            <a:avLst/>
          </a:prstGeom>
          <a:noFill/>
        </p:spPr>
        <p:txBody>
          <a:bodyPr wrap="square" rtlCol="0">
            <a:spAutoFit/>
          </a:bodyPr>
          <a:lstStyle/>
          <a:p>
            <a:r>
              <a:rPr lang="pl-PL" sz="2200" i="1" dirty="0"/>
              <a:t>Rewitalizacja – „kompleksowy proces wyprowadzania ze stanu kryzysowego obszarów zdegradowanych poprzez działania całościowe (powiązane wzajemnie przedsięwzięcia obejmujące kwestie społeczne oraz gospodarcze lub przestrzenno-funkcjonalne lub techniczne </a:t>
            </a:r>
            <a:br>
              <a:rPr lang="pl-PL" sz="2200" i="1" dirty="0"/>
            </a:br>
            <a:r>
              <a:rPr lang="pl-PL" sz="2200" i="1" dirty="0"/>
              <a:t>lub środowiskowe), integrujące interwencję na rzecz społeczności lokalnej, przestrzeni i lokalnej gospodarki, skoncentrowane terytorialnie </a:t>
            </a:r>
            <a:br>
              <a:rPr lang="pl-PL" sz="2200" i="1" dirty="0"/>
            </a:br>
            <a:r>
              <a:rPr lang="pl-PL" sz="2200" i="1" dirty="0"/>
              <a:t>i prowadzone w sposób zaplanowany i zintegrowany poprzez programy rewitalizacji”</a:t>
            </a:r>
          </a:p>
          <a:p>
            <a:endParaRPr lang="pl-PL" sz="2200" i="1" dirty="0"/>
          </a:p>
          <a:p>
            <a:pPr algn="r"/>
            <a:r>
              <a:rPr lang="pl-PL" dirty="0"/>
              <a:t>[Wytyczne w zakresie rewitalizacji w programach operacyjnych na lata 2014-2020 </a:t>
            </a:r>
            <a:br>
              <a:rPr lang="pl-PL" dirty="0"/>
            </a:br>
            <a:r>
              <a:rPr lang="pl-PL" dirty="0"/>
              <a:t>– Minister Rozwoju, 2016]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69774" y="241484"/>
            <a:ext cx="8286808" cy="954107"/>
          </a:xfrm>
          <a:prstGeom prst="rect">
            <a:avLst/>
          </a:prstGeom>
          <a:noFill/>
        </p:spPr>
        <p:txBody>
          <a:bodyPr wrap="square" rtlCol="0">
            <a:spAutoFit/>
          </a:bodyPr>
          <a:lstStyle/>
          <a:p>
            <a:pPr algn="ctr"/>
            <a:r>
              <a:rPr lang="pl-PL" sz="2800" b="1" dirty="0"/>
              <a:t>Logika interwencji polegającej na wspieraniu rewitalizacji w ramach RPO WD 2014-2020</a:t>
            </a:r>
          </a:p>
        </p:txBody>
      </p:sp>
      <p:pic>
        <p:nvPicPr>
          <p:cNvPr id="37" name="Obraz 36" descr="Schemat logiki interwencji">
            <a:extLst>
              <a:ext uri="{FF2B5EF4-FFF2-40B4-BE49-F238E27FC236}">
                <a16:creationId xmlns:a16="http://schemas.microsoft.com/office/drawing/2014/main" id="{D0CDEB90-4BB9-20A5-4A63-DC1543CE5D60}"/>
              </a:ext>
            </a:extLst>
          </p:cNvPr>
          <p:cNvPicPr>
            <a:picLocks noChangeAspect="1"/>
          </p:cNvPicPr>
          <p:nvPr/>
        </p:nvPicPr>
        <p:blipFill>
          <a:blip r:embed="rId2"/>
          <a:stretch>
            <a:fillRect/>
          </a:stretch>
        </p:blipFill>
        <p:spPr>
          <a:xfrm>
            <a:off x="1763608" y="1124744"/>
            <a:ext cx="5760720" cy="5581650"/>
          </a:xfrm>
          <a:prstGeom prst="rect">
            <a:avLst/>
          </a:prstGeom>
        </p:spPr>
      </p:pic>
    </p:spTree>
    <p:extLst>
      <p:ext uri="{BB962C8B-B14F-4D97-AF65-F5344CB8AC3E}">
        <p14:creationId xmlns:p14="http://schemas.microsoft.com/office/powerpoint/2010/main" val="4264095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9185" y="279810"/>
            <a:ext cx="8286808" cy="954107"/>
          </a:xfrm>
          <a:prstGeom prst="rect">
            <a:avLst/>
          </a:prstGeom>
          <a:noFill/>
        </p:spPr>
        <p:txBody>
          <a:bodyPr wrap="square" rtlCol="0">
            <a:spAutoFit/>
          </a:bodyPr>
          <a:lstStyle/>
          <a:p>
            <a:pPr algn="ctr"/>
            <a:r>
              <a:rPr lang="pl-PL" sz="2800" b="1" dirty="0"/>
              <a:t>Logika interwencji polegającej na wspieraniu rewitalizacji w ramach RPO WD 2014-2020</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179512" y="1540237"/>
            <a:ext cx="8357696" cy="3400931"/>
          </a:xfrm>
          <a:prstGeom prst="rect">
            <a:avLst/>
          </a:prstGeom>
          <a:noFill/>
        </p:spPr>
        <p:txBody>
          <a:bodyPr wrap="square" rtlCol="0">
            <a:spAutoFit/>
          </a:bodyPr>
          <a:lstStyle/>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mankamenty pod względem spójności pomiędzy diagnozą a przewidzianymi w programach rewitalizacji celami i działaniami</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udział projektów zrealizowanych w projektach wpisanych do programów rewitalizacji: od 40% w przypadku inwestycji dot. budynków mieszkalnych </a:t>
            </a:r>
            <a:br>
              <a:rPr lang="pl-PL" sz="2000" dirty="0">
                <a:latin typeface="Calibri" panose="020F0502020204030204" pitchFamily="34" charset="0"/>
                <a:cs typeface="Times New Roman" panose="02020603050405020304" pitchFamily="18" charset="0"/>
              </a:rPr>
            </a:br>
            <a:r>
              <a:rPr lang="pl-PL" sz="2000" dirty="0">
                <a:latin typeface="Calibri" panose="020F0502020204030204" pitchFamily="34" charset="0"/>
                <a:cs typeface="Times New Roman" panose="02020603050405020304" pitchFamily="18" charset="0"/>
              </a:rPr>
              <a:t>z list A do 72% inwestycji drogowych z list A; w przypadku projektów „miękkich”: 55%</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tylko 36% projektów miękkich skierowana wyłącznie lub przede wszystkim do mieszkańców obszarów rewitalizacji</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niewielka skala powiązań pomiędzy projektami, w tym komplementarności EFRRR-EFS i niska świadomość takiej potrzeby</a:t>
            </a:r>
          </a:p>
        </p:txBody>
      </p:sp>
    </p:spTree>
    <p:extLst>
      <p:ext uri="{BB962C8B-B14F-4D97-AF65-F5344CB8AC3E}">
        <p14:creationId xmlns:p14="http://schemas.microsoft.com/office/powerpoint/2010/main" val="63516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399185" y="279810"/>
            <a:ext cx="8286808" cy="523220"/>
          </a:xfrm>
          <a:prstGeom prst="rect">
            <a:avLst/>
          </a:prstGeom>
          <a:noFill/>
        </p:spPr>
        <p:txBody>
          <a:bodyPr wrap="square" rtlCol="0">
            <a:spAutoFit/>
          </a:bodyPr>
          <a:lstStyle/>
          <a:p>
            <a:pPr algn="ctr"/>
            <a:r>
              <a:rPr lang="pl-PL" sz="2800" b="1" dirty="0"/>
              <a:t>Uwarunkowania interwencji i udział interesariuszy</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179512" y="1340768"/>
            <a:ext cx="8357696" cy="3247043"/>
          </a:xfrm>
          <a:prstGeom prst="rect">
            <a:avLst/>
          </a:prstGeom>
          <a:noFill/>
        </p:spPr>
        <p:txBody>
          <a:bodyPr wrap="square" rtlCol="0">
            <a:spAutoFit/>
          </a:bodyPr>
          <a:lstStyle/>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deficytowe zasoby: </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środki budżetowe gmin, </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zaangażowanie uczestników konsultacji dotyczących programów rewitalizacji </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instytucje lub organizacje gotowe do realizowania projektów miękkich</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Komitet Rewitalizacji lub podobne gremium w 37% gmin; tylko 25% spotkało się (bezpośrednio lub on-line) od początku 2021 roku </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w Działaniu 6.3 ponad 63% to projekty wspólnot mieszkaniowych, w dofinansowaniu i budżetu projektów udział gmin około 79%-80%</a:t>
            </a:r>
          </a:p>
        </p:txBody>
      </p:sp>
    </p:spTree>
    <p:extLst>
      <p:ext uri="{BB962C8B-B14F-4D97-AF65-F5344CB8AC3E}">
        <p14:creationId xmlns:p14="http://schemas.microsoft.com/office/powerpoint/2010/main" val="2339617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80211"/>
            <a:ext cx="8286808" cy="523220"/>
          </a:xfrm>
          <a:prstGeom prst="rect">
            <a:avLst/>
          </a:prstGeom>
          <a:noFill/>
        </p:spPr>
        <p:txBody>
          <a:bodyPr wrap="square" rtlCol="0">
            <a:spAutoFit/>
          </a:bodyPr>
          <a:lstStyle/>
          <a:p>
            <a:pPr algn="ctr"/>
            <a:r>
              <a:rPr lang="pl-PL" sz="2800" b="1" dirty="0"/>
              <a:t>Efekty rewitalizacji</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322720" y="687080"/>
            <a:ext cx="8357696" cy="4478149"/>
          </a:xfrm>
          <a:prstGeom prst="rect">
            <a:avLst/>
          </a:prstGeom>
          <a:noFill/>
        </p:spPr>
        <p:txBody>
          <a:bodyPr wrap="square" rtlCol="0">
            <a:spAutoFit/>
          </a:bodyPr>
          <a:lstStyle/>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znaczne przekroczenie założonych wartości docelowych wskaźników Działania 6.3</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zastrzeżenia dotyczące miarodajności części wskaźników (z WLWK)</a:t>
            </a: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poprawa na obszarach rewitalizacji przede wszystkim pod względem:</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bezpieczeństwa drogowego</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dostosowania obiektów publicznych do potrzeb osób z niepełnosprawnościami,</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stanu przestrzeni publicznych </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stanu budynków mieszkalnych będących (współ)własnością gminy</a:t>
            </a:r>
          </a:p>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poprawa na obszarach rewitalizacji znacznie rzadziej pod względem:</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bezdomności</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uzależnień</a:t>
            </a:r>
          </a:p>
        </p:txBody>
      </p:sp>
    </p:spTree>
    <p:extLst>
      <p:ext uri="{BB962C8B-B14F-4D97-AF65-F5344CB8AC3E}">
        <p14:creationId xmlns:p14="http://schemas.microsoft.com/office/powerpoint/2010/main" val="613473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132883"/>
            <a:ext cx="8286808" cy="523220"/>
          </a:xfrm>
          <a:prstGeom prst="rect">
            <a:avLst/>
          </a:prstGeom>
          <a:noFill/>
        </p:spPr>
        <p:txBody>
          <a:bodyPr wrap="square" rtlCol="0">
            <a:spAutoFit/>
          </a:bodyPr>
          <a:lstStyle/>
          <a:p>
            <a:pPr algn="ctr"/>
            <a:r>
              <a:rPr lang="pl-PL" sz="2800" b="1" dirty="0"/>
              <a:t>Efektywność rewitalizacji i trwałość jej efektów</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251520" y="836712"/>
            <a:ext cx="8357696" cy="5940088"/>
          </a:xfrm>
          <a:prstGeom prst="rect">
            <a:avLst/>
          </a:prstGeom>
          <a:noFill/>
        </p:spPr>
        <p:txBody>
          <a:bodyPr wrap="square" rtlCol="0">
            <a:spAutoFit/>
          </a:bodyPr>
          <a:lstStyle/>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wsparcie z RPO WD 2014-2020 odegrało kluczową rolę w finansowaniu przedsięwzięć rewitalizacyjnych</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57% beneficjentów stwierdziło, że gdyby projekt nie uzyskał finansowania tego źródła, to nie byłby realizowany, a 24% że </a:t>
            </a:r>
            <a:br>
              <a:rPr lang="pl-PL" sz="2000" dirty="0">
                <a:latin typeface="Calibri" panose="020F0502020204030204" pitchFamily="34" charset="0"/>
                <a:cs typeface="Times New Roman" panose="02020603050405020304" pitchFamily="18" charset="0"/>
              </a:rPr>
            </a:br>
            <a:r>
              <a:rPr lang="pl-PL" sz="2000" dirty="0">
                <a:latin typeface="Calibri" panose="020F0502020204030204" pitchFamily="34" charset="0"/>
                <a:cs typeface="Times New Roman" panose="02020603050405020304" pitchFamily="18" charset="0"/>
              </a:rPr>
              <a:t>w mniejszym zakresie (w przypadku pożyczki zamiast dotacji, odpowiednio: 43%, 27%)</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rPr>
              <a:t>67% projektów, które nie uzyskały finansowania z RPO WD 2014-2020 nie zrealizowano a 26% w mniejszym zakresie</a:t>
            </a:r>
          </a:p>
          <a:p>
            <a:pPr lvl="1">
              <a:spcBef>
                <a:spcPts val="300"/>
              </a:spcBef>
              <a:spcAft>
                <a:spcPts val="300"/>
              </a:spcAft>
            </a:pPr>
            <a:r>
              <a:rPr lang="pl-PL" sz="2000" dirty="0">
                <a:latin typeface="Calibri" panose="020F0502020204030204" pitchFamily="34" charset="0"/>
                <a:cs typeface="Times New Roman" panose="02020603050405020304" pitchFamily="18" charset="0"/>
                <a:sym typeface="Wingdings" panose="05000000000000000000" pitchFamily="2" charset="2"/>
              </a:rPr>
              <a:t> brak efektu „jałowego biegu” </a:t>
            </a:r>
            <a:r>
              <a:rPr lang="pl-PL" sz="2000" i="1" dirty="0">
                <a:latin typeface="Calibri" panose="020F0502020204030204" pitchFamily="34" charset="0"/>
                <a:cs typeface="Times New Roman" panose="02020603050405020304" pitchFamily="18" charset="0"/>
                <a:sym typeface="Wingdings" panose="05000000000000000000" pitchFamily="2" charset="2"/>
              </a:rPr>
              <a:t>(deadweight)</a:t>
            </a:r>
          </a:p>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sym typeface="Wingdings" panose="05000000000000000000" pitchFamily="2" charset="2"/>
              </a:rPr>
              <a:t>odsetek projektów, w przypadku których według beneficjentów potrzebna jest kontynuacja i potrzeby w tym zakresie zostaną w pełni zaspokojone:</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sym typeface="Wingdings" panose="05000000000000000000" pitchFamily="2" charset="2"/>
              </a:rPr>
              <a:t>55% przy wsparciu z programu regionalnego</a:t>
            </a:r>
          </a:p>
          <a:p>
            <a:pPr marL="800100" lvl="1" indent="-342900">
              <a:spcBef>
                <a:spcPts val="300"/>
              </a:spcBef>
              <a:spcAft>
                <a:spcPts val="300"/>
              </a:spcAft>
              <a:buFont typeface="Wingdings" panose="05000000000000000000" pitchFamily="2" charset="2"/>
              <a:buChar char="ü"/>
            </a:pPr>
            <a:r>
              <a:rPr lang="pl-PL" sz="2000" dirty="0">
                <a:latin typeface="Calibri" panose="020F0502020204030204" pitchFamily="34" charset="0"/>
                <a:cs typeface="Times New Roman" panose="02020603050405020304" pitchFamily="18" charset="0"/>
                <a:sym typeface="Wingdings" panose="05000000000000000000" pitchFamily="2" charset="2"/>
              </a:rPr>
              <a:t>7% bez wsparcia</a:t>
            </a:r>
          </a:p>
          <a:p>
            <a:pPr lvl="1">
              <a:spcBef>
                <a:spcPts val="300"/>
              </a:spcBef>
              <a:spcAft>
                <a:spcPts val="300"/>
              </a:spcAft>
            </a:pPr>
            <a:r>
              <a:rPr lang="pl-PL" sz="2000" dirty="0">
                <a:latin typeface="Calibri" panose="020F0502020204030204" pitchFamily="34" charset="0"/>
                <a:cs typeface="Times New Roman" panose="02020603050405020304" pitchFamily="18" charset="0"/>
                <a:sym typeface="Wingdings" panose="05000000000000000000" pitchFamily="2" charset="2"/>
              </a:rPr>
              <a:t> Instytucjonalna gotowość, ale zależność od finansowania</a:t>
            </a:r>
            <a:endParaRPr lang="pl-PL" sz="2000" dirty="0">
              <a:latin typeface="Calibri" panose="020F0502020204030204" pitchFamily="34" charset="0"/>
              <a:cs typeface="Times New Roman" panose="02020603050405020304" pitchFamily="18" charset="0"/>
            </a:endParaRPr>
          </a:p>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78% beneficjentów wskazuje, że zapotrzebowanie na korzystanie z wybudowanej, wyremontowanej lub zmodernizowanej infrastruktury odpowiada jej możliwościom – żaden nie ocenił, że jest zbyt niskie</a:t>
            </a:r>
          </a:p>
        </p:txBody>
      </p:sp>
    </p:spTree>
    <p:extLst>
      <p:ext uri="{BB962C8B-B14F-4D97-AF65-F5344CB8AC3E}">
        <p14:creationId xmlns:p14="http://schemas.microsoft.com/office/powerpoint/2010/main" val="390298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428596" y="188640"/>
            <a:ext cx="8286808" cy="523220"/>
          </a:xfrm>
          <a:prstGeom prst="rect">
            <a:avLst/>
          </a:prstGeom>
          <a:noFill/>
        </p:spPr>
        <p:txBody>
          <a:bodyPr wrap="square" rtlCol="0">
            <a:spAutoFit/>
          </a:bodyPr>
          <a:lstStyle/>
          <a:p>
            <a:pPr algn="ctr"/>
            <a:r>
              <a:rPr lang="pl-PL" sz="2800" b="1" dirty="0"/>
              <a:t>Programy rewitalizacji jako instrument interwencji</a:t>
            </a:r>
          </a:p>
        </p:txBody>
      </p:sp>
      <p:sp>
        <p:nvSpPr>
          <p:cNvPr id="3" name="pole tekstowe 2">
            <a:extLst>
              <a:ext uri="{FF2B5EF4-FFF2-40B4-BE49-F238E27FC236}">
                <a16:creationId xmlns:a16="http://schemas.microsoft.com/office/drawing/2014/main" id="{C666FEDC-0C95-4B4C-AAE4-1A63F24BEB57}"/>
              </a:ext>
            </a:extLst>
          </p:cNvPr>
          <p:cNvSpPr txBox="1"/>
          <p:nvPr/>
        </p:nvSpPr>
        <p:spPr>
          <a:xfrm>
            <a:off x="324898" y="1052736"/>
            <a:ext cx="8357696" cy="5093702"/>
          </a:xfrm>
          <a:prstGeom prst="rect">
            <a:avLst/>
          </a:prstGeom>
          <a:noFill/>
        </p:spPr>
        <p:txBody>
          <a:bodyPr wrap="square" rtlCol="0">
            <a:spAutoFit/>
          </a:bodyPr>
          <a:lstStyle/>
          <a:p>
            <a:pPr marL="342900" lvl="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dla części gmin programy rewitalizacji nie tyle jako narzędzia służące skoordynowaniu procesu rewitalizacji oraz zapewnieniu logiki tego procesu, co jako dokumenty niezbędne do ubiegania się o fundusze na zaspokojenie priorytetowych potrzeb w zakresie infrastruktury społecznej oraz budynków mieszkalnych,</a:t>
            </a:r>
          </a:p>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niejednokrotnie niski priorytet przedsięwzięć z zakresu integracji społecznej w porównaniu z priorytetem nadawanym inwestycjom służącym w widoczny sposób znacznej części mieszkańców danej gminy,</a:t>
            </a:r>
          </a:p>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nieuzyskanie finansowania sprawiało, że zaplanowana w programie interwencja w znacznej części pozostawała niezrealizowana</a:t>
            </a:r>
          </a:p>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wśród urzędów gmin najliczniejsza grupa (39%) deklaruje, że GPR byłby przydatny jedynie jeżeli będzie zwiększał możliwości finansowania z FEDS 2021-2027,</a:t>
            </a:r>
          </a:p>
          <a:p>
            <a:pPr marL="342900" indent="-342900">
              <a:spcBef>
                <a:spcPts val="300"/>
              </a:spcBef>
              <a:spcAft>
                <a:spcPts val="300"/>
              </a:spcAft>
              <a:buFont typeface="Arial" panose="020B0604020202020204" pitchFamily="34" charset="0"/>
              <a:buChar char="•"/>
            </a:pPr>
            <a:r>
              <a:rPr lang="pl-PL" sz="2000" dirty="0">
                <a:latin typeface="Calibri" panose="020F0502020204030204" pitchFamily="34" charset="0"/>
                <a:cs typeface="Times New Roman" panose="02020603050405020304" pitchFamily="18" charset="0"/>
              </a:rPr>
              <a:t>do przygotowania GPR gminy potrzebowałyby wsparcia w szerokim zakresie,  w tym udziału zewnętrznych wykonawców oraz szkoleń </a:t>
            </a:r>
          </a:p>
        </p:txBody>
      </p:sp>
    </p:spTree>
    <p:extLst>
      <p:ext uri="{BB962C8B-B14F-4D97-AF65-F5344CB8AC3E}">
        <p14:creationId xmlns:p14="http://schemas.microsoft.com/office/powerpoint/2010/main" val="200968886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1080</TotalTime>
  <Words>1062</Words>
  <Application>Microsoft Office PowerPoint</Application>
  <PresentationFormat>Pokaz na ekranie (4:3)</PresentationFormat>
  <Paragraphs>73</Paragraphs>
  <Slides>13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13</vt:i4>
      </vt:variant>
    </vt:vector>
  </HeadingPairs>
  <TitlesOfParts>
    <vt:vector size="17" baseType="lpstr">
      <vt:lpstr>Arial</vt:lpstr>
      <vt:lpstr>Calibri</vt:lpstr>
      <vt:lpstr>Wingdings</vt:lpstr>
      <vt:lpstr>Motyw pakietu Office</vt:lpstr>
      <vt:lpstr>Wpływ działań rewitalizacyjnych  realizowanych w ramach RPO WD 2014-2020  na poprawę sytuacji obszarów zdegradowanych  Najważniejsze wnioski z badania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Dziękujemy.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c:creator>
  <cp:lastModifiedBy>Iwona Blak</cp:lastModifiedBy>
  <cp:revision>98</cp:revision>
  <cp:lastPrinted>2022-03-23T06:45:13Z</cp:lastPrinted>
  <dcterms:created xsi:type="dcterms:W3CDTF">2018-12-13T12:40:28Z</dcterms:created>
  <dcterms:modified xsi:type="dcterms:W3CDTF">2022-06-20T10:39:31Z</dcterms:modified>
</cp:coreProperties>
</file>