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8" r:id="rId2"/>
    <p:sldId id="300" r:id="rId3"/>
    <p:sldId id="295" r:id="rId4"/>
    <p:sldId id="292" r:id="rId5"/>
    <p:sldId id="294" r:id="rId6"/>
    <p:sldId id="285" r:id="rId7"/>
    <p:sldId id="293" r:id="rId8"/>
    <p:sldId id="291" r:id="rId9"/>
    <p:sldId id="302" r:id="rId10"/>
    <p:sldId id="289" r:id="rId11"/>
    <p:sldId id="286" r:id="rId12"/>
    <p:sldId id="288" r:id="rId13"/>
    <p:sldId id="303" r:id="rId14"/>
    <p:sldId id="298" r:id="rId15"/>
    <p:sldId id="296" r:id="rId16"/>
    <p:sldId id="297" r:id="rId17"/>
    <p:sldId id="299" r:id="rId18"/>
    <p:sldId id="301" r:id="rId19"/>
    <p:sldId id="304" r:id="rId20"/>
    <p:sldId id="28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356B1"/>
    <a:srgbClr val="024EA2"/>
    <a:srgbClr val="024B9C"/>
    <a:srgbClr val="035DC1"/>
    <a:srgbClr val="004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63" autoAdjust="0"/>
    <p:restoredTop sz="67082" autoAdjust="0"/>
  </p:normalViewPr>
  <p:slideViewPr>
    <p:cSldViewPr snapToGrid="0">
      <p:cViewPr varScale="1">
        <p:scale>
          <a:sx n="43" d="100"/>
          <a:sy n="43" d="100"/>
        </p:scale>
        <p:origin x="1608" y="40"/>
      </p:cViewPr>
      <p:guideLst>
        <p:guide orient="horz" pos="2092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10/05/2022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10/05/2022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myintracomm.ec.europa.eu/corp/intellectual-property/Documents/2019_Reuse-guidelines%28CC-BY%29.pdf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58989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IE" dirty="0" smtClean="0"/>
              <a:t>The regional innovation scoreboard shows that there are big disparities</a:t>
            </a:r>
            <a:r>
              <a:rPr lang="en-IE" baseline="0" dirty="0" smtClean="0"/>
              <a:t> within countries in terms of the innovation performance of firms and public research.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E" baseline="0" dirty="0" smtClean="0"/>
              <a:t>Typically, the capital regions scores (much) higher than all other regions in a country.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E" baseline="0" dirty="0" smtClean="0"/>
              <a:t>Over time, less developed and transition regions have been scoring worse on the regional innovation scoreboard.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33764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quality of governance also varies between and within EU Member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States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rule of law has deteriorated in a few Member States (Hungary and Poland)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ease of doing business</a:t>
            </a:r>
            <a:r>
              <a:rPr lang="en-I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has improved in all Member States, but gaps within and between MS remain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Low governance quality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reduces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entrepreneurship and private investments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thus limits the impact of cohesion policy.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68112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green and digital transitions will transform our economies and societies.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will generate many opportunities for growth.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Without the right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policies in place, however,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may also create new divides.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Just Transition</a:t>
            </a:r>
            <a:r>
              <a:rPr lang="en-I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Fund already addresses some of these problems, but more may need to be done.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92869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EU’s population is ageing. In virtually all regions, the labour force is projected to shrink, while the number of people aged 65 and over will grow rapidly.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Schools will have to adjust to the lower number of pupils, while healthcare will need to serve a growing number of older residents.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Firms will have to recruit more from groups with low employment rates and find new ways to make their employees more productive.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0613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52624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Update/add/delete parts of the</a:t>
            </a:r>
            <a:r>
              <a:rPr lang="en-IE" baseline="0" dirty="0" smtClean="0"/>
              <a:t> copy right notice where appropriate.</a:t>
            </a:r>
          </a:p>
          <a:p>
            <a:r>
              <a:rPr lang="en-IE" baseline="0" dirty="0" smtClean="0"/>
              <a:t>More information: </a:t>
            </a:r>
            <a:r>
              <a:rPr lang="en-GB" dirty="0" smtClean="0">
                <a:hlinkClick r:id="rId3"/>
              </a:rPr>
              <a:t>https://myintracomm.ec.europa.eu/corp/intellectual-property/Documents/2019_Reuse-guidelines%28CC-BY%29.pdf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519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1595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Europe is recovering from the COVID crisis thanks to decisive, collective European action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response to the crisis, REACT EU brought</a:t>
            </a:r>
            <a:r>
              <a:rPr lang="en-I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55 billion euro of fresh money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Experience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shows, however,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 crises can generate new disparities.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travel restrictions had</a:t>
            </a:r>
            <a:r>
              <a:rPr lang="en-I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bigger impact on regions with a large tourism economy and border regions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COVID pandemic led to higher excess mortality in less developed regions than in the rest of our union.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</a:t>
            </a:r>
            <a:r>
              <a:rPr lang="en-I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this stage, it is not yet clear if the recovery from the pandemic will leave some regions behind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0966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Less developed regions in the eastern EU have been catching up rapidly.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the past two decades, annual growth rates in less develop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 regions </a:t>
            </a:r>
            <a:r>
              <a:rPr lang="en-I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1.7 compared to 1.2% at the EU level. Almost 50% higher!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 this period,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conomic growth in the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eastern and southern EU h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been uneven with higher growth in the capital and other metropolitan regions.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Middle</a:t>
            </a:r>
            <a:r>
              <a:rPr lang="en-I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income regions, especially in the southern EU, have experienced very low growth over the past decades.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many regions in Greece and Italy, real GDP per head even declined in part due to the impact of the economic crisis in 2008.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9816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I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region is considered trapped if its growth has slowed down and is lower than EU and/or national growth.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map shows the regions which were mostly trapped in lighter colours and the one that were frequently trapped between 2000 and 2019. Regions in grey were mostly not trapped.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escape</a:t>
            </a:r>
            <a:r>
              <a:rPr lang="en-I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from a development trap a region needs to make simultaneous improvements to their business environment, innovation ecosystem, education and its digital and transport infrastructure depending on the needs of the region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2204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I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2019, employment rates reach an all-time high of 73%</a:t>
            </a:r>
            <a:r>
              <a:rPr lang="en-I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those aged 20-64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Despite significant growth in employment rates in less developed regions since the post crisis slump, employments is still much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lower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(66%)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than in more developed regions (76%).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one of the reasons why regional labour market disparities are still above their pre-crisis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4767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IE" dirty="0" smtClean="0"/>
              <a:t>Regional life expectancy has been converging during</a:t>
            </a:r>
            <a:r>
              <a:rPr lang="en-IE" baseline="0" dirty="0" smtClean="0"/>
              <a:t> the past decade</a:t>
            </a:r>
            <a:r>
              <a:rPr lang="en-IE" dirty="0" smtClean="0"/>
              <a:t>, but big</a:t>
            </a:r>
            <a:r>
              <a:rPr lang="en-IE" baseline="0" dirty="0" smtClean="0"/>
              <a:t> gaps remain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E" baseline="0" dirty="0" smtClean="0"/>
              <a:t>In less developed regions life expectancy at birth is 78 years compared to 83 years in more developed regions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E" baseline="0" dirty="0" smtClean="0"/>
              <a:t>Between March 2020 and late 2021, excess mortality was higher in less developed regions (17%) than in more developed regions (11%), which is in part due to the differences in regional healthcare capacity.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9135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IE" dirty="0" smtClean="0"/>
              <a:t>After</a:t>
            </a:r>
            <a:r>
              <a:rPr lang="en-IE" baseline="0" dirty="0" smtClean="0"/>
              <a:t> the economic crisis of 2008, fiscal consolidation reduced public investment.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E" baseline="0" dirty="0" smtClean="0"/>
              <a:t>Public investment has not yet returned to pre-crisis levels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E" baseline="0" dirty="0" smtClean="0"/>
              <a:t>As result cohesion policy became even more important to sustain public investment levels.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E" baseline="0" dirty="0" smtClean="0"/>
              <a:t>Cohesion policy funding relative to total public investment increased from 34% to 51% between the 2007-2013 and the 2014-2020 period.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57698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IE" dirty="0" smtClean="0"/>
              <a:t>Regional economic modelling indicates that GDP in less developed regions will be 2.4% higher in 2023 as compared to a scenario without cohesion policy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E" dirty="0" smtClean="0"/>
              <a:t>Models also indicated that cohesion policy has</a:t>
            </a:r>
            <a:r>
              <a:rPr lang="en-IE" baseline="0" dirty="0" smtClean="0"/>
              <a:t> a positive effect on growth in the EU as whole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9524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77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101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2694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301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0629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203447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0107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8556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67746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11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99858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442872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99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2509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8604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8339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383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2" r:id="rId2"/>
    <p:sldLayoutId id="2147483657" r:id="rId3"/>
    <p:sldLayoutId id="2147483649" r:id="rId4"/>
    <p:sldLayoutId id="2147483651" r:id="rId5"/>
    <p:sldLayoutId id="2147483669" r:id="rId6"/>
    <p:sldLayoutId id="2147483670" r:id="rId7"/>
    <p:sldLayoutId id="2147483650" r:id="rId8"/>
    <p:sldLayoutId id="2147483660" r:id="rId9"/>
    <p:sldLayoutId id="2147483652" r:id="rId10"/>
    <p:sldLayoutId id="2147483661" r:id="rId11"/>
    <p:sldLayoutId id="2147483653" r:id="rId12"/>
    <p:sldLayoutId id="2147483654" r:id="rId13"/>
    <p:sldLayoutId id="2147483659" r:id="rId14"/>
    <p:sldLayoutId id="2147483658" r:id="rId15"/>
    <p:sldLayoutId id="2147483666" r:id="rId16"/>
    <p:sldLayoutId id="2147483667" r:id="rId17"/>
    <p:sldLayoutId id="2147483668" r:id="rId18"/>
    <p:sldLayoutId id="2147483655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ec.europa.eu/regional_policy/en/information/cohesion-report/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dirty="0" err="1" smtClean="0"/>
              <a:t>Ósmy</a:t>
            </a:r>
            <a:r>
              <a:rPr lang="en-GB" dirty="0" smtClean="0"/>
              <a:t> report </a:t>
            </a:r>
            <a:r>
              <a:rPr lang="en-GB" dirty="0" err="1" smtClean="0"/>
              <a:t>spójności</a:t>
            </a: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Paweł Olechnowicz Komisja </a:t>
            </a:r>
            <a:r>
              <a:rPr lang="en-GB" dirty="0" err="1" smtClean="0"/>
              <a:t>Europejska</a:t>
            </a:r>
            <a:endParaRPr lang="en-GB" dirty="0" smtClean="0"/>
          </a:p>
          <a:p>
            <a:r>
              <a:rPr lang="en-GB" dirty="0" smtClean="0"/>
              <a:t> DG REGIO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137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E" dirty="0" smtClean="0"/>
              <a:t>The innovation divide in terms of the performance of firms and public research is large both between and within Member States </a:t>
            </a:r>
          </a:p>
          <a:p>
            <a:r>
              <a:rPr lang="en-IE" dirty="0" smtClean="0"/>
              <a:t>Less developed regions have seen their innovation performance worsen over time</a:t>
            </a:r>
          </a:p>
          <a:p>
            <a:r>
              <a:rPr lang="en-IE" dirty="0" smtClean="0"/>
              <a:t>Tertiary </a:t>
            </a:r>
            <a:r>
              <a:rPr lang="en-IE" dirty="0"/>
              <a:t>education has been growing in all EU </a:t>
            </a:r>
            <a:r>
              <a:rPr lang="en-IE" dirty="0" smtClean="0"/>
              <a:t>regions, but at different speeds</a:t>
            </a:r>
            <a:endParaRPr lang="en-IE" dirty="0"/>
          </a:p>
          <a:p>
            <a:endParaRPr lang="en-GB" dirty="0"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43102" y="1825625"/>
            <a:ext cx="5246222" cy="3906838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Innovation Divide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9003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Better governance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E" dirty="0" smtClean="0"/>
              <a:t>Quality of government varies substantially between and within EU Member States</a:t>
            </a:r>
          </a:p>
          <a:p>
            <a:r>
              <a:rPr lang="en-IE" dirty="0" smtClean="0"/>
              <a:t>The business environment has improved in all Member States, but gaps remain</a:t>
            </a:r>
          </a:p>
          <a:p>
            <a:r>
              <a:rPr lang="en-IE" dirty="0" smtClean="0"/>
              <a:t>In a few Member States, rule of law has deteriorated</a:t>
            </a:r>
            <a:endParaRPr lang="en-GB" dirty="0"/>
          </a:p>
        </p:txBody>
      </p:sp>
      <p:pic>
        <p:nvPicPr>
          <p:cNvPr id="11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950" y="477481"/>
            <a:ext cx="4778405" cy="5254982"/>
          </a:xfrm>
        </p:spPr>
      </p:pic>
    </p:spTree>
    <p:extLst>
      <p:ext uri="{BB962C8B-B14F-4D97-AF65-F5344CB8AC3E}">
        <p14:creationId xmlns:p14="http://schemas.microsoft.com/office/powerpoint/2010/main" val="3680132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Transition to a carbon neutral economy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E" dirty="0" smtClean="0"/>
              <a:t>EU growth will be driven by the green and digital transition</a:t>
            </a:r>
          </a:p>
          <a:p>
            <a:r>
              <a:rPr lang="en-IE" dirty="0" smtClean="0"/>
              <a:t>Without the right policies in place, reducing GHG emissions may affect some regions, industries and households more than others</a:t>
            </a:r>
            <a:endParaRPr lang="en-GB" dirty="0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sz="half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338" y="1860598"/>
            <a:ext cx="3357562" cy="3692429"/>
          </a:xfrm>
        </p:spPr>
      </p:pic>
      <p:pic>
        <p:nvPicPr>
          <p:cNvPr id="13" name="Content Placeholder 8"/>
          <p:cNvPicPr>
            <a:picLocks noGrp="1" noChangeAspect="1"/>
          </p:cNvPicPr>
          <p:nvPr>
            <p:ph sz="half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475" y="1860597"/>
            <a:ext cx="3357563" cy="3692430"/>
          </a:xfrm>
        </p:spPr>
      </p:pic>
    </p:spTree>
    <p:extLst>
      <p:ext uri="{BB962C8B-B14F-4D97-AF65-F5344CB8AC3E}">
        <p14:creationId xmlns:p14="http://schemas.microsoft.com/office/powerpoint/2010/main" val="3940127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E" dirty="0" smtClean="0"/>
              <a:t>More and more regions will experience ageing and a shrinking labour force</a:t>
            </a:r>
          </a:p>
          <a:p>
            <a:r>
              <a:rPr lang="en-IE" dirty="0" smtClean="0"/>
              <a:t>This process is already more advanced in rural regions, especially in southern and eastern EU</a:t>
            </a:r>
          </a:p>
          <a:p>
            <a:r>
              <a:rPr lang="en-IE" dirty="0" smtClean="0"/>
              <a:t>In 2020, one out of three people lived in a shrinking region. By 2040, this is projected to one out of two.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Demographic change will affect all regions</a:t>
            </a:r>
            <a:endParaRPr lang="en-GB" dirty="0"/>
          </a:p>
        </p:txBody>
      </p:sp>
      <p:pic>
        <p:nvPicPr>
          <p:cNvPr id="11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408863" y="1959769"/>
            <a:ext cx="3314700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340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Challenges for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cohesion </a:t>
            </a:r>
            <a:r>
              <a:rPr lang="en-GB" dirty="0"/>
              <a:t>policy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63844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Ensuring a fair </a:t>
            </a:r>
            <a:r>
              <a:rPr lang="en-GB" dirty="0" smtClean="0"/>
              <a:t>transition</a:t>
            </a:r>
          </a:p>
          <a:p>
            <a:r>
              <a:rPr lang="en-US" dirty="0"/>
              <a:t>Strengthening resilience and responsiveness to asymmetric </a:t>
            </a:r>
            <a:r>
              <a:rPr lang="en-US" dirty="0" smtClean="0"/>
              <a:t>shocks</a:t>
            </a:r>
          </a:p>
          <a:p>
            <a:r>
              <a:rPr lang="en-US" dirty="0" smtClean="0"/>
              <a:t>Helping regions to respond </a:t>
            </a:r>
            <a:r>
              <a:rPr lang="en-US" dirty="0"/>
              <a:t>to demographic </a:t>
            </a:r>
            <a:r>
              <a:rPr lang="en-US" dirty="0" smtClean="0"/>
              <a:t>change</a:t>
            </a:r>
          </a:p>
          <a:p>
            <a:r>
              <a:rPr lang="en-US" dirty="0"/>
              <a:t>Addressing pressure on democracy and its values</a:t>
            </a: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Addressing new drivers of disparities by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41016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reating </a:t>
            </a:r>
            <a:r>
              <a:rPr lang="en-US" dirty="0"/>
              <a:t>new economic perspectives for less developed and peripheral </a:t>
            </a:r>
            <a:r>
              <a:rPr lang="en-US" dirty="0" smtClean="0"/>
              <a:t>regions</a:t>
            </a:r>
          </a:p>
          <a:p>
            <a:r>
              <a:rPr lang="en-GB" dirty="0" smtClean="0"/>
              <a:t>Embedding </a:t>
            </a:r>
            <a:r>
              <a:rPr lang="en-GB" dirty="0"/>
              <a:t>innovation in all </a:t>
            </a:r>
            <a:r>
              <a:rPr lang="en-GB" dirty="0" smtClean="0"/>
              <a:t>regions</a:t>
            </a:r>
          </a:p>
          <a:p>
            <a:r>
              <a:rPr lang="en-US" dirty="0" smtClean="0"/>
              <a:t>Enhancing cross-border </a:t>
            </a:r>
            <a:r>
              <a:rPr lang="en-US" dirty="0"/>
              <a:t>and interregional </a:t>
            </a:r>
            <a:r>
              <a:rPr lang="en-US" dirty="0" smtClean="0"/>
              <a:t>cooperation</a:t>
            </a:r>
          </a:p>
          <a:p>
            <a:r>
              <a:rPr lang="en-US" dirty="0" smtClean="0"/>
              <a:t>Strengthening </a:t>
            </a:r>
            <a:r>
              <a:rPr lang="en-US" dirty="0"/>
              <a:t>urban-rural links and the role of smaller cities and towns in supporting rural </a:t>
            </a:r>
            <a:r>
              <a:rPr lang="en-US" dirty="0" smtClean="0"/>
              <a:t>areas</a:t>
            </a:r>
          </a:p>
          <a:p>
            <a:r>
              <a:rPr lang="en-US" dirty="0" smtClean="0"/>
              <a:t>Addressing </a:t>
            </a:r>
            <a:r>
              <a:rPr lang="en-US" dirty="0"/>
              <a:t>the needs of left behind places</a:t>
            </a: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Strengthening the role of regions in building Europe’s </a:t>
            </a:r>
            <a:r>
              <a:rPr lang="en-US" dirty="0" smtClean="0"/>
              <a:t>future by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398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Increasing </a:t>
            </a:r>
            <a:r>
              <a:rPr lang="en-US" dirty="0"/>
              <a:t>the effectiveness of place-based </a:t>
            </a:r>
            <a:r>
              <a:rPr lang="en-US" dirty="0" smtClean="0"/>
              <a:t>policies</a:t>
            </a:r>
          </a:p>
          <a:p>
            <a:r>
              <a:rPr lang="en-US" dirty="0" smtClean="0"/>
              <a:t>Further </a:t>
            </a:r>
            <a:r>
              <a:rPr lang="en-US" dirty="0"/>
              <a:t>streamlining the delivery of cohesion policy for </a:t>
            </a:r>
            <a:r>
              <a:rPr lang="en-US" dirty="0" smtClean="0"/>
              <a:t>beneficiaries</a:t>
            </a:r>
          </a:p>
          <a:p>
            <a:r>
              <a:rPr lang="en-US" dirty="0" smtClean="0"/>
              <a:t>Strengthening </a:t>
            </a:r>
            <a:r>
              <a:rPr lang="en-US" dirty="0"/>
              <a:t>the role of cohesion policy in unlocking public and private investment in the green, digital and demographic </a:t>
            </a:r>
            <a:r>
              <a:rPr lang="en-US" dirty="0" smtClean="0"/>
              <a:t>transitions</a:t>
            </a:r>
          </a:p>
          <a:p>
            <a:r>
              <a:rPr lang="en-US" dirty="0" smtClean="0"/>
              <a:t>Increasing </a:t>
            </a:r>
            <a:r>
              <a:rPr lang="en-US" dirty="0"/>
              <a:t>investments in people throughout their </a:t>
            </a:r>
            <a:r>
              <a:rPr lang="en-US" dirty="0" smtClean="0"/>
              <a:t>life</a:t>
            </a:r>
          </a:p>
          <a:p>
            <a:r>
              <a:rPr lang="en-US" dirty="0" smtClean="0"/>
              <a:t>Enhancing </a:t>
            </a:r>
            <a:r>
              <a:rPr lang="en-US" dirty="0"/>
              <a:t>complementarities within other EU </a:t>
            </a:r>
            <a:r>
              <a:rPr lang="en-US" dirty="0" smtClean="0"/>
              <a:t>policies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Developing the tools to deliver cohesion towards 2050 by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57299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are at the start of a new period with great potential – but programming and take-up must be accelerated </a:t>
            </a:r>
          </a:p>
          <a:p>
            <a:r>
              <a:rPr lang="en-US" dirty="0" smtClean="0"/>
              <a:t>Still a </a:t>
            </a:r>
            <a:r>
              <a:rPr lang="en-US" dirty="0"/>
              <a:t>n</a:t>
            </a:r>
            <a:r>
              <a:rPr lang="en-US" dirty="0" smtClean="0"/>
              <a:t>eed for a wide-ranging debate about both the challenges to be faced and about the issues to address</a:t>
            </a:r>
          </a:p>
          <a:p>
            <a:r>
              <a:rPr lang="en-GB" dirty="0" smtClean="0"/>
              <a:t>How does cohesion policy evolve and adapt in the future?</a:t>
            </a:r>
          </a:p>
          <a:p>
            <a:r>
              <a:rPr lang="en-GB" dirty="0" smtClean="0"/>
              <a:t>The Commission is keen to hear your views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comes next?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96367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More information</a:t>
            </a:r>
            <a:br>
              <a:rPr lang="en-GB" dirty="0"/>
            </a:b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2800" dirty="0">
                <a:hlinkClick r:id="rId2"/>
              </a:rPr>
              <a:t>https://ec.europa.eu/regional_policy/en/information/cohesion-report/</a:t>
            </a:r>
            <a:r>
              <a:rPr lang="en-GB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39583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70722" y="482860"/>
            <a:ext cx="9919700" cy="621010"/>
          </a:xfrm>
        </p:spPr>
        <p:txBody>
          <a:bodyPr/>
          <a:lstStyle/>
          <a:p>
            <a:r>
              <a:rPr lang="en-GB" dirty="0" smtClean="0"/>
              <a:t>The 8</a:t>
            </a:r>
            <a:r>
              <a:rPr lang="en-GB" baseline="30000" dirty="0" smtClean="0"/>
              <a:t>th</a:t>
            </a:r>
            <a:r>
              <a:rPr lang="en-GB" dirty="0" smtClean="0"/>
              <a:t> Cohesion Report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838197" y="1825625"/>
            <a:ext cx="10505305" cy="3906435"/>
          </a:xfrm>
        </p:spPr>
        <p:txBody>
          <a:bodyPr/>
          <a:lstStyle/>
          <a:p>
            <a:r>
              <a:rPr lang="en-IE" dirty="0" smtClean="0"/>
              <a:t>Cohesion Report is a Treaty obligation – published every 3 years</a:t>
            </a:r>
          </a:p>
          <a:p>
            <a:r>
              <a:rPr lang="en-IE" dirty="0" smtClean="0"/>
              <a:t>Required to set out </a:t>
            </a:r>
            <a:r>
              <a:rPr lang="en-US" dirty="0"/>
              <a:t>the progress made towards achieving economic, social and territorial </a:t>
            </a:r>
            <a:r>
              <a:rPr lang="en-US" dirty="0" smtClean="0"/>
              <a:t>cohesion</a:t>
            </a:r>
          </a:p>
          <a:p>
            <a:r>
              <a:rPr lang="en-GB" dirty="0" smtClean="0"/>
              <a:t>This Report includes a first assessment of the impact of the COVID pandemic at regional level</a:t>
            </a:r>
          </a:p>
          <a:p>
            <a:r>
              <a:rPr lang="en-GB" dirty="0" smtClean="0"/>
              <a:t>Asks interested parties to reflect on what happens next</a:t>
            </a:r>
          </a:p>
          <a:p>
            <a:r>
              <a:rPr lang="en-GB" dirty="0" smtClean="0"/>
              <a:t>Start of a debate on the future of cohesion policy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05638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 smtClean="0"/>
              <a:t>Thank you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9575" y="4646435"/>
            <a:ext cx="8941016" cy="1853519"/>
          </a:xfrm>
        </p:spPr>
        <p:txBody>
          <a:bodyPr wrap="square" anchor="b" anchorCtr="0"/>
          <a:lstStyle/>
          <a:p>
            <a:r>
              <a:rPr lang="en-US" sz="1050" b="1" dirty="0"/>
              <a:t>© European Union 2020</a:t>
            </a:r>
          </a:p>
          <a:p>
            <a:r>
              <a:rPr lang="en-US" sz="1050" dirty="0" smtClean="0"/>
              <a:t>Unless otherwise noted the reuse of this presentation is </a:t>
            </a:r>
            <a:r>
              <a:rPr lang="en-US" sz="1050" dirty="0" err="1" smtClean="0"/>
              <a:t>authorised</a:t>
            </a:r>
            <a:r>
              <a:rPr lang="en-US" sz="1050" dirty="0" smtClean="0"/>
              <a:t> under the </a:t>
            </a:r>
            <a:r>
              <a:rPr lang="en-US" sz="1050" dirty="0" smtClean="0">
                <a:hlinkClick r:id="rId3"/>
              </a:rPr>
              <a:t>CC BY 4.0 </a:t>
            </a:r>
            <a:r>
              <a:rPr lang="en-US" sz="1050" dirty="0"/>
              <a:t>license. For any use or reproduction of elements that are not owned by the EU, permission may need to be sought directly from the respective </a:t>
            </a:r>
            <a:r>
              <a:rPr lang="en-US" sz="1050" dirty="0" smtClean="0"/>
              <a:t>right holders.</a:t>
            </a:r>
          </a:p>
          <a:p>
            <a:r>
              <a:rPr lang="en-US" sz="1050" dirty="0" smtClean="0"/>
              <a:t>Slide </a:t>
            </a:r>
            <a:r>
              <a:rPr lang="en-US" sz="1050" dirty="0" smtClean="0">
                <a:solidFill>
                  <a:schemeClr val="accent6"/>
                </a:solidFill>
              </a:rPr>
              <a:t>xx</a:t>
            </a:r>
            <a:r>
              <a:rPr lang="en-US" sz="1050" dirty="0" smtClean="0"/>
              <a:t>: </a:t>
            </a:r>
            <a:r>
              <a:rPr lang="en-US" sz="1050" dirty="0">
                <a:solidFill>
                  <a:schemeClr val="accent6"/>
                </a:solidFill>
              </a:rPr>
              <a:t>e</a:t>
            </a:r>
            <a:r>
              <a:rPr lang="en-US" sz="1050" dirty="0" smtClean="0">
                <a:solidFill>
                  <a:schemeClr val="accent6"/>
                </a:solidFill>
              </a:rPr>
              <a:t>lement concerned</a:t>
            </a:r>
            <a:r>
              <a:rPr lang="en-US" sz="1050" dirty="0" smtClean="0"/>
              <a:t>, source</a:t>
            </a:r>
            <a:r>
              <a:rPr lang="en-US" sz="1050" dirty="0" smtClean="0">
                <a:solidFill>
                  <a:schemeClr val="accent6"/>
                </a:solidFill>
              </a:rPr>
              <a:t>: e.g. Fotolia.com</a:t>
            </a:r>
            <a:r>
              <a:rPr lang="en-US" sz="1050" dirty="0" smtClean="0"/>
              <a:t>; Slide </a:t>
            </a:r>
            <a:r>
              <a:rPr lang="en-US" sz="1050" dirty="0" smtClean="0">
                <a:solidFill>
                  <a:schemeClr val="accent6"/>
                </a:solidFill>
              </a:rPr>
              <a:t>xx</a:t>
            </a:r>
            <a:r>
              <a:rPr lang="en-US" sz="1050" dirty="0" smtClean="0"/>
              <a:t>: </a:t>
            </a:r>
            <a:r>
              <a:rPr lang="en-US" sz="1050" dirty="0" smtClean="0">
                <a:solidFill>
                  <a:schemeClr val="accent6"/>
                </a:solidFill>
              </a:rPr>
              <a:t>element concerned</a:t>
            </a:r>
            <a:r>
              <a:rPr lang="en-US" sz="1050" dirty="0" smtClean="0"/>
              <a:t>, source: </a:t>
            </a:r>
            <a:r>
              <a:rPr lang="en-US" sz="1050" dirty="0" smtClean="0">
                <a:solidFill>
                  <a:schemeClr val="accent6"/>
                </a:solidFill>
              </a:rPr>
              <a:t>e.g. iStock.com</a:t>
            </a:r>
            <a:endParaRPr lang="en-GB" sz="1050" dirty="0">
              <a:solidFill>
                <a:schemeClr val="accent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24" y="4858246"/>
            <a:ext cx="1023496" cy="35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61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70722" y="482860"/>
            <a:ext cx="6319229" cy="1314544"/>
          </a:xfrm>
        </p:spPr>
        <p:txBody>
          <a:bodyPr/>
          <a:lstStyle/>
          <a:p>
            <a:r>
              <a:rPr lang="en-GB" dirty="0" smtClean="0"/>
              <a:t>The COVID-19 pandemic hit less developed regions harder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E" dirty="0" smtClean="0"/>
              <a:t>Excess mortality was higher in less developed regions (17%) than in more developed regions (11%)</a:t>
            </a:r>
          </a:p>
          <a:p>
            <a:r>
              <a:rPr lang="en-IE" dirty="0" smtClean="0"/>
              <a:t>Vaccination rates vary widely and are particularly low in eastern EU</a:t>
            </a:r>
          </a:p>
          <a:p>
            <a:r>
              <a:rPr lang="en-IE" dirty="0" smtClean="0"/>
              <a:t>Border regions and tourism destination suffered the biggest impact of the pandemic restrictions</a:t>
            </a:r>
          </a:p>
          <a:p>
            <a:r>
              <a:rPr lang="en-IE" dirty="0" smtClean="0"/>
              <a:t>REACT EU brought in fresh funding in response to COVID (50 billion )</a:t>
            </a:r>
            <a:endParaRPr lang="en-GB" dirty="0"/>
          </a:p>
        </p:txBody>
      </p:sp>
      <p:pic>
        <p:nvPicPr>
          <p:cNvPr id="7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951" y="469542"/>
            <a:ext cx="4785624" cy="5262921"/>
          </a:xfrm>
        </p:spPr>
      </p:pic>
    </p:spTree>
    <p:extLst>
      <p:ext uri="{BB962C8B-B14F-4D97-AF65-F5344CB8AC3E}">
        <p14:creationId xmlns:p14="http://schemas.microsoft.com/office/powerpoint/2010/main" val="2760885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E" dirty="0" smtClean="0"/>
              <a:t>Over the past two decades, less developed regions have been growing faster than the EU average (1.2%) and are thus catching up</a:t>
            </a:r>
          </a:p>
          <a:p>
            <a:r>
              <a:rPr lang="en-IE" dirty="0" smtClean="0"/>
              <a:t>Some middle-income regions, mostly in the southern EU have been in (relative) economic decline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950" y="486969"/>
            <a:ext cx="4769778" cy="5245494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70722" y="482860"/>
            <a:ext cx="6319228" cy="782357"/>
          </a:xfrm>
        </p:spPr>
        <p:txBody>
          <a:bodyPr/>
          <a:lstStyle/>
          <a:p>
            <a:r>
              <a:rPr lang="en-GB" dirty="0" smtClean="0"/>
              <a:t>Less developed regions are catching up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6955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E" dirty="0" smtClean="0"/>
              <a:t>Regions that spent most years in a development trap tend to have a lower level of educational attainment, less R&amp;D expenditure, a lower quality of government and a smaller industrial sector</a:t>
            </a:r>
          </a:p>
          <a:p>
            <a:r>
              <a:rPr lang="en-IE" dirty="0" smtClean="0"/>
              <a:t>Escaping from a development trap requires coordinated action on multiple fronts depending on the development of the region</a:t>
            </a:r>
          </a:p>
          <a:p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907" y="-17698"/>
            <a:ext cx="4892093" cy="681921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Development traps</a:t>
            </a:r>
            <a:endParaRPr lang="en-GB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6638832" y="5825608"/>
            <a:ext cx="731076" cy="2718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361354" y="5934133"/>
            <a:ext cx="1355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0000"/>
                </a:solidFill>
              </a:rPr>
              <a:t>Frequently trapped</a:t>
            </a:r>
            <a:endParaRPr lang="en-GB" b="1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369908" y="5587999"/>
            <a:ext cx="3180860" cy="1354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7369908" y="5742346"/>
            <a:ext cx="3180860" cy="1354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Arrow Connector 14"/>
          <p:cNvCxnSpPr>
            <a:endCxn id="13" idx="1"/>
          </p:cNvCxnSpPr>
          <p:nvPr/>
        </p:nvCxnSpPr>
        <p:spPr>
          <a:xfrm>
            <a:off x="6827273" y="5587999"/>
            <a:ext cx="542635" cy="677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867258" y="5196974"/>
            <a:ext cx="1355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Mostly trapped</a:t>
            </a:r>
            <a:endParaRPr lang="en-GB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886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950" y="482860"/>
            <a:ext cx="4773514" cy="5249603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70722" y="482860"/>
            <a:ext cx="6319228" cy="782357"/>
          </a:xfrm>
        </p:spPr>
        <p:txBody>
          <a:bodyPr/>
          <a:lstStyle/>
          <a:p>
            <a:r>
              <a:rPr lang="en-GB" sz="3600" dirty="0" smtClean="0"/>
              <a:t>Employment disparities remain above pre-crisis level</a:t>
            </a:r>
            <a:endParaRPr lang="en-GB" sz="3600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E" dirty="0" smtClean="0"/>
              <a:t>At the EU level, employment rates have fully recovered from the 2008 economic and financial crisis</a:t>
            </a:r>
          </a:p>
          <a:p>
            <a:r>
              <a:rPr lang="en-IE" dirty="0" smtClean="0"/>
              <a:t>Regional employment disparities are still higher than before the crisis</a:t>
            </a:r>
          </a:p>
          <a:p>
            <a:r>
              <a:rPr lang="en-IE" dirty="0" smtClean="0"/>
              <a:t>Employment rates in less developed regions are still ten percentage points lower than in more developed regions (66% vs 76% in 2020)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5796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70722" y="482860"/>
            <a:ext cx="6319228" cy="782357"/>
          </a:xfrm>
        </p:spPr>
        <p:txBody>
          <a:bodyPr/>
          <a:lstStyle/>
          <a:p>
            <a:r>
              <a:rPr lang="en-GB" dirty="0" smtClean="0"/>
              <a:t>Life expectancy is converging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But the COVID-19 pandemic reduced life expectancy in most Member States</a:t>
            </a:r>
          </a:p>
          <a:p>
            <a:r>
              <a:rPr lang="en-GB" dirty="0" smtClean="0"/>
              <a:t>Excess mortality was higher in less developed regions than in more developed regions</a:t>
            </a:r>
          </a:p>
          <a:p>
            <a:r>
              <a:rPr lang="en-GB" dirty="0" smtClean="0"/>
              <a:t>The pandemic highlighted the differences in regional healthcare capacity</a:t>
            </a:r>
          </a:p>
          <a:p>
            <a:r>
              <a:rPr lang="en-GB" dirty="0" smtClean="0"/>
              <a:t>Cohesion policy is an important source of healthcare investments</a:t>
            </a:r>
            <a:endParaRPr lang="en-GB" dirty="0"/>
          </a:p>
        </p:txBody>
      </p:sp>
      <p:pic>
        <p:nvPicPr>
          <p:cNvPr id="7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950" y="482860"/>
            <a:ext cx="4773514" cy="5249603"/>
          </a:xfrm>
        </p:spPr>
      </p:pic>
    </p:spTree>
    <p:extLst>
      <p:ext uri="{BB962C8B-B14F-4D97-AF65-F5344CB8AC3E}">
        <p14:creationId xmlns:p14="http://schemas.microsoft.com/office/powerpoint/2010/main" val="1916131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E" dirty="0" smtClean="0"/>
              <a:t>Public investment dropped after the economic crisis in 2008 and has not yet fully recovered</a:t>
            </a:r>
          </a:p>
          <a:p>
            <a:r>
              <a:rPr lang="en-IE" dirty="0" smtClean="0"/>
              <a:t>As result, cohesion policy funding became even more important relative to public investment, especially in cohesion countries</a:t>
            </a:r>
          </a:p>
          <a:p>
            <a:r>
              <a:rPr lang="en-IE" dirty="0" smtClean="0"/>
              <a:t>Public investment is crucial for regional development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973481" y="1825625"/>
            <a:ext cx="4185464" cy="390683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Cohesion policy funds become more important relative to public investment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1434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Increased GDP by 2.4% in 2023 in less developed regions </a:t>
            </a:r>
          </a:p>
          <a:p>
            <a:r>
              <a:rPr lang="en-GB" dirty="0" smtClean="0"/>
              <a:t>1.4 million enterprises have received support </a:t>
            </a:r>
          </a:p>
          <a:p>
            <a:r>
              <a:rPr lang="en-GB" dirty="0" smtClean="0"/>
              <a:t>53 million people have access to a new or improved healthcare facility</a:t>
            </a:r>
          </a:p>
          <a:p>
            <a:r>
              <a:rPr lang="en-GB" dirty="0" smtClean="0"/>
              <a:t>45 million people benefitted from training and labour market integration programmes. </a:t>
            </a:r>
          </a:p>
          <a:p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950" y="482860"/>
            <a:ext cx="4773514" cy="5249603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Cohesion policy 2014-2020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95736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627</TotalTime>
  <Words>1746</Words>
  <Application>Microsoft Office PowerPoint</Application>
  <PresentationFormat>Widescreen</PresentationFormat>
  <Paragraphs>141</Paragraphs>
  <Slides>20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Ósmy report spójności</vt:lpstr>
      <vt:lpstr>The 8th Cohesion Report</vt:lpstr>
      <vt:lpstr>The COVID-19 pandemic hit less developed regions harder</vt:lpstr>
      <vt:lpstr>Less developed regions are catching up</vt:lpstr>
      <vt:lpstr>Development traps</vt:lpstr>
      <vt:lpstr>Employment disparities remain above pre-crisis level</vt:lpstr>
      <vt:lpstr>Life expectancy is converging</vt:lpstr>
      <vt:lpstr>Cohesion policy funds become more important relative to public investment</vt:lpstr>
      <vt:lpstr>Cohesion policy 2014-2020</vt:lpstr>
      <vt:lpstr>The Innovation Divide</vt:lpstr>
      <vt:lpstr>Better governance</vt:lpstr>
      <vt:lpstr>Transition to a carbon neutral economy</vt:lpstr>
      <vt:lpstr>Demographic change will affect all regions</vt:lpstr>
      <vt:lpstr>Challenges for  cohesion policy</vt:lpstr>
      <vt:lpstr>Addressing new drivers of disparities by</vt:lpstr>
      <vt:lpstr>Strengthening the role of regions in building Europe’s future by</vt:lpstr>
      <vt:lpstr>Developing the tools to deliver cohesion towards 2050 by</vt:lpstr>
      <vt:lpstr>What comes next?</vt:lpstr>
      <vt:lpstr>More information </vt:lpstr>
      <vt:lpstr>Thank you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Cohesion in Europe  towards 2050</dc:title>
  <dc:creator>DIJKSTRA Lewis (REGIO)</dc:creator>
  <cp:lastModifiedBy>OLECHNOWICZ Pawel (REGIO)</cp:lastModifiedBy>
  <cp:revision>36</cp:revision>
  <dcterms:created xsi:type="dcterms:W3CDTF">2022-01-25T14:32:20Z</dcterms:created>
  <dcterms:modified xsi:type="dcterms:W3CDTF">2022-05-10T18:10:49Z</dcterms:modified>
</cp:coreProperties>
</file>