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42"/>
  </p:notesMasterIdLst>
  <p:handoutMasterIdLst>
    <p:handoutMasterId r:id="rId43"/>
  </p:handoutMasterIdLst>
  <p:sldIdLst>
    <p:sldId id="256" r:id="rId4"/>
    <p:sldId id="365" r:id="rId5"/>
    <p:sldId id="409" r:id="rId6"/>
    <p:sldId id="532" r:id="rId7"/>
    <p:sldId id="413" r:id="rId8"/>
    <p:sldId id="474" r:id="rId9"/>
    <p:sldId id="488" r:id="rId10"/>
    <p:sldId id="489" r:id="rId11"/>
    <p:sldId id="424" r:id="rId12"/>
    <p:sldId id="490" r:id="rId13"/>
    <p:sldId id="423" r:id="rId14"/>
    <p:sldId id="491" r:id="rId15"/>
    <p:sldId id="487" r:id="rId16"/>
    <p:sldId id="492" r:id="rId17"/>
    <p:sldId id="485" r:id="rId18"/>
    <p:sldId id="493" r:id="rId19"/>
    <p:sldId id="351" r:id="rId20"/>
    <p:sldId id="494" r:id="rId21"/>
    <p:sldId id="475" r:id="rId22"/>
    <p:sldId id="495" r:id="rId23"/>
    <p:sldId id="440" r:id="rId24"/>
    <p:sldId id="530" r:id="rId25"/>
    <p:sldId id="531" r:id="rId26"/>
    <p:sldId id="476" r:id="rId27"/>
    <p:sldId id="496" r:id="rId28"/>
    <p:sldId id="497" r:id="rId29"/>
    <p:sldId id="442" r:id="rId30"/>
    <p:sldId id="390" r:id="rId31"/>
    <p:sldId id="445" r:id="rId32"/>
    <p:sldId id="500" r:id="rId33"/>
    <p:sldId id="448" r:id="rId34"/>
    <p:sldId id="396" r:id="rId35"/>
    <p:sldId id="519" r:id="rId36"/>
    <p:sldId id="522" r:id="rId37"/>
    <p:sldId id="524" r:id="rId38"/>
    <p:sldId id="525" r:id="rId39"/>
    <p:sldId id="349" r:id="rId40"/>
    <p:sldId id="533" r:id="rId41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FF"/>
    <a:srgbClr val="4F81BD"/>
    <a:srgbClr val="FFFFFF"/>
    <a:srgbClr val="00CCFF"/>
    <a:srgbClr val="FDC000"/>
    <a:srgbClr val="7300FF"/>
    <a:srgbClr val="FFFF00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4183" autoAdjust="0"/>
  </p:normalViewPr>
  <p:slideViewPr>
    <p:cSldViewPr>
      <p:cViewPr varScale="1">
        <p:scale>
          <a:sx n="108" d="100"/>
          <a:sy n="108" d="100"/>
        </p:scale>
        <p:origin x="21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9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Sprawozdania\Sprawozdanie%20roczne\za%20rok%202021\obliczenia%20do%20streszczenia%20AIR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ROCZNE\2021\TABELA%20FINANSOWA%20-%20podstawa%20opisu%20Osi%20Priorytetowy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99759405074457E-2"/>
          <c:y val="9.1719792521197246E-2"/>
          <c:w val="0.89407644356955474"/>
          <c:h val="0.6682112716873486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CCC00"/>
              </a:solidFill>
            </c:spPr>
            <c:extLst>
              <c:ext xmlns:c16="http://schemas.microsoft.com/office/drawing/2014/chart" uri="{C3380CC4-5D6E-409C-BE32-E72D297353CC}">
                <c16:uniqueId val="{00000001-52A9-4FFD-929C-30971E93FA4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52A9-4FFD-929C-30971E93FA4E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52A9-4FFD-929C-30971E93FA4E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52A9-4FFD-929C-30971E93FA4E}"/>
              </c:ext>
            </c:extLst>
          </c:dPt>
          <c:dLbls>
            <c:dLbl>
              <c:idx val="1"/>
              <c:layout>
                <c:manualLayout>
                  <c:x val="-5.031210264709287E-2"/>
                  <c:y val="5.739315550220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A9-4FFD-929C-30971E93FA4E}"/>
                </c:ext>
              </c:extLst>
            </c:dLbl>
            <c:dLbl>
              <c:idx val="2"/>
              <c:layout>
                <c:manualLayout>
                  <c:x val="-1.9770270338186645E-2"/>
                  <c:y val="5.839911126448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9-4FFD-929C-30971E93FA4E}"/>
                </c:ext>
              </c:extLst>
            </c:dLbl>
            <c:dLbl>
              <c:idx val="3"/>
              <c:layout>
                <c:manualLayout>
                  <c:x val="-1.6944510059153803E-2"/>
                  <c:y val="6.6498695886686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9-4FFD-929C-30971E93FA4E}"/>
                </c:ext>
              </c:extLst>
            </c:dLbl>
            <c:dLbl>
              <c:idx val="4"/>
              <c:layout>
                <c:manualLayout>
                  <c:x val="-9.8757117799902873E-4"/>
                  <c:y val="5.874073201590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A9-4FFD-929C-30971E93FA4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31.12.2021'!$AK$26:$AK$31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8-52A9-4FFD-929C-30971E93FA4E}"/>
            </c:ext>
          </c:extLst>
        </c:ser>
        <c:ser>
          <c:idx val="1"/>
          <c:order val="1"/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4.589190493182513E-3"/>
                  <c:y val="-1.0929473569376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A9-4FFD-929C-30971E93FA4E}"/>
                </c:ext>
              </c:extLst>
            </c:dLbl>
            <c:dLbl>
              <c:idx val="1"/>
              <c:layout>
                <c:manualLayout>
                  <c:x val="-3.3781067508457018E-2"/>
                  <c:y val="6.3762221715472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2A9-4FFD-929C-30971E93FA4E}"/>
                </c:ext>
              </c:extLst>
            </c:dLbl>
            <c:dLbl>
              <c:idx val="2"/>
              <c:layout>
                <c:manualLayout>
                  <c:x val="-3.4505561056022621E-2"/>
                  <c:y val="2.9278984630108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2A9-4FFD-929C-30971E93FA4E}"/>
                </c:ext>
              </c:extLst>
            </c:dLbl>
            <c:dLbl>
              <c:idx val="3"/>
              <c:layout>
                <c:manualLayout>
                  <c:x val="-2.4321892920144982E-2"/>
                  <c:y val="5.7958177101239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2A9-4FFD-929C-30971E93FA4E}"/>
                </c:ext>
              </c:extLst>
            </c:dLbl>
            <c:dLbl>
              <c:idx val="4"/>
              <c:layout>
                <c:manualLayout>
                  <c:x val="-2.2669354059512051E-2"/>
                  <c:y val="4.1371223609257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2A9-4FFD-929C-30971E93FA4E}"/>
                </c:ext>
              </c:extLst>
            </c:dLbl>
            <c:dLbl>
              <c:idx val="5"/>
              <c:layout>
                <c:manualLayout>
                  <c:x val="-1.0185067526416004E-16"/>
                  <c:y val="6.368892339294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AD-4DE0-8F2D-2E99D4F982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31.12.2021'!$AL$26:$AL$31</c:f>
              <c:numCache>
                <c:formatCode>#,##0.00</c:formatCode>
                <c:ptCount val="6"/>
                <c:pt idx="1">
                  <c:v>1887284432.0909488</c:v>
                </c:pt>
                <c:pt idx="2">
                  <c:v>1396002057.4042659</c:v>
                </c:pt>
                <c:pt idx="3">
                  <c:v>557732170.04351616</c:v>
                </c:pt>
                <c:pt idx="4">
                  <c:v>210028661.17711052</c:v>
                </c:pt>
                <c:pt idx="5">
                  <c:v>547825265.31000006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2A9-4FFD-929C-30971E93FA4E}"/>
            </c:ext>
          </c:extLst>
        </c:ser>
        <c:ser>
          <c:idx val="2"/>
          <c:order val="2"/>
          <c:spPr>
            <a:solidFill>
              <a:srgbClr val="92D050"/>
            </a:solidFill>
          </c:spPr>
          <c:invertIfNegative val="0"/>
          <c:dLbls>
            <c:dLbl>
              <c:idx val="1"/>
              <c:layout>
                <c:manualLayout>
                  <c:x val="-4.1137623538282111E-2"/>
                  <c:y val="1.9643436517694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2A9-4FFD-929C-30971E93FA4E}"/>
                </c:ext>
              </c:extLst>
            </c:dLbl>
            <c:dLbl>
              <c:idx val="2"/>
              <c:layout>
                <c:manualLayout>
                  <c:x val="-3.7057791760691239E-2"/>
                  <c:y val="-1.926593263117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2A9-4FFD-929C-30971E93FA4E}"/>
                </c:ext>
              </c:extLst>
            </c:dLbl>
            <c:dLbl>
              <c:idx val="3"/>
              <c:layout>
                <c:manualLayout>
                  <c:x val="-4.1874508363125819E-2"/>
                  <c:y val="-2.6294736249302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2A9-4FFD-929C-30971E93FA4E}"/>
                </c:ext>
              </c:extLst>
            </c:dLbl>
            <c:dLbl>
              <c:idx val="4"/>
              <c:layout>
                <c:manualLayout>
                  <c:x val="-2.7413141481507669E-2"/>
                  <c:y val="6.3608393091611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2A9-4FFD-929C-30971E93FA4E}"/>
                </c:ext>
              </c:extLst>
            </c:dLbl>
            <c:dLbl>
              <c:idx val="5"/>
              <c:layout>
                <c:manualLayout>
                  <c:x val="-1.8055555555555561E-2"/>
                  <c:y val="5.878977543964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AD-4DE0-8F2D-2E99D4F982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31.12.2021'!$AM$26:$AM$31</c:f>
              <c:numCache>
                <c:formatCode>#,##0.00</c:formatCode>
                <c:ptCount val="6"/>
                <c:pt idx="1">
                  <c:v>2151069283.3137512</c:v>
                </c:pt>
                <c:pt idx="2">
                  <c:v>1611085351.8146214</c:v>
                </c:pt>
                <c:pt idx="3">
                  <c:v>1007671652.9499993</c:v>
                </c:pt>
                <c:pt idx="4">
                  <c:v>596093886.82114911</c:v>
                </c:pt>
                <c:pt idx="5">
                  <c:v>975052489.0200001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2A9-4FFD-929C-30971E93FA4E}"/>
            </c:ext>
          </c:extLst>
        </c:ser>
        <c:ser>
          <c:idx val="3"/>
          <c:order val="3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2.9846066405173257E-2"/>
                  <c:y val="1.09763117671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2A9-4FFD-929C-30971E93FA4E}"/>
                </c:ext>
              </c:extLst>
            </c:dLbl>
            <c:dLbl>
              <c:idx val="2"/>
              <c:layout>
                <c:manualLayout>
                  <c:x val="-3.2299996655102733E-2"/>
                  <c:y val="-1.356193085921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2A9-4FFD-929C-30971E93FA4E}"/>
                </c:ext>
              </c:extLst>
            </c:dLbl>
            <c:dLbl>
              <c:idx val="3"/>
              <c:layout>
                <c:manualLayout>
                  <c:x val="-3.453444881889764E-2"/>
                  <c:y val="-4.5552431973691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2A9-4FFD-929C-30971E93FA4E}"/>
                </c:ext>
              </c:extLst>
            </c:dLbl>
            <c:dLbl>
              <c:idx val="4"/>
              <c:layout>
                <c:manualLayout>
                  <c:x val="-4.0264844889480407E-2"/>
                  <c:y val="3.4633285924353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2A9-4FFD-929C-30971E93FA4E}"/>
                </c:ext>
              </c:extLst>
            </c:dLbl>
            <c:dLbl>
              <c:idx val="5"/>
              <c:layout>
                <c:manualLayout>
                  <c:x val="-2.3611111111111322E-2"/>
                  <c:y val="7.838636725286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AD-4DE0-8F2D-2E99D4F98269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31.12.2021'!$AN$26:$AN$31</c:f>
              <c:numCache>
                <c:formatCode>#,##0.00</c:formatCode>
                <c:ptCount val="6"/>
                <c:pt idx="0" formatCode="#,##0">
                  <c:v>2278597805</c:v>
                </c:pt>
                <c:pt idx="1">
                  <c:v>2373235476.0987811</c:v>
                </c:pt>
                <c:pt idx="2">
                  <c:v>1897151810.7275324</c:v>
                </c:pt>
                <c:pt idx="3">
                  <c:v>1265557296.901655</c:v>
                </c:pt>
                <c:pt idx="4">
                  <c:v>920329723.95343769</c:v>
                </c:pt>
                <c:pt idx="5">
                  <c:v>1412014813.1699996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52A9-4FFD-929C-30971E93FA4E}"/>
            </c:ext>
          </c:extLst>
        </c:ser>
        <c:ser>
          <c:idx val="4"/>
          <c:order val="4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5.633978265620173E-3"/>
                  <c:y val="-1.4348858408967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55-4FA6-896B-A372220646D2}"/>
                </c:ext>
              </c:extLst>
            </c:dLbl>
            <c:dLbl>
              <c:idx val="2"/>
              <c:layout>
                <c:manualLayout>
                  <c:x val="-3.042348263434887E-2"/>
                  <c:y val="-2.152328761345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55-4FA6-896B-A372220646D2}"/>
                </c:ext>
              </c:extLst>
            </c:dLbl>
            <c:dLbl>
              <c:idx val="3"/>
              <c:layout>
                <c:manualLayout>
                  <c:x val="0"/>
                  <c:y val="-1.195738200747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55-4FA6-896B-A372220646D2}"/>
                </c:ext>
              </c:extLst>
            </c:dLbl>
            <c:dLbl>
              <c:idx val="4"/>
              <c:layout>
                <c:manualLayout>
                  <c:x val="-2.5000000000000105E-2"/>
                  <c:y val="-2.4495739766519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AD-4DE0-8F2D-2E99D4F98269}"/>
                </c:ext>
              </c:extLst>
            </c:dLbl>
            <c:dLbl>
              <c:idx val="5"/>
              <c:layout>
                <c:manualLayout>
                  <c:x val="-5.000000000000001E-2"/>
                  <c:y val="1.95965918132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AD-4DE0-8F2D-2E99D4F982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31.12.2021'!$AO$26:$AO$31</c:f>
              <c:numCache>
                <c:formatCode>#,##0.00</c:formatCode>
                <c:ptCount val="6"/>
                <c:pt idx="1">
                  <c:v>2496933914.1862493</c:v>
                </c:pt>
                <c:pt idx="2">
                  <c:v>2069776101.1727543</c:v>
                </c:pt>
                <c:pt idx="3">
                  <c:v>1535358086.6231506</c:v>
                </c:pt>
                <c:pt idx="4">
                  <c:v>1084335571.65361</c:v>
                </c:pt>
                <c:pt idx="5">
                  <c:v>1760280306.3899999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55-4FA6-896B-A372220646D2}"/>
            </c:ext>
          </c:extLst>
        </c:ser>
        <c:ser>
          <c:idx val="5"/>
          <c:order val="5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3.2677073940597011E-2"/>
                  <c:y val="-3.8263622423913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55-4FA6-896B-A372220646D2}"/>
                </c:ext>
              </c:extLst>
            </c:dLbl>
            <c:dLbl>
              <c:idx val="2"/>
              <c:layout>
                <c:manualLayout>
                  <c:x val="1.3521547837488419E-2"/>
                  <c:y val="-5.022100443138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55-4FA6-896B-A372220646D2}"/>
                </c:ext>
              </c:extLst>
            </c:dLbl>
            <c:dLbl>
              <c:idx val="3"/>
              <c:layout>
                <c:manualLayout>
                  <c:x val="1.126795653124032E-2"/>
                  <c:y val="-3.8263622423913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55-4FA6-896B-A372220646D2}"/>
                </c:ext>
              </c:extLst>
            </c:dLbl>
            <c:dLbl>
              <c:idx val="4"/>
              <c:layout>
                <c:manualLayout>
                  <c:x val="6.760773918744206E-3"/>
                  <c:y val="-3.108919321943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55-4FA6-896B-A372220646D2}"/>
                </c:ext>
              </c:extLst>
            </c:dLbl>
            <c:dLbl>
              <c:idx val="5"/>
              <c:layout>
                <c:manualLayout>
                  <c:x val="-6.8660323709536326E-3"/>
                  <c:y val="-1.3884069571758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55-4FA6-896B-A372220646D2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31.12.2021'!$AJ$26:$AJ$31</c:f>
              <c:strCache>
                <c:ptCount val="6"/>
                <c:pt idx="0">
                  <c:v>alokacja</c:v>
                </c:pt>
                <c:pt idx="1">
                  <c:v>nabory 
2018 -   82,83%   
2019 - 94,40% 
2020 - 104,15%                               2021 - 109,50%      31.03.2022 - 111,13%</c:v>
                </c:pt>
                <c:pt idx="2">
                  <c:v>umowy
2018 - 61,27% 
2019 - 70,71% 
2020 - 83,26%                    2021 - 90,84%                                   31.03.2022 - 92,23%</c:v>
                </c:pt>
                <c:pt idx="3">
                  <c:v>płatności dla beneficjentów 
2018 - 24,48% 
2019 - 44,22% 
2020 - 55,54%                         2021 - 67,38%                          31.03.2022 - 69,66%</c:v>
                </c:pt>
                <c:pt idx="4">
                  <c:v>projekty zakończone                                       2018 - 9,22%                  2019 - 26,16%                             2020 - 40,39%                             2021 - 47,59%                           31.03.2022 - 49,06%</c:v>
                </c:pt>
                <c:pt idx="5">
                  <c:v>kwota wnioskowana do KE 
2018 - 24,04% 
2019 - 42,79% 
2020 - 61,97%                                                             2021 - 77,25%                                31.03.2022 - 78,28%</c:v>
                </c:pt>
              </c:strCache>
            </c:strRef>
          </c:cat>
          <c:val>
            <c:numRef>
              <c:f>'wykresy KM 31.12.2021'!$AP$26:$AP$31</c:f>
              <c:numCache>
                <c:formatCode>#,##0.00</c:formatCode>
                <c:ptCount val="6"/>
                <c:pt idx="1">
                  <c:v>2532296068.5422077</c:v>
                </c:pt>
                <c:pt idx="2">
                  <c:v>2101591625.4395123</c:v>
                </c:pt>
                <c:pt idx="3">
                  <c:v>1587339831.2641416</c:v>
                </c:pt>
                <c:pt idx="4">
                  <c:v>1117787379.3320277</c:v>
                </c:pt>
                <c:pt idx="5">
                  <c:v>1783718194.0599999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E55-4FA6-896B-A37222064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491008"/>
        <c:axId val="96492544"/>
        <c:axId val="0"/>
      </c:bar3DChart>
      <c:catAx>
        <c:axId val="9649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pl-PL"/>
          </a:p>
        </c:txPr>
        <c:crossAx val="96492544"/>
        <c:crosses val="autoZero"/>
        <c:auto val="1"/>
        <c:lblAlgn val="ctr"/>
        <c:lblOffset val="100"/>
        <c:noMultiLvlLbl val="0"/>
      </c:catAx>
      <c:valAx>
        <c:axId val="9649254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64910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23715340923607E-2"/>
          <c:y val="6.3281603096385364E-2"/>
          <c:w val="0.90648768761121756"/>
          <c:h val="0.6563072188920682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6548464589152473E-3"/>
                  <c:y val="7.179485440060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00-484E-A607-9BF5C977B9A5}"/>
                </c:ext>
              </c:extLst>
            </c:dLbl>
            <c:dLbl>
              <c:idx val="2"/>
              <c:layout>
                <c:manualLayout>
                  <c:x val="-8.2742322945763089E-3"/>
                  <c:y val="8.256408256069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00-484E-A607-9BF5C977B9A5}"/>
                </c:ext>
              </c:extLst>
            </c:dLbl>
            <c:dLbl>
              <c:idx val="3"/>
              <c:layout>
                <c:manualLayout>
                  <c:x val="-1.0770642662833717E-2"/>
                  <c:y val="8.6868457401913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6C-4412-9B04-138B29A64572}"/>
                </c:ext>
              </c:extLst>
            </c:dLbl>
            <c:dLbl>
              <c:idx val="4"/>
              <c:layout>
                <c:manualLayout>
                  <c:x val="-1.077064266283362E-2"/>
                  <c:y val="7.370656991677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6C-4412-9B04-138B29A64572}"/>
                </c:ext>
              </c:extLst>
            </c:dLbl>
            <c:dLbl>
              <c:idx val="5"/>
              <c:layout>
                <c:manualLayout>
                  <c:x val="-4.0389909985628072E-3"/>
                  <c:y val="8.423607990488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6C-4412-9B04-138B29A6457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31.12.2021'!$Q$177:$Q$182</c:f>
              <c:strCache>
                <c:ptCount val="6"/>
                <c:pt idx="0">
                  <c:v>alokacja</c:v>
                </c:pt>
                <c:pt idx="1">
                  <c:v>nabory 
2018 - 95,83% 
2019 - 107,14% 
2020 - 107,69%                                        2021 - 107,69%</c:v>
                </c:pt>
                <c:pt idx="2">
                  <c:v>umowy 
2018 - 72,85% 
2019 - 75,05% 
2020 - 85,88%                                                2021 - 90,41%</c:v>
                </c:pt>
                <c:pt idx="3">
                  <c:v>płatności dla beneficjentów 
2018 - 45,02% 
2019 - 70,74% 
2020 - 70,52%                                                    2021 - 74,61%</c:v>
                </c:pt>
                <c:pt idx="4">
                  <c:v>projekty zakończone                                 2018 - 16,47%                                         2019 - 56,35%                                              2020 - 69,03%                                              2021 - 71,07%</c:v>
                </c:pt>
                <c:pt idx="5">
                  <c:v>kwota wnioskowana do KE 
2018 - 53,40% 
2019 - 81,91% 
2020 - 92,46%                                      2021 - 96,81%</c:v>
                </c:pt>
              </c:strCache>
            </c:strRef>
          </c:cat>
          <c:val>
            <c:numRef>
              <c:f>'wykresy KM 31.12.2021'!$R$177:$R$182</c:f>
              <c:numCache>
                <c:formatCode>#,##0.00</c:formatCode>
                <c:ptCount val="6"/>
                <c:pt idx="1">
                  <c:v>59930902.680591822</c:v>
                </c:pt>
                <c:pt idx="2">
                  <c:v>45560390.041340292</c:v>
                </c:pt>
                <c:pt idx="3">
                  <c:v>28152326.723237574</c:v>
                </c:pt>
                <c:pt idx="4">
                  <c:v>10298756.821148826</c:v>
                </c:pt>
                <c:pt idx="5">
                  <c:v>33398430.120000001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00-484E-A607-9BF5C977B9A5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1600-484E-A607-9BF5C977B9A5}"/>
              </c:ext>
            </c:extLst>
          </c:dPt>
          <c:dLbls>
            <c:dLbl>
              <c:idx val="1"/>
              <c:layout>
                <c:manualLayout>
                  <c:x val="-2.7501916973007856E-2"/>
                  <c:y val="4.0734040370575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00-484E-A607-9BF5C977B9A5}"/>
                </c:ext>
              </c:extLst>
            </c:dLbl>
            <c:dLbl>
              <c:idx val="3"/>
              <c:layout>
                <c:manualLayout>
                  <c:x val="-2.288761565852146E-2"/>
                  <c:y val="6.317705992866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6C-4412-9B04-138B29A64572}"/>
                </c:ext>
              </c:extLst>
            </c:dLbl>
            <c:dLbl>
              <c:idx val="4"/>
              <c:layout>
                <c:manualLayout>
                  <c:x val="-1.6155963994250427E-2"/>
                  <c:y val="0.1026627223840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6C-4412-9B04-138B29A64572}"/>
                </c:ext>
              </c:extLst>
            </c:dLbl>
            <c:dLbl>
              <c:idx val="5"/>
              <c:layout>
                <c:manualLayout>
                  <c:x val="-2.288761565852146E-2"/>
                  <c:y val="9.739796739002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6C-4412-9B04-138B29A6457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31.12.2021'!$Q$177:$Q$182</c:f>
              <c:strCache>
                <c:ptCount val="6"/>
                <c:pt idx="0">
                  <c:v>alokacja</c:v>
                </c:pt>
                <c:pt idx="1">
                  <c:v>nabory 
2018 - 95,83% 
2019 - 107,14% 
2020 - 107,69%                                        2021 - 107,69%</c:v>
                </c:pt>
                <c:pt idx="2">
                  <c:v>umowy 
2018 - 72,85% 
2019 - 75,05% 
2020 - 85,88%                                                2021 - 90,41%</c:v>
                </c:pt>
                <c:pt idx="3">
                  <c:v>płatności dla beneficjentów 
2018 - 45,02% 
2019 - 70,74% 
2020 - 70,52%                                                    2021 - 74,61%</c:v>
                </c:pt>
                <c:pt idx="4">
                  <c:v>projekty zakończone                                 2018 - 16,47%                                         2019 - 56,35%                                              2020 - 69,03%                                              2021 - 71,07%</c:v>
                </c:pt>
                <c:pt idx="5">
                  <c:v>kwota wnioskowana do KE 
2018 - 53,40% 
2019 - 81,91% 
2020 - 92,46%                                      2021 - 96,81%</c:v>
                </c:pt>
              </c:strCache>
            </c:strRef>
          </c:cat>
          <c:val>
            <c:numRef>
              <c:f>'wykresy KM 31.12.2021'!$S$177:$S$182</c:f>
              <c:numCache>
                <c:formatCode>#,##0.00</c:formatCode>
                <c:ptCount val="6"/>
                <c:pt idx="0" formatCode="#,##0">
                  <c:v>62539616</c:v>
                </c:pt>
                <c:pt idx="1">
                  <c:v>67003722.991731942</c:v>
                </c:pt>
                <c:pt idx="2">
                  <c:v>46936211.196692772</c:v>
                </c:pt>
                <c:pt idx="3">
                  <c:v>44242397.240000002</c:v>
                </c:pt>
                <c:pt idx="4">
                  <c:v>35243166.133594468</c:v>
                </c:pt>
                <c:pt idx="5">
                  <c:v>51227727.13000001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00-484E-A607-9BF5C977B9A5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3.6695622687825551E-2"/>
                  <c:y val="-4.158162750190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00-484E-A607-9BF5C977B9A5}"/>
                </c:ext>
              </c:extLst>
            </c:dLbl>
            <c:dLbl>
              <c:idx val="2"/>
              <c:layout>
                <c:manualLayout>
                  <c:x val="-7.6437757160764293E-3"/>
                  <c:y val="-4.237437076003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00-484E-A607-9BF5C977B9A5}"/>
                </c:ext>
              </c:extLst>
            </c:dLbl>
            <c:dLbl>
              <c:idx val="3"/>
              <c:layout>
                <c:manualLayout>
                  <c:x val="-2.7655957262598778E-2"/>
                  <c:y val="-2.106047089295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00-484E-A607-9BF5C977B9A5}"/>
                </c:ext>
              </c:extLst>
            </c:dLbl>
            <c:dLbl>
              <c:idx val="4"/>
              <c:layout>
                <c:manualLayout>
                  <c:x val="9.3422603868590134E-3"/>
                  <c:y val="-2.9966405059471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00-484E-A607-9BF5C977B9A5}"/>
                </c:ext>
              </c:extLst>
            </c:dLbl>
            <c:dLbl>
              <c:idx val="5"/>
              <c:layout>
                <c:manualLayout>
                  <c:x val="-2.4233945991375655E-2"/>
                  <c:y val="4.738279494649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6C-4412-9B04-138B29A6457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31.12.2021'!$Q$177:$Q$182</c:f>
              <c:strCache>
                <c:ptCount val="6"/>
                <c:pt idx="0">
                  <c:v>alokacja</c:v>
                </c:pt>
                <c:pt idx="1">
                  <c:v>nabory 
2018 - 95,83% 
2019 - 107,14% 
2020 - 107,69%                                        2021 - 107,69%</c:v>
                </c:pt>
                <c:pt idx="2">
                  <c:v>umowy 
2018 - 72,85% 
2019 - 75,05% 
2020 - 85,88%                                                2021 - 90,41%</c:v>
                </c:pt>
                <c:pt idx="3">
                  <c:v>płatności dla beneficjentów 
2018 - 45,02% 
2019 - 70,74% 
2020 - 70,52%                                                    2021 - 74,61%</c:v>
                </c:pt>
                <c:pt idx="4">
                  <c:v>projekty zakończone                                 2018 - 16,47%                                         2019 - 56,35%                                              2020 - 69,03%                                              2021 - 71,07%</c:v>
                </c:pt>
                <c:pt idx="5">
                  <c:v>kwota wnioskowana do KE 
2018 - 53,40% 
2019 - 81,91% 
2020 - 92,46%                                      2021 - 96,81%</c:v>
                </c:pt>
              </c:strCache>
            </c:strRef>
          </c:cat>
          <c:val>
            <c:numRef>
              <c:f>'wykresy KM 31.12.2021'!$T$177:$T$182</c:f>
              <c:numCache>
                <c:formatCode>#,##0.00</c:formatCode>
                <c:ptCount val="6"/>
                <c:pt idx="1">
                  <c:v>67349469.038294166</c:v>
                </c:pt>
                <c:pt idx="2">
                  <c:v>53708691.710742854</c:v>
                </c:pt>
                <c:pt idx="3">
                  <c:v>44102542.643603131</c:v>
                </c:pt>
                <c:pt idx="4">
                  <c:v>43172480.200174063</c:v>
                </c:pt>
                <c:pt idx="5">
                  <c:v>57827080.910000004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600-484E-A607-9BF5C977B9A5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2.9003522991709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7C-4D0C-8B78-A9F6F3AAAA71}"/>
                </c:ext>
              </c:extLst>
            </c:dLbl>
            <c:dLbl>
              <c:idx val="2"/>
              <c:layout>
                <c:manualLayout>
                  <c:x val="8.120986437678621E-3"/>
                  <c:y val="-3.4825859484512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7C-4D0C-8B78-A9F6F3AAAA71}"/>
                </c:ext>
              </c:extLst>
            </c:dLbl>
            <c:dLbl>
              <c:idx val="3"/>
              <c:layout>
                <c:manualLayout>
                  <c:x val="7.7486081117568726E-3"/>
                  <c:y val="-5.2790154327794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7C-4D0C-8B78-A9F6F3AAAA71}"/>
                </c:ext>
              </c:extLst>
            </c:dLbl>
            <c:dLbl>
              <c:idx val="4"/>
              <c:layout>
                <c:manualLayout>
                  <c:x val="-5.8995135083046865E-2"/>
                  <c:y val="6.3177059928664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7C-4D0C-8B78-A9F6F3AAAA71}"/>
                </c:ext>
              </c:extLst>
            </c:dLbl>
            <c:dLbl>
              <c:idx val="5"/>
              <c:layout>
                <c:manualLayout>
                  <c:x val="7.5624540909306299E-3"/>
                  <c:y val="-1.0600812181731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7C-4D0C-8B78-A9F6F3AAAA71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31.12.2021'!$Q$177:$Q$182</c:f>
              <c:strCache>
                <c:ptCount val="6"/>
                <c:pt idx="0">
                  <c:v>alokacja</c:v>
                </c:pt>
                <c:pt idx="1">
                  <c:v>nabory 
2018 - 95,83% 
2019 - 107,14% 
2020 - 107,69%                                        2021 - 107,69%</c:v>
                </c:pt>
                <c:pt idx="2">
                  <c:v>umowy 
2018 - 72,85% 
2019 - 75,05% 
2020 - 85,88%                                                2021 - 90,41%</c:v>
                </c:pt>
                <c:pt idx="3">
                  <c:v>płatności dla beneficjentów 
2018 - 45,02% 
2019 - 70,74% 
2020 - 70,52%                                                    2021 - 74,61%</c:v>
                </c:pt>
                <c:pt idx="4">
                  <c:v>projekty zakończone                                 2018 - 16,47%                                         2019 - 56,35%                                              2020 - 69,03%                                              2021 - 71,07%</c:v>
                </c:pt>
                <c:pt idx="5">
                  <c:v>kwota wnioskowana do KE 
2018 - 53,40% 
2019 - 81,91% 
2020 - 92,46%                                      2021 - 96,81%</c:v>
                </c:pt>
              </c:strCache>
            </c:strRef>
          </c:cat>
          <c:val>
            <c:numRef>
              <c:f>'wykresy KM 31.12.2021'!$U$177:$U$182</c:f>
              <c:numCache>
                <c:formatCode>#,##0.00</c:formatCode>
                <c:ptCount val="6"/>
                <c:pt idx="1">
                  <c:v>67349469.038294151</c:v>
                </c:pt>
                <c:pt idx="2">
                  <c:v>56541397.275892071</c:v>
                </c:pt>
                <c:pt idx="3">
                  <c:v>46660069.488685794</c:v>
                </c:pt>
                <c:pt idx="4">
                  <c:v>44447163.738033108</c:v>
                </c:pt>
                <c:pt idx="5">
                  <c:v>60542582.590000011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7C-4D0C-8B78-A9F6F3AAA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743424"/>
        <c:axId val="100765696"/>
        <c:axId val="0"/>
      </c:bar3DChart>
      <c:catAx>
        <c:axId val="10074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765696"/>
        <c:crosses val="autoZero"/>
        <c:auto val="1"/>
        <c:lblAlgn val="ctr"/>
        <c:lblOffset val="100"/>
        <c:noMultiLvlLbl val="0"/>
      </c:catAx>
      <c:valAx>
        <c:axId val="1007656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743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538772201152268E-2"/>
          <c:y val="2.4815675955717355E-2"/>
          <c:w val="0.88578199439992045"/>
          <c:h val="0.6914570574511519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2.1541287609264808E-2"/>
                  <c:y val="9.739796739002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B3-4196-8862-266708C00716}"/>
                </c:ext>
              </c:extLst>
            </c:dLbl>
            <c:dLbl>
              <c:idx val="2"/>
              <c:layout>
                <c:manualLayout>
                  <c:x val="-6.7316523778952978E-3"/>
                  <c:y val="8.1603702407858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B3-4196-8862-266708C00716}"/>
                </c:ext>
              </c:extLst>
            </c:dLbl>
            <c:dLbl>
              <c:idx val="3"/>
              <c:layout>
                <c:manualLayout>
                  <c:x val="0"/>
                  <c:y val="6.8441814922719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B3-4196-8862-266708C00716}"/>
                </c:ext>
              </c:extLst>
            </c:dLbl>
            <c:dLbl>
              <c:idx val="5"/>
              <c:layout>
                <c:manualLayout>
                  <c:x val="-1.3463304755790498E-3"/>
                  <c:y val="7.107419241974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B3-4196-8862-266708C0071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31.12.2021'!$A$64:$A$69</c:f>
              <c:strCache>
                <c:ptCount val="6"/>
                <c:pt idx="0">
                  <c:v>alokacja</c:v>
                </c:pt>
                <c:pt idx="1">
                  <c:v>nabory 
2018 - 76,97% 
2019 - 92,84% 
2020 - 107,25%                                                                                2021 - 110,13%</c:v>
                </c:pt>
                <c:pt idx="2">
                  <c:v>umowy 
2018 - 51,16% 
2019 - 65,50% 
2020 - 87,88%                           2021 - 95,63%</c:v>
                </c:pt>
                <c:pt idx="3">
                  <c:v>płatności dla beneficjentów 
2018 - 24,77% 
2019 - 41,00% 
2020 - 54,86%                           2021 - 69,03%</c:v>
                </c:pt>
                <c:pt idx="4">
                  <c:v>projekty zakończone       2018 - 9,22%                                              2019 - 26,16%                                                          2020 - 40,39%                                                                 2021 - 47,59%</c:v>
                </c:pt>
                <c:pt idx="5">
                  <c:v>kwota wnioskowana do KE
2018 - 23,67% 
2019 - 38,87% 
2020 - 57,48%</c:v>
                </c:pt>
              </c:strCache>
            </c:strRef>
          </c:cat>
          <c:val>
            <c:numRef>
              <c:f>'wykresy KM 31.12.2021'!$B$64:$B$69</c:f>
              <c:numCache>
                <c:formatCode>#,##0.00</c:formatCode>
                <c:ptCount val="6"/>
                <c:pt idx="1">
                  <c:v>487723453.1549173</c:v>
                </c:pt>
                <c:pt idx="2">
                  <c:v>324143092.61096621</c:v>
                </c:pt>
                <c:pt idx="3">
                  <c:v>156956553.56179285</c:v>
                </c:pt>
                <c:pt idx="4">
                  <c:v>70302834.997824192</c:v>
                </c:pt>
                <c:pt idx="5">
                  <c:v>149967160.76999998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CD-4642-A792-9E80547F37ED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F0CD-4642-A792-9E80547F37ED}"/>
              </c:ext>
            </c:extLst>
          </c:dPt>
          <c:dLbls>
            <c:dLbl>
              <c:idx val="1"/>
              <c:layout>
                <c:manualLayout>
                  <c:x val="-2.4233948560422908E-2"/>
                  <c:y val="5.7912304934609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B3-4196-8862-266708C00716}"/>
                </c:ext>
              </c:extLst>
            </c:dLbl>
            <c:dLbl>
              <c:idx val="2"/>
              <c:layout>
                <c:manualLayout>
                  <c:x val="-2.4233948560422908E-2"/>
                  <c:y val="6.317705992866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B3-4196-8862-266708C00716}"/>
                </c:ext>
              </c:extLst>
            </c:dLbl>
            <c:dLbl>
              <c:idx val="3"/>
              <c:layout>
                <c:manualLayout>
                  <c:x val="-9.4243133290533455E-3"/>
                  <c:y val="7.107419241974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B3-4196-8862-266708C00716}"/>
                </c:ext>
              </c:extLst>
            </c:dLbl>
            <c:dLbl>
              <c:idx val="5"/>
              <c:layout>
                <c:manualLayout>
                  <c:x val="-4.0389914267371495E-3"/>
                  <c:y val="6.5809437425692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B3-4196-8862-266708C0071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31.12.2021'!$A$64:$A$69</c:f>
              <c:strCache>
                <c:ptCount val="6"/>
                <c:pt idx="0">
                  <c:v>alokacja</c:v>
                </c:pt>
                <c:pt idx="1">
                  <c:v>nabory 
2018 - 76,97% 
2019 - 92,84% 
2020 - 107,25%                                                                                2021 - 110,13%</c:v>
                </c:pt>
                <c:pt idx="2">
                  <c:v>umowy 
2018 - 51,16% 
2019 - 65,50% 
2020 - 87,88%                           2021 - 95,63%</c:v>
                </c:pt>
                <c:pt idx="3">
                  <c:v>płatności dla beneficjentów 
2018 - 24,77% 
2019 - 41,00% 
2020 - 54,86%                           2021 - 69,03%</c:v>
                </c:pt>
                <c:pt idx="4">
                  <c:v>projekty zakończone       2018 - 9,22%                                              2019 - 26,16%                                                          2020 - 40,39%                                                                 2021 - 47,59%</c:v>
                </c:pt>
                <c:pt idx="5">
                  <c:v>kwota wnioskowana do KE
2018 - 23,67% 
2019 - 38,87% 
2020 - 57,48%</c:v>
                </c:pt>
              </c:strCache>
            </c:strRef>
          </c:cat>
          <c:val>
            <c:numRef>
              <c:f>'wykresy KM 31.12.2021'!$C$64:$C$69</c:f>
              <c:numCache>
                <c:formatCode>#,##0.00</c:formatCode>
                <c:ptCount val="6"/>
                <c:pt idx="0" formatCode="#,##0">
                  <c:v>633630483</c:v>
                </c:pt>
                <c:pt idx="1">
                  <c:v>588277829.04917288</c:v>
                </c:pt>
                <c:pt idx="2">
                  <c:v>415057943.52915585</c:v>
                </c:pt>
                <c:pt idx="3">
                  <c:v>259813780.60999998</c:v>
                </c:pt>
                <c:pt idx="4">
                  <c:v>169752588.1309835</c:v>
                </c:pt>
                <c:pt idx="5">
                  <c:v>246275696.15000001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CD-4642-A792-9E80547F37ED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3.3446347352414682E-2"/>
                  <c:y val="6.8403676540085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FB1-4342-B2B8-BC10BEA54B72}"/>
                </c:ext>
              </c:extLst>
            </c:dLbl>
            <c:dLbl>
              <c:idx val="2"/>
              <c:layout>
                <c:manualLayout>
                  <c:x val="-2.1992891375088936E-2"/>
                  <c:y val="8.9424765407492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F9-40A3-9E50-041253C1D36A}"/>
                </c:ext>
              </c:extLst>
            </c:dLbl>
            <c:dLbl>
              <c:idx val="3"/>
              <c:layout>
                <c:manualLayout>
                  <c:x val="-2.0194957133685833E-2"/>
                  <c:y val="6.054468243163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B3-4196-8862-266708C00716}"/>
                </c:ext>
              </c:extLst>
            </c:dLbl>
            <c:dLbl>
              <c:idx val="5"/>
              <c:layout>
                <c:manualLayout>
                  <c:x val="-1.3463304755790497E-2"/>
                  <c:y val="8.950083489894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B3-4196-8862-266708C0071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31.12.2021'!$A$64:$A$69</c:f>
              <c:strCache>
                <c:ptCount val="6"/>
                <c:pt idx="0">
                  <c:v>alokacja</c:v>
                </c:pt>
                <c:pt idx="1">
                  <c:v>nabory 
2018 - 76,97% 
2019 - 92,84% 
2020 - 107,25%                                                                                2021 - 110,13%</c:v>
                </c:pt>
                <c:pt idx="2">
                  <c:v>umowy 
2018 - 51,16% 
2019 - 65,50% 
2020 - 87,88%                           2021 - 95,63%</c:v>
                </c:pt>
                <c:pt idx="3">
                  <c:v>płatności dla beneficjentów 
2018 - 24,77% 
2019 - 41,00% 
2020 - 54,86%                           2021 - 69,03%</c:v>
                </c:pt>
                <c:pt idx="4">
                  <c:v>projekty zakończone       2018 - 9,22%                                              2019 - 26,16%                                                          2020 - 40,39%                                                                 2021 - 47,59%</c:v>
                </c:pt>
                <c:pt idx="5">
                  <c:v>kwota wnioskowana do KE
2018 - 23,67% 
2019 - 38,87% 
2020 - 57,48%</c:v>
                </c:pt>
              </c:strCache>
            </c:strRef>
          </c:cat>
          <c:val>
            <c:numRef>
              <c:f>'wykresy KM 31.12.2021'!$D$64:$D$69</c:f>
              <c:numCache>
                <c:formatCode>#,##0.00</c:formatCode>
                <c:ptCount val="6"/>
                <c:pt idx="1">
                  <c:v>679588381.96039999</c:v>
                </c:pt>
                <c:pt idx="2">
                  <c:v>556836196.70361042</c:v>
                </c:pt>
                <c:pt idx="3">
                  <c:v>347582079.10792023</c:v>
                </c:pt>
                <c:pt idx="4">
                  <c:v>227904364.70844197</c:v>
                </c:pt>
                <c:pt idx="5">
                  <c:v>364222934.84000021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0CD-4642-A792-9E80547F37ED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1.0529509988110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B3-4196-8862-266708C00716}"/>
                </c:ext>
              </c:extLst>
            </c:dLbl>
            <c:dLbl>
              <c:idx val="3"/>
              <c:layout>
                <c:manualLayout>
                  <c:x val="0"/>
                  <c:y val="-2.895615246730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B3-4196-8862-266708C00716}"/>
                </c:ext>
              </c:extLst>
            </c:dLbl>
            <c:dLbl>
              <c:idx val="5"/>
              <c:layout>
                <c:manualLayout>
                  <c:x val="-1.3463304755791481E-3"/>
                  <c:y val="-7.8971324910830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B3-4196-8862-266708C00716}"/>
                </c:ext>
              </c:extLst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31.12.2021'!$A$64:$A$69</c:f>
              <c:strCache>
                <c:ptCount val="6"/>
                <c:pt idx="0">
                  <c:v>alokacja</c:v>
                </c:pt>
                <c:pt idx="1">
                  <c:v>nabory 
2018 - 76,97% 
2019 - 92,84% 
2020 - 107,25%                                                                                2021 - 110,13%</c:v>
                </c:pt>
                <c:pt idx="2">
                  <c:v>umowy 
2018 - 51,16% 
2019 - 65,50% 
2020 - 87,88%                           2021 - 95,63%</c:v>
                </c:pt>
                <c:pt idx="3">
                  <c:v>płatności dla beneficjentów 
2018 - 24,77% 
2019 - 41,00% 
2020 - 54,86%                           2021 - 69,03%</c:v>
                </c:pt>
                <c:pt idx="4">
                  <c:v>projekty zakończone       2018 - 9,22%                                              2019 - 26,16%                                                          2020 - 40,39%                                                                 2021 - 47,59%</c:v>
                </c:pt>
                <c:pt idx="5">
                  <c:v>kwota wnioskowana do KE
2018 - 23,67% 
2019 - 38,87% 
2020 - 57,48%</c:v>
                </c:pt>
              </c:strCache>
            </c:strRef>
          </c:cat>
          <c:val>
            <c:numRef>
              <c:f>'wykresy KM 31.12.2021'!$E$64:$E$69</c:f>
              <c:numCache>
                <c:formatCode>#,##0.00</c:formatCode>
                <c:ptCount val="6"/>
                <c:pt idx="1">
                  <c:v>697805411.52959037</c:v>
                </c:pt>
                <c:pt idx="2">
                  <c:v>605935686.14229763</c:v>
                </c:pt>
                <c:pt idx="3">
                  <c:v>437396524.24064374</c:v>
                </c:pt>
                <c:pt idx="4">
                  <c:v>290436446.05744159</c:v>
                </c:pt>
                <c:pt idx="5">
                  <c:v>469464064.82999974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F9-40A3-9E50-041253C1D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862592"/>
        <c:axId val="100884864"/>
        <c:axId val="0"/>
      </c:bar3DChart>
      <c:catAx>
        <c:axId val="10086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884864"/>
        <c:crosses val="autoZero"/>
        <c:auto val="1"/>
        <c:lblAlgn val="ctr"/>
        <c:lblOffset val="100"/>
        <c:noMultiLvlLbl val="0"/>
      </c:catAx>
      <c:valAx>
        <c:axId val="10088486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862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3619992347065721E-2"/>
                  <c:y val="9.5412895834888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75-443F-B514-6DFD064BA1FD}"/>
                </c:ext>
              </c:extLst>
            </c:dLbl>
            <c:dLbl>
              <c:idx val="2"/>
              <c:layout>
                <c:manualLayout>
                  <c:x val="0"/>
                  <c:y val="8.6738996213535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75-443F-B514-6DFD064BA1FD}"/>
                </c:ext>
              </c:extLst>
            </c:dLbl>
            <c:dLbl>
              <c:idx val="3"/>
              <c:layout>
                <c:manualLayout>
                  <c:x val="-9.533994642946006E-3"/>
                  <c:y val="8.384769633975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75-443F-B514-6DFD064BA1FD}"/>
                </c:ext>
              </c:extLst>
            </c:dLbl>
            <c:dLbl>
              <c:idx val="5"/>
              <c:layout>
                <c:manualLayout>
                  <c:x val="-4.0859977041198181E-3"/>
                  <c:y val="7.8065096592181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75-443F-B514-6DFD064BA1FD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31.12.2021'!$A$216:$A$221</c:f>
              <c:strCache>
                <c:ptCount val="6"/>
                <c:pt idx="0">
                  <c:v>alokacja</c:v>
                </c:pt>
                <c:pt idx="1">
                  <c:v>nabory 
2018 - 63,46% 
2019 - 72,23% 
2020 - 86,75%                                 2021 - 86,75%</c:v>
                </c:pt>
                <c:pt idx="2">
                  <c:v>umowy 
2018 - 53,47% 
2019 - 66,00% 
2020 - 91,54%                            2021 - 96,23%</c:v>
                </c:pt>
                <c:pt idx="3">
                  <c:v>płatności dla beneficjentów 
2018 - 30,33% 
2019 - 44,84% 
2020 - 63,00%                                           2021 - 76,58%</c:v>
                </c:pt>
                <c:pt idx="4">
                  <c:v>projekty zakończone                                                                                      2018 - 12,38%                  2019 - 31,90%                             2020 - 40,39%                             2021 - 46,21%</c:v>
                </c:pt>
                <c:pt idx="5">
                  <c:v>kwota wnioskowana do KE 
2018 - 26,85% 
2019 - 42,08% 
2020 - 66,46%                                        2021 - 83,51%</c:v>
                </c:pt>
              </c:strCache>
            </c:strRef>
          </c:cat>
          <c:val>
            <c:numRef>
              <c:f>'wykresy KM 31.12.2021'!$B$216:$B$221</c:f>
              <c:numCache>
                <c:formatCode>#,##0.00</c:formatCode>
                <c:ptCount val="6"/>
                <c:pt idx="1">
                  <c:v>165061788.89033943</c:v>
                </c:pt>
                <c:pt idx="2">
                  <c:v>139083786.70583117</c:v>
                </c:pt>
                <c:pt idx="3">
                  <c:v>78902731.662315056</c:v>
                </c:pt>
                <c:pt idx="4">
                  <c:v>32215968.259355981</c:v>
                </c:pt>
                <c:pt idx="5">
                  <c:v>69837822.720000014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94-4284-86E2-60AC328373F9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794-4284-86E2-60AC328373F9}"/>
              </c:ext>
            </c:extLst>
          </c:dPt>
          <c:dLbls>
            <c:dLbl>
              <c:idx val="0"/>
              <c:numFmt formatCode="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794-4284-86E2-60AC328373F9}"/>
                </c:ext>
              </c:extLst>
            </c:dLbl>
            <c:dLbl>
              <c:idx val="1"/>
              <c:layout>
                <c:manualLayout>
                  <c:x val="-1.6343990816478911E-2"/>
                  <c:y val="4.9152097854336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75-443F-B514-6DFD064BA1FD}"/>
                </c:ext>
              </c:extLst>
            </c:dLbl>
            <c:dLbl>
              <c:idx val="2"/>
              <c:layout>
                <c:manualLayout>
                  <c:x val="-1.6343990816478863E-2"/>
                  <c:y val="6.071729734947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75-443F-B514-6DFD064BA1FD}"/>
                </c:ext>
              </c:extLst>
            </c:dLbl>
            <c:dLbl>
              <c:idx val="3"/>
              <c:layout>
                <c:manualLayout>
                  <c:x val="-8.1719954082395303E-3"/>
                  <c:y val="6.939119697082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75-443F-B514-6DFD064BA1FD}"/>
                </c:ext>
              </c:extLst>
            </c:dLbl>
            <c:dLbl>
              <c:idx val="4"/>
              <c:layout>
                <c:manualLayout>
                  <c:x val="-1.634399081647896E-2"/>
                  <c:y val="6.3608597223259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75-443F-B514-6DFD064BA1FD}"/>
                </c:ext>
              </c:extLst>
            </c:dLbl>
            <c:dLbl>
              <c:idx val="5"/>
              <c:layout>
                <c:manualLayout>
                  <c:x val="-2.4515986224718293E-2"/>
                  <c:y val="7.2282496844612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75-443F-B514-6DFD064BA1FD}"/>
                </c:ext>
              </c:extLst>
            </c:dLbl>
            <c:numFmt formatCode="#,##0.00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31.12.2021'!$A$216:$A$221</c:f>
              <c:strCache>
                <c:ptCount val="6"/>
                <c:pt idx="0">
                  <c:v>alokacja</c:v>
                </c:pt>
                <c:pt idx="1">
                  <c:v>nabory 
2018 - 63,46% 
2019 - 72,23% 
2020 - 86,75%                                 2021 - 86,75%</c:v>
                </c:pt>
                <c:pt idx="2">
                  <c:v>umowy 
2018 - 53,47% 
2019 - 66,00% 
2020 - 91,54%                            2021 - 96,23%</c:v>
                </c:pt>
                <c:pt idx="3">
                  <c:v>płatności dla beneficjentów 
2018 - 30,33% 
2019 - 44,84% 
2020 - 63,00%                                           2021 - 76,58%</c:v>
                </c:pt>
                <c:pt idx="4">
                  <c:v>projekty zakończone                                                                                      2018 - 12,38%                  2019 - 31,90%                             2020 - 40,39%                             2021 - 46,21%</c:v>
                </c:pt>
                <c:pt idx="5">
                  <c:v>kwota wnioskowana do KE 
2018 - 26,85% 
2019 - 42,08% 
2020 - 66,46%                                        2021 - 83,51%</c:v>
                </c:pt>
              </c:strCache>
            </c:strRef>
          </c:cat>
          <c:val>
            <c:numRef>
              <c:f>'wykresy KM 31.12.2021'!$C$216:$C$221</c:f>
              <c:numCache>
                <c:formatCode>#,##0.00</c:formatCode>
                <c:ptCount val="6"/>
                <c:pt idx="0" formatCode="#,##0">
                  <c:v>260122371</c:v>
                </c:pt>
                <c:pt idx="1">
                  <c:v>187889542.15404698</c:v>
                </c:pt>
                <c:pt idx="2">
                  <c:v>171684899.54308078</c:v>
                </c:pt>
                <c:pt idx="3">
                  <c:v>116642067.77</c:v>
                </c:pt>
                <c:pt idx="4">
                  <c:v>82987297.591383904</c:v>
                </c:pt>
                <c:pt idx="5">
                  <c:v>109455078.02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94-4284-86E2-60AC328373F9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2.5877985459424883E-2"/>
                  <c:y val="7.2282496844612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75-443F-B514-6DFD064BA1FD}"/>
                </c:ext>
              </c:extLst>
            </c:dLbl>
            <c:dLbl>
              <c:idx val="2"/>
              <c:layout>
                <c:manualLayout>
                  <c:x val="-1.0895993877652574E-2"/>
                  <c:y val="9.541289583488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75-443F-B514-6DFD064BA1FD}"/>
                </c:ext>
              </c:extLst>
            </c:dLbl>
            <c:dLbl>
              <c:idx val="3"/>
              <c:layout>
                <c:manualLayout>
                  <c:x val="-1.0895993877652574E-2"/>
                  <c:y val="7.517379671839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75-443F-B514-6DFD064BA1FD}"/>
                </c:ext>
              </c:extLst>
            </c:dLbl>
            <c:dLbl>
              <c:idx val="4"/>
              <c:layout>
                <c:manualLayout>
                  <c:x val="-2.996398316354458E-2"/>
                  <c:y val="1.44564993689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75-443F-B514-6DFD064BA1FD}"/>
                </c:ext>
              </c:extLst>
            </c:dLbl>
            <c:dLbl>
              <c:idx val="5"/>
              <c:layout>
                <c:manualLayout>
                  <c:x val="-1.7705990051185533E-2"/>
                  <c:y val="0.1185432948251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E75-443F-B514-6DFD064BA1FD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31.12.2021'!$A$216:$A$221</c:f>
              <c:strCache>
                <c:ptCount val="6"/>
                <c:pt idx="0">
                  <c:v>alokacja</c:v>
                </c:pt>
                <c:pt idx="1">
                  <c:v>nabory 
2018 - 63,46% 
2019 - 72,23% 
2020 - 86,75%                                 2021 - 86,75%</c:v>
                </c:pt>
                <c:pt idx="2">
                  <c:v>umowy 
2018 - 53,47% 
2019 - 66,00% 
2020 - 91,54%                            2021 - 96,23%</c:v>
                </c:pt>
                <c:pt idx="3">
                  <c:v>płatności dla beneficjentów 
2018 - 30,33% 
2019 - 44,84% 
2020 - 63,00%                                           2021 - 76,58%</c:v>
                </c:pt>
                <c:pt idx="4">
                  <c:v>projekty zakończone                                                                                      2018 - 12,38%                  2019 - 31,90%                             2020 - 40,39%                             2021 - 46,21%</c:v>
                </c:pt>
                <c:pt idx="5">
                  <c:v>kwota wnioskowana do KE 
2018 - 26,85% 
2019 - 42,08% 
2020 - 66,46%                                        2021 - 83,51%</c:v>
                </c:pt>
              </c:strCache>
            </c:strRef>
          </c:cat>
          <c:val>
            <c:numRef>
              <c:f>'wykresy KM 31.12.2021'!$D$216:$D$221</c:f>
              <c:numCache>
                <c:formatCode>#,##0.00</c:formatCode>
                <c:ptCount val="6"/>
                <c:pt idx="1">
                  <c:v>225660247.61749345</c:v>
                </c:pt>
                <c:pt idx="2">
                  <c:v>238118521.73817611</c:v>
                </c:pt>
                <c:pt idx="3">
                  <c:v>163866110.28503045</c:v>
                </c:pt>
                <c:pt idx="4">
                  <c:v>104973065.84856397</c:v>
                </c:pt>
                <c:pt idx="5">
                  <c:v>172865248.40000001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794-4284-86E2-60AC328373F9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7.8437214194648809E-3"/>
                  <c:y val="-2.9490803389787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BD-489D-B8D0-2F65B20527D1}"/>
                </c:ext>
              </c:extLst>
            </c:dLbl>
            <c:dLbl>
              <c:idx val="2"/>
              <c:layout>
                <c:manualLayout>
                  <c:x val="9.714631736573609E-3"/>
                  <c:y val="-9.3676791955892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BD-489D-B8D0-2F65B20527D1}"/>
                </c:ext>
              </c:extLst>
            </c:dLbl>
            <c:dLbl>
              <c:idx val="3"/>
              <c:layout>
                <c:manualLayout>
                  <c:x val="1.3619992347065721E-3"/>
                  <c:y val="-2.3130398990276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75-443F-B514-6DFD064BA1FD}"/>
                </c:ext>
              </c:extLst>
            </c:dLbl>
            <c:dLbl>
              <c:idx val="4"/>
              <c:layout>
                <c:manualLayout>
                  <c:x val="1.3619992347064719E-3"/>
                  <c:y val="-2.60216988640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E75-443F-B514-6DFD064BA1FD}"/>
                </c:ext>
              </c:extLst>
            </c:dLbl>
            <c:dLbl>
              <c:idx val="5"/>
              <c:layout>
                <c:manualLayout>
                  <c:x val="1.3619992347065721E-3"/>
                  <c:y val="-1.44564993689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75-443F-B514-6DFD064BA1FD}"/>
                </c:ext>
              </c:extLst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31.12.2021'!$A$216:$A$221</c:f>
              <c:strCache>
                <c:ptCount val="6"/>
                <c:pt idx="0">
                  <c:v>alokacja</c:v>
                </c:pt>
                <c:pt idx="1">
                  <c:v>nabory 
2018 - 63,46% 
2019 - 72,23% 
2020 - 86,75%                                 2021 - 86,75%</c:v>
                </c:pt>
                <c:pt idx="2">
                  <c:v>umowy 
2018 - 53,47% 
2019 - 66,00% 
2020 - 91,54%                            2021 - 96,23%</c:v>
                </c:pt>
                <c:pt idx="3">
                  <c:v>płatności dla beneficjentów 
2018 - 30,33% 
2019 - 44,84% 
2020 - 63,00%                                           2021 - 76,58%</c:v>
                </c:pt>
                <c:pt idx="4">
                  <c:v>projekty zakończone                                                                                      2018 - 12,38%                  2019 - 31,90%                             2020 - 40,39%                             2021 - 46,21%</c:v>
                </c:pt>
                <c:pt idx="5">
                  <c:v>kwota wnioskowana do KE 
2018 - 26,85% 
2019 - 42,08% 
2020 - 66,46%                                        2021 - 83,51%</c:v>
                </c:pt>
              </c:strCache>
            </c:strRef>
          </c:cat>
          <c:val>
            <c:numRef>
              <c:f>'wykresy KM 31.12.2021'!$E$216:$E$221</c:f>
              <c:numCache>
                <c:formatCode>#,##0.00</c:formatCode>
                <c:ptCount val="6"/>
                <c:pt idx="1">
                  <c:v>225658098.55744141</c:v>
                </c:pt>
                <c:pt idx="2">
                  <c:v>250314020.50696263</c:v>
                </c:pt>
                <c:pt idx="3">
                  <c:v>199209385.18276763</c:v>
                </c:pt>
                <c:pt idx="4">
                  <c:v>120213756.31201048</c:v>
                </c:pt>
                <c:pt idx="5">
                  <c:v>217234594.40000001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BD-489D-B8D0-2F65B20527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1108736"/>
        <c:axId val="101122816"/>
        <c:axId val="0"/>
      </c:bar3DChart>
      <c:catAx>
        <c:axId val="10110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122816"/>
        <c:crosses val="autoZero"/>
        <c:auto val="1"/>
        <c:lblAlgn val="ctr"/>
        <c:lblOffset val="100"/>
        <c:noMultiLvlLbl val="0"/>
      </c:catAx>
      <c:valAx>
        <c:axId val="1011228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108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8.0145719489981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18-4128-8A14-9887DE89A9D9}"/>
                </c:ext>
              </c:extLst>
            </c:dLbl>
            <c:dLbl>
              <c:idx val="2"/>
              <c:layout>
                <c:manualLayout>
                  <c:x val="-5.3853213314168594E-3"/>
                  <c:y val="8.68279778375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1A-4A51-82C3-7FF4C27B1CA9}"/>
                </c:ext>
              </c:extLst>
            </c:dLbl>
            <c:dLbl>
              <c:idx val="4"/>
              <c:layout>
                <c:manualLayout>
                  <c:x val="-8.3140321222778205E-3"/>
                  <c:y val="-2.1857923497267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18-4128-8A14-9887DE89A9D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31.12.2021'!$Q$216:$Q$221</c:f>
              <c:strCache>
                <c:ptCount val="6"/>
                <c:pt idx="0">
                  <c:v>alokacja</c:v>
                </c:pt>
                <c:pt idx="1">
                  <c:v>nabory 
2018 - 95,54% 
2019 - 117,73% 
2020 - 136,36%                                               2021 - 138,61%</c:v>
                </c:pt>
                <c:pt idx="2">
                  <c:v>umowy 
2018 - 39,38% 
2019 - 55,30% 
2020 - 79,33%                                                     2021 - 97,35%</c:v>
                </c:pt>
                <c:pt idx="3">
                  <c:v>płatności dla beneficjentów 
2018 - 12,12% 
2019 - 26,22% 
2020 - 38,59%                                                    2021 - 56,90%</c:v>
                </c:pt>
                <c:pt idx="4">
                  <c:v>projekty zakończone                                           2018 - 1,63%                                                2019 - 10,39%                                                2020 - 21,48%                                              2021 - 33,18%</c:v>
                </c:pt>
                <c:pt idx="5">
                  <c:v>kwota wnioskowana do KE 
2018 - 12,72% 
2019 - 24,46% 
2020 - 40,51%                                          2021 - 59,46%</c:v>
                </c:pt>
              </c:strCache>
            </c:strRef>
          </c:cat>
          <c:val>
            <c:numRef>
              <c:f>'wykresy KM 31.12.2021'!$R$216:$R$221</c:f>
              <c:numCache>
                <c:formatCode>#,##0.00</c:formatCode>
                <c:ptCount val="6"/>
                <c:pt idx="1">
                  <c:v>127252880.97476064</c:v>
                </c:pt>
                <c:pt idx="2">
                  <c:v>52453498.901218489</c:v>
                </c:pt>
                <c:pt idx="3">
                  <c:v>16141012.206266301</c:v>
                </c:pt>
                <c:pt idx="4">
                  <c:v>2176142.3672758923</c:v>
                </c:pt>
                <c:pt idx="5">
                  <c:v>16944199.920000002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18-4128-8A14-9887DE89A9D9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D918-4128-8A14-9887DE89A9D9}"/>
              </c:ext>
            </c:extLst>
          </c:dPt>
          <c:dLbls>
            <c:dLbl>
              <c:idx val="1"/>
              <c:layout>
                <c:manualLayout>
                  <c:x val="-1.6628064244555669E-2"/>
                  <c:y val="6.1930783242258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8-4128-8A14-9887DE89A9D9}"/>
                </c:ext>
              </c:extLst>
            </c:dLbl>
            <c:dLbl>
              <c:idx val="2"/>
              <c:layout>
                <c:manualLayout>
                  <c:x val="-8.0779819971251686E-3"/>
                  <c:y val="5.969423476328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1A-4A51-82C3-7FF4C27B1CA9}"/>
                </c:ext>
              </c:extLst>
            </c:dLbl>
            <c:dLbl>
              <c:idx val="3"/>
              <c:layout>
                <c:manualLayout>
                  <c:x val="-3.3305096174366985E-2"/>
                  <c:y val="-1.878691393084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18-4128-8A14-9887DE89A9D9}"/>
                </c:ext>
              </c:extLst>
            </c:dLbl>
            <c:dLbl>
              <c:idx val="4"/>
              <c:layout>
                <c:manualLayout>
                  <c:x val="-2.4991064052089049E-2"/>
                  <c:y val="-5.2031323953358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8-4128-8A14-9887DE89A9D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31.12.2021'!$Q$216:$Q$221</c:f>
              <c:strCache>
                <c:ptCount val="6"/>
                <c:pt idx="0">
                  <c:v>alokacja</c:v>
                </c:pt>
                <c:pt idx="1">
                  <c:v>nabory 
2018 - 95,54% 
2019 - 117,73% 
2020 - 136,36%                                               2021 - 138,61%</c:v>
                </c:pt>
                <c:pt idx="2">
                  <c:v>umowy 
2018 - 39,38% 
2019 - 55,30% 
2020 - 79,33%                                                     2021 - 97,35%</c:v>
                </c:pt>
                <c:pt idx="3">
                  <c:v>płatności dla beneficjentów 
2018 - 12,12% 
2019 - 26,22% 
2020 - 38,59%                                                    2021 - 56,90%</c:v>
                </c:pt>
                <c:pt idx="4">
                  <c:v>projekty zakończone                                           2018 - 1,63%                                                2019 - 10,39%                                                2020 - 21,48%                                              2021 - 33,18%</c:v>
                </c:pt>
                <c:pt idx="5">
                  <c:v>kwota wnioskowana do KE 
2018 - 12,72% 
2019 - 24,46% 
2020 - 40,51%                                          2021 - 59,46%</c:v>
                </c:pt>
              </c:strCache>
            </c:strRef>
          </c:cat>
          <c:val>
            <c:numRef>
              <c:f>'wykresy KM 31.12.2021'!$S$216:$S$221</c:f>
              <c:numCache>
                <c:formatCode>#,##0.00</c:formatCode>
                <c:ptCount val="6"/>
                <c:pt idx="0" formatCode="#,##0">
                  <c:v>133192658</c:v>
                </c:pt>
                <c:pt idx="1">
                  <c:v>156813051.77545688</c:v>
                </c:pt>
                <c:pt idx="2">
                  <c:v>73657512.697998241</c:v>
                </c:pt>
                <c:pt idx="3">
                  <c:v>34928960.340000004</c:v>
                </c:pt>
                <c:pt idx="4">
                  <c:v>13833113.905570054</c:v>
                </c:pt>
                <c:pt idx="5">
                  <c:v>32576723.099999998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18-4128-8A14-9887DE89A9D9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3.6420673739742046E-2"/>
                  <c:y val="5.425146228441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18-4128-8A14-9887DE89A9D9}"/>
                </c:ext>
              </c:extLst>
            </c:dLbl>
            <c:dLbl>
              <c:idx val="2"/>
              <c:layout>
                <c:manualLayout>
                  <c:x val="-1.4809633661396275E-2"/>
                  <c:y val="5.969423476328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1A-4A51-82C3-7FF4C27B1CA9}"/>
                </c:ext>
              </c:extLst>
            </c:dLbl>
            <c:dLbl>
              <c:idx val="3"/>
              <c:layout>
                <c:manualLayout>
                  <c:x val="-1.3210892893697467E-2"/>
                  <c:y val="-1.8580204460231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18-4128-8A14-9887DE89A9D9}"/>
                </c:ext>
              </c:extLst>
            </c:dLbl>
            <c:dLbl>
              <c:idx val="4"/>
              <c:layout>
                <c:manualLayout>
                  <c:x val="-2.2927793547982304E-2"/>
                  <c:y val="-5.5830774322249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18-4128-8A14-9887DE89A9D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31.12.2021'!$Q$216:$Q$221</c:f>
              <c:strCache>
                <c:ptCount val="6"/>
                <c:pt idx="0">
                  <c:v>alokacja</c:v>
                </c:pt>
                <c:pt idx="1">
                  <c:v>nabory 
2018 - 95,54% 
2019 - 117,73% 
2020 - 136,36%                                               2021 - 138,61%</c:v>
                </c:pt>
                <c:pt idx="2">
                  <c:v>umowy 
2018 - 39,38% 
2019 - 55,30% 
2020 - 79,33%                                                     2021 - 97,35%</c:v>
                </c:pt>
                <c:pt idx="3">
                  <c:v>płatności dla beneficjentów 
2018 - 12,12% 
2019 - 26,22% 
2020 - 38,59%                                                    2021 - 56,90%</c:v>
                </c:pt>
                <c:pt idx="4">
                  <c:v>projekty zakończone                                           2018 - 1,63%                                                2019 - 10,39%                                                2020 - 21,48%                                              2021 - 33,18%</c:v>
                </c:pt>
                <c:pt idx="5">
                  <c:v>kwota wnioskowana do KE 
2018 - 12,72% 
2019 - 24,46% 
2020 - 40,51%                                          2021 - 59,46%</c:v>
                </c:pt>
              </c:strCache>
            </c:strRef>
          </c:cat>
          <c:val>
            <c:numRef>
              <c:f>'wykresy KM 31.12.2021'!$T$216:$T$221</c:f>
              <c:numCache>
                <c:formatCode>#,##0.00</c:formatCode>
                <c:ptCount val="6"/>
                <c:pt idx="1">
                  <c:v>181618961.89947793</c:v>
                </c:pt>
                <c:pt idx="2">
                  <c:v>105664678.56249322</c:v>
                </c:pt>
                <c:pt idx="3">
                  <c:v>51395069.862924285</c:v>
                </c:pt>
                <c:pt idx="4">
                  <c:v>28612093.076588351</c:v>
                </c:pt>
                <c:pt idx="5">
                  <c:v>53956598.980000004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918-4128-8A14-9887DE89A9D9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4.3050431546678824E-3"/>
                  <c:y val="-3.070175674216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9C-4377-8B06-58EEBB6AC415}"/>
                </c:ext>
              </c:extLst>
            </c:dLbl>
            <c:dLbl>
              <c:idx val="2"/>
              <c:layout>
                <c:manualLayout>
                  <c:x val="-2.6926606657084046E-3"/>
                  <c:y val="-2.170699445937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1A-4A51-82C3-7FF4C27B1CA9}"/>
                </c:ext>
              </c:extLst>
            </c:dLbl>
            <c:dLbl>
              <c:idx val="3"/>
              <c:layout>
                <c:manualLayout>
                  <c:x val="9.6863470980026352E-3"/>
                  <c:y val="-1.3645225218739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9C-4377-8B06-58EEBB6AC415}"/>
                </c:ext>
              </c:extLst>
            </c:dLbl>
            <c:dLbl>
              <c:idx val="4"/>
              <c:layout>
                <c:manualLayout>
                  <c:x val="1.7220172618671321E-2"/>
                  <c:y val="-4.093567565621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9C-4377-8B06-58EEBB6AC415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31.12.2021'!$Q$216:$Q$221</c:f>
              <c:strCache>
                <c:ptCount val="6"/>
                <c:pt idx="0">
                  <c:v>alokacja</c:v>
                </c:pt>
                <c:pt idx="1">
                  <c:v>nabory 
2018 - 95,54% 
2019 - 117,73% 
2020 - 136,36%                                               2021 - 138,61%</c:v>
                </c:pt>
                <c:pt idx="2">
                  <c:v>umowy 
2018 - 39,38% 
2019 - 55,30% 
2020 - 79,33%                                                     2021 - 97,35%</c:v>
                </c:pt>
                <c:pt idx="3">
                  <c:v>płatności dla beneficjentów 
2018 - 12,12% 
2019 - 26,22% 
2020 - 38,59%                                                    2021 - 56,90%</c:v>
                </c:pt>
                <c:pt idx="4">
                  <c:v>projekty zakończone                                           2018 - 1,63%                                                2019 - 10,39%                                                2020 - 21,48%                                              2021 - 33,18%</c:v>
                </c:pt>
                <c:pt idx="5">
                  <c:v>kwota wnioskowana do KE 
2018 - 12,72% 
2019 - 24,46% 
2020 - 40,51%                                          2021 - 59,46%</c:v>
                </c:pt>
              </c:strCache>
            </c:strRef>
          </c:cat>
          <c:val>
            <c:numRef>
              <c:f>'wykresy KM 31.12.2021'!$U$216:$U$221</c:f>
              <c:numCache>
                <c:formatCode>#,##0.00</c:formatCode>
                <c:ptCount val="6"/>
                <c:pt idx="1">
                  <c:v>184622149.94995645</c:v>
                </c:pt>
                <c:pt idx="2">
                  <c:v>129662818.80983457</c:v>
                </c:pt>
                <c:pt idx="3">
                  <c:v>75784096.766753629</c:v>
                </c:pt>
                <c:pt idx="4">
                  <c:v>44195581.64708443</c:v>
                </c:pt>
                <c:pt idx="5">
                  <c:v>79199394.299999997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9C-4377-8B06-58EEBB6AC4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1243136"/>
        <c:axId val="122249216"/>
        <c:axId val="0"/>
      </c:bar3DChart>
      <c:catAx>
        <c:axId val="10124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249216"/>
        <c:crosses val="autoZero"/>
        <c:auto val="1"/>
        <c:lblAlgn val="ctr"/>
        <c:lblOffset val="100"/>
        <c:noMultiLvlLbl val="0"/>
      </c:catAx>
      <c:valAx>
        <c:axId val="1222492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2431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9.352917015954464E-3"/>
                  <c:y val="9.6451956727030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D0-46D6-88C7-4BB8C05876EF}"/>
                </c:ext>
              </c:extLst>
            </c:dLbl>
            <c:dLbl>
              <c:idx val="2"/>
              <c:layout>
                <c:manualLayout>
                  <c:x val="-1.336131002279208E-3"/>
                  <c:y val="6.889425480502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D0-46D6-88C7-4BB8C05876EF}"/>
                </c:ext>
              </c:extLst>
            </c:dLbl>
            <c:dLbl>
              <c:idx val="3"/>
              <c:layout>
                <c:manualLayout>
                  <c:x val="-1.336131002279208E-3"/>
                  <c:y val="7.716156538162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D0-46D6-88C7-4BB8C05876E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31.12.2021'!$A$257:$A$262</c:f>
              <c:strCache>
                <c:ptCount val="6"/>
                <c:pt idx="0">
                  <c:v>alokacja</c:v>
                </c:pt>
                <c:pt idx="1">
                  <c:v>nabory 
2018 - 95,82% 
2019 - 117,45% 
2020 - 125,39%                                        2021 - 131,09%</c:v>
                </c:pt>
                <c:pt idx="2">
                  <c:v>umowy 
2018 - 55,89% 
2019 - 72,08% 
2020 - 89,61%                                         2021 - 93,53%</c:v>
                </c:pt>
                <c:pt idx="3">
                  <c:v>płatności dla beneficjentów 
2018 - 21,12% 
2019 - 42,37% 
2020 - 54,08%                                                  2021 - 67,58%</c:v>
                </c:pt>
                <c:pt idx="4">
                  <c:v>projekty zakończone                                                                                      2018 - 10,16%                  2019 - 26,37%                             2020 - 33,93%                             2021 - 50,98%</c:v>
                </c:pt>
                <c:pt idx="5">
                  <c:v>kwota wnioskowana do KE 
2018 - 21,37% 
2019 - 40,57% 
2020 - 55,99%                                2021 - 72,09%</c:v>
                </c:pt>
              </c:strCache>
            </c:strRef>
          </c:cat>
          <c:val>
            <c:numRef>
              <c:f>'wykresy KM 31.12.2021'!$B$257:$B$262</c:f>
              <c:numCache>
                <c:formatCode>#,##0.00</c:formatCode>
                <c:ptCount val="6"/>
                <c:pt idx="1">
                  <c:v>147295076.15317658</c:v>
                </c:pt>
                <c:pt idx="2">
                  <c:v>85905870.124020815</c:v>
                </c:pt>
                <c:pt idx="3">
                  <c:v>32458961.842906881</c:v>
                </c:pt>
                <c:pt idx="4">
                  <c:v>15613359.6583986</c:v>
                </c:pt>
                <c:pt idx="5">
                  <c:v>32852968.93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4E-4A5E-8936-C1BB0FD5A93B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CA4E-4A5E-8936-C1BB0FD5A93B}"/>
              </c:ext>
            </c:extLst>
          </c:dPt>
          <c:dLbls>
            <c:dLbl>
              <c:idx val="0"/>
              <c:numFmt formatCode="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A4E-4A5E-8936-C1BB0FD5A93B}"/>
                </c:ext>
              </c:extLst>
            </c:dLbl>
            <c:dLbl>
              <c:idx val="1"/>
              <c:layout>
                <c:manualLayout>
                  <c:x val="-2.0041965034188119E-2"/>
                  <c:y val="6.062694422841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D0-46D6-88C7-4BB8C05876EF}"/>
                </c:ext>
              </c:extLst>
            </c:dLbl>
            <c:dLbl>
              <c:idx val="2"/>
              <c:layout>
                <c:manualLayout>
                  <c:x val="-8.0167860136752568E-3"/>
                  <c:y val="5.787117403621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D0-46D6-88C7-4BB8C05876EF}"/>
                </c:ext>
              </c:extLst>
            </c:dLbl>
            <c:dLbl>
              <c:idx val="3"/>
              <c:layout>
                <c:manualLayout>
                  <c:x val="-1.4697441025071284E-2"/>
                  <c:y val="6.889425480502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D0-46D6-88C7-4BB8C05876E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31.12.2021'!$A$257:$A$262</c:f>
              <c:strCache>
                <c:ptCount val="6"/>
                <c:pt idx="0">
                  <c:v>alokacja</c:v>
                </c:pt>
                <c:pt idx="1">
                  <c:v>nabory 
2018 - 95,82% 
2019 - 117,45% 
2020 - 125,39%                                        2021 - 131,09%</c:v>
                </c:pt>
                <c:pt idx="2">
                  <c:v>umowy 
2018 - 55,89% 
2019 - 72,08% 
2020 - 89,61%                                         2021 - 93,53%</c:v>
                </c:pt>
                <c:pt idx="3">
                  <c:v>płatności dla beneficjentów 
2018 - 21,12% 
2019 - 42,37% 
2020 - 54,08%                                                  2021 - 67,58%</c:v>
                </c:pt>
                <c:pt idx="4">
                  <c:v>projekty zakończone                                                                                      2018 - 10,16%                  2019 - 26,37%                             2020 - 33,93%                             2021 - 50,98%</c:v>
                </c:pt>
                <c:pt idx="5">
                  <c:v>kwota wnioskowana do KE 
2018 - 21,37% 
2019 - 40,57% 
2020 - 55,99%                                2021 - 72,09%</c:v>
                </c:pt>
              </c:strCache>
            </c:strRef>
          </c:cat>
          <c:val>
            <c:numRef>
              <c:f>'wykresy KM 31.12.2021'!$C$257:$C$262</c:f>
              <c:numCache>
                <c:formatCode>#,##0.00</c:formatCode>
                <c:ptCount val="6"/>
                <c:pt idx="0" formatCode="#,##0">
                  <c:v>153715454</c:v>
                </c:pt>
                <c:pt idx="1">
                  <c:v>180543682.90034798</c:v>
                </c:pt>
                <c:pt idx="2">
                  <c:v>110798788.07441254</c:v>
                </c:pt>
                <c:pt idx="3">
                  <c:v>65127149.100000001</c:v>
                </c:pt>
                <c:pt idx="4">
                  <c:v>40536333.224543147</c:v>
                </c:pt>
                <c:pt idx="5">
                  <c:v>62359756.690000013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4E-4A5E-8936-C1BB0FD5A93B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2.2714227038746541E-2"/>
                  <c:y val="-1.704628305188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E5-43D9-9567-662DAC7546C0}"/>
                </c:ext>
              </c:extLst>
            </c:dLbl>
            <c:dLbl>
              <c:idx val="2"/>
              <c:layout>
                <c:manualLayout>
                  <c:x val="-3.3403275056980264E-2"/>
                  <c:y val="5.235963365181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D0-46D6-88C7-4BB8C05876EF}"/>
                </c:ext>
              </c:extLst>
            </c:dLbl>
            <c:dLbl>
              <c:idx val="3"/>
              <c:layout>
                <c:manualLayout>
                  <c:x val="-2.5386489043304941E-2"/>
                  <c:y val="4.4092323075213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D0-46D6-88C7-4BB8C05876EF}"/>
                </c:ext>
              </c:extLst>
            </c:dLbl>
            <c:dLbl>
              <c:idx val="4"/>
              <c:layout>
                <c:manualLayout>
                  <c:x val="0"/>
                  <c:y val="-1.6534621153205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D0-46D6-88C7-4BB8C05876E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31.12.2021'!$A$257:$A$262</c:f>
              <c:strCache>
                <c:ptCount val="6"/>
                <c:pt idx="0">
                  <c:v>alokacja</c:v>
                </c:pt>
                <c:pt idx="1">
                  <c:v>nabory 
2018 - 95,82% 
2019 - 117,45% 
2020 - 125,39%                                        2021 - 131,09%</c:v>
                </c:pt>
                <c:pt idx="2">
                  <c:v>umowy 
2018 - 55,89% 
2019 - 72,08% 
2020 - 89,61%                                         2021 - 93,53%</c:v>
                </c:pt>
                <c:pt idx="3">
                  <c:v>płatności dla beneficjentów 
2018 - 21,12% 
2019 - 42,37% 
2020 - 54,08%                                                  2021 - 67,58%</c:v>
                </c:pt>
                <c:pt idx="4">
                  <c:v>projekty zakończone                                                                                      2018 - 10,16%                  2019 - 26,37%                             2020 - 33,93%                             2021 - 50,98%</c:v>
                </c:pt>
                <c:pt idx="5">
                  <c:v>kwota wnioskowana do KE 
2018 - 21,37% 
2019 - 40,57% 
2020 - 55,99%                                2021 - 72,09%</c:v>
                </c:pt>
              </c:strCache>
            </c:strRef>
          </c:cat>
          <c:val>
            <c:numRef>
              <c:f>'wykresy KM 31.12.2021'!$D$257:$D$262</c:f>
              <c:numCache>
                <c:formatCode>#,##0.00</c:formatCode>
                <c:ptCount val="6"/>
                <c:pt idx="1">
                  <c:v>192746550.81592688</c:v>
                </c:pt>
                <c:pt idx="2">
                  <c:v>137750770.50587073</c:v>
                </c:pt>
                <c:pt idx="3">
                  <c:v>83127289.865100071</c:v>
                </c:pt>
                <c:pt idx="4">
                  <c:v>52149944.419060044</c:v>
                </c:pt>
                <c:pt idx="5">
                  <c:v>86061554.290000007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A4E-4A5E-8936-C1BB0FD5A93B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2.1543983606969935E-2"/>
                  <c:y val="-4.290427927957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E5-43D9-9567-662DAC7546C0}"/>
                </c:ext>
              </c:extLst>
            </c:dLbl>
            <c:dLbl>
              <c:idx val="2"/>
              <c:layout>
                <c:manualLayout>
                  <c:x val="1.0771991803484938E-2"/>
                  <c:y val="-2.310230422746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E5-43D9-9567-662DAC7546C0}"/>
                </c:ext>
              </c:extLst>
            </c:dLbl>
            <c:dLbl>
              <c:idx val="3"/>
              <c:layout>
                <c:manualLayout>
                  <c:x val="-1.336131002279208E-3"/>
                  <c:y val="-2.480193172980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D0-46D6-88C7-4BB8C05876EF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31.12.2021'!$A$257:$A$262</c:f>
              <c:strCache>
                <c:ptCount val="6"/>
                <c:pt idx="0">
                  <c:v>alokacja</c:v>
                </c:pt>
                <c:pt idx="1">
                  <c:v>nabory 
2018 - 95,82% 
2019 - 117,45% 
2020 - 125,39%                                        2021 - 131,09%</c:v>
                </c:pt>
                <c:pt idx="2">
                  <c:v>umowy 
2018 - 55,89% 
2019 - 72,08% 
2020 - 89,61%                                         2021 - 93,53%</c:v>
                </c:pt>
                <c:pt idx="3">
                  <c:v>płatności dla beneficjentów 
2018 - 21,12% 
2019 - 42,37% 
2020 - 54,08%                                                  2021 - 67,58%</c:v>
                </c:pt>
                <c:pt idx="4">
                  <c:v>projekty zakończone                                                                                      2018 - 10,16%                  2019 - 26,37%                             2020 - 33,93%                             2021 - 50,98%</c:v>
                </c:pt>
                <c:pt idx="5">
                  <c:v>kwota wnioskowana do KE 
2018 - 21,37% 
2019 - 40,57% 
2020 - 55,99%                                2021 - 72,09%</c:v>
                </c:pt>
              </c:strCache>
            </c:strRef>
          </c:cat>
          <c:val>
            <c:numRef>
              <c:f>'wykresy KM 31.12.2021'!$E$257:$E$262</c:f>
              <c:numCache>
                <c:formatCode>#,##0.00</c:formatCode>
                <c:ptCount val="6"/>
                <c:pt idx="1">
                  <c:v>201503993.30939946</c:v>
                </c:pt>
                <c:pt idx="2">
                  <c:v>143771582.89599651</c:v>
                </c:pt>
                <c:pt idx="3">
                  <c:v>103884982.2911227</c:v>
                </c:pt>
                <c:pt idx="4">
                  <c:v>78365403.835944176</c:v>
                </c:pt>
                <c:pt idx="5">
                  <c:v>110806944.23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E5-43D9-9567-662DAC7546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2355712"/>
        <c:axId val="122357248"/>
        <c:axId val="0"/>
      </c:bar3DChart>
      <c:catAx>
        <c:axId val="12235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357248"/>
        <c:crosses val="autoZero"/>
        <c:auto val="1"/>
        <c:lblAlgn val="ctr"/>
        <c:lblOffset val="100"/>
        <c:noMultiLvlLbl val="0"/>
      </c:catAx>
      <c:valAx>
        <c:axId val="1223572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2355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2.0350302957791014E-2"/>
                  <c:y val="7.440579518942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C4-4D88-B68B-625BBF10DB4F}"/>
                </c:ext>
              </c:extLst>
            </c:dLbl>
            <c:dLbl>
              <c:idx val="2"/>
              <c:layout>
                <c:manualLayout>
                  <c:x val="-6.7834343192636742E-3"/>
                  <c:y val="7.71615653816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C4-4D88-B68B-625BBF10DB4F}"/>
                </c:ext>
              </c:extLst>
            </c:dLbl>
            <c:dLbl>
              <c:idx val="3"/>
              <c:layout>
                <c:manualLayout>
                  <c:x val="-9.4968080469691445E-3"/>
                  <c:y val="7.16500249972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C4-4D88-B68B-625BBF10DB4F}"/>
                </c:ext>
              </c:extLst>
            </c:dLbl>
            <c:dLbl>
              <c:idx val="4"/>
              <c:layout>
                <c:manualLayout>
                  <c:x val="0"/>
                  <c:y val="6.6138484612820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C4-4D88-B68B-625BBF10DB4F}"/>
                </c:ext>
              </c:extLst>
            </c:dLbl>
            <c:dLbl>
              <c:idx val="5"/>
              <c:layout>
                <c:manualLayout>
                  <c:x val="-9.4968080469691445E-3"/>
                  <c:y val="0.10196349711143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C4-4D88-B68B-625BBF10DB4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31.12.2021'!$Q$257:$Q$262</c:f>
              <c:strCache>
                <c:ptCount val="6"/>
                <c:pt idx="0">
                  <c:v>alokacja</c:v>
                </c:pt>
                <c:pt idx="1">
                  <c:v>nabory 
2018 - 55,56% 
2019 - 72,78% 
2020 - 91,87%                                             2021 - 99,33%</c:v>
                </c:pt>
                <c:pt idx="2">
                  <c:v>umowy 
2018 - 53,93% 
2019 - 68,03% 
2020 - 86,95%                                       2021 - 94,90%</c:v>
                </c:pt>
                <c:pt idx="3">
                  <c:v>płatności dla beneficjentów 
2018 - 34,01% 
2019 - 49,79% 
2020 - 56,81%                                          2021 - 67,57%</c:v>
                </c:pt>
                <c:pt idx="4">
                  <c:v>projekty zakończone                             2018 - 23,44%                                                   2019 - 37,41%                                               2020 - 48,69%                                               2021 - 55,04%</c:v>
                </c:pt>
                <c:pt idx="5">
                  <c:v>kwota wnioskowana do KE 
2018 - 35,03% 
2019 - 48,37% 
2020 - 59,28%                                                            2021 - 71,85%</c:v>
                </c:pt>
              </c:strCache>
            </c:strRef>
          </c:cat>
          <c:val>
            <c:numRef>
              <c:f>'wykresy KM 31.12.2021'!$R$257:$R$262</c:f>
              <c:numCache>
                <c:formatCode>#,##0.00</c:formatCode>
                <c:ptCount val="6"/>
                <c:pt idx="1">
                  <c:v>48113707.136640571</c:v>
                </c:pt>
                <c:pt idx="2">
                  <c:v>46699936.87989556</c:v>
                </c:pt>
                <c:pt idx="3">
                  <c:v>29453847.85030463</c:v>
                </c:pt>
                <c:pt idx="4">
                  <c:v>20297364.712793734</c:v>
                </c:pt>
                <c:pt idx="5">
                  <c:v>30332169.199999999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98-4432-94B1-D610C9F1F48C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D798-4432-94B1-D610C9F1F48C}"/>
              </c:ext>
            </c:extLst>
          </c:dPt>
          <c:dLbls>
            <c:dLbl>
              <c:idx val="1"/>
              <c:layout>
                <c:manualLayout>
                  <c:x val="-6.7834343192636742E-3"/>
                  <c:y val="5.5115403844017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C4-4D88-B68B-625BBF10DB4F}"/>
                </c:ext>
              </c:extLst>
            </c:dLbl>
            <c:dLbl>
              <c:idx val="2"/>
              <c:layout>
                <c:manualLayout>
                  <c:x val="-1.6280242366232763E-2"/>
                  <c:y val="7.16500249972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C4-4D88-B68B-625BBF10DB4F}"/>
                </c:ext>
              </c:extLst>
            </c:dLbl>
            <c:dLbl>
              <c:idx val="3"/>
              <c:layout>
                <c:manualLayout>
                  <c:x val="-2.3063676685496491E-2"/>
                  <c:y val="6.613848461282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C4-4D88-B68B-625BBF10DB4F}"/>
                </c:ext>
              </c:extLst>
            </c:dLbl>
            <c:dLbl>
              <c:idx val="4"/>
              <c:layout>
                <c:manualLayout>
                  <c:x val="-1.3566868638527352E-2"/>
                  <c:y val="6.613848461282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C4-4D88-B68B-625BBF10DB4F}"/>
                </c:ext>
              </c:extLst>
            </c:dLbl>
            <c:dLbl>
              <c:idx val="5"/>
              <c:layout>
                <c:manualLayout>
                  <c:x val="-2.3063676685496588E-2"/>
                  <c:y val="6.338271442062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C4-4D88-B68B-625BBF10DB4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31.12.2021'!$Q$257:$Q$262</c:f>
              <c:strCache>
                <c:ptCount val="6"/>
                <c:pt idx="0">
                  <c:v>alokacja</c:v>
                </c:pt>
                <c:pt idx="1">
                  <c:v>nabory 
2018 - 55,56% 
2019 - 72,78% 
2020 - 91,87%                                             2021 - 99,33%</c:v>
                </c:pt>
                <c:pt idx="2">
                  <c:v>umowy 
2018 - 53,93% 
2019 - 68,03% 
2020 - 86,95%                                       2021 - 94,90%</c:v>
                </c:pt>
                <c:pt idx="3">
                  <c:v>płatności dla beneficjentów 
2018 - 34,01% 
2019 - 49,79% 
2020 - 56,81%                                          2021 - 67,57%</c:v>
                </c:pt>
                <c:pt idx="4">
                  <c:v>projekty zakończone                             2018 - 23,44%                                                   2019 - 37,41%                                               2020 - 48,69%                                               2021 - 55,04%</c:v>
                </c:pt>
                <c:pt idx="5">
                  <c:v>kwota wnioskowana do KE 
2018 - 35,03% 
2019 - 48,37% 
2020 - 59,28%                                                            2021 - 71,85%</c:v>
                </c:pt>
              </c:strCache>
            </c:strRef>
          </c:cat>
          <c:val>
            <c:numRef>
              <c:f>'wykresy KM 31.12.2021'!$S$257:$S$262</c:f>
              <c:numCache>
                <c:formatCode>#,##0.00</c:formatCode>
                <c:ptCount val="6"/>
                <c:pt idx="0" formatCode="#,##0">
                  <c:v>86600000</c:v>
                </c:pt>
                <c:pt idx="1">
                  <c:v>63031552.219321124</c:v>
                </c:pt>
                <c:pt idx="2">
                  <c:v>58916743.213664062</c:v>
                </c:pt>
                <c:pt idx="3">
                  <c:v>43115603.400000006</c:v>
                </c:pt>
                <c:pt idx="4">
                  <c:v>32395843.40948651</c:v>
                </c:pt>
                <c:pt idx="5">
                  <c:v>41884138.340000004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98-4432-94B1-D610C9F1F48C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-1.3566868638527352E-2"/>
                  <c:y val="6.338271442061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C4-4D88-B68B-625BBF10DB4F}"/>
                </c:ext>
              </c:extLst>
            </c:dLbl>
            <c:dLbl>
              <c:idx val="3"/>
              <c:layout>
                <c:manualLayout>
                  <c:x val="-2.9542764479160443E-2"/>
                  <c:y val="-1.537611272358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8-4432-94B1-D610C9F1F48C}"/>
                </c:ext>
              </c:extLst>
            </c:dLbl>
            <c:dLbl>
              <c:idx val="4"/>
              <c:layout>
                <c:manualLayout>
                  <c:x val="-3.4360818883372043E-2"/>
                  <c:y val="6.1785452658037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8-4432-94B1-D610C9F1F48C}"/>
                </c:ext>
              </c:extLst>
            </c:dLbl>
            <c:dLbl>
              <c:idx val="5"/>
              <c:layout>
                <c:manualLayout>
                  <c:x val="1.3566868638527352E-3"/>
                  <c:y val="5.7871174036218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C4-4D88-B68B-625BBF10DB4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31.12.2021'!$Q$257:$Q$262</c:f>
              <c:strCache>
                <c:ptCount val="6"/>
                <c:pt idx="0">
                  <c:v>alokacja</c:v>
                </c:pt>
                <c:pt idx="1">
                  <c:v>nabory 
2018 - 55,56% 
2019 - 72,78% 
2020 - 91,87%                                             2021 - 99,33%</c:v>
                </c:pt>
                <c:pt idx="2">
                  <c:v>umowy 
2018 - 53,93% 
2019 - 68,03% 
2020 - 86,95%                                       2021 - 94,90%</c:v>
                </c:pt>
                <c:pt idx="3">
                  <c:v>płatności dla beneficjentów 
2018 - 34,01% 
2019 - 49,79% 
2020 - 56,81%                                          2021 - 67,57%</c:v>
                </c:pt>
                <c:pt idx="4">
                  <c:v>projekty zakończone                             2018 - 23,44%                                                   2019 - 37,41%                                               2020 - 48,69%                                               2021 - 55,04%</c:v>
                </c:pt>
                <c:pt idx="5">
                  <c:v>kwota wnioskowana do KE 
2018 - 35,03% 
2019 - 48,37% 
2020 - 59,28%                                                            2021 - 71,85%</c:v>
                </c:pt>
              </c:strCache>
            </c:strRef>
          </c:cat>
          <c:val>
            <c:numRef>
              <c:f>'wykresy KM 31.12.2021'!$T$257:$T$262</c:f>
              <c:numCache>
                <c:formatCode>#,##0.00</c:formatCode>
                <c:ptCount val="6"/>
                <c:pt idx="1">
                  <c:v>79562621.627502099</c:v>
                </c:pt>
                <c:pt idx="2">
                  <c:v>75302225.897070125</c:v>
                </c:pt>
                <c:pt idx="3">
                  <c:v>49193609.094865099</c:v>
                </c:pt>
                <c:pt idx="4">
                  <c:v>42169261.364229761</c:v>
                </c:pt>
                <c:pt idx="5">
                  <c:v>51339533.170000002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798-4432-94B1-D610C9F1F48C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2"/>
              <c:layout>
                <c:manualLayout>
                  <c:x val="4.0700605915581058E-3"/>
                  <c:y val="-3.031347211420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C4-4D88-B68B-625BBF10DB4F}"/>
                </c:ext>
              </c:extLst>
            </c:dLbl>
            <c:dLbl>
              <c:idx val="3"/>
              <c:layout>
                <c:manualLayout>
                  <c:x val="-1.3566868638527352E-3"/>
                  <c:y val="-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C4-4D88-B68B-625BBF10DB4F}"/>
                </c:ext>
              </c:extLst>
            </c:dLbl>
            <c:dLbl>
              <c:idx val="4"/>
              <c:layout>
                <c:manualLayout>
                  <c:x val="2.4170391324039933E-3"/>
                  <c:y val="-7.5625277746917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F6-42F1-8568-F696A51FB72E}"/>
                </c:ext>
              </c:extLst>
            </c:dLbl>
            <c:dLbl>
              <c:idx val="5"/>
              <c:layout>
                <c:manualLayout>
                  <c:x val="0"/>
                  <c:y val="-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C4-4D88-B68B-625BBF10DB4F}"/>
                </c:ext>
              </c:extLst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31.12.2021'!$Q$257:$Q$262</c:f>
              <c:strCache>
                <c:ptCount val="6"/>
                <c:pt idx="0">
                  <c:v>alokacja</c:v>
                </c:pt>
                <c:pt idx="1">
                  <c:v>nabory 
2018 - 55,56% 
2019 - 72,78% 
2020 - 91,87%                                             2021 - 99,33%</c:v>
                </c:pt>
                <c:pt idx="2">
                  <c:v>umowy 
2018 - 53,93% 
2019 - 68,03% 
2020 - 86,95%                                       2021 - 94,90%</c:v>
                </c:pt>
                <c:pt idx="3">
                  <c:v>płatności dla beneficjentów 
2018 - 34,01% 
2019 - 49,79% 
2020 - 56,81%                                          2021 - 67,57%</c:v>
                </c:pt>
                <c:pt idx="4">
                  <c:v>projekty zakończone                             2018 - 23,44%                                                   2019 - 37,41%                                               2020 - 48,69%                                               2021 - 55,04%</c:v>
                </c:pt>
                <c:pt idx="5">
                  <c:v>kwota wnioskowana do KE 
2018 - 35,03% 
2019 - 48,37% 
2020 - 59,28%                                                            2021 - 71,85%</c:v>
                </c:pt>
              </c:strCache>
            </c:strRef>
          </c:cat>
          <c:val>
            <c:numRef>
              <c:f>'wykresy KM 31.12.2021'!$U$257:$U$262</c:f>
              <c:numCache>
                <c:formatCode>#,##0.00</c:formatCode>
                <c:ptCount val="6"/>
                <c:pt idx="1">
                  <c:v>86021169.712793753</c:v>
                </c:pt>
                <c:pt idx="2">
                  <c:v>82187263.929503918</c:v>
                </c:pt>
                <c:pt idx="3">
                  <c:v>58518060</c:v>
                </c:pt>
                <c:pt idx="4">
                  <c:v>47661704.262402087</c:v>
                </c:pt>
                <c:pt idx="5">
                  <c:v>62223131.900000006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F6-42F1-8568-F696A51FB7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2519936"/>
        <c:axId val="122521472"/>
        <c:axId val="0"/>
      </c:bar3DChart>
      <c:catAx>
        <c:axId val="122519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521472"/>
        <c:crosses val="autoZero"/>
        <c:auto val="1"/>
        <c:lblAlgn val="ctr"/>
        <c:lblOffset val="100"/>
        <c:noMultiLvlLbl val="0"/>
      </c:catAx>
      <c:valAx>
        <c:axId val="1225214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22519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Stopień wykorzystania alokacji w umowach i płatnościach</a:t>
            </a:r>
          </a:p>
          <a:p>
            <a:pPr>
              <a:defRPr/>
            </a:pPr>
            <a:r>
              <a:rPr lang="pl-PL" dirty="0"/>
              <a:t>(31.03.2022 r.)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0621664259839266E-2"/>
          <c:y val="0.11415453556110366"/>
          <c:w val="0.88617440892177635"/>
          <c:h val="0.73256231995390708"/>
        </c:manualLayout>
      </c:layout>
      <c:lineChart>
        <c:grouping val="standard"/>
        <c:varyColors val="0"/>
        <c:ser>
          <c:idx val="0"/>
          <c:order val="0"/>
          <c:tx>
            <c:strRef>
              <c:f>'wykres % w latach'!$O$3</c:f>
              <c:strCache>
                <c:ptCount val="1"/>
                <c:pt idx="0">
                  <c:v>umowy o dofinansowanie</c:v>
                </c:pt>
              </c:strCache>
            </c:strRef>
          </c:tx>
          <c:dLbls>
            <c:dLbl>
              <c:idx val="0"/>
              <c:layout>
                <c:manualLayout>
                  <c:x val="-5.3547523427041513E-2"/>
                  <c:y val="-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11-40F7-B511-AEAD0B612938}"/>
                </c:ext>
              </c:extLst>
            </c:dLbl>
            <c:dLbl>
              <c:idx val="1"/>
              <c:layout>
                <c:manualLayout>
                  <c:x val="-4.4622936189201358E-2"/>
                  <c:y val="-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1-40F7-B511-AEAD0B612938}"/>
                </c:ext>
              </c:extLst>
            </c:dLbl>
            <c:dLbl>
              <c:idx val="2"/>
              <c:layout>
                <c:manualLayout>
                  <c:x val="-3.92681838464971E-2"/>
                  <c:y val="-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11-40F7-B511-AEAD0B612938}"/>
                </c:ext>
              </c:extLst>
            </c:dLbl>
            <c:dLbl>
              <c:idx val="3"/>
              <c:layout>
                <c:manualLayout>
                  <c:x val="-3.3913431503792953E-2"/>
                  <c:y val="-5.853658536585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1-40F7-B511-AEAD0B612938}"/>
                </c:ext>
              </c:extLst>
            </c:dLbl>
            <c:dLbl>
              <c:idx val="4"/>
              <c:layout>
                <c:manualLayout>
                  <c:x val="-4.4622936189201393E-2"/>
                  <c:y val="-5.5284552845528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11-40F7-B511-AEAD0B612938}"/>
                </c:ext>
              </c:extLst>
            </c:dLbl>
            <c:dLbl>
              <c:idx val="5"/>
              <c:layout>
                <c:manualLayout>
                  <c:x val="-4.6407853636769296E-2"/>
                  <c:y val="-4.87804878048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1-40F7-B511-AEAD0B612938}"/>
                </c:ext>
              </c:extLst>
            </c:dLbl>
            <c:dLbl>
              <c:idx val="6"/>
              <c:layout>
                <c:manualLayout>
                  <c:x val="-3.7483266398929141E-2"/>
                  <c:y val="-4.87804878048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11-40F7-B511-AEAD0B612938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 % w latach'!$N$4:$N$11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03.2022</c:v>
                </c:pt>
              </c:strCache>
            </c:strRef>
          </c:cat>
          <c:val>
            <c:numRef>
              <c:f>'wykres % w latach'!$O$4:$O$11</c:f>
              <c:numCache>
                <c:formatCode>0.00%</c:formatCode>
                <c:ptCount val="8"/>
                <c:pt idx="0">
                  <c:v>5.0892634907178918E-3</c:v>
                </c:pt>
                <c:pt idx="1">
                  <c:v>0.17460086845747741</c:v>
                </c:pt>
                <c:pt idx="2">
                  <c:v>0.45322469601941551</c:v>
                </c:pt>
                <c:pt idx="3">
                  <c:v>0.61260461737379468</c:v>
                </c:pt>
                <c:pt idx="4">
                  <c:v>0.70698916256619027</c:v>
                </c:pt>
                <c:pt idx="5">
                  <c:v>0.82536803760280975</c:v>
                </c:pt>
                <c:pt idx="6">
                  <c:v>0.90827544972677332</c:v>
                </c:pt>
                <c:pt idx="7">
                  <c:v>0.92230000000000001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111-40F7-B511-AEAD0B612938}"/>
            </c:ext>
          </c:extLst>
        </c:ser>
        <c:ser>
          <c:idx val="1"/>
          <c:order val="1"/>
          <c:tx>
            <c:strRef>
              <c:f>'wykres % w latach'!$P$3</c:f>
              <c:strCache>
                <c:ptCount val="1"/>
                <c:pt idx="0">
                  <c:v>płatności na rzecz beneficjentów</c:v>
                </c:pt>
              </c:strCache>
            </c:strRef>
          </c:tx>
          <c:spPr>
            <a:ln>
              <a:solidFill>
                <a:srgbClr val="339933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339933"/>
                </a:solidFill>
              </a:ln>
            </c:spPr>
          </c:marker>
          <c:dLbls>
            <c:dLbl>
              <c:idx val="0"/>
              <c:layout>
                <c:manualLayout>
                  <c:x val="1.963409192324855E-2"/>
                  <c:y val="1.3008130081300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11-40F7-B511-AEAD0B612938}"/>
                </c:ext>
              </c:extLst>
            </c:dLbl>
            <c:dLbl>
              <c:idx val="1"/>
              <c:layout>
                <c:manualLayout>
                  <c:x val="-1.4279339580544339E-2"/>
                  <c:y val="-5.853658536585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1-40F7-B511-AEAD0B612938}"/>
                </c:ext>
              </c:extLst>
            </c:dLbl>
            <c:dLbl>
              <c:idx val="2"/>
              <c:layout>
                <c:manualLayout>
                  <c:x val="-3.7483266398929141E-2"/>
                  <c:y val="-7.80487804878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11-40F7-B511-AEAD0B612938}"/>
                </c:ext>
              </c:extLst>
            </c:dLbl>
            <c:dLbl>
              <c:idx val="3"/>
              <c:layout>
                <c:manualLayout>
                  <c:x val="-5.5332440874609645E-2"/>
                  <c:y val="-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1-40F7-B511-AEAD0B612938}"/>
                </c:ext>
              </c:extLst>
            </c:dLbl>
            <c:dLbl>
              <c:idx val="4"/>
              <c:layout>
                <c:manualLayout>
                  <c:x val="-4.8192771084337477E-2"/>
                  <c:y val="-6.82926829268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11-40F7-B511-AEAD0B612938}"/>
                </c:ext>
              </c:extLst>
            </c:dLbl>
            <c:dLbl>
              <c:idx val="5"/>
              <c:layout>
                <c:manualLayout>
                  <c:x val="-4.2838018741633309E-2"/>
                  <c:y val="-5.853658536585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1-40F7-B511-AEAD0B612938}"/>
                </c:ext>
              </c:extLst>
            </c:dLbl>
            <c:dLbl>
              <c:idx val="6"/>
              <c:layout>
                <c:manualLayout>
                  <c:x val="-5.3547523427041513E-2"/>
                  <c:y val="-6.829268292682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11-40F7-B511-AEAD0B612938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 % w latach'!$N$4:$N$11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03.2022</c:v>
                </c:pt>
              </c:strCache>
            </c:strRef>
          </c:cat>
          <c:val>
            <c:numRef>
              <c:f>'wykres % w latach'!$P$4:$P$11</c:f>
              <c:numCache>
                <c:formatCode>0.00%</c:formatCode>
                <c:ptCount val="8"/>
                <c:pt idx="0" formatCode="0.0000%">
                  <c:v>2.4104549778692079E-6</c:v>
                </c:pt>
                <c:pt idx="1">
                  <c:v>2.6382361655259891E-2</c:v>
                </c:pt>
                <c:pt idx="2">
                  <c:v>9.760882766437462E-2</c:v>
                </c:pt>
                <c:pt idx="3">
                  <c:v>0.24474842340982361</c:v>
                </c:pt>
                <c:pt idx="4">
                  <c:v>0.40954937965917532</c:v>
                </c:pt>
                <c:pt idx="5">
                  <c:v>0.55536182022154168</c:v>
                </c:pt>
                <c:pt idx="6">
                  <c:v>0.67375792764692077</c:v>
                </c:pt>
                <c:pt idx="7">
                  <c:v>0.69660000000000055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111-40F7-B511-AEAD0B612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62432"/>
        <c:axId val="94963584"/>
      </c:lineChart>
      <c:catAx>
        <c:axId val="9496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963584"/>
        <c:crosses val="autoZero"/>
        <c:auto val="1"/>
        <c:lblAlgn val="ctr"/>
        <c:lblOffset val="100"/>
        <c:noMultiLvlLbl val="0"/>
      </c:catAx>
      <c:valAx>
        <c:axId val="949635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4962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1983372093948085E-2"/>
                  <c:y val="7.493642205136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524-4A1F-B832-48327BB6F289}"/>
                </c:ext>
              </c:extLst>
            </c:dLbl>
            <c:dLbl>
              <c:idx val="2"/>
              <c:layout>
                <c:manualLayout>
                  <c:x val="-5.1357308974062941E-3"/>
                  <c:y val="7.493642205136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8C-4187-BCF9-DF51B0488AEF}"/>
                </c:ext>
              </c:extLst>
            </c:dLbl>
            <c:dLbl>
              <c:idx val="3"/>
              <c:layout>
                <c:manualLayout>
                  <c:x val="-5.426746875694703E-3"/>
                  <c:y val="7.107419241974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7E-4D2D-BED6-01C9BA3D2EFF}"/>
                </c:ext>
              </c:extLst>
            </c:dLbl>
            <c:dLbl>
              <c:idx val="5"/>
              <c:layout>
                <c:manualLayout>
                  <c:x val="0"/>
                  <c:y val="7.633894741380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7E-4D2D-BED6-01C9BA3D2EF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31.12.2021'!$Q$26:$Q$31</c:f>
              <c:strCache>
                <c:ptCount val="6"/>
                <c:pt idx="0">
                  <c:v>alokacja</c:v>
                </c:pt>
                <c:pt idx="1">
                  <c:v>nabory                                                   2018 - 85,07% 
2019 - 94,99% 
2020 - 102,95%                                                    2021 - 109,36%</c:v>
                </c:pt>
                <c:pt idx="2">
                  <c:v>umowy 
2018 - 65,15% 
2019 - 72,70%
2020 - 81,47%                                                           2021 - 88,98%</c:v>
                </c:pt>
                <c:pt idx="3">
                  <c:v>płatności dla beneficjentów 
2018 - 24,36% 
2019 - 45,46% 
2020 - 55,80%                                                                2021 - 66,74%</c:v>
                </c:pt>
                <c:pt idx="4">
                  <c:v>projekty zakończone                                                   2018 - 8,49%                                          2019 - 25,91%                                          2020 - 42,09%                                                  2021 - 48,26%</c:v>
                </c:pt>
                <c:pt idx="5">
                  <c:v>kwota wnioskowana do KE 
2018 - 24,18% 
2019 - 44,30% 
2020 - 63,69%                                              2021 - 78,46%</c:v>
                </c:pt>
              </c:strCache>
            </c:strRef>
          </c:cat>
          <c:val>
            <c:numRef>
              <c:f>'wykresy KM 31.12.2021'!$R$26:$R$31</c:f>
              <c:numCache>
                <c:formatCode>#,##0.00</c:formatCode>
                <c:ptCount val="6"/>
                <c:pt idx="1">
                  <c:v>1399560978.9360313</c:v>
                </c:pt>
                <c:pt idx="2">
                  <c:v>1071858964.7932991</c:v>
                </c:pt>
                <c:pt idx="3">
                  <c:v>400775616.48172319</c:v>
                </c:pt>
                <c:pt idx="4">
                  <c:v>139725826.17928618</c:v>
                </c:pt>
                <c:pt idx="5">
                  <c:v>397858104.54000002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8C-4187-BCF9-DF51B0488AEF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BEAF-448C-90D2-B40C1E896C27}"/>
              </c:ext>
            </c:extLst>
          </c:dPt>
          <c:dLbls>
            <c:dLbl>
              <c:idx val="1"/>
              <c:layout>
                <c:manualLayout>
                  <c:x val="-2.0454754559386938E-2"/>
                  <c:y val="4.102565049191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AF-448C-90D2-B40C1E896C27}"/>
                </c:ext>
              </c:extLst>
            </c:dLbl>
            <c:dLbl>
              <c:idx val="2"/>
              <c:layout>
                <c:manualLayout>
                  <c:x val="-1.6193347359514661E-2"/>
                  <c:y val="3.5164843278784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AF-448C-90D2-B40C1E896C27}"/>
                </c:ext>
              </c:extLst>
            </c:dLbl>
            <c:dLbl>
              <c:idx val="3"/>
              <c:layout>
                <c:manualLayout>
                  <c:x val="-1.5845459922673139E-2"/>
                  <c:y val="7.0279919146628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AF-448C-90D2-B40C1E896C27}"/>
                </c:ext>
              </c:extLst>
            </c:dLbl>
            <c:dLbl>
              <c:idx val="4"/>
              <c:layout>
                <c:manualLayout>
                  <c:x val="-1.6001959611116008E-2"/>
                  <c:y val="6.615724289340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AF-448C-90D2-B40C1E896C27}"/>
                </c:ext>
              </c:extLst>
            </c:dLbl>
            <c:dLbl>
              <c:idx val="5"/>
              <c:layout>
                <c:manualLayout>
                  <c:x val="-9.0272011414115113E-3"/>
                  <c:y val="7.5544674140684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AF-448C-90D2-B40C1E896C27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31.12.2021'!$Q$26:$Q$31</c:f>
              <c:strCache>
                <c:ptCount val="6"/>
                <c:pt idx="0">
                  <c:v>alokacja</c:v>
                </c:pt>
                <c:pt idx="1">
                  <c:v>nabory                                                   2018 - 85,07% 
2019 - 94,99% 
2020 - 102,95%                                                    2021 - 109,36%</c:v>
                </c:pt>
                <c:pt idx="2">
                  <c:v>umowy 
2018 - 65,15% 
2019 - 72,70%
2020 - 81,47%                                                           2021 - 88,98%</c:v>
                </c:pt>
                <c:pt idx="3">
                  <c:v>płatności dla beneficjentów 
2018 - 24,36% 
2019 - 45,46% 
2020 - 55,80%                                                                2021 - 66,74%</c:v>
                </c:pt>
                <c:pt idx="4">
                  <c:v>projekty zakończone                                                   2018 - 8,49%                                          2019 - 25,91%                                          2020 - 42,09%                                                  2021 - 48,26%</c:v>
                </c:pt>
                <c:pt idx="5">
                  <c:v>kwota wnioskowana do KE 
2018 - 24,18% 
2019 - 44,30% 
2020 - 63,69%                                              2021 - 78,46%</c:v>
                </c:pt>
              </c:strCache>
            </c:strRef>
          </c:cat>
          <c:val>
            <c:numRef>
              <c:f>'wykresy KM 31.12.2021'!$S$26:$S$31</c:f>
              <c:numCache>
                <c:formatCode>#,##0.00</c:formatCode>
                <c:ptCount val="6"/>
                <c:pt idx="0" formatCode="#,##0">
                  <c:v>1645167322</c:v>
                </c:pt>
                <c:pt idx="1">
                  <c:v>1562791454.2645779</c:v>
                </c:pt>
                <c:pt idx="2">
                  <c:v>1196027408.2854667</c:v>
                </c:pt>
                <c:pt idx="3">
                  <c:v>747857872.33999944</c:v>
                </c:pt>
                <c:pt idx="4">
                  <c:v>426341298.69016552</c:v>
                </c:pt>
                <c:pt idx="5">
                  <c:v>728776792.87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AF-448C-90D2-B40C1E896C27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5.9659700798211923E-3"/>
                  <c:y val="2.0512825245957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AF-448C-90D2-B40C1E896C27}"/>
                </c:ext>
              </c:extLst>
            </c:dLbl>
            <c:dLbl>
              <c:idx val="2"/>
              <c:layout>
                <c:manualLayout>
                  <c:x val="-1.3636503039591293E-2"/>
                  <c:y val="1.75824216393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AF-448C-90D2-B40C1E896C27}"/>
                </c:ext>
              </c:extLst>
            </c:dLbl>
            <c:dLbl>
              <c:idx val="3"/>
              <c:layout>
                <c:manualLayout>
                  <c:x val="-3.329106239359491E-2"/>
                  <c:y val="-9.9333904856342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AF-448C-90D2-B40C1E896C27}"/>
                </c:ext>
              </c:extLst>
            </c:dLbl>
            <c:dLbl>
              <c:idx val="4"/>
              <c:layout>
                <c:manualLayout>
                  <c:x val="-3.2560481254168092E-2"/>
                  <c:y val="6.054468243163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7E-4D2D-BED6-01C9BA3D2EFF}"/>
                </c:ext>
              </c:extLst>
            </c:dLbl>
            <c:dLbl>
              <c:idx val="5"/>
              <c:layout>
                <c:manualLayout>
                  <c:x val="-6.7834335946183799E-3"/>
                  <c:y val="6.5809437425692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7E-4D2D-BED6-01C9BA3D2EFF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31.12.2021'!$Q$26:$Q$31</c:f>
              <c:strCache>
                <c:ptCount val="6"/>
                <c:pt idx="0">
                  <c:v>alokacja</c:v>
                </c:pt>
                <c:pt idx="1">
                  <c:v>nabory                                                   2018 - 85,07% 
2019 - 94,99% 
2020 - 102,95%                                                    2021 - 109,36%</c:v>
                </c:pt>
                <c:pt idx="2">
                  <c:v>umowy 
2018 - 65,15% 
2019 - 72,70%
2020 - 81,47%                                                           2021 - 88,98%</c:v>
                </c:pt>
                <c:pt idx="3">
                  <c:v>płatności dla beneficjentów 
2018 - 24,36% 
2019 - 45,46% 
2020 - 55,80%                                                                2021 - 66,74%</c:v>
                </c:pt>
                <c:pt idx="4">
                  <c:v>projekty zakończone                                                   2018 - 8,49%                                          2019 - 25,91%                                          2020 - 42,09%                                                  2021 - 48,26%</c:v>
                </c:pt>
                <c:pt idx="5">
                  <c:v>kwota wnioskowana do KE 
2018 - 24,18% 
2019 - 44,30% 
2020 - 63,69%                                              2021 - 78,46%</c:v>
                </c:pt>
              </c:strCache>
            </c:strRef>
          </c:cat>
          <c:val>
            <c:numRef>
              <c:f>'wykresy KM 31.12.2021'!$T$26:$T$31</c:f>
              <c:numCache>
                <c:formatCode>#,##0.00</c:formatCode>
                <c:ptCount val="6"/>
                <c:pt idx="1">
                  <c:v>1693647094.1383801</c:v>
                </c:pt>
                <c:pt idx="2">
                  <c:v>1340315614.023922</c:v>
                </c:pt>
                <c:pt idx="3">
                  <c:v>917975217.79373431</c:v>
                </c:pt>
                <c:pt idx="4">
                  <c:v>692425359.24499559</c:v>
                </c:pt>
                <c:pt idx="5">
                  <c:v>1047791878.3299994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AF-448C-90D2-B40C1E896C27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3"/>
              <c:layout>
                <c:manualLayout>
                  <c:x val="-9.948921007989175E-17"/>
                  <c:y val="-1.052950998811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7E-4D2D-BED6-01C9BA3D2EFF}"/>
                </c:ext>
              </c:extLst>
            </c:dLbl>
            <c:dLbl>
              <c:idx val="4"/>
              <c:layout>
                <c:manualLayout>
                  <c:x val="7.6705329597701087E-3"/>
                  <c:y val="-1.4652018032826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AF-448C-90D2-B40C1E896C27}"/>
                </c:ext>
              </c:extLst>
            </c:dLbl>
            <c:dLbl>
              <c:idx val="5"/>
              <c:layout>
                <c:manualLayout>
                  <c:x val="-9.948921007989175E-17"/>
                  <c:y val="-5.2647549940554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7E-4D2D-BED6-01C9BA3D2EFF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31.12.2021'!$Q$26:$Q$31</c:f>
              <c:strCache>
                <c:ptCount val="6"/>
                <c:pt idx="0">
                  <c:v>alokacja</c:v>
                </c:pt>
                <c:pt idx="1">
                  <c:v>nabory                                                   2018 - 85,07% 
2019 - 94,99% 
2020 - 102,95%                                                    2021 - 109,36%</c:v>
                </c:pt>
                <c:pt idx="2">
                  <c:v>umowy 
2018 - 65,15% 
2019 - 72,70%
2020 - 81,47%                                                           2021 - 88,98%</c:v>
                </c:pt>
                <c:pt idx="3">
                  <c:v>płatności dla beneficjentów 
2018 - 24,36% 
2019 - 45,46% 
2020 - 55,80%                                                                2021 - 66,74%</c:v>
                </c:pt>
                <c:pt idx="4">
                  <c:v>projekty zakończone                                                   2018 - 8,49%                                          2019 - 25,91%                                          2020 - 42,09%                                                  2021 - 48,26%</c:v>
                </c:pt>
                <c:pt idx="5">
                  <c:v>kwota wnioskowana do KE 
2018 - 24,18% 
2019 - 44,30% 
2020 - 63,69%                                              2021 - 78,46%</c:v>
                </c:pt>
              </c:strCache>
            </c:strRef>
          </c:cat>
          <c:val>
            <c:numRef>
              <c:f>'wykresy KM 31.12.2021'!$U$26:$U$31</c:f>
              <c:numCache>
                <c:formatCode>#,##0.00</c:formatCode>
                <c:ptCount val="6"/>
                <c:pt idx="1">
                  <c:v>1799128502.6566591</c:v>
                </c:pt>
                <c:pt idx="2">
                  <c:v>1463840415.0304568</c:v>
                </c:pt>
                <c:pt idx="3">
                  <c:v>1097961562.3825066</c:v>
                </c:pt>
                <c:pt idx="4">
                  <c:v>793899125.59616864</c:v>
                </c:pt>
                <c:pt idx="5">
                  <c:v>1290816241.5599999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EAF-448C-90D2-B40C1E896C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9822592"/>
        <c:axId val="99844864"/>
        <c:axId val="0"/>
      </c:bar3DChart>
      <c:catAx>
        <c:axId val="9982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844864"/>
        <c:crosses val="autoZero"/>
        <c:auto val="1"/>
        <c:lblAlgn val="ctr"/>
        <c:lblOffset val="100"/>
        <c:noMultiLvlLbl val="0"/>
      </c:catAx>
      <c:valAx>
        <c:axId val="9984486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9822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2.5713427260897571E-2"/>
                  <c:y val="9.8124408735729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FF3-4605-90CE-669F987F3208}"/>
                </c:ext>
              </c:extLst>
            </c:dLbl>
            <c:dLbl>
              <c:idx val="2"/>
              <c:layout>
                <c:manualLayout>
                  <c:x val="-9.9437774790003663E-3"/>
                  <c:y val="0.15257648140105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EA-436D-85B2-B8B0427A344C}"/>
                </c:ext>
              </c:extLst>
            </c:dLbl>
            <c:dLbl>
              <c:idx val="3"/>
              <c:layout>
                <c:manualLayout>
                  <c:x val="1.7081505141531839E-3"/>
                  <c:y val="7.7972733487662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EA-436D-85B2-B8B0427A344C}"/>
                </c:ext>
              </c:extLst>
            </c:dLbl>
            <c:dLbl>
              <c:idx val="4"/>
              <c:layout>
                <c:manualLayout>
                  <c:x val="-6.1614565545387561E-3"/>
                  <c:y val="6.360446482377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EA-436D-85B2-B8B0427A344C}"/>
                </c:ext>
              </c:extLst>
            </c:dLbl>
            <c:dLbl>
              <c:idx val="5"/>
              <c:layout>
                <c:manualLayout>
                  <c:x val="-8.2355941948788047E-3"/>
                  <c:y val="8.551238414586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41-459F-8F97-04B60280E80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31.12.2021'!$Q$64:$Q$69</c:f>
              <c:strCache>
                <c:ptCount val="6"/>
                <c:pt idx="0">
                  <c:v>alokacja</c:v>
                </c:pt>
                <c:pt idx="1">
                  <c:v>nabory
2018 - 106,72% 
2019 - 122,01%
2020 - 135,23%                                      2021 - 146,91%</c:v>
                </c:pt>
                <c:pt idx="2">
                  <c:v>umowy 
2018 - 61,83% 
2019 - 66,35% 
2020 - 73,67%                                2021 - 88,23%</c:v>
                </c:pt>
                <c:pt idx="3">
                  <c:v>płatności dla beneficjentów                       2018 - 22,47%,                                    2019 - 34,11%,                                 2020 - 48,38%                                  2021 - 60,73%</c:v>
                </c:pt>
                <c:pt idx="4">
                  <c:v>projekty zakończone                                                                                      2018 - 8,17%                          2019 - 13,09%                             2020 - 26,51%                             2021 - 32,82%</c:v>
                </c:pt>
                <c:pt idx="5">
                  <c:v>kwota wnioskowana do KE                                                  2018 - 30,46%,                                         2019 - 40,72%,                             2020 - 61,15%                            2021 - 82,09%</c:v>
                </c:pt>
              </c:strCache>
            </c:strRef>
          </c:cat>
          <c:val>
            <c:numRef>
              <c:f>'wykresy KM 31.12.2021'!$R$64:$R$69</c:f>
              <c:numCache>
                <c:formatCode>#,##0.00</c:formatCode>
                <c:ptCount val="6"/>
                <c:pt idx="1">
                  <c:v>381498152.57397705</c:v>
                </c:pt>
                <c:pt idx="2">
                  <c:v>221009766.13141862</c:v>
                </c:pt>
                <c:pt idx="3">
                  <c:v>80332476.483899027</c:v>
                </c:pt>
                <c:pt idx="4">
                  <c:v>29223103.842471693</c:v>
                </c:pt>
                <c:pt idx="5">
                  <c:v>108891066.73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EA-436D-85B2-B8B0427A344C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13EA-436D-85B2-B8B0427A344C}"/>
              </c:ext>
            </c:extLst>
          </c:dPt>
          <c:dLbls>
            <c:dLbl>
              <c:idx val="1"/>
              <c:layout>
                <c:manualLayout>
                  <c:x val="-3.5626834635320972E-2"/>
                  <c:y val="5.344524009116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EA-436D-85B2-B8B0427A344C}"/>
                </c:ext>
              </c:extLst>
            </c:dLbl>
            <c:dLbl>
              <c:idx val="2"/>
              <c:layout>
                <c:manualLayout>
                  <c:x val="-3.5962310808298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EA-436D-85B2-B8B0427A344C}"/>
                </c:ext>
              </c:extLst>
            </c:dLbl>
            <c:dLbl>
              <c:idx val="3"/>
              <c:layout>
                <c:manualLayout>
                  <c:x val="-3.8341554517039682E-2"/>
                  <c:y val="2.2604390757929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EA-436D-85B2-B8B0427A344C}"/>
                </c:ext>
              </c:extLst>
            </c:dLbl>
            <c:dLbl>
              <c:idx val="4"/>
              <c:layout>
                <c:manualLayout>
                  <c:x val="-2.3334183552156704E-2"/>
                  <c:y val="-9.79818082729317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41-459F-8F97-04B60280E80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31.12.2021'!$Q$64:$Q$69</c:f>
              <c:strCache>
                <c:ptCount val="6"/>
                <c:pt idx="0">
                  <c:v>alokacja</c:v>
                </c:pt>
                <c:pt idx="1">
                  <c:v>nabory
2018 - 106,72% 
2019 - 122,01%
2020 - 135,23%                                      2021 - 146,91%</c:v>
                </c:pt>
                <c:pt idx="2">
                  <c:v>umowy 
2018 - 61,83% 
2019 - 66,35% 
2020 - 73,67%                                2021 - 88,23%</c:v>
                </c:pt>
                <c:pt idx="3">
                  <c:v>płatności dla beneficjentów                       2018 - 22,47%,                                    2019 - 34,11%,                                 2020 - 48,38%                                  2021 - 60,73%</c:v>
                </c:pt>
                <c:pt idx="4">
                  <c:v>projekty zakończone                                                                                      2018 - 8,17%                          2019 - 13,09%                             2020 - 26,51%                             2021 - 32,82%</c:v>
                </c:pt>
                <c:pt idx="5">
                  <c:v>kwota wnioskowana do KE                                                  2018 - 30,46%,                                         2019 - 40,72%,                             2020 - 61,15%                            2021 - 82,09%</c:v>
                </c:pt>
              </c:strCache>
            </c:strRef>
          </c:cat>
          <c:val>
            <c:numRef>
              <c:f>'wykresy KM 31.12.2021'!$S$64:$S$69</c:f>
              <c:numCache>
                <c:formatCode>#,##0.00</c:formatCode>
                <c:ptCount val="6"/>
                <c:pt idx="0" formatCode="#,##0">
                  <c:v>357471718</c:v>
                </c:pt>
                <c:pt idx="1">
                  <c:v>436146930.32419491</c:v>
                </c:pt>
                <c:pt idx="2">
                  <c:v>237169151.64926022</c:v>
                </c:pt>
                <c:pt idx="3">
                  <c:v>121933042.55</c:v>
                </c:pt>
                <c:pt idx="4">
                  <c:v>46795917.469538786</c:v>
                </c:pt>
                <c:pt idx="5">
                  <c:v>145567657.78999999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EA-436D-85B2-B8B0427A344C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5.1426746443131173E-2"/>
                  <c:y val="7.0577174926691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EA-436D-85B2-B8B0427A344C}"/>
                </c:ext>
              </c:extLst>
            </c:dLbl>
            <c:dLbl>
              <c:idx val="2"/>
              <c:layout>
                <c:manualLayout>
                  <c:x val="-3.7486868442327091E-2"/>
                  <c:y val="-9.591526867385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EA-436D-85B2-B8B0427A344C}"/>
                </c:ext>
              </c:extLst>
            </c:dLbl>
            <c:dLbl>
              <c:idx val="3"/>
              <c:layout>
                <c:manualLayout>
                  <c:x val="-3.9805371941914323E-2"/>
                  <c:y val="8.67538286991681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EA-436D-85B2-B8B0427A344C}"/>
                </c:ext>
              </c:extLst>
            </c:dLbl>
            <c:dLbl>
              <c:idx val="4"/>
              <c:layout>
                <c:manualLayout>
                  <c:x val="-3.3674285491952574E-2"/>
                  <c:y val="-1.9493204458763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EA-436D-85B2-B8B0427A344C}"/>
                </c:ext>
              </c:extLst>
            </c:dLbl>
            <c:dLbl>
              <c:idx val="5"/>
              <c:layout>
                <c:manualLayout>
                  <c:x val="-2.1961584519676901E-2"/>
                  <c:y val="-2.67226200455851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41-459F-8F97-04B60280E80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31.12.2021'!$Q$64:$Q$69</c:f>
              <c:strCache>
                <c:ptCount val="6"/>
                <c:pt idx="0">
                  <c:v>alokacja</c:v>
                </c:pt>
                <c:pt idx="1">
                  <c:v>nabory
2018 - 106,72% 
2019 - 122,01%
2020 - 135,23%                                      2021 - 146,91%</c:v>
                </c:pt>
                <c:pt idx="2">
                  <c:v>umowy 
2018 - 61,83% 
2019 - 66,35% 
2020 - 73,67%                                2021 - 88,23%</c:v>
                </c:pt>
                <c:pt idx="3">
                  <c:v>płatności dla beneficjentów                       2018 - 22,47%,                                    2019 - 34,11%,                                 2020 - 48,38%                                  2021 - 60,73%</c:v>
                </c:pt>
                <c:pt idx="4">
                  <c:v>projekty zakończone                                                                                      2018 - 8,17%                          2019 - 13,09%                             2020 - 26,51%                             2021 - 32,82%</c:v>
                </c:pt>
                <c:pt idx="5">
                  <c:v>kwota wnioskowana do KE                                                  2018 - 30,46%,                                         2019 - 40,72%,                             2020 - 61,15%                            2021 - 82,09%</c:v>
                </c:pt>
              </c:strCache>
            </c:strRef>
          </c:cat>
          <c:val>
            <c:numRef>
              <c:f>'wykresy KM 31.12.2021'!$T$64:$T$69</c:f>
              <c:numCache>
                <c:formatCode>#,##0.00</c:formatCode>
                <c:ptCount val="6"/>
                <c:pt idx="1">
                  <c:v>483410270.11531764</c:v>
                </c:pt>
                <c:pt idx="2">
                  <c:v>263353996.44244489</c:v>
                </c:pt>
                <c:pt idx="3">
                  <c:v>172945684.82158399</c:v>
                </c:pt>
                <c:pt idx="4">
                  <c:v>94765716.610095724</c:v>
                </c:pt>
                <c:pt idx="5">
                  <c:v>218599162.22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EA-436D-85B2-B8B0427A344C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1.1702109263206145E-2"/>
                  <c:y val="-2.1307186406897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57-4908-AFA8-4A9F3F80CC3A}"/>
                </c:ext>
              </c:extLst>
            </c:dLbl>
            <c:dLbl>
              <c:idx val="2"/>
              <c:layout>
                <c:manualLayout>
                  <c:x val="-8.0864456385941073E-4"/>
                  <c:y val="-1.701746943942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57-4908-AFA8-4A9F3F80CC3A}"/>
                </c:ext>
              </c:extLst>
            </c:dLbl>
            <c:dLbl>
              <c:idx val="3"/>
              <c:layout>
                <c:manualLayout>
                  <c:x val="7.2651558710491847E-3"/>
                  <c:y val="-2.345215009780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57-4908-AFA8-4A9F3F80CC3A}"/>
                </c:ext>
              </c:extLst>
            </c:dLbl>
            <c:dLbl>
              <c:idx val="4"/>
              <c:layout>
                <c:manualLayout>
                  <c:x val="-1.2353391292318307E-2"/>
                  <c:y val="-4.1032477872828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57-4908-AFA8-4A9F3F80CC3A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31.12.2021'!$Q$64:$Q$69</c:f>
              <c:strCache>
                <c:ptCount val="6"/>
                <c:pt idx="0">
                  <c:v>alokacja</c:v>
                </c:pt>
                <c:pt idx="1">
                  <c:v>nabory
2018 - 106,72% 
2019 - 122,01%
2020 - 135,23%                                      2021 - 146,91%</c:v>
                </c:pt>
                <c:pt idx="2">
                  <c:v>umowy 
2018 - 61,83% 
2019 - 66,35% 
2020 - 73,67%                                2021 - 88,23%</c:v>
                </c:pt>
                <c:pt idx="3">
                  <c:v>płatności dla beneficjentów                       2018 - 22,47%,                                    2019 - 34,11%,                                 2020 - 48,38%                                  2021 - 60,73%</c:v>
                </c:pt>
                <c:pt idx="4">
                  <c:v>projekty zakończone                                                                                      2018 - 8,17%                          2019 - 13,09%                             2020 - 26,51%                             2021 - 32,82%</c:v>
                </c:pt>
                <c:pt idx="5">
                  <c:v>kwota wnioskowana do KE                                                  2018 - 30,46%,                                         2019 - 40,72%,                             2020 - 61,15%                            2021 - 82,09%</c:v>
                </c:pt>
              </c:strCache>
            </c:strRef>
          </c:cat>
          <c:val>
            <c:numRef>
              <c:f>'wykresy KM 31.12.2021'!$U$64:$U$69</c:f>
              <c:numCache>
                <c:formatCode>#,##0.00</c:formatCode>
                <c:ptCount val="6"/>
                <c:pt idx="1">
                  <c:v>525177312.9808529</c:v>
                </c:pt>
                <c:pt idx="2">
                  <c:v>315385294.71714085</c:v>
                </c:pt>
                <c:pt idx="3">
                  <c:v>217109860.29808515</c:v>
                </c:pt>
                <c:pt idx="4">
                  <c:v>117326810.30025934</c:v>
                </c:pt>
                <c:pt idx="5">
                  <c:v>293439573.02000004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57-4908-AFA8-4A9F3F80CC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039296"/>
        <c:axId val="100057472"/>
        <c:axId val="0"/>
      </c:bar3DChart>
      <c:catAx>
        <c:axId val="10003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057472"/>
        <c:crosses val="autoZero"/>
        <c:auto val="1"/>
        <c:lblAlgn val="ctr"/>
        <c:lblOffset val="100"/>
        <c:noMultiLvlLbl val="0"/>
      </c:catAx>
      <c:valAx>
        <c:axId val="1000574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039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2.9442685020137381E-2"/>
                  <c:y val="7.535996249803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839-4CC6-83F4-3F713B012610}"/>
                </c:ext>
              </c:extLst>
            </c:dLbl>
            <c:dLbl>
              <c:idx val="2"/>
              <c:layout>
                <c:manualLayout>
                  <c:x val="-7.3529397574224643E-3"/>
                  <c:y val="7.0175420970897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57-4582-B04D-F7C6F094EE2F}"/>
                </c:ext>
              </c:extLst>
            </c:dLbl>
            <c:dLbl>
              <c:idx val="3"/>
              <c:layout>
                <c:manualLayout>
                  <c:x val="-1.5674006306991631E-2"/>
                  <c:y val="9.583414893935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61-4D9E-BB07-907A73E14CFF}"/>
                </c:ext>
              </c:extLst>
            </c:dLbl>
            <c:dLbl>
              <c:idx val="4"/>
              <c:layout>
                <c:manualLayout>
                  <c:x val="-1.5904963551058429E-2"/>
                  <c:y val="8.08679987937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61-4D9E-BB07-907A73E14CFF}"/>
                </c:ext>
              </c:extLst>
            </c:dLbl>
            <c:dLbl>
              <c:idx val="5"/>
              <c:layout>
                <c:manualLayout>
                  <c:x val="-1.4923555502380182E-2"/>
                  <c:y val="8.6784889862325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B-4B0D-95CE-1FDEB061280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31.12.2021'!$A$101:$A$106</c:f>
              <c:strCache>
                <c:ptCount val="6"/>
                <c:pt idx="0">
                  <c:v>alokacja</c:v>
                </c:pt>
                <c:pt idx="1">
                  <c:v>nabory 
2018 - 91,38% 
2019 - 91,38%
2020 - 98,72%                                 2021 - 103,54</c:v>
                </c:pt>
                <c:pt idx="2">
                  <c:v>umowy 
2018 - 68,29% 
2019 - 84,28% 
2020 - 84,59%                                              2021 - 92,10</c:v>
                </c:pt>
                <c:pt idx="3">
                  <c:v>płatności dla beneficjentów 
2018 - 32,29% 
2019 - 60,81% 
2020 - 65,46%                        2021 - 75,71%</c:v>
                </c:pt>
                <c:pt idx="4">
                  <c:v>projekty zakończone                                                                                      2018 - 22,78%                  2019 - 49,97%                             2020 - 61,58%                             2021 - 71,84%</c:v>
                </c:pt>
                <c:pt idx="5">
                  <c:v>kwota wnioskowana do KE 
2018 - 27,39% 
2019 - 50,60% 
2020 - 70,21%                          2021 - 81,24%</c:v>
                </c:pt>
              </c:strCache>
            </c:strRef>
          </c:cat>
          <c:val>
            <c:numRef>
              <c:f>'wykresy KM 31.12.2021'!$B$101:$B$106</c:f>
              <c:numCache>
                <c:formatCode>#,##0.00</c:formatCode>
                <c:ptCount val="6"/>
                <c:pt idx="1">
                  <c:v>55867765.687554389</c:v>
                </c:pt>
                <c:pt idx="2">
                  <c:v>41753398.540034808</c:v>
                </c:pt>
                <c:pt idx="3">
                  <c:v>19744548.946910352</c:v>
                </c:pt>
                <c:pt idx="4">
                  <c:v>13926163.281114005</c:v>
                </c:pt>
                <c:pt idx="5">
                  <c:v>16747826.33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61-4D9E-BB07-907A73E14CFF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6E61-4D9E-BB07-907A73E14CFF}"/>
              </c:ext>
            </c:extLst>
          </c:dPt>
          <c:dLbls>
            <c:dLbl>
              <c:idx val="1"/>
              <c:layout>
                <c:manualLayout>
                  <c:x val="-1.9051149130677146E-2"/>
                  <c:y val="-7.5359962498034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61-4D9E-BB07-907A73E14CFF}"/>
                </c:ext>
              </c:extLst>
            </c:dLbl>
            <c:dLbl>
              <c:idx val="2"/>
              <c:layout>
                <c:manualLayout>
                  <c:x val="-3.2799347081093583E-2"/>
                  <c:y val="8.635592517938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61-4D9E-BB07-907A73E14CFF}"/>
                </c:ext>
              </c:extLst>
            </c:dLbl>
            <c:dLbl>
              <c:idx val="3"/>
              <c:layout>
                <c:manualLayout>
                  <c:x val="-2.3496427747344308E-2"/>
                  <c:y val="0.11284306152931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61-4D9E-BB07-907A73E14CFF}"/>
                </c:ext>
              </c:extLst>
            </c:dLbl>
            <c:dLbl>
              <c:idx val="4"/>
              <c:layout>
                <c:manualLayout>
                  <c:x val="-2.8490424140907404E-2"/>
                  <c:y val="6.438878925269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B-4B0D-95CE-1FDEB061280E}"/>
                </c:ext>
              </c:extLst>
            </c:dLbl>
            <c:dLbl>
              <c:idx val="5"/>
              <c:layout>
                <c:manualLayout>
                  <c:x val="-2.3063676685496588E-2"/>
                  <c:y val="7.55868395575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B-4B0D-95CE-1FDEB061280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31.12.2021'!$A$101:$A$106</c:f>
              <c:strCache>
                <c:ptCount val="6"/>
                <c:pt idx="0">
                  <c:v>alokacja</c:v>
                </c:pt>
                <c:pt idx="1">
                  <c:v>nabory 
2018 - 91,38% 
2019 - 91,38%
2020 - 98,72%                                 2021 - 103,54</c:v>
                </c:pt>
                <c:pt idx="2">
                  <c:v>umowy 
2018 - 68,29% 
2019 - 84,28% 
2020 - 84,59%                                              2021 - 92,10</c:v>
                </c:pt>
                <c:pt idx="3">
                  <c:v>płatności dla beneficjentów 
2018 - 32,29% 
2019 - 60,81% 
2020 - 65,46%                        2021 - 75,71%</c:v>
                </c:pt>
                <c:pt idx="4">
                  <c:v>projekty zakończone                                                                                      2018 - 22,78%                  2019 - 49,97%                             2020 - 61,58%                             2021 - 71,84%</c:v>
                </c:pt>
                <c:pt idx="5">
                  <c:v>kwota wnioskowana do KE 
2018 - 27,39% 
2019 - 50,60% 
2020 - 70,21%                          2021 - 81,24%</c:v>
                </c:pt>
              </c:strCache>
            </c:strRef>
          </c:cat>
          <c:val>
            <c:numRef>
              <c:f>'wykresy KM 31.12.2021'!$C$101:$C$106</c:f>
              <c:numCache>
                <c:formatCode>#,##0.00</c:formatCode>
                <c:ptCount val="6"/>
                <c:pt idx="0" formatCode="#,##0">
                  <c:v>61139492</c:v>
                </c:pt>
                <c:pt idx="1">
                  <c:v>55867765.687554389</c:v>
                </c:pt>
                <c:pt idx="2">
                  <c:v>51531399.693211503</c:v>
                </c:pt>
                <c:pt idx="3">
                  <c:v>37179668.540000007</c:v>
                </c:pt>
                <c:pt idx="4">
                  <c:v>30549681.636205401</c:v>
                </c:pt>
                <c:pt idx="5">
                  <c:v>30938365.620000001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61-4D9E-BB07-907A73E14CFF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4.3723358861479295E-2"/>
                  <c:y val="-5.79750950093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61-4D9E-BB07-907A73E14CFF}"/>
                </c:ext>
              </c:extLst>
            </c:dLbl>
            <c:dLbl>
              <c:idx val="2"/>
              <c:layout>
                <c:manualLayout>
                  <c:x val="-2.6809307512840531E-2"/>
                  <c:y val="-2.290662589518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61-4D9E-BB07-907A73E14CFF}"/>
                </c:ext>
              </c:extLst>
            </c:dLbl>
            <c:dLbl>
              <c:idx val="3"/>
              <c:layout>
                <c:manualLayout>
                  <c:x val="-2.8590413031030732E-2"/>
                  <c:y val="-5.0543325873844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61-4D9E-BB07-907A73E14CFF}"/>
                </c:ext>
              </c:extLst>
            </c:dLbl>
            <c:dLbl>
              <c:idx val="4"/>
              <c:layout>
                <c:manualLayout>
                  <c:x val="-3.9343919051729306E-2"/>
                  <c:y val="4.4792201219264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B-4B0D-95CE-1FDEB061280E}"/>
                </c:ext>
              </c:extLst>
            </c:dLbl>
            <c:dLbl>
              <c:idx val="5"/>
              <c:layout>
                <c:manualLayout>
                  <c:x val="-2.3063676685496682E-2"/>
                  <c:y val="7.55868395575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B-4B0D-95CE-1FDEB061280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31.12.2021'!$A$101:$A$106</c:f>
              <c:strCache>
                <c:ptCount val="6"/>
                <c:pt idx="0">
                  <c:v>alokacja</c:v>
                </c:pt>
                <c:pt idx="1">
                  <c:v>nabory 
2018 - 91,38% 
2019 - 91,38%
2020 - 98,72%                                 2021 - 103,54</c:v>
                </c:pt>
                <c:pt idx="2">
                  <c:v>umowy 
2018 - 68,29% 
2019 - 84,28% 
2020 - 84,59%                                              2021 - 92,10</c:v>
                </c:pt>
                <c:pt idx="3">
                  <c:v>płatności dla beneficjentów 
2018 - 32,29% 
2019 - 60,81% 
2020 - 65,46%                        2021 - 75,71%</c:v>
                </c:pt>
                <c:pt idx="4">
                  <c:v>projekty zakończone                                                                                      2018 - 22,78%                  2019 - 49,97%                             2020 - 61,58%                             2021 - 71,84%</c:v>
                </c:pt>
                <c:pt idx="5">
                  <c:v>kwota wnioskowana do KE 
2018 - 27,39% 
2019 - 50,60% 
2020 - 70,21%                          2021 - 81,24%</c:v>
                </c:pt>
              </c:strCache>
            </c:strRef>
          </c:cat>
          <c:val>
            <c:numRef>
              <c:f>'wykresy KM 31.12.2021'!$D$101:$D$106</c:f>
              <c:numCache>
                <c:formatCode>#,##0.00</c:formatCode>
                <c:ptCount val="6"/>
                <c:pt idx="1">
                  <c:v>60359251.762402095</c:v>
                </c:pt>
                <c:pt idx="2">
                  <c:v>51720243.228355102</c:v>
                </c:pt>
                <c:pt idx="3">
                  <c:v>40020969.305918187</c:v>
                </c:pt>
                <c:pt idx="4">
                  <c:v>37652268.711923413</c:v>
                </c:pt>
                <c:pt idx="5">
                  <c:v>42923580.760000013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E61-4D9E-BB07-907A73E14CFF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2.205881927226741E-2"/>
                  <c:y val="9.5693755869405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57-4582-B04D-F7C6F094EE2F}"/>
                </c:ext>
              </c:extLst>
            </c:dLbl>
            <c:dLbl>
              <c:idx val="2"/>
              <c:layout>
                <c:manualLayout>
                  <c:x val="-1.4309307512840498E-2"/>
                  <c:y val="-3.0659512258779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57-4582-B04D-F7C6F094EE2F}"/>
                </c:ext>
              </c:extLst>
            </c:dLbl>
            <c:dLbl>
              <c:idx val="3"/>
              <c:layout>
                <c:manualLayout>
                  <c:x val="-7.7018151829283971E-3"/>
                  <c:y val="-7.4828546387262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57-4582-B04D-F7C6F094EE2F}"/>
                </c:ext>
              </c:extLst>
            </c:dLbl>
            <c:dLbl>
              <c:idx val="5"/>
              <c:layout>
                <c:manualLayout>
                  <c:x val="3.6764698787112387E-3"/>
                  <c:y val="-9.5693755869405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57-4582-B04D-F7C6F094EE2F}"/>
                </c:ext>
              </c:extLst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31.12.2021'!$A$101:$A$106</c:f>
              <c:strCache>
                <c:ptCount val="6"/>
                <c:pt idx="0">
                  <c:v>alokacja</c:v>
                </c:pt>
                <c:pt idx="1">
                  <c:v>nabory 
2018 - 91,38% 
2019 - 91,38%
2020 - 98,72%                                 2021 - 103,54</c:v>
                </c:pt>
                <c:pt idx="2">
                  <c:v>umowy 
2018 - 68,29% 
2019 - 84,28% 
2020 - 84,59%                                              2021 - 92,10</c:v>
                </c:pt>
                <c:pt idx="3">
                  <c:v>płatności dla beneficjentów 
2018 - 32,29% 
2019 - 60,81% 
2020 - 65,46%                        2021 - 75,71%</c:v>
                </c:pt>
                <c:pt idx="4">
                  <c:v>projekty zakończone                                                                                      2018 - 22,78%                  2019 - 49,97%                             2020 - 61,58%                             2021 - 71,84%</c:v>
                </c:pt>
                <c:pt idx="5">
                  <c:v>kwota wnioskowana do KE 
2018 - 27,39% 
2019 - 50,60% 
2020 - 70,21%                          2021 - 81,24%</c:v>
                </c:pt>
              </c:strCache>
            </c:strRef>
          </c:cat>
          <c:val>
            <c:numRef>
              <c:f>'wykresy KM 31.12.2021'!$E$101:$E$106</c:f>
              <c:numCache>
                <c:formatCode>#,##0.00</c:formatCode>
                <c:ptCount val="6"/>
                <c:pt idx="1">
                  <c:v>63302171.475195833</c:v>
                </c:pt>
                <c:pt idx="2">
                  <c:v>56306462.24760659</c:v>
                </c:pt>
                <c:pt idx="3">
                  <c:v>46291028.698868617</c:v>
                </c:pt>
                <c:pt idx="4">
                  <c:v>43921001.6013925</c:v>
                </c:pt>
                <c:pt idx="5">
                  <c:v>49669901.07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57-4582-B04D-F7C6F094EE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185216"/>
        <c:axId val="100186752"/>
        <c:axId val="0"/>
      </c:bar3DChart>
      <c:catAx>
        <c:axId val="10018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186752"/>
        <c:crosses val="autoZero"/>
        <c:auto val="1"/>
        <c:lblAlgn val="ctr"/>
        <c:lblOffset val="100"/>
        <c:noMultiLvlLbl val="0"/>
      </c:catAx>
      <c:valAx>
        <c:axId val="10018675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1852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71667999344923E-2"/>
          <c:y val="4.4794927035486577E-2"/>
          <c:w val="0.9393397772947657"/>
          <c:h val="0.709490084261367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7.557353319656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F7-4D4E-918E-1B8E32493691}"/>
                </c:ext>
              </c:extLst>
            </c:dLbl>
            <c:dLbl>
              <c:idx val="2"/>
              <c:layout>
                <c:manualLayout>
                  <c:x val="0"/>
                  <c:y val="8.313088651622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F7-4D4E-918E-1B8E32493691}"/>
                </c:ext>
              </c:extLst>
            </c:dLbl>
            <c:dLbl>
              <c:idx val="5"/>
              <c:layout>
                <c:manualLayout>
                  <c:x val="-1.7636929230085453E-2"/>
                  <c:y val="5.6980848281814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D8-488F-B39F-480F78F4A00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31.12.2021'!$Q$101:$Q$106</c:f>
              <c:strCache>
                <c:ptCount val="6"/>
                <c:pt idx="0">
                  <c:v>alokacja</c:v>
                </c:pt>
                <c:pt idx="1">
                  <c:v>nabory 
2018 - 80,22% 
2019 - 85,46% 
2020 - 95,54%                                                           2021 - 105,21%</c:v>
                </c:pt>
                <c:pt idx="2">
                  <c:v>umowy 
2018 - 63,47% 
2019 - 66,34% 
2020 - 78,32%                                                        2021 - 89,39%</c:v>
                </c:pt>
                <c:pt idx="3">
                  <c:v>płatności dla beneficjentów 
2018 - 22,00% 
2019 - 44,30% 
2020 - 50,41%                                             2021 - 59,74%</c:v>
                </c:pt>
                <c:pt idx="4">
                  <c:v>projekty zakończone                                             2018 - 5,43%                                            2019 - 25,15%                                        2020 - 40,40%                                           2021 - 46,99%</c:v>
                </c:pt>
                <c:pt idx="5">
                  <c:v>kwota wnioskowana do KE 
2018 - 18,69% 
2019 - 39,64% 
2020 - 54,93%                                      2021 - 67,53%</c:v>
                </c:pt>
              </c:strCache>
            </c:strRef>
          </c:cat>
          <c:val>
            <c:numRef>
              <c:f>'wykresy KM 31.12.2021'!$R$101:$R$106</c:f>
              <c:numCache>
                <c:formatCode>#,##0.00</c:formatCode>
                <c:ptCount val="6"/>
                <c:pt idx="1">
                  <c:v>347350837.84377718</c:v>
                </c:pt>
                <c:pt idx="2">
                  <c:v>274836155.13925153</c:v>
                </c:pt>
                <c:pt idx="3">
                  <c:v>95251194.303742379</c:v>
                </c:pt>
                <c:pt idx="4">
                  <c:v>23529642.728459526</c:v>
                </c:pt>
                <c:pt idx="5">
                  <c:v>80945711.400000006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F7-4D4E-918E-1B8E32493691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62F7-4D4E-918E-1B8E32493691}"/>
              </c:ext>
            </c:extLst>
          </c:dPt>
          <c:dLbls>
            <c:dLbl>
              <c:idx val="3"/>
              <c:layout>
                <c:manualLayout>
                  <c:x val="-3.2560484732465721E-2"/>
                  <c:y val="5.4267474554109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D8-488F-B39F-480F78F4A003}"/>
                </c:ext>
              </c:extLst>
            </c:dLbl>
            <c:dLbl>
              <c:idx val="4"/>
              <c:layout>
                <c:manualLayout>
                  <c:x val="-3.5273858460171115E-2"/>
                  <c:y val="5.155410082640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D8-488F-B39F-480F78F4A003}"/>
                </c:ext>
              </c:extLst>
            </c:dLbl>
            <c:dLbl>
              <c:idx val="5"/>
              <c:layout>
                <c:manualLayout>
                  <c:x val="-3.2560484732465624E-2"/>
                  <c:y val="7.0547716920342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D8-488F-B39F-480F78F4A00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31.12.2021'!$Q$101:$Q$106</c:f>
              <c:strCache>
                <c:ptCount val="6"/>
                <c:pt idx="0">
                  <c:v>alokacja</c:v>
                </c:pt>
                <c:pt idx="1">
                  <c:v>nabory 
2018 - 80,22% 
2019 - 85,46% 
2020 - 95,54%                                                           2021 - 105,21%</c:v>
                </c:pt>
                <c:pt idx="2">
                  <c:v>umowy 
2018 - 63,47% 
2019 - 66,34% 
2020 - 78,32%                                                        2021 - 89,39%</c:v>
                </c:pt>
                <c:pt idx="3">
                  <c:v>płatności dla beneficjentów 
2018 - 22,00% 
2019 - 44,30% 
2020 - 50,41%                                             2021 - 59,74%</c:v>
                </c:pt>
                <c:pt idx="4">
                  <c:v>projekty zakończone                                             2018 - 5,43%                                            2019 - 25,15%                                        2020 - 40,40%                                           2021 - 46,99%</c:v>
                </c:pt>
                <c:pt idx="5">
                  <c:v>kwota wnioskowana do KE 
2018 - 18,69% 
2019 - 39,64% 
2020 - 54,93%                                      2021 - 67,53%</c:v>
                </c:pt>
              </c:strCache>
            </c:strRef>
          </c:cat>
          <c:val>
            <c:numRef>
              <c:f>'wykresy KM 31.12.2021'!$S$101:$S$106</c:f>
              <c:numCache>
                <c:formatCode>#,##0.00</c:formatCode>
                <c:ptCount val="6"/>
                <c:pt idx="0" formatCode="#,##0">
                  <c:v>433014840</c:v>
                </c:pt>
                <c:pt idx="1">
                  <c:v>370061885.76153183</c:v>
                </c:pt>
                <c:pt idx="2">
                  <c:v>287279827.48476934</c:v>
                </c:pt>
                <c:pt idx="3">
                  <c:v>191814992.25999999</c:v>
                </c:pt>
                <c:pt idx="4">
                  <c:v>108899458.85770229</c:v>
                </c:pt>
                <c:pt idx="5">
                  <c:v>171640473.46000001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F7-4D4E-918E-1B8E32493691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3.1805168768448831E-3"/>
                  <c:y val="-1.9702226802776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F7-4D4E-918E-1B8E32493691}"/>
                </c:ext>
              </c:extLst>
            </c:dLbl>
            <c:dLbl>
              <c:idx val="2"/>
              <c:layout>
                <c:manualLayout>
                  <c:x val="-8.4274712725437746E-3"/>
                  <c:y val="-3.7786912316136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F7-4D4E-918E-1B8E32493691}"/>
                </c:ext>
              </c:extLst>
            </c:dLbl>
            <c:dLbl>
              <c:idx val="3"/>
              <c:layout>
                <c:manualLayout>
                  <c:x val="-2.6117610863750189E-2"/>
                  <c:y val="-1.5114773572167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F7-4D4E-918E-1B8E32493691}"/>
                </c:ext>
              </c:extLst>
            </c:dLbl>
            <c:dLbl>
              <c:idx val="4"/>
              <c:layout>
                <c:manualLayout>
                  <c:x val="-3.7987232187876689E-2"/>
                  <c:y val="6.240759573722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8-488F-B39F-480F78F4A003}"/>
                </c:ext>
              </c:extLst>
            </c:dLbl>
            <c:dLbl>
              <c:idx val="5"/>
              <c:layout>
                <c:manualLayout>
                  <c:x val="-3.2560484732465624E-2"/>
                  <c:y val="7.326109064804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D8-488F-B39F-480F78F4A00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31.12.2021'!$Q$101:$Q$106</c:f>
              <c:strCache>
                <c:ptCount val="6"/>
                <c:pt idx="0">
                  <c:v>alokacja</c:v>
                </c:pt>
                <c:pt idx="1">
                  <c:v>nabory 
2018 - 80,22% 
2019 - 85,46% 
2020 - 95,54%                                                           2021 - 105,21%</c:v>
                </c:pt>
                <c:pt idx="2">
                  <c:v>umowy 
2018 - 63,47% 
2019 - 66,34% 
2020 - 78,32%                                                        2021 - 89,39%</c:v>
                </c:pt>
                <c:pt idx="3">
                  <c:v>płatności dla beneficjentów 
2018 - 22,00% 
2019 - 44,30% 
2020 - 50,41%                                             2021 - 59,74%</c:v>
                </c:pt>
                <c:pt idx="4">
                  <c:v>projekty zakończone                                             2018 - 5,43%                                            2019 - 25,15%                                        2020 - 40,40%                                           2021 - 46,99%</c:v>
                </c:pt>
                <c:pt idx="5">
                  <c:v>kwota wnioskowana do KE 
2018 - 18,69% 
2019 - 39,64% 
2020 - 54,93%                                      2021 - 67,53%</c:v>
                </c:pt>
              </c:strCache>
            </c:strRef>
          </c:cat>
          <c:val>
            <c:numRef>
              <c:f>'wykresy KM 31.12.2021'!$T$101:$T$106</c:f>
              <c:numCache>
                <c:formatCode>#,##0.00</c:formatCode>
                <c:ptCount val="6"/>
                <c:pt idx="1">
                  <c:v>413687434.04699719</c:v>
                </c:pt>
                <c:pt idx="2">
                  <c:v>339142978.28815985</c:v>
                </c:pt>
                <c:pt idx="3">
                  <c:v>218275370.81810257</c:v>
                </c:pt>
                <c:pt idx="4">
                  <c:v>174954327.73498678</c:v>
                </c:pt>
                <c:pt idx="5">
                  <c:v>237860190.05000004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2F7-4D4E-918E-1B8E32493691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1.4723005043167514E-2"/>
                  <c:y val="-2.0245835455559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14-4095-B074-39E1FDD8DDDA}"/>
                </c:ext>
              </c:extLst>
            </c:dLbl>
            <c:dLbl>
              <c:idx val="3"/>
              <c:layout>
                <c:manualLayout>
                  <c:x val="8.4131457389527708E-3"/>
                  <c:y val="-1.687152954629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14-4095-B074-39E1FDD8DDDA}"/>
                </c:ext>
              </c:extLst>
            </c:dLbl>
            <c:dLbl>
              <c:idx val="4"/>
              <c:layout>
                <c:manualLayout>
                  <c:x val="5.2582160868455304E-3"/>
                  <c:y val="-1.349722363703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14-4095-B074-39E1FDD8DDDA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31.12.2021'!$Q$101:$Q$106</c:f>
              <c:strCache>
                <c:ptCount val="6"/>
                <c:pt idx="0">
                  <c:v>alokacja</c:v>
                </c:pt>
                <c:pt idx="1">
                  <c:v>nabory 
2018 - 80,22% 
2019 - 85,46% 
2020 - 95,54%                                                           2021 - 105,21%</c:v>
                </c:pt>
                <c:pt idx="2">
                  <c:v>umowy 
2018 - 63,47% 
2019 - 66,34% 
2020 - 78,32%                                                        2021 - 89,39%</c:v>
                </c:pt>
                <c:pt idx="3">
                  <c:v>płatności dla beneficjentów 
2018 - 22,00% 
2019 - 44,30% 
2020 - 50,41%                                             2021 - 59,74%</c:v>
                </c:pt>
                <c:pt idx="4">
                  <c:v>projekty zakończone                                             2018 - 5,43%                                            2019 - 25,15%                                        2020 - 40,40%                                           2021 - 46,99%</c:v>
                </c:pt>
                <c:pt idx="5">
                  <c:v>kwota wnioskowana do KE 
2018 - 18,69% 
2019 - 39,64% 
2020 - 54,93%                                      2021 - 67,53%</c:v>
                </c:pt>
              </c:strCache>
            </c:strRef>
          </c:cat>
          <c:val>
            <c:numRef>
              <c:f>'wykresy KM 31.12.2021'!$U$101:$U$106</c:f>
              <c:numCache>
                <c:formatCode>#,##0.00</c:formatCode>
                <c:ptCount val="6"/>
                <c:pt idx="1">
                  <c:v>455191127.91340297</c:v>
                </c:pt>
                <c:pt idx="2">
                  <c:v>387082443.89251542</c:v>
                </c:pt>
                <c:pt idx="3">
                  <c:v>258670917.35857266</c:v>
                </c:pt>
                <c:pt idx="4">
                  <c:v>203471330.98781562</c:v>
                </c:pt>
                <c:pt idx="5">
                  <c:v>292409375.20000005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4-4095-B074-39E1FDD8D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234368"/>
        <c:axId val="100235904"/>
        <c:axId val="0"/>
      </c:bar3DChart>
      <c:catAx>
        <c:axId val="10023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235904"/>
        <c:crosses val="autoZero"/>
        <c:auto val="1"/>
        <c:lblAlgn val="ctr"/>
        <c:lblOffset val="100"/>
        <c:noMultiLvlLbl val="0"/>
      </c:catAx>
      <c:valAx>
        <c:axId val="1002359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2343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5709744398472787E-2"/>
                  <c:y val="8.242811149083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19D-4678-83E4-019C25CACBB8}"/>
                </c:ext>
              </c:extLst>
            </c:dLbl>
            <c:dLbl>
              <c:idx val="2"/>
              <c:layout>
                <c:manualLayout>
                  <c:x val="0"/>
                  <c:y val="0.10303513936354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EF-421A-98F0-AD85C58F8725}"/>
                </c:ext>
              </c:extLst>
            </c:dLbl>
            <c:dLbl>
              <c:idx val="3"/>
              <c:layout>
                <c:manualLayout>
                  <c:x val="-3.4910543107717312E-3"/>
                  <c:y val="-4.12140557454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EF-421A-98F0-AD85C58F8725}"/>
                </c:ext>
              </c:extLst>
            </c:dLbl>
            <c:dLbl>
              <c:idx val="4"/>
              <c:layout>
                <c:manualLayout>
                  <c:x val="-1.2800384601694575E-16"/>
                  <c:y val="-2.060702787270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EF-421A-98F0-AD85C58F8725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31.12.2021'!$A$139:$A$144</c:f>
              <c:strCache>
                <c:ptCount val="6"/>
                <c:pt idx="0">
                  <c:v>alokacja</c:v>
                </c:pt>
                <c:pt idx="1">
                  <c:v>nabory 
2018 -   91,21% 
2019 - 108,84% 
2020 - 119,18%                                                    2021 - 120,43%</c:v>
                </c:pt>
                <c:pt idx="2">
                  <c:v>umowy 
2018 - 63,46% 
2019 - 67,29% 
2020 - 84,73%                                     2021 - 88,47%</c:v>
                </c:pt>
                <c:pt idx="3">
                  <c:v>płatności dla beneficjentów 
2018 - 26,69% 
2019 - 56,82%
2020 - 61,44%                                               2021 - 71,81%</c:v>
                </c:pt>
                <c:pt idx="4">
                  <c:v>projekty zakończone                                                                                      2018 - 4,61%                  2019 - 38,77%                             2020 - 58,73%                             2021 - 64,15%</c:v>
                </c:pt>
                <c:pt idx="5">
                  <c:v>kwota wnioskowana do KE 
2018 - 21,14% 
2019 - 55,19% 
2020 - 70,41%                                          2021 - 80,30%</c:v>
                </c:pt>
              </c:strCache>
            </c:strRef>
          </c:cat>
          <c:val>
            <c:numRef>
              <c:f>'wykresy KM 31.12.2021'!$B$139:$B$144</c:f>
              <c:numCache>
                <c:formatCode>#,##0.00</c:formatCode>
                <c:ptCount val="6"/>
                <c:pt idx="1">
                  <c:v>159540161.57963446</c:v>
                </c:pt>
                <c:pt idx="2">
                  <c:v>111006215.63533507</c:v>
                </c:pt>
                <c:pt idx="3">
                  <c:v>46690675.180591814</c:v>
                </c:pt>
                <c:pt idx="4">
                  <c:v>8064427.8568320181</c:v>
                </c:pt>
                <c:pt idx="5">
                  <c:v>36982129.340000004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EF-421A-98F0-AD85C58F8725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FBEF-421A-98F0-AD85C58F8725}"/>
              </c:ext>
            </c:extLst>
          </c:dPt>
          <c:dLbls>
            <c:dLbl>
              <c:idx val="1"/>
              <c:layout>
                <c:manualLayout>
                  <c:x val="-3.2681731944313896E-2"/>
                  <c:y val="6.57263831355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EF-421A-98F0-AD85C58F8725}"/>
                </c:ext>
              </c:extLst>
            </c:dLbl>
            <c:dLbl>
              <c:idx val="2"/>
              <c:layout>
                <c:manualLayout>
                  <c:x val="-5.23658146615759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EF-421A-98F0-AD85C58F8725}"/>
                </c:ext>
              </c:extLst>
            </c:dLbl>
            <c:dLbl>
              <c:idx val="3"/>
              <c:layout>
                <c:manualLayout>
                  <c:x val="-2.6373031201661352E-2"/>
                  <c:y val="5.5990251524081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EF-421A-98F0-AD85C58F8725}"/>
                </c:ext>
              </c:extLst>
            </c:dLbl>
            <c:dLbl>
              <c:idx val="4"/>
              <c:layout>
                <c:manualLayout>
                  <c:x val="-2.4428909608334215E-2"/>
                  <c:y val="5.73121945886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EF-421A-98F0-AD85C58F8725}"/>
                </c:ext>
              </c:extLst>
            </c:dLbl>
            <c:dLbl>
              <c:idx val="5"/>
              <c:layout>
                <c:manualLayout>
                  <c:x val="-2.3063676685496491E-2"/>
                  <c:y val="8.6784889862325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62-4742-9F80-172775A68DE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31.12.2021'!$A$139:$A$144</c:f>
              <c:strCache>
                <c:ptCount val="6"/>
                <c:pt idx="0">
                  <c:v>alokacja</c:v>
                </c:pt>
                <c:pt idx="1">
                  <c:v>nabory 
2018 -   91,21% 
2019 - 108,84% 
2020 - 119,18%                                                    2021 - 120,43%</c:v>
                </c:pt>
                <c:pt idx="2">
                  <c:v>umowy 
2018 - 63,46% 
2019 - 67,29% 
2020 - 84,73%                                     2021 - 88,47%</c:v>
                </c:pt>
                <c:pt idx="3">
                  <c:v>płatności dla beneficjentów 
2018 - 26,69% 
2019 - 56,82%
2020 - 61,44%                                               2021 - 71,81%</c:v>
                </c:pt>
                <c:pt idx="4">
                  <c:v>projekty zakończone                                                                                      2018 - 4,61%                  2019 - 38,77%                             2020 - 58,73%                             2021 - 64,15%</c:v>
                </c:pt>
                <c:pt idx="5">
                  <c:v>kwota wnioskowana do KE 
2018 - 21,14% 
2019 - 55,19% 
2020 - 70,41%                                          2021 - 80,30%</c:v>
                </c:pt>
              </c:strCache>
            </c:strRef>
          </c:cat>
          <c:val>
            <c:numRef>
              <c:f>'wykresy KM 31.12.2021'!$C$139:$C$144</c:f>
              <c:numCache>
                <c:formatCode>#,##0.00</c:formatCode>
                <c:ptCount val="6"/>
                <c:pt idx="0" formatCode="#,##0">
                  <c:v>174917303</c:v>
                </c:pt>
                <c:pt idx="1">
                  <c:v>190386265.93994781</c:v>
                </c:pt>
                <c:pt idx="2">
                  <c:v>117699354.12532634</c:v>
                </c:pt>
                <c:pt idx="3">
                  <c:v>99383578.579999998</c:v>
                </c:pt>
                <c:pt idx="4">
                  <c:v>67810430.063098326</c:v>
                </c:pt>
                <c:pt idx="5">
                  <c:v>96541633.629999921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BEF-421A-98F0-AD85C58F8725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2.7945399229145493E-2"/>
                  <c:y val="-1.9984111112874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EF-421A-98F0-AD85C58F8725}"/>
                </c:ext>
              </c:extLst>
            </c:dLbl>
            <c:dLbl>
              <c:idx val="2"/>
              <c:layout>
                <c:manualLayout>
                  <c:x val="-3.5723701639988802E-2"/>
                  <c:y val="-1.7213475398677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EF-421A-98F0-AD85C58F8725}"/>
                </c:ext>
              </c:extLst>
            </c:dLbl>
            <c:dLbl>
              <c:idx val="3"/>
              <c:layout>
                <c:manualLayout>
                  <c:x val="-4.4986668147983688E-2"/>
                  <c:y val="-3.9592161717481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EF-421A-98F0-AD85C58F8725}"/>
                </c:ext>
              </c:extLst>
            </c:dLbl>
            <c:dLbl>
              <c:idx val="4"/>
              <c:layout>
                <c:manualLayout>
                  <c:x val="-4.0627430285523833E-2"/>
                  <c:y val="6.0756697227644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EF-421A-98F0-AD85C58F8725}"/>
                </c:ext>
              </c:extLst>
            </c:dLbl>
            <c:dLbl>
              <c:idx val="5"/>
              <c:layout>
                <c:manualLayout>
                  <c:x val="-3.7987232187876689E-2"/>
                  <c:y val="6.1589276676489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62-4742-9F80-172775A68DE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31.12.2021'!$A$139:$A$144</c:f>
              <c:strCache>
                <c:ptCount val="6"/>
                <c:pt idx="0">
                  <c:v>alokacja</c:v>
                </c:pt>
                <c:pt idx="1">
                  <c:v>nabory 
2018 -   91,21% 
2019 - 108,84% 
2020 - 119,18%                                                    2021 - 120,43%</c:v>
                </c:pt>
                <c:pt idx="2">
                  <c:v>umowy 
2018 - 63,46% 
2019 - 67,29% 
2020 - 84,73%                                     2021 - 88,47%</c:v>
                </c:pt>
                <c:pt idx="3">
                  <c:v>płatności dla beneficjentów 
2018 - 26,69% 
2019 - 56,82%
2020 - 61,44%                                               2021 - 71,81%</c:v>
                </c:pt>
                <c:pt idx="4">
                  <c:v>projekty zakończone                                                                                      2018 - 4,61%                  2019 - 38,77%                             2020 - 58,73%                             2021 - 64,15%</c:v>
                </c:pt>
                <c:pt idx="5">
                  <c:v>kwota wnioskowana do KE 
2018 - 21,14% 
2019 - 55,19% 
2020 - 70,41%                                          2021 - 80,30%</c:v>
                </c:pt>
              </c:strCache>
            </c:strRef>
          </c:cat>
          <c:val>
            <c:numRef>
              <c:f>'wykresy KM 31.12.2021'!$D$139:$D$144</c:f>
              <c:numCache>
                <c:formatCode>#,##0.00</c:formatCode>
                <c:ptCount val="6"/>
                <c:pt idx="1">
                  <c:v>208474713.22671887</c:v>
                </c:pt>
                <c:pt idx="2">
                  <c:v>148212166.03094468</c:v>
                </c:pt>
                <c:pt idx="3">
                  <c:v>107475010.07397738</c:v>
                </c:pt>
                <c:pt idx="4">
                  <c:v>102722231.41862488</c:v>
                </c:pt>
                <c:pt idx="5">
                  <c:v>123156556.7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BEF-421A-98F0-AD85C58F8725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6.4781477271756163E-2"/>
                  <c:y val="2.927254114622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50-44CA-BBC6-B9E74DA74A12}"/>
                </c:ext>
              </c:extLst>
            </c:dLbl>
            <c:dLbl>
              <c:idx val="2"/>
              <c:layout>
                <c:manualLayout>
                  <c:x val="-7.6554528129353164E-3"/>
                  <c:y val="-4.892269465650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50-44CA-BBC6-B9E74DA74A12}"/>
                </c:ext>
              </c:extLst>
            </c:dLbl>
            <c:dLbl>
              <c:idx val="3"/>
              <c:layout>
                <c:manualLayout>
                  <c:x val="-7.1872356063001543E-3"/>
                  <c:y val="-1.797882245888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50-44CA-BBC6-B9E74DA74A12}"/>
                </c:ext>
              </c:extLst>
            </c:dLbl>
            <c:dLbl>
              <c:idx val="4"/>
              <c:layout>
                <c:manualLayout>
                  <c:x val="8.7201849367164372E-4"/>
                  <c:y val="-1.7095322741917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50-44CA-BBC6-B9E74DA74A12}"/>
                </c:ext>
              </c:extLst>
            </c:dLbl>
            <c:dLbl>
              <c:idx val="5"/>
              <c:layout>
                <c:manualLayout>
                  <c:x val="1.4035087719298246E-2"/>
                  <c:y val="-6.8763967680935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50-44CA-BBC6-B9E74DA74A12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31.12.2021'!$A$139:$A$144</c:f>
              <c:strCache>
                <c:ptCount val="6"/>
                <c:pt idx="0">
                  <c:v>alokacja</c:v>
                </c:pt>
                <c:pt idx="1">
                  <c:v>nabory 
2018 -   91,21% 
2019 - 108,84% 
2020 - 119,18%                                                    2021 - 120,43%</c:v>
                </c:pt>
                <c:pt idx="2">
                  <c:v>umowy 
2018 - 63,46% 
2019 - 67,29% 
2020 - 84,73%                                     2021 - 88,47%</c:v>
                </c:pt>
                <c:pt idx="3">
                  <c:v>płatności dla beneficjentów 
2018 - 26,69% 
2019 - 56,82%
2020 - 61,44%                                               2021 - 71,81%</c:v>
                </c:pt>
                <c:pt idx="4">
                  <c:v>projekty zakończone                                                                                      2018 - 4,61%                  2019 - 38,77%                             2020 - 58,73%                             2021 - 64,15%</c:v>
                </c:pt>
                <c:pt idx="5">
                  <c:v>kwota wnioskowana do KE 
2018 - 21,14% 
2019 - 55,19% 
2020 - 70,41%                                          2021 - 80,30%</c:v>
                </c:pt>
              </c:strCache>
            </c:strRef>
          </c:cat>
          <c:val>
            <c:numRef>
              <c:f>'wykresy KM 31.12.2021'!$E$139:$E$144</c:f>
              <c:numCache>
                <c:formatCode>#,##0.00</c:formatCode>
                <c:ptCount val="6"/>
                <c:pt idx="1">
                  <c:v>210656062.22584859</c:v>
                </c:pt>
                <c:pt idx="2">
                  <c:v>154757120.13707566</c:v>
                </c:pt>
                <c:pt idx="3">
                  <c:v>125603471.09660575</c:v>
                </c:pt>
                <c:pt idx="4">
                  <c:v>112204456.15970404</c:v>
                </c:pt>
                <c:pt idx="5">
                  <c:v>140464909.88000011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50-44CA-BBC6-B9E74DA74A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359168"/>
        <c:axId val="100385536"/>
        <c:axId val="0"/>
      </c:bar3DChart>
      <c:catAx>
        <c:axId val="10035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385536"/>
        <c:crosses val="autoZero"/>
        <c:auto val="1"/>
        <c:lblAlgn val="ctr"/>
        <c:lblOffset val="100"/>
        <c:noMultiLvlLbl val="0"/>
      </c:catAx>
      <c:valAx>
        <c:axId val="1003855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359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6813791757614563E-2"/>
                  <c:y val="6.7117870358367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CA-4E49-92EA-1613815CD133}"/>
                </c:ext>
              </c:extLst>
            </c:dLbl>
            <c:dLbl>
              <c:idx val="2"/>
              <c:layout>
                <c:manualLayout>
                  <c:x val="-3.3627583515229652E-3"/>
                  <c:y val="6.3169760337286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CA-4E49-92EA-1613815CD133}"/>
                </c:ext>
              </c:extLst>
            </c:dLbl>
            <c:dLbl>
              <c:idx val="3"/>
              <c:layout>
                <c:manualLayout>
                  <c:x val="-1.2116974280211442E-2"/>
                  <c:y val="7.326109064804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50-4AEE-9C34-3B356E3C1E8B}"/>
                </c:ext>
              </c:extLst>
            </c:dLbl>
            <c:dLbl>
              <c:idx val="4"/>
              <c:layout>
                <c:manualLayout>
                  <c:x val="2.6926609511580988E-3"/>
                  <c:y val="7.0547716920342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50-4AEE-9C34-3B356E3C1E8B}"/>
                </c:ext>
              </c:extLst>
            </c:dLbl>
            <c:dLbl>
              <c:idx val="5"/>
              <c:layout>
                <c:manualLayout>
                  <c:x val="-5.3853219023161994E-3"/>
                  <c:y val="0.113961696563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50-4AEE-9C34-3B356E3C1E8B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31.12.2021'!$Q$139:$Q$144</c:f>
              <c:strCache>
                <c:ptCount val="6"/>
                <c:pt idx="0">
                  <c:v>alokacja</c:v>
                </c:pt>
                <c:pt idx="1">
                  <c:v>nabory 
2018 - 72,93% 
2019 - 87,01% 
2020 - 88,98%                                                        2021 - 93,54%</c:v>
                </c:pt>
                <c:pt idx="2">
                  <c:v>umowy 
2018 - 71,77%
2019 - 89,75% 
2020 - 90,32%                                                      2021 - 92,62%</c:v>
                </c:pt>
                <c:pt idx="3">
                  <c:v>płatności dla beneficjentów 
2018 - 29,08% 
2019 - 46,37% 
2020 - 58,18%                                                   2021 - 73,52%</c:v>
                </c:pt>
                <c:pt idx="4">
                  <c:v>projekty zakończone                                            2018 - 13,93%                                          2019 - 26,33%                                                2020 - 36,51%                                              2021 - 39,69%</c:v>
                </c:pt>
                <c:pt idx="5">
                  <c:v>kwota wnioskowana do KE 
2018 - 28,62% 
2019 - 42,66% 
2020 - 62,42%                                        2021 - 80,44%</c:v>
                </c:pt>
              </c:strCache>
            </c:strRef>
          </c:cat>
          <c:val>
            <c:numRef>
              <c:f>'wykresy KM 31.12.2021'!$R$139:$R$144</c:f>
              <c:numCache>
                <c:formatCode>#,##0.00</c:formatCode>
                <c:ptCount val="6"/>
                <c:pt idx="1">
                  <c:v>248413329.09268931</c:v>
                </c:pt>
                <c:pt idx="2">
                  <c:v>244480339.79982594</c:v>
                </c:pt>
                <c:pt idx="3">
                  <c:v>99060292.617493466</c:v>
                </c:pt>
                <c:pt idx="4">
                  <c:v>47451951.731940813</c:v>
                </c:pt>
                <c:pt idx="5">
                  <c:v>97478028.829999998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CA-4E49-92EA-1613815CD133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1CA-4E49-92EA-1613815CD133}"/>
              </c:ext>
            </c:extLst>
          </c:dPt>
          <c:dLbls>
            <c:dLbl>
              <c:idx val="1"/>
              <c:layout>
                <c:manualLayout>
                  <c:x val="-2.9486313648723492E-2"/>
                  <c:y val="5.1603900907377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CA-4E49-92EA-1613815CD133}"/>
                </c:ext>
              </c:extLst>
            </c:dLbl>
            <c:dLbl>
              <c:idx val="2"/>
              <c:layout>
                <c:manualLayout>
                  <c:x val="-2.5069734994847867E-2"/>
                  <c:y val="7.1688588115380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CA-4E49-92EA-1613815CD133}"/>
                </c:ext>
              </c:extLst>
            </c:dLbl>
            <c:dLbl>
              <c:idx val="3"/>
              <c:layout>
                <c:manualLayout>
                  <c:x val="-1.4809635231369645E-2"/>
                  <c:y val="7.326109064804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50-4AEE-9C34-3B356E3C1E8B}"/>
                </c:ext>
              </c:extLst>
            </c:dLbl>
            <c:dLbl>
              <c:idx val="4"/>
              <c:layout>
                <c:manualLayout>
                  <c:x val="-1.4809635231369543E-2"/>
                  <c:y val="7.86878381034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50-4AEE-9C34-3B356E3C1E8B}"/>
                </c:ext>
              </c:extLst>
            </c:dLbl>
            <c:dLbl>
              <c:idx val="5"/>
              <c:layout>
                <c:manualLayout>
                  <c:x val="-2.6926609511581077E-2"/>
                  <c:y val="6.512096946493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50-4AEE-9C34-3B356E3C1E8B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31.12.2021'!$Q$139:$Q$144</c:f>
              <c:strCache>
                <c:ptCount val="6"/>
                <c:pt idx="0">
                  <c:v>alokacja</c:v>
                </c:pt>
                <c:pt idx="1">
                  <c:v>nabory 
2018 - 72,93% 
2019 - 87,01% 
2020 - 88,98%                                                        2021 - 93,54%</c:v>
                </c:pt>
                <c:pt idx="2">
                  <c:v>umowy 
2018 - 71,77%
2019 - 89,75% 
2020 - 90,32%                                                      2021 - 92,62%</c:v>
                </c:pt>
                <c:pt idx="3">
                  <c:v>płatności dla beneficjentów 
2018 - 29,08% 
2019 - 46,37% 
2020 - 58,18%                                                   2021 - 73,52%</c:v>
                </c:pt>
                <c:pt idx="4">
                  <c:v>projekty zakończone                                            2018 - 13,93%                                          2019 - 26,33%                                                2020 - 36,51%                                              2021 - 39,69%</c:v>
                </c:pt>
                <c:pt idx="5">
                  <c:v>kwota wnioskowana do KE 
2018 - 28,62% 
2019 - 42,66% 
2020 - 62,42%                                        2021 - 80,44%</c:v>
                </c:pt>
              </c:strCache>
            </c:strRef>
          </c:cat>
          <c:val>
            <c:numRef>
              <c:f>'wykresy KM 31.12.2021'!$S$139:$S$144</c:f>
              <c:numCache>
                <c:formatCode>#,##0.00</c:formatCode>
                <c:ptCount val="6"/>
                <c:pt idx="0" formatCode="#,##0">
                  <c:v>340626305</c:v>
                </c:pt>
                <c:pt idx="1">
                  <c:v>296365054.08181024</c:v>
                </c:pt>
                <c:pt idx="2">
                  <c:v>305698227.0343774</c:v>
                </c:pt>
                <c:pt idx="3">
                  <c:v>157945754.41</c:v>
                </c:pt>
                <c:pt idx="4">
                  <c:v>89678882.014795482</c:v>
                </c:pt>
                <c:pt idx="5">
                  <c:v>145317974.10999998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CA-4E49-92EA-1613815CD133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3122455033491248E-2"/>
                  <c:y val="-1.3630101949411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CA-4E49-92EA-1613815CD133}"/>
                </c:ext>
              </c:extLst>
            </c:dLbl>
            <c:dLbl>
              <c:idx val="2"/>
              <c:layout>
                <c:manualLayout>
                  <c:x val="-4.9671729966903524E-3"/>
                  <c:y val="-1.1844418067044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CA-4E49-92EA-1613815CD133}"/>
                </c:ext>
              </c:extLst>
            </c:dLbl>
            <c:dLbl>
              <c:idx val="3"/>
              <c:layout>
                <c:manualLayout>
                  <c:x val="-9.4243133290533455E-3"/>
                  <c:y val="5.698084828181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50-4AEE-9C34-3B356E3C1E8B}"/>
                </c:ext>
              </c:extLst>
            </c:dLbl>
            <c:dLbl>
              <c:idx val="4"/>
              <c:layout>
                <c:manualLayout>
                  <c:x val="-2.8272939987160045E-2"/>
                  <c:y val="5.4267474554109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50-4AEE-9C34-3B356E3C1E8B}"/>
                </c:ext>
              </c:extLst>
            </c:dLbl>
            <c:dLbl>
              <c:idx val="5"/>
              <c:layout>
                <c:manualLayout>
                  <c:x val="-2.6926609511581077E-2"/>
                  <c:y val="7.326109064804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50-4AEE-9C34-3B356E3C1E8B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31.12.2021'!$Q$139:$Q$144</c:f>
              <c:strCache>
                <c:ptCount val="6"/>
                <c:pt idx="0">
                  <c:v>alokacja</c:v>
                </c:pt>
                <c:pt idx="1">
                  <c:v>nabory 
2018 - 72,93% 
2019 - 87,01% 
2020 - 88,98%                                                        2021 - 93,54%</c:v>
                </c:pt>
                <c:pt idx="2">
                  <c:v>umowy 
2018 - 71,77%
2019 - 89,75% 
2020 - 90,32%                                                      2021 - 92,62%</c:v>
                </c:pt>
                <c:pt idx="3">
                  <c:v>płatności dla beneficjentów 
2018 - 29,08% 
2019 - 46,37% 
2020 - 58,18%                                                   2021 - 73,52%</c:v>
                </c:pt>
                <c:pt idx="4">
                  <c:v>projekty zakończone                                            2018 - 13,93%                                          2019 - 26,33%                                                2020 - 36,51%                                              2021 - 39,69%</c:v>
                </c:pt>
                <c:pt idx="5">
                  <c:v>kwota wnioskowana do KE 
2018 - 28,62% 
2019 - 42,66% 
2020 - 62,42%                                        2021 - 80,44%</c:v>
                </c:pt>
              </c:strCache>
            </c:strRef>
          </c:cat>
          <c:val>
            <c:numRef>
              <c:f>'wykresy KM 31.12.2021'!$T$139:$T$144</c:f>
              <c:numCache>
                <c:formatCode>#,##0.00</c:formatCode>
                <c:ptCount val="6"/>
                <c:pt idx="1">
                  <c:v>303103391.76675349</c:v>
                </c:pt>
                <c:pt idx="2">
                  <c:v>307663438.67442161</c:v>
                </c:pt>
                <c:pt idx="3">
                  <c:v>198166672.65013054</c:v>
                </c:pt>
                <c:pt idx="4">
                  <c:v>124374265.88337694</c:v>
                </c:pt>
                <c:pt idx="5">
                  <c:v>212630908.83000004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1CA-4E49-92EA-1613815CD133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8.8331573077510255E-3"/>
                  <c:y val="-3.8727511551547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ED-4627-B249-FE78F42EEA20}"/>
                </c:ext>
              </c:extLst>
            </c:dLbl>
            <c:dLbl>
              <c:idx val="2"/>
              <c:layout>
                <c:manualLayout>
                  <c:x val="1.1041446634688801E-2"/>
                  <c:y val="-4.1954804180843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ED-4627-B249-FE78F42EEA20}"/>
                </c:ext>
              </c:extLst>
            </c:dLbl>
            <c:dLbl>
              <c:idx val="3"/>
              <c:layout>
                <c:manualLayout>
                  <c:x val="1.3463304755790498E-3"/>
                  <c:y val="-8.140121183116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50-4AEE-9C34-3B356E3C1E8B}"/>
                </c:ext>
              </c:extLst>
            </c:dLbl>
            <c:dLbl>
              <c:idx val="4"/>
              <c:layout>
                <c:manualLayout>
                  <c:x val="-5.4920742478995104E-3"/>
                  <c:y val="-1.2765461957218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ED-4627-B249-FE78F42EEA20}"/>
                </c:ext>
              </c:extLst>
            </c:dLbl>
            <c:dLbl>
              <c:idx val="5"/>
              <c:layout>
                <c:manualLayout>
                  <c:x val="-3.0965600938318228E-2"/>
                  <c:y val="8.6827959286575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50-4AEE-9C34-3B356E3C1E8B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31.12.2021'!$Q$139:$Q$144</c:f>
              <c:strCache>
                <c:ptCount val="6"/>
                <c:pt idx="0">
                  <c:v>alokacja</c:v>
                </c:pt>
                <c:pt idx="1">
                  <c:v>nabory 
2018 - 72,93% 
2019 - 87,01% 
2020 - 88,98%                                                        2021 - 93,54%</c:v>
                </c:pt>
                <c:pt idx="2">
                  <c:v>umowy 
2018 - 71,77%
2019 - 89,75% 
2020 - 90,32%                                                      2021 - 92,62%</c:v>
                </c:pt>
                <c:pt idx="3">
                  <c:v>płatności dla beneficjentów 
2018 - 29,08% 
2019 - 46,37% 
2020 - 58,18%                                                   2021 - 73,52%</c:v>
                </c:pt>
                <c:pt idx="4">
                  <c:v>projekty zakończone                                            2018 - 13,93%                                          2019 - 26,33%                                                2020 - 36,51%                                              2021 - 39,69%</c:v>
                </c:pt>
                <c:pt idx="5">
                  <c:v>kwota wnioskowana do KE 
2018 - 28,62% 
2019 - 42,66% 
2020 - 62,42%                                        2021 - 80,44%</c:v>
                </c:pt>
              </c:strCache>
            </c:strRef>
          </c:cat>
          <c:val>
            <c:numRef>
              <c:f>'wykresy KM 31.12.2021'!$U$139:$U$144</c:f>
              <c:numCache>
                <c:formatCode>#,##0.00</c:formatCode>
                <c:ptCount val="6"/>
                <c:pt idx="1">
                  <c:v>318619145.30461282</c:v>
                </c:pt>
                <c:pt idx="2">
                  <c:v>315485480.85509151</c:v>
                </c:pt>
                <c:pt idx="3">
                  <c:v>250435152.15187117</c:v>
                </c:pt>
                <c:pt idx="4">
                  <c:v>135202235.99651873</c:v>
                </c:pt>
                <c:pt idx="5">
                  <c:v>274003727.63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ED-4627-B249-FE78F42EEA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472320"/>
        <c:axId val="100473856"/>
        <c:axId val="0"/>
      </c:bar3DChart>
      <c:catAx>
        <c:axId val="10047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473856"/>
        <c:crosses val="autoZero"/>
        <c:auto val="1"/>
        <c:lblAlgn val="ctr"/>
        <c:lblOffset val="100"/>
        <c:noMultiLvlLbl val="0"/>
      </c:catAx>
      <c:valAx>
        <c:axId val="10047385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472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1.7616708962951505E-2"/>
                  <c:y val="0.10715229183128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18-4198-896A-07580936C4BC}"/>
                </c:ext>
              </c:extLst>
            </c:dLbl>
            <c:dLbl>
              <c:idx val="2"/>
              <c:layout>
                <c:manualLayout>
                  <c:x val="-5.2850126888855193E-3"/>
                  <c:y val="7.759303891231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8-4198-896A-07580936C4BC}"/>
                </c:ext>
              </c:extLst>
            </c:dLbl>
            <c:dLbl>
              <c:idx val="3"/>
              <c:layout>
                <c:manualLayout>
                  <c:x val="-8.0779819971252206E-3"/>
                  <c:y val="6.5809437425692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A4-4E62-850F-0B86DDEFD92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'wykresy KM 31.12.2021'!$A$177:$A$182</c:f>
              <c:strCache>
                <c:ptCount val="6"/>
                <c:pt idx="0">
                  <c:v>alokacja</c:v>
                </c:pt>
                <c:pt idx="1">
                  <c:v>nabory
2018 - 77,67% 
2019 - 77,67% 
2020 - 83,12%                                            2021 - 83,95%</c:v>
                </c:pt>
                <c:pt idx="2">
                  <c:v>umowy 
2018 - 70,41% 
2019 - 79,13% 
2020 - 93,29%                         2021 - 94,23%</c:v>
                </c:pt>
                <c:pt idx="3">
                  <c:v>płatności dla beneficjentów 
2018 - 16,67% 
2019 - 50,40% 
2020 - 72,40%                                   2021 - 80,96%</c:v>
                </c:pt>
                <c:pt idx="4">
                  <c:v>projekty zakończone                                                                                      2018 - 3,82%                  2019 - 25,03%                             2020 - 60,67%                             2021 - 72,58%</c:v>
                </c:pt>
                <c:pt idx="5">
                  <c:v>kwota wnioskowana do KE 
2018 - 12,38% 
2019 - 46,27% 
2020 - 81,81%                                   2021 - 95,29%</c:v>
                </c:pt>
              </c:strCache>
            </c:strRef>
          </c:cat>
          <c:val>
            <c:numRef>
              <c:f>'wykresy KM 31.12.2021'!$B$177:$B$182</c:f>
              <c:numCache>
                <c:formatCode>#,##0.00</c:formatCode>
                <c:ptCount val="6"/>
                <c:pt idx="1">
                  <c:v>146959829.47780678</c:v>
                </c:pt>
                <c:pt idx="2">
                  <c:v>133212699.50609227</c:v>
                </c:pt>
                <c:pt idx="3">
                  <c:v>31544102.225848518</c:v>
                </c:pt>
                <c:pt idx="4">
                  <c:v>7231779.9173194114</c:v>
                </c:pt>
                <c:pt idx="5">
                  <c:v>23414911.789999992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18-4198-896A-07580936C4BC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B418-4198-896A-07580936C4BC}"/>
              </c:ext>
            </c:extLst>
          </c:dPt>
          <c:dLbls>
            <c:dLbl>
              <c:idx val="1"/>
              <c:layout>
                <c:manualLayout>
                  <c:x val="-2.4233945991375655E-2"/>
                  <c:y val="-1.7412037136835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18-4198-896A-07580936C4BC}"/>
                </c:ext>
              </c:extLst>
            </c:dLbl>
            <c:dLbl>
              <c:idx val="2"/>
              <c:layout>
                <c:manualLayout>
                  <c:x val="-2.8272936989938251E-2"/>
                  <c:y val="5.001517244352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A4-4E62-850F-0B86DDEFD924}"/>
                </c:ext>
              </c:extLst>
            </c:dLbl>
            <c:dLbl>
              <c:idx val="3"/>
              <c:layout>
                <c:manualLayout>
                  <c:x val="-2.288761565852146E-2"/>
                  <c:y val="6.844181492272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A4-4E62-850F-0B86DDEFD924}"/>
                </c:ext>
              </c:extLst>
            </c:dLbl>
            <c:dLbl>
              <c:idx val="4"/>
              <c:layout>
                <c:manualLayout>
                  <c:x val="-1.4809633661396222E-2"/>
                  <c:y val="6.3177059928664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A4-4E62-850F-0B86DDEFD924}"/>
                </c:ext>
              </c:extLst>
            </c:dLbl>
            <c:dLbl>
              <c:idx val="5"/>
              <c:layout>
                <c:manualLayout>
                  <c:x val="-1.6155963994250525E-2"/>
                  <c:y val="8.1603702407858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A4-4E62-850F-0B86DDEFD92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31.12.2021'!$A$177:$A$182</c:f>
              <c:strCache>
                <c:ptCount val="6"/>
                <c:pt idx="0">
                  <c:v>alokacja</c:v>
                </c:pt>
                <c:pt idx="1">
                  <c:v>nabory
2018 - 77,67% 
2019 - 77,67% 
2020 - 83,12%                                            2021 - 83,95%</c:v>
                </c:pt>
                <c:pt idx="2">
                  <c:v>umowy 
2018 - 70,41% 
2019 - 79,13% 
2020 - 93,29%                         2021 - 94,23%</c:v>
                </c:pt>
                <c:pt idx="3">
                  <c:v>płatności dla beneficjentów 
2018 - 16,67% 
2019 - 50,40% 
2020 - 72,40%                                   2021 - 80,96%</c:v>
                </c:pt>
                <c:pt idx="4">
                  <c:v>projekty zakończone                                                                                      2018 - 3,82%                  2019 - 25,03%                             2020 - 60,67%                             2021 - 72,58%</c:v>
                </c:pt>
                <c:pt idx="5">
                  <c:v>kwota wnioskowana do KE 
2018 - 12,38% 
2019 - 46,27% 
2020 - 81,81%                                   2021 - 95,29%</c:v>
                </c:pt>
              </c:strCache>
            </c:strRef>
          </c:cat>
          <c:val>
            <c:numRef>
              <c:f>'wykresy KM 31.12.2021'!$C$177:$C$182</c:f>
              <c:numCache>
                <c:formatCode>#,##0.00</c:formatCode>
                <c:ptCount val="6"/>
                <c:pt idx="0" formatCode="#,##0">
                  <c:v>189206832</c:v>
                </c:pt>
                <c:pt idx="1">
                  <c:v>146959829.47780678</c:v>
                </c:pt>
                <c:pt idx="2">
                  <c:v>149713237.10182768</c:v>
                </c:pt>
                <c:pt idx="3">
                  <c:v>95358438.760000005</c:v>
                </c:pt>
                <c:pt idx="4">
                  <c:v>47363762.515230678</c:v>
                </c:pt>
                <c:pt idx="5">
                  <c:v>87542961.129999921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18-4198-896A-07580936C4BC}"/>
            </c:ext>
          </c:extLst>
        </c:ser>
        <c:ser>
          <c:idx val="2"/>
          <c:order val="2"/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1.0641310341744042E-2"/>
                  <c:y val="-3.4861967555260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18-4198-896A-07580936C4BC}"/>
                </c:ext>
              </c:extLst>
            </c:dLbl>
            <c:dLbl>
              <c:idx val="2"/>
              <c:layout>
                <c:manualLayout>
                  <c:x val="-3.0146562368116608E-2"/>
                  <c:y val="6.7674487246027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18-4198-896A-07580936C4BC}"/>
                </c:ext>
              </c:extLst>
            </c:dLbl>
            <c:dLbl>
              <c:idx val="3"/>
              <c:layout>
                <c:manualLayout>
                  <c:x val="-2.5580276324229854E-2"/>
                  <c:y val="8.950083489894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A4-4E62-850F-0B86DDEFD924}"/>
                </c:ext>
              </c:extLst>
            </c:dLbl>
            <c:dLbl>
              <c:idx val="4"/>
              <c:layout>
                <c:manualLayout>
                  <c:x val="-2.8272936989938251E-2"/>
                  <c:y val="8.950083489894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A4-4E62-850F-0B86DDEFD924}"/>
                </c:ext>
              </c:extLst>
            </c:dLbl>
            <c:dLbl>
              <c:idx val="5"/>
              <c:layout>
                <c:manualLayout>
                  <c:x val="-2.1541285325667344E-2"/>
                  <c:y val="0.11319223237219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A4-4E62-850F-0B86DDEFD92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31.12.2021'!$A$177:$A$182</c:f>
              <c:strCache>
                <c:ptCount val="6"/>
                <c:pt idx="0">
                  <c:v>alokacja</c:v>
                </c:pt>
                <c:pt idx="1">
                  <c:v>nabory
2018 - 77,67% 
2019 - 77,67% 
2020 - 83,12%                                            2021 - 83,95%</c:v>
                </c:pt>
                <c:pt idx="2">
                  <c:v>umowy 
2018 - 70,41% 
2019 - 79,13% 
2020 - 93,29%                         2021 - 94,23%</c:v>
                </c:pt>
                <c:pt idx="3">
                  <c:v>płatności dla beneficjentów 
2018 - 16,67% 
2019 - 50,40% 
2020 - 72,40%                                   2021 - 80,96%</c:v>
                </c:pt>
                <c:pt idx="4">
                  <c:v>projekty zakończone                                                                                      2018 - 3,82%                  2019 - 25,03%                             2020 - 60,67%                             2021 - 72,58%</c:v>
                </c:pt>
                <c:pt idx="5">
                  <c:v>kwota wnioskowana do KE 
2018 - 12,38% 
2019 - 46,27% 
2020 - 81,81%                                   2021 - 95,29%</c:v>
                </c:pt>
              </c:strCache>
            </c:strRef>
          </c:cat>
          <c:val>
            <c:numRef>
              <c:f>'wykresy KM 31.12.2021'!$D$177:$D$182</c:f>
              <c:numCache>
                <c:formatCode>#,##0.00</c:formatCode>
                <c:ptCount val="6"/>
                <c:pt idx="1">
                  <c:v>157262564.18189731</c:v>
                </c:pt>
                <c:pt idx="2">
                  <c:v>176514099.6488533</c:v>
                </c:pt>
                <c:pt idx="3">
                  <c:v>136988967.48041797</c:v>
                </c:pt>
                <c:pt idx="4">
                  <c:v>114784068.68581365</c:v>
                </c:pt>
                <c:pt idx="5">
                  <c:v>154794398.86000001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418-4198-896A-07580936C4BC}"/>
            </c:ext>
          </c:extLst>
        </c:ser>
        <c:ser>
          <c:idx val="3"/>
          <c:order val="3"/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7.389558232931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45-49D5-8864-0C2CF796B33E}"/>
                </c:ext>
              </c:extLst>
            </c:dLbl>
            <c:dLbl>
              <c:idx val="2"/>
              <c:layout>
                <c:manualLayout>
                  <c:x val="2.2475235737670846E-3"/>
                  <c:y val="-2.392084959050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45-49D5-8864-0C2CF796B33E}"/>
                </c:ext>
              </c:extLst>
            </c:dLbl>
            <c:dLbl>
              <c:idx val="3"/>
              <c:layout>
                <c:manualLayout>
                  <c:x val="1.3463303328542027E-3"/>
                  <c:y val="-1.052950998811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A4-4E62-850F-0B86DDEFD924}"/>
                </c:ext>
              </c:extLst>
            </c:dLbl>
            <c:dLbl>
              <c:idx val="4"/>
              <c:layout>
                <c:manualLayout>
                  <c:x val="-9.8729750541471832E-17"/>
                  <c:y val="-2.1059019976221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A4-4E62-850F-0B86DDEFD924}"/>
                </c:ext>
              </c:extLst>
            </c:dLbl>
            <c:dLbl>
              <c:idx val="5"/>
              <c:layout>
                <c:manualLayout>
                  <c:x val="-2.6926606657084039E-2"/>
                  <c:y val="6.054468243163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A4-4E62-850F-0B86DDEFD924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'wykresy KM 31.12.2021'!$A$177:$A$182</c:f>
              <c:strCache>
                <c:ptCount val="6"/>
                <c:pt idx="0">
                  <c:v>alokacja</c:v>
                </c:pt>
                <c:pt idx="1">
                  <c:v>nabory
2018 - 77,67% 
2019 - 77,67% 
2020 - 83,12%                                            2021 - 83,95%</c:v>
                </c:pt>
                <c:pt idx="2">
                  <c:v>umowy 
2018 - 70,41% 
2019 - 79,13% 
2020 - 93,29%                         2021 - 94,23%</c:v>
                </c:pt>
                <c:pt idx="3">
                  <c:v>płatności dla beneficjentów 
2018 - 16,67% 
2019 - 50,40% 
2020 - 72,40%                                   2021 - 80,96%</c:v>
                </c:pt>
                <c:pt idx="4">
                  <c:v>projekty zakończone                                                                                      2018 - 3,82%                  2019 - 25,03%                             2020 - 60,67%                             2021 - 72,58%</c:v>
                </c:pt>
                <c:pt idx="5">
                  <c:v>kwota wnioskowana do KE 
2018 - 12,38% 
2019 - 46,27% 
2020 - 81,81%                                   2021 - 95,29%</c:v>
                </c:pt>
              </c:strCache>
            </c:strRef>
          </c:cat>
          <c:val>
            <c:numRef>
              <c:f>'wykresy KM 31.12.2021'!$E$177:$E$182</c:f>
              <c:numCache>
                <c:formatCode>#,##0.00</c:formatCode>
                <c:ptCount val="6"/>
                <c:pt idx="1">
                  <c:v>158833213.71845064</c:v>
                </c:pt>
                <c:pt idx="2">
                  <c:v>178282215.9051348</c:v>
                </c:pt>
                <c:pt idx="3">
                  <c:v>153191063.28981739</c:v>
                </c:pt>
                <c:pt idx="4">
                  <c:v>137326126.81244561</c:v>
                </c:pt>
                <c:pt idx="5">
                  <c:v>180286172.16999996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45-49D5-8864-0C2CF796B3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613504"/>
        <c:axId val="100627584"/>
        <c:axId val="0"/>
      </c:bar3DChart>
      <c:catAx>
        <c:axId val="10061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627584"/>
        <c:crosses val="autoZero"/>
        <c:auto val="1"/>
        <c:lblAlgn val="ctr"/>
        <c:lblOffset val="100"/>
        <c:noMultiLvlLbl val="0"/>
      </c:catAx>
      <c:valAx>
        <c:axId val="1006275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6135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0.25588</cdr:x>
      <cdr:y>0.95833</cdr:y>
    </cdr:from>
    <cdr:to>
      <cdr:x>0.38975</cdr:x>
      <cdr:y>0.95833</cdr:y>
    </cdr:to>
    <cdr:sp macro="" textlink="">
      <cdr:nvSpPr>
        <cdr:cNvPr id="8" name="Łącznik prosty 7"/>
        <cdr:cNvSpPr/>
      </cdr:nvSpPr>
      <cdr:spPr>
        <a:xfrm xmlns:a="http://schemas.openxmlformats.org/drawingml/2006/main">
          <a:off x="2339752" y="4968552"/>
          <a:ext cx="122413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0.4055</cdr:x>
      <cdr:y>0.95833</cdr:y>
    </cdr:from>
    <cdr:to>
      <cdr:x>0.52362</cdr:x>
      <cdr:y>0.95833</cdr:y>
    </cdr:to>
    <cdr:sp macro="" textlink="">
      <cdr:nvSpPr>
        <cdr:cNvPr id="10" name="Łącznik prosty 9"/>
        <cdr:cNvSpPr/>
      </cdr:nvSpPr>
      <cdr:spPr>
        <a:xfrm xmlns:a="http://schemas.openxmlformats.org/drawingml/2006/main">
          <a:off x="3707904" y="4968552"/>
          <a:ext cx="108012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0.54725</cdr:x>
      <cdr:y>0.98611</cdr:y>
    </cdr:from>
    <cdr:to>
      <cdr:x>0.6575</cdr:x>
      <cdr:y>0.98611</cdr:y>
    </cdr:to>
    <cdr:sp macro="" textlink="">
      <cdr:nvSpPr>
        <cdr:cNvPr id="12" name="Łącznik prosty 11"/>
        <cdr:cNvSpPr/>
      </cdr:nvSpPr>
      <cdr:spPr>
        <a:xfrm xmlns:a="http://schemas.openxmlformats.org/drawingml/2006/main">
          <a:off x="5004048" y="5112568"/>
          <a:ext cx="100811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0.689</cdr:x>
      <cdr:y>0.95833</cdr:y>
    </cdr:from>
    <cdr:to>
      <cdr:x>0.79925</cdr:x>
      <cdr:y>0.95833</cdr:y>
    </cdr:to>
    <cdr:sp macro="" textlink="">
      <cdr:nvSpPr>
        <cdr:cNvPr id="16" name="Łącznik prosty 15"/>
        <cdr:cNvSpPr/>
      </cdr:nvSpPr>
      <cdr:spPr>
        <a:xfrm xmlns:a="http://schemas.openxmlformats.org/drawingml/2006/main">
          <a:off x="6300192" y="4968552"/>
          <a:ext cx="100811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0.83075</cdr:x>
      <cdr:y>0.98611</cdr:y>
    </cdr:from>
    <cdr:to>
      <cdr:x>0.94099</cdr:x>
      <cdr:y>0.98611</cdr:y>
    </cdr:to>
    <cdr:sp macro="" textlink="">
      <cdr:nvSpPr>
        <cdr:cNvPr id="18" name="Łącznik prosty 17"/>
        <cdr:cNvSpPr/>
      </cdr:nvSpPr>
      <cdr:spPr>
        <a:xfrm xmlns:a="http://schemas.openxmlformats.org/drawingml/2006/main">
          <a:off x="7596336" y="5112568"/>
          <a:ext cx="100811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2950475" cy="497046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9"/>
            <a:ext cx="2950475" cy="497046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5"/>
            <a:ext cx="2950475" cy="497046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373" cy="496708"/>
          </a:xfrm>
          <a:prstGeom prst="rect">
            <a:avLst/>
          </a:prstGeom>
        </p:spPr>
        <p:txBody>
          <a:bodyPr vert="horz" lIns="91582" tIns="45796" rIns="91582" bIns="45796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877" y="0"/>
            <a:ext cx="2950373" cy="496708"/>
          </a:xfrm>
          <a:prstGeom prst="rect">
            <a:avLst/>
          </a:prstGeom>
        </p:spPr>
        <p:txBody>
          <a:bodyPr vert="horz" lIns="91582" tIns="45796" rIns="91582" bIns="45796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2" tIns="45796" rIns="91582" bIns="45796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63" y="4721264"/>
            <a:ext cx="5448262" cy="4473754"/>
          </a:xfrm>
          <a:prstGeom prst="rect">
            <a:avLst/>
          </a:prstGeom>
        </p:spPr>
        <p:txBody>
          <a:bodyPr vert="horz" lIns="91582" tIns="45796" rIns="91582" bIns="45796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42528"/>
            <a:ext cx="2950373" cy="496708"/>
          </a:xfrm>
          <a:prstGeom prst="rect">
            <a:avLst/>
          </a:prstGeom>
        </p:spPr>
        <p:txBody>
          <a:bodyPr vert="horz" lIns="91582" tIns="45796" rIns="91582" bIns="45796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877" y="9442528"/>
            <a:ext cx="2950373" cy="496708"/>
          </a:xfrm>
          <a:prstGeom prst="rect">
            <a:avLst/>
          </a:prstGeom>
        </p:spPr>
        <p:txBody>
          <a:bodyPr vert="horz" lIns="91582" tIns="45796" rIns="91582" bIns="45796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6</a:t>
            </a:fld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27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29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31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33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149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34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399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35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521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36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62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13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840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15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513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17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19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21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22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23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14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319">
              <a:defRPr/>
            </a:pPr>
            <a:fld id="{6130B718-0E81-4A33-B279-7A122D783614}" type="slidenum">
              <a:rPr lang="pl-PL">
                <a:solidFill>
                  <a:prstClr val="black"/>
                </a:solidFill>
                <a:latin typeface="Calibri"/>
              </a:rPr>
              <a:pPr defTabSz="916319">
                <a:defRPr/>
              </a:pPr>
              <a:t>24</a:t>
            </a:fld>
            <a:endParaRPr lang="pl-P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604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CF3B-4195-4C5E-B80B-A046006ED81E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98FC-6905-4982-822A-EE894CFAFCE1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55AA-6F22-4042-9E2D-B7EC7267BC56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A192-46FD-403B-BAD6-BD73593AEB76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157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75EF-7545-4348-AADA-99D550DEA1D0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221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3EF4-CD77-49FB-B712-4C8C622DE932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64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2D2D-AB33-46B1-8BF7-92758DE0299F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15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26BC-836F-4C66-8741-26555F0DF42F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05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FF0E-0B0C-4DC0-84B8-7B9A7C9E8E1C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880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5FAA-68D2-4EBE-B7AF-6CABBC78F205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4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877-E8F3-4B00-88DA-2978F0799BBE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10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9181-C233-4959-A801-18BF3E7E27C7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2FA-3920-48BF-A249-20FAB4AEE815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619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87B-8881-41C9-B775-A43FC0B86732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606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95CA-8C31-4008-8EA1-51D13E55FAE1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364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310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0522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2621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9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716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464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710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F12-0621-4211-AC2D-FDC0391BD1F6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75843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0441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3403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57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D161-5572-4F05-B778-8CBD21659FB8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C7CA-240D-473C-9B14-67A6C087A32B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2E6A-29B9-4B7D-B75B-08E577975752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EEE8-CFA7-4ECB-BAD5-787504BBA746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08D-A659-4F64-889D-26A9686898E6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D663-5046-4764-9AB1-3F8BAAC7BB6A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2511-7A6A-4D44-8669-1978CBEE8CE8}" type="datetime1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9534-CB25-4FF0-A5B1-C28DC6AA4650}" type="datetime1">
              <a:rPr lang="pl-PL" smtClean="0"/>
              <a:pPr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89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30.05.2022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18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676" y="3704807"/>
            <a:ext cx="8671992" cy="29523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r"/>
            <a:r>
              <a:rPr lang="pl-PL" sz="3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SPRAWOZDANIE ROCZNE Z REALIZACJI </a:t>
            </a:r>
            <a:br>
              <a:rPr lang="pl-PL" sz="3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br>
              <a:rPr lang="pl-PL" sz="3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 ROK 2021</a:t>
            </a:r>
            <a:br>
              <a:rPr lang="pl-PL" b="1" dirty="0">
                <a:solidFill>
                  <a:srgbClr val="002060"/>
                </a:solidFill>
              </a:rPr>
            </a:br>
            <a:br>
              <a:rPr lang="pl-PL" sz="2000" b="1">
                <a:solidFill>
                  <a:srgbClr val="002060"/>
                </a:solidFill>
              </a:rPr>
            </a:br>
            <a:r>
              <a:rPr lang="pl-PL" sz="2000" i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Komitet </a:t>
            </a:r>
            <a:r>
              <a:rPr lang="pl-PL" sz="2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Monitorujący </a:t>
            </a:r>
            <a:r>
              <a:rPr lang="pl-PL" sz="2000" i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RPO WD</a:t>
            </a:r>
            <a:br>
              <a:rPr lang="pl-PL" sz="2000" i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l-PL" sz="2000" i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Wrocław, </a:t>
            </a:r>
            <a:r>
              <a:rPr lang="pl-PL" sz="2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maj 2022 r.</a:t>
            </a: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6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064195"/>
              </p:ext>
            </p:extLst>
          </p:nvPr>
        </p:nvGraphicFramePr>
        <p:xfrm>
          <a:off x="-108520" y="2060848"/>
          <a:ext cx="93610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282C3FF-129B-418F-9F90-D10D1206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00192" y="2072868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134 – projekty realizowane  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109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EAED819-2F76-47EC-A619-A23ADF6DC8BA}"/>
              </a:ext>
            </a:extLst>
          </p:cNvPr>
          <p:cNvSpPr txBox="1"/>
          <p:nvPr/>
        </p:nvSpPr>
        <p:spPr>
          <a:xfrm>
            <a:off x="0" y="1465269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EFE89FD-4684-4F5A-BA0C-0960322CBB92}"/>
              </a:ext>
            </a:extLst>
          </p:cNvPr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Oś Priorytetowa </a:t>
            </a: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Technologie informacyjno-komunikacyjne (EFRR)</a:t>
            </a:r>
            <a:endParaRPr lang="pl-P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6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51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8F7A2D-0F6F-4FFF-B853-213C3E35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F2CD41E-5705-423B-B433-B359790E89DB}"/>
              </a:ext>
            </a:extLst>
          </p:cNvPr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Oś Priorytetowa </a:t>
            </a: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Technologie informacyjno-komunikacyjne (EFRR)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6FD68AF-0DF0-41A6-9547-553EDA3817DB}"/>
              </a:ext>
            </a:extLst>
          </p:cNvPr>
          <p:cNvSpPr txBox="1"/>
          <p:nvPr/>
        </p:nvSpPr>
        <p:spPr>
          <a:xfrm>
            <a:off x="683568" y="2132856"/>
            <a:ext cx="7848872" cy="294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57 urzędów i instytucji publicznych wdrożyło technologie prowadzące do ich awansu cyfrowego,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141 podmiotów publicznych udostępniło </a:t>
            </a:r>
            <a:r>
              <a:rPr lang="pl-PL" dirty="0" err="1"/>
              <a:t>on-line</a:t>
            </a:r>
            <a:r>
              <a:rPr lang="pl-PL" dirty="0"/>
              <a:t> posiadane zasoby – udostępniono 18 669 dokumentów, 104 baz danych, 1 548 usług 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</a:t>
            </a:r>
            <a:r>
              <a:rPr lang="pl-PL" dirty="0" err="1"/>
              <a:t>zdigitalizowano</a:t>
            </a:r>
            <a:r>
              <a:rPr lang="pl-PL" dirty="0"/>
              <a:t> 24 901 dokumentów zawierających informacje sektora publicznego,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uruchomiono 308 systemy teleinformatycznych w podmiotach wykonujących funkcje publiczne.</a:t>
            </a:r>
          </a:p>
        </p:txBody>
      </p:sp>
    </p:spTree>
    <p:extLst>
      <p:ext uri="{BB962C8B-B14F-4D97-AF65-F5344CB8AC3E}">
        <p14:creationId xmlns:p14="http://schemas.microsoft.com/office/powerpoint/2010/main" val="411871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026235"/>
              </p:ext>
            </p:extLst>
          </p:nvPr>
        </p:nvGraphicFramePr>
        <p:xfrm>
          <a:off x="-108520" y="1916832"/>
          <a:ext cx="93610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EA1901C-F0E6-4C4E-A68E-027A2867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10999" y="2132856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512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405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9A69A6-6D11-4A17-94C6-77025DAA0010}"/>
              </a:ext>
            </a:extLst>
          </p:cNvPr>
          <p:cNvSpPr txBox="1"/>
          <p:nvPr/>
        </p:nvSpPr>
        <p:spPr>
          <a:xfrm>
            <a:off x="0" y="1465269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1A403B7E-F200-45D2-9E2F-9931F0837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5"/>
            <a:ext cx="9144000" cy="35799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3 </a:t>
            </a:r>
            <a:r>
              <a:rPr lang="pl-PL" sz="1800" b="1" dirty="0">
                <a:solidFill>
                  <a:srgbClr val="002060"/>
                </a:solidFill>
              </a:rPr>
              <a:t>Gospodarka niskoemisyjna (EFRR)</a:t>
            </a:r>
          </a:p>
        </p:txBody>
      </p:sp>
    </p:spTree>
    <p:extLst>
      <p:ext uri="{BB962C8B-B14F-4D97-AF65-F5344CB8AC3E}">
        <p14:creationId xmlns:p14="http://schemas.microsoft.com/office/powerpoint/2010/main" val="1603498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089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3 </a:t>
            </a:r>
            <a:r>
              <a:rPr lang="pl-PL" sz="1800" b="1" dirty="0">
                <a:solidFill>
                  <a:srgbClr val="002060"/>
                </a:solidFill>
              </a:rPr>
              <a:t>Gospodarka niskoemisyjna (EFRR)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9D3625A-CBDF-4DB0-A5E7-6D63CC209E3F}"/>
              </a:ext>
            </a:extLst>
          </p:cNvPr>
          <p:cNvSpPr txBox="1"/>
          <p:nvPr/>
        </p:nvSpPr>
        <p:spPr>
          <a:xfrm>
            <a:off x="431540" y="2000230"/>
            <a:ext cx="8280920" cy="3859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sz="16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ctr">
              <a:lnSpc>
                <a:spcPct val="115000"/>
              </a:lnSpc>
            </a:pPr>
            <a:endParaRPr lang="pl-PL" sz="1600" dirty="0">
              <a:effectLst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wybudowano 1 255 jednostek wytwarzania energii cieplnej i 1 643 jednostek wytwarzania energii elektrycznej z odnawialnych źródeł energii,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uzyskano dodatkową zdolność wytwarzania energii ze źródeł odnawialnych w wysokości 44,42 MW,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termomodernizacji poddano budynki o powierzchni 1 227 337 m</a:t>
            </a:r>
            <a:r>
              <a:rPr lang="pl-PL" sz="1600" baseline="30000" dirty="0"/>
              <a:t>2 </a:t>
            </a:r>
            <a:r>
              <a:rPr lang="pl-PL" sz="1600" dirty="0"/>
              <a:t>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lepszą klasę zużycia energii uzyskało 11 245 gospodarstw domowych,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roczny spadek emisji gazów cieplarnianych wyniósł 79 719 ton równoważnika CO</a:t>
            </a:r>
            <a:r>
              <a:rPr lang="pl-PL" sz="1600" baseline="-25000" dirty="0"/>
              <a:t>2</a:t>
            </a:r>
            <a:r>
              <a:rPr lang="pl-PL" sz="1600" dirty="0"/>
              <a:t>,.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wybudowano 52 obiekty </a:t>
            </a:r>
            <a:r>
              <a:rPr lang="pl-PL" sz="1600" dirty="0" err="1"/>
              <a:t>park&amp;ride</a:t>
            </a:r>
            <a:r>
              <a:rPr lang="pl-PL" sz="1600" dirty="0"/>
              <a:t>, gdzie utworzono 2 697 miejsc postojowych, w tym 155 miejsc dla osób z </a:t>
            </a:r>
            <a:r>
              <a:rPr lang="pl-PL" sz="1600" dirty="0" err="1"/>
              <a:t>niepełnosprawnościami</a:t>
            </a:r>
            <a:r>
              <a:rPr lang="pl-PL" sz="1600" dirty="0"/>
              <a:t>; z miejsc tych skorzystało 796 411 pojazdy,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wybudowano lub wyznaczono 146,99 km dróg rowerowych oraz wybudowano 42 miejsc typu „</a:t>
            </a:r>
            <a:r>
              <a:rPr lang="pl-PL" sz="1600" dirty="0" err="1"/>
              <a:t>bike&amp;ride</a:t>
            </a:r>
            <a:r>
              <a:rPr lang="pl-PL" sz="1600" dirty="0"/>
              <a:t>”,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zakupiono 199 jednostek taboru pasażerskiego dla transportu w komunikacji zbiorowej, na 18 894 miejsc.</a:t>
            </a:r>
          </a:p>
        </p:txBody>
      </p:sp>
    </p:spTree>
    <p:extLst>
      <p:ext uri="{BB962C8B-B14F-4D97-AF65-F5344CB8AC3E}">
        <p14:creationId xmlns:p14="http://schemas.microsoft.com/office/powerpoint/2010/main" val="179968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080722"/>
              </p:ext>
            </p:extLst>
          </p:nvPr>
        </p:nvGraphicFramePr>
        <p:xfrm>
          <a:off x="-108519" y="1916832"/>
          <a:ext cx="93610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0" y="100416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002060"/>
                </a:solidFill>
              </a:rPr>
              <a:t>Oś Priorytetowa </a:t>
            </a:r>
            <a:r>
              <a:rPr lang="en-US" b="1" dirty="0">
                <a:solidFill>
                  <a:srgbClr val="002060"/>
                </a:solidFill>
              </a:rPr>
              <a:t>4 </a:t>
            </a:r>
            <a:r>
              <a:rPr lang="pl-PL" b="1" dirty="0">
                <a:solidFill>
                  <a:srgbClr val="002060"/>
                </a:solidFill>
              </a:rPr>
              <a:t>Środowisko i zasoby (EFRR)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14EBDF-510E-4788-ADA0-143CE514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84168" y="2063903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186 – projekty realizowane 149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848E065-AFC8-4678-B30B-50CD75EEA7F3}"/>
              </a:ext>
            </a:extLst>
          </p:cNvPr>
          <p:cNvSpPr txBox="1"/>
          <p:nvPr/>
        </p:nvSpPr>
        <p:spPr>
          <a:xfrm>
            <a:off x="0" y="1394611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</p:spTree>
    <p:extLst>
      <p:ext uri="{BB962C8B-B14F-4D97-AF65-F5344CB8AC3E}">
        <p14:creationId xmlns:p14="http://schemas.microsoft.com/office/powerpoint/2010/main" val="2358182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4 </a:t>
            </a:r>
            <a:r>
              <a:rPr lang="pl-PL" sz="1800" b="1" dirty="0">
                <a:solidFill>
                  <a:srgbClr val="002060"/>
                </a:solidFill>
              </a:rPr>
              <a:t>Środowisko i zasoby (EFRR)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A96E54C-B270-4684-93C3-89FE84D4DD24}"/>
              </a:ext>
            </a:extLst>
          </p:cNvPr>
          <p:cNvSpPr txBox="1"/>
          <p:nvPr/>
        </p:nvSpPr>
        <p:spPr>
          <a:xfrm>
            <a:off x="539552" y="1700808"/>
            <a:ext cx="8208912" cy="361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sz="16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wybudowano 225,32 km sieci kanalizacji sanitarnej oraz 10,3 km sieci wodociągowej,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62 977 dodatkowych osób korzysta z ulepszonego oczyszczania ścieków,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wsparcie uzyskało 23 instytucji kultury,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przeprowadzono renowację 55 zabytków,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utworzono 456 km szlaków turystycznych,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powstało 225,32 km ścieżek rowerowych na terenach cennych przyrodniczo,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 miejscach stanowiących atrakcje turystyczne (zabytki, parki krajobrazowe) liczba odwiedzin wzrosła o 679 256 w ciągu roku,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16 jednostek służb ratowniczych doposażono w sprzęt do prowadzenia akcji ratowniczych           i usuwania skutków katastrof,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zakupiono 12 wozów pożarniczych wyposażonych w sprzęt do prowadzenia akcji ratowniczych    i usuwania skutków katastrof.</a:t>
            </a:r>
          </a:p>
        </p:txBody>
      </p:sp>
    </p:spTree>
    <p:extLst>
      <p:ext uri="{BB962C8B-B14F-4D97-AF65-F5344CB8AC3E}">
        <p14:creationId xmlns:p14="http://schemas.microsoft.com/office/powerpoint/2010/main" val="342932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9778807"/>
              </p:ext>
            </p:extLst>
          </p:nvPr>
        </p:nvGraphicFramePr>
        <p:xfrm>
          <a:off x="-108520" y="1916832"/>
          <a:ext cx="94330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54E0701-CE91-46E4-972E-30056C9D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623297" y="1916832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40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     22 – projekty zakończone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92E88450-47DA-4CCC-A374-22FA3114D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5 Transport</a:t>
            </a:r>
            <a:r>
              <a:rPr lang="pl-PL" sz="1800" b="1" dirty="0">
                <a:solidFill>
                  <a:srgbClr val="002060"/>
                </a:solidFill>
              </a:rPr>
              <a:t> (EFRR)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0EA2592-28EE-4F0A-998E-F0F13A02216E}"/>
              </a:ext>
            </a:extLst>
          </p:cNvPr>
          <p:cNvSpPr txBox="1"/>
          <p:nvPr/>
        </p:nvSpPr>
        <p:spPr>
          <a:xfrm>
            <a:off x="107504" y="1417864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</p:spTree>
    <p:extLst>
      <p:ext uri="{BB962C8B-B14F-4D97-AF65-F5344CB8AC3E}">
        <p14:creationId xmlns:p14="http://schemas.microsoft.com/office/powerpoint/2010/main" val="2818243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-2032" y="1340768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5 Transport</a:t>
            </a:r>
            <a:r>
              <a:rPr lang="pl-PL" sz="1800" b="1" dirty="0">
                <a:solidFill>
                  <a:srgbClr val="002060"/>
                </a:solidFill>
              </a:rPr>
              <a:t> (EFRR)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DF1E615-FB06-4F17-8D44-69EEF29D5431}"/>
              </a:ext>
            </a:extLst>
          </p:cNvPr>
          <p:cNvSpPr txBox="1"/>
          <p:nvPr/>
        </p:nvSpPr>
        <p:spPr>
          <a:xfrm>
            <a:off x="755576" y="2492896"/>
            <a:ext cx="7560840" cy="183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594" algn="ctr">
              <a:lnSpc>
                <a:spcPct val="115000"/>
              </a:lnSpc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>
              <a:buFont typeface="Wingdings" pitchFamily="2" charset="2"/>
              <a:buChar char="ü"/>
            </a:pPr>
            <a:r>
              <a:rPr lang="pl-PL" dirty="0"/>
              <a:t> wybudowano 34,44 km nowych dróg oraz zmodernizowano 78,51 km dróg,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 zmodernizowano 11,28 km linii kolejowych,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 zakupiono 11 jednostek taboru kolejowego dla przewozu 5 929 pasażerów,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/>
              <a:t> zmodernizowano 8 przystanków kolejowych oraz 3 dworce.</a:t>
            </a:r>
          </a:p>
        </p:txBody>
      </p:sp>
    </p:spTree>
    <p:extLst>
      <p:ext uri="{BB962C8B-B14F-4D97-AF65-F5344CB8AC3E}">
        <p14:creationId xmlns:p14="http://schemas.microsoft.com/office/powerpoint/2010/main" val="150045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289251"/>
              </p:ext>
            </p:extLst>
          </p:nvPr>
        </p:nvGraphicFramePr>
        <p:xfrm>
          <a:off x="-264389" y="1867592"/>
          <a:ext cx="943304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00503EC-805B-4678-8B42-BBB9B8A1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84168" y="1710458"/>
            <a:ext cx="223224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396 – projekty realizowane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350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DDECAFF-AD7A-43F9-A4F4-E143E7245A14}"/>
              </a:ext>
            </a:extLst>
          </p:cNvPr>
          <p:cNvSpPr txBox="1"/>
          <p:nvPr/>
        </p:nvSpPr>
        <p:spPr>
          <a:xfrm>
            <a:off x="24660" y="1157263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6F970357-3026-4B23-BCEB-A730E521B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5839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solidFill>
                  <a:srgbClr val="002060"/>
                </a:solidFill>
                <a:latin typeface="+mj-lt"/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  <a:latin typeface="+mj-lt"/>
              </a:rPr>
              <a:t>6 </a:t>
            </a:r>
            <a:r>
              <a:rPr lang="pl-PL" sz="1800" b="1" dirty="0">
                <a:solidFill>
                  <a:srgbClr val="002060"/>
                </a:solidFill>
                <a:latin typeface="+mj-lt"/>
              </a:rPr>
              <a:t>Infrastruktura spójności społecznej (EFRR)</a:t>
            </a:r>
            <a:endParaRPr lang="pl-PL" sz="1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0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90EAD149-716F-41A6-981D-5C37CEC771EF}"/>
              </a:ext>
            </a:extLst>
          </p:cNvPr>
          <p:cNvSpPr txBox="1"/>
          <p:nvPr/>
        </p:nvSpPr>
        <p:spPr>
          <a:xfrm>
            <a:off x="683568" y="2060848"/>
            <a:ext cx="7848872" cy="3367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sz="16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wsparto 48 obiektów, w których realizowane są usługi społeczne,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utworzono 16 nowych żłobków, w których opieką objęto 722 dzieci,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wyremontowano 369 budynków mieszkalnych na obszarach miejskich oraz </a:t>
            </a:r>
            <a:r>
              <a:rPr lang="pl-PL" sz="1600" dirty="0" err="1"/>
              <a:t>zrewitalizowano</a:t>
            </a:r>
            <a:r>
              <a:rPr lang="pl-PL" sz="1600" dirty="0"/>
              <a:t> 89,77 ha terenów miejskich (place, przestrzenie między budynkami, skwery),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58 podmiotów leczniczych uzyskało dofinansowanie na zakup wyposażenia i sprzętu medycznego, w których z opieki zdrowotnej może korzystać 530 895 osób,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na potrzeby przeciwdziałania COVID-19 zakupiono: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1600" dirty="0"/>
              <a:t> 14 respiratorów oraz 556 szt. innego sprzętu medycznego o wartości 6 068 268 EUR,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1600" dirty="0"/>
              <a:t> 2 856 226 szt. środków ochrony indywidualnej o wartości 2 281 962 EUR. 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sz="1600" dirty="0"/>
              <a:t> 2 karetki pogotowia i wyposażono 3 laboratoria.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5424F96A-51E5-4C8C-B457-D276EE369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solidFill>
                  <a:srgbClr val="002060"/>
                </a:solidFill>
                <a:latin typeface="+mj-lt"/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  <a:latin typeface="+mj-lt"/>
              </a:rPr>
              <a:t>6 </a:t>
            </a:r>
            <a:r>
              <a:rPr lang="pl-PL" sz="1800" b="1" dirty="0">
                <a:solidFill>
                  <a:srgbClr val="002060"/>
                </a:solidFill>
                <a:latin typeface="+mj-lt"/>
              </a:rPr>
              <a:t>Infrastruktura spójności społecznej (EFRR)</a:t>
            </a:r>
            <a:endParaRPr lang="pl-PL" sz="18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1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6F0EC06D-5E25-4705-A34A-776CAA09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18DCB3C-B563-4447-87E5-D527B26A2992}"/>
              </a:ext>
            </a:extLst>
          </p:cNvPr>
          <p:cNvSpPr txBox="1"/>
          <p:nvPr/>
        </p:nvSpPr>
        <p:spPr>
          <a:xfrm>
            <a:off x="0" y="764704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RPO WD 2014-2020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Wykres 1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4744"/>
            <a:ext cx="82809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3597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C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3089054"/>
              </p:ext>
            </p:extLst>
          </p:nvPr>
        </p:nvGraphicFramePr>
        <p:xfrm>
          <a:off x="-216932" y="2021150"/>
          <a:ext cx="943304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1DCF2FC-A485-4209-94EF-694DEF2A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56176" y="1779752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147 – projekty realizowane 128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B518299-590A-4E59-BF74-A5D6193A3978}"/>
              </a:ext>
            </a:extLst>
          </p:cNvPr>
          <p:cNvSpPr txBox="1"/>
          <p:nvPr/>
        </p:nvSpPr>
        <p:spPr>
          <a:xfrm>
            <a:off x="51406" y="1227566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EC82246A-9A6B-4DD5-838F-E3FDDBC47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7" y="980728"/>
            <a:ext cx="9144000" cy="3651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7 </a:t>
            </a:r>
            <a:r>
              <a:rPr lang="pl-PL" sz="1800" b="1" dirty="0">
                <a:solidFill>
                  <a:srgbClr val="002060"/>
                </a:solidFill>
              </a:rPr>
              <a:t>Infrastruktura edukacyjna (EFRR)</a:t>
            </a:r>
          </a:p>
        </p:txBody>
      </p:sp>
    </p:spTree>
    <p:extLst>
      <p:ext uri="{BB962C8B-B14F-4D97-AF65-F5344CB8AC3E}">
        <p14:creationId xmlns:p14="http://schemas.microsoft.com/office/powerpoint/2010/main" val="3480019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72097"/>
            <a:ext cx="9144000" cy="3651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</a:t>
            </a:r>
            <a:r>
              <a:rPr lang="en-US" sz="1800" b="1" dirty="0">
                <a:solidFill>
                  <a:srgbClr val="002060"/>
                </a:solidFill>
              </a:rPr>
              <a:t>7 </a:t>
            </a:r>
            <a:r>
              <a:rPr lang="pl-PL" sz="1800" b="1" dirty="0">
                <a:solidFill>
                  <a:srgbClr val="002060"/>
                </a:solidFill>
              </a:rPr>
              <a:t>Infrastruktura edukacyjna (EFRR)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D61849A-E931-481A-996B-BB1AB299C853}"/>
              </a:ext>
            </a:extLst>
          </p:cNvPr>
          <p:cNvSpPr txBox="1"/>
          <p:nvPr/>
        </p:nvSpPr>
        <p:spPr>
          <a:xfrm>
            <a:off x="539552" y="2204864"/>
            <a:ext cx="8136904" cy="266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utworzono 29 przedszkoli, z których opieki korzysta 3 406 dzieci,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117 szkół podstawowych i ponadpodstawowych, w których naukę pobiera      82 140 uczniów, uzyskało dofinansowanie na modernizację, zakup wyposażenia, utworzenie pracowni,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54 placówki kształcenia zawodowego, z których korzysta 20 931 uczniów, uzyskało wsparcie na zakup wyposażenia pracowni, utworzenie i wyposażenie warsztatów        w szkołach umożliwiających praktyczną naukę zawodu.</a:t>
            </a:r>
          </a:p>
        </p:txBody>
      </p:sp>
    </p:spTree>
    <p:extLst>
      <p:ext uri="{BB962C8B-B14F-4D97-AF65-F5344CB8AC3E}">
        <p14:creationId xmlns:p14="http://schemas.microsoft.com/office/powerpoint/2010/main" val="792667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72097"/>
            <a:ext cx="9144000" cy="3651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12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pl-PL" sz="1800" b="1" dirty="0" err="1">
                <a:solidFill>
                  <a:srgbClr val="002060"/>
                </a:solidFill>
              </a:rPr>
              <a:t>REACT-EU</a:t>
            </a:r>
            <a:r>
              <a:rPr lang="pl-PL" sz="1800" b="1" dirty="0">
                <a:solidFill>
                  <a:srgbClr val="002060"/>
                </a:solidFill>
              </a:rPr>
              <a:t> (EFRR)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D61849A-E931-481A-996B-BB1AB299C853}"/>
              </a:ext>
            </a:extLst>
          </p:cNvPr>
          <p:cNvSpPr txBox="1"/>
          <p:nvPr/>
        </p:nvSpPr>
        <p:spPr>
          <a:xfrm>
            <a:off x="539552" y="1844824"/>
            <a:ext cx="79928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OP 12 została utworzona w wyniku zmiany Programu 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– decyzja KE z dn. 15.12.2021 r. </a:t>
            </a:r>
          </a:p>
          <a:p>
            <a:pPr algn="just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>
                <a:solidFill>
                  <a:srgbClr val="002060"/>
                </a:solidFill>
              </a:rPr>
              <a:t>Dodatkowa alokacja środków EFRR pochodzi z </a:t>
            </a:r>
            <a:r>
              <a:rPr lang="pl-PL" b="1" dirty="0">
                <a:solidFill>
                  <a:srgbClr val="002060"/>
                </a:solidFill>
              </a:rPr>
              <a:t>I transzy </a:t>
            </a:r>
            <a:r>
              <a:rPr lang="pl-PL" dirty="0">
                <a:solidFill>
                  <a:srgbClr val="002060"/>
                </a:solidFill>
              </a:rPr>
              <a:t>mechanizmu REACT-EU. </a:t>
            </a:r>
          </a:p>
          <a:p>
            <a:pPr algn="ctr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>
                <a:solidFill>
                  <a:srgbClr val="002060"/>
                </a:solidFill>
              </a:rPr>
              <a:t>Środki UE w wysokości </a:t>
            </a:r>
            <a:r>
              <a:rPr lang="pl-PL" b="1" dirty="0">
                <a:solidFill>
                  <a:srgbClr val="002060"/>
                </a:solidFill>
              </a:rPr>
              <a:t>26 051 216 euro </a:t>
            </a:r>
            <a:r>
              <a:rPr lang="pl-PL" dirty="0">
                <a:solidFill>
                  <a:srgbClr val="002060"/>
                </a:solidFill>
              </a:rPr>
              <a:t>zostały przeznaczone na:</a:t>
            </a:r>
          </a:p>
          <a:p>
            <a:pPr algn="just"/>
            <a:endParaRPr lang="pl-PL" sz="800" dirty="0">
              <a:solidFill>
                <a:srgbClr val="002060"/>
              </a:solidFill>
            </a:endParaRPr>
          </a:p>
          <a:p>
            <a:pPr algn="just"/>
            <a:endParaRPr lang="pl-PL" sz="800" dirty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b="1" dirty="0">
                <a:solidFill>
                  <a:srgbClr val="002060"/>
                </a:solidFill>
              </a:rPr>
              <a:t> Działanie 12.1 </a:t>
            </a:r>
            <a:r>
              <a:rPr lang="pl-PL" i="1" dirty="0">
                <a:solidFill>
                  <a:srgbClr val="002060"/>
                </a:solidFill>
              </a:rPr>
              <a:t>Zwiększenie jakości i dostępności usług zdrowotnych w walce           	z pandemią COVID-19 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16 850 049 euro </a:t>
            </a:r>
          </a:p>
          <a:p>
            <a:pPr algn="just"/>
            <a:endParaRPr lang="pl-PL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</a:rPr>
              <a:t> Działanie 12.2 </a:t>
            </a:r>
            <a:r>
              <a:rPr lang="pl-PL" i="1" dirty="0">
                <a:solidFill>
                  <a:srgbClr val="002060"/>
                </a:solidFill>
              </a:rPr>
              <a:t>Zwiększona efektywność energetyczna budynków użyteczności publicznej 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9 201 167 euro 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67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30925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13 Pomoc techniczna REACT EU (EFRR)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99592" y="213285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OP 13 została utworzona w wyniku zmiany Programu 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– decyzja KE z dn. 15.12.2021 r. </a:t>
            </a:r>
          </a:p>
          <a:p>
            <a:pPr algn="just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>
                <a:solidFill>
                  <a:srgbClr val="002060"/>
                </a:solidFill>
              </a:rPr>
              <a:t>Dodatkowa alokacja środków EFRR pochodzi z </a:t>
            </a:r>
            <a:r>
              <a:rPr lang="pl-PL" b="1" dirty="0">
                <a:solidFill>
                  <a:srgbClr val="002060"/>
                </a:solidFill>
              </a:rPr>
              <a:t>I transzy </a:t>
            </a:r>
            <a:r>
              <a:rPr lang="pl-PL" dirty="0">
                <a:solidFill>
                  <a:srgbClr val="002060"/>
                </a:solidFill>
              </a:rPr>
              <a:t>mechanizmu REACT-EU. </a:t>
            </a:r>
          </a:p>
          <a:p>
            <a:pPr algn="ctr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>
                <a:solidFill>
                  <a:srgbClr val="002060"/>
                </a:solidFill>
              </a:rPr>
              <a:t>Środki UE w wysokości </a:t>
            </a:r>
            <a:r>
              <a:rPr lang="pl-PL" b="1" dirty="0">
                <a:solidFill>
                  <a:srgbClr val="002060"/>
                </a:solidFill>
              </a:rPr>
              <a:t>200 000 euro </a:t>
            </a:r>
            <a:r>
              <a:rPr lang="pl-PL" dirty="0">
                <a:solidFill>
                  <a:srgbClr val="002060"/>
                </a:solidFill>
              </a:rPr>
              <a:t>zostały przeznaczone na Pomoc techniczną w zakresie wsparcia wdrażania Programu.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831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3812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/>
          <p:cNvSpPr/>
          <p:nvPr/>
        </p:nvSpPr>
        <p:spPr>
          <a:xfrm>
            <a:off x="655966" y="2175531"/>
            <a:ext cx="8344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Europejski Fundusz Społeczny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Osie Priorytetowe 8 – 11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985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393924"/>
              </p:ext>
            </p:extLst>
          </p:nvPr>
        </p:nvGraphicFramePr>
        <p:xfrm>
          <a:off x="-144524" y="2033464"/>
          <a:ext cx="94330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F5ABF0-03D0-4FEE-B2B6-E7437115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70038" y="2084192"/>
            <a:ext cx="2443403" cy="73866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625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1 097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4591D8D-CFB1-4EF5-9D98-1BEE649EF612}"/>
              </a:ext>
            </a:extLst>
          </p:cNvPr>
          <p:cNvSpPr txBox="1"/>
          <p:nvPr/>
        </p:nvSpPr>
        <p:spPr>
          <a:xfrm>
            <a:off x="11846" y="1385724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6D12CC16-BC73-4E58-B1EA-E82DF846C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0036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2060"/>
                </a:solidFill>
              </a:rPr>
              <a:t>Europejski Fundusz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pl-PL" sz="1800" b="1" dirty="0">
                <a:solidFill>
                  <a:srgbClr val="002060"/>
                </a:solidFill>
              </a:rPr>
              <a:t>Społeczny (Osie Priorytetowe 8 - 11)</a:t>
            </a:r>
          </a:p>
        </p:txBody>
      </p:sp>
    </p:spTree>
    <p:extLst>
      <p:ext uri="{BB962C8B-B14F-4D97-AF65-F5344CB8AC3E}">
        <p14:creationId xmlns:p14="http://schemas.microsoft.com/office/powerpoint/2010/main" val="3112784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D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9650741"/>
              </p:ext>
            </p:extLst>
          </p:nvPr>
        </p:nvGraphicFramePr>
        <p:xfrm>
          <a:off x="-180528" y="2132856"/>
          <a:ext cx="93245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EEC6A7-F486-4093-8F52-EA0B98C3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9077" y="2059182"/>
            <a:ext cx="2443403" cy="73866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477 – projekty realizowane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353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6B9B728-6E56-4E65-979E-DA5ED594A063}"/>
              </a:ext>
            </a:extLst>
          </p:cNvPr>
          <p:cNvSpPr txBox="1"/>
          <p:nvPr/>
        </p:nvSpPr>
        <p:spPr>
          <a:xfrm>
            <a:off x="7223" y="1412776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72A5E667-B6E7-4F03-ADD6-E5DA26925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0036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8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pl-PL" sz="1800" b="1" dirty="0">
                <a:solidFill>
                  <a:srgbClr val="002060"/>
                </a:solidFill>
              </a:rPr>
              <a:t>Rynek pracy (EFS)</a:t>
            </a:r>
          </a:p>
        </p:txBody>
      </p:sp>
    </p:spTree>
    <p:extLst>
      <p:ext uri="{BB962C8B-B14F-4D97-AF65-F5344CB8AC3E}">
        <p14:creationId xmlns:p14="http://schemas.microsoft.com/office/powerpoint/2010/main" val="3877511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70036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8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pl-PL" sz="1800" b="1" dirty="0">
                <a:solidFill>
                  <a:srgbClr val="002060"/>
                </a:solidFill>
              </a:rPr>
              <a:t>Rynek pracy (EFS)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87BD92F-7F7F-4DD5-9ED3-FA4D4F1834FA}"/>
              </a:ext>
            </a:extLst>
          </p:cNvPr>
          <p:cNvSpPr txBox="1"/>
          <p:nvPr/>
        </p:nvSpPr>
        <p:spPr>
          <a:xfrm>
            <a:off x="611560" y="1916832"/>
            <a:ext cx="7920880" cy="3905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sz="16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wsparciem objęto 35 350 osób bezrobotnych i 50 157 osób pracujących znajdujących się w niekorzystnej sytuacji na rynku pracy,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wsparto 62 423 osoby o niskich kwalifikacjach oraz 43 015 osób w wieku 50 lat             </a:t>
            </a:r>
            <a:br>
              <a:rPr lang="pl-PL" sz="1600" dirty="0"/>
            </a:br>
            <a:r>
              <a:rPr lang="pl-PL" sz="1600" dirty="0"/>
              <a:t>i więcej,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ze wsparcia skorzystało 3 380 osób z niepełnosprawnościami, z których pracę podjęło 1 859 osób,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dotacje na rozpoczęcie działalności gospodarczej otrzymało 3 256 osób,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usługami rozwojowymi objęto 3 663 mikro–, małe i średnie przedsiębiorstwa,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w żłobkach i klubach malucha utworzono 4 231 miejsc dla dzieci do lat 3,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ze wsparcia skorzystało 6 725 osób opiekujących się osobami zależnymi,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l-PL" sz="1600" dirty="0"/>
              <a:t>programami zdrowotnymi objęto 75 528 osób. </a:t>
            </a:r>
          </a:p>
        </p:txBody>
      </p:sp>
    </p:spTree>
    <p:extLst>
      <p:ext uri="{BB962C8B-B14F-4D97-AF65-F5344CB8AC3E}">
        <p14:creationId xmlns:p14="http://schemas.microsoft.com/office/powerpoint/2010/main" val="337704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0000000-0008-0000-0300-00000E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90702"/>
              </p:ext>
            </p:extLst>
          </p:nvPr>
        </p:nvGraphicFramePr>
        <p:xfrm>
          <a:off x="-108521" y="1844824"/>
          <a:ext cx="9433049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B66C205-81EE-426A-B6B4-61C1CE3A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9077" y="2000193"/>
            <a:ext cx="2443403" cy="73866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do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402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195 – projekty zakończone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F963EB3-90E0-409E-9CAD-639C0B978BA0}"/>
              </a:ext>
            </a:extLst>
          </p:cNvPr>
          <p:cNvSpPr txBox="1"/>
          <p:nvPr/>
        </p:nvSpPr>
        <p:spPr>
          <a:xfrm>
            <a:off x="0" y="1340768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F67DE6D-A171-4B81-948B-96BAA0285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9 Włączenie społeczne (EFS)</a:t>
            </a:r>
          </a:p>
        </p:txBody>
      </p:sp>
    </p:spTree>
    <p:extLst>
      <p:ext uri="{BB962C8B-B14F-4D97-AF65-F5344CB8AC3E}">
        <p14:creationId xmlns:p14="http://schemas.microsoft.com/office/powerpoint/2010/main" val="2370277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46205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9 Włączenie społeczne (EFS)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6C464DF-8D2F-42B1-9339-D476043A046D}"/>
              </a:ext>
            </a:extLst>
          </p:cNvPr>
          <p:cNvSpPr txBox="1"/>
          <p:nvPr/>
        </p:nvSpPr>
        <p:spPr>
          <a:xfrm>
            <a:off x="755576" y="1916832"/>
            <a:ext cx="7686600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algn="just">
              <a:lnSpc>
                <a:spcPct val="150000"/>
              </a:lnSpc>
            </a:pP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wsparciem objęto 17 127 osób zagrożonych ubóstwem lub wykluczeniem społecznym, w tym 6 144 osoby z niepełnosprawnościami: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algn="just"/>
            <a:r>
              <a:rPr lang="pl-PL" dirty="0"/>
              <a:t>– kwalifikacje podniosło 4 996 osób, </a:t>
            </a:r>
          </a:p>
          <a:p>
            <a:pPr algn="just"/>
            <a:r>
              <a:rPr lang="pl-PL" dirty="0"/>
              <a:t>– pracę znalazło 2 007 osób, </a:t>
            </a:r>
          </a:p>
          <a:p>
            <a:pPr algn="just"/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usługami społecznymi objęto 10 522 osoby, </a:t>
            </a:r>
          </a:p>
          <a:p>
            <a:pPr lvl="0" algn="just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ze wsparcia skorzystało 1 071 podmiotów ekonomii społecznej: </a:t>
            </a:r>
          </a:p>
          <a:p>
            <a:pPr algn="just"/>
            <a:r>
              <a:rPr lang="pl-PL" dirty="0"/>
              <a:t>– utworzono 635 miejsc pracy w przedsiębiorstwach społecznych</a:t>
            </a:r>
            <a:r>
              <a:rPr lang="pl-PL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861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olny kształt 5"/>
          <p:cNvSpPr/>
          <p:nvPr/>
        </p:nvSpPr>
        <p:spPr>
          <a:xfrm>
            <a:off x="4632653" y="996467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250" tIns="314769" rIns="284251" bIns="314768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6807854" y="1413789"/>
            <a:ext cx="2708078" cy="1280563"/>
          </a:xfrm>
          <a:custGeom>
            <a:avLst/>
            <a:gdLst>
              <a:gd name="connsiteX0" fmla="*/ 0 w 1681222"/>
              <a:gd name="connsiteY0" fmla="*/ 0 h 903882"/>
              <a:gd name="connsiteX1" fmla="*/ 1681222 w 1681222"/>
              <a:gd name="connsiteY1" fmla="*/ 0 h 903882"/>
              <a:gd name="connsiteX2" fmla="*/ 1681222 w 1681222"/>
              <a:gd name="connsiteY2" fmla="*/ 903882 h 903882"/>
              <a:gd name="connsiteX3" fmla="*/ 0 w 1681222"/>
              <a:gd name="connsiteY3" fmla="*/ 903882 h 903882"/>
              <a:gd name="connsiteX4" fmla="*/ 0 w 1681222"/>
              <a:gd name="connsiteY4" fmla="*/ 0 h 90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1222" h="903882">
                <a:moveTo>
                  <a:pt x="0" y="0"/>
                </a:moveTo>
                <a:lnTo>
                  <a:pt x="1681222" y="0"/>
                </a:lnTo>
                <a:lnTo>
                  <a:pt x="1681222" y="903882"/>
                </a:lnTo>
                <a:lnTo>
                  <a:pt x="0" y="9038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marR="0" lvl="0" indent="0" algn="l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2382868" y="930938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D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284250" tIns="314769" rIns="284251" bIns="314768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3483423" y="2765341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250" tIns="314769" rIns="284251" bIns="314768" numCol="1" spcCol="1270" anchor="ctr" anchorCtr="0">
            <a:noAutofit/>
          </a:bodyPr>
          <a:lstStyle/>
          <a:p>
            <a:pPr marL="0" marR="0" lvl="0" indent="0" algn="ctr" defTabSz="933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780195" y="3225360"/>
            <a:ext cx="2620721" cy="1280563"/>
          </a:xfrm>
          <a:custGeom>
            <a:avLst/>
            <a:gdLst>
              <a:gd name="connsiteX0" fmla="*/ 0 w 1626989"/>
              <a:gd name="connsiteY0" fmla="*/ 0 h 903882"/>
              <a:gd name="connsiteX1" fmla="*/ 1626989 w 1626989"/>
              <a:gd name="connsiteY1" fmla="*/ 0 h 903882"/>
              <a:gd name="connsiteX2" fmla="*/ 1626989 w 1626989"/>
              <a:gd name="connsiteY2" fmla="*/ 903882 h 903882"/>
              <a:gd name="connsiteX3" fmla="*/ 0 w 1626989"/>
              <a:gd name="connsiteY3" fmla="*/ 903882 h 903882"/>
              <a:gd name="connsiteX4" fmla="*/ 0 w 1626989"/>
              <a:gd name="connsiteY4" fmla="*/ 0 h 90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89" h="903882">
                <a:moveTo>
                  <a:pt x="0" y="0"/>
                </a:moveTo>
                <a:lnTo>
                  <a:pt x="1626989" y="0"/>
                </a:lnTo>
                <a:lnTo>
                  <a:pt x="1626989" y="903882"/>
                </a:lnTo>
                <a:lnTo>
                  <a:pt x="0" y="9038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marR="0" lvl="0" indent="0" algn="r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Dowolny kształt 10"/>
          <p:cNvSpPr/>
          <p:nvPr/>
        </p:nvSpPr>
        <p:spPr>
          <a:xfrm>
            <a:off x="5768300" y="2798505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marL="0" marR="0" lvl="0" indent="0" algn="ctr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4654729" y="4476913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marL="0" marR="0" lvl="0" indent="0" algn="ctr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6807854" y="5036931"/>
            <a:ext cx="2804706" cy="1280563"/>
          </a:xfrm>
          <a:custGeom>
            <a:avLst/>
            <a:gdLst>
              <a:gd name="connsiteX0" fmla="*/ 0 w 1681222"/>
              <a:gd name="connsiteY0" fmla="*/ 0 h 903882"/>
              <a:gd name="connsiteX1" fmla="*/ 1681222 w 1681222"/>
              <a:gd name="connsiteY1" fmla="*/ 0 h 903882"/>
              <a:gd name="connsiteX2" fmla="*/ 1681222 w 1681222"/>
              <a:gd name="connsiteY2" fmla="*/ 903882 h 903882"/>
              <a:gd name="connsiteX3" fmla="*/ 0 w 1681222"/>
              <a:gd name="connsiteY3" fmla="*/ 903882 h 903882"/>
              <a:gd name="connsiteX4" fmla="*/ 0 w 1681222"/>
              <a:gd name="connsiteY4" fmla="*/ 0 h 90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1222" h="903882">
                <a:moveTo>
                  <a:pt x="0" y="0"/>
                </a:moveTo>
                <a:lnTo>
                  <a:pt x="1681222" y="0"/>
                </a:lnTo>
                <a:lnTo>
                  <a:pt x="1681222" y="903882"/>
                </a:lnTo>
                <a:lnTo>
                  <a:pt x="0" y="9038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marR="0" lvl="0" indent="0" algn="l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2461618" y="4524976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marL="0" marR="0" lvl="0" indent="0" algn="ctr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495850" y="1597966"/>
            <a:ext cx="18246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alokacja Programu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0" algn="ctr">
              <a:defRPr/>
            </a:pPr>
            <a:r>
              <a:rPr lang="pl-PL" sz="1600" b="1" dirty="0">
                <a:solidFill>
                  <a:prstClr val="black"/>
                </a:solidFill>
              </a:rPr>
              <a:t>2 278 797 805 euro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4677059" y="1305577"/>
            <a:ext cx="20223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nabory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ogłoszono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422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nabory,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których wartość środków UE  wyniosła</a:t>
            </a:r>
          </a:p>
          <a:p>
            <a:pPr lvl="0" algn="ctr">
              <a:defRPr/>
            </a:pPr>
            <a:r>
              <a:rPr lang="pl-PL" sz="1400" b="1" dirty="0">
                <a:solidFill>
                  <a:prstClr val="black"/>
                </a:solidFill>
              </a:rPr>
              <a:t>2 496 933 914,19 euro  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tj.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109,57% alokacji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3400436" y="3040234"/>
            <a:ext cx="2142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zatwierdzono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dofinansowania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6 550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projektów,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 wartości środków UE  </a:t>
            </a:r>
          </a:p>
          <a:p>
            <a:pPr lvl="0" algn="ctr">
              <a:defRPr/>
            </a:pPr>
            <a:r>
              <a:rPr lang="pl-PL" sz="1400" b="1" dirty="0">
                <a:solidFill>
                  <a:prstClr val="black"/>
                </a:solidFill>
              </a:rPr>
              <a:t>2 229 745 544,93 euro  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tj.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97,85% alokacji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5691443" y="3130741"/>
            <a:ext cx="22630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umowy o dofinansowanie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podpisano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r>
              <a:rPr kumimoji="0" lang="pl-PL" sz="1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975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umów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wartości dofinansowania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ze środków UE </a:t>
            </a:r>
          </a:p>
          <a:p>
            <a:pPr lvl="0" algn="ctr">
              <a:defRPr/>
            </a:pPr>
            <a:r>
              <a:rPr lang="pl-PL" sz="1400" b="1" dirty="0">
                <a:solidFill>
                  <a:prstClr val="black"/>
                </a:solidFill>
              </a:rPr>
              <a:t>2 069 776 101,17 euro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tj. </a:t>
            </a:r>
            <a:r>
              <a:rPr lang="pl-PL" sz="1400" b="1" noProof="0" dirty="0">
                <a:solidFill>
                  <a:prstClr val="black"/>
                </a:solidFill>
                <a:latin typeface="Calibri"/>
              </a:rPr>
              <a:t>90,83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alokacji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2415523" y="4932499"/>
            <a:ext cx="21111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płatności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beneficjentom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ze środków UE przekazano </a:t>
            </a:r>
          </a:p>
          <a:p>
            <a:pPr lvl="0" algn="ctr">
              <a:defRPr/>
            </a:pPr>
            <a:r>
              <a:rPr lang="pl-PL" sz="1400" b="1" dirty="0">
                <a:solidFill>
                  <a:prstClr val="black"/>
                </a:solidFill>
              </a:rPr>
              <a:t>1 535 358 086,62 euro 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tj.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67,38% alokacji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4618220" y="4717056"/>
            <a:ext cx="21111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certyfikacja </a:t>
            </a:r>
          </a:p>
          <a:p>
            <a:pPr lvl="0" algn="ctr"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Komisji Europejskiej złożono wnioski</a:t>
            </a:r>
          </a:p>
          <a:p>
            <a:pPr lvl="0" algn="ctr"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 płatność, w których </a:t>
            </a:r>
          </a:p>
          <a:p>
            <a:pPr lvl="0" algn="ctr"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środki UE wyniosły</a:t>
            </a:r>
          </a:p>
          <a:p>
            <a:pPr lvl="0" algn="ctr">
              <a:defRPr/>
            </a:pPr>
            <a:r>
              <a:rPr lang="pl-PL" sz="1400" b="1" dirty="0">
                <a:solidFill>
                  <a:prstClr val="black"/>
                </a:solidFill>
              </a:rPr>
              <a:t>1 760 280 306,39 euro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tj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77,25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alokacji</a:t>
            </a:r>
          </a:p>
        </p:txBody>
      </p:sp>
      <p:sp>
        <p:nvSpPr>
          <p:cNvPr id="21" name="Strzałka w prawo 20"/>
          <p:cNvSpPr/>
          <p:nvPr/>
        </p:nvSpPr>
        <p:spPr>
          <a:xfrm>
            <a:off x="107505" y="2348880"/>
            <a:ext cx="2952327" cy="2664799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realizacja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RPO WD 2014-2020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31.12.2021 r.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Dowolny kształt 40"/>
          <p:cNvSpPr/>
          <p:nvPr/>
        </p:nvSpPr>
        <p:spPr>
          <a:xfrm>
            <a:off x="6847840" y="4557859"/>
            <a:ext cx="2103877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marL="0" marR="0" lvl="0" indent="0" algn="ctr" defTabSz="1600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6635863" y="4875295"/>
            <a:ext cx="2527829" cy="13849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refundacja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Komisja Europejska dokonała refundacji środków 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w wysokości</a:t>
            </a:r>
          </a:p>
          <a:p>
            <a:pPr lvl="0" algn="ctr">
              <a:defRPr/>
            </a:pPr>
            <a:r>
              <a:rPr lang="pl-PL" sz="1400" b="1" dirty="0"/>
              <a:t>1 601 062 499,87 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euro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tj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. 70,26% alokacji</a:t>
            </a:r>
          </a:p>
        </p:txBody>
      </p:sp>
    </p:spTree>
    <p:extLst>
      <p:ext uri="{BB962C8B-B14F-4D97-AF65-F5344CB8AC3E}">
        <p14:creationId xmlns:p14="http://schemas.microsoft.com/office/powerpoint/2010/main" val="158103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0000000-0008-0000-0300-00000F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758728"/>
              </p:ext>
            </p:extLst>
          </p:nvPr>
        </p:nvGraphicFramePr>
        <p:xfrm>
          <a:off x="-180528" y="1916832"/>
          <a:ext cx="95050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24C2F7B-52D5-478C-9CA5-1471FBF5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211839" y="2080945"/>
            <a:ext cx="2443403" cy="73866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696 – projekty realizowane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509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E9B907A-9205-403D-88FD-656A80604B16}"/>
              </a:ext>
            </a:extLst>
          </p:cNvPr>
          <p:cNvSpPr txBox="1"/>
          <p:nvPr/>
        </p:nvSpPr>
        <p:spPr>
          <a:xfrm>
            <a:off x="0" y="1412776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1206F72C-A504-43E4-8801-70AC84E31284}"/>
              </a:ext>
            </a:extLst>
          </p:cNvPr>
          <p:cNvSpPr txBox="1">
            <a:spLocks/>
          </p:cNvSpPr>
          <p:nvPr/>
        </p:nvSpPr>
        <p:spPr>
          <a:xfrm>
            <a:off x="0" y="1043992"/>
            <a:ext cx="9144000" cy="45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10 Edukacja (EFS)</a:t>
            </a:r>
          </a:p>
        </p:txBody>
      </p:sp>
    </p:spTree>
    <p:extLst>
      <p:ext uri="{BB962C8B-B14F-4D97-AF65-F5344CB8AC3E}">
        <p14:creationId xmlns:p14="http://schemas.microsoft.com/office/powerpoint/2010/main" val="567403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91B5B97-3C80-4320-A100-051CCB199868}"/>
              </a:ext>
            </a:extLst>
          </p:cNvPr>
          <p:cNvSpPr txBox="1"/>
          <p:nvPr/>
        </p:nvSpPr>
        <p:spPr>
          <a:xfrm>
            <a:off x="323528" y="1556792"/>
            <a:ext cx="85427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algn="just"/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podniesienie jakości nauczania w placówkach przedszkolnych, szkołach podstawowych i ponadpodstawowych: </a:t>
            </a:r>
          </a:p>
          <a:p>
            <a:pPr algn="just"/>
            <a:r>
              <a:rPr lang="pl-PL" sz="1600" dirty="0"/>
              <a:t>– dofinansowano 5 886 miejsc w placówkach wychowania przedszkolnego, </a:t>
            </a:r>
          </a:p>
          <a:p>
            <a:pPr algn="just"/>
            <a:r>
              <a:rPr lang="pl-PL" sz="1600" dirty="0"/>
              <a:t>– z zajęć dodatkowych w przedszkolach skorzystało 13 468 dzieci, </a:t>
            </a:r>
          </a:p>
          <a:p>
            <a:pPr algn="just"/>
            <a:r>
              <a:rPr lang="pl-PL" sz="1600" dirty="0"/>
              <a:t>– w 704 szkołach zostały doposażone pracownie przedmiotowe, </a:t>
            </a:r>
          </a:p>
          <a:p>
            <a:pPr algn="just"/>
            <a:r>
              <a:rPr lang="pl-PL" sz="1600" dirty="0"/>
              <a:t>– ze wsparcia skorzystało 136 862 uczniów, </a:t>
            </a:r>
          </a:p>
          <a:p>
            <a:pPr algn="just"/>
            <a:r>
              <a:rPr lang="pl-PL" sz="1600" dirty="0"/>
              <a:t>– kwalifikacje i kompetencje podniosło 11 123 nauczycieli, w tym w zakresie TIK – 6 528, 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kształcenie zawodowe:</a:t>
            </a:r>
          </a:p>
          <a:p>
            <a:pPr algn="just"/>
            <a:r>
              <a:rPr lang="pl-PL" sz="1600" dirty="0"/>
              <a:t>– wyposażono 374 szkół kształcenia zawodowego (pracownie, warsztaty), </a:t>
            </a:r>
          </a:p>
          <a:p>
            <a:pPr algn="just"/>
            <a:r>
              <a:rPr lang="pl-PL" sz="1600" dirty="0"/>
              <a:t>– w stażach i praktykach zawodowych u pracodawcy wzięło udział 16 979 uczniów szkół zawodowych, </a:t>
            </a:r>
          </a:p>
          <a:p>
            <a:pPr algn="just"/>
            <a:r>
              <a:rPr lang="pl-PL" sz="1600" dirty="0"/>
              <a:t>– w pozaszkolnych formach kształcenia uczestniczyło 11 990 uczniów, </a:t>
            </a:r>
          </a:p>
          <a:p>
            <a:pPr algn="just"/>
            <a:r>
              <a:rPr lang="pl-PL" sz="1600" dirty="0"/>
              <a:t>– 1 828 nauczycieli zawodu podniosło kwalifikacje, </a:t>
            </a:r>
          </a:p>
          <a:p>
            <a:pPr algn="just"/>
            <a:r>
              <a:rPr lang="pl-PL" sz="1600" dirty="0"/>
              <a:t>– dofinansowano 24 centra kształcenia zawodowego i ustawicznego,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/>
              <a:t> kształcenie ustawiczne: </a:t>
            </a:r>
          </a:p>
          <a:p>
            <a:pPr algn="just"/>
            <a:r>
              <a:rPr lang="pl-PL" sz="1600" dirty="0"/>
              <a:t>– 23 910 osób w wieku 25 lat i więcej uzyskało kwalifikacje, </a:t>
            </a:r>
          </a:p>
          <a:p>
            <a:pPr algn="just"/>
            <a:r>
              <a:rPr lang="pl-PL" sz="1600" dirty="0"/>
              <a:t>– 14 463 osób w wieku 50 lat i więcej uzyskało kwalifikacje, </a:t>
            </a:r>
          </a:p>
          <a:p>
            <a:pPr algn="just"/>
            <a:r>
              <a:rPr lang="pl-PL" sz="1600" dirty="0"/>
              <a:t>– 22 108 osób podniosło niskie kwalifikacje. </a:t>
            </a: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240685CF-937E-4098-95D7-CFCB8D5E517D}"/>
              </a:ext>
            </a:extLst>
          </p:cNvPr>
          <p:cNvSpPr txBox="1">
            <a:spLocks/>
          </p:cNvSpPr>
          <p:nvPr/>
        </p:nvSpPr>
        <p:spPr>
          <a:xfrm>
            <a:off x="0" y="1043992"/>
            <a:ext cx="9144000" cy="45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10 Edukacja (EFS)</a:t>
            </a:r>
          </a:p>
        </p:txBody>
      </p:sp>
    </p:spTree>
    <p:extLst>
      <p:ext uri="{BB962C8B-B14F-4D97-AF65-F5344CB8AC3E}">
        <p14:creationId xmlns:p14="http://schemas.microsoft.com/office/powerpoint/2010/main" val="668191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00000000-0008-0000-03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303839"/>
              </p:ext>
            </p:extLst>
          </p:nvPr>
        </p:nvGraphicFramePr>
        <p:xfrm>
          <a:off x="-108519" y="1916832"/>
          <a:ext cx="93610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3F667E9-898E-4C7C-B788-A3B12A8D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49077" y="2094012"/>
            <a:ext cx="2443403" cy="73866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50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 – projekty zakończone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0D5FAE80-E155-4C2F-9E1A-E0A0F3F0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0925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11 Pomoc techniczna (EFS)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F493166-7F7C-4CC9-B250-62D5895F0789}"/>
              </a:ext>
            </a:extLst>
          </p:cNvPr>
          <p:cNvSpPr txBox="1"/>
          <p:nvPr/>
        </p:nvSpPr>
        <p:spPr>
          <a:xfrm>
            <a:off x="8061" y="1412776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</p:spTree>
    <p:extLst>
      <p:ext uri="{BB962C8B-B14F-4D97-AF65-F5344CB8AC3E}">
        <p14:creationId xmlns:p14="http://schemas.microsoft.com/office/powerpoint/2010/main" val="1959988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0" y="1030925"/>
            <a:ext cx="9144000" cy="450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002060"/>
                </a:solidFill>
              </a:rPr>
              <a:t>Oś Priorytetowa 11 Pomoc techniczna (EFS)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86ED6C9-DACE-4E87-93FD-D9D9500BEB79}"/>
              </a:ext>
            </a:extLst>
          </p:cNvPr>
          <p:cNvSpPr txBox="1"/>
          <p:nvPr/>
        </p:nvSpPr>
        <p:spPr>
          <a:xfrm>
            <a:off x="575556" y="2276872"/>
            <a:ext cx="7992888" cy="234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15000"/>
              </a:lnSpc>
            </a:pPr>
            <a:r>
              <a:rPr lang="pl-PL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600" algn="just">
              <a:lnSpc>
                <a:spcPct val="115000"/>
              </a:lnSpc>
            </a:pPr>
            <a:endParaRPr lang="pl-PL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>
              <a:buFont typeface="Wingdings" pitchFamily="2" charset="2"/>
              <a:buChar char="ü"/>
            </a:pPr>
            <a:r>
              <a:rPr lang="pl-PL" dirty="0"/>
              <a:t> zorganizowano 208 spotkań, konferencji i seminariów,</a:t>
            </a:r>
          </a:p>
          <a:p>
            <a:pPr lvl="0">
              <a:buFont typeface="Wingdings" pitchFamily="2" charset="2"/>
              <a:buChar char="ü"/>
            </a:pPr>
            <a:endParaRPr lang="pl-PL" sz="500" dirty="0"/>
          </a:p>
          <a:p>
            <a:pPr lvl="0">
              <a:buFont typeface="Wingdings" pitchFamily="2" charset="2"/>
              <a:buChar char="ü"/>
            </a:pPr>
            <a:r>
              <a:rPr lang="pl-PL" dirty="0"/>
              <a:t> przeszkolono 8 307 beneficjentów,</a:t>
            </a:r>
          </a:p>
          <a:p>
            <a:pPr lvl="0">
              <a:buFont typeface="Wingdings" pitchFamily="2" charset="2"/>
              <a:buChar char="ü"/>
            </a:pPr>
            <a:endParaRPr lang="pl-PL" sz="500" dirty="0"/>
          </a:p>
          <a:p>
            <a:pPr lvl="0">
              <a:buFont typeface="Wingdings" pitchFamily="2" charset="2"/>
              <a:buChar char="ü"/>
            </a:pPr>
            <a:r>
              <a:rPr lang="pl-PL" dirty="0"/>
              <a:t> przeprowadzono 6 kampanii informacyjnych o szerokim zasięgu,</a:t>
            </a:r>
          </a:p>
          <a:p>
            <a:pPr lvl="0">
              <a:buFont typeface="Wingdings" pitchFamily="2" charset="2"/>
              <a:buChar char="ü"/>
            </a:pPr>
            <a:endParaRPr lang="pl-PL" sz="500" dirty="0"/>
          </a:p>
          <a:p>
            <a:pPr lvl="0" algn="just">
              <a:buFont typeface="Wingdings" pitchFamily="2" charset="2"/>
              <a:buChar char="ü"/>
            </a:pPr>
            <a:r>
              <a:rPr lang="pl-PL" dirty="0"/>
              <a:t> strony internetowe dotyczące realizacji RPO WD 2014-2020 zostały odwiedzone                                      13 302 672 razy.</a:t>
            </a:r>
          </a:p>
        </p:txBody>
      </p:sp>
    </p:spTree>
    <p:extLst>
      <p:ext uri="{BB962C8B-B14F-4D97-AF65-F5344CB8AC3E}">
        <p14:creationId xmlns:p14="http://schemas.microsoft.com/office/powerpoint/2010/main" val="2308313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C8D61D96-A04E-4E44-A167-D8F6BBD10268}"/>
              </a:ext>
            </a:extLst>
          </p:cNvPr>
          <p:cNvSpPr txBox="1">
            <a:spLocks/>
          </p:cNvSpPr>
          <p:nvPr/>
        </p:nvSpPr>
        <p:spPr>
          <a:xfrm>
            <a:off x="0" y="1084993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1800" b="1" dirty="0">
                <a:solidFill>
                  <a:srgbClr val="002060"/>
                </a:solidFill>
              </a:rPr>
              <a:t>Instrumenty finansowe</a:t>
            </a:r>
          </a:p>
        </p:txBody>
      </p:sp>
      <p:graphicFrame>
        <p:nvGraphicFramePr>
          <p:cNvPr id="8" name="Tabela 9">
            <a:extLst>
              <a:ext uri="{FF2B5EF4-FFF2-40B4-BE49-F238E27FC236}">
                <a16:creationId xmlns:a16="http://schemas.microsoft.com/office/drawing/2014/main" id="{6683A62B-4C31-4F72-8A5E-347A2FF71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03710"/>
              </p:ext>
            </p:extLst>
          </p:nvPr>
        </p:nvGraphicFramePr>
        <p:xfrm>
          <a:off x="467476" y="1690938"/>
          <a:ext cx="8147249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92">
                  <a:extLst>
                    <a:ext uri="{9D8B030D-6E8A-4147-A177-3AD203B41FA5}">
                      <a16:colId xmlns:a16="http://schemas.microsoft.com/office/drawing/2014/main" val="3630357109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873680305"/>
                    </a:ext>
                  </a:extLst>
                </a:gridCol>
                <a:gridCol w="2098509">
                  <a:extLst>
                    <a:ext uri="{9D8B030D-6E8A-4147-A177-3AD203B41FA5}">
                      <a16:colId xmlns:a16="http://schemas.microsoft.com/office/drawing/2014/main" val="4260044273"/>
                    </a:ext>
                  </a:extLst>
                </a:gridCol>
              </a:tblGrid>
              <a:tr h="444243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Środki</a:t>
                      </a:r>
                      <a:r>
                        <a:rPr lang="pl-PL" sz="1800" b="1" baseline="0" dirty="0">
                          <a:solidFill>
                            <a:schemeClr val="bg1"/>
                          </a:solidFill>
                        </a:rPr>
                        <a:t> przeznaczone na 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147 654 296 euro</a:t>
                      </a:r>
                      <a:endParaRPr lang="pl-PL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</a:rPr>
                        <a:t>w tym: środki 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</a:rPr>
                        <a:t>125 506 152 euro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(5,51 % alokacji Programu)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wkład krajowy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22 148 144 euro</a:t>
                      </a:r>
                      <a:endParaRPr lang="pl-PL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65341"/>
                  </a:ext>
                </a:extLst>
              </a:tr>
              <a:tr h="317939">
                <a:tc>
                  <a:txBody>
                    <a:bodyPr/>
                    <a:lstStyle/>
                    <a:p>
                      <a:pPr algn="ctr"/>
                      <a:endParaRPr lang="pl-PL" sz="1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l-PL" sz="1600" b="1" dirty="0">
                          <a:solidFill>
                            <a:srgbClr val="002060"/>
                          </a:solidFill>
                          <a:effectLst/>
                        </a:rPr>
                        <a:t>        EFRR – 122 756 152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821247"/>
                  </a:ext>
                </a:extLst>
              </a:tr>
              <a:tr h="317939">
                <a:tc>
                  <a:txBody>
                    <a:bodyPr/>
                    <a:lstStyle/>
                    <a:p>
                      <a:pPr algn="ctr"/>
                      <a:endParaRPr lang="pl-PL" sz="1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l-PL" sz="1600" b="1" dirty="0">
                          <a:solidFill>
                            <a:srgbClr val="002060"/>
                          </a:solidFill>
                          <a:effectLst/>
                        </a:rPr>
                        <a:t>        EFS – 2 750 000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46713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D59EA213-91E0-4B63-812C-89A6627C4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89464"/>
              </p:ext>
            </p:extLst>
          </p:nvPr>
        </p:nvGraphicFramePr>
        <p:xfrm>
          <a:off x="498376" y="3605138"/>
          <a:ext cx="8147248" cy="264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7248">
                  <a:extLst>
                    <a:ext uri="{9D8B030D-6E8A-4147-A177-3AD203B41FA5}">
                      <a16:colId xmlns:a16="http://schemas.microsoft.com/office/drawing/2014/main" val="2079386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Działanie 1.5 Rozwój produktów i usług w MŚP (PI 3c)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7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Środki na IF: 100 102 734 euro, w tym EFRR: 85 087 324 euro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16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</a:rPr>
                        <a:t>Wsparcie na wprowadzenie innowacji, przyczyniające się do zwiększenia konkurencyjności przedsiębiorstw, środki na łagodzenie skutków pandemii</a:t>
                      </a:r>
                      <a:r>
                        <a:rPr lang="pl-PL" sz="1600" kern="1200" baseline="0" dirty="0">
                          <a:solidFill>
                            <a:srgbClr val="002060"/>
                          </a:solidFill>
                          <a:effectLst/>
                        </a:rPr>
                        <a:t> COVID-19</a:t>
                      </a:r>
                      <a:endParaRPr lang="pl-PL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3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Podpisano 15 umów z pośrednikami finansowymi o wartości 100 099 054 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3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</a:rPr>
                        <a:t>Ze wsparcia skorzystały mikro,  małe i średnie przedsiębiorstwa</a:t>
                      </a:r>
                      <a:endParaRPr lang="pl-PL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5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PF udzielili ostatecznym odbiorcom </a:t>
                      </a:r>
                      <a:r>
                        <a:rPr lang="pl-PL" sz="1600" b="1" u="sng" kern="1200" dirty="0">
                          <a:solidFill>
                            <a:srgbClr val="002060"/>
                          </a:solidFill>
                          <a:effectLst/>
                        </a:rPr>
                        <a:t>2 443 pożyczki i 94 gwarancji</a:t>
                      </a:r>
                    </a:p>
                    <a:p>
                      <a:pPr algn="just"/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– środki wypłacone 87 096 292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euro, w tym środki UE 68 982 498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68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C8D61D96-A04E-4E44-A167-D8F6BBD10268}"/>
              </a:ext>
            </a:extLst>
          </p:cNvPr>
          <p:cNvSpPr txBox="1">
            <a:spLocks/>
          </p:cNvSpPr>
          <p:nvPr/>
        </p:nvSpPr>
        <p:spPr>
          <a:xfrm>
            <a:off x="0" y="1070747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1800" b="1" dirty="0">
                <a:solidFill>
                  <a:srgbClr val="002060"/>
                </a:solidFill>
              </a:rPr>
              <a:t>Instrumenty finansowe</a:t>
            </a:r>
          </a:p>
        </p:txBody>
      </p:sp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D59EA213-91E0-4B63-812C-89A6627C4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99279"/>
              </p:ext>
            </p:extLst>
          </p:nvPr>
        </p:nvGraphicFramePr>
        <p:xfrm>
          <a:off x="668658" y="1508659"/>
          <a:ext cx="7704856" cy="2255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79386247"/>
                    </a:ext>
                  </a:extLst>
                </a:gridCol>
              </a:tblGrid>
              <a:tr h="292776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Działanie 3.1 Produkcja i dystrybucja energii ze źródeł odnawialnych (PI 4a)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78593"/>
                  </a:ext>
                </a:extLst>
              </a:tr>
              <a:tr h="292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Środki na IF: 14 054 954 euro, w tym EFRR: 11 946 711 euro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166406"/>
                  </a:ext>
                </a:extLst>
              </a:tr>
              <a:tr h="292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</a:rPr>
                        <a:t>Wsparcie ma na celu zwiększenie wytwarzania energii z OZE</a:t>
                      </a:r>
                      <a:endParaRPr lang="pl-PL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33136"/>
                  </a:ext>
                </a:extLst>
              </a:tr>
              <a:tr h="292776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Podpisano umowę z 1 pośrednikiem finansowym o wartości 12 087 903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39534"/>
                  </a:ext>
                </a:extLst>
              </a:tr>
              <a:tr h="292776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</a:rPr>
                        <a:t>Ze wsparcia skorzystały przedsiębiorstwa oraz spółdzielnie i wspólnoty</a:t>
                      </a:r>
                      <a:r>
                        <a:rPr lang="pl-PL" sz="1600" kern="1200" baseline="0" dirty="0">
                          <a:solidFill>
                            <a:srgbClr val="002060"/>
                          </a:solidFill>
                          <a:effectLst/>
                        </a:rPr>
                        <a:t> mieszkaniowe</a:t>
                      </a:r>
                      <a:endParaRPr lang="pl-PL" sz="1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55137"/>
                  </a:ext>
                </a:extLst>
              </a:tr>
              <a:tr h="503734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PF udzielił ostatecznym odbiorcom </a:t>
                      </a:r>
                      <a:r>
                        <a:rPr lang="pl-PL" sz="1600" b="1" u="sng" kern="1200" dirty="0">
                          <a:solidFill>
                            <a:srgbClr val="002060"/>
                          </a:solidFill>
                          <a:effectLst/>
                        </a:rPr>
                        <a:t>71 pożyczek </a:t>
                      </a:r>
                    </a:p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– środki wypłacone 5 773 447 euro, w tym środki UE 4 774 797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0872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DFA97107-7DB1-48F9-AF11-19DFB6313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57020"/>
              </p:ext>
            </p:extLst>
          </p:nvPr>
        </p:nvGraphicFramePr>
        <p:xfrm>
          <a:off x="668658" y="3932504"/>
          <a:ext cx="7704856" cy="227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79386247"/>
                    </a:ext>
                  </a:extLst>
                </a:gridCol>
              </a:tblGrid>
              <a:tr h="28081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Działanie 3.2 Efektywność energetyczna w MŚP (PI 4b)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78593"/>
                  </a:ext>
                </a:extLst>
              </a:tr>
              <a:tr h="280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Środki na IF: 18 957 762 euro, w tym EFRR: 16 114 098 euro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166406"/>
                  </a:ext>
                </a:extLst>
              </a:tr>
              <a:tr h="355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0" kern="1200" dirty="0">
                          <a:solidFill>
                            <a:srgbClr val="002060"/>
                          </a:solidFill>
                          <a:effectLst/>
                        </a:rPr>
                        <a:t>Wsparcie skierowane na zwiększenie efektywności energetycznej w przedsiębiorstwach</a:t>
                      </a:r>
                      <a:endParaRPr lang="pl-PL" sz="16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33136"/>
                  </a:ext>
                </a:extLst>
              </a:tr>
              <a:tr h="280812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Podpisano 2 umowy z pośrednikami finansowymi o wartości 16 445 281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39534"/>
                  </a:ext>
                </a:extLst>
              </a:tr>
              <a:tr h="280812">
                <a:tc>
                  <a:txBody>
                    <a:bodyPr/>
                    <a:lstStyle/>
                    <a:p>
                      <a:r>
                        <a:rPr lang="pl-PL" sz="1600" i="0" kern="1200" dirty="0">
                          <a:solidFill>
                            <a:srgbClr val="002060"/>
                          </a:solidFill>
                          <a:effectLst/>
                        </a:rPr>
                        <a:t>Z pożyczek skorzystały przedsiębiorstwa</a:t>
                      </a:r>
                      <a:endParaRPr lang="pl-PL" sz="16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55137"/>
                  </a:ext>
                </a:extLst>
              </a:tr>
              <a:tr h="485039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PF udzielili ostatecznym odbiorcom </a:t>
                      </a:r>
                      <a:r>
                        <a:rPr lang="pl-PL" sz="1600" b="1" u="sng" kern="1200" dirty="0">
                          <a:solidFill>
                            <a:srgbClr val="002060"/>
                          </a:solidFill>
                          <a:effectLst/>
                        </a:rPr>
                        <a:t>61 pożyczek </a:t>
                      </a:r>
                    </a:p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– środki wypłacone 13 207 063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euro, w tym środki UE 10 917 747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118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C8D61D96-A04E-4E44-A167-D8F6BBD10268}"/>
              </a:ext>
            </a:extLst>
          </p:cNvPr>
          <p:cNvSpPr txBox="1">
            <a:spLocks/>
          </p:cNvSpPr>
          <p:nvPr/>
        </p:nvSpPr>
        <p:spPr>
          <a:xfrm>
            <a:off x="-10851" y="995361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1800" b="1" dirty="0">
                <a:solidFill>
                  <a:srgbClr val="002060"/>
                </a:solidFill>
              </a:rPr>
              <a:t>Instrumenty finansowe</a:t>
            </a:r>
          </a:p>
        </p:txBody>
      </p:sp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D59EA213-91E0-4B63-812C-89A6627C4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30434"/>
              </p:ext>
            </p:extLst>
          </p:nvPr>
        </p:nvGraphicFramePr>
        <p:xfrm>
          <a:off x="611560" y="1435872"/>
          <a:ext cx="7688021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88021">
                  <a:extLst>
                    <a:ext uri="{9D8B030D-6E8A-4147-A177-3AD203B41FA5}">
                      <a16:colId xmlns:a16="http://schemas.microsoft.com/office/drawing/2014/main" val="2079386247"/>
                    </a:ext>
                  </a:extLst>
                </a:gridCol>
              </a:tblGrid>
              <a:tr h="482971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Działanie 3.3 Efektywność energetyczna w budynkach użyteczności publicznej i sektorze mieszkaniowym (PI 4c)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78593"/>
                  </a:ext>
                </a:extLst>
              </a:tr>
              <a:tr h="279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Środki na IF: 11 303 552 euro, w tym EFRR: 9 608 019 euro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166406"/>
                  </a:ext>
                </a:extLst>
              </a:tr>
              <a:tr h="432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</a:rPr>
                        <a:t>Wsparcie skierowane na zwiększenie efektywności energetycznej wielorodzinnych budynków mieszkalnych</a:t>
                      </a:r>
                      <a:endParaRPr lang="pl-PL" sz="14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33136"/>
                  </a:ext>
                </a:extLst>
              </a:tr>
              <a:tr h="279615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Podpisano umowę z 1 pośrednikiem finansowym o wartości 10 042 177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39534"/>
                  </a:ext>
                </a:extLst>
              </a:tr>
              <a:tr h="254195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</a:rPr>
                        <a:t>Z pożyczek skorzystały spółdzielnie i wspólnoty mieszkaniowe</a:t>
                      </a:r>
                      <a:endParaRPr lang="pl-PL" sz="14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55137"/>
                  </a:ext>
                </a:extLst>
              </a:tr>
              <a:tr h="482971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PF udzielił ostatecznym odbiorcom </a:t>
                      </a:r>
                      <a:r>
                        <a:rPr lang="pl-PL" sz="1600" b="1" u="sng" kern="1200" dirty="0">
                          <a:solidFill>
                            <a:srgbClr val="002060"/>
                          </a:solidFill>
                          <a:effectLst/>
                        </a:rPr>
                        <a:t>82 pożyczki </a:t>
                      </a:r>
                    </a:p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– środki wypłacone 7 073 673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euro, w tym środki UE 5 850 119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0872"/>
                  </a:ext>
                </a:extLst>
              </a:tr>
            </a:tbl>
          </a:graphicData>
        </a:graphic>
      </p:graphicFrame>
      <p:graphicFrame>
        <p:nvGraphicFramePr>
          <p:cNvPr id="10" name="Tabela 13">
            <a:extLst>
              <a:ext uri="{FF2B5EF4-FFF2-40B4-BE49-F238E27FC236}">
                <a16:creationId xmlns:a16="http://schemas.microsoft.com/office/drawing/2014/main" id="{DFA97107-7DB1-48F9-AF11-19DFB6313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01396"/>
              </p:ext>
            </p:extLst>
          </p:nvPr>
        </p:nvGraphicFramePr>
        <p:xfrm>
          <a:off x="611560" y="4221089"/>
          <a:ext cx="7688022" cy="24553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88022">
                  <a:extLst>
                    <a:ext uri="{9D8B030D-6E8A-4147-A177-3AD203B41FA5}">
                      <a16:colId xmlns:a16="http://schemas.microsoft.com/office/drawing/2014/main" val="2079386247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Działanie 8.2 Samozatrudnienie, przedsiębiorczość oraz tworzenie nowych miejsc pracy (PI 8.iii)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78593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Środki na IF: 3 235 294 euro, w tym EFS: 2 750 000 euro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166406"/>
                  </a:ext>
                </a:extLst>
              </a:tr>
              <a:tr h="321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kern="1200" dirty="0">
                          <a:solidFill>
                            <a:srgbClr val="002060"/>
                          </a:solidFill>
                          <a:effectLst/>
                        </a:rPr>
                        <a:t>Wsparcie dla osób powyżej 30 roku życia bez zatrudnienia, na rozpoczęcia działalności gospodarczej</a:t>
                      </a:r>
                      <a:endParaRPr lang="pl-PL" sz="14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33136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Podpisano 2 umowy z pośrednikami finansowymi o wartości 3 209 651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39534"/>
                  </a:ext>
                </a:extLst>
              </a:tr>
              <a:tr h="211707"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effectLst/>
                        </a:rPr>
                        <a:t>Z pożyczek skorzystały osoby fizyczne</a:t>
                      </a:r>
                      <a:endParaRPr lang="pl-PL" sz="14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55137"/>
                  </a:ext>
                </a:extLst>
              </a:tr>
              <a:tr h="402242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PF udzielił ostatecznym odbiorcom </a:t>
                      </a:r>
                      <a:r>
                        <a:rPr lang="pl-PL" sz="1600" b="1" u="sng" kern="1200" dirty="0">
                          <a:solidFill>
                            <a:srgbClr val="002060"/>
                          </a:solidFill>
                          <a:effectLst/>
                        </a:rPr>
                        <a:t>184 pożyczki</a:t>
                      </a:r>
                    </a:p>
                    <a:p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– środki wypłacone 2 513 780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</a:rPr>
                        <a:t>euro, w tym środki UE 2 136 713 euro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503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1580" y="1412776"/>
            <a:ext cx="7560840" cy="4752528"/>
          </a:xfrm>
          <a:effectLst/>
        </p:spPr>
        <p:txBody>
          <a:bodyPr>
            <a:noAutofit/>
          </a:bodyPr>
          <a:lstStyle/>
          <a:p>
            <a:pPr marL="1371600" lvl="3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Kwestie wpływające na realizację projektów w 2021 r.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Problemy z terminową realizacją projektów zgodnie harmonogramem związane były ze skutki p</a:t>
            </a: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andemii COVID-19 (</a:t>
            </a:r>
            <a:r>
              <a:rPr lang="pl-PL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lockdown</a:t>
            </a: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beneficjenci zgłaszali trudności w </a:t>
            </a:r>
            <a:r>
              <a:rPr lang="pl-PL" sz="13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realizacji projektów </a:t>
            </a: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planowanym terminie, co przekładało się również na brak postępu w realizacji i tym samym brak możliwości osiągnięcia wskaźników produktu i rezultatu w zakładanym czasie.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Wpływ pandemii COVID-19 na gospodarkę i sytuację finansową przedsiębiorstw (beneficjentów), uwidocznił się w projektach będących w okresie trwałości, w których wystąpiły problemy z utrzymaniem poziomu zatrudnienia oraz tworzeniem nowych miejsc pracy, co miało bezpośredni wpływ na osiągnięcie wskaźników rezultatu oraz utrzymanie wskaźników w okresie trwałości.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związku z pogorszeniem się koniunktury gospodarczej, beneficjenci zgłaszali trudności w pozyskaniu wykonawców inwestycji oraz wzrost cen robót i usług, mający bezpośredni wpływ na budżet projektu.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Skutki wywołane przez pandemię COVID-19 miały wpływ na realizację projektów z zakresu edukacji (EFS) ze względu na okresowe zamknięcie placówek oświatowych. Beneficjenci zgłaszali, że realizacja projektów została wstrzymana z powodu braku możliwości prowadzenia zajęć, w tym zajęć dodatkowych, realizację szkoleń i staży, co wpływało na realizację projektów w pełnym zakresie i w zakładanym terminie.</a:t>
            </a:r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7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62D4D8-05BA-4FE7-8BCA-C1D3B975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37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11960" y="4149080"/>
            <a:ext cx="3744416" cy="1468756"/>
          </a:xfrm>
          <a:effectLst/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1800" b="1" dirty="0">
                <a:solidFill>
                  <a:srgbClr val="002060"/>
                </a:solidFill>
              </a:rPr>
              <a:t>Dziękuję za uwagę</a:t>
            </a:r>
          </a:p>
          <a:p>
            <a:pPr marL="0" indent="0" algn="r">
              <a:buNone/>
            </a:pPr>
            <a:endParaRPr lang="pl-PL" sz="1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pl-PL" sz="1800" b="1" dirty="0">
                <a:solidFill>
                  <a:srgbClr val="002060"/>
                </a:solidFill>
              </a:rPr>
              <a:t>Departament Funduszy Europejskich</a:t>
            </a:r>
          </a:p>
          <a:p>
            <a:pPr marL="0" indent="0" algn="r">
              <a:buNone/>
            </a:pPr>
            <a:r>
              <a:rPr lang="pl-PL" sz="1800" b="1" dirty="0">
                <a:solidFill>
                  <a:srgbClr val="002060"/>
                </a:solidFill>
              </a:rPr>
              <a:t>www.rpo.dolnyslask.pl</a:t>
            </a:r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7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62D4D8-05BA-4FE7-8BCA-C1D3B975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0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BA6B1857-5491-497A-B597-BF05EA91A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191511"/>
              </p:ext>
            </p:extLst>
          </p:nvPr>
        </p:nvGraphicFramePr>
        <p:xfrm>
          <a:off x="0" y="1412776"/>
          <a:ext cx="9144000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6F0EC06D-5E25-4705-A34A-776CAA09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522631" y="1934836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do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31.12.2021: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975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 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5 031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18DCB3C-B563-4447-87E5-D527B26A2992}"/>
              </a:ext>
            </a:extLst>
          </p:cNvPr>
          <p:cNvSpPr txBox="1"/>
          <p:nvPr/>
        </p:nvSpPr>
        <p:spPr>
          <a:xfrm>
            <a:off x="-18344" y="9807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RPO WD 2014-2020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905942B-72A6-4289-89A9-41205F0A5817}"/>
              </a:ext>
            </a:extLst>
          </p:cNvPr>
          <p:cNvSpPr txBox="1"/>
          <p:nvPr/>
        </p:nvSpPr>
        <p:spPr>
          <a:xfrm>
            <a:off x="-108520" y="1380838"/>
            <a:ext cx="9144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</a:t>
            </a:r>
            <a:r>
              <a:rPr kumimoji="0" lang="pl-PL" sz="16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i 2021 r. oraz na 31.03.2022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</p:spTree>
    <p:extLst>
      <p:ext uri="{BB962C8B-B14F-4D97-AF65-F5344CB8AC3E}">
        <p14:creationId xmlns:p14="http://schemas.microsoft.com/office/powerpoint/2010/main" val="396359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51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8F7A2D-0F6F-4FFF-B853-213C3E35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989824224"/>
              </p:ext>
            </p:extLst>
          </p:nvPr>
        </p:nvGraphicFramePr>
        <p:xfrm>
          <a:off x="395536" y="1052736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673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3812"/>
            <a:ext cx="4211960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/>
          <p:cNvSpPr/>
          <p:nvPr/>
        </p:nvSpPr>
        <p:spPr>
          <a:xfrm>
            <a:off x="656980" y="2276872"/>
            <a:ext cx="8344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Europejski Fundusz Rozwoju Regionalnego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Osie Priorytetowe 1 – 7,</a:t>
            </a:r>
            <a:r>
              <a:rPr kumimoji="0" lang="pl-P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12 i 13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36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411841"/>
              </p:ext>
            </p:extLst>
          </p:nvPr>
        </p:nvGraphicFramePr>
        <p:xfrm>
          <a:off x="-108521" y="1916832"/>
          <a:ext cx="936104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6775" y="103780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Europejski Fundusz Rozwoju Regionalnego (Osie Priorytetowe 1 – 7,</a:t>
            </a:r>
            <a: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12 i 13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AEB7C48-D714-4B1A-B4B8-F9534935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16909" y="2106392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31.12.2021: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350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  3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934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CE1719C-C9DA-4085-9466-B6AAAE2F400F}"/>
              </a:ext>
            </a:extLst>
          </p:cNvPr>
          <p:cNvSpPr txBox="1"/>
          <p:nvPr/>
        </p:nvSpPr>
        <p:spPr>
          <a:xfrm>
            <a:off x="0" y="1464377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</p:spTree>
    <p:extLst>
      <p:ext uri="{BB962C8B-B14F-4D97-AF65-F5344CB8AC3E}">
        <p14:creationId xmlns:p14="http://schemas.microsoft.com/office/powerpoint/2010/main" val="55948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291098"/>
              </p:ext>
            </p:extLst>
          </p:nvPr>
        </p:nvGraphicFramePr>
        <p:xfrm>
          <a:off x="-108520" y="1844824"/>
          <a:ext cx="92525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F729E2A-B2E7-43A4-B1EC-36D75103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53238-6498-42C9-B41E-DC417AC75BA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228184" y="2037586"/>
            <a:ext cx="24061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Calibri"/>
              </a:rPr>
              <a:t>d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31.12.2021 r.: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935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realizowane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771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projekty zakończone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CFB69D6-232F-465F-A80B-26C835D3E681}"/>
              </a:ext>
            </a:extLst>
          </p:cNvPr>
          <p:cNvSpPr txBox="1"/>
          <p:nvPr/>
        </p:nvSpPr>
        <p:spPr>
          <a:xfrm>
            <a:off x="0" y="1422033"/>
            <a:ext cx="9144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Stan realizacji na koniec 2018, 2019, 2020 i 2021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[euro]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F87EE4F-FFFF-4439-BE04-0FDB0494278F}"/>
              </a:ext>
            </a:extLst>
          </p:cNvPr>
          <p:cNvSpPr txBox="1"/>
          <p:nvPr/>
        </p:nvSpPr>
        <p:spPr>
          <a:xfrm>
            <a:off x="0" y="10538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Oś Priorytetowa 1 Przedsiębiorstwa i innowacje (EFRR)</a:t>
            </a:r>
            <a:endParaRPr lang="pl-PL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1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51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8F7A2D-0F6F-4FFF-B853-213C3E35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F2CD41E-5705-423B-B433-B359790E89DB}"/>
              </a:ext>
            </a:extLst>
          </p:cNvPr>
          <p:cNvSpPr txBox="1"/>
          <p:nvPr/>
        </p:nvSpPr>
        <p:spPr>
          <a:xfrm>
            <a:off x="0" y="10538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Oś Priorytetowa 1 Przedsiębiorstwa i innowacje (EFRR)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32DF905-6F80-4D83-AA8C-02737DC1271B}"/>
              </a:ext>
            </a:extLst>
          </p:cNvPr>
          <p:cNvSpPr txBox="1"/>
          <p:nvPr/>
        </p:nvSpPr>
        <p:spPr>
          <a:xfrm>
            <a:off x="467544" y="1725180"/>
            <a:ext cx="8280920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594" algn="ctr">
              <a:lnSpc>
                <a:spcPct val="115000"/>
              </a:lnSpc>
            </a:pPr>
            <a:r>
              <a:rPr lang="pl-PL" sz="16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 realizacji projektów</a:t>
            </a:r>
          </a:p>
          <a:p>
            <a:pPr indent="-228594" algn="just">
              <a:lnSpc>
                <a:spcPct val="115000"/>
              </a:lnSpc>
            </a:pPr>
            <a:endParaRPr lang="pl-PL" sz="16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3 575 przedsiębiorstw otrzymało dotacje, w tym 1 997 przedsiębiorstw wsparto w związku          z przeciwdziałaniem skutkom pandemii COVID-19,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1 974 przedsiębiorstw skorzystało z pożyczek udostępnionych w ramach instrumentów finansowych,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243 przedsiębiorstw współpracowało z ośrodkami badawczymi,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52 przedsiębiorców wprowadziło zmiany organizacyjno-procesowe w firmie,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248 przedsiębiorców wprowadziło produkty nowe dla rynku,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przygotowano 102,87 ha terenów inwestycyjnych dla przedsiębiorstw,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36 laboratoriów badawczych w przedsiębiorstwach i jednostkach naukowych uzyskało dofinansowanie, 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208 naukowców skorzystało z infrastruktury badawczej,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zrealizowano 265 prac z zakresu </a:t>
            </a:r>
            <a:r>
              <a:rPr lang="pl-PL" sz="1600" dirty="0" err="1"/>
              <a:t>B+R</a:t>
            </a:r>
            <a:r>
              <a:rPr lang="pl-PL" sz="1600" dirty="0"/>
              <a:t>,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 213 przedsiębiorstw realizowało inwestycje </a:t>
            </a:r>
            <a:r>
              <a:rPr lang="pl-PL" sz="1600" dirty="0" err="1"/>
              <a:t>ekoinnowacyjne</a:t>
            </a:r>
            <a:r>
              <a:rPr lang="pl-PL" sz="1600" dirty="0"/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1600" dirty="0"/>
              <a:t>utworzono miejsca pracy – 727 etatów.</a:t>
            </a:r>
          </a:p>
        </p:txBody>
      </p:sp>
    </p:spTree>
    <p:extLst>
      <p:ext uri="{BB962C8B-B14F-4D97-AF65-F5344CB8AC3E}">
        <p14:creationId xmlns:p14="http://schemas.microsoft.com/office/powerpoint/2010/main" val="3606019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13947</TotalTime>
  <Words>2752</Words>
  <Application>Microsoft Office PowerPoint</Application>
  <PresentationFormat>Pokaz na ekranie (4:3)</PresentationFormat>
  <Paragraphs>381</Paragraphs>
  <Slides>38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38</vt:i4>
      </vt:variant>
    </vt:vector>
  </HeadingPairs>
  <TitlesOfParts>
    <vt:vector size="45" baseType="lpstr">
      <vt:lpstr>Arial</vt:lpstr>
      <vt:lpstr>Calibri</vt:lpstr>
      <vt:lpstr>David</vt:lpstr>
      <vt:lpstr>Wingdings</vt:lpstr>
      <vt:lpstr>Motyw pakietu Office</vt:lpstr>
      <vt:lpstr>1_Motyw pakietu Office</vt:lpstr>
      <vt:lpstr>2_Motyw pakietu Office</vt:lpstr>
      <vt:lpstr>SPRAWOZDANIE ROCZNE Z REALIZACJI  REGIONALNEGO PROGRAMU OPERACYJNEGO WOJEWÓDZTWA DOLNOŚLĄSKIEGO 2014-2020 ZA ROK 2021  Komitet Monitorujący RPO WD  Wrocław, maj 2022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Anna Bielińska</cp:lastModifiedBy>
  <cp:revision>1628</cp:revision>
  <cp:lastPrinted>2022-04-29T12:21:14Z</cp:lastPrinted>
  <dcterms:created xsi:type="dcterms:W3CDTF">2015-04-22T07:48:15Z</dcterms:created>
  <dcterms:modified xsi:type="dcterms:W3CDTF">2022-05-30T12:29:44Z</dcterms:modified>
</cp:coreProperties>
</file>