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22" r:id="rId3"/>
    <p:sldId id="313" r:id="rId4"/>
    <p:sldId id="275" r:id="rId5"/>
    <p:sldId id="287" r:id="rId6"/>
    <p:sldId id="288" r:id="rId7"/>
    <p:sldId id="289" r:id="rId8"/>
    <p:sldId id="290" r:id="rId9"/>
    <p:sldId id="291" r:id="rId10"/>
    <p:sldId id="300" r:id="rId11"/>
    <p:sldId id="301" r:id="rId12"/>
    <p:sldId id="302" r:id="rId13"/>
    <p:sldId id="303" r:id="rId14"/>
    <p:sldId id="304" r:id="rId15"/>
    <p:sldId id="276" r:id="rId16"/>
    <p:sldId id="305" r:id="rId17"/>
    <p:sldId id="281" r:id="rId18"/>
    <p:sldId id="282" r:id="rId19"/>
    <p:sldId id="279" r:id="rId20"/>
    <p:sldId id="280" r:id="rId21"/>
    <p:sldId id="309" r:id="rId22"/>
    <p:sldId id="293" r:id="rId23"/>
    <p:sldId id="317" r:id="rId24"/>
    <p:sldId id="318" r:id="rId25"/>
    <p:sldId id="319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Udało się osiągnąć wszystkie efekty, które przewidywaliśmy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4.1.</c:v>
                </c:pt>
                <c:pt idx="1">
                  <c:v>4.2.</c:v>
                </c:pt>
                <c:pt idx="2">
                  <c:v>4.3.</c:v>
                </c:pt>
                <c:pt idx="3">
                  <c:v>4.4.</c:v>
                </c:pt>
                <c:pt idx="4">
                  <c:v>4.5.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0.93333333333333335</c:v>
                </c:pt>
                <c:pt idx="1">
                  <c:v>0.86111111111111116</c:v>
                </c:pt>
                <c:pt idx="2">
                  <c:v>0.94339622641509435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B-45B8-82DB-1C6F52CAF0B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Udało się osiągnąć większość efektów, które przewidywaliśmy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7154588291540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9B-45B8-82DB-1C6F52CAF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4.1.</c:v>
                </c:pt>
                <c:pt idx="1">
                  <c:v>4.2.</c:v>
                </c:pt>
                <c:pt idx="2">
                  <c:v>4.3.</c:v>
                </c:pt>
                <c:pt idx="3">
                  <c:v>4.4.</c:v>
                </c:pt>
                <c:pt idx="4">
                  <c:v>4.5.</c:v>
                </c:pt>
              </c:strCache>
            </c:strRef>
          </c:cat>
          <c:val>
            <c:numRef>
              <c:f>Arkusz1!$C$2:$C$6</c:f>
              <c:numCache>
                <c:formatCode>0.00%</c:formatCode>
                <c:ptCount val="5"/>
                <c:pt idx="1">
                  <c:v>2.7777777777777776E-2</c:v>
                </c:pt>
                <c:pt idx="2">
                  <c:v>3.7735849056603772E-2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B-45B8-82DB-1C6F52CAF0B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Udało się osiągnąć jedynie część efektów, które przewidywaliśmy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3109536778130251E-2"/>
                  <c:y val="-9.95656735444903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9B-45B8-82DB-1C6F52CAF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4.1.</c:v>
                </c:pt>
                <c:pt idx="1">
                  <c:v>4.2.</c:v>
                </c:pt>
                <c:pt idx="2">
                  <c:v>4.3.</c:v>
                </c:pt>
                <c:pt idx="3">
                  <c:v>4.4.</c:v>
                </c:pt>
                <c:pt idx="4">
                  <c:v>4.5.</c:v>
                </c:pt>
              </c:strCache>
            </c:strRef>
          </c:cat>
          <c:val>
            <c:numRef>
              <c:f>Arkusz1!$D$2:$D$6</c:f>
              <c:numCache>
                <c:formatCode>0.00%</c:formatCode>
                <c:ptCount val="5"/>
                <c:pt idx="1">
                  <c:v>2.7777777777777776E-2</c:v>
                </c:pt>
                <c:pt idx="2">
                  <c:v>1.8867924528301886E-2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B-45B8-82DB-1C6F52CAF0B3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 udało się osiągnąć efektów, które przewidywaliśmy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4.1.</c:v>
                </c:pt>
                <c:pt idx="1">
                  <c:v>4.2.</c:v>
                </c:pt>
                <c:pt idx="2">
                  <c:v>4.3.</c:v>
                </c:pt>
                <c:pt idx="3">
                  <c:v>4.4.</c:v>
                </c:pt>
                <c:pt idx="4">
                  <c:v>4.5.</c:v>
                </c:pt>
              </c:strCache>
            </c:strRef>
          </c:cat>
          <c:val>
            <c:numRef>
              <c:f>Arkusz1!$E$2:$E$6</c:f>
              <c:numCache>
                <c:formatCode>0.00%</c:formatCode>
                <c:ptCount val="5"/>
                <c:pt idx="0">
                  <c:v>6.6666666666666666E-2</c:v>
                </c:pt>
                <c:pt idx="1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9B-45B8-82DB-1C6F52CAF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888816"/>
        <c:axId val="689889800"/>
      </c:barChart>
      <c:catAx>
        <c:axId val="68988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9889800"/>
        <c:crosses val="autoZero"/>
        <c:auto val="1"/>
        <c:lblAlgn val="ctr"/>
        <c:lblOffset val="100"/>
        <c:noMultiLvlLbl val="0"/>
      </c:catAx>
      <c:valAx>
        <c:axId val="6898898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988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11362925440333E-2"/>
          <c:y val="0.71259968620414349"/>
          <c:w val="0.48940825895158779"/>
          <c:h val="0.2711075608209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Degradacja walorów przyrodniczych regionu</c:v>
                </c:pt>
                <c:pt idx="1">
                  <c:v>Niewielka rozpoznawalność i atrakcyjność miejsc atrakcyjnych przyrodniczo</c:v>
                </c:pt>
                <c:pt idx="2">
                  <c:v>Niska świadomość społeczna w zakresie ochrony dziedzictwa kulturowego</c:v>
                </c:pt>
                <c:pt idx="3">
                  <c:v>Niewielka rozpoznawalność i atrakcyjność miejsc atrakcyjnych kulturowo</c:v>
                </c:pt>
                <c:pt idx="4">
                  <c:v>Degradacja walorów kulturowych regionu</c:v>
                </c:pt>
                <c:pt idx="5">
                  <c:v>Inne problemy </c:v>
                </c:pt>
              </c:strCache>
            </c:strRef>
          </c:cat>
          <c:val>
            <c:numRef>
              <c:f>Arkusz1!$B$2:$B$7</c:f>
              <c:numCache>
                <c:formatCode>0.00%</c:formatCode>
                <c:ptCount val="6"/>
                <c:pt idx="0">
                  <c:v>0.59459459459459463</c:v>
                </c:pt>
                <c:pt idx="1">
                  <c:v>0.48648648648648651</c:v>
                </c:pt>
                <c:pt idx="2">
                  <c:v>0.21621621621621623</c:v>
                </c:pt>
                <c:pt idx="3">
                  <c:v>0.21621621621621623</c:v>
                </c:pt>
                <c:pt idx="4">
                  <c:v>0.16216216216216217</c:v>
                </c:pt>
                <c:pt idx="5">
                  <c:v>0.13513513513513514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A-4E3D-A027-5045978FA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443776"/>
        <c:axId val="795443120"/>
      </c:barChart>
      <c:catAx>
        <c:axId val="7954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5443120"/>
        <c:crosses val="autoZero"/>
        <c:auto val="1"/>
        <c:lblAlgn val="ctr"/>
        <c:lblOffset val="100"/>
        <c:noMultiLvlLbl val="0"/>
      </c:catAx>
      <c:valAx>
        <c:axId val="795443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954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Ryzyko powodziowe</c:v>
                </c:pt>
                <c:pt idx="1">
                  <c:v>Brak zbiorników retencyjnych</c:v>
                </c:pt>
                <c:pt idx="2">
                  <c:v>Braki w wyposażeniu służb ratowniczych</c:v>
                </c:pt>
                <c:pt idx="3">
                  <c:v>Inne problemy 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0.76470588235294112</c:v>
                </c:pt>
                <c:pt idx="1">
                  <c:v>0.29411764705882354</c:v>
                </c:pt>
                <c:pt idx="2">
                  <c:v>0.11764705882352941</c:v>
                </c:pt>
                <c:pt idx="3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7-4543-A255-83BF09B4C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443776"/>
        <c:axId val="795443120"/>
      </c:barChart>
      <c:catAx>
        <c:axId val="7954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5443120"/>
        <c:crosses val="autoZero"/>
        <c:auto val="1"/>
        <c:lblAlgn val="ctr"/>
        <c:lblOffset val="100"/>
        <c:noMultiLvlLbl val="0"/>
      </c:catAx>
      <c:valAx>
        <c:axId val="79544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54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Działanie 4.1</c:v>
                </c:pt>
                <c:pt idx="1">
                  <c:v>Działanie 4.2</c:v>
                </c:pt>
                <c:pt idx="2">
                  <c:v>Działanie 4.3</c:v>
                </c:pt>
                <c:pt idx="3">
                  <c:v>Działanie 4.4</c:v>
                </c:pt>
                <c:pt idx="4">
                  <c:v>Działanie 4.5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0.6</c:v>
                </c:pt>
                <c:pt idx="1">
                  <c:v>0.72222222222222221</c:v>
                </c:pt>
                <c:pt idx="2">
                  <c:v>0.49056603773584906</c:v>
                </c:pt>
                <c:pt idx="3">
                  <c:v>0.3783783783783784</c:v>
                </c:pt>
                <c:pt idx="4">
                  <c:v>0.23529411764705882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0-48A0-BC09-B5E3EAAA151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Działanie 4.1</c:v>
                </c:pt>
                <c:pt idx="1">
                  <c:v>Działanie 4.2</c:v>
                </c:pt>
                <c:pt idx="2">
                  <c:v>Działanie 4.3</c:v>
                </c:pt>
                <c:pt idx="3">
                  <c:v>Działanie 4.4</c:v>
                </c:pt>
                <c:pt idx="4">
                  <c:v>Działanie 4.5</c:v>
                </c:pt>
              </c:strCache>
            </c:strRef>
          </c:cat>
          <c:val>
            <c:numRef>
              <c:f>Arkusz1!$C$2:$C$6</c:f>
              <c:numCache>
                <c:formatCode>0.00%</c:formatCode>
                <c:ptCount val="5"/>
                <c:pt idx="0">
                  <c:v>0.4</c:v>
                </c:pt>
                <c:pt idx="1">
                  <c:v>0.27777777777777779</c:v>
                </c:pt>
                <c:pt idx="2">
                  <c:v>0.50943396226415094</c:v>
                </c:pt>
                <c:pt idx="3">
                  <c:v>0.6216216216216216</c:v>
                </c:pt>
                <c:pt idx="4">
                  <c:v>0.76470588235294112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C0-48A0-BC09-B5E3EAAA1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552224"/>
        <c:axId val="804554520"/>
      </c:barChart>
      <c:catAx>
        <c:axId val="8045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04554520"/>
        <c:crosses val="autoZero"/>
        <c:auto val="1"/>
        <c:lblAlgn val="ctr"/>
        <c:lblOffset val="100"/>
        <c:noMultiLvlLbl val="0"/>
      </c:catAx>
      <c:valAx>
        <c:axId val="80455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0455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Inne obszary </c:v>
                </c:pt>
                <c:pt idx="1">
                  <c:v>Wspieranie wdrażania recyklingu odpadów i efektywnego gospodarowania zasobami </c:v>
                </c:pt>
                <c:pt idx="2">
                  <c:v>Wspieranie recyklingu odpadów komunalnych </c:v>
                </c:pt>
                <c:pt idx="3">
                  <c:v>Zapobieganie powstawaniu odpadów </c:v>
                </c:pt>
                <c:pt idx="4">
                  <c:v>Zwiększenie odzysku zasobów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6.6666666666666666E-2</c:v>
                </c:pt>
                <c:pt idx="1">
                  <c:v>0.46666666666666667</c:v>
                </c:pt>
                <c:pt idx="2">
                  <c:v>0.53333333333333333</c:v>
                </c:pt>
                <c:pt idx="3">
                  <c:v>0.66666666666666663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9-4D78-9E7B-04107CC2C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901144"/>
        <c:axId val="621897864"/>
      </c:barChart>
      <c:catAx>
        <c:axId val="6219011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897864"/>
        <c:crosses val="autoZero"/>
        <c:auto val="1"/>
        <c:lblAlgn val="ctr"/>
        <c:lblOffset val="100"/>
        <c:noMultiLvlLbl val="0"/>
      </c:catAx>
      <c:valAx>
        <c:axId val="62189786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90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Inne obszary </c:v>
                </c:pt>
                <c:pt idx="1">
                  <c:v>Rozwój retencji, budowa i modernizacja oczyszczalni ścieków </c:v>
                </c:pt>
                <c:pt idx="2">
                  <c:v>Rozwój systemów odbioru ścieków i odpadów </c:v>
                </c:pt>
                <c:pt idx="3">
                  <c:v>Rozwój i modernizacja sieci wodno-kanalizacyjnych na rzecz podniesienia ich efektywności </c:v>
                </c:pt>
                <c:pt idx="4">
                  <c:v>Dalszy rozwój systemów zbierania i oczyszczania ścieków komunalnych 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2.7777777777777776E-2</c:v>
                </c:pt>
                <c:pt idx="1">
                  <c:v>0.55555555555555558</c:v>
                </c:pt>
                <c:pt idx="2">
                  <c:v>0.63888888888888884</c:v>
                </c:pt>
                <c:pt idx="3">
                  <c:v>0.77777777777777779</c:v>
                </c:pt>
                <c:pt idx="4">
                  <c:v>0.86111111111111116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51-46BA-90FC-669785AE7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901144"/>
        <c:axId val="621897864"/>
      </c:barChart>
      <c:catAx>
        <c:axId val="6219011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897864"/>
        <c:crosses val="autoZero"/>
        <c:auto val="1"/>
        <c:lblAlgn val="ctr"/>
        <c:lblOffset val="100"/>
        <c:noMultiLvlLbl val="0"/>
      </c:catAx>
      <c:valAx>
        <c:axId val="62189786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90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Promocja walorów kulturowych regionu </c:v>
                </c:pt>
                <c:pt idx="1">
                  <c:v>Inne obszary </c:v>
                </c:pt>
                <c:pt idx="2">
                  <c:v>Adaptacja miejsc atrakcyjnych przyrodniczo do pełnienia nowych funkcji </c:v>
                </c:pt>
                <c:pt idx="3">
                  <c:v>Promocja walorów przyrodniczych regionu </c:v>
                </c:pt>
                <c:pt idx="4">
                  <c:v>Adaptacja miejsc atrakcyjnych kulturowo do pełnienia nowych funkcji 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9.4339622641509441E-2</c:v>
                </c:pt>
                <c:pt idx="1">
                  <c:v>0.20754716981132076</c:v>
                </c:pt>
                <c:pt idx="2">
                  <c:v>0.32075471698113206</c:v>
                </c:pt>
                <c:pt idx="3">
                  <c:v>0.33962264150943394</c:v>
                </c:pt>
                <c:pt idx="4">
                  <c:v>0.49056603773584906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C-4C83-8387-D378390EC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901144"/>
        <c:axId val="621897864"/>
      </c:barChart>
      <c:catAx>
        <c:axId val="6219011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897864"/>
        <c:crosses val="autoZero"/>
        <c:auto val="1"/>
        <c:lblAlgn val="ctr"/>
        <c:lblOffset val="100"/>
        <c:noMultiLvlLbl val="0"/>
      </c:catAx>
      <c:valAx>
        <c:axId val="62189786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90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Inne obszary </c:v>
                </c:pt>
                <c:pt idx="1">
                  <c:v>Promocja walorów kulturowych regionu </c:v>
                </c:pt>
                <c:pt idx="2">
                  <c:v>Adaptacja miejsc atrakcyjnych kulturowo do pełnienia nowych funkcji </c:v>
                </c:pt>
                <c:pt idx="3">
                  <c:v>Promocja walorów przyrodniczych regionu </c:v>
                </c:pt>
                <c:pt idx="4">
                  <c:v>Adaptacja miejsc atrakcyjnych przyrodniczo do pełnienia nowych funkcji 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0.16216216216216217</c:v>
                </c:pt>
                <c:pt idx="1">
                  <c:v>0.35135135135135137</c:v>
                </c:pt>
                <c:pt idx="2">
                  <c:v>0.45945945945945948</c:v>
                </c:pt>
                <c:pt idx="3">
                  <c:v>0.56756756756756754</c:v>
                </c:pt>
                <c:pt idx="4">
                  <c:v>0.59459459459459463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A-40A7-9A35-0BC11D7C7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901144"/>
        <c:axId val="621897864"/>
      </c:barChart>
      <c:catAx>
        <c:axId val="6219011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897864"/>
        <c:crosses val="autoZero"/>
        <c:auto val="1"/>
        <c:lblAlgn val="ctr"/>
        <c:lblOffset val="100"/>
        <c:noMultiLvlLbl val="0"/>
      </c:catAx>
      <c:valAx>
        <c:axId val="62189786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90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Ochrona i zapobieganie klęskom żywiołowym </c:v>
                </c:pt>
                <c:pt idx="1">
                  <c:v>rozwój potencjału służb publicznych </c:v>
                </c:pt>
                <c:pt idx="2">
                  <c:v>Inne obszary 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0.94117647058823528</c:v>
                </c:pt>
                <c:pt idx="1">
                  <c:v>0.11764705882352941</c:v>
                </c:pt>
                <c:pt idx="2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0-42A3-BE08-BA798264A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901144"/>
        <c:axId val="621897864"/>
      </c:barChart>
      <c:catAx>
        <c:axId val="62190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897864"/>
        <c:crosses val="autoZero"/>
        <c:auto val="1"/>
        <c:lblAlgn val="ctr"/>
        <c:lblOffset val="100"/>
        <c:noMultiLvlLbl val="0"/>
      </c:catAx>
      <c:valAx>
        <c:axId val="62189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190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Tak, w takim samym stopniu, jak obecnie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69-4697-9A24-005803EAC9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Działanie 4.1</c:v>
                </c:pt>
                <c:pt idx="1">
                  <c:v>Działanie 4.2</c:v>
                </c:pt>
                <c:pt idx="2">
                  <c:v>Działanie 4.3</c:v>
                </c:pt>
                <c:pt idx="3">
                  <c:v>Działanie 4.4</c:v>
                </c:pt>
                <c:pt idx="4">
                  <c:v>Działanie 4.5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0.17647058823529413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9-4697-9A24-005803EAC99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ale w mniejszym stopniu niż obecnie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Działanie 4.1</c:v>
                </c:pt>
                <c:pt idx="1">
                  <c:v>Działanie 4.2</c:v>
                </c:pt>
                <c:pt idx="2">
                  <c:v>Działanie 4.3</c:v>
                </c:pt>
                <c:pt idx="3">
                  <c:v>Działanie 4.4</c:v>
                </c:pt>
                <c:pt idx="4">
                  <c:v>Działanie 4.5</c:v>
                </c:pt>
              </c:strCache>
            </c:strRef>
          </c:cat>
          <c:val>
            <c:numRef>
              <c:f>Arkusz1!$C$2:$C$6</c:f>
              <c:numCache>
                <c:formatCode>0%</c:formatCode>
                <c:ptCount val="5"/>
                <c:pt idx="0">
                  <c:v>6.25E-2</c:v>
                </c:pt>
                <c:pt idx="1">
                  <c:v>0.1111111111111111</c:v>
                </c:pt>
                <c:pt idx="2">
                  <c:v>9.4339622641509441E-2</c:v>
                </c:pt>
                <c:pt idx="3">
                  <c:v>0.10810810810810811</c:v>
                </c:pt>
                <c:pt idx="4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9-4697-9A24-005803EAC99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Działanie 4.1</c:v>
                </c:pt>
                <c:pt idx="1">
                  <c:v>Działanie 4.2</c:v>
                </c:pt>
                <c:pt idx="2">
                  <c:v>Działanie 4.3</c:v>
                </c:pt>
                <c:pt idx="3">
                  <c:v>Działanie 4.4</c:v>
                </c:pt>
                <c:pt idx="4">
                  <c:v>Działanie 4.5</c:v>
                </c:pt>
              </c:strCache>
            </c:strRef>
          </c:cat>
          <c:val>
            <c:numRef>
              <c:f>Arkusz1!$D$2:$D$6</c:f>
              <c:numCache>
                <c:formatCode>0%</c:formatCode>
                <c:ptCount val="5"/>
                <c:pt idx="0">
                  <c:v>0.875</c:v>
                </c:pt>
                <c:pt idx="1">
                  <c:v>0.86111111111111116</c:v>
                </c:pt>
                <c:pt idx="2">
                  <c:v>0.79245283018867929</c:v>
                </c:pt>
                <c:pt idx="3">
                  <c:v>0.78378378378378377</c:v>
                </c:pt>
                <c:pt idx="4">
                  <c:v>0.52941176470588236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69-4697-9A24-005803EAC991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Trudno powiedzieć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69-4697-9A24-005803EAC9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Działanie 4.1</c:v>
                </c:pt>
                <c:pt idx="1">
                  <c:v>Działanie 4.2</c:v>
                </c:pt>
                <c:pt idx="2">
                  <c:v>Działanie 4.3</c:v>
                </c:pt>
                <c:pt idx="3">
                  <c:v>Działanie 4.4</c:v>
                </c:pt>
                <c:pt idx="4">
                  <c:v>Działanie 4.5</c:v>
                </c:pt>
              </c:strCache>
            </c:strRef>
          </c:cat>
          <c:val>
            <c:numRef>
              <c:f>Arkusz1!$E$2:$E$6</c:f>
              <c:numCache>
                <c:formatCode>0%</c:formatCode>
                <c:ptCount val="5"/>
                <c:pt idx="0">
                  <c:v>0</c:v>
                </c:pt>
                <c:pt idx="1">
                  <c:v>2.7777777777777776E-2</c:v>
                </c:pt>
                <c:pt idx="2">
                  <c:v>0.11320754716981132</c:v>
                </c:pt>
                <c:pt idx="3">
                  <c:v>0.10810810810810811</c:v>
                </c:pt>
                <c:pt idx="4">
                  <c:v>0.17647058823529413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69-4697-9A24-005803EAC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552224"/>
        <c:axId val="804554520"/>
      </c:barChart>
      <c:catAx>
        <c:axId val="8045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04554520"/>
        <c:crosses val="autoZero"/>
        <c:auto val="1"/>
        <c:lblAlgn val="ctr"/>
        <c:lblOffset val="100"/>
        <c:noMultiLvlLbl val="0"/>
      </c:catAx>
      <c:valAx>
        <c:axId val="80455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0455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Efekty projektu bez problemu zostaną zachowane po okresie trwałości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0.93333333333333335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0-499A-A0AE-80CD9B95E0E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Efekty projektu bez problemu zostaną zachowane, ale tylko w okresie trwałości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</c:strCache>
            </c:strRef>
          </c:cat>
          <c:val>
            <c:numRef>
              <c:f>Arkusz1!$C$2:$C$4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0-499A-A0AE-80CD9B95E0E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Istnieje ryzyko wystąpienia trudności z zachowaniem efektów projektu w okresie trwałości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D0-499A-A0AE-80CD9B95E0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</c:strCache>
            </c:strRef>
          </c:cat>
          <c:val>
            <c:numRef>
              <c:f>Arkusz1!$D$2:$D$4</c:f>
              <c:numCache>
                <c:formatCode>0%</c:formatCode>
                <c:ptCount val="3"/>
                <c:pt idx="0">
                  <c:v>6.6666666666666666E-2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D0-499A-A0AE-80CD9B95E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8390208"/>
        <c:axId val="608388568"/>
      </c:barChart>
      <c:catAx>
        <c:axId val="608390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388568"/>
        <c:crosses val="autoZero"/>
        <c:auto val="1"/>
        <c:lblAlgn val="ctr"/>
        <c:lblOffset val="100"/>
        <c:noMultiLvlLbl val="0"/>
      </c:catAx>
      <c:valAx>
        <c:axId val="60838856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3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Efekty projektu bez problemu zostaną zachowane po okresie trwałości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0.97222222222222221</c:v>
                </c:pt>
                <c:pt idx="1">
                  <c:v>0.96875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F-4EE1-8D24-47DDE1B5451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Efekty projektu bez problemu zostaną zachowane, ale tylko w okresie trwałości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</c:strCache>
            </c:strRef>
          </c:cat>
          <c:val>
            <c:numRef>
              <c:f>Arkusz1!$C$2:$C$4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AF-4EE1-8D24-47DDE1B5451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Istnieje ryzyko wystąpienia trudności z zachowaniem efektów projektu w okresie trwałości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AF-4EE1-8D24-47DDE1B5451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AF-4EE1-8D24-47DDE1B54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</c:strCache>
            </c:strRef>
          </c:cat>
          <c:val>
            <c:numRef>
              <c:f>Arkusz1!$D$2:$D$4</c:f>
              <c:numCache>
                <c:formatCode>0%</c:formatCode>
                <c:ptCount val="3"/>
                <c:pt idx="0">
                  <c:v>2.7777777777777776E-2</c:v>
                </c:pt>
                <c:pt idx="1">
                  <c:v>3.125E-2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AF-4EE1-8D24-47DDE1B54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8390208"/>
        <c:axId val="608388568"/>
      </c:barChart>
      <c:catAx>
        <c:axId val="608390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388568"/>
        <c:crosses val="autoZero"/>
        <c:auto val="1"/>
        <c:lblAlgn val="ctr"/>
        <c:lblOffset val="100"/>
        <c:noMultiLvlLbl val="0"/>
      </c:catAx>
      <c:valAx>
        <c:axId val="60838856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3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Efekty projektu bez problemu zostaną zachowane po okresie trwałości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  <c:pt idx="3">
                  <c:v>Obszar kultury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0.93333333333333335</c:v>
                </c:pt>
                <c:pt idx="1">
                  <c:v>0.96</c:v>
                </c:pt>
                <c:pt idx="2">
                  <c:v>0.79166666666666663</c:v>
                </c:pt>
                <c:pt idx="3">
                  <c:v>0.97872340425531912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B-4051-B023-AF55D1F9357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Efekty projektu bez problemu zostaną zachowane, ale tylko w okresie trwałości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EB-4051-B023-AF55D1F935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  <c:pt idx="3">
                  <c:v>Obszar kultury</c:v>
                </c:pt>
              </c:strCache>
            </c:strRef>
          </c:cat>
          <c:val>
            <c:numRef>
              <c:f>Arkusz1!$C$2:$C$5</c:f>
              <c:numCache>
                <c:formatCode>0%</c:formatCode>
                <c:ptCount val="4"/>
                <c:pt idx="0">
                  <c:v>6.6666666666666666E-2</c:v>
                </c:pt>
                <c:pt idx="1">
                  <c:v>0.02</c:v>
                </c:pt>
                <c:pt idx="2">
                  <c:v>0.125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B-4051-B023-AF55D1F9357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Istnieje ryzyko wystąpienia trudności z zachowaniem efektów projektu w okresie trwałości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EB-4051-B023-AF55D1F9357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EB-4051-B023-AF55D1F9357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EB-4051-B023-AF55D1F935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  <c:pt idx="3">
                  <c:v>Obszar kultury</c:v>
                </c:pt>
              </c:strCache>
            </c:strRef>
          </c:cat>
          <c:val>
            <c:numRef>
              <c:f>Arkusz1!$D$2:$D$5</c:f>
              <c:numCache>
                <c:formatCode>0%</c:formatCode>
                <c:ptCount val="4"/>
                <c:pt idx="0">
                  <c:v>0</c:v>
                </c:pt>
                <c:pt idx="1">
                  <c:v>0.02</c:v>
                </c:pt>
                <c:pt idx="2">
                  <c:v>8.3333333333333329E-2</c:v>
                </c:pt>
                <c:pt idx="3">
                  <c:v>2.1276595744680851E-2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EB-4051-B023-AF55D1F93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8390208"/>
        <c:axId val="608388568"/>
      </c:barChart>
      <c:catAx>
        <c:axId val="608390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388568"/>
        <c:crosses val="autoZero"/>
        <c:auto val="1"/>
        <c:lblAlgn val="ctr"/>
        <c:lblOffset val="100"/>
        <c:noMultiLvlLbl val="0"/>
      </c:catAx>
      <c:valAx>
        <c:axId val="60838856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3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Efekty projektu bez problemu zostaną zachowane po okresie trwałości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  <c:pt idx="3">
                  <c:v>Obszar kultury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0.96875</c:v>
                </c:pt>
                <c:pt idx="1">
                  <c:v>0.97297297297297303</c:v>
                </c:pt>
                <c:pt idx="2">
                  <c:v>0.94444444444444442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4-4BC3-9CE4-64F10B47749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Efekty projektu bez problemu zostaną zachowane, ale tylko w okresie trwałości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F4-4BC3-9CE4-64F10B477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  <c:pt idx="3">
                  <c:v>Obszar kultury</c:v>
                </c:pt>
              </c:strCache>
            </c:strRef>
          </c:cat>
          <c:val>
            <c:numRef>
              <c:f>Arkusz1!$C$2:$C$5</c:f>
              <c:numCache>
                <c:formatCode>0.00%</c:formatCode>
                <c:ptCount val="4"/>
                <c:pt idx="0">
                  <c:v>3.125E-2</c:v>
                </c:pt>
                <c:pt idx="1">
                  <c:v>2.7027027027027029E-2</c:v>
                </c:pt>
                <c:pt idx="2">
                  <c:v>5.5555555555555552E-2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4-4BC3-9CE4-64F10B47749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Istnieje ryzyko wystąpienia trudności z zachowaniem efektów projektu w okresie trwałości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F4-4BC3-9CE4-64F10B47749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F4-4BC3-9CE4-64F10B477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  <c:pt idx="3">
                  <c:v>Obszar kultury</c:v>
                </c:pt>
              </c:strCache>
            </c:strRef>
          </c:cat>
          <c:val>
            <c:numRef>
              <c:f>Arkusz1!$D$2:$D$5</c:f>
              <c:numCache>
                <c:formatCode>0.00%</c:formatCode>
                <c:ptCount val="4"/>
                <c:pt idx="0">
                  <c:v>0</c:v>
                </c:pt>
                <c:pt idx="1">
                  <c:v>0.02</c:v>
                </c:pt>
                <c:pt idx="2">
                  <c:v>8.3333333333333329E-2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F4-4BC3-9CE4-64F10B477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8390208"/>
        <c:axId val="608388568"/>
      </c:barChart>
      <c:catAx>
        <c:axId val="608390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388568"/>
        <c:crosses val="autoZero"/>
        <c:auto val="1"/>
        <c:lblAlgn val="ctr"/>
        <c:lblOffset val="100"/>
        <c:noMultiLvlLbl val="0"/>
      </c:catAx>
      <c:valAx>
        <c:axId val="60838856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3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Efekty projektu bez problemu zostaną zachowane po okresie trwałości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6-48D1-A018-5CA541AC0CC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Efekty projektu bez problemu zostaną zachowane, ale tylko w okresie trwałości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</c:strCache>
            </c:strRef>
          </c:cat>
          <c:val>
            <c:numRef>
              <c:f>Arkusz1!$C$2:$C$4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6-48D1-A018-5CA541AC0CC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Istnieje ryzyko wystąpienia trudności z zachowaniem efektów projektu w okresie trwałości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Arkusz1!$A$2:$A$4</c:f>
              <c:strCache>
                <c:ptCount val="3"/>
                <c:pt idx="0">
                  <c:v>Obszar przyrodniczy</c:v>
                </c:pt>
                <c:pt idx="1">
                  <c:v>Obszar społeczny</c:v>
                </c:pt>
                <c:pt idx="2">
                  <c:v>Obszar ekonomiczny</c:v>
                </c:pt>
              </c:strCache>
            </c:strRef>
          </c:cat>
          <c:val>
            <c:numRef>
              <c:f>Arkusz1!$D$2:$D$4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6-48D1-A018-5CA541AC0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8390208"/>
        <c:axId val="608388568"/>
      </c:barChart>
      <c:catAx>
        <c:axId val="608390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388568"/>
        <c:crosses val="autoZero"/>
        <c:auto val="1"/>
        <c:lblAlgn val="ctr"/>
        <c:lblOffset val="100"/>
        <c:noMultiLvlLbl val="0"/>
      </c:catAx>
      <c:valAx>
        <c:axId val="60838856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83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Duża ilość składowanych na obszarze województwa odpadów</c:v>
                </c:pt>
                <c:pt idx="1">
                  <c:v>Niska świadomość społeczna w zakresie ochrony środowiska</c:v>
                </c:pt>
                <c:pt idx="2">
                  <c:v>Występowanie na obszarze województwa tzw. dzikich wysypisk</c:v>
                </c:pt>
                <c:pt idx="3">
                  <c:v>Degradacja walorów przyrodniczych regionu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0.93333333333333335</c:v>
                </c:pt>
                <c:pt idx="1">
                  <c:v>0.73333333333333328</c:v>
                </c:pt>
                <c:pt idx="2">
                  <c:v>0.6</c:v>
                </c:pt>
                <c:pt idx="3">
                  <c:v>0.46666666666666667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8-4907-9A09-71FA64F33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443776"/>
        <c:axId val="795443120"/>
      </c:barChart>
      <c:catAx>
        <c:axId val="7954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5443120"/>
        <c:crosses val="autoZero"/>
        <c:auto val="1"/>
        <c:lblAlgn val="ctr"/>
        <c:lblOffset val="100"/>
        <c:noMultiLvlLbl val="0"/>
      </c:catAx>
      <c:valAx>
        <c:axId val="795443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954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Zanieczyszczenie wód powierzchniowych lub gruntowych</c:v>
                </c:pt>
                <c:pt idx="1">
                  <c:v>Degradacja walorów przyrodniczych regionu</c:v>
                </c:pt>
                <c:pt idx="2">
                  <c:v>Brak atrakcyjności obszaru jako miejsca zamieszkania</c:v>
                </c:pt>
                <c:pt idx="3">
                  <c:v>Brak spójności terytorialnej na obszarze województwa</c:v>
                </c:pt>
                <c:pt idx="4">
                  <c:v>Inne problemy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0.91666666666666663</c:v>
                </c:pt>
                <c:pt idx="1">
                  <c:v>0.52777777777777779</c:v>
                </c:pt>
                <c:pt idx="2">
                  <c:v>0.3888888888888889</c:v>
                </c:pt>
                <c:pt idx="3">
                  <c:v>0.27777777777777779</c:v>
                </c:pt>
                <c:pt idx="4">
                  <c:v>2.7777777777777776E-2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F-42C8-984E-DFC50C21B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443776"/>
        <c:axId val="795443120"/>
      </c:barChart>
      <c:catAx>
        <c:axId val="7954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5443120"/>
        <c:crosses val="autoZero"/>
        <c:auto val="1"/>
        <c:lblAlgn val="ctr"/>
        <c:lblOffset val="100"/>
        <c:noMultiLvlLbl val="0"/>
      </c:catAx>
      <c:valAx>
        <c:axId val="795443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954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Degradacja walorów kulturowych regionu</c:v>
                </c:pt>
                <c:pt idx="1">
                  <c:v>Niewielka rozpoznawalność i atrakcyjność miejsc atrakcyjnych kulturowo</c:v>
                </c:pt>
                <c:pt idx="2">
                  <c:v>Niska świadomość społeczna w zakresie ochrony dziedzictwa kulturowego</c:v>
                </c:pt>
                <c:pt idx="3">
                  <c:v>Degradacja walorów przyrodniczych regionu</c:v>
                </c:pt>
                <c:pt idx="4">
                  <c:v>Inne problemy </c:v>
                </c:pt>
                <c:pt idx="5">
                  <c:v>Niewielka rozpoznawalność i atrakcyjność miejsc atrakcyjnych przyrodniczo</c:v>
                </c:pt>
              </c:strCache>
            </c:strRef>
          </c:cat>
          <c:val>
            <c:numRef>
              <c:f>Arkusz1!$B$2:$B$7</c:f>
              <c:numCache>
                <c:formatCode>0.00%</c:formatCode>
                <c:ptCount val="6"/>
                <c:pt idx="0">
                  <c:v>0.660377358490566</c:v>
                </c:pt>
                <c:pt idx="1">
                  <c:v>0.41509433962264153</c:v>
                </c:pt>
                <c:pt idx="2">
                  <c:v>0.28301886792452829</c:v>
                </c:pt>
                <c:pt idx="3">
                  <c:v>0.13207547169811321</c:v>
                </c:pt>
                <c:pt idx="4">
                  <c:v>9.4339622641509441E-2</c:v>
                </c:pt>
                <c:pt idx="5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4-45FC-8ADA-7D6E787EF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443776"/>
        <c:axId val="795443120"/>
      </c:barChart>
      <c:catAx>
        <c:axId val="7954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5443120"/>
        <c:crosses val="autoZero"/>
        <c:auto val="1"/>
        <c:lblAlgn val="ctr"/>
        <c:lblOffset val="100"/>
        <c:noMultiLvlLbl val="0"/>
      </c:catAx>
      <c:valAx>
        <c:axId val="795443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954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58ECB-9F7F-4365-BDE6-BE12C4783FE1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1FA3249E-8EB4-43D2-8AC7-09B09714BDC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1" dirty="0"/>
            <a:t>wdrożone formy wsparcia inwestycji umożliwiły osiągnięcie postawionych celów na poziomie RPO WD 2014-2020 oraz w jaki sposób interwencja przyczyniła się do wypełnienia norm unijnych (w tym dyrektywy odpadowej i ściekowej), </a:t>
          </a:r>
        </a:p>
      </dgm:t>
    </dgm:pt>
    <dgm:pt modelId="{AA359884-971C-4D18-ACBF-72CD073DE2D9}" type="parTrans" cxnId="{9186397B-248B-48B7-9B6B-BBF88FBEA937}">
      <dgm:prSet/>
      <dgm:spPr/>
      <dgm:t>
        <a:bodyPr/>
        <a:lstStyle/>
        <a:p>
          <a:endParaRPr lang="pl-PL" sz="1800"/>
        </a:p>
      </dgm:t>
    </dgm:pt>
    <dgm:pt modelId="{BB42AB69-C6B8-4F21-8BF5-D48EA72AFEC7}" type="sibTrans" cxnId="{9186397B-248B-48B7-9B6B-BBF88FBEA937}">
      <dgm:prSet/>
      <dgm:spPr/>
      <dgm:t>
        <a:bodyPr/>
        <a:lstStyle/>
        <a:p>
          <a:endParaRPr lang="pl-PL" sz="1800"/>
        </a:p>
      </dgm:t>
    </dgm:pt>
    <dgm:pt modelId="{201F39A6-B190-45F3-8B6B-08D2FE359D4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1" dirty="0"/>
            <a:t>środki finansowe przeznaczone na realizację interwencji zostały efektywnie wykorzystane, </a:t>
          </a:r>
        </a:p>
      </dgm:t>
    </dgm:pt>
    <dgm:pt modelId="{92E85242-69EC-4F5A-8D02-435628FC5083}" type="parTrans" cxnId="{573FCF53-73F7-4DB3-AB2D-5031997DDF34}">
      <dgm:prSet/>
      <dgm:spPr/>
      <dgm:t>
        <a:bodyPr/>
        <a:lstStyle/>
        <a:p>
          <a:endParaRPr lang="pl-PL" sz="1800"/>
        </a:p>
      </dgm:t>
    </dgm:pt>
    <dgm:pt modelId="{0945510B-476C-4B1A-A1A7-A3A5276050EB}" type="sibTrans" cxnId="{573FCF53-73F7-4DB3-AB2D-5031997DDF34}">
      <dgm:prSet/>
      <dgm:spPr/>
      <dgm:t>
        <a:bodyPr/>
        <a:lstStyle/>
        <a:p>
          <a:endParaRPr lang="pl-PL" sz="1800"/>
        </a:p>
      </dgm:t>
    </dgm:pt>
    <dgm:pt modelId="{3BBCB17A-C221-4E6C-98CC-FCB07E7B616C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1" dirty="0"/>
            <a:t>udzielone wsparcie przyniosło zakładane zmiany na poziomie lokalnym i regionalnym, </a:t>
          </a:r>
        </a:p>
      </dgm:t>
    </dgm:pt>
    <dgm:pt modelId="{99B087F5-6D89-45D0-B8EA-B411EAF2DB3B}" type="parTrans" cxnId="{16C13CD1-1DD0-4497-834B-C44563FFE524}">
      <dgm:prSet/>
      <dgm:spPr/>
      <dgm:t>
        <a:bodyPr/>
        <a:lstStyle/>
        <a:p>
          <a:endParaRPr lang="pl-PL" sz="1800"/>
        </a:p>
      </dgm:t>
    </dgm:pt>
    <dgm:pt modelId="{A47C2BB2-B213-4ADB-8E51-5EE4EA16F4FB}" type="sibTrans" cxnId="{16C13CD1-1DD0-4497-834B-C44563FFE524}">
      <dgm:prSet/>
      <dgm:spPr/>
      <dgm:t>
        <a:bodyPr/>
        <a:lstStyle/>
        <a:p>
          <a:endParaRPr lang="pl-PL" sz="1800"/>
        </a:p>
      </dgm:t>
    </dgm:pt>
    <dgm:pt modelId="{59B5BECB-1927-489E-ACE1-C0C8C9E0F8D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1" dirty="0"/>
            <a:t>zostały osiągnięte efekty przyrodnicze, społeczne, ekonomiczne, </a:t>
          </a:r>
        </a:p>
      </dgm:t>
    </dgm:pt>
    <dgm:pt modelId="{8B125992-010D-4342-A93B-9F1A5A85AD50}" type="parTrans" cxnId="{94D0EE3E-0702-4338-9035-3FFD6E3C6DC0}">
      <dgm:prSet/>
      <dgm:spPr/>
      <dgm:t>
        <a:bodyPr/>
        <a:lstStyle/>
        <a:p>
          <a:endParaRPr lang="pl-PL" sz="1800"/>
        </a:p>
      </dgm:t>
    </dgm:pt>
    <dgm:pt modelId="{26B7DFDB-936E-41E6-927B-747BF75D3249}" type="sibTrans" cxnId="{94D0EE3E-0702-4338-9035-3FFD6E3C6DC0}">
      <dgm:prSet/>
      <dgm:spPr/>
      <dgm:t>
        <a:bodyPr/>
        <a:lstStyle/>
        <a:p>
          <a:endParaRPr lang="pl-PL" sz="1800"/>
        </a:p>
      </dgm:t>
    </dgm:pt>
    <dgm:pt modelId="{AA5B983F-9FA6-4023-B702-DA82B7D4D02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1" dirty="0"/>
            <a:t>efekty uzyskane w wyniku interwencji są trwałe. </a:t>
          </a:r>
        </a:p>
      </dgm:t>
    </dgm:pt>
    <dgm:pt modelId="{79A9D6B2-F134-4F46-850E-5034544108F1}" type="parTrans" cxnId="{5A88D90B-D5A4-4957-8016-6038CFB14A9E}">
      <dgm:prSet/>
      <dgm:spPr/>
      <dgm:t>
        <a:bodyPr/>
        <a:lstStyle/>
        <a:p>
          <a:endParaRPr lang="pl-PL" sz="1800"/>
        </a:p>
      </dgm:t>
    </dgm:pt>
    <dgm:pt modelId="{2F8475C7-F7CB-44EF-AED3-95AA62C27F23}" type="sibTrans" cxnId="{5A88D90B-D5A4-4957-8016-6038CFB14A9E}">
      <dgm:prSet/>
      <dgm:spPr/>
      <dgm:t>
        <a:bodyPr/>
        <a:lstStyle/>
        <a:p>
          <a:endParaRPr lang="pl-PL" sz="1800"/>
        </a:p>
      </dgm:t>
    </dgm:pt>
    <dgm:pt modelId="{0D89B473-07AB-4917-B156-5755704DE871}" type="pres">
      <dgm:prSet presAssocID="{8B358ECB-9F7F-4365-BDE6-BE12C4783FE1}" presName="diagram" presStyleCnt="0">
        <dgm:presLayoutVars>
          <dgm:dir/>
          <dgm:resizeHandles val="exact"/>
        </dgm:presLayoutVars>
      </dgm:prSet>
      <dgm:spPr/>
    </dgm:pt>
    <dgm:pt modelId="{239ACC77-52BB-472B-8C33-49C4C53F8BAE}" type="pres">
      <dgm:prSet presAssocID="{1FA3249E-8EB4-43D2-8AC7-09B09714BDC0}" presName="node" presStyleLbl="node1" presStyleIdx="0" presStyleCnt="5" custScaleX="2000000" custScaleY="205459" custLinFactNeighborX="-244" custLinFactNeighborY="-1335">
        <dgm:presLayoutVars>
          <dgm:bulletEnabled val="1"/>
        </dgm:presLayoutVars>
      </dgm:prSet>
      <dgm:spPr/>
    </dgm:pt>
    <dgm:pt modelId="{30A8FDFE-D355-4023-A032-DBFCCC1FF0AF}" type="pres">
      <dgm:prSet presAssocID="{BB42AB69-C6B8-4F21-8BF5-D48EA72AFEC7}" presName="sibTrans" presStyleCnt="0"/>
      <dgm:spPr/>
    </dgm:pt>
    <dgm:pt modelId="{A4A20116-0F3F-4216-A2A1-5D159CDBA7A3}" type="pres">
      <dgm:prSet presAssocID="{201F39A6-B190-45F3-8B6B-08D2FE359D4D}" presName="node" presStyleLbl="node1" presStyleIdx="1" presStyleCnt="5" custScaleX="2000000" custScaleY="205459" custLinFactNeighborX="-244" custLinFactNeighborY="-1335">
        <dgm:presLayoutVars>
          <dgm:bulletEnabled val="1"/>
        </dgm:presLayoutVars>
      </dgm:prSet>
      <dgm:spPr/>
    </dgm:pt>
    <dgm:pt modelId="{92429FDE-EB87-4B12-82AB-568CB28878C3}" type="pres">
      <dgm:prSet presAssocID="{0945510B-476C-4B1A-A1A7-A3A5276050EB}" presName="sibTrans" presStyleCnt="0"/>
      <dgm:spPr/>
    </dgm:pt>
    <dgm:pt modelId="{6521A8F4-1891-4A23-B9BE-D88233DF95F4}" type="pres">
      <dgm:prSet presAssocID="{3BBCB17A-C221-4E6C-98CC-FCB07E7B616C}" presName="node" presStyleLbl="node1" presStyleIdx="2" presStyleCnt="5" custScaleX="2000000" custScaleY="205459" custLinFactNeighborX="-244" custLinFactNeighborY="10137">
        <dgm:presLayoutVars>
          <dgm:bulletEnabled val="1"/>
        </dgm:presLayoutVars>
      </dgm:prSet>
      <dgm:spPr/>
    </dgm:pt>
    <dgm:pt modelId="{EC1F2672-3C8C-4D23-AC88-A79F53F4853B}" type="pres">
      <dgm:prSet presAssocID="{A47C2BB2-B213-4ADB-8E51-5EE4EA16F4FB}" presName="sibTrans" presStyleCnt="0"/>
      <dgm:spPr/>
    </dgm:pt>
    <dgm:pt modelId="{08F348F2-BC55-4B95-84BE-053F36EBFDFA}" type="pres">
      <dgm:prSet presAssocID="{59B5BECB-1927-489E-ACE1-C0C8C9E0F8D5}" presName="node" presStyleLbl="node1" presStyleIdx="3" presStyleCnt="5" custScaleX="2000000" custScaleY="205459" custLinFactNeighborX="-9839" custLinFactNeighborY="11532">
        <dgm:presLayoutVars>
          <dgm:bulletEnabled val="1"/>
        </dgm:presLayoutVars>
      </dgm:prSet>
      <dgm:spPr/>
    </dgm:pt>
    <dgm:pt modelId="{CF685D0D-B6C5-4774-AD23-D2371370E478}" type="pres">
      <dgm:prSet presAssocID="{26B7DFDB-936E-41E6-927B-747BF75D3249}" presName="sibTrans" presStyleCnt="0"/>
      <dgm:spPr/>
    </dgm:pt>
    <dgm:pt modelId="{46424724-BAF2-4D90-8A21-04E24BC15E2D}" type="pres">
      <dgm:prSet presAssocID="{AA5B983F-9FA6-4023-B702-DA82B7D4D027}" presName="node" presStyleLbl="node1" presStyleIdx="4" presStyleCnt="5" custScaleX="2000000" custScaleY="205459" custLinFactNeighborX="-9839" custLinFactNeighborY="159">
        <dgm:presLayoutVars>
          <dgm:bulletEnabled val="1"/>
        </dgm:presLayoutVars>
      </dgm:prSet>
      <dgm:spPr/>
    </dgm:pt>
  </dgm:ptLst>
  <dgm:cxnLst>
    <dgm:cxn modelId="{5A88D90B-D5A4-4957-8016-6038CFB14A9E}" srcId="{8B358ECB-9F7F-4365-BDE6-BE12C4783FE1}" destId="{AA5B983F-9FA6-4023-B702-DA82B7D4D027}" srcOrd="4" destOrd="0" parTransId="{79A9D6B2-F134-4F46-850E-5034544108F1}" sibTransId="{2F8475C7-F7CB-44EF-AED3-95AA62C27F23}"/>
    <dgm:cxn modelId="{94D0EE3E-0702-4338-9035-3FFD6E3C6DC0}" srcId="{8B358ECB-9F7F-4365-BDE6-BE12C4783FE1}" destId="{59B5BECB-1927-489E-ACE1-C0C8C9E0F8D5}" srcOrd="3" destOrd="0" parTransId="{8B125992-010D-4342-A93B-9F1A5A85AD50}" sibTransId="{26B7DFDB-936E-41E6-927B-747BF75D3249}"/>
    <dgm:cxn modelId="{573FCF53-73F7-4DB3-AB2D-5031997DDF34}" srcId="{8B358ECB-9F7F-4365-BDE6-BE12C4783FE1}" destId="{201F39A6-B190-45F3-8B6B-08D2FE359D4D}" srcOrd="1" destOrd="0" parTransId="{92E85242-69EC-4F5A-8D02-435628FC5083}" sibTransId="{0945510B-476C-4B1A-A1A7-A3A5276050EB}"/>
    <dgm:cxn modelId="{F310AB59-D972-4DEB-9894-B2FB15E9709F}" type="presOf" srcId="{1FA3249E-8EB4-43D2-8AC7-09B09714BDC0}" destId="{239ACC77-52BB-472B-8C33-49C4C53F8BAE}" srcOrd="0" destOrd="0" presId="urn:microsoft.com/office/officeart/2005/8/layout/default"/>
    <dgm:cxn modelId="{9186397B-248B-48B7-9B6B-BBF88FBEA937}" srcId="{8B358ECB-9F7F-4365-BDE6-BE12C4783FE1}" destId="{1FA3249E-8EB4-43D2-8AC7-09B09714BDC0}" srcOrd="0" destOrd="0" parTransId="{AA359884-971C-4D18-ACBF-72CD073DE2D9}" sibTransId="{BB42AB69-C6B8-4F21-8BF5-D48EA72AFEC7}"/>
    <dgm:cxn modelId="{64DBF38A-89DB-44A7-82DF-76C407B87ED0}" type="presOf" srcId="{201F39A6-B190-45F3-8B6B-08D2FE359D4D}" destId="{A4A20116-0F3F-4216-A2A1-5D159CDBA7A3}" srcOrd="0" destOrd="0" presId="urn:microsoft.com/office/officeart/2005/8/layout/default"/>
    <dgm:cxn modelId="{16C13CD1-1DD0-4497-834B-C44563FFE524}" srcId="{8B358ECB-9F7F-4365-BDE6-BE12C4783FE1}" destId="{3BBCB17A-C221-4E6C-98CC-FCB07E7B616C}" srcOrd="2" destOrd="0" parTransId="{99B087F5-6D89-45D0-B8EA-B411EAF2DB3B}" sibTransId="{A47C2BB2-B213-4ADB-8E51-5EE4EA16F4FB}"/>
    <dgm:cxn modelId="{802B1FE2-10EE-4236-B2D7-AFA1856B8C53}" type="presOf" srcId="{59B5BECB-1927-489E-ACE1-C0C8C9E0F8D5}" destId="{08F348F2-BC55-4B95-84BE-053F36EBFDFA}" srcOrd="0" destOrd="0" presId="urn:microsoft.com/office/officeart/2005/8/layout/default"/>
    <dgm:cxn modelId="{DD0D7EED-0E0E-482E-A5A2-342CA92667F4}" type="presOf" srcId="{AA5B983F-9FA6-4023-B702-DA82B7D4D027}" destId="{46424724-BAF2-4D90-8A21-04E24BC15E2D}" srcOrd="0" destOrd="0" presId="urn:microsoft.com/office/officeart/2005/8/layout/default"/>
    <dgm:cxn modelId="{9B3D11FA-0C57-4CC7-B704-0E5BFADC4EE3}" type="presOf" srcId="{3BBCB17A-C221-4E6C-98CC-FCB07E7B616C}" destId="{6521A8F4-1891-4A23-B9BE-D88233DF95F4}" srcOrd="0" destOrd="0" presId="urn:microsoft.com/office/officeart/2005/8/layout/default"/>
    <dgm:cxn modelId="{318706FF-9E8A-4152-AB04-52CFADC0E264}" type="presOf" srcId="{8B358ECB-9F7F-4365-BDE6-BE12C4783FE1}" destId="{0D89B473-07AB-4917-B156-5755704DE871}" srcOrd="0" destOrd="0" presId="urn:microsoft.com/office/officeart/2005/8/layout/default"/>
    <dgm:cxn modelId="{21264F76-3ECF-4938-8278-4EC9F849DDBF}" type="presParOf" srcId="{0D89B473-07AB-4917-B156-5755704DE871}" destId="{239ACC77-52BB-472B-8C33-49C4C53F8BAE}" srcOrd="0" destOrd="0" presId="urn:microsoft.com/office/officeart/2005/8/layout/default"/>
    <dgm:cxn modelId="{4EF9EF5B-DB51-4CC1-8B4A-95B348BF095A}" type="presParOf" srcId="{0D89B473-07AB-4917-B156-5755704DE871}" destId="{30A8FDFE-D355-4023-A032-DBFCCC1FF0AF}" srcOrd="1" destOrd="0" presId="urn:microsoft.com/office/officeart/2005/8/layout/default"/>
    <dgm:cxn modelId="{51C802C6-3C2D-4C22-98F2-2B3DB47EC18B}" type="presParOf" srcId="{0D89B473-07AB-4917-B156-5755704DE871}" destId="{A4A20116-0F3F-4216-A2A1-5D159CDBA7A3}" srcOrd="2" destOrd="0" presId="urn:microsoft.com/office/officeart/2005/8/layout/default"/>
    <dgm:cxn modelId="{261F499A-D0CC-4003-8674-AB7422AB8AF5}" type="presParOf" srcId="{0D89B473-07AB-4917-B156-5755704DE871}" destId="{92429FDE-EB87-4B12-82AB-568CB28878C3}" srcOrd="3" destOrd="0" presId="urn:microsoft.com/office/officeart/2005/8/layout/default"/>
    <dgm:cxn modelId="{8A879830-2DAD-4292-AE91-DD622F5AB892}" type="presParOf" srcId="{0D89B473-07AB-4917-B156-5755704DE871}" destId="{6521A8F4-1891-4A23-B9BE-D88233DF95F4}" srcOrd="4" destOrd="0" presId="urn:microsoft.com/office/officeart/2005/8/layout/default"/>
    <dgm:cxn modelId="{B68708BA-03B7-4A4C-B86F-86C5443E4699}" type="presParOf" srcId="{0D89B473-07AB-4917-B156-5755704DE871}" destId="{EC1F2672-3C8C-4D23-AC88-A79F53F4853B}" srcOrd="5" destOrd="0" presId="urn:microsoft.com/office/officeart/2005/8/layout/default"/>
    <dgm:cxn modelId="{9FAC8487-14FB-4369-AB74-263A0FB15C09}" type="presParOf" srcId="{0D89B473-07AB-4917-B156-5755704DE871}" destId="{08F348F2-BC55-4B95-84BE-053F36EBFDFA}" srcOrd="6" destOrd="0" presId="urn:microsoft.com/office/officeart/2005/8/layout/default"/>
    <dgm:cxn modelId="{A100DECE-2F8E-4522-BB58-BACA2666E285}" type="presParOf" srcId="{0D89B473-07AB-4917-B156-5755704DE871}" destId="{CF685D0D-B6C5-4774-AD23-D2371370E478}" srcOrd="7" destOrd="0" presId="urn:microsoft.com/office/officeart/2005/8/layout/default"/>
    <dgm:cxn modelId="{E45C24D8-B5E7-4480-A44F-717B7550988D}" type="presParOf" srcId="{0D89B473-07AB-4917-B156-5755704DE871}" destId="{46424724-BAF2-4D90-8A21-04E24BC15E2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ACC77-52BB-472B-8C33-49C4C53F8BAE}">
      <dsp:nvSpPr>
        <dsp:cNvPr id="0" name=""/>
        <dsp:cNvSpPr/>
      </dsp:nvSpPr>
      <dsp:spPr>
        <a:xfrm>
          <a:off x="1" y="473116"/>
          <a:ext cx="11548048" cy="7117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wdrożone formy wsparcia inwestycji umożliwiły osiągnięcie postawionych celów na poziomie RPO WD 2014-2020 oraz w jaki sposób interwencja przyczyniła się do wypełnienia norm unijnych (w tym dyrektywy odpadowej i ściekowej), </a:t>
          </a:r>
        </a:p>
      </dsp:txBody>
      <dsp:txXfrm>
        <a:off x="1" y="473116"/>
        <a:ext cx="11548048" cy="711795"/>
      </dsp:txXfrm>
    </dsp:sp>
    <dsp:sp modelId="{A4A20116-0F3F-4216-A2A1-5D159CDBA7A3}">
      <dsp:nvSpPr>
        <dsp:cNvPr id="0" name=""/>
        <dsp:cNvSpPr/>
      </dsp:nvSpPr>
      <dsp:spPr>
        <a:xfrm>
          <a:off x="1" y="1242651"/>
          <a:ext cx="11548048" cy="7117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środki finansowe przeznaczone na realizację interwencji zostały efektywnie wykorzystane, </a:t>
          </a:r>
        </a:p>
      </dsp:txBody>
      <dsp:txXfrm>
        <a:off x="1" y="1242651"/>
        <a:ext cx="11548048" cy="711795"/>
      </dsp:txXfrm>
    </dsp:sp>
    <dsp:sp modelId="{6521A8F4-1891-4A23-B9BE-D88233DF95F4}">
      <dsp:nvSpPr>
        <dsp:cNvPr id="0" name=""/>
        <dsp:cNvSpPr/>
      </dsp:nvSpPr>
      <dsp:spPr>
        <a:xfrm>
          <a:off x="1" y="2051931"/>
          <a:ext cx="11548048" cy="7117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udzielone wsparcie przyniosło zakładane zmiany na poziomie lokalnym i regionalnym, </a:t>
          </a:r>
        </a:p>
      </dsp:txBody>
      <dsp:txXfrm>
        <a:off x="1" y="2051931"/>
        <a:ext cx="11548048" cy="711795"/>
      </dsp:txXfrm>
    </dsp:sp>
    <dsp:sp modelId="{08F348F2-BC55-4B95-84BE-053F36EBFDFA}">
      <dsp:nvSpPr>
        <dsp:cNvPr id="0" name=""/>
        <dsp:cNvSpPr/>
      </dsp:nvSpPr>
      <dsp:spPr>
        <a:xfrm>
          <a:off x="0" y="2826299"/>
          <a:ext cx="11548048" cy="7117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zostały osiągnięte efekty przyrodnicze, społeczne, ekonomiczne, </a:t>
          </a:r>
        </a:p>
      </dsp:txBody>
      <dsp:txXfrm>
        <a:off x="0" y="2826299"/>
        <a:ext cx="11548048" cy="711795"/>
      </dsp:txXfrm>
    </dsp:sp>
    <dsp:sp modelId="{46424724-BAF2-4D90-8A21-04E24BC15E2D}">
      <dsp:nvSpPr>
        <dsp:cNvPr id="0" name=""/>
        <dsp:cNvSpPr/>
      </dsp:nvSpPr>
      <dsp:spPr>
        <a:xfrm>
          <a:off x="0" y="3556434"/>
          <a:ext cx="11548048" cy="7117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efekty uzyskane w wyniku interwencji są trwałe. </a:t>
          </a:r>
        </a:p>
      </dsp:txBody>
      <dsp:txXfrm>
        <a:off x="0" y="3556434"/>
        <a:ext cx="11548048" cy="711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2F226E-1CDE-4978-A928-C0F474842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1A29A5-5760-4C4D-A6D5-C5CD41304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973851-B9CE-41F9-9AC0-2950E8C9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C3FA57-44E6-450A-8E2C-0E07CD25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536CFE-4E3D-44DF-9EB5-106822C6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92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A8A523-C8A7-4FF2-90AC-7949EF6B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DA6F0DA-585C-430B-8096-73CCF665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C58C30-1AD8-45D6-ADD3-1AEF7901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990DFC-7AEB-44A3-BDD4-CDA9E8F7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EB50AE-1FDA-471D-B941-92AAF700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05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C80BEC0-9858-47A1-850D-0A10B8E23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E9D4BD1-C1ED-4D49-A970-6AB1E9149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62FC66-8911-4254-859D-5DF6013E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469814-5B6B-42CB-8FEC-E22E9688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4FBFB2-2B48-483D-BCF2-5456A5FF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11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5DD29B-941C-4A8C-967D-E5757243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47E6F1-ED40-4A6A-B408-82D3007B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F72C1F-9FD1-4161-9BC9-8C56DFA9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26D3B4-64E0-45EE-9CF1-15A0EE76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9D7678-E539-43F3-9DE4-FF1637D6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75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78FBFA-3658-45F9-A877-F4BEA466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8790DB-6966-4E0D-B73C-CE6DCBE89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0CFCEB-1592-454C-868F-494DC1CF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2C1237-0418-4E7A-AE36-1B7F6034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B65721-5CC8-4CB7-BAE0-517B8F33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0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80F540-C1E2-4BA7-9761-08D9059E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99DF0B-6A19-4FC7-B418-C961DE5F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E8B0DA-BC62-4CF7-8848-BB6D87F90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CEE7F6-5030-4C2B-ADEC-FC799C01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682B3C-06CB-4B9B-9677-6AD0A410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6A4D69-203C-4246-980A-D119DB93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2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F9047-5358-4920-8F14-EBC4792A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DC43CA-3FA1-411F-855E-CD139DD1C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28063C-5438-42D3-BA15-5980AAFCE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43BBFF0-F03E-4D66-AE0D-180F18257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5A9007B-3C92-4538-B350-F3DA315E2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BCAC921-6616-49DD-BFAC-8F04667E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8598E19-39D3-4385-A948-6D6B94AD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78CC207-8023-4C82-A200-AA4E9A16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01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0C544-9D58-4C7E-B935-78D298FD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7FE5446-3A6B-4E89-A1C3-BAFDFC85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6DE0131-B162-43CD-ABAF-09CA2400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D16687E-7E01-41E2-83B9-7643E952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344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FA628B-F838-4D22-94CE-5A37B3E4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1CAC52C-7AB2-43AB-9E36-C72CCB5C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09F4E1-F94D-4AB5-B551-C950DD3B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4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80CD27-D0E7-4199-95AE-8B5FCD03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992953-7972-4FB6-A2F6-3B6B5A3BC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D72F64F-011E-4036-8A15-4FF2D57E4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345177-FA38-4A4F-BB6E-57A88F3E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E1B5CCD-8517-4804-B7CC-3739CF50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CECA84-3D66-4627-B121-289894A5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10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39F2C-0098-4B4E-91AD-D45A780D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CEC098C-1715-4BD5-A4D2-DBD3982BD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1B70BE-AA65-4B1B-9C70-14ACB7A40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F8AE0D-8157-4D44-BD05-B2312624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7E5053-AB55-403A-A89F-6B1EC5DD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1FF8A7-ACAA-4A43-A67A-ACAE54D7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85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4F8B602-678D-4860-85D6-32CD4679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F65791-C3D8-49A2-AAF6-B36556D69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6FD9E1-ABC4-4895-AC5F-0C7661863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ABBFA-E185-43CC-9AFB-2F4E7E0F2E5B}" type="datetimeFigureOut">
              <a:rPr lang="pl-PL" smtClean="0"/>
              <a:t>03.08.2022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8DB74F-B6A7-41CC-9E6C-063D93624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6524D9-A906-45F1-8C68-CC5672121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5BDC-B66C-44D0-8993-45651AA03D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10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93D952A-0D6F-415A-A69B-BCF97818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66"/>
            <a:ext cx="12192000" cy="68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Użyteczność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0733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jakie problemy odpowiadał Państwa projekt?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4.1</a:t>
            </a:r>
            <a:endParaRPr lang="pl-PL" dirty="0"/>
          </a:p>
        </p:txBody>
      </p:sp>
      <p:graphicFrame>
        <p:nvGraphicFramePr>
          <p:cNvPr id="7" name="Wykres 6" descr="Na jakie problemy odpowiadał Państwa projekt? – Działanie 4.1">
            <a:extLst>
              <a:ext uri="{FF2B5EF4-FFF2-40B4-BE49-F238E27FC236}">
                <a16:creationId xmlns:a16="http://schemas.microsoft.com/office/drawing/2014/main" id="{F84926C4-7570-4FDB-8A19-34D789D5C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223869"/>
              </p:ext>
            </p:extLst>
          </p:nvPr>
        </p:nvGraphicFramePr>
        <p:xfrm>
          <a:off x="838199" y="2161523"/>
          <a:ext cx="10251142" cy="407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19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Użyteczność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0733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jakie problemy odpowiadał Państwa projekt?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4.2</a:t>
            </a:r>
            <a:endParaRPr lang="pl-PL" dirty="0"/>
          </a:p>
        </p:txBody>
      </p:sp>
      <p:graphicFrame>
        <p:nvGraphicFramePr>
          <p:cNvPr id="10" name="Wykres 9" descr="Na jakie problemy odpowiadał Państwa projekt? – Działanie 4.2">
            <a:extLst>
              <a:ext uri="{FF2B5EF4-FFF2-40B4-BE49-F238E27FC236}">
                <a16:creationId xmlns:a16="http://schemas.microsoft.com/office/drawing/2014/main" id="{30FDDB30-EBBC-461B-A17E-6FF9D3F09C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411094"/>
              </p:ext>
            </p:extLst>
          </p:nvPr>
        </p:nvGraphicFramePr>
        <p:xfrm>
          <a:off x="940734" y="2226610"/>
          <a:ext cx="10211360" cy="404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014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Użyteczność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0733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jakie problemy odpowiadał Państwa projekt?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4.3</a:t>
            </a:r>
            <a:endParaRPr lang="pl-PL" dirty="0"/>
          </a:p>
        </p:txBody>
      </p:sp>
      <p:graphicFrame>
        <p:nvGraphicFramePr>
          <p:cNvPr id="7" name="Wykres 6" descr="Na jakie problemy odpowiadał Państwa projekt? – Działanie 4.3">
            <a:extLst>
              <a:ext uri="{FF2B5EF4-FFF2-40B4-BE49-F238E27FC236}">
                <a16:creationId xmlns:a16="http://schemas.microsoft.com/office/drawing/2014/main" id="{C4AD2D93-B504-46C0-894E-29A3EC546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845982"/>
              </p:ext>
            </p:extLst>
          </p:nvPr>
        </p:nvGraphicFramePr>
        <p:xfrm>
          <a:off x="689162" y="2311400"/>
          <a:ext cx="10436038" cy="365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731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Użyteczność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0733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jakie problemy odpowiadał Państwa projekt?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4.4</a:t>
            </a:r>
            <a:endParaRPr lang="pl-PL" dirty="0"/>
          </a:p>
        </p:txBody>
      </p:sp>
      <p:graphicFrame>
        <p:nvGraphicFramePr>
          <p:cNvPr id="10" name="Wykres 9" descr="Na jakie problemy odpowiadał Państwa projekt? – Działanie 4.4">
            <a:extLst>
              <a:ext uri="{FF2B5EF4-FFF2-40B4-BE49-F238E27FC236}">
                <a16:creationId xmlns:a16="http://schemas.microsoft.com/office/drawing/2014/main" id="{1372823D-C7CD-4A48-B9EF-66DBB57DF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556629"/>
              </p:ext>
            </p:extLst>
          </p:nvPr>
        </p:nvGraphicFramePr>
        <p:xfrm>
          <a:off x="838198" y="2167222"/>
          <a:ext cx="10367683" cy="400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015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Użyteczność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0733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jakie problemy odpowiadał Państwa projekt?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4.5</a:t>
            </a:r>
            <a:endParaRPr lang="pl-PL" dirty="0"/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6764745A-19D0-4560-A085-F3AA8EF83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92897"/>
              </p:ext>
            </p:extLst>
          </p:nvPr>
        </p:nvGraphicFramePr>
        <p:xfrm>
          <a:off x="907983" y="2078181"/>
          <a:ext cx="10189508" cy="4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660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Komplementarność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5"/>
            <a:ext cx="10515600" cy="522939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 realizują Państwo obecnie lub realizowaliście w przeszłości podobne, uzupełniające inwestycje z innych źródeł?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83F6017-2974-438C-BF2E-0925F447F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185376"/>
              </p:ext>
            </p:extLst>
          </p:nvPr>
        </p:nvGraphicFramePr>
        <p:xfrm>
          <a:off x="838200" y="1760153"/>
          <a:ext cx="10664536" cy="459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58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Potrzeby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5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jakich obszarach należy podjąć działania po 2021 roku?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4.1</a:t>
            </a:r>
            <a:endParaRPr lang="pl-PL" dirty="0"/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57486C-7BDC-4F8F-9301-9D7047C178C3}"/>
              </a:ext>
            </a:extLst>
          </p:cNvPr>
          <p:cNvGraphicFramePr/>
          <p:nvPr/>
        </p:nvGraphicFramePr>
        <p:xfrm>
          <a:off x="513346" y="2059806"/>
          <a:ext cx="10613458" cy="428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768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Potrzeby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5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jakich obszarach należy podjąć działania po 2021 roku?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4.2</a:t>
            </a:r>
            <a:endParaRPr lang="pl-PL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2192072-9D6B-4333-A190-E0D63BA5D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136340"/>
              </p:ext>
            </p:extLst>
          </p:nvPr>
        </p:nvGraphicFramePr>
        <p:xfrm>
          <a:off x="452387" y="2237556"/>
          <a:ext cx="11482939" cy="398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5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Potrzeby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5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jakich obszarach należy podjąć działania po 2021 roku?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4.3</a:t>
            </a:r>
            <a:endParaRPr lang="pl-PL" dirty="0"/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97CD4CA0-65A9-4719-8DFB-15C1F5142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745304"/>
              </p:ext>
            </p:extLst>
          </p:nvPr>
        </p:nvGraphicFramePr>
        <p:xfrm>
          <a:off x="704416" y="2115018"/>
          <a:ext cx="10649384" cy="413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468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Potrzeby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5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jakich obszarach należy podjąć działania po 2021 roku?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A0EC99A-1457-47E8-AEB5-3B88C87F1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657657"/>
              </p:ext>
            </p:extLst>
          </p:nvPr>
        </p:nvGraphicFramePr>
        <p:xfrm>
          <a:off x="838199" y="2237556"/>
          <a:ext cx="10515599" cy="398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23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D55E3BC-B66E-4D59-BD9D-3A2EFA417198}"/>
              </a:ext>
            </a:extLst>
          </p:cNvPr>
          <p:cNvSpPr txBox="1">
            <a:spLocks/>
          </p:cNvSpPr>
          <p:nvPr/>
        </p:nvSpPr>
        <p:spPr>
          <a:xfrm>
            <a:off x="320564" y="456806"/>
            <a:ext cx="11550869" cy="5620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pl-PL" sz="1800" b="1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2000" b="1" dirty="0"/>
              <a:t>Celem głównym badania była analiza i ocena wpływu inwestycji środowiskowych i kulturowych w trzech wymiarach: ekologicznym, społecznym oraz gospodarczym w województwie dolnośląskim.</a:t>
            </a:r>
          </a:p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2000" b="1" dirty="0"/>
              <a:t>Przedmiotowa ewaluacja </a:t>
            </a:r>
            <a:r>
              <a:rPr lang="pl-PL" sz="2000" dirty="0"/>
              <a:t>służy ocenie wpływu inwestycji wspartych w ramach OP 4 Środowisko i zasoby w wymiarze ekologicznym, społecznym oraz gospodarczym. W szczególności ewaluacja pozwoliła sprawdzić, czy: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8A57FAE-DF0C-4F03-8A6D-8411DD9C6768}"/>
              </a:ext>
            </a:extLst>
          </p:cNvPr>
          <p:cNvSpPr txBox="1">
            <a:spLocks/>
          </p:cNvSpPr>
          <p:nvPr/>
        </p:nvSpPr>
        <p:spPr>
          <a:xfrm>
            <a:off x="467669" y="203375"/>
            <a:ext cx="11256661" cy="1739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 badania</a:t>
            </a:r>
            <a:endParaRPr lang="pl-PL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F3FEA99-00C9-4F2D-8B4B-868E5FF94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388858"/>
              </p:ext>
            </p:extLst>
          </p:nvPr>
        </p:nvGraphicFramePr>
        <p:xfrm>
          <a:off x="320564" y="2427891"/>
          <a:ext cx="11550869" cy="474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81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Potrzeby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5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jakich obszarach należy podjąć działania po 2021 roku?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CA040BC-5956-4351-A3F6-46D164D9F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979539"/>
              </p:ext>
            </p:extLst>
          </p:nvPr>
        </p:nvGraphicFramePr>
        <p:xfrm>
          <a:off x="992204" y="2226611"/>
          <a:ext cx="9797716" cy="393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7536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Źródło finansowania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5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Czy gdyby nie wsparcie uzyskane z Programu, udałoby się osiągnąć Państwu tożsame efekty?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C4C8ED34-4241-4CE8-9859-DD6EA4171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56112"/>
              </p:ext>
            </p:extLst>
          </p:nvPr>
        </p:nvGraphicFramePr>
        <p:xfrm>
          <a:off x="838200" y="1704623"/>
          <a:ext cx="10515600" cy="468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925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8C1AF05-7528-4396-840E-6505E04BD814}"/>
              </a:ext>
            </a:extLst>
          </p:cNvPr>
          <p:cNvSpPr/>
          <p:nvPr/>
        </p:nvSpPr>
        <p:spPr>
          <a:xfrm>
            <a:off x="0" y="-25454"/>
            <a:ext cx="613664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D55E3BC-B66E-4D59-BD9D-3A2EFA417198}"/>
              </a:ext>
            </a:extLst>
          </p:cNvPr>
          <p:cNvSpPr txBox="1">
            <a:spLocks/>
          </p:cNvSpPr>
          <p:nvPr/>
        </p:nvSpPr>
        <p:spPr>
          <a:xfrm>
            <a:off x="448267" y="1560125"/>
            <a:ext cx="4856480" cy="5272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Dotychczasowa interwencja podjęta w ramach OP 4 RPO WD 2014-2020 trafnie odpowiadała na realne potrzeby regionu, a szeroki zakres efektów (zarówno przyrodniczych, jak i społecznych i gospodarczych) świadczy o skuteczności udzielonego wsparcia. Mimo szerokiego zakresu dotychczasowego wsparcia wciąż identyfikuje się potrzeby w dotychczas wspieranych obszarach – w szczególności w obszarze gospodarki wodno-ściekowej (co potwierdza również brak wypełnienia założeń dyrektywy ściekowej), przy czym należy wziąć również pod uwagę wsparcie planowane w przyszłej perspektywie z poziomu krajowego.</a:t>
            </a:r>
            <a:r>
              <a:rPr lang="pl-PL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r>
              <a:rPr lang="pl-PL" sz="16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72CC4F9-3196-448E-A829-163AE53C1869}"/>
              </a:ext>
            </a:extLst>
          </p:cNvPr>
          <p:cNvSpPr txBox="1"/>
          <p:nvPr/>
        </p:nvSpPr>
        <p:spPr>
          <a:xfrm>
            <a:off x="609600" y="322996"/>
            <a:ext cx="485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latin typeface="Myriad Pro" panose="020B0703030403020204" pitchFamily="34" charset="0"/>
              </a:rPr>
              <a:t>WNIOSEK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FEFB755-9FD9-4C8D-8A42-A6D69B22B1D4}"/>
              </a:ext>
            </a:extLst>
          </p:cNvPr>
          <p:cNvSpPr txBox="1"/>
          <p:nvPr/>
        </p:nvSpPr>
        <p:spPr>
          <a:xfrm>
            <a:off x="6441440" y="322997"/>
            <a:ext cx="51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6"/>
                </a:solidFill>
                <a:latin typeface="Myriad Pro" panose="020B0703030403020204" pitchFamily="34" charset="0"/>
              </a:rPr>
              <a:t>REKOMENDACJA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AB54CC0-F0AD-4B41-BBD8-3E36847A6525}"/>
              </a:ext>
            </a:extLst>
          </p:cNvPr>
          <p:cNvSpPr txBox="1">
            <a:spLocks/>
          </p:cNvSpPr>
          <p:nvPr/>
        </p:nvSpPr>
        <p:spPr>
          <a:xfrm>
            <a:off x="6725920" y="2160494"/>
            <a:ext cx="4856480" cy="4580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Podczas opracowywania projektu przyszłego Programu należy uwzględnić kontynuowanie wsparcia w perspektywie 2021-2027 w obszarze gospodarki wodno-ściekowej, ochrony środowiska oraz dot. budowy/modernizacji szlaków turystycznych.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850462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8C1AF05-7528-4396-840E-6505E04BD814}"/>
              </a:ext>
            </a:extLst>
          </p:cNvPr>
          <p:cNvSpPr/>
          <p:nvPr/>
        </p:nvSpPr>
        <p:spPr>
          <a:xfrm>
            <a:off x="0" y="-25454"/>
            <a:ext cx="613664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D55E3BC-B66E-4D59-BD9D-3A2EFA417198}"/>
              </a:ext>
            </a:extLst>
          </p:cNvPr>
          <p:cNvSpPr txBox="1">
            <a:spLocks/>
          </p:cNvSpPr>
          <p:nvPr/>
        </p:nvSpPr>
        <p:spPr>
          <a:xfrm>
            <a:off x="448267" y="1560125"/>
            <a:ext cx="4856480" cy="5272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Najwyższe zainteresowanie aplikowaniem o wsparcie odnotowano w ramach projektów związanych z dziedzictwem kulturowym (Działanie 4.3). Jednocześnie efekty tego typu projektów są w największym stopniu „uspołecznione” i dostrzegalne przez samych mieszkańców. </a:t>
            </a: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72CC4F9-3196-448E-A829-163AE53C1869}"/>
              </a:ext>
            </a:extLst>
          </p:cNvPr>
          <p:cNvSpPr txBox="1"/>
          <p:nvPr/>
        </p:nvSpPr>
        <p:spPr>
          <a:xfrm>
            <a:off x="609600" y="322996"/>
            <a:ext cx="485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latin typeface="Myriad Pro" panose="020B0703030403020204" pitchFamily="34" charset="0"/>
              </a:rPr>
              <a:t>WNIOSEK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FEFB755-9FD9-4C8D-8A42-A6D69B22B1D4}"/>
              </a:ext>
            </a:extLst>
          </p:cNvPr>
          <p:cNvSpPr txBox="1"/>
          <p:nvPr/>
        </p:nvSpPr>
        <p:spPr>
          <a:xfrm>
            <a:off x="6441440" y="322997"/>
            <a:ext cx="51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6"/>
                </a:solidFill>
                <a:latin typeface="Myriad Pro" panose="020B0703030403020204" pitchFamily="34" charset="0"/>
              </a:rPr>
              <a:t>REKOMENDACJA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AB54CC0-F0AD-4B41-BBD8-3E36847A6525}"/>
              </a:ext>
            </a:extLst>
          </p:cNvPr>
          <p:cNvSpPr txBox="1">
            <a:spLocks/>
          </p:cNvSpPr>
          <p:nvPr/>
        </p:nvSpPr>
        <p:spPr>
          <a:xfrm>
            <a:off x="6725920" y="1720049"/>
            <a:ext cx="4856480" cy="5272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Podczas opracowywania projektu przyszłego Programu należy uwzględnić kontynuowanie wsparcia w perspektywie 2021-2027 ze szczególnym uwzględnieniem dziedzictwa kulturowego.</a:t>
            </a: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3164149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8C1AF05-7528-4396-840E-6505E04BD814}"/>
              </a:ext>
            </a:extLst>
          </p:cNvPr>
          <p:cNvSpPr/>
          <p:nvPr/>
        </p:nvSpPr>
        <p:spPr>
          <a:xfrm>
            <a:off x="0" y="-25454"/>
            <a:ext cx="613664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D55E3BC-B66E-4D59-BD9D-3A2EFA417198}"/>
              </a:ext>
            </a:extLst>
          </p:cNvPr>
          <p:cNvSpPr txBox="1">
            <a:spLocks/>
          </p:cNvSpPr>
          <p:nvPr/>
        </p:nvSpPr>
        <p:spPr>
          <a:xfrm>
            <a:off x="448267" y="1560125"/>
            <a:ext cx="4856480" cy="5272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 projektów zostały osiągnięte a wpływ pandemii COVID-19 nie był w tym zakresie znaczący – wpłynął co prawda na niewielkie opóźnienia w realizacji projektów, lecz ostatecznie ograniczenia te nie były istotne w kontekście osiągnięcia celów projektów (co wynika po części z zakontraktowania znacznej części projektów przed 2020 r., jak również z samego charakteru realizowanych inwestycji). </a:t>
            </a:r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72CC4F9-3196-448E-A829-163AE53C1869}"/>
              </a:ext>
            </a:extLst>
          </p:cNvPr>
          <p:cNvSpPr txBox="1"/>
          <p:nvPr/>
        </p:nvSpPr>
        <p:spPr>
          <a:xfrm>
            <a:off x="609600" y="322996"/>
            <a:ext cx="485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latin typeface="Myriad Pro" panose="020B0703030403020204" pitchFamily="34" charset="0"/>
              </a:rPr>
              <a:t>WNIOSEK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FEFB755-9FD9-4C8D-8A42-A6D69B22B1D4}"/>
              </a:ext>
            </a:extLst>
          </p:cNvPr>
          <p:cNvSpPr txBox="1"/>
          <p:nvPr/>
        </p:nvSpPr>
        <p:spPr>
          <a:xfrm>
            <a:off x="6441440" y="322997"/>
            <a:ext cx="51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6"/>
                </a:solidFill>
                <a:latin typeface="Myriad Pro" panose="020B0703030403020204" pitchFamily="34" charset="0"/>
              </a:rPr>
              <a:t>REKOMENDACJA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AB54CC0-F0AD-4B41-BBD8-3E36847A6525}"/>
              </a:ext>
            </a:extLst>
          </p:cNvPr>
          <p:cNvSpPr txBox="1">
            <a:spLocks/>
          </p:cNvSpPr>
          <p:nvPr/>
        </p:nvSpPr>
        <p:spPr>
          <a:xfrm>
            <a:off x="6721642" y="1585579"/>
            <a:ext cx="4856480" cy="5272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spc="1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 występuje konieczność wprowadzania dodatkowych zmian i ułatwień dla beneficjentów w związku z wpływem pandemii - cele projektów zostały osiągnięte a osiągnięte dotychczas wartości wskaźników nie determinują wprowadzania zmian w zakresie ich wartości docelowych planowanych do osiągnięcia na koniec 2023 r. 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03583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8C1AF05-7528-4396-840E-6505E04BD814}"/>
              </a:ext>
            </a:extLst>
          </p:cNvPr>
          <p:cNvSpPr/>
          <p:nvPr/>
        </p:nvSpPr>
        <p:spPr>
          <a:xfrm>
            <a:off x="0" y="-25454"/>
            <a:ext cx="613664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D55E3BC-B66E-4D59-BD9D-3A2EFA417198}"/>
              </a:ext>
            </a:extLst>
          </p:cNvPr>
          <p:cNvSpPr txBox="1">
            <a:spLocks/>
          </p:cNvSpPr>
          <p:nvPr/>
        </p:nvSpPr>
        <p:spPr>
          <a:xfrm>
            <a:off x="448267" y="1560125"/>
            <a:ext cx="4856480" cy="5272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Zidentyfikowano zapotrzebowanie na podnoszenie świadomości ekologicznej wśród mieszkańców, w tym skierowane do najmłodszych grup wiekowych. Takie podejście pozwoli wykształcić postawy proekologiczne, w tym wśród dzieci. W ramach dotychczasowych projektów badani beneficjenci wskazywali na wystąpienie niespodziewanych, pozytywnych efektów w tymże obszarze, wobec czego warto uwzględnić tego rodzaju element jako działania towarzyszące w ramach przyszłych inwestycji.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72CC4F9-3196-448E-A829-163AE53C1869}"/>
              </a:ext>
            </a:extLst>
          </p:cNvPr>
          <p:cNvSpPr txBox="1"/>
          <p:nvPr/>
        </p:nvSpPr>
        <p:spPr>
          <a:xfrm>
            <a:off x="609600" y="322996"/>
            <a:ext cx="485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latin typeface="Myriad Pro" panose="020B0703030403020204" pitchFamily="34" charset="0"/>
              </a:rPr>
              <a:t>WNIOSEK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FEFB755-9FD9-4C8D-8A42-A6D69B22B1D4}"/>
              </a:ext>
            </a:extLst>
          </p:cNvPr>
          <p:cNvSpPr txBox="1"/>
          <p:nvPr/>
        </p:nvSpPr>
        <p:spPr>
          <a:xfrm>
            <a:off x="6441440" y="322997"/>
            <a:ext cx="51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accent6"/>
                </a:solidFill>
                <a:latin typeface="Myriad Pro" panose="020B0703030403020204" pitchFamily="34" charset="0"/>
              </a:rPr>
              <a:t>REKOMENDACJA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AB54CC0-F0AD-4B41-BBD8-3E36847A6525}"/>
              </a:ext>
            </a:extLst>
          </p:cNvPr>
          <p:cNvSpPr txBox="1">
            <a:spLocks/>
          </p:cNvSpPr>
          <p:nvPr/>
        </p:nvSpPr>
        <p:spPr>
          <a:xfrm>
            <a:off x="6721642" y="2017059"/>
            <a:ext cx="4856480" cy="4840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Podczas opracowywania projektu przyszłego Programu należy uwzględnić wsparcie dotyczące edukacji ekologicznej oraz działań informacyjnych.</a:t>
            </a:r>
            <a:endParaRPr lang="pl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7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8A57FAE-DF0C-4F03-8A6D-8411DD9C6768}"/>
              </a:ext>
            </a:extLst>
          </p:cNvPr>
          <p:cNvSpPr txBox="1">
            <a:spLocks/>
          </p:cNvSpPr>
          <p:nvPr/>
        </p:nvSpPr>
        <p:spPr>
          <a:xfrm>
            <a:off x="504415" y="618564"/>
            <a:ext cx="8046027" cy="1739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Zakres przedmiotowy badania</a:t>
            </a:r>
            <a:endParaRPr lang="pl-PL" b="1" dirty="0"/>
          </a:p>
        </p:txBody>
      </p:sp>
      <p:grpSp>
        <p:nvGrpSpPr>
          <p:cNvPr id="5" name="Grupa 4" descr="PI 4.1 (6.a)&#10;Gospodarka odpadami&#10; Cel szczegółowy: zmniejszona ilość odpadów kierowanych na składowiska&#10;PI 4.2 (6.b)&#10;Gospodarka wodno-ściekowa&#10; Cel szczegółowy: większa liczba ludności korzystającej z systemu oczyszczania ścieków zgodnego z wymogami akcesyjnymi, w tym dyrektywy dot.oczyszczania ścieków&#10;PI 4.3 (6.c)&#10;Dziedzictwo kulturowe&#10; Cel szczegółowy: zwiększona dostępność do zasobów kulturowych regionu&#10;PI 4.4 (6.d) &#10;Ochrona i udostępnianie zasobów przyrodniczych&#10; Cel szczegółowy: wzmocnione mechanizmy ochrony bioróżnorodności w regionie&#10;PI 4.5 (5.b)&#10;Bezpieczeństwo&#10; Cel szczegółowy: zwiększone bezpieczeństwo przeciwpowodziowe regionu&#10;">
            <a:extLst>
              <a:ext uri="{FF2B5EF4-FFF2-40B4-BE49-F238E27FC236}">
                <a16:creationId xmlns:a16="http://schemas.microsoft.com/office/drawing/2014/main" id="{B14D9EE5-FEAA-4CFC-8E99-5E8247D82A97}"/>
              </a:ext>
            </a:extLst>
          </p:cNvPr>
          <p:cNvGrpSpPr>
            <a:grpSpLocks/>
          </p:cNvGrpSpPr>
          <p:nvPr/>
        </p:nvGrpSpPr>
        <p:grpSpPr bwMode="auto">
          <a:xfrm>
            <a:off x="746235" y="1439917"/>
            <a:ext cx="10552386" cy="4382814"/>
            <a:chOff x="0" y="0"/>
            <a:chExt cx="58007" cy="40990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B3834EDA-9EA1-4507-B818-743286777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8007" cy="40990"/>
              <a:chOff x="0" y="0"/>
              <a:chExt cx="58007" cy="40990"/>
            </a:xfrm>
          </p:grpSpPr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6C315285-2688-4C57-A56D-28C7B3F96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8007" cy="4099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8" name="Strzałka: pagon 7">
                <a:extLst>
                  <a:ext uri="{FF2B5EF4-FFF2-40B4-BE49-F238E27FC236}">
                    <a16:creationId xmlns:a16="http://schemas.microsoft.com/office/drawing/2014/main" id="{AA024436-3F98-4AB9-B25A-3D1F3FE16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" y="1178"/>
                <a:ext cx="22389" cy="7273"/>
              </a:xfrm>
              <a:prstGeom prst="chevron">
                <a:avLst>
                  <a:gd name="adj" fmla="val 49995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0" name="Pole tekstowe 17">
                <a:extLst>
                  <a:ext uri="{FF2B5EF4-FFF2-40B4-BE49-F238E27FC236}">
                    <a16:creationId xmlns:a16="http://schemas.microsoft.com/office/drawing/2014/main" id="{CC060799-A8D6-439B-8082-5D3417921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8" y="1178"/>
                <a:ext cx="15117" cy="727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15225" tIns="7600" rIns="0" bIns="760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Działanie 4.1 (PI 6.a)</a:t>
                </a:r>
                <a:b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Gospodarka odpadami</a:t>
                </a:r>
              </a:p>
            </p:txBody>
          </p:sp>
          <p:sp>
            <p:nvSpPr>
              <p:cNvPr id="11" name="Strzałka: pagon 10">
                <a:extLst>
                  <a:ext uri="{FF2B5EF4-FFF2-40B4-BE49-F238E27FC236}">
                    <a16:creationId xmlns:a16="http://schemas.microsoft.com/office/drawing/2014/main" id="{D9CBA002-D58A-43BF-8094-64001238B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3" y="1797"/>
                <a:ext cx="36871" cy="6036"/>
              </a:xfrm>
              <a:prstGeom prst="chevron">
                <a:avLst>
                  <a:gd name="adj" fmla="val 49999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3" name="Pole tekstowe 25">
                <a:extLst>
                  <a:ext uri="{FF2B5EF4-FFF2-40B4-BE49-F238E27FC236}">
                    <a16:creationId xmlns:a16="http://schemas.microsoft.com/office/drawing/2014/main" id="{D8DEE986-EBC8-4C57-9D66-E9FD4455A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21" y="1797"/>
                <a:ext cx="30835" cy="60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15225" tIns="7600" rIns="0" bIns="760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Cel szczegółowy: zmniejszona ilość odpadów kierowanych na składowiska</a:t>
                </a:r>
              </a:p>
            </p:txBody>
          </p:sp>
          <p:sp>
            <p:nvSpPr>
              <p:cNvPr id="14" name="Strzałka: pagon 13">
                <a:extLst>
                  <a:ext uri="{FF2B5EF4-FFF2-40B4-BE49-F238E27FC236}">
                    <a16:creationId xmlns:a16="http://schemas.microsoft.com/office/drawing/2014/main" id="{ADC8EBB3-389E-47CD-BCDB-5195540C7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" y="9019"/>
                <a:ext cx="22389" cy="7272"/>
              </a:xfrm>
              <a:prstGeom prst="chevron">
                <a:avLst>
                  <a:gd name="adj" fmla="val 50002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5" name="Pole tekstowe 27">
                <a:extLst>
                  <a:ext uri="{FF2B5EF4-FFF2-40B4-BE49-F238E27FC236}">
                    <a16:creationId xmlns:a16="http://schemas.microsoft.com/office/drawing/2014/main" id="{C329E417-9195-4849-9F61-DC94B3BC2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8" y="9019"/>
                <a:ext cx="15117" cy="72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15225" tIns="7600" rIns="0" bIns="760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600"/>
                  </a:spcAft>
                </a:pPr>
                <a:r>
                  <a:rPr lang="pl-PL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Działanie 4.2 (PI 6.b)</a:t>
                </a:r>
                <a:br>
                  <a:rPr lang="pl-PL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pl-PL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Gospodarka wodno-ściekowa</a:t>
                </a:r>
              </a:p>
            </p:txBody>
          </p:sp>
          <p:sp>
            <p:nvSpPr>
              <p:cNvPr id="16" name="Strzałka: pagon 15">
                <a:extLst>
                  <a:ext uri="{FF2B5EF4-FFF2-40B4-BE49-F238E27FC236}">
                    <a16:creationId xmlns:a16="http://schemas.microsoft.com/office/drawing/2014/main" id="{2D03BB54-DEEA-45EE-B7EC-6CF8BD1B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3" y="9098"/>
                <a:ext cx="36871" cy="7113"/>
              </a:xfrm>
              <a:prstGeom prst="chevron">
                <a:avLst>
                  <a:gd name="adj" fmla="val 49988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7" name="Pole tekstowe 29">
                <a:extLst>
                  <a:ext uri="{FF2B5EF4-FFF2-40B4-BE49-F238E27FC236}">
                    <a16:creationId xmlns:a16="http://schemas.microsoft.com/office/drawing/2014/main" id="{6AE2A485-D0A5-4FA4-B8F5-D580927335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60" y="9098"/>
                <a:ext cx="29758" cy="71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15225" tIns="7600" rIns="0" bIns="760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Cel szczegółowy: większa liczba ludności korzystającej z systemu oczyszczania ścieków zgodnego z wymogami akcesyjnymi, w tym dyrektywy dot.oczyszczania ścieków</a:t>
                </a:r>
              </a:p>
            </p:txBody>
          </p:sp>
          <p:sp>
            <p:nvSpPr>
              <p:cNvPr id="18" name="Strzałka: pagon 17">
                <a:extLst>
                  <a:ext uri="{FF2B5EF4-FFF2-40B4-BE49-F238E27FC236}">
                    <a16:creationId xmlns:a16="http://schemas.microsoft.com/office/drawing/2014/main" id="{09308B83-4A40-4BCC-A9F9-DA9618E8D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" y="16859"/>
                <a:ext cx="22389" cy="7272"/>
              </a:xfrm>
              <a:prstGeom prst="chevron">
                <a:avLst>
                  <a:gd name="adj" fmla="val 50002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19" name="Pole tekstowe 31">
                <a:extLst>
                  <a:ext uri="{FF2B5EF4-FFF2-40B4-BE49-F238E27FC236}">
                    <a16:creationId xmlns:a16="http://schemas.microsoft.com/office/drawing/2014/main" id="{573A9513-8CE1-4A22-9A2A-EAD7FBED8E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8" y="16859"/>
                <a:ext cx="15117" cy="72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15225" tIns="7600" rIns="0" bIns="760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Działanie 4.3 (PI 6.c)</a:t>
                </a:r>
                <a:b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Dziedzictwo kulturowe</a:t>
                </a:r>
              </a:p>
            </p:txBody>
          </p:sp>
          <p:sp>
            <p:nvSpPr>
              <p:cNvPr id="20" name="Strzałka: pagon 19">
                <a:extLst>
                  <a:ext uri="{FF2B5EF4-FFF2-40B4-BE49-F238E27FC236}">
                    <a16:creationId xmlns:a16="http://schemas.microsoft.com/office/drawing/2014/main" id="{1E010F90-209D-4C59-BB57-6DAEDC181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3" y="17477"/>
                <a:ext cx="36871" cy="6036"/>
              </a:xfrm>
              <a:prstGeom prst="chevron">
                <a:avLst>
                  <a:gd name="adj" fmla="val 49999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1" name="Pole tekstowe 33">
                <a:extLst>
                  <a:ext uri="{FF2B5EF4-FFF2-40B4-BE49-F238E27FC236}">
                    <a16:creationId xmlns:a16="http://schemas.microsoft.com/office/drawing/2014/main" id="{C83AEA77-8997-4537-9F60-60332BB56A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21" y="17477"/>
                <a:ext cx="30835" cy="60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15225" tIns="7600" rIns="0" bIns="760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Cel szczegółowy: zwiększona dostępność do zasobów kulturowych regionu</a:t>
                </a:r>
              </a:p>
            </p:txBody>
          </p:sp>
          <p:sp>
            <p:nvSpPr>
              <p:cNvPr id="22" name="Strzałka: pagon 21">
                <a:extLst>
                  <a:ext uri="{FF2B5EF4-FFF2-40B4-BE49-F238E27FC236}">
                    <a16:creationId xmlns:a16="http://schemas.microsoft.com/office/drawing/2014/main" id="{0359653A-5C55-408E-A70F-CB1200CE1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" y="24699"/>
                <a:ext cx="22389" cy="7272"/>
              </a:xfrm>
              <a:prstGeom prst="chevron">
                <a:avLst>
                  <a:gd name="adj" fmla="val 50002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3" name="Pole tekstowe 35">
                <a:extLst>
                  <a:ext uri="{FF2B5EF4-FFF2-40B4-BE49-F238E27FC236}">
                    <a16:creationId xmlns:a16="http://schemas.microsoft.com/office/drawing/2014/main" id="{7EECDD5B-A2A7-4BA5-BA34-C6E980A8F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8" y="24699"/>
                <a:ext cx="15117" cy="72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15225" tIns="7600" rIns="0" bIns="760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Działanie 4.4 (PI 6.d) </a:t>
                </a:r>
                <a:b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Ochrona i udostępnianie zasobów przyrodniczych</a:t>
                </a:r>
              </a:p>
            </p:txBody>
          </p:sp>
          <p:sp>
            <p:nvSpPr>
              <p:cNvPr id="24" name="Strzałka: pagon 23">
                <a:extLst>
                  <a:ext uri="{FF2B5EF4-FFF2-40B4-BE49-F238E27FC236}">
                    <a16:creationId xmlns:a16="http://schemas.microsoft.com/office/drawing/2014/main" id="{9973A212-6B20-48B0-920F-75BF62398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3" y="25317"/>
                <a:ext cx="36871" cy="6036"/>
              </a:xfrm>
              <a:prstGeom prst="chevron">
                <a:avLst>
                  <a:gd name="adj" fmla="val 49999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5" name="Pole tekstowe 37">
                <a:extLst>
                  <a:ext uri="{FF2B5EF4-FFF2-40B4-BE49-F238E27FC236}">
                    <a16:creationId xmlns:a16="http://schemas.microsoft.com/office/drawing/2014/main" id="{2B3C4C46-5901-414D-96F4-76DBF3F8B9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21" y="25317"/>
                <a:ext cx="30835" cy="60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15225" tIns="7600" rIns="0" bIns="760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Cel szczegółowy: wzmocnione mechanizmy ochrony bioróżnorodności w regionie</a:t>
                </a:r>
              </a:p>
            </p:txBody>
          </p:sp>
          <p:sp>
            <p:nvSpPr>
              <p:cNvPr id="26" name="Strzałka: pagon 25">
                <a:extLst>
                  <a:ext uri="{FF2B5EF4-FFF2-40B4-BE49-F238E27FC236}">
                    <a16:creationId xmlns:a16="http://schemas.microsoft.com/office/drawing/2014/main" id="{8A4DC2C9-6E8E-45FB-9A5E-F43F59F35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" y="32539"/>
                <a:ext cx="22389" cy="7272"/>
              </a:xfrm>
              <a:prstGeom prst="chevron">
                <a:avLst>
                  <a:gd name="adj" fmla="val 50002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7" name="Pole tekstowe 39">
                <a:extLst>
                  <a:ext uri="{FF2B5EF4-FFF2-40B4-BE49-F238E27FC236}">
                    <a16:creationId xmlns:a16="http://schemas.microsoft.com/office/drawing/2014/main" id="{1A34E99F-B177-4715-8346-DC6A03BC7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8" y="32539"/>
                <a:ext cx="15117" cy="727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15225" tIns="7600" rIns="0" bIns="760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Działanie 4.5 (PI 5.b)</a:t>
                </a:r>
                <a:b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</a:b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Bezpieczeństwo</a:t>
                </a:r>
              </a:p>
            </p:txBody>
          </p:sp>
          <p:sp>
            <p:nvSpPr>
              <p:cNvPr id="28" name="Strzałka: pagon 27">
                <a:extLst>
                  <a:ext uri="{FF2B5EF4-FFF2-40B4-BE49-F238E27FC236}">
                    <a16:creationId xmlns:a16="http://schemas.microsoft.com/office/drawing/2014/main" id="{11D23DE5-5537-4F1E-A751-E277F1873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3" y="33157"/>
                <a:ext cx="36871" cy="6036"/>
              </a:xfrm>
              <a:prstGeom prst="chevron">
                <a:avLst>
                  <a:gd name="adj" fmla="val 49999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25" tIns="91425" rIns="91425" bIns="91425" anchor="ctr" anchorCtr="0" upright="1">
                <a:no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</p:txBody>
          </p:sp>
          <p:sp>
            <p:nvSpPr>
              <p:cNvPr id="29" name="Pole tekstowe 43">
                <a:extLst>
                  <a:ext uri="{FF2B5EF4-FFF2-40B4-BE49-F238E27FC236}">
                    <a16:creationId xmlns:a16="http://schemas.microsoft.com/office/drawing/2014/main" id="{804B8C68-EE69-489A-8C24-3ECEF05411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21" y="33157"/>
                <a:ext cx="30835" cy="60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15225" tIns="7600" rIns="0" bIns="7600" anchor="ctr" anchorCtr="0" upright="1">
                <a:noAutofit/>
              </a:bodyPr>
              <a:lstStyle/>
              <a:p>
                <a:pPr algn="ctr">
                  <a:lnSpc>
                    <a:spcPct val="89000"/>
                  </a:lnSpc>
                  <a:spcAft>
                    <a:spcPts val="600"/>
                  </a:spcAft>
                </a:pPr>
                <a:r>
                  <a:rPr lang="pl-PL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Cel szczegółowy: zwiększone bezpieczeństwo przeciwpowodziowe regionu</a:t>
                </a:r>
              </a:p>
            </p:txBody>
          </p:sp>
        </p:grpSp>
      </p:grp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C1650D4B-737D-476E-A5D0-9AD9A3C98637}"/>
              </a:ext>
            </a:extLst>
          </p:cNvPr>
          <p:cNvSpPr txBox="1"/>
          <p:nvPr/>
        </p:nvSpPr>
        <p:spPr>
          <a:xfrm>
            <a:off x="2026146" y="6043355"/>
            <a:ext cx="60960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200"/>
              </a:spcAft>
            </a:pPr>
            <a:r>
              <a:rPr lang="pl-PL" sz="1800" i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Źródło: opracowanie własne EU-CONSULT sp. z o.o.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1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Poziom osiągnięcia zakładanych efektów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5"/>
            <a:ext cx="10515600" cy="522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oceniają Państwo efekty, które osiągnęliście w wyniku realizacji projektu?</a:t>
            </a:r>
            <a:endParaRPr lang="pl-PL" sz="3600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697D8507-1EBA-411D-8C9A-538993543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304400"/>
              </p:ext>
            </p:extLst>
          </p:nvPr>
        </p:nvGraphicFramePr>
        <p:xfrm>
          <a:off x="500514" y="1704623"/>
          <a:ext cx="11540690" cy="467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A2C41E4B-2456-49BB-AF6A-434703D58152}"/>
              </a:ext>
            </a:extLst>
          </p:cNvPr>
          <p:cNvSpPr txBox="1">
            <a:spLocks/>
          </p:cNvSpPr>
          <p:nvPr/>
        </p:nvSpPr>
        <p:spPr>
          <a:xfrm>
            <a:off x="7433911" y="5230379"/>
            <a:ext cx="4607293" cy="133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braku osiągnięcia zakładanych efektów powodem był trwający jeszcze projekt, w wyniku czego na moment badania ankietowego efekty nie zostały jeszcze osiągnięte.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347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Trwałość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0733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Proszę określić stopień trwałości efektów realizowanego przez Państwa projektu w poszczególnych obszarach.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4.1</a:t>
            </a:r>
            <a:endParaRPr lang="pl-PL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49275C9-6CDE-4C41-B29D-03B0B7456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450261"/>
              </p:ext>
            </p:extLst>
          </p:nvPr>
        </p:nvGraphicFramePr>
        <p:xfrm>
          <a:off x="838199" y="2115669"/>
          <a:ext cx="10515599" cy="416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3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Trwałość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0733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Proszę określić stopień trwałości efektów realizowanego przez Państwa projektu w poszczególnych obszarach.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4.2</a:t>
            </a:r>
            <a:endParaRPr lang="pl-PL" dirty="0"/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B7679059-9633-4AAD-83BB-845FF771C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485273"/>
              </p:ext>
            </p:extLst>
          </p:nvPr>
        </p:nvGraphicFramePr>
        <p:xfrm>
          <a:off x="838198" y="2070847"/>
          <a:ext cx="10699377" cy="442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7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Trwałość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0733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Proszę określić stopień trwałości efektów realizowanego przez Państwa projektu w poszczególnych obszarach.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4.3</a:t>
            </a:r>
            <a:endParaRPr lang="pl-PL" dirty="0"/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90580F81-1080-4BA0-B3B1-1CE1FBD21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278732"/>
              </p:ext>
            </p:extLst>
          </p:nvPr>
        </p:nvGraphicFramePr>
        <p:xfrm>
          <a:off x="713509" y="2088572"/>
          <a:ext cx="10640290" cy="422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280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Trwałość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0733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Proszę określić stopień trwałości efektów realizowanego przez Państwa projektu w poszczególnych obszarach.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4.4</a:t>
            </a:r>
            <a:endParaRPr lang="pl-PL" dirty="0"/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95652ED0-7847-4559-B32C-7534C05DC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398927"/>
              </p:ext>
            </p:extLst>
          </p:nvPr>
        </p:nvGraphicFramePr>
        <p:xfrm>
          <a:off x="907983" y="2078183"/>
          <a:ext cx="10355762" cy="433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961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F21E6-8437-460F-898D-472A11B2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03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Trwałość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3B7F5-D13E-454A-8DCB-174850C9B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0733"/>
            <a:ext cx="10515600" cy="52293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Proszę określić stopień trwałości efektów realizowanego przez Państwa projektu w poszczególnych obszarach.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0C9E99F-FDC5-4983-8F6F-E0099D7585CB}"/>
              </a:ext>
            </a:extLst>
          </p:cNvPr>
          <p:cNvSpPr txBox="1">
            <a:spLocks/>
          </p:cNvSpPr>
          <p:nvPr/>
        </p:nvSpPr>
        <p:spPr>
          <a:xfrm>
            <a:off x="1136583" y="6492875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Źródło: Opracowanie własne na podstawie przeprowadzonych badań ankietowych</a:t>
            </a:r>
            <a:endParaRPr lang="pl-PL" sz="20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5319451-DE85-4311-A05B-6C9E81C90BE5}"/>
              </a:ext>
            </a:extLst>
          </p:cNvPr>
          <p:cNvSpPr txBox="1">
            <a:spLocks/>
          </p:cNvSpPr>
          <p:nvPr/>
        </p:nvSpPr>
        <p:spPr>
          <a:xfrm>
            <a:off x="838200" y="1703672"/>
            <a:ext cx="10515600" cy="52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Działanie 4.5</a:t>
            </a:r>
            <a:endParaRPr lang="pl-PL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77E80B89-4317-49DD-BAE7-B7E9D478C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732977"/>
              </p:ext>
            </p:extLst>
          </p:nvPr>
        </p:nvGraphicFramePr>
        <p:xfrm>
          <a:off x="838199" y="2192019"/>
          <a:ext cx="10051474" cy="406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9187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1063</Words>
  <Application>Microsoft Office PowerPoint</Application>
  <PresentationFormat>Panoramiczny</PresentationFormat>
  <Paragraphs>118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Myriad Pro</vt:lpstr>
      <vt:lpstr>Motyw pakietu Office</vt:lpstr>
      <vt:lpstr>Prezentacja programu PowerPoint</vt:lpstr>
      <vt:lpstr>Prezentacja programu PowerPoint</vt:lpstr>
      <vt:lpstr>Prezentacja programu PowerPoint</vt:lpstr>
      <vt:lpstr>Poziom osiągnięcia zakładanych efektów</vt:lpstr>
      <vt:lpstr>Trwałość</vt:lpstr>
      <vt:lpstr>Trwałość</vt:lpstr>
      <vt:lpstr>Trwałość</vt:lpstr>
      <vt:lpstr>Trwałość</vt:lpstr>
      <vt:lpstr>Trwałość</vt:lpstr>
      <vt:lpstr>Użyteczność</vt:lpstr>
      <vt:lpstr>Użyteczność</vt:lpstr>
      <vt:lpstr>Użyteczność</vt:lpstr>
      <vt:lpstr>Użyteczność</vt:lpstr>
      <vt:lpstr>Użyteczność</vt:lpstr>
      <vt:lpstr>Komplementarność</vt:lpstr>
      <vt:lpstr>Potrzeby</vt:lpstr>
      <vt:lpstr>Potrzeby</vt:lpstr>
      <vt:lpstr>Potrzeby</vt:lpstr>
      <vt:lpstr>Potrzeby</vt:lpstr>
      <vt:lpstr>Potrzeby</vt:lpstr>
      <vt:lpstr>Źródło finansowania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Eu Consult</dc:creator>
  <cp:lastModifiedBy>Anna Bielińska</cp:lastModifiedBy>
  <cp:revision>52</cp:revision>
  <dcterms:created xsi:type="dcterms:W3CDTF">2022-03-04T08:44:40Z</dcterms:created>
  <dcterms:modified xsi:type="dcterms:W3CDTF">2022-08-03T10:58:10Z</dcterms:modified>
</cp:coreProperties>
</file>