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7" r:id="rId3"/>
    <p:sldId id="356" r:id="rId4"/>
    <p:sldId id="361" r:id="rId5"/>
    <p:sldId id="362" r:id="rId6"/>
    <p:sldId id="305" r:id="rId7"/>
    <p:sldId id="363" r:id="rId8"/>
    <p:sldId id="364" r:id="rId9"/>
    <p:sldId id="318" r:id="rId10"/>
    <p:sldId id="298" r:id="rId11"/>
    <p:sldId id="301" r:id="rId12"/>
    <p:sldId id="302" r:id="rId13"/>
    <p:sldId id="326" r:id="rId14"/>
    <p:sldId id="316" r:id="rId15"/>
    <p:sldId id="310" r:id="rId16"/>
    <p:sldId id="342" r:id="rId17"/>
    <p:sldId id="343" r:id="rId18"/>
    <p:sldId id="330" r:id="rId19"/>
    <p:sldId id="338" r:id="rId20"/>
    <p:sldId id="352" r:id="rId21"/>
    <p:sldId id="353" r:id="rId22"/>
    <p:sldId id="354"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ata Winkiewicz" initials="AW"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Arkusz1!$B$1</c:f>
              <c:strCache>
                <c:ptCount val="1"/>
                <c:pt idx="0">
                  <c:v>Seria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Utworzył nowe miejsca opieki nad dziećmi do lat 3 w formie opiekuna dziennego</c:v>
                </c:pt>
                <c:pt idx="1">
                  <c:v>Utworzył nowe miejsca opieki nad dziećmi do lat 3 w formie klubu dziecięcego</c:v>
                </c:pt>
                <c:pt idx="2">
                  <c:v>Sfinansował koszty usług bieżącej opieki nad dziećmi lub kosztów wynagrodzenia niani</c:v>
                </c:pt>
                <c:pt idx="3">
                  <c:v>Utworzył nowe miejsca opieki nad dziećmi do lat 3 w formie żłobka</c:v>
                </c:pt>
              </c:strCache>
            </c:strRef>
          </c:cat>
          <c:val>
            <c:numRef>
              <c:f>Arkusz1!$B$2:$B$5</c:f>
              <c:numCache>
                <c:formatCode>0.00%</c:formatCode>
                <c:ptCount val="4"/>
                <c:pt idx="0">
                  <c:v>2.564102564102564E-2</c:v>
                </c:pt>
                <c:pt idx="1">
                  <c:v>8.9743589743589744E-2</c:v>
                </c:pt>
                <c:pt idx="2">
                  <c:v>0.16666666666666663</c:v>
                </c:pt>
                <c:pt idx="3">
                  <c:v>0.84615384615384615</c:v>
                </c:pt>
              </c:numCache>
            </c:numRef>
          </c:val>
          <c:extLst>
            <c:ext xmlns:c16="http://schemas.microsoft.com/office/drawing/2014/chart" uri="{C3380CC4-5D6E-409C-BE32-E72D297353CC}">
              <c16:uniqueId val="{00000000-CC06-4AAE-A55A-2088BF5E61F1}"/>
            </c:ext>
          </c:extLst>
        </c:ser>
        <c:dLbls>
          <c:dLblPos val="outEnd"/>
          <c:showLegendKey val="0"/>
          <c:showVal val="1"/>
          <c:showCatName val="0"/>
          <c:showSerName val="0"/>
          <c:showPercent val="0"/>
          <c:showBubbleSize val="0"/>
        </c:dLbls>
        <c:gapWidth val="150"/>
        <c:axId val="139129984"/>
        <c:axId val="139131520"/>
      </c:barChart>
      <c:catAx>
        <c:axId val="139129984"/>
        <c:scaling>
          <c:orientation val="minMax"/>
        </c:scaling>
        <c:delete val="0"/>
        <c:axPos val="l"/>
        <c:numFmt formatCode="General" sourceLinked="0"/>
        <c:majorTickMark val="out"/>
        <c:minorTickMark val="none"/>
        <c:tickLblPos val="nextTo"/>
        <c:crossAx val="139131520"/>
        <c:crosses val="autoZero"/>
        <c:auto val="1"/>
        <c:lblAlgn val="ctr"/>
        <c:lblOffset val="100"/>
        <c:noMultiLvlLbl val="0"/>
      </c:catAx>
      <c:valAx>
        <c:axId val="139131520"/>
        <c:scaling>
          <c:orientation val="minMax"/>
        </c:scaling>
        <c:delete val="0"/>
        <c:axPos val="b"/>
        <c:majorGridlines/>
        <c:numFmt formatCode="0.00%" sourceLinked="1"/>
        <c:majorTickMark val="out"/>
        <c:minorTickMark val="none"/>
        <c:tickLblPos val="nextTo"/>
        <c:crossAx val="139129984"/>
        <c:crosses val="autoZero"/>
        <c:crossBetween val="between"/>
        <c:majorUnit val="0.2"/>
      </c:valAx>
    </c:plotArea>
    <c:plotVisOnly val="1"/>
    <c:dispBlanksAs val="gap"/>
    <c:showDLblsOverMax val="0"/>
  </c:chart>
  <c:txPr>
    <a:bodyPr/>
    <a:lstStyle/>
    <a:p>
      <a:pPr>
        <a:defRPr sz="12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Arkusz1!$B$1</c:f>
              <c:strCache>
                <c:ptCount val="1"/>
                <c:pt idx="0">
                  <c:v>Seria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Stworzył nowe miejsca wychowania przedszkolnego dostosowane do potrzeb dzieci z niepełnosprawnościami</c:v>
                </c:pt>
                <c:pt idx="1">
                  <c:v>Zapewnił doskonalenie umiejętności, kompetencji lub kwalifikacji nauczycieli</c:v>
                </c:pt>
                <c:pt idx="2">
                  <c:v>Stworzył nowe miejsca wychowania przedszkolnego</c:v>
                </c:pt>
                <c:pt idx="3">
                  <c:v>Zorganizował dodatkowe zajęcia dla dzieci w wieku przedszkolnym</c:v>
                </c:pt>
                <c:pt idx="4">
                  <c:v>Zakupił wyposażenie do placówki</c:v>
                </c:pt>
              </c:strCache>
            </c:strRef>
          </c:cat>
          <c:val>
            <c:numRef>
              <c:f>Arkusz1!$B$2:$B$6</c:f>
              <c:numCache>
                <c:formatCode>0.00%</c:formatCode>
                <c:ptCount val="5"/>
                <c:pt idx="0">
                  <c:v>0.2471264367816092</c:v>
                </c:pt>
                <c:pt idx="1">
                  <c:v>0.55747126436781613</c:v>
                </c:pt>
                <c:pt idx="2">
                  <c:v>0.58045977011494254</c:v>
                </c:pt>
                <c:pt idx="3">
                  <c:v>0.60919540229885061</c:v>
                </c:pt>
                <c:pt idx="4">
                  <c:v>0.78160919540229878</c:v>
                </c:pt>
              </c:numCache>
            </c:numRef>
          </c:val>
          <c:extLst>
            <c:ext xmlns:c16="http://schemas.microsoft.com/office/drawing/2014/chart" uri="{C3380CC4-5D6E-409C-BE32-E72D297353CC}">
              <c16:uniqueId val="{00000000-E07F-4BF2-871F-6A98F0EB3CC6}"/>
            </c:ext>
          </c:extLst>
        </c:ser>
        <c:dLbls>
          <c:dLblPos val="outEnd"/>
          <c:showLegendKey val="0"/>
          <c:showVal val="1"/>
          <c:showCatName val="0"/>
          <c:showSerName val="0"/>
          <c:showPercent val="0"/>
          <c:showBubbleSize val="0"/>
        </c:dLbls>
        <c:gapWidth val="150"/>
        <c:axId val="139139712"/>
        <c:axId val="139145600"/>
      </c:barChart>
      <c:catAx>
        <c:axId val="139139712"/>
        <c:scaling>
          <c:orientation val="minMax"/>
        </c:scaling>
        <c:delete val="0"/>
        <c:axPos val="l"/>
        <c:numFmt formatCode="General" sourceLinked="0"/>
        <c:majorTickMark val="out"/>
        <c:minorTickMark val="none"/>
        <c:tickLblPos val="nextTo"/>
        <c:crossAx val="139145600"/>
        <c:crosses val="autoZero"/>
        <c:auto val="1"/>
        <c:lblAlgn val="ctr"/>
        <c:lblOffset val="100"/>
        <c:noMultiLvlLbl val="0"/>
      </c:catAx>
      <c:valAx>
        <c:axId val="139145600"/>
        <c:scaling>
          <c:orientation val="minMax"/>
        </c:scaling>
        <c:delete val="0"/>
        <c:axPos val="b"/>
        <c:majorGridlines/>
        <c:numFmt formatCode="0.00%" sourceLinked="1"/>
        <c:majorTickMark val="out"/>
        <c:minorTickMark val="none"/>
        <c:tickLblPos val="nextTo"/>
        <c:crossAx val="139139712"/>
        <c:crosses val="autoZero"/>
        <c:crossBetween val="between"/>
        <c:majorUnit val="0.2"/>
      </c:valAx>
    </c:plotArea>
    <c:plotVisOnly val="1"/>
    <c:dispBlanksAs val="gap"/>
    <c:showDLblsOverMax val="0"/>
  </c:chart>
  <c:txPr>
    <a:bodyPr/>
    <a:lstStyle/>
    <a:p>
      <a:pPr>
        <a:defRPr sz="1200"/>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Arkusz1!$B$1</c:f>
              <c:strCache>
                <c:ptCount val="1"/>
                <c:pt idx="0">
                  <c:v>Działanie 10.4.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Arkusz1!$A$2:$A$11</c:f>
              <c:strCache>
                <c:ptCount val="10"/>
                <c:pt idx="0">
                  <c:v>Możliwość skorzystania ze wsparcia nie wpłynęła na moją aktywność na rynku pracy</c:v>
                </c:pt>
                <c:pt idx="1">
                  <c:v>W inny sposób</c:v>
                </c:pt>
                <c:pt idx="2">
                  <c:v>Przeszłam/edłem z umowy cywilnoprawnej (zlecenie, o dzieło) na umowę o pracę</c:v>
                </c:pt>
                <c:pt idx="3">
                  <c:v>Przeszłam/edłem z niepełnego wymiaru pracy na pracę w pełnym wymiarze</c:v>
                </c:pt>
                <c:pt idx="4">
                  <c:v>Podjęłam/ąłem dodatkowe zatrudnienie</c:v>
                </c:pt>
                <c:pt idx="5">
                  <c:v>Podjęłam/ąłem pracę zmianową, która w innym wypadku nie byłaby możliwa</c:v>
                </c:pt>
                <c:pt idx="6">
                  <c:v>Założyłam/em własną działalność gospodarczą</c:v>
                </c:pt>
                <c:pt idx="7">
                  <c:v>Podjęłam/ąłem kurs/szkolenie zwiększające moje kompetencje, by znaleźć lepszą pracę</c:v>
                </c:pt>
                <c:pt idx="8">
                  <c:v>Podjęłam/ąłem się szukania pracy</c:v>
                </c:pt>
                <c:pt idx="9">
                  <c:v>Powróciłam/em do pracy zawodowej po przerwie związanej z wychowaniem dziecka</c:v>
                </c:pt>
              </c:strCache>
            </c:strRef>
          </c:cat>
          <c:val>
            <c:numRef>
              <c:f>Arkusz1!$B$2:$B$11</c:f>
              <c:numCache>
                <c:formatCode>0.00%</c:formatCode>
                <c:ptCount val="10"/>
                <c:pt idx="0">
                  <c:v>0.39090000000000003</c:v>
                </c:pt>
                <c:pt idx="1">
                  <c:v>2.0299999999999999E-2</c:v>
                </c:pt>
                <c:pt idx="2">
                  <c:v>7.6E-3</c:v>
                </c:pt>
                <c:pt idx="3">
                  <c:v>1.0200000000000001E-2</c:v>
                </c:pt>
                <c:pt idx="4">
                  <c:v>1.52E-2</c:v>
                </c:pt>
                <c:pt idx="5">
                  <c:v>1.78E-2</c:v>
                </c:pt>
                <c:pt idx="6">
                  <c:v>1.78E-2</c:v>
                </c:pt>
                <c:pt idx="7">
                  <c:v>2.2800000000000001E-2</c:v>
                </c:pt>
                <c:pt idx="8">
                  <c:v>4.5699999999999998E-2</c:v>
                </c:pt>
                <c:pt idx="9">
                  <c:v>0.4924</c:v>
                </c:pt>
              </c:numCache>
            </c:numRef>
          </c:val>
          <c:extLst>
            <c:ext xmlns:c16="http://schemas.microsoft.com/office/drawing/2014/chart" uri="{C3380CC4-5D6E-409C-BE32-E72D297353CC}">
              <c16:uniqueId val="{00000000-ED7B-4C4C-8BE8-298327A38C9D}"/>
            </c:ext>
          </c:extLst>
        </c:ser>
        <c:ser>
          <c:idx val="1"/>
          <c:order val="1"/>
          <c:tx>
            <c:strRef>
              <c:f>Arkusz1!$C$1</c:f>
              <c:strCache>
                <c:ptCount val="1"/>
                <c:pt idx="0">
                  <c:v>Działanie 8.4.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Arkusz1!$A$2:$A$11</c:f>
              <c:strCache>
                <c:ptCount val="10"/>
                <c:pt idx="0">
                  <c:v>Możliwość skorzystania ze wsparcia nie wpłynęła na moją aktywność na rynku pracy</c:v>
                </c:pt>
                <c:pt idx="1">
                  <c:v>W inny sposób</c:v>
                </c:pt>
                <c:pt idx="2">
                  <c:v>Przeszłam/edłem z umowy cywilnoprawnej (zlecenie, o dzieło) na umowę o pracę</c:v>
                </c:pt>
                <c:pt idx="3">
                  <c:v>Przeszłam/edłem z niepełnego wymiaru pracy na pracę w pełnym wymiarze</c:v>
                </c:pt>
                <c:pt idx="4">
                  <c:v>Podjęłam/ąłem dodatkowe zatrudnienie</c:v>
                </c:pt>
                <c:pt idx="5">
                  <c:v>Podjęłam/ąłem pracę zmianową, która w innym wypadku nie byłaby możliwa</c:v>
                </c:pt>
                <c:pt idx="6">
                  <c:v>Założyłam/em własną działalność gospodarczą</c:v>
                </c:pt>
                <c:pt idx="7">
                  <c:v>Podjęłam/ąłem kurs/szkolenie zwiększające moje kompetencje, by znaleźć lepszą pracę</c:v>
                </c:pt>
                <c:pt idx="8">
                  <c:v>Podjęłam/ąłem się szukania pracy</c:v>
                </c:pt>
                <c:pt idx="9">
                  <c:v>Powróciłam/em do pracy zawodowej po przerwie związanej z wychowaniem dziecka</c:v>
                </c:pt>
              </c:strCache>
            </c:strRef>
          </c:cat>
          <c:val>
            <c:numRef>
              <c:f>Arkusz1!$C$2:$C$11</c:f>
              <c:numCache>
                <c:formatCode>0.00%</c:formatCode>
                <c:ptCount val="10"/>
                <c:pt idx="0">
                  <c:v>3.5799999999999998E-2</c:v>
                </c:pt>
                <c:pt idx="1">
                  <c:v>2.6100000000000002E-2</c:v>
                </c:pt>
                <c:pt idx="2">
                  <c:v>3.3E-3</c:v>
                </c:pt>
                <c:pt idx="3">
                  <c:v>1.2999999999999999E-2</c:v>
                </c:pt>
                <c:pt idx="4">
                  <c:v>1.47E-2</c:v>
                </c:pt>
                <c:pt idx="5">
                  <c:v>2.12E-2</c:v>
                </c:pt>
                <c:pt idx="6">
                  <c:v>4.07E-2</c:v>
                </c:pt>
                <c:pt idx="7">
                  <c:v>4.8899999999999999E-2</c:v>
                </c:pt>
                <c:pt idx="8">
                  <c:v>7.17E-2</c:v>
                </c:pt>
                <c:pt idx="9">
                  <c:v>0.82899999999999996</c:v>
                </c:pt>
              </c:numCache>
            </c:numRef>
          </c:val>
          <c:extLst>
            <c:ext xmlns:c16="http://schemas.microsoft.com/office/drawing/2014/chart" uri="{C3380CC4-5D6E-409C-BE32-E72D297353CC}">
              <c16:uniqueId val="{00000001-ED7B-4C4C-8BE8-298327A38C9D}"/>
            </c:ext>
          </c:extLst>
        </c:ser>
        <c:dLbls>
          <c:dLblPos val="outEnd"/>
          <c:showLegendKey val="0"/>
          <c:showVal val="1"/>
          <c:showCatName val="0"/>
          <c:showSerName val="0"/>
          <c:showPercent val="0"/>
          <c:showBubbleSize val="0"/>
        </c:dLbls>
        <c:gapWidth val="150"/>
        <c:axId val="49658112"/>
        <c:axId val="49676288"/>
      </c:barChart>
      <c:catAx>
        <c:axId val="49658112"/>
        <c:scaling>
          <c:orientation val="minMax"/>
        </c:scaling>
        <c:delete val="0"/>
        <c:axPos val="l"/>
        <c:numFmt formatCode="General" sourceLinked="1"/>
        <c:majorTickMark val="out"/>
        <c:minorTickMark val="none"/>
        <c:tickLblPos val="nextTo"/>
        <c:txPr>
          <a:bodyPr rot="-60000000" vert="horz"/>
          <a:lstStyle/>
          <a:p>
            <a:pPr>
              <a:defRPr/>
            </a:pPr>
            <a:endParaRPr lang="pl-PL"/>
          </a:p>
        </c:txPr>
        <c:crossAx val="49676288"/>
        <c:crosses val="autoZero"/>
        <c:auto val="1"/>
        <c:lblAlgn val="ctr"/>
        <c:lblOffset val="100"/>
        <c:noMultiLvlLbl val="0"/>
      </c:catAx>
      <c:valAx>
        <c:axId val="49676288"/>
        <c:scaling>
          <c:orientation val="minMax"/>
        </c:scaling>
        <c:delete val="1"/>
        <c:axPos val="b"/>
        <c:majorGridlines/>
        <c:numFmt formatCode="0.00%" sourceLinked="1"/>
        <c:majorTickMark val="out"/>
        <c:minorTickMark val="none"/>
        <c:tickLblPos val="nextTo"/>
        <c:crossAx val="49658112"/>
        <c:crosses val="autoZero"/>
        <c:crossBetween val="between"/>
      </c:valAx>
    </c:plotArea>
    <c:legend>
      <c:legendPos val="r"/>
      <c:overlay val="0"/>
      <c:txPr>
        <a:bodyPr rot="0" vert="horz"/>
        <a:lstStyle/>
        <a:p>
          <a:pPr>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400"/>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Arkusz1!$A$2</c:f>
              <c:strCache>
                <c:ptCount val="1"/>
                <c:pt idx="0">
                  <c:v>Tak</c:v>
                </c:pt>
              </c:strCache>
            </c:strRef>
          </c:tx>
          <c:spPr>
            <a:solidFill>
              <a:schemeClr val="accent2"/>
            </a:solidFill>
            <a:ln>
              <a:solidFill>
                <a:srgbClr val="FFC000"/>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Arkusz1!$B$1:$C$1</c:f>
              <c:strCache>
                <c:ptCount val="2"/>
                <c:pt idx="0">
                  <c:v>Działanie 8.4.</c:v>
                </c:pt>
                <c:pt idx="1">
                  <c:v>Działanie 10.1.</c:v>
                </c:pt>
              </c:strCache>
            </c:strRef>
          </c:cat>
          <c:val>
            <c:numRef>
              <c:f>Arkusz1!$B$2:$C$2</c:f>
              <c:numCache>
                <c:formatCode>0.00%</c:formatCode>
                <c:ptCount val="2"/>
                <c:pt idx="0">
                  <c:v>0.90490000000000004</c:v>
                </c:pt>
                <c:pt idx="1">
                  <c:v>0.91639999999999999</c:v>
                </c:pt>
              </c:numCache>
            </c:numRef>
          </c:val>
          <c:extLst>
            <c:ext xmlns:c16="http://schemas.microsoft.com/office/drawing/2014/chart" uri="{C3380CC4-5D6E-409C-BE32-E72D297353CC}">
              <c16:uniqueId val="{00000000-A8E7-4875-980E-52DCF84BBB12}"/>
            </c:ext>
          </c:extLst>
        </c:ser>
        <c:ser>
          <c:idx val="1"/>
          <c:order val="1"/>
          <c:tx>
            <c:strRef>
              <c:f>Arkusz1!$A$3</c:f>
              <c:strCache>
                <c:ptCount val="1"/>
                <c:pt idx="0">
                  <c:v>Nie, nie pracuję z własnej woli</c:v>
                </c:pt>
              </c:strCache>
            </c:strRef>
          </c:tx>
          <c:spPr>
            <a:solidFill>
              <a:schemeClr val="bg1">
                <a:lumMod val="65000"/>
              </a:schemeClr>
            </a:solidFill>
            <a:ln>
              <a:solidFill>
                <a:schemeClr val="bg1">
                  <a:lumMod val="65000"/>
                </a:schemeClr>
              </a:solidFill>
            </a:ln>
            <a:effectLst/>
          </c:spPr>
          <c:invertIfNegative val="0"/>
          <c:dLbls>
            <c:dLbl>
              <c:idx val="0"/>
              <c:layout>
                <c:manualLayout>
                  <c:x val="-5.8005248289992066E-3"/>
                  <c:y val="-0.120489686646315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E7-4875-980E-52DCF84BBB12}"/>
                </c:ext>
              </c:extLst>
            </c:dLbl>
            <c:dLbl>
              <c:idx val="1"/>
              <c:layout>
                <c:manualLayout>
                  <c:x val="-1.1412235584369777E-3"/>
                  <c:y val="-0.116838484020669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E7-4875-980E-52DCF84BBB1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Arkusz1!$B$1:$C$1</c:f>
              <c:strCache>
                <c:ptCount val="2"/>
                <c:pt idx="0">
                  <c:v>Działanie 8.4.</c:v>
                </c:pt>
                <c:pt idx="1">
                  <c:v>Działanie 10.1.</c:v>
                </c:pt>
              </c:strCache>
            </c:strRef>
          </c:cat>
          <c:val>
            <c:numRef>
              <c:f>Arkusz1!$B$3:$C$3</c:f>
              <c:numCache>
                <c:formatCode>0.00%</c:formatCode>
                <c:ptCount val="2"/>
                <c:pt idx="0">
                  <c:v>1.1900000000000001E-2</c:v>
                </c:pt>
                <c:pt idx="1">
                  <c:v>5.5999999999999999E-3</c:v>
                </c:pt>
              </c:numCache>
            </c:numRef>
          </c:val>
          <c:extLst>
            <c:ext xmlns:c16="http://schemas.microsoft.com/office/drawing/2014/chart" uri="{C3380CC4-5D6E-409C-BE32-E72D297353CC}">
              <c16:uniqueId val="{00000003-A8E7-4875-980E-52DCF84BBB12}"/>
            </c:ext>
          </c:extLst>
        </c:ser>
        <c:ser>
          <c:idx val="2"/>
          <c:order val="2"/>
          <c:tx>
            <c:strRef>
              <c:f>Arkusz1!$A$4</c:f>
              <c:strCache>
                <c:ptCount val="1"/>
                <c:pt idx="0">
                  <c:v>Nie, nie pracuję z powodu czynników niezależnych ode mnie</c:v>
                </c:pt>
              </c:strCache>
            </c:strRef>
          </c:tx>
          <c:spPr>
            <a:solidFill>
              <a:schemeClr val="accent2">
                <a:lumMod val="60000"/>
                <a:lumOff val="40000"/>
              </a:schemeClr>
            </a:solidFill>
          </c:spPr>
          <c:invertIfNegative val="0"/>
          <c:dLbls>
            <c:dLbl>
              <c:idx val="0"/>
              <c:layout>
                <c:manualLayout>
                  <c:x val="8.8244311672655302E-3"/>
                  <c:y val="4.61862193647670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E7-4875-980E-52DCF84BBB12}"/>
                </c:ext>
              </c:extLst>
            </c:dLbl>
            <c:dLbl>
              <c:idx val="1"/>
              <c:layout>
                <c:manualLayout>
                  <c:x val="6.618323375449147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E7-4875-980E-52DCF84BBB1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Arkusz1!$B$1:$C$1</c:f>
              <c:strCache>
                <c:ptCount val="2"/>
                <c:pt idx="0">
                  <c:v>Działanie 8.4.</c:v>
                </c:pt>
                <c:pt idx="1">
                  <c:v>Działanie 10.1.</c:v>
                </c:pt>
              </c:strCache>
            </c:strRef>
          </c:cat>
          <c:val>
            <c:numRef>
              <c:f>Arkusz1!$B$4:$C$4</c:f>
              <c:numCache>
                <c:formatCode>0.00%</c:formatCode>
                <c:ptCount val="2"/>
                <c:pt idx="0">
                  <c:v>8.3199999999999996E-2</c:v>
                </c:pt>
                <c:pt idx="1">
                  <c:v>7.8E-2</c:v>
                </c:pt>
              </c:numCache>
            </c:numRef>
          </c:val>
          <c:extLst>
            <c:ext xmlns:c16="http://schemas.microsoft.com/office/drawing/2014/chart" uri="{C3380CC4-5D6E-409C-BE32-E72D297353CC}">
              <c16:uniqueId val="{00000006-A8E7-4875-980E-52DCF84BBB12}"/>
            </c:ext>
          </c:extLst>
        </c:ser>
        <c:dLbls>
          <c:showLegendKey val="0"/>
          <c:showVal val="1"/>
          <c:showCatName val="0"/>
          <c:showSerName val="0"/>
          <c:showPercent val="0"/>
          <c:showBubbleSize val="0"/>
        </c:dLbls>
        <c:gapWidth val="150"/>
        <c:overlap val="100"/>
        <c:axId val="365021824"/>
        <c:axId val="389992832"/>
      </c:barChart>
      <c:catAx>
        <c:axId val="36502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pl-PL"/>
          </a:p>
        </c:txPr>
        <c:crossAx val="389992832"/>
        <c:crosses val="autoZero"/>
        <c:auto val="1"/>
        <c:lblAlgn val="ctr"/>
        <c:lblOffset val="100"/>
        <c:noMultiLvlLbl val="0"/>
      </c:catAx>
      <c:valAx>
        <c:axId val="389992832"/>
        <c:scaling>
          <c:orientation val="minMax"/>
          <c:min val="0"/>
        </c:scaling>
        <c:delete val="0"/>
        <c:axPos val="b"/>
        <c:majorGridlines/>
        <c:numFmt formatCode="0.00%" sourceLinked="0"/>
        <c:majorTickMark val="none"/>
        <c:minorTickMark val="none"/>
        <c:tickLblPos val="nextTo"/>
        <c:crossAx val="365021824"/>
        <c:crosses val="autoZero"/>
        <c:crossBetween val="between"/>
        <c:majorUnit val="0.2"/>
      </c:valAx>
      <c:spPr>
        <a:noFill/>
        <a:ln>
          <a:noFill/>
        </a:ln>
        <a:effectLst/>
      </c:spPr>
    </c:plotArea>
    <c:legend>
      <c:legendPos val="b"/>
      <c:overlay val="0"/>
      <c:spPr>
        <a:noFill/>
        <a:ln>
          <a:noFill/>
        </a:ln>
        <a:effectLst/>
      </c:spPr>
      <c:txPr>
        <a:bodyPr rot="0" vert="horz"/>
        <a:lstStyle/>
        <a:p>
          <a:pPr>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Arkusz1!$B$1</c:f>
              <c:strCache>
                <c:ptCount val="1"/>
                <c:pt idx="0">
                  <c:v>Działanie 10.1.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Inne</c:v>
                </c:pt>
                <c:pt idx="1">
                  <c:v>Mogę podjąć dalsze kształcenie (np. studia podyplomowe)</c:v>
                </c:pt>
                <c:pt idx="2">
                  <c:v>Mam więcej czasu dla siebie</c:v>
                </c:pt>
                <c:pt idx="3">
                  <c:v>Czuję się bardziej wartościowy/a i spełniony/a życiowo mogąc godzić życie zawodowe i rodzinne</c:v>
                </c:pt>
                <c:pt idx="4">
                  <c:v>Moje dziecko lepiej się rozwija, mając kontakt z rówieśnikami</c:v>
                </c:pt>
                <c:pt idx="5">
                  <c:v>Mogę powrócić do pracy i dalej się rozwijać zawodowo</c:v>
                </c:pt>
              </c:strCache>
            </c:strRef>
          </c:cat>
          <c:val>
            <c:numRef>
              <c:f>Arkusz1!$B$2:$B$7</c:f>
              <c:numCache>
                <c:formatCode>0.00%</c:formatCode>
                <c:ptCount val="6"/>
                <c:pt idx="0">
                  <c:v>2.7900000000000001E-2</c:v>
                </c:pt>
                <c:pt idx="1">
                  <c:v>3.3000000000000002E-2</c:v>
                </c:pt>
                <c:pt idx="2">
                  <c:v>6.0900000000000003E-2</c:v>
                </c:pt>
                <c:pt idx="3">
                  <c:v>0.2107</c:v>
                </c:pt>
                <c:pt idx="4">
                  <c:v>0.40360000000000001</c:v>
                </c:pt>
                <c:pt idx="5">
                  <c:v>0.78680000000000005</c:v>
                </c:pt>
              </c:numCache>
            </c:numRef>
          </c:val>
          <c:extLst>
            <c:ext xmlns:c16="http://schemas.microsoft.com/office/drawing/2014/chart" uri="{C3380CC4-5D6E-409C-BE32-E72D297353CC}">
              <c16:uniqueId val="{00000000-93CB-4F8C-B170-E3C6DEB3D1CB}"/>
            </c:ext>
          </c:extLst>
        </c:ser>
        <c:ser>
          <c:idx val="1"/>
          <c:order val="1"/>
          <c:tx>
            <c:strRef>
              <c:f>Arkusz1!$C$1</c:f>
              <c:strCache>
                <c:ptCount val="1"/>
                <c:pt idx="0">
                  <c:v>Działanie 8.4.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Inne</c:v>
                </c:pt>
                <c:pt idx="1">
                  <c:v>Mogę podjąć dalsze kształcenie (np. studia podyplomowe)</c:v>
                </c:pt>
                <c:pt idx="2">
                  <c:v>Mam więcej czasu dla siebie</c:v>
                </c:pt>
                <c:pt idx="3">
                  <c:v>Czuję się bardziej wartościowy/a i spełniony/a życiowo mogąc godzić życie zawodowe i rodzinne</c:v>
                </c:pt>
                <c:pt idx="4">
                  <c:v>Moje dziecko lepiej się rozwija, mając kontakt z rówieśnikami</c:v>
                </c:pt>
                <c:pt idx="5">
                  <c:v>Mogę powrócić do pracy i dalej się rozwijać zawodowo</c:v>
                </c:pt>
              </c:strCache>
            </c:strRef>
          </c:cat>
          <c:val>
            <c:numRef>
              <c:f>Arkusz1!$C$2:$C$7</c:f>
              <c:numCache>
                <c:formatCode>0.00%</c:formatCode>
                <c:ptCount val="6"/>
                <c:pt idx="0">
                  <c:v>4.7199999999999999E-2</c:v>
                </c:pt>
                <c:pt idx="1">
                  <c:v>8.7900000000000006E-2</c:v>
                </c:pt>
                <c:pt idx="2">
                  <c:v>9.4500000000000001E-2</c:v>
                </c:pt>
                <c:pt idx="3">
                  <c:v>0.40720000000000001</c:v>
                </c:pt>
                <c:pt idx="4">
                  <c:v>0.52929999999999999</c:v>
                </c:pt>
                <c:pt idx="5">
                  <c:v>0.76060000000000005</c:v>
                </c:pt>
              </c:numCache>
            </c:numRef>
          </c:val>
          <c:extLst>
            <c:ext xmlns:c16="http://schemas.microsoft.com/office/drawing/2014/chart" uri="{C3380CC4-5D6E-409C-BE32-E72D297353CC}">
              <c16:uniqueId val="{00000001-93CB-4F8C-B170-E3C6DEB3D1CB}"/>
            </c:ext>
          </c:extLst>
        </c:ser>
        <c:dLbls>
          <c:dLblPos val="outEnd"/>
          <c:showLegendKey val="0"/>
          <c:showVal val="1"/>
          <c:showCatName val="0"/>
          <c:showSerName val="0"/>
          <c:showPercent val="0"/>
          <c:showBubbleSize val="0"/>
        </c:dLbls>
        <c:gapWidth val="150"/>
        <c:axId val="144972800"/>
        <c:axId val="144839424"/>
      </c:barChart>
      <c:catAx>
        <c:axId val="144972800"/>
        <c:scaling>
          <c:orientation val="minMax"/>
        </c:scaling>
        <c:delete val="0"/>
        <c:axPos val="l"/>
        <c:numFmt formatCode="General" sourceLinked="1"/>
        <c:majorTickMark val="out"/>
        <c:minorTickMark val="none"/>
        <c:tickLblPos val="nextTo"/>
        <c:txPr>
          <a:bodyPr rot="-60000000" vert="horz"/>
          <a:lstStyle/>
          <a:p>
            <a:pPr>
              <a:defRPr/>
            </a:pPr>
            <a:endParaRPr lang="pl-PL"/>
          </a:p>
        </c:txPr>
        <c:crossAx val="144839424"/>
        <c:crosses val="autoZero"/>
        <c:auto val="1"/>
        <c:lblAlgn val="ctr"/>
        <c:lblOffset val="100"/>
        <c:noMultiLvlLbl val="0"/>
      </c:catAx>
      <c:valAx>
        <c:axId val="144839424"/>
        <c:scaling>
          <c:orientation val="minMax"/>
        </c:scaling>
        <c:delete val="1"/>
        <c:axPos val="b"/>
        <c:majorGridlines/>
        <c:numFmt formatCode="0.00%" sourceLinked="1"/>
        <c:majorTickMark val="out"/>
        <c:minorTickMark val="none"/>
        <c:tickLblPos val="nextTo"/>
        <c:crossAx val="144972800"/>
        <c:crosses val="autoZero"/>
        <c:crossBetween val="between"/>
      </c:valAx>
    </c:plotArea>
    <c:legend>
      <c:legendPos val="r"/>
      <c:overlay val="0"/>
      <c:txPr>
        <a:bodyPr rot="0" vert="horz"/>
        <a:lstStyle/>
        <a:p>
          <a:pPr>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Arkusz1!$B$1</c:f>
              <c:strCache>
                <c:ptCount val="1"/>
                <c:pt idx="0">
                  <c:v>Działanie 10.1.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Nie zaobserwowałam/em zmian</c:v>
                </c:pt>
                <c:pt idx="1">
                  <c:v>Tak, negatywne</c:v>
                </c:pt>
                <c:pt idx="2">
                  <c:v>Tak, pozytywne – moje relacje z partnerem/ką poprawiły się</c:v>
                </c:pt>
                <c:pt idx="3">
                  <c:v>Tak, zaszły inne pozytywne zmiany</c:v>
                </c:pt>
                <c:pt idx="4">
                  <c:v>Tak, pozytywne – dostałam/em awans w pracy</c:v>
                </c:pt>
                <c:pt idx="5">
                  <c:v>Tak, pozytywne – dziecko zaczęło lepiej się rozwijać dzięki kontaktowi z rówieśnikami</c:v>
                </c:pt>
              </c:strCache>
            </c:strRef>
          </c:cat>
          <c:val>
            <c:numRef>
              <c:f>Arkusz1!$B$2:$B$7</c:f>
              <c:numCache>
                <c:formatCode>0.00%</c:formatCode>
                <c:ptCount val="6"/>
                <c:pt idx="0">
                  <c:v>0.25890000000000002</c:v>
                </c:pt>
                <c:pt idx="1">
                  <c:v>2.5000000000000001E-3</c:v>
                </c:pt>
                <c:pt idx="2">
                  <c:v>2.0299999999999999E-2</c:v>
                </c:pt>
                <c:pt idx="3">
                  <c:v>4.82E-2</c:v>
                </c:pt>
                <c:pt idx="4">
                  <c:v>5.33E-2</c:v>
                </c:pt>
                <c:pt idx="5">
                  <c:v>0.69289999999999996</c:v>
                </c:pt>
              </c:numCache>
            </c:numRef>
          </c:val>
          <c:extLst>
            <c:ext xmlns:c16="http://schemas.microsoft.com/office/drawing/2014/chart" uri="{C3380CC4-5D6E-409C-BE32-E72D297353CC}">
              <c16:uniqueId val="{00000000-6B34-47CD-ABB7-FC35C533F82F}"/>
            </c:ext>
          </c:extLst>
        </c:ser>
        <c:ser>
          <c:idx val="1"/>
          <c:order val="1"/>
          <c:tx>
            <c:strRef>
              <c:f>Arkusz1!$C$1</c:f>
              <c:strCache>
                <c:ptCount val="1"/>
                <c:pt idx="0">
                  <c:v>Działanie 8.4.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Nie zaobserwowałam/em zmian</c:v>
                </c:pt>
                <c:pt idx="1">
                  <c:v>Tak, negatywne</c:v>
                </c:pt>
                <c:pt idx="2">
                  <c:v>Tak, pozytywne – moje relacje z partnerem/ką poprawiły się</c:v>
                </c:pt>
                <c:pt idx="3">
                  <c:v>Tak, zaszły inne pozytywne zmiany</c:v>
                </c:pt>
                <c:pt idx="4">
                  <c:v>Tak, pozytywne – dostałam/em awans w pracy</c:v>
                </c:pt>
                <c:pt idx="5">
                  <c:v>Tak, pozytywne – dziecko zaczęło lepiej się rozwijać dzięki kontaktowi z rówieśnikami</c:v>
                </c:pt>
              </c:strCache>
            </c:strRef>
          </c:cat>
          <c:val>
            <c:numRef>
              <c:f>Arkusz1!$C$2:$C$7</c:f>
              <c:numCache>
                <c:formatCode>0.00%</c:formatCode>
                <c:ptCount val="6"/>
                <c:pt idx="0">
                  <c:v>0.25569999999999998</c:v>
                </c:pt>
                <c:pt idx="1">
                  <c:v>1.7899999999999999E-2</c:v>
                </c:pt>
                <c:pt idx="2">
                  <c:v>9.4500000000000001E-2</c:v>
                </c:pt>
                <c:pt idx="3">
                  <c:v>0.10589999999999999</c:v>
                </c:pt>
                <c:pt idx="4">
                  <c:v>0.1792</c:v>
                </c:pt>
                <c:pt idx="5">
                  <c:v>0.56679999999999997</c:v>
                </c:pt>
              </c:numCache>
            </c:numRef>
          </c:val>
          <c:extLst>
            <c:ext xmlns:c16="http://schemas.microsoft.com/office/drawing/2014/chart" uri="{C3380CC4-5D6E-409C-BE32-E72D297353CC}">
              <c16:uniqueId val="{00000001-6B34-47CD-ABB7-FC35C533F82F}"/>
            </c:ext>
          </c:extLst>
        </c:ser>
        <c:dLbls>
          <c:dLblPos val="outEnd"/>
          <c:showLegendKey val="0"/>
          <c:showVal val="1"/>
          <c:showCatName val="0"/>
          <c:showSerName val="0"/>
          <c:showPercent val="0"/>
          <c:showBubbleSize val="0"/>
        </c:dLbls>
        <c:gapWidth val="150"/>
        <c:axId val="144954112"/>
        <c:axId val="144955648"/>
      </c:barChart>
      <c:catAx>
        <c:axId val="144954112"/>
        <c:scaling>
          <c:orientation val="minMax"/>
        </c:scaling>
        <c:delete val="0"/>
        <c:axPos val="l"/>
        <c:numFmt formatCode="General" sourceLinked="1"/>
        <c:majorTickMark val="out"/>
        <c:minorTickMark val="none"/>
        <c:tickLblPos val="nextTo"/>
        <c:txPr>
          <a:bodyPr rot="-60000000" vert="horz"/>
          <a:lstStyle/>
          <a:p>
            <a:pPr>
              <a:defRPr/>
            </a:pPr>
            <a:endParaRPr lang="pl-PL"/>
          </a:p>
        </c:txPr>
        <c:crossAx val="144955648"/>
        <c:crosses val="autoZero"/>
        <c:auto val="1"/>
        <c:lblAlgn val="ctr"/>
        <c:lblOffset val="100"/>
        <c:noMultiLvlLbl val="0"/>
      </c:catAx>
      <c:valAx>
        <c:axId val="144955648"/>
        <c:scaling>
          <c:orientation val="minMax"/>
        </c:scaling>
        <c:delete val="1"/>
        <c:axPos val="b"/>
        <c:majorGridlines/>
        <c:numFmt formatCode="0.00%" sourceLinked="1"/>
        <c:majorTickMark val="out"/>
        <c:minorTickMark val="none"/>
        <c:tickLblPos val="nextTo"/>
        <c:crossAx val="144954112"/>
        <c:crosses val="autoZero"/>
        <c:crossBetween val="between"/>
      </c:valAx>
    </c:plotArea>
    <c:legend>
      <c:legendPos val="r"/>
      <c:overlay val="0"/>
      <c:txPr>
        <a:bodyPr rot="0" vert="horz"/>
        <a:lstStyle/>
        <a:p>
          <a:pPr>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Arkusz1!$B$1</c:f>
              <c:strCache>
                <c:ptCount val="1"/>
                <c:pt idx="0">
                  <c:v>Tworzenie miejsc opieki dla dzieci do lat 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Arkusz1!$A$2:$A$12</c:f>
              <c:strCache>
                <c:ptCount val="11"/>
                <c:pt idx="0">
                  <c:v>Nie zaobserwowaliśmy czynników utrudniających nam realizację planowanych działań</c:v>
                </c:pt>
                <c:pt idx="1">
                  <c:v>Inne czynniki</c:v>
                </c:pt>
                <c:pt idx="2">
                  <c:v>Niemożność sfinansowania w projekcie kosztów podatku VAT</c:v>
                </c:pt>
                <c:pt idx="3">
                  <c:v>Ograniczona liczba lokalizacji, w których możliwe było uruchomienie placówki</c:v>
                </c:pt>
                <c:pt idx="4">
                  <c:v>Niskie zainteresowanie ze strony odbiorców, trudność w rekrutacji dzieci</c:v>
                </c:pt>
                <c:pt idx="5">
                  <c:v>Konkurencyjne usługi z tego zakresu na obszarze naszej działalności</c:v>
                </c:pt>
                <c:pt idx="6">
                  <c:v>Konieczność wniesienia wkładu własnego do projektu</c:v>
                </c:pt>
                <c:pt idx="7">
                  <c:v>Niedoszacowanie kosztów budżetu</c:v>
                </c:pt>
                <c:pt idx="8">
                  <c:v>Trudność w rekrutacji kadry do projektu</c:v>
                </c:pt>
                <c:pt idx="9">
                  <c:v>Brak wiedzy/doświadczenia w zakresie realizacji i rozliczania projektów współfinansowanych ze środków UE</c:v>
                </c:pt>
                <c:pt idx="10">
                  <c:v>Pandemia koronawirusa SARS-CoV-2</c:v>
                </c:pt>
              </c:strCache>
            </c:strRef>
          </c:cat>
          <c:val>
            <c:numRef>
              <c:f>Arkusz1!$B$2:$B$12</c:f>
              <c:numCache>
                <c:formatCode>General</c:formatCode>
                <c:ptCount val="11"/>
                <c:pt idx="0" formatCode="0.00%">
                  <c:v>0.5</c:v>
                </c:pt>
                <c:pt idx="2" formatCode="0.00%">
                  <c:v>1.2800000000000001E-2</c:v>
                </c:pt>
                <c:pt idx="3" formatCode="0.00%">
                  <c:v>1.2800000000000001E-2</c:v>
                </c:pt>
                <c:pt idx="4" formatCode="0.00%">
                  <c:v>2.5600000000000001E-2</c:v>
                </c:pt>
                <c:pt idx="5" formatCode="0.00%">
                  <c:v>3.85E-2</c:v>
                </c:pt>
                <c:pt idx="6" formatCode="0.00%">
                  <c:v>5.1299999999999998E-2</c:v>
                </c:pt>
                <c:pt idx="7" formatCode="0.00%">
                  <c:v>6.4100000000000004E-2</c:v>
                </c:pt>
                <c:pt idx="8" formatCode="0.00%">
                  <c:v>0.2051</c:v>
                </c:pt>
                <c:pt idx="9" formatCode="0.00%">
                  <c:v>0.2949</c:v>
                </c:pt>
                <c:pt idx="10" formatCode="0.00%">
                  <c:v>0.30769999999999997</c:v>
                </c:pt>
              </c:numCache>
            </c:numRef>
          </c:val>
          <c:extLst>
            <c:ext xmlns:c16="http://schemas.microsoft.com/office/drawing/2014/chart" uri="{C3380CC4-5D6E-409C-BE32-E72D297353CC}">
              <c16:uniqueId val="{00000000-D1BA-45A9-A81C-FBB93CD8745B}"/>
            </c:ext>
          </c:extLst>
        </c:ser>
        <c:ser>
          <c:idx val="1"/>
          <c:order val="1"/>
          <c:tx>
            <c:strRef>
              <c:f>Arkusz1!$C$1</c:f>
              <c:strCache>
                <c:ptCount val="1"/>
                <c:pt idx="0">
                  <c:v>Tworzenie miejsc opieki dla dzieci w wieku przedszkolnym</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Arkusz1!$A$2:$A$12</c:f>
              <c:strCache>
                <c:ptCount val="11"/>
                <c:pt idx="0">
                  <c:v>Nie zaobserwowaliśmy czynników utrudniających nam realizację planowanych działań</c:v>
                </c:pt>
                <c:pt idx="1">
                  <c:v>Inne czynniki</c:v>
                </c:pt>
                <c:pt idx="2">
                  <c:v>Niemożność sfinansowania w projekcie kosztów podatku VAT</c:v>
                </c:pt>
                <c:pt idx="3">
                  <c:v>Ograniczona liczba lokalizacji, w których możliwe było uruchomienie placówki</c:v>
                </c:pt>
                <c:pt idx="4">
                  <c:v>Niskie zainteresowanie ze strony odbiorców, trudność w rekrutacji dzieci</c:v>
                </c:pt>
                <c:pt idx="5">
                  <c:v>Konkurencyjne usługi z tego zakresu na obszarze naszej działalności</c:v>
                </c:pt>
                <c:pt idx="6">
                  <c:v>Konieczność wniesienia wkładu własnego do projektu</c:v>
                </c:pt>
                <c:pt idx="7">
                  <c:v>Niedoszacowanie kosztów budżetu</c:v>
                </c:pt>
                <c:pt idx="8">
                  <c:v>Trudność w rekrutacji kadry do projektu</c:v>
                </c:pt>
                <c:pt idx="9">
                  <c:v>Brak wiedzy/doświadczenia w zakresie realizacji i rozliczania projektów współfinansowanych ze środków UE</c:v>
                </c:pt>
                <c:pt idx="10">
                  <c:v>Pandemia koronawirusa SARS-CoV-2</c:v>
                </c:pt>
              </c:strCache>
            </c:strRef>
          </c:cat>
          <c:val>
            <c:numRef>
              <c:f>Arkusz1!$C$2:$C$12</c:f>
              <c:numCache>
                <c:formatCode>0.00%</c:formatCode>
                <c:ptCount val="11"/>
                <c:pt idx="0">
                  <c:v>0.53448275862068961</c:v>
                </c:pt>
                <c:pt idx="1">
                  <c:v>2.2988505747126436E-2</c:v>
                </c:pt>
                <c:pt idx="2">
                  <c:v>1.1494252873563218E-2</c:v>
                </c:pt>
                <c:pt idx="4">
                  <c:v>5.7471264367816091E-3</c:v>
                </c:pt>
                <c:pt idx="5">
                  <c:v>1.1494252873563218E-2</c:v>
                </c:pt>
                <c:pt idx="6">
                  <c:v>8.6206896551724144E-2</c:v>
                </c:pt>
                <c:pt idx="7">
                  <c:v>6.3218390804597707E-2</c:v>
                </c:pt>
                <c:pt idx="8">
                  <c:v>0.12643678160919541</c:v>
                </c:pt>
                <c:pt idx="9">
                  <c:v>9.7701149425287348E-2</c:v>
                </c:pt>
                <c:pt idx="10">
                  <c:v>0.29310344827586204</c:v>
                </c:pt>
              </c:numCache>
            </c:numRef>
          </c:val>
          <c:extLst>
            <c:ext xmlns:c16="http://schemas.microsoft.com/office/drawing/2014/chart" uri="{C3380CC4-5D6E-409C-BE32-E72D297353CC}">
              <c16:uniqueId val="{00000001-D1BA-45A9-A81C-FBB93CD8745B}"/>
            </c:ext>
          </c:extLst>
        </c:ser>
        <c:dLbls>
          <c:dLblPos val="outEnd"/>
          <c:showLegendKey val="0"/>
          <c:showVal val="1"/>
          <c:showCatName val="0"/>
          <c:showSerName val="0"/>
          <c:showPercent val="0"/>
          <c:showBubbleSize val="0"/>
        </c:dLbls>
        <c:gapWidth val="150"/>
        <c:axId val="348617728"/>
        <c:axId val="348623616"/>
      </c:barChart>
      <c:catAx>
        <c:axId val="348617728"/>
        <c:scaling>
          <c:orientation val="minMax"/>
        </c:scaling>
        <c:delete val="0"/>
        <c:axPos val="l"/>
        <c:numFmt formatCode="General" sourceLinked="0"/>
        <c:majorTickMark val="out"/>
        <c:minorTickMark val="none"/>
        <c:tickLblPos val="nextTo"/>
        <c:crossAx val="348623616"/>
        <c:crosses val="autoZero"/>
        <c:auto val="1"/>
        <c:lblAlgn val="ctr"/>
        <c:lblOffset val="100"/>
        <c:noMultiLvlLbl val="0"/>
      </c:catAx>
      <c:valAx>
        <c:axId val="348623616"/>
        <c:scaling>
          <c:orientation val="minMax"/>
        </c:scaling>
        <c:delete val="0"/>
        <c:axPos val="b"/>
        <c:majorGridlines/>
        <c:numFmt formatCode="0.00%" sourceLinked="1"/>
        <c:majorTickMark val="out"/>
        <c:minorTickMark val="none"/>
        <c:tickLblPos val="nextTo"/>
        <c:crossAx val="348617728"/>
        <c:crosses val="autoZero"/>
        <c:crossBetween val="between"/>
        <c:majorUnit val="0.2"/>
      </c:valAx>
    </c:plotArea>
    <c:legend>
      <c:legendPos val="b"/>
      <c:overlay val="0"/>
    </c:legend>
    <c:plotVisOnly val="1"/>
    <c:dispBlanksAs val="gap"/>
    <c:showDLblsOverMax val="0"/>
  </c:chart>
  <c:txPr>
    <a:bodyPr/>
    <a:lstStyle/>
    <a:p>
      <a:pPr>
        <a:defRPr sz="1100"/>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5271562388769757"/>
          <c:y val="3.233867411436131E-2"/>
          <c:w val="0.38444538975075743"/>
          <c:h val="0.833549720132026"/>
        </c:manualLayout>
      </c:layout>
      <c:barChart>
        <c:barDir val="bar"/>
        <c:grouping val="clustered"/>
        <c:varyColors val="0"/>
        <c:ser>
          <c:idx val="0"/>
          <c:order val="0"/>
          <c:tx>
            <c:strRef>
              <c:f>Arkusz1!$B$1</c:f>
              <c:strCache>
                <c:ptCount val="1"/>
                <c:pt idx="0">
                  <c:v>Działanie 6.1 i 8.4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Arkusz1!$A$2:$A$10</c:f>
              <c:strCache>
                <c:ptCount val="9"/>
                <c:pt idx="0">
                  <c:v>Nie udało się osiągnąć terminowo wszystkich zamierzonych efektów</c:v>
                </c:pt>
                <c:pt idx="1">
                  <c:v>Wprowadziliśy pracę zdalną</c:v>
                </c:pt>
                <c:pt idx="2">
                  <c:v>Musieliśmy obniżyć czesne za korzystanie z naszych usług</c:v>
                </c:pt>
                <c:pt idx="3">
                  <c:v>Musieliśmy wnioskować o wydłużenie czasu realizacji projektu</c:v>
                </c:pt>
                <c:pt idx="4">
                  <c:v>Część rodziców zrezygnowała ze świadczonych przez nas usług</c:v>
                </c:pt>
                <c:pt idx="5">
                  <c:v>Mieliśmy trudności z realizacją projektu (remonty, zakupy)</c:v>
                </c:pt>
                <c:pt idx="6">
                  <c:v>Zwiększyły się nasze koszty w związku z koniecznością wdrożenia reżimu sanitarnego (mniejsze grupy dzieci, konieczność dezynfekcji sprzętów i zabawek itp.)</c:v>
                </c:pt>
                <c:pt idx="7">
                  <c:v>Musieliśmy czasowo zamknąć placówkę/zawiesić świadczenie usług z uwagi na zachorowania na COVID-19 w naszej placówce</c:v>
                </c:pt>
                <c:pt idx="8">
                  <c:v>Musieliśmy czasowo zamknąć placówkę/zawiesić świadczenie usług z uwagi na wprowadzone przez władze obostrzenia</c:v>
                </c:pt>
              </c:strCache>
            </c:strRef>
          </c:cat>
          <c:val>
            <c:numRef>
              <c:f>Arkusz1!$B$2:$B$10</c:f>
              <c:numCache>
                <c:formatCode>0.00%</c:formatCode>
                <c:ptCount val="9"/>
                <c:pt idx="0">
                  <c:v>1.6899999999999998E-2</c:v>
                </c:pt>
                <c:pt idx="1">
                  <c:v>1.6899999999999998E-2</c:v>
                </c:pt>
                <c:pt idx="2">
                  <c:v>6.7799999999999999E-2</c:v>
                </c:pt>
                <c:pt idx="3">
                  <c:v>0.1186</c:v>
                </c:pt>
                <c:pt idx="4">
                  <c:v>0.1356</c:v>
                </c:pt>
                <c:pt idx="5">
                  <c:v>0.1356</c:v>
                </c:pt>
                <c:pt idx="6">
                  <c:v>0.1356</c:v>
                </c:pt>
                <c:pt idx="7">
                  <c:v>0.25419999999999998</c:v>
                </c:pt>
                <c:pt idx="8">
                  <c:v>0.83050000000000002</c:v>
                </c:pt>
              </c:numCache>
            </c:numRef>
          </c:val>
          <c:extLst>
            <c:ext xmlns:c16="http://schemas.microsoft.com/office/drawing/2014/chart" uri="{C3380CC4-5D6E-409C-BE32-E72D297353CC}">
              <c16:uniqueId val="{00000000-A183-4E0A-B0A1-DBCD23E408F6}"/>
            </c:ext>
          </c:extLst>
        </c:ser>
        <c:ser>
          <c:idx val="1"/>
          <c:order val="1"/>
          <c:tx>
            <c:strRef>
              <c:f>Arkusz1!$C$1</c:f>
              <c:strCache>
                <c:ptCount val="1"/>
                <c:pt idx="0">
                  <c:v>Działanie 7.1 i 10.1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Arkusz1!$A$2:$A$10</c:f>
              <c:strCache>
                <c:ptCount val="9"/>
                <c:pt idx="0">
                  <c:v>Nie udało się osiągnąć terminowo wszystkich zamierzonych efektów</c:v>
                </c:pt>
                <c:pt idx="1">
                  <c:v>Wprowadziliśy pracę zdalną</c:v>
                </c:pt>
                <c:pt idx="2">
                  <c:v>Musieliśmy obniżyć czesne za korzystanie z naszych usług</c:v>
                </c:pt>
                <c:pt idx="3">
                  <c:v>Musieliśmy wnioskować o wydłużenie czasu realizacji projektu</c:v>
                </c:pt>
                <c:pt idx="4">
                  <c:v>Część rodziców zrezygnowała ze świadczonych przez nas usług</c:v>
                </c:pt>
                <c:pt idx="5">
                  <c:v>Mieliśmy trudności z realizacją projektu (remonty, zakupy)</c:v>
                </c:pt>
                <c:pt idx="6">
                  <c:v>Zwiększyły się nasze koszty w związku z koniecznością wdrożenia reżimu sanitarnego (mniejsze grupy dzieci, konieczność dezynfekcji sprzętów i zabawek itp.)</c:v>
                </c:pt>
                <c:pt idx="7">
                  <c:v>Musieliśmy czasowo zamknąć placówkę/zawiesić świadczenie usług z uwagi na zachorowania na COVID-19 w naszej placówce</c:v>
                </c:pt>
                <c:pt idx="8">
                  <c:v>Musieliśmy czasowo zamknąć placówkę/zawiesić świadczenie usług z uwagi na wprowadzone przez władze obostrzenia</c:v>
                </c:pt>
              </c:strCache>
            </c:strRef>
          </c:cat>
          <c:val>
            <c:numRef>
              <c:f>Arkusz1!$C$2:$C$10</c:f>
              <c:numCache>
                <c:formatCode>0.00%</c:formatCode>
                <c:ptCount val="9"/>
                <c:pt idx="0">
                  <c:v>1.54E-2</c:v>
                </c:pt>
                <c:pt idx="1">
                  <c:v>1.54E-2</c:v>
                </c:pt>
                <c:pt idx="2">
                  <c:v>7.6899999999999996E-2</c:v>
                </c:pt>
                <c:pt idx="3">
                  <c:v>0.18459999999999999</c:v>
                </c:pt>
                <c:pt idx="4">
                  <c:v>0.21540000000000001</c:v>
                </c:pt>
                <c:pt idx="5">
                  <c:v>7.6899999999999996E-2</c:v>
                </c:pt>
                <c:pt idx="6">
                  <c:v>0.21540000000000001</c:v>
                </c:pt>
                <c:pt idx="7">
                  <c:v>0.50770000000000004</c:v>
                </c:pt>
                <c:pt idx="8">
                  <c:v>0.9385</c:v>
                </c:pt>
              </c:numCache>
            </c:numRef>
          </c:val>
          <c:extLst>
            <c:ext xmlns:c16="http://schemas.microsoft.com/office/drawing/2014/chart" uri="{C3380CC4-5D6E-409C-BE32-E72D297353CC}">
              <c16:uniqueId val="{00000001-A183-4E0A-B0A1-DBCD23E408F6}"/>
            </c:ext>
          </c:extLst>
        </c:ser>
        <c:dLbls>
          <c:dLblPos val="outEnd"/>
          <c:showLegendKey val="0"/>
          <c:showVal val="1"/>
          <c:showCatName val="0"/>
          <c:showSerName val="0"/>
          <c:showPercent val="0"/>
          <c:showBubbleSize val="0"/>
        </c:dLbls>
        <c:gapWidth val="150"/>
        <c:axId val="414481792"/>
        <c:axId val="414590080"/>
      </c:barChart>
      <c:catAx>
        <c:axId val="414481792"/>
        <c:scaling>
          <c:orientation val="minMax"/>
        </c:scaling>
        <c:delete val="0"/>
        <c:axPos val="l"/>
        <c:numFmt formatCode="General" sourceLinked="0"/>
        <c:majorTickMark val="out"/>
        <c:minorTickMark val="none"/>
        <c:tickLblPos val="nextTo"/>
        <c:crossAx val="414590080"/>
        <c:crosses val="autoZero"/>
        <c:auto val="1"/>
        <c:lblAlgn val="ctr"/>
        <c:lblOffset val="100"/>
        <c:noMultiLvlLbl val="0"/>
      </c:catAx>
      <c:valAx>
        <c:axId val="414590080"/>
        <c:scaling>
          <c:orientation val="minMax"/>
        </c:scaling>
        <c:delete val="0"/>
        <c:axPos val="b"/>
        <c:majorGridlines/>
        <c:numFmt formatCode="0.00%" sourceLinked="1"/>
        <c:majorTickMark val="out"/>
        <c:minorTickMark val="none"/>
        <c:tickLblPos val="nextTo"/>
        <c:crossAx val="414481792"/>
        <c:crosses val="autoZero"/>
        <c:crossBetween val="between"/>
        <c:majorUnit val="0.2"/>
      </c:valAx>
    </c:plotArea>
    <c:legend>
      <c:legendPos val="b"/>
      <c:overlay val="0"/>
    </c:legend>
    <c:plotVisOnly val="1"/>
    <c:dispBlanksAs val="gap"/>
    <c:showDLblsOverMax val="0"/>
  </c:chart>
  <c:txPr>
    <a:bodyPr/>
    <a:lstStyle/>
    <a:p>
      <a:pPr>
        <a:defRPr sz="1100"/>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DCC18-A81B-47C5-B3A9-D5D8D7AA3E5B}"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pl-PL"/>
        </a:p>
      </dgm:t>
    </dgm:pt>
    <dgm:pt modelId="{7DF6431E-073D-4255-BBD2-A19F7EA7971C}">
      <dgm:prSet phldrT="[Tekst]" custT="1">
        <dgm:style>
          <a:lnRef idx="2">
            <a:schemeClr val="accent4"/>
          </a:lnRef>
          <a:fillRef idx="1">
            <a:schemeClr val="lt1"/>
          </a:fillRef>
          <a:effectRef idx="0">
            <a:schemeClr val="accent4"/>
          </a:effectRef>
          <a:fontRef idx="minor">
            <a:schemeClr val="dk1"/>
          </a:fontRef>
        </dgm:style>
      </dgm:prSet>
      <dgm:spPr/>
      <dgm:t>
        <a:bodyPr/>
        <a:lstStyle/>
        <a:p>
          <a:pPr>
            <a:buFont typeface="+mj-lt"/>
            <a:buAutoNum type="romanUcPeriod"/>
          </a:pPr>
          <a:r>
            <a:rPr lang="pl-PL" sz="1800" b="1" dirty="0"/>
            <a:t>Ocena trafności, trwałości, skuteczności, użyteczności i efektywności realizowanych form wsparcia w zakresie opieki nad dzieckiem do lat 3 oraz usług edukacyjno-wychowawczych dla dzieci do lat 6 w kontekście celów RPO WD 2014-2020 oraz zapotrzebowania na tego typu usługi</a:t>
          </a:r>
        </a:p>
      </dgm:t>
    </dgm:pt>
    <dgm:pt modelId="{9BED2F8A-F3ED-40C3-B3B2-41A6252DCD0B}" type="parTrans" cxnId="{214C9A5B-EA99-4074-99E6-DC59238B98EB}">
      <dgm:prSet/>
      <dgm:spPr/>
      <dgm:t>
        <a:bodyPr/>
        <a:lstStyle/>
        <a:p>
          <a:endParaRPr lang="pl-PL" sz="1800"/>
        </a:p>
      </dgm:t>
    </dgm:pt>
    <dgm:pt modelId="{579CD303-7564-4813-9C56-8FFD91FD4830}" type="sibTrans" cxnId="{214C9A5B-EA99-4074-99E6-DC59238B98EB}">
      <dgm:prSet/>
      <dgm:spPr/>
      <dgm:t>
        <a:bodyPr/>
        <a:lstStyle/>
        <a:p>
          <a:endParaRPr lang="pl-PL" sz="1800"/>
        </a:p>
      </dgm:t>
    </dgm:pt>
    <dgm:pt modelId="{C2C5FB1A-ED7A-4A58-A844-4C2150A4C6D3}">
      <dgm:prSet custT="1"/>
      <dgm:spPr/>
      <dgm:t>
        <a:bodyPr/>
        <a:lstStyle/>
        <a:p>
          <a:pPr>
            <a:buFont typeface="Symbol" panose="05050102010706020507" pitchFamily="18" charset="2"/>
            <a:buChar char=""/>
          </a:pPr>
          <a:r>
            <a:rPr lang="pl-PL" sz="1800" dirty="0"/>
            <a:t>ocena trafności, użyteczności i aktualności przyjętej logiki interwencji, realizowanych celów oraz form wsparcia w stosunku do aktualnie istniejącego zapotrzebowania na tego typu usługi;</a:t>
          </a:r>
        </a:p>
      </dgm:t>
    </dgm:pt>
    <dgm:pt modelId="{C79954DE-01FF-4E88-9455-AE62453FEC3E}" type="parTrans" cxnId="{754317A3-37E1-4777-9209-0B3EAAE39A0C}">
      <dgm:prSet/>
      <dgm:spPr/>
      <dgm:t>
        <a:bodyPr/>
        <a:lstStyle/>
        <a:p>
          <a:endParaRPr lang="pl-PL" sz="1800"/>
        </a:p>
      </dgm:t>
    </dgm:pt>
    <dgm:pt modelId="{CC627592-2252-4971-9155-97FBD509A022}" type="sibTrans" cxnId="{754317A3-37E1-4777-9209-0B3EAAE39A0C}">
      <dgm:prSet/>
      <dgm:spPr/>
      <dgm:t>
        <a:bodyPr/>
        <a:lstStyle/>
        <a:p>
          <a:endParaRPr lang="pl-PL" sz="1800"/>
        </a:p>
      </dgm:t>
    </dgm:pt>
    <dgm:pt modelId="{BA95B777-580A-4FF0-A49B-0E99DF231E0B}">
      <dgm:prSet custT="1"/>
      <dgm:spPr/>
      <dgm:t>
        <a:bodyPr/>
        <a:lstStyle/>
        <a:p>
          <a:pPr>
            <a:buFont typeface="Symbol" panose="05050102010706020507" pitchFamily="18" charset="2"/>
            <a:buChar char=""/>
          </a:pPr>
          <a:r>
            <a:rPr lang="pl-PL" sz="1800" dirty="0"/>
            <a:t>ocena dotychczasowej skuteczności, efektywności i trwałości wsparcia.</a:t>
          </a:r>
        </a:p>
      </dgm:t>
    </dgm:pt>
    <dgm:pt modelId="{C16B1958-EED4-4DCA-B426-9821F00F9240}" type="parTrans" cxnId="{32212036-A5CD-4B51-BD3B-7E1B82F7B143}">
      <dgm:prSet/>
      <dgm:spPr/>
      <dgm:t>
        <a:bodyPr/>
        <a:lstStyle/>
        <a:p>
          <a:endParaRPr lang="pl-PL" sz="1800"/>
        </a:p>
      </dgm:t>
    </dgm:pt>
    <dgm:pt modelId="{F2DD2E1A-E04D-4C3C-B5BB-B8E8661EB066}" type="sibTrans" cxnId="{32212036-A5CD-4B51-BD3B-7E1B82F7B143}">
      <dgm:prSet/>
      <dgm:spPr/>
      <dgm:t>
        <a:bodyPr/>
        <a:lstStyle/>
        <a:p>
          <a:endParaRPr lang="pl-PL" sz="1800"/>
        </a:p>
      </dgm:t>
    </dgm:pt>
    <dgm:pt modelId="{58CB406D-5998-4CC9-8824-E19AAD3446BA}">
      <dgm:prSet custT="1">
        <dgm:style>
          <a:lnRef idx="2">
            <a:schemeClr val="accent4"/>
          </a:lnRef>
          <a:fillRef idx="1">
            <a:schemeClr val="lt1"/>
          </a:fillRef>
          <a:effectRef idx="0">
            <a:schemeClr val="accent4"/>
          </a:effectRef>
          <a:fontRef idx="minor">
            <a:schemeClr val="dk1"/>
          </a:fontRef>
        </dgm:style>
      </dgm:prSet>
      <dgm:spPr/>
      <dgm:t>
        <a:bodyPr/>
        <a:lstStyle/>
        <a:p>
          <a:pPr>
            <a:buFont typeface="+mj-lt"/>
            <a:buAutoNum type="romanUcPeriod"/>
          </a:pPr>
          <a:r>
            <a:rPr lang="pl-PL" sz="1800" b="1" dirty="0"/>
            <a:t>Identyfikacja czynników oddziaływujących pozytywnie oraz negatywnie na zakładane cele oraz prawidłową realizację założeń RPO WD 2014-2020:</a:t>
          </a:r>
        </a:p>
      </dgm:t>
    </dgm:pt>
    <dgm:pt modelId="{81652BE2-3ED7-4E00-BF7E-7F46C8D267FC}" type="parTrans" cxnId="{611C0C06-40A6-4EB8-8C32-88B223D32C47}">
      <dgm:prSet/>
      <dgm:spPr/>
      <dgm:t>
        <a:bodyPr/>
        <a:lstStyle/>
        <a:p>
          <a:endParaRPr lang="pl-PL" sz="1800"/>
        </a:p>
      </dgm:t>
    </dgm:pt>
    <dgm:pt modelId="{99B512C2-5FE4-4FB5-8717-7ADE069FAB6B}" type="sibTrans" cxnId="{611C0C06-40A6-4EB8-8C32-88B223D32C47}">
      <dgm:prSet/>
      <dgm:spPr/>
      <dgm:t>
        <a:bodyPr/>
        <a:lstStyle/>
        <a:p>
          <a:endParaRPr lang="pl-PL" sz="1800"/>
        </a:p>
      </dgm:t>
    </dgm:pt>
    <dgm:pt modelId="{70D683ED-8F3D-488E-9DEA-71B0FD85865F}">
      <dgm:prSet custT="1"/>
      <dgm:spPr/>
      <dgm:t>
        <a:bodyPr/>
        <a:lstStyle/>
        <a:p>
          <a:pPr>
            <a:buFont typeface="Symbol" panose="05050102010706020507" pitchFamily="18" charset="2"/>
            <a:buChar char=""/>
          </a:pPr>
          <a:r>
            <a:rPr lang="pl-PL" sz="1800" dirty="0"/>
            <a:t>diagnoza zaistniałych czynników, które mają wpływ na proces wdrażania i skuteczność osiągania założonych celów, szczególnie w dobie pandemii SARS-CoV-2.</a:t>
          </a:r>
        </a:p>
      </dgm:t>
    </dgm:pt>
    <dgm:pt modelId="{483F1EC2-CD5A-4C56-9893-925AAD92037B}" type="parTrans" cxnId="{1D712B53-395D-4680-8453-46FEEB7BC118}">
      <dgm:prSet/>
      <dgm:spPr/>
      <dgm:t>
        <a:bodyPr/>
        <a:lstStyle/>
        <a:p>
          <a:endParaRPr lang="pl-PL" sz="1800"/>
        </a:p>
      </dgm:t>
    </dgm:pt>
    <dgm:pt modelId="{15AF8352-A202-4E92-897B-B6CEB849A607}" type="sibTrans" cxnId="{1D712B53-395D-4680-8453-46FEEB7BC118}">
      <dgm:prSet/>
      <dgm:spPr/>
      <dgm:t>
        <a:bodyPr/>
        <a:lstStyle/>
        <a:p>
          <a:endParaRPr lang="pl-PL" sz="1800"/>
        </a:p>
      </dgm:t>
    </dgm:pt>
    <dgm:pt modelId="{F09FD7A9-4E2C-4CB8-9459-A75161D7D2F1}">
      <dgm:prSet custT="1">
        <dgm:style>
          <a:lnRef idx="2">
            <a:schemeClr val="accent4"/>
          </a:lnRef>
          <a:fillRef idx="1">
            <a:schemeClr val="lt1"/>
          </a:fillRef>
          <a:effectRef idx="0">
            <a:schemeClr val="accent4"/>
          </a:effectRef>
          <a:fontRef idx="minor">
            <a:schemeClr val="dk1"/>
          </a:fontRef>
        </dgm:style>
      </dgm:prSet>
      <dgm:spPr/>
      <dgm:t>
        <a:bodyPr/>
        <a:lstStyle/>
        <a:p>
          <a:pPr>
            <a:buFont typeface="+mj-lt"/>
            <a:buAutoNum type="romanUcPeriod"/>
          </a:pPr>
          <a:r>
            <a:rPr lang="pl-PL" sz="1800" b="1" dirty="0"/>
            <a:t>Wypracowanie rekomendacji, których implementacja przyczyni się do realizacji celów RPO WD 2014-2020 oraz usprawni proces wdrażania interwencji w zakresie opieki nad dzieckiem do lat 3 oraz usług edukacyjno-wychowawczych dla dzieci do lat 6, w tym zaleceń dla perspektywy 2021-2027.</a:t>
          </a:r>
        </a:p>
      </dgm:t>
    </dgm:pt>
    <dgm:pt modelId="{1F467612-0B1C-4F77-832D-5C3C77FBB988}" type="parTrans" cxnId="{8AAB777A-18F0-4426-91C4-47187592D9C7}">
      <dgm:prSet/>
      <dgm:spPr/>
      <dgm:t>
        <a:bodyPr/>
        <a:lstStyle/>
        <a:p>
          <a:endParaRPr lang="pl-PL" sz="1800"/>
        </a:p>
      </dgm:t>
    </dgm:pt>
    <dgm:pt modelId="{10DAEBD7-F339-4B94-B489-BD060BE2CC93}" type="sibTrans" cxnId="{8AAB777A-18F0-4426-91C4-47187592D9C7}">
      <dgm:prSet/>
      <dgm:spPr/>
      <dgm:t>
        <a:bodyPr/>
        <a:lstStyle/>
        <a:p>
          <a:endParaRPr lang="pl-PL" sz="1800"/>
        </a:p>
      </dgm:t>
    </dgm:pt>
    <dgm:pt modelId="{E2AAC312-A750-4391-BA3D-73C4BECD9C69}" type="pres">
      <dgm:prSet presAssocID="{906DCC18-A81B-47C5-B3A9-D5D8D7AA3E5B}" presName="linear" presStyleCnt="0">
        <dgm:presLayoutVars>
          <dgm:animLvl val="lvl"/>
          <dgm:resizeHandles val="exact"/>
        </dgm:presLayoutVars>
      </dgm:prSet>
      <dgm:spPr/>
    </dgm:pt>
    <dgm:pt modelId="{64740EF4-91F7-40D1-B763-534251183921}" type="pres">
      <dgm:prSet presAssocID="{7DF6431E-073D-4255-BBD2-A19F7EA7971C}" presName="parentText" presStyleLbl="node1" presStyleIdx="0" presStyleCnt="3">
        <dgm:presLayoutVars>
          <dgm:chMax val="0"/>
          <dgm:bulletEnabled val="1"/>
        </dgm:presLayoutVars>
      </dgm:prSet>
      <dgm:spPr/>
    </dgm:pt>
    <dgm:pt modelId="{EA5A9757-41E8-4290-8074-F2CD82A255E8}" type="pres">
      <dgm:prSet presAssocID="{7DF6431E-073D-4255-BBD2-A19F7EA7971C}" presName="childText" presStyleLbl="revTx" presStyleIdx="0" presStyleCnt="2">
        <dgm:presLayoutVars>
          <dgm:bulletEnabled val="1"/>
        </dgm:presLayoutVars>
      </dgm:prSet>
      <dgm:spPr/>
    </dgm:pt>
    <dgm:pt modelId="{A6EFC28F-7CDF-4FAD-A6F9-0C4E662C7680}" type="pres">
      <dgm:prSet presAssocID="{58CB406D-5998-4CC9-8824-E19AAD3446BA}" presName="parentText" presStyleLbl="node1" presStyleIdx="1" presStyleCnt="3">
        <dgm:presLayoutVars>
          <dgm:chMax val="0"/>
          <dgm:bulletEnabled val="1"/>
        </dgm:presLayoutVars>
      </dgm:prSet>
      <dgm:spPr/>
    </dgm:pt>
    <dgm:pt modelId="{CFC472DD-6921-495A-ACD5-BC2893FF2956}" type="pres">
      <dgm:prSet presAssocID="{58CB406D-5998-4CC9-8824-E19AAD3446BA}" presName="childText" presStyleLbl="revTx" presStyleIdx="1" presStyleCnt="2">
        <dgm:presLayoutVars>
          <dgm:bulletEnabled val="1"/>
        </dgm:presLayoutVars>
      </dgm:prSet>
      <dgm:spPr/>
    </dgm:pt>
    <dgm:pt modelId="{2B81F296-5623-43CF-ABB5-0C7F2EDFF735}" type="pres">
      <dgm:prSet presAssocID="{F09FD7A9-4E2C-4CB8-9459-A75161D7D2F1}" presName="parentText" presStyleLbl="node1" presStyleIdx="2" presStyleCnt="3">
        <dgm:presLayoutVars>
          <dgm:chMax val="0"/>
          <dgm:bulletEnabled val="1"/>
        </dgm:presLayoutVars>
      </dgm:prSet>
      <dgm:spPr/>
    </dgm:pt>
  </dgm:ptLst>
  <dgm:cxnLst>
    <dgm:cxn modelId="{611C0C06-40A6-4EB8-8C32-88B223D32C47}" srcId="{906DCC18-A81B-47C5-B3A9-D5D8D7AA3E5B}" destId="{58CB406D-5998-4CC9-8824-E19AAD3446BA}" srcOrd="1" destOrd="0" parTransId="{81652BE2-3ED7-4E00-BF7E-7F46C8D267FC}" sibTransId="{99B512C2-5FE4-4FB5-8717-7ADE069FAB6B}"/>
    <dgm:cxn modelId="{A9151A12-EC3A-4A53-978A-FD27AB2FC88C}" type="presOf" srcId="{70D683ED-8F3D-488E-9DEA-71B0FD85865F}" destId="{CFC472DD-6921-495A-ACD5-BC2893FF2956}" srcOrd="0" destOrd="0" presId="urn:microsoft.com/office/officeart/2005/8/layout/vList2"/>
    <dgm:cxn modelId="{79156730-3C5E-4410-95B7-68ACE0B6E2CE}" type="presOf" srcId="{58CB406D-5998-4CC9-8824-E19AAD3446BA}" destId="{A6EFC28F-7CDF-4FAD-A6F9-0C4E662C7680}" srcOrd="0" destOrd="0" presId="urn:microsoft.com/office/officeart/2005/8/layout/vList2"/>
    <dgm:cxn modelId="{32212036-A5CD-4B51-BD3B-7E1B82F7B143}" srcId="{7DF6431E-073D-4255-BBD2-A19F7EA7971C}" destId="{BA95B777-580A-4FF0-A49B-0E99DF231E0B}" srcOrd="1" destOrd="0" parTransId="{C16B1958-EED4-4DCA-B426-9821F00F9240}" sibTransId="{F2DD2E1A-E04D-4C3C-B5BB-B8E8661EB066}"/>
    <dgm:cxn modelId="{214C9A5B-EA99-4074-99E6-DC59238B98EB}" srcId="{906DCC18-A81B-47C5-B3A9-D5D8D7AA3E5B}" destId="{7DF6431E-073D-4255-BBD2-A19F7EA7971C}" srcOrd="0" destOrd="0" parTransId="{9BED2F8A-F3ED-40C3-B3B2-41A6252DCD0B}" sibTransId="{579CD303-7564-4813-9C56-8FFD91FD4830}"/>
    <dgm:cxn modelId="{1D712B53-395D-4680-8453-46FEEB7BC118}" srcId="{58CB406D-5998-4CC9-8824-E19AAD3446BA}" destId="{70D683ED-8F3D-488E-9DEA-71B0FD85865F}" srcOrd="0" destOrd="0" parTransId="{483F1EC2-CD5A-4C56-9893-925AAD92037B}" sibTransId="{15AF8352-A202-4E92-897B-B6CEB849A607}"/>
    <dgm:cxn modelId="{8AAB777A-18F0-4426-91C4-47187592D9C7}" srcId="{906DCC18-A81B-47C5-B3A9-D5D8D7AA3E5B}" destId="{F09FD7A9-4E2C-4CB8-9459-A75161D7D2F1}" srcOrd="2" destOrd="0" parTransId="{1F467612-0B1C-4F77-832D-5C3C77FBB988}" sibTransId="{10DAEBD7-F339-4B94-B489-BD060BE2CC93}"/>
    <dgm:cxn modelId="{B6337E7B-B7A3-42F6-B133-64E8EBC2E0A9}" type="presOf" srcId="{F09FD7A9-4E2C-4CB8-9459-A75161D7D2F1}" destId="{2B81F296-5623-43CF-ABB5-0C7F2EDFF735}" srcOrd="0" destOrd="0" presId="urn:microsoft.com/office/officeart/2005/8/layout/vList2"/>
    <dgm:cxn modelId="{2DF4808D-7AB4-4958-81C4-B523845DB8A6}" type="presOf" srcId="{906DCC18-A81B-47C5-B3A9-D5D8D7AA3E5B}" destId="{E2AAC312-A750-4391-BA3D-73C4BECD9C69}" srcOrd="0" destOrd="0" presId="urn:microsoft.com/office/officeart/2005/8/layout/vList2"/>
    <dgm:cxn modelId="{A9CBCC95-73FC-4911-8718-8AA052D7818F}" type="presOf" srcId="{BA95B777-580A-4FF0-A49B-0E99DF231E0B}" destId="{EA5A9757-41E8-4290-8074-F2CD82A255E8}" srcOrd="0" destOrd="1" presId="urn:microsoft.com/office/officeart/2005/8/layout/vList2"/>
    <dgm:cxn modelId="{754317A3-37E1-4777-9209-0B3EAAE39A0C}" srcId="{7DF6431E-073D-4255-BBD2-A19F7EA7971C}" destId="{C2C5FB1A-ED7A-4A58-A844-4C2150A4C6D3}" srcOrd="0" destOrd="0" parTransId="{C79954DE-01FF-4E88-9455-AE62453FEC3E}" sibTransId="{CC627592-2252-4971-9155-97FBD509A022}"/>
    <dgm:cxn modelId="{0FAACDC4-8D91-449B-A2B8-5F30252C0252}" type="presOf" srcId="{C2C5FB1A-ED7A-4A58-A844-4C2150A4C6D3}" destId="{EA5A9757-41E8-4290-8074-F2CD82A255E8}" srcOrd="0" destOrd="0" presId="urn:microsoft.com/office/officeart/2005/8/layout/vList2"/>
    <dgm:cxn modelId="{EE009FCE-4705-4FA2-B582-687EAEA300D7}" type="presOf" srcId="{7DF6431E-073D-4255-BBD2-A19F7EA7971C}" destId="{64740EF4-91F7-40D1-B763-534251183921}" srcOrd="0" destOrd="0" presId="urn:microsoft.com/office/officeart/2005/8/layout/vList2"/>
    <dgm:cxn modelId="{A85C623D-E86F-4C33-BDBB-0E44F71C6AD1}" type="presParOf" srcId="{E2AAC312-A750-4391-BA3D-73C4BECD9C69}" destId="{64740EF4-91F7-40D1-B763-534251183921}" srcOrd="0" destOrd="0" presId="urn:microsoft.com/office/officeart/2005/8/layout/vList2"/>
    <dgm:cxn modelId="{638135C9-EBDD-47E1-9DDA-0933EC3899CA}" type="presParOf" srcId="{E2AAC312-A750-4391-BA3D-73C4BECD9C69}" destId="{EA5A9757-41E8-4290-8074-F2CD82A255E8}" srcOrd="1" destOrd="0" presId="urn:microsoft.com/office/officeart/2005/8/layout/vList2"/>
    <dgm:cxn modelId="{76020339-DC8A-40C2-BEEE-54CDA31FBF1B}" type="presParOf" srcId="{E2AAC312-A750-4391-BA3D-73C4BECD9C69}" destId="{A6EFC28F-7CDF-4FAD-A6F9-0C4E662C7680}" srcOrd="2" destOrd="0" presId="urn:microsoft.com/office/officeart/2005/8/layout/vList2"/>
    <dgm:cxn modelId="{D48EE2F9-608A-4523-B3B7-EE2F7F72C7E3}" type="presParOf" srcId="{E2AAC312-A750-4391-BA3D-73C4BECD9C69}" destId="{CFC472DD-6921-495A-ACD5-BC2893FF2956}" srcOrd="3" destOrd="0" presId="urn:microsoft.com/office/officeart/2005/8/layout/vList2"/>
    <dgm:cxn modelId="{D6BF6AC6-3197-4DB8-9DD6-FB8C8BDB32E8}" type="presParOf" srcId="{E2AAC312-A750-4391-BA3D-73C4BECD9C69}" destId="{2B81F296-5623-43CF-ABB5-0C7F2EDFF7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EF4379-E93D-47EC-8162-D6D27D0DCCBE}"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pl-PL"/>
        </a:p>
      </dgm:t>
    </dgm:pt>
    <dgm:pt modelId="{22E62BDF-4AE8-4872-B94F-A724F9FAB9C5}">
      <dgm:prSet phldrT="[Tekst]" custT="1">
        <dgm:style>
          <a:lnRef idx="2">
            <a:schemeClr val="accent4"/>
          </a:lnRef>
          <a:fillRef idx="1">
            <a:schemeClr val="lt1"/>
          </a:fillRef>
          <a:effectRef idx="0">
            <a:schemeClr val="accent4"/>
          </a:effectRef>
          <a:fontRef idx="minor">
            <a:schemeClr val="dk1"/>
          </a:fontRef>
        </dgm:style>
      </dgm:prSet>
      <dgm:spPr>
        <a:xfrm>
          <a:off x="1" y="1503"/>
          <a:ext cx="2164172" cy="723392"/>
        </a:xfrm>
        <a:prstGeom prst="chevron">
          <a:avLst/>
        </a:prstGeom>
        <a:ln/>
      </dgm:spPr>
      <dgm:t>
        <a:bodyPr/>
        <a:lstStyle/>
        <a:p>
          <a:pPr>
            <a:buNone/>
          </a:pPr>
          <a:r>
            <a:rPr lang="pl-PL" sz="1800" b="1">
              <a:solidFill>
                <a:sysClr val="windowText" lastClr="000000">
                  <a:hueOff val="0"/>
                  <a:satOff val="0"/>
                  <a:lumOff val="0"/>
                  <a:alphaOff val="0"/>
                </a:sysClr>
              </a:solidFill>
              <a:latin typeface="Calibri"/>
              <a:ea typeface="+mn-ea"/>
              <a:cs typeface="+mn-cs"/>
            </a:rPr>
            <a:t>OP 6</a:t>
          </a:r>
        </a:p>
      </dgm:t>
      <dgm:extLst>
        <a:ext uri="{E40237B7-FDA0-4F09-8148-C483321AD2D9}">
          <dgm14:cNvPr xmlns:dgm14="http://schemas.microsoft.com/office/drawing/2010/diagram" id="0" name="" descr="OP VI&#10; PI 6.1 (PI 9.a) Inwestycje w infrastrukturę społeczną&#10;OP VII&#10; PI 7.1 (PI 10.a) Inwestycje w edukację przedszkolną, podstawową i gimnazjalną&#10;OP VIII&#10; PI 8.4 (PI 8. iv) Godzenie życia zawodowego &#10; i prywatnego&#10;OP X&#10; PI 10.1 (PI 10.i) Zapewnienie równego dostępu do wysokiej jakości edukacji przedszkolnej, podstawowej, gimnazjalnej i ponadgimnazjalnej&#10;"/>
        </a:ext>
      </dgm:extLst>
    </dgm:pt>
    <dgm:pt modelId="{EAA482F8-3814-4A2F-937B-CA26892C2F99}" type="parTrans" cxnId="{87FA390B-C91A-4C2A-B653-50B9EA7D2CF5}">
      <dgm:prSet/>
      <dgm:spPr/>
      <dgm:t>
        <a:bodyPr/>
        <a:lstStyle/>
        <a:p>
          <a:endParaRPr lang="pl-PL"/>
        </a:p>
      </dgm:t>
    </dgm:pt>
    <dgm:pt modelId="{00A58165-35C8-4815-8EBA-2975373F10EC}" type="sibTrans" cxnId="{87FA390B-C91A-4C2A-B653-50B9EA7D2CF5}">
      <dgm:prSet/>
      <dgm:spPr/>
      <dgm:t>
        <a:bodyPr/>
        <a:lstStyle/>
        <a:p>
          <a:endParaRPr lang="pl-PL"/>
        </a:p>
      </dgm:t>
    </dgm:pt>
    <dgm:pt modelId="{074613F6-F29F-4CFF-89D8-DE6F4B1FFC19}">
      <dgm:prSet phldrT="[Tekst]" custT="1">
        <dgm:style>
          <a:lnRef idx="2">
            <a:schemeClr val="accent4"/>
          </a:lnRef>
          <a:fillRef idx="1">
            <a:schemeClr val="lt1"/>
          </a:fillRef>
          <a:effectRef idx="0">
            <a:schemeClr val="accent4"/>
          </a:effectRef>
          <a:fontRef idx="minor">
            <a:schemeClr val="dk1"/>
          </a:fontRef>
        </dgm:style>
      </dgm:prSet>
      <dgm:spPr>
        <a:xfrm>
          <a:off x="1929071" y="62991"/>
          <a:ext cx="3795451" cy="600415"/>
        </a:xfrm>
        <a:prstGeom prst="chevron">
          <a:avLst/>
        </a:prstGeom>
        <a:ln/>
      </dgm:spPr>
      <dgm:t>
        <a:bodyPr/>
        <a:lstStyle/>
        <a:p>
          <a:pPr>
            <a:buNone/>
          </a:pPr>
          <a:r>
            <a:rPr lang="pl-PL" sz="1200">
              <a:solidFill>
                <a:sysClr val="windowText" lastClr="000000">
                  <a:hueOff val="0"/>
                  <a:satOff val="0"/>
                  <a:lumOff val="0"/>
                  <a:alphaOff val="0"/>
                </a:sysClr>
              </a:solidFill>
              <a:latin typeface="Calibri"/>
              <a:ea typeface="+mn-ea"/>
              <a:cs typeface="+mn-cs"/>
            </a:rPr>
            <a:t>Działanie 6.1 (typ projektu C) (PI 9a) Inwestycje w infrastrukturę społeczną</a:t>
          </a:r>
        </a:p>
      </dgm:t>
      <dgm:extLst>
        <a:ext uri="{E40237B7-FDA0-4F09-8148-C483321AD2D9}">
          <dgm14:cNvPr xmlns:dgm14="http://schemas.microsoft.com/office/drawing/2010/diagram" id="0" name="" descr="OP VI&#10; PI 6.1 (PI 9.a) Inwestycje w infrastrukturę społeczną&#10;OP VII&#10; PI 7.1 (PI 10.a) Inwestycje w edukację przedszkolną, podstawową i gimnazjalną&#10;OP VIII&#10; PI 8.4 (PI 8. iv) Godzenie życia zawodowego &#10; i prywatnego&#10;OP X&#10; PI 10.1 (PI 10.i) Zapewnienie równego dostępu do wysokiej jakości edukacji przedszkolnej, podstawowej, gimnazjalnej i ponadgimnazjalnej&#10;"/>
        </a:ext>
      </dgm:extLst>
    </dgm:pt>
    <dgm:pt modelId="{C1B4D44D-2EAF-487D-A75A-DBB6BD67FD95}" type="parTrans" cxnId="{2A287D6E-4DB1-4A01-9E11-1A3F128D897C}">
      <dgm:prSet/>
      <dgm:spPr/>
      <dgm:t>
        <a:bodyPr/>
        <a:lstStyle/>
        <a:p>
          <a:endParaRPr lang="pl-PL"/>
        </a:p>
      </dgm:t>
    </dgm:pt>
    <dgm:pt modelId="{19CA0DCA-9E3F-43C3-B911-01C2E1D89E52}" type="sibTrans" cxnId="{2A287D6E-4DB1-4A01-9E11-1A3F128D897C}">
      <dgm:prSet/>
      <dgm:spPr/>
      <dgm:t>
        <a:bodyPr/>
        <a:lstStyle/>
        <a:p>
          <a:endParaRPr lang="pl-PL"/>
        </a:p>
      </dgm:t>
    </dgm:pt>
    <dgm:pt modelId="{B3430DAF-F2FF-4D9E-9001-BF5EDD119C64}">
      <dgm:prSet phldrT="[Tekst]" custT="1">
        <dgm:style>
          <a:lnRef idx="2">
            <a:schemeClr val="accent4"/>
          </a:lnRef>
          <a:fillRef idx="1">
            <a:schemeClr val="lt1"/>
          </a:fillRef>
          <a:effectRef idx="0">
            <a:schemeClr val="accent4"/>
          </a:effectRef>
          <a:fontRef idx="minor">
            <a:schemeClr val="dk1"/>
          </a:fontRef>
        </dgm:style>
      </dgm:prSet>
      <dgm:spPr>
        <a:xfrm>
          <a:off x="1" y="826170"/>
          <a:ext cx="2164172" cy="723392"/>
        </a:xfrm>
        <a:prstGeom prst="chevron">
          <a:avLst/>
        </a:prstGeom>
        <a:ln/>
      </dgm:spPr>
      <dgm:t>
        <a:bodyPr/>
        <a:lstStyle/>
        <a:p>
          <a:pPr>
            <a:buNone/>
          </a:pPr>
          <a:r>
            <a:rPr lang="pl-PL" sz="1800" b="1">
              <a:solidFill>
                <a:sysClr val="windowText" lastClr="000000">
                  <a:hueOff val="0"/>
                  <a:satOff val="0"/>
                  <a:lumOff val="0"/>
                  <a:alphaOff val="0"/>
                </a:sysClr>
              </a:solidFill>
              <a:latin typeface="Calibri"/>
              <a:ea typeface="+mn-ea"/>
              <a:cs typeface="+mn-cs"/>
            </a:rPr>
            <a:t>OP 7</a:t>
          </a:r>
        </a:p>
      </dgm:t>
      <dgm:extLst>
        <a:ext uri="{E40237B7-FDA0-4F09-8148-C483321AD2D9}">
          <dgm14:cNvPr xmlns:dgm14="http://schemas.microsoft.com/office/drawing/2010/diagram" id="0" name="" descr="OP VI&#10; PI 6.1 (PI 9.a) Inwestycje w infrastrukturę społeczną&#10;OP VII&#10; PI 7.1 (PI 10.a) Inwestycje w edukację przedszkolną, podstawową i gimnazjalną&#10;OP VIII&#10; PI 8.4 (PI 8. iv) Godzenie życia zawodowego &#10; i prywatnego&#10;OP X&#10; PI 10.1 (PI 10.i) Zapewnienie równego dostępu do wysokiej jakości edukacji przedszkolnej, podstawowej, gimnazjalnej i ponadgimnazjalnej&#10;"/>
        </a:ext>
      </dgm:extLst>
    </dgm:pt>
    <dgm:pt modelId="{BEDAC8FA-5E03-42B1-8780-F0727D4BA7FC}" type="parTrans" cxnId="{B5426EC7-9720-4D9F-85F8-31BB0534B4F4}">
      <dgm:prSet/>
      <dgm:spPr/>
      <dgm:t>
        <a:bodyPr/>
        <a:lstStyle/>
        <a:p>
          <a:endParaRPr lang="pl-PL"/>
        </a:p>
      </dgm:t>
    </dgm:pt>
    <dgm:pt modelId="{BC5FA116-ADFA-4F44-85B4-71731CB4EB51}" type="sibTrans" cxnId="{B5426EC7-9720-4D9F-85F8-31BB0534B4F4}">
      <dgm:prSet/>
      <dgm:spPr/>
      <dgm:t>
        <a:bodyPr/>
        <a:lstStyle/>
        <a:p>
          <a:endParaRPr lang="pl-PL"/>
        </a:p>
      </dgm:t>
    </dgm:pt>
    <dgm:pt modelId="{87DDF293-7BDA-4789-9628-79CDA80720EB}">
      <dgm:prSet phldrT="[Tekst]" custT="1">
        <dgm:style>
          <a:lnRef idx="2">
            <a:schemeClr val="accent4"/>
          </a:lnRef>
          <a:fillRef idx="1">
            <a:schemeClr val="lt1"/>
          </a:fillRef>
          <a:effectRef idx="0">
            <a:schemeClr val="accent4"/>
          </a:effectRef>
          <a:fontRef idx="minor">
            <a:schemeClr val="dk1"/>
          </a:fontRef>
        </dgm:style>
      </dgm:prSet>
      <dgm:spPr>
        <a:xfrm>
          <a:off x="1929071" y="887658"/>
          <a:ext cx="3795451" cy="600415"/>
        </a:xfrm>
        <a:prstGeom prst="chevron">
          <a:avLst/>
        </a:prstGeom>
        <a:ln/>
      </dgm:spPr>
      <dgm:t>
        <a:bodyPr/>
        <a:lstStyle/>
        <a:p>
          <a:pPr>
            <a:buNone/>
          </a:pPr>
          <a:r>
            <a:rPr lang="pl-PL" sz="1200">
              <a:solidFill>
                <a:sysClr val="windowText" lastClr="000000">
                  <a:hueOff val="0"/>
                  <a:satOff val="0"/>
                  <a:lumOff val="0"/>
                  <a:alphaOff val="0"/>
                </a:sysClr>
              </a:solidFill>
              <a:latin typeface="Calibri"/>
              <a:ea typeface="+mn-ea"/>
              <a:cs typeface="+mn-cs"/>
            </a:rPr>
            <a:t>Działanie 7.1 (PI 10a) Inwestycje w edukację przedszkolną, podstawową i gimnazjalną</a:t>
          </a:r>
        </a:p>
      </dgm:t>
      <dgm:extLst>
        <a:ext uri="{E40237B7-FDA0-4F09-8148-C483321AD2D9}">
          <dgm14:cNvPr xmlns:dgm14="http://schemas.microsoft.com/office/drawing/2010/diagram" id="0" name="" descr="OP VI&#10; PI 6.1 (PI 9.a) Inwestycje w infrastrukturę społeczną&#10;OP VII&#10; PI 7.1 (PI 10.a) Inwestycje w edukację przedszkolną, podstawową i gimnazjalną&#10;OP VIII&#10; PI 8.4 (PI 8. iv) Godzenie życia zawodowego &#10; i prywatnego&#10;OP X&#10; PI 10.1 (PI 10.i) Zapewnienie równego dostępu do wysokiej jakości edukacji przedszkolnej, podstawowej, gimnazjalnej i ponadgimnazjalnej&#10;"/>
        </a:ext>
      </dgm:extLst>
    </dgm:pt>
    <dgm:pt modelId="{F1205B12-430C-44F0-A0C1-48310B8DC6D3}" type="parTrans" cxnId="{6CB0838C-FAA2-41C7-8FBA-58E5FB81B437}">
      <dgm:prSet/>
      <dgm:spPr/>
      <dgm:t>
        <a:bodyPr/>
        <a:lstStyle/>
        <a:p>
          <a:endParaRPr lang="pl-PL"/>
        </a:p>
      </dgm:t>
    </dgm:pt>
    <dgm:pt modelId="{2F1E7CA7-F538-4B64-9EE9-823B509DFDF3}" type="sibTrans" cxnId="{6CB0838C-FAA2-41C7-8FBA-58E5FB81B437}">
      <dgm:prSet/>
      <dgm:spPr/>
      <dgm:t>
        <a:bodyPr/>
        <a:lstStyle/>
        <a:p>
          <a:endParaRPr lang="pl-PL"/>
        </a:p>
      </dgm:t>
    </dgm:pt>
    <dgm:pt modelId="{2B1F1E7E-85A0-4354-B5FA-CF258F30824D}">
      <dgm:prSet phldrT="[Tekst]" custT="1">
        <dgm:style>
          <a:lnRef idx="2">
            <a:schemeClr val="accent4"/>
          </a:lnRef>
          <a:fillRef idx="1">
            <a:schemeClr val="lt1"/>
          </a:fillRef>
          <a:effectRef idx="0">
            <a:schemeClr val="accent4"/>
          </a:effectRef>
          <a:fontRef idx="minor">
            <a:schemeClr val="dk1"/>
          </a:fontRef>
        </dgm:style>
      </dgm:prSet>
      <dgm:spPr>
        <a:xfrm>
          <a:off x="1" y="1650837"/>
          <a:ext cx="2164172" cy="723392"/>
        </a:xfrm>
        <a:prstGeom prst="chevron">
          <a:avLst/>
        </a:prstGeom>
        <a:ln/>
      </dgm:spPr>
      <dgm:t>
        <a:bodyPr/>
        <a:lstStyle/>
        <a:p>
          <a:pPr>
            <a:buNone/>
          </a:pPr>
          <a:r>
            <a:rPr lang="pl-PL" sz="1800" b="1">
              <a:solidFill>
                <a:sysClr val="windowText" lastClr="000000">
                  <a:hueOff val="0"/>
                  <a:satOff val="0"/>
                  <a:lumOff val="0"/>
                  <a:alphaOff val="0"/>
                </a:sysClr>
              </a:solidFill>
              <a:latin typeface="Calibri"/>
              <a:ea typeface="+mn-ea"/>
              <a:cs typeface="+mn-cs"/>
            </a:rPr>
            <a:t>OP 8</a:t>
          </a:r>
        </a:p>
      </dgm:t>
      <dgm:extLst>
        <a:ext uri="{E40237B7-FDA0-4F09-8148-C483321AD2D9}">
          <dgm14:cNvPr xmlns:dgm14="http://schemas.microsoft.com/office/drawing/2010/diagram" id="0" name="" descr="OP VI&#10; PI 6.1 (PI 9.a) Inwestycje w infrastrukturę społeczną&#10;OP VII&#10; PI 7.1 (PI 10.a) Inwestycje w edukację przedszkolną, podstawową i gimnazjalną&#10;OP VIII&#10; PI 8.4 (PI 8. iv) Godzenie życia zawodowego &#10; i prywatnego&#10;OP X&#10; PI 10.1 (PI 10.i) Zapewnienie równego dostępu do wysokiej jakości edukacji przedszkolnej, podstawowej, gimnazjalnej i ponadgimnazjalnej&#10;"/>
        </a:ext>
      </dgm:extLst>
    </dgm:pt>
    <dgm:pt modelId="{6E8BCF59-0310-413F-A4E4-80B73F9E6D73}" type="parTrans" cxnId="{60F47233-9A47-45D5-8911-4AF86EAD8588}">
      <dgm:prSet/>
      <dgm:spPr/>
      <dgm:t>
        <a:bodyPr/>
        <a:lstStyle/>
        <a:p>
          <a:endParaRPr lang="pl-PL"/>
        </a:p>
      </dgm:t>
    </dgm:pt>
    <dgm:pt modelId="{923F3083-3951-4203-B431-E6FD46F013A8}" type="sibTrans" cxnId="{60F47233-9A47-45D5-8911-4AF86EAD8588}">
      <dgm:prSet/>
      <dgm:spPr/>
      <dgm:t>
        <a:bodyPr/>
        <a:lstStyle/>
        <a:p>
          <a:endParaRPr lang="pl-PL"/>
        </a:p>
      </dgm:t>
    </dgm:pt>
    <dgm:pt modelId="{87650943-A999-43F4-BC96-E22B7A08C935}">
      <dgm:prSet phldrT="[Tekst]" custT="1">
        <dgm:style>
          <a:lnRef idx="2">
            <a:schemeClr val="accent4"/>
          </a:lnRef>
          <a:fillRef idx="1">
            <a:schemeClr val="lt1"/>
          </a:fillRef>
          <a:effectRef idx="0">
            <a:schemeClr val="accent4"/>
          </a:effectRef>
          <a:fontRef idx="minor">
            <a:schemeClr val="dk1"/>
          </a:fontRef>
        </dgm:style>
      </dgm:prSet>
      <dgm:spPr>
        <a:xfrm>
          <a:off x="1929071" y="1712325"/>
          <a:ext cx="3795451" cy="600415"/>
        </a:xfrm>
        <a:prstGeom prst="chevron">
          <a:avLst/>
        </a:prstGeom>
        <a:ln/>
      </dgm:spPr>
      <dgm:t>
        <a:bodyPr/>
        <a:lstStyle/>
        <a:p>
          <a:pPr>
            <a:buNone/>
          </a:pPr>
          <a:r>
            <a:rPr lang="pl-PL" sz="1200">
              <a:solidFill>
                <a:sysClr val="windowText" lastClr="000000">
                  <a:hueOff val="0"/>
                  <a:satOff val="0"/>
                  <a:lumOff val="0"/>
                  <a:alphaOff val="0"/>
                </a:sysClr>
              </a:solidFill>
              <a:latin typeface="Calibri"/>
              <a:ea typeface="+mn-ea"/>
              <a:cs typeface="+mn-cs"/>
            </a:rPr>
            <a:t>Działanie 8.4 (PI 8iv) Godzenie życia zawodowego </a:t>
          </a:r>
          <a:br>
            <a:rPr lang="pl-PL" sz="1200">
              <a:solidFill>
                <a:sysClr val="windowText" lastClr="000000">
                  <a:hueOff val="0"/>
                  <a:satOff val="0"/>
                  <a:lumOff val="0"/>
                  <a:alphaOff val="0"/>
                </a:sysClr>
              </a:solidFill>
              <a:latin typeface="Calibri"/>
              <a:ea typeface="+mn-ea"/>
              <a:cs typeface="+mn-cs"/>
            </a:rPr>
          </a:br>
          <a:r>
            <a:rPr lang="pl-PL" sz="1200">
              <a:solidFill>
                <a:sysClr val="windowText" lastClr="000000">
                  <a:hueOff val="0"/>
                  <a:satOff val="0"/>
                  <a:lumOff val="0"/>
                  <a:alphaOff val="0"/>
                </a:sysClr>
              </a:solidFill>
              <a:latin typeface="Calibri"/>
              <a:ea typeface="+mn-ea"/>
              <a:cs typeface="+mn-cs"/>
            </a:rPr>
            <a:t>i prywatnego</a:t>
          </a:r>
        </a:p>
      </dgm:t>
      <dgm:extLst>
        <a:ext uri="{E40237B7-FDA0-4F09-8148-C483321AD2D9}">
          <dgm14:cNvPr xmlns:dgm14="http://schemas.microsoft.com/office/drawing/2010/diagram" id="0" name="" descr="OP VI&#10; PI 6.1 (PI 9.a) Inwestycje w infrastrukturę społeczną&#10;OP VII&#10; PI 7.1 (PI 10.a) Inwestycje w edukację przedszkolną, podstawową i gimnazjalną&#10;OP VIII&#10; PI 8.4 (PI 8. iv) Godzenie życia zawodowego &#10; i prywatnego&#10;OP X&#10; PI 10.1 (PI 10.i) Zapewnienie równego dostępu do wysokiej jakości edukacji przedszkolnej, podstawowej, gimnazjalnej i ponadgimnazjalnej&#10;"/>
        </a:ext>
      </dgm:extLst>
    </dgm:pt>
    <dgm:pt modelId="{E741C3F9-874B-475C-823E-7262DF986E3A}" type="parTrans" cxnId="{ECADF9DD-B215-430C-BB22-E011707783B3}">
      <dgm:prSet/>
      <dgm:spPr/>
      <dgm:t>
        <a:bodyPr/>
        <a:lstStyle/>
        <a:p>
          <a:endParaRPr lang="pl-PL"/>
        </a:p>
      </dgm:t>
    </dgm:pt>
    <dgm:pt modelId="{1C048333-A713-4432-9933-CA07084CEAD4}" type="sibTrans" cxnId="{ECADF9DD-B215-430C-BB22-E011707783B3}">
      <dgm:prSet/>
      <dgm:spPr/>
      <dgm:t>
        <a:bodyPr/>
        <a:lstStyle/>
        <a:p>
          <a:endParaRPr lang="pl-PL"/>
        </a:p>
      </dgm:t>
    </dgm:pt>
    <dgm:pt modelId="{AF679A24-7E0F-4707-B5CD-53732A38E46C}">
      <dgm:prSet phldrT="[Tekst]" custT="1">
        <dgm:style>
          <a:lnRef idx="2">
            <a:schemeClr val="accent4"/>
          </a:lnRef>
          <a:fillRef idx="1">
            <a:schemeClr val="lt1"/>
          </a:fillRef>
          <a:effectRef idx="0">
            <a:schemeClr val="accent4"/>
          </a:effectRef>
          <a:fontRef idx="minor">
            <a:schemeClr val="dk1"/>
          </a:fontRef>
        </dgm:style>
      </dgm:prSet>
      <dgm:spPr>
        <a:xfrm>
          <a:off x="1" y="2475504"/>
          <a:ext cx="2164172" cy="723392"/>
        </a:xfrm>
        <a:prstGeom prst="chevron">
          <a:avLst/>
        </a:prstGeom>
        <a:ln/>
      </dgm:spPr>
      <dgm:t>
        <a:bodyPr/>
        <a:lstStyle/>
        <a:p>
          <a:pPr>
            <a:buNone/>
          </a:pPr>
          <a:r>
            <a:rPr lang="pl-PL" sz="1800" b="1">
              <a:solidFill>
                <a:sysClr val="windowText" lastClr="000000">
                  <a:hueOff val="0"/>
                  <a:satOff val="0"/>
                  <a:lumOff val="0"/>
                  <a:alphaOff val="0"/>
                </a:sysClr>
              </a:solidFill>
              <a:latin typeface="Calibri"/>
              <a:ea typeface="+mn-ea"/>
              <a:cs typeface="+mn-cs"/>
            </a:rPr>
            <a:t>OP 10</a:t>
          </a:r>
        </a:p>
      </dgm:t>
      <dgm:extLst>
        <a:ext uri="{E40237B7-FDA0-4F09-8148-C483321AD2D9}">
          <dgm14:cNvPr xmlns:dgm14="http://schemas.microsoft.com/office/drawing/2010/diagram" id="0" name="" descr="OP VI&#10; PI 6.1 (PI 9.a) Inwestycje w infrastrukturę społeczną&#10;OP VII&#10; PI 7.1 (PI 10.a) Inwestycje w edukację przedszkolną, podstawową i gimnazjalną&#10;OP VIII&#10; PI 8.4 (PI 8. iv) Godzenie życia zawodowego &#10; i prywatnego&#10;OP X&#10; PI 10.1 (PI 10.i) Zapewnienie równego dostępu do wysokiej jakości edukacji przedszkolnej, podstawowej, gimnazjalnej i ponadgimnazjalnej&#10;"/>
        </a:ext>
      </dgm:extLst>
    </dgm:pt>
    <dgm:pt modelId="{AF9F3872-AC84-4154-AADF-3E06363B3FA0}" type="parTrans" cxnId="{32243890-DEF9-41B0-A279-EB5E40396293}">
      <dgm:prSet/>
      <dgm:spPr/>
      <dgm:t>
        <a:bodyPr/>
        <a:lstStyle/>
        <a:p>
          <a:endParaRPr lang="pl-PL"/>
        </a:p>
      </dgm:t>
    </dgm:pt>
    <dgm:pt modelId="{235D24E8-B1B7-47C1-82DE-5D13DF113477}" type="sibTrans" cxnId="{32243890-DEF9-41B0-A279-EB5E40396293}">
      <dgm:prSet/>
      <dgm:spPr/>
      <dgm:t>
        <a:bodyPr/>
        <a:lstStyle/>
        <a:p>
          <a:endParaRPr lang="pl-PL"/>
        </a:p>
      </dgm:t>
    </dgm:pt>
    <dgm:pt modelId="{B0B79EDC-0F52-485B-83C5-1E09F330F7BD}">
      <dgm:prSet phldrT="[Tekst]" custT="1">
        <dgm:style>
          <a:lnRef idx="2">
            <a:schemeClr val="accent4"/>
          </a:lnRef>
          <a:fillRef idx="1">
            <a:schemeClr val="lt1"/>
          </a:fillRef>
          <a:effectRef idx="0">
            <a:schemeClr val="accent4"/>
          </a:effectRef>
          <a:fontRef idx="minor">
            <a:schemeClr val="dk1"/>
          </a:fontRef>
        </dgm:style>
      </dgm:prSet>
      <dgm:spPr>
        <a:xfrm>
          <a:off x="1929071" y="2536992"/>
          <a:ext cx="3795451" cy="600415"/>
        </a:xfrm>
        <a:prstGeom prst="chevron">
          <a:avLst/>
        </a:prstGeom>
        <a:ln/>
      </dgm:spPr>
      <dgm:t>
        <a:bodyPr/>
        <a:lstStyle/>
        <a:p>
          <a:pPr>
            <a:buNone/>
          </a:pPr>
          <a:r>
            <a:rPr lang="pl-PL" sz="1200">
              <a:solidFill>
                <a:sysClr val="windowText" lastClr="000000">
                  <a:hueOff val="0"/>
                  <a:satOff val="0"/>
                  <a:lumOff val="0"/>
                  <a:alphaOff val="0"/>
                </a:sysClr>
              </a:solidFill>
              <a:latin typeface="Calibri"/>
              <a:ea typeface="+mn-ea"/>
              <a:cs typeface="+mn-cs"/>
            </a:rPr>
            <a:t>Działanie 10.1 (PI 10i) Zapewnienie równego dostępu do wysokiej jakości edukacji przedszkolnej, podstawowej, gimnazjalnej i ponadgimnazjalnej</a:t>
          </a:r>
        </a:p>
      </dgm:t>
      <dgm:extLst>
        <a:ext uri="{E40237B7-FDA0-4F09-8148-C483321AD2D9}">
          <dgm14:cNvPr xmlns:dgm14="http://schemas.microsoft.com/office/drawing/2010/diagram" id="0" name="" descr="OP VI&#10; PI 6.1 (PI 9.a) Inwestycje w infrastrukturę społeczną&#10;OP VII&#10; PI 7.1 (PI 10.a) Inwestycje w edukację przedszkolną, podstawową i gimnazjalną&#10;OP VIII&#10; PI 8.4 (PI 8. iv) Godzenie życia zawodowego &#10; i prywatnego&#10;OP X&#10; PI 10.1 (PI 10.i) Zapewnienie równego dostępu do wysokiej jakości edukacji przedszkolnej, podstawowej, gimnazjalnej i ponadgimnazjalnej&#10;"/>
        </a:ext>
      </dgm:extLst>
    </dgm:pt>
    <dgm:pt modelId="{2A8C6C6A-5B8F-4B4E-A896-6F8E39FF9853}" type="parTrans" cxnId="{1A7B6CC7-3000-4F71-9410-EDA176ED4AA2}">
      <dgm:prSet/>
      <dgm:spPr/>
      <dgm:t>
        <a:bodyPr/>
        <a:lstStyle/>
        <a:p>
          <a:endParaRPr lang="pl-PL"/>
        </a:p>
      </dgm:t>
    </dgm:pt>
    <dgm:pt modelId="{D89226A1-987F-4B95-A998-9C01116E0F98}" type="sibTrans" cxnId="{1A7B6CC7-3000-4F71-9410-EDA176ED4AA2}">
      <dgm:prSet/>
      <dgm:spPr/>
      <dgm:t>
        <a:bodyPr/>
        <a:lstStyle/>
        <a:p>
          <a:endParaRPr lang="pl-PL"/>
        </a:p>
      </dgm:t>
    </dgm:pt>
    <dgm:pt modelId="{5C535E3C-B541-4A8F-B96F-167F045D5ED7}" type="pres">
      <dgm:prSet presAssocID="{54EF4379-E93D-47EC-8162-D6D27D0DCCBE}" presName="Name0" presStyleCnt="0">
        <dgm:presLayoutVars>
          <dgm:chPref val="3"/>
          <dgm:dir/>
          <dgm:animLvl val="lvl"/>
          <dgm:resizeHandles/>
        </dgm:presLayoutVars>
      </dgm:prSet>
      <dgm:spPr/>
    </dgm:pt>
    <dgm:pt modelId="{02C10C23-AEF4-46D4-85A4-3696AE2897DE}" type="pres">
      <dgm:prSet presAssocID="{22E62BDF-4AE8-4872-B94F-A724F9FAB9C5}" presName="horFlow" presStyleCnt="0"/>
      <dgm:spPr/>
    </dgm:pt>
    <dgm:pt modelId="{DDED37E1-8A55-4F7F-A9B7-BBE86626A4E6}" type="pres">
      <dgm:prSet presAssocID="{22E62BDF-4AE8-4872-B94F-A724F9FAB9C5}" presName="bigChev" presStyleLbl="node1" presStyleIdx="0" presStyleCnt="4" custScaleX="119668"/>
      <dgm:spPr/>
    </dgm:pt>
    <dgm:pt modelId="{ACAD373E-B9A5-4764-BF50-FB5F3C03CEBB}" type="pres">
      <dgm:prSet presAssocID="{C1B4D44D-2EAF-487D-A75A-DBB6BD67FD95}" presName="parTrans" presStyleCnt="0"/>
      <dgm:spPr/>
    </dgm:pt>
    <dgm:pt modelId="{AC347C45-9A19-4046-AE98-02C20BC80162}" type="pres">
      <dgm:prSet presAssocID="{074613F6-F29F-4CFF-89D8-DE6F4B1FFC19}" presName="node" presStyleLbl="alignAccFollowNode1" presStyleIdx="0" presStyleCnt="4" custScaleX="252855">
        <dgm:presLayoutVars>
          <dgm:bulletEnabled val="1"/>
        </dgm:presLayoutVars>
      </dgm:prSet>
      <dgm:spPr/>
    </dgm:pt>
    <dgm:pt modelId="{D2FBD0F4-5160-4C48-951C-B09DB9021737}" type="pres">
      <dgm:prSet presAssocID="{22E62BDF-4AE8-4872-B94F-A724F9FAB9C5}" presName="vSp" presStyleCnt="0"/>
      <dgm:spPr/>
    </dgm:pt>
    <dgm:pt modelId="{FA8DEB73-4264-4093-96AC-420F82CA52A5}" type="pres">
      <dgm:prSet presAssocID="{B3430DAF-F2FF-4D9E-9001-BF5EDD119C64}" presName="horFlow" presStyleCnt="0"/>
      <dgm:spPr/>
    </dgm:pt>
    <dgm:pt modelId="{73C620E5-9E76-4ADE-94BF-FAA638F9BAFE}" type="pres">
      <dgm:prSet presAssocID="{B3430DAF-F2FF-4D9E-9001-BF5EDD119C64}" presName="bigChev" presStyleLbl="node1" presStyleIdx="1" presStyleCnt="4" custScaleX="119668"/>
      <dgm:spPr/>
    </dgm:pt>
    <dgm:pt modelId="{00D0CC3E-F658-4C1E-9B14-CB18D12B42AD}" type="pres">
      <dgm:prSet presAssocID="{F1205B12-430C-44F0-A0C1-48310B8DC6D3}" presName="parTrans" presStyleCnt="0"/>
      <dgm:spPr/>
    </dgm:pt>
    <dgm:pt modelId="{1459F571-6762-47A4-8D1D-2E56F2CF4EED}" type="pres">
      <dgm:prSet presAssocID="{87DDF293-7BDA-4789-9628-79CDA80720EB}" presName="node" presStyleLbl="alignAccFollowNode1" presStyleIdx="1" presStyleCnt="4" custScaleX="252855">
        <dgm:presLayoutVars>
          <dgm:bulletEnabled val="1"/>
        </dgm:presLayoutVars>
      </dgm:prSet>
      <dgm:spPr/>
    </dgm:pt>
    <dgm:pt modelId="{C46FF3D8-885C-44CB-B3EF-BC2A72FF7775}" type="pres">
      <dgm:prSet presAssocID="{B3430DAF-F2FF-4D9E-9001-BF5EDD119C64}" presName="vSp" presStyleCnt="0"/>
      <dgm:spPr/>
    </dgm:pt>
    <dgm:pt modelId="{032667CD-C1CF-41D5-83CC-BFDECE22066A}" type="pres">
      <dgm:prSet presAssocID="{2B1F1E7E-85A0-4354-B5FA-CF258F30824D}" presName="horFlow" presStyleCnt="0"/>
      <dgm:spPr/>
    </dgm:pt>
    <dgm:pt modelId="{A712F999-A047-497B-973C-99B2A6F1127C}" type="pres">
      <dgm:prSet presAssocID="{2B1F1E7E-85A0-4354-B5FA-CF258F30824D}" presName="bigChev" presStyleLbl="node1" presStyleIdx="2" presStyleCnt="4" custScaleX="119668"/>
      <dgm:spPr/>
    </dgm:pt>
    <dgm:pt modelId="{D5FE8342-9788-4BDA-87CB-5FD20EB5E16B}" type="pres">
      <dgm:prSet presAssocID="{E741C3F9-874B-475C-823E-7262DF986E3A}" presName="parTrans" presStyleCnt="0"/>
      <dgm:spPr/>
    </dgm:pt>
    <dgm:pt modelId="{77DCC2B0-B1FE-47AD-A531-F57410C954DA}" type="pres">
      <dgm:prSet presAssocID="{87650943-A999-43F4-BC96-E22B7A08C935}" presName="node" presStyleLbl="alignAccFollowNode1" presStyleIdx="2" presStyleCnt="4" custScaleX="252855">
        <dgm:presLayoutVars>
          <dgm:bulletEnabled val="1"/>
        </dgm:presLayoutVars>
      </dgm:prSet>
      <dgm:spPr/>
    </dgm:pt>
    <dgm:pt modelId="{1574B760-045C-41BA-81B2-F52648EF7D48}" type="pres">
      <dgm:prSet presAssocID="{2B1F1E7E-85A0-4354-B5FA-CF258F30824D}" presName="vSp" presStyleCnt="0"/>
      <dgm:spPr/>
    </dgm:pt>
    <dgm:pt modelId="{F154FC36-BA96-47A1-8E4C-2F83D3584280}" type="pres">
      <dgm:prSet presAssocID="{AF679A24-7E0F-4707-B5CD-53732A38E46C}" presName="horFlow" presStyleCnt="0"/>
      <dgm:spPr/>
    </dgm:pt>
    <dgm:pt modelId="{900C38E1-AE5C-4979-882F-ADB4CA15E311}" type="pres">
      <dgm:prSet presAssocID="{AF679A24-7E0F-4707-B5CD-53732A38E46C}" presName="bigChev" presStyleLbl="node1" presStyleIdx="3" presStyleCnt="4" custScaleX="119668"/>
      <dgm:spPr/>
    </dgm:pt>
    <dgm:pt modelId="{FD5A9246-C1AB-4D80-94C1-4E6A39E6E697}" type="pres">
      <dgm:prSet presAssocID="{2A8C6C6A-5B8F-4B4E-A896-6F8E39FF9853}" presName="parTrans" presStyleCnt="0"/>
      <dgm:spPr/>
    </dgm:pt>
    <dgm:pt modelId="{45A86380-90DB-43E8-993F-AB5C4537A08A}" type="pres">
      <dgm:prSet presAssocID="{B0B79EDC-0F52-485B-83C5-1E09F330F7BD}" presName="node" presStyleLbl="alignAccFollowNode1" presStyleIdx="3" presStyleCnt="4" custScaleX="252855">
        <dgm:presLayoutVars>
          <dgm:bulletEnabled val="1"/>
        </dgm:presLayoutVars>
      </dgm:prSet>
      <dgm:spPr/>
    </dgm:pt>
  </dgm:ptLst>
  <dgm:cxnLst>
    <dgm:cxn modelId="{87FA390B-C91A-4C2A-B653-50B9EA7D2CF5}" srcId="{54EF4379-E93D-47EC-8162-D6D27D0DCCBE}" destId="{22E62BDF-4AE8-4872-B94F-A724F9FAB9C5}" srcOrd="0" destOrd="0" parTransId="{EAA482F8-3814-4A2F-937B-CA26892C2F99}" sibTransId="{00A58165-35C8-4815-8EBA-2975373F10EC}"/>
    <dgm:cxn modelId="{0245131B-72C4-4A90-B086-3F9F07F0157D}" type="presOf" srcId="{22E62BDF-4AE8-4872-B94F-A724F9FAB9C5}" destId="{DDED37E1-8A55-4F7F-A9B7-BBE86626A4E6}" srcOrd="0" destOrd="0" presId="urn:microsoft.com/office/officeart/2005/8/layout/lProcess3"/>
    <dgm:cxn modelId="{51114727-EF65-4BC6-95E0-A2B7B6CDB72D}" type="presOf" srcId="{AF679A24-7E0F-4707-B5CD-53732A38E46C}" destId="{900C38E1-AE5C-4979-882F-ADB4CA15E311}" srcOrd="0" destOrd="0" presId="urn:microsoft.com/office/officeart/2005/8/layout/lProcess3"/>
    <dgm:cxn modelId="{894F5230-214C-41DF-A430-F21A6A71892F}" type="presOf" srcId="{54EF4379-E93D-47EC-8162-D6D27D0DCCBE}" destId="{5C535E3C-B541-4A8F-B96F-167F045D5ED7}" srcOrd="0" destOrd="0" presId="urn:microsoft.com/office/officeart/2005/8/layout/lProcess3"/>
    <dgm:cxn modelId="{60F47233-9A47-45D5-8911-4AF86EAD8588}" srcId="{54EF4379-E93D-47EC-8162-D6D27D0DCCBE}" destId="{2B1F1E7E-85A0-4354-B5FA-CF258F30824D}" srcOrd="2" destOrd="0" parTransId="{6E8BCF59-0310-413F-A4E4-80B73F9E6D73}" sibTransId="{923F3083-3951-4203-B431-E6FD46F013A8}"/>
    <dgm:cxn modelId="{7C0FE041-347E-48E8-8F9E-A0CDD25FF0D9}" type="presOf" srcId="{074613F6-F29F-4CFF-89D8-DE6F4B1FFC19}" destId="{AC347C45-9A19-4046-AE98-02C20BC80162}" srcOrd="0" destOrd="0" presId="urn:microsoft.com/office/officeart/2005/8/layout/lProcess3"/>
    <dgm:cxn modelId="{982BE364-608C-4292-85CA-7CEB580D54C2}" type="presOf" srcId="{87650943-A999-43F4-BC96-E22B7A08C935}" destId="{77DCC2B0-B1FE-47AD-A531-F57410C954DA}" srcOrd="0" destOrd="0" presId="urn:microsoft.com/office/officeart/2005/8/layout/lProcess3"/>
    <dgm:cxn modelId="{2A287D6E-4DB1-4A01-9E11-1A3F128D897C}" srcId="{22E62BDF-4AE8-4872-B94F-A724F9FAB9C5}" destId="{074613F6-F29F-4CFF-89D8-DE6F4B1FFC19}" srcOrd="0" destOrd="0" parTransId="{C1B4D44D-2EAF-487D-A75A-DBB6BD67FD95}" sibTransId="{19CA0DCA-9E3F-43C3-B911-01C2E1D89E52}"/>
    <dgm:cxn modelId="{4380C04E-0572-4E7D-91FD-DE3834FDA607}" type="presOf" srcId="{B0B79EDC-0F52-485B-83C5-1E09F330F7BD}" destId="{45A86380-90DB-43E8-993F-AB5C4537A08A}" srcOrd="0" destOrd="0" presId="urn:microsoft.com/office/officeart/2005/8/layout/lProcess3"/>
    <dgm:cxn modelId="{6CB0838C-FAA2-41C7-8FBA-58E5FB81B437}" srcId="{B3430DAF-F2FF-4D9E-9001-BF5EDD119C64}" destId="{87DDF293-7BDA-4789-9628-79CDA80720EB}" srcOrd="0" destOrd="0" parTransId="{F1205B12-430C-44F0-A0C1-48310B8DC6D3}" sibTransId="{2F1E7CA7-F538-4B64-9EE9-823B509DFDF3}"/>
    <dgm:cxn modelId="{32243890-DEF9-41B0-A279-EB5E40396293}" srcId="{54EF4379-E93D-47EC-8162-D6D27D0DCCBE}" destId="{AF679A24-7E0F-4707-B5CD-53732A38E46C}" srcOrd="3" destOrd="0" parTransId="{AF9F3872-AC84-4154-AADF-3E06363B3FA0}" sibTransId="{235D24E8-B1B7-47C1-82DE-5D13DF113477}"/>
    <dgm:cxn modelId="{343EDF94-54D7-438C-A521-F12305FAFE10}" type="presOf" srcId="{2B1F1E7E-85A0-4354-B5FA-CF258F30824D}" destId="{A712F999-A047-497B-973C-99B2A6F1127C}" srcOrd="0" destOrd="0" presId="urn:microsoft.com/office/officeart/2005/8/layout/lProcess3"/>
    <dgm:cxn modelId="{F23DE399-9800-49CC-AC51-4568744633DC}" type="presOf" srcId="{B3430DAF-F2FF-4D9E-9001-BF5EDD119C64}" destId="{73C620E5-9E76-4ADE-94BF-FAA638F9BAFE}" srcOrd="0" destOrd="0" presId="urn:microsoft.com/office/officeart/2005/8/layout/lProcess3"/>
    <dgm:cxn modelId="{70F59C9F-D693-42BD-9439-2FFFAD8F57EC}" type="presOf" srcId="{87DDF293-7BDA-4789-9628-79CDA80720EB}" destId="{1459F571-6762-47A4-8D1D-2E56F2CF4EED}" srcOrd="0" destOrd="0" presId="urn:microsoft.com/office/officeart/2005/8/layout/lProcess3"/>
    <dgm:cxn modelId="{1A7B6CC7-3000-4F71-9410-EDA176ED4AA2}" srcId="{AF679A24-7E0F-4707-B5CD-53732A38E46C}" destId="{B0B79EDC-0F52-485B-83C5-1E09F330F7BD}" srcOrd="0" destOrd="0" parTransId="{2A8C6C6A-5B8F-4B4E-A896-6F8E39FF9853}" sibTransId="{D89226A1-987F-4B95-A998-9C01116E0F98}"/>
    <dgm:cxn modelId="{B5426EC7-9720-4D9F-85F8-31BB0534B4F4}" srcId="{54EF4379-E93D-47EC-8162-D6D27D0DCCBE}" destId="{B3430DAF-F2FF-4D9E-9001-BF5EDD119C64}" srcOrd="1" destOrd="0" parTransId="{BEDAC8FA-5E03-42B1-8780-F0727D4BA7FC}" sibTransId="{BC5FA116-ADFA-4F44-85B4-71731CB4EB51}"/>
    <dgm:cxn modelId="{ECADF9DD-B215-430C-BB22-E011707783B3}" srcId="{2B1F1E7E-85A0-4354-B5FA-CF258F30824D}" destId="{87650943-A999-43F4-BC96-E22B7A08C935}" srcOrd="0" destOrd="0" parTransId="{E741C3F9-874B-475C-823E-7262DF986E3A}" sibTransId="{1C048333-A713-4432-9933-CA07084CEAD4}"/>
    <dgm:cxn modelId="{440D4BF3-FA6C-4D92-A139-2ADAC32D33A1}" type="presParOf" srcId="{5C535E3C-B541-4A8F-B96F-167F045D5ED7}" destId="{02C10C23-AEF4-46D4-85A4-3696AE2897DE}" srcOrd="0" destOrd="0" presId="urn:microsoft.com/office/officeart/2005/8/layout/lProcess3"/>
    <dgm:cxn modelId="{3069D903-5FFD-4FF5-A5E2-6B25E6E7F14E}" type="presParOf" srcId="{02C10C23-AEF4-46D4-85A4-3696AE2897DE}" destId="{DDED37E1-8A55-4F7F-A9B7-BBE86626A4E6}" srcOrd="0" destOrd="0" presId="urn:microsoft.com/office/officeart/2005/8/layout/lProcess3"/>
    <dgm:cxn modelId="{293E98D0-D953-498B-8222-65DA1DC0EC11}" type="presParOf" srcId="{02C10C23-AEF4-46D4-85A4-3696AE2897DE}" destId="{ACAD373E-B9A5-4764-BF50-FB5F3C03CEBB}" srcOrd="1" destOrd="0" presId="urn:microsoft.com/office/officeart/2005/8/layout/lProcess3"/>
    <dgm:cxn modelId="{4BAB1C8F-1528-47ED-8398-FEB53D6A13B2}" type="presParOf" srcId="{02C10C23-AEF4-46D4-85A4-3696AE2897DE}" destId="{AC347C45-9A19-4046-AE98-02C20BC80162}" srcOrd="2" destOrd="0" presId="urn:microsoft.com/office/officeart/2005/8/layout/lProcess3"/>
    <dgm:cxn modelId="{BDD957B6-4AAA-427E-8B3E-A8681F1B2765}" type="presParOf" srcId="{5C535E3C-B541-4A8F-B96F-167F045D5ED7}" destId="{D2FBD0F4-5160-4C48-951C-B09DB9021737}" srcOrd="1" destOrd="0" presId="urn:microsoft.com/office/officeart/2005/8/layout/lProcess3"/>
    <dgm:cxn modelId="{9AF79239-0FAF-4953-9A42-653B48317395}" type="presParOf" srcId="{5C535E3C-B541-4A8F-B96F-167F045D5ED7}" destId="{FA8DEB73-4264-4093-96AC-420F82CA52A5}" srcOrd="2" destOrd="0" presId="urn:microsoft.com/office/officeart/2005/8/layout/lProcess3"/>
    <dgm:cxn modelId="{6623D434-F9B6-4B9B-918E-C1410B7268A0}" type="presParOf" srcId="{FA8DEB73-4264-4093-96AC-420F82CA52A5}" destId="{73C620E5-9E76-4ADE-94BF-FAA638F9BAFE}" srcOrd="0" destOrd="0" presId="urn:microsoft.com/office/officeart/2005/8/layout/lProcess3"/>
    <dgm:cxn modelId="{A5AC52ED-6B68-4620-8F5F-84242A64642C}" type="presParOf" srcId="{FA8DEB73-4264-4093-96AC-420F82CA52A5}" destId="{00D0CC3E-F658-4C1E-9B14-CB18D12B42AD}" srcOrd="1" destOrd="0" presId="urn:microsoft.com/office/officeart/2005/8/layout/lProcess3"/>
    <dgm:cxn modelId="{9F7F619A-8C0F-4A7C-BD95-4DEDEC2B77F9}" type="presParOf" srcId="{FA8DEB73-4264-4093-96AC-420F82CA52A5}" destId="{1459F571-6762-47A4-8D1D-2E56F2CF4EED}" srcOrd="2" destOrd="0" presId="urn:microsoft.com/office/officeart/2005/8/layout/lProcess3"/>
    <dgm:cxn modelId="{3744575E-B2F8-43C7-9E0F-5415462496A2}" type="presParOf" srcId="{5C535E3C-B541-4A8F-B96F-167F045D5ED7}" destId="{C46FF3D8-885C-44CB-B3EF-BC2A72FF7775}" srcOrd="3" destOrd="0" presId="urn:microsoft.com/office/officeart/2005/8/layout/lProcess3"/>
    <dgm:cxn modelId="{A42DE3F2-BBD4-492A-94B5-E7588D2B2B58}" type="presParOf" srcId="{5C535E3C-B541-4A8F-B96F-167F045D5ED7}" destId="{032667CD-C1CF-41D5-83CC-BFDECE22066A}" srcOrd="4" destOrd="0" presId="urn:microsoft.com/office/officeart/2005/8/layout/lProcess3"/>
    <dgm:cxn modelId="{3C939179-B244-4559-BB94-ECF1D5CA2071}" type="presParOf" srcId="{032667CD-C1CF-41D5-83CC-BFDECE22066A}" destId="{A712F999-A047-497B-973C-99B2A6F1127C}" srcOrd="0" destOrd="0" presId="urn:microsoft.com/office/officeart/2005/8/layout/lProcess3"/>
    <dgm:cxn modelId="{E315C6D0-4933-4BA0-8CF1-059BA0808BF0}" type="presParOf" srcId="{032667CD-C1CF-41D5-83CC-BFDECE22066A}" destId="{D5FE8342-9788-4BDA-87CB-5FD20EB5E16B}" srcOrd="1" destOrd="0" presId="urn:microsoft.com/office/officeart/2005/8/layout/lProcess3"/>
    <dgm:cxn modelId="{647AAE2E-9675-46CA-BD1B-06EF8AEE11E6}" type="presParOf" srcId="{032667CD-C1CF-41D5-83CC-BFDECE22066A}" destId="{77DCC2B0-B1FE-47AD-A531-F57410C954DA}" srcOrd="2" destOrd="0" presId="urn:microsoft.com/office/officeart/2005/8/layout/lProcess3"/>
    <dgm:cxn modelId="{06DDF42D-3575-4B6A-AB9E-AB46ABCD2253}" type="presParOf" srcId="{5C535E3C-B541-4A8F-B96F-167F045D5ED7}" destId="{1574B760-045C-41BA-81B2-F52648EF7D48}" srcOrd="5" destOrd="0" presId="urn:microsoft.com/office/officeart/2005/8/layout/lProcess3"/>
    <dgm:cxn modelId="{DAE08952-7D22-4C8C-9C5A-31E83E01AF66}" type="presParOf" srcId="{5C535E3C-B541-4A8F-B96F-167F045D5ED7}" destId="{F154FC36-BA96-47A1-8E4C-2F83D3584280}" srcOrd="6" destOrd="0" presId="urn:microsoft.com/office/officeart/2005/8/layout/lProcess3"/>
    <dgm:cxn modelId="{D812D747-C04A-4B70-9F71-10A5A2EEC601}" type="presParOf" srcId="{F154FC36-BA96-47A1-8E4C-2F83D3584280}" destId="{900C38E1-AE5C-4979-882F-ADB4CA15E311}" srcOrd="0" destOrd="0" presId="urn:microsoft.com/office/officeart/2005/8/layout/lProcess3"/>
    <dgm:cxn modelId="{B32DAC6E-18A2-48E7-8C67-3862BDD052EC}" type="presParOf" srcId="{F154FC36-BA96-47A1-8E4C-2F83D3584280}" destId="{FD5A9246-C1AB-4D80-94C1-4E6A39E6E697}" srcOrd="1" destOrd="0" presId="urn:microsoft.com/office/officeart/2005/8/layout/lProcess3"/>
    <dgm:cxn modelId="{49A31BCF-2C8E-4A09-BFF4-22D8F536A813}" type="presParOf" srcId="{F154FC36-BA96-47A1-8E4C-2F83D3584280}" destId="{45A86380-90DB-43E8-993F-AB5C4537A08A}"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40EF4-91F7-40D1-B763-534251183921}">
      <dsp:nvSpPr>
        <dsp:cNvPr id="0" name=""/>
        <dsp:cNvSpPr/>
      </dsp:nvSpPr>
      <dsp:spPr>
        <a:xfrm>
          <a:off x="0" y="41470"/>
          <a:ext cx="11178989" cy="102960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pl-PL" sz="1800" b="1" kern="1200" dirty="0"/>
            <a:t>Ocena trafności, trwałości, skuteczności, użyteczności i efektywności realizowanych form wsparcia w zakresie opieki nad dzieckiem do lat 3 oraz usług edukacyjno-wychowawczych dla dzieci do lat 6 w kontekście celów RPO WD 2014-2020 oraz zapotrzebowania na tego typu usługi</a:t>
          </a:r>
        </a:p>
      </dsp:txBody>
      <dsp:txXfrm>
        <a:off x="50261" y="91731"/>
        <a:ext cx="11078467" cy="929078"/>
      </dsp:txXfrm>
    </dsp:sp>
    <dsp:sp modelId="{EA5A9757-41E8-4290-8074-F2CD82A255E8}">
      <dsp:nvSpPr>
        <dsp:cNvPr id="0" name=""/>
        <dsp:cNvSpPr/>
      </dsp:nvSpPr>
      <dsp:spPr>
        <a:xfrm>
          <a:off x="0" y="1071070"/>
          <a:ext cx="11178989"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33" tIns="22860" rIns="128016" bIns="22860" numCol="1" spcCol="1270" anchor="t" anchorCtr="0">
          <a:noAutofit/>
        </a:bodyPr>
        <a:lstStyle/>
        <a:p>
          <a:pPr marL="171450" lvl="1" indent="-171450" algn="l" defTabSz="800100">
            <a:lnSpc>
              <a:spcPct val="90000"/>
            </a:lnSpc>
            <a:spcBef>
              <a:spcPct val="0"/>
            </a:spcBef>
            <a:spcAft>
              <a:spcPct val="20000"/>
            </a:spcAft>
            <a:buFont typeface="Symbol" panose="05050102010706020507" pitchFamily="18" charset="2"/>
            <a:buChar char=""/>
          </a:pPr>
          <a:r>
            <a:rPr lang="pl-PL" sz="1800" kern="1200" dirty="0"/>
            <a:t>ocena trafności, użyteczności i aktualności przyjętej logiki interwencji, realizowanych celów oraz form wsparcia w stosunku do aktualnie istniejącego zapotrzebowania na tego typu usługi;</a:t>
          </a:r>
        </a:p>
        <a:p>
          <a:pPr marL="171450" lvl="1" indent="-171450" algn="l" defTabSz="800100">
            <a:lnSpc>
              <a:spcPct val="90000"/>
            </a:lnSpc>
            <a:spcBef>
              <a:spcPct val="0"/>
            </a:spcBef>
            <a:spcAft>
              <a:spcPct val="20000"/>
            </a:spcAft>
            <a:buFont typeface="Symbol" panose="05050102010706020507" pitchFamily="18" charset="2"/>
            <a:buChar char=""/>
          </a:pPr>
          <a:r>
            <a:rPr lang="pl-PL" sz="1800" kern="1200" dirty="0"/>
            <a:t>ocena dotychczasowej skuteczności, efektywności i trwałości wsparcia.</a:t>
          </a:r>
        </a:p>
      </dsp:txBody>
      <dsp:txXfrm>
        <a:off x="0" y="1071070"/>
        <a:ext cx="11178989" cy="910800"/>
      </dsp:txXfrm>
    </dsp:sp>
    <dsp:sp modelId="{A6EFC28F-7CDF-4FAD-A6F9-0C4E662C7680}">
      <dsp:nvSpPr>
        <dsp:cNvPr id="0" name=""/>
        <dsp:cNvSpPr/>
      </dsp:nvSpPr>
      <dsp:spPr>
        <a:xfrm>
          <a:off x="0" y="1981870"/>
          <a:ext cx="11178989" cy="102960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pl-PL" sz="1800" b="1" kern="1200" dirty="0"/>
            <a:t>Identyfikacja czynników oddziaływujących pozytywnie oraz negatywnie na zakładane cele oraz prawidłową realizację założeń RPO WD 2014-2020:</a:t>
          </a:r>
        </a:p>
      </dsp:txBody>
      <dsp:txXfrm>
        <a:off x="50261" y="2032131"/>
        <a:ext cx="11078467" cy="929078"/>
      </dsp:txXfrm>
    </dsp:sp>
    <dsp:sp modelId="{CFC472DD-6921-495A-ACD5-BC2893FF2956}">
      <dsp:nvSpPr>
        <dsp:cNvPr id="0" name=""/>
        <dsp:cNvSpPr/>
      </dsp:nvSpPr>
      <dsp:spPr>
        <a:xfrm>
          <a:off x="0" y="3011470"/>
          <a:ext cx="11178989"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33" tIns="22860" rIns="128016" bIns="22860" numCol="1" spcCol="1270" anchor="t" anchorCtr="0">
          <a:noAutofit/>
        </a:bodyPr>
        <a:lstStyle/>
        <a:p>
          <a:pPr marL="171450" lvl="1" indent="-171450" algn="l" defTabSz="800100">
            <a:lnSpc>
              <a:spcPct val="90000"/>
            </a:lnSpc>
            <a:spcBef>
              <a:spcPct val="0"/>
            </a:spcBef>
            <a:spcAft>
              <a:spcPct val="20000"/>
            </a:spcAft>
            <a:buFont typeface="Symbol" panose="05050102010706020507" pitchFamily="18" charset="2"/>
            <a:buChar char=""/>
          </a:pPr>
          <a:r>
            <a:rPr lang="pl-PL" sz="1800" kern="1200" dirty="0"/>
            <a:t>diagnoza zaistniałych czynników, które mają wpływ na proces wdrażania i skuteczność osiągania założonych celów, szczególnie w dobie pandemii SARS-CoV-2.</a:t>
          </a:r>
        </a:p>
      </dsp:txBody>
      <dsp:txXfrm>
        <a:off x="0" y="3011470"/>
        <a:ext cx="11178989" cy="910800"/>
      </dsp:txXfrm>
    </dsp:sp>
    <dsp:sp modelId="{2B81F296-5623-43CF-ABB5-0C7F2EDFF735}">
      <dsp:nvSpPr>
        <dsp:cNvPr id="0" name=""/>
        <dsp:cNvSpPr/>
      </dsp:nvSpPr>
      <dsp:spPr>
        <a:xfrm>
          <a:off x="0" y="3922270"/>
          <a:ext cx="11178989" cy="102960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pl-PL" sz="1800" b="1" kern="1200" dirty="0"/>
            <a:t>Wypracowanie rekomendacji, których implementacja przyczyni się do realizacji celów RPO WD 2014-2020 oraz usprawni proces wdrażania interwencji w zakresie opieki nad dzieckiem do lat 3 oraz usług edukacyjno-wychowawczych dla dzieci do lat 6, w tym zaleceń dla perspektywy 2021-2027.</a:t>
          </a:r>
        </a:p>
      </dsp:txBody>
      <dsp:txXfrm>
        <a:off x="50261" y="3972531"/>
        <a:ext cx="11078467"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D37E1-8A55-4F7F-A9B7-BBE86626A4E6}">
      <dsp:nvSpPr>
        <dsp:cNvPr id="0" name=""/>
        <dsp:cNvSpPr/>
      </dsp:nvSpPr>
      <dsp:spPr>
        <a:xfrm>
          <a:off x="684950" y="1152"/>
          <a:ext cx="2613664" cy="873638"/>
        </a:xfrm>
        <a:prstGeom prst="chevr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l-PL" sz="1800" b="1" kern="1200">
              <a:solidFill>
                <a:sysClr val="windowText" lastClr="000000">
                  <a:hueOff val="0"/>
                  <a:satOff val="0"/>
                  <a:lumOff val="0"/>
                  <a:alphaOff val="0"/>
                </a:sysClr>
              </a:solidFill>
              <a:latin typeface="Calibri"/>
              <a:ea typeface="+mn-ea"/>
              <a:cs typeface="+mn-cs"/>
            </a:rPr>
            <a:t>OP 6</a:t>
          </a:r>
        </a:p>
      </dsp:txBody>
      <dsp:txXfrm>
        <a:off x="1121769" y="1152"/>
        <a:ext cx="1740026" cy="873638"/>
      </dsp:txXfrm>
    </dsp:sp>
    <dsp:sp modelId="{AC347C45-9A19-4046-AE98-02C20BC80162}">
      <dsp:nvSpPr>
        <dsp:cNvPr id="0" name=""/>
        <dsp:cNvSpPr/>
      </dsp:nvSpPr>
      <dsp:spPr>
        <a:xfrm>
          <a:off x="3014682" y="75411"/>
          <a:ext cx="4583756" cy="725120"/>
        </a:xfrm>
        <a:prstGeom prst="chevr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l-PL" sz="1200" kern="1200">
              <a:solidFill>
                <a:sysClr val="windowText" lastClr="000000">
                  <a:hueOff val="0"/>
                  <a:satOff val="0"/>
                  <a:lumOff val="0"/>
                  <a:alphaOff val="0"/>
                </a:sysClr>
              </a:solidFill>
              <a:latin typeface="Calibri"/>
              <a:ea typeface="+mn-ea"/>
              <a:cs typeface="+mn-cs"/>
            </a:rPr>
            <a:t>Działanie 6.1 (typ projektu C) (PI 9a) Inwestycje w infrastrukturę społeczną</a:t>
          </a:r>
        </a:p>
      </dsp:txBody>
      <dsp:txXfrm>
        <a:off x="3377242" y="75411"/>
        <a:ext cx="3858636" cy="725120"/>
      </dsp:txXfrm>
    </dsp:sp>
    <dsp:sp modelId="{73C620E5-9E76-4ADE-94BF-FAA638F9BAFE}">
      <dsp:nvSpPr>
        <dsp:cNvPr id="0" name=""/>
        <dsp:cNvSpPr/>
      </dsp:nvSpPr>
      <dsp:spPr>
        <a:xfrm>
          <a:off x="684950" y="997100"/>
          <a:ext cx="2613664" cy="873638"/>
        </a:xfrm>
        <a:prstGeom prst="chevr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l-PL" sz="1800" b="1" kern="1200">
              <a:solidFill>
                <a:sysClr val="windowText" lastClr="000000">
                  <a:hueOff val="0"/>
                  <a:satOff val="0"/>
                  <a:lumOff val="0"/>
                  <a:alphaOff val="0"/>
                </a:sysClr>
              </a:solidFill>
              <a:latin typeface="Calibri"/>
              <a:ea typeface="+mn-ea"/>
              <a:cs typeface="+mn-cs"/>
            </a:rPr>
            <a:t>OP 7</a:t>
          </a:r>
        </a:p>
      </dsp:txBody>
      <dsp:txXfrm>
        <a:off x="1121769" y="997100"/>
        <a:ext cx="1740026" cy="873638"/>
      </dsp:txXfrm>
    </dsp:sp>
    <dsp:sp modelId="{1459F571-6762-47A4-8D1D-2E56F2CF4EED}">
      <dsp:nvSpPr>
        <dsp:cNvPr id="0" name=""/>
        <dsp:cNvSpPr/>
      </dsp:nvSpPr>
      <dsp:spPr>
        <a:xfrm>
          <a:off x="3014682" y="1071359"/>
          <a:ext cx="4583756" cy="725120"/>
        </a:xfrm>
        <a:prstGeom prst="chevr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l-PL" sz="1200" kern="1200">
              <a:solidFill>
                <a:sysClr val="windowText" lastClr="000000">
                  <a:hueOff val="0"/>
                  <a:satOff val="0"/>
                  <a:lumOff val="0"/>
                  <a:alphaOff val="0"/>
                </a:sysClr>
              </a:solidFill>
              <a:latin typeface="Calibri"/>
              <a:ea typeface="+mn-ea"/>
              <a:cs typeface="+mn-cs"/>
            </a:rPr>
            <a:t>Działanie 7.1 (PI 10a) Inwestycje w edukację przedszkolną, podstawową i gimnazjalną</a:t>
          </a:r>
        </a:p>
      </dsp:txBody>
      <dsp:txXfrm>
        <a:off x="3377242" y="1071359"/>
        <a:ext cx="3858636" cy="725120"/>
      </dsp:txXfrm>
    </dsp:sp>
    <dsp:sp modelId="{A712F999-A047-497B-973C-99B2A6F1127C}">
      <dsp:nvSpPr>
        <dsp:cNvPr id="0" name=""/>
        <dsp:cNvSpPr/>
      </dsp:nvSpPr>
      <dsp:spPr>
        <a:xfrm>
          <a:off x="684950" y="1993048"/>
          <a:ext cx="2613664" cy="873638"/>
        </a:xfrm>
        <a:prstGeom prst="chevr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l-PL" sz="1800" b="1" kern="1200">
              <a:solidFill>
                <a:sysClr val="windowText" lastClr="000000">
                  <a:hueOff val="0"/>
                  <a:satOff val="0"/>
                  <a:lumOff val="0"/>
                  <a:alphaOff val="0"/>
                </a:sysClr>
              </a:solidFill>
              <a:latin typeface="Calibri"/>
              <a:ea typeface="+mn-ea"/>
              <a:cs typeface="+mn-cs"/>
            </a:rPr>
            <a:t>OP 8</a:t>
          </a:r>
        </a:p>
      </dsp:txBody>
      <dsp:txXfrm>
        <a:off x="1121769" y="1993048"/>
        <a:ext cx="1740026" cy="873638"/>
      </dsp:txXfrm>
    </dsp:sp>
    <dsp:sp modelId="{77DCC2B0-B1FE-47AD-A531-F57410C954DA}">
      <dsp:nvSpPr>
        <dsp:cNvPr id="0" name=""/>
        <dsp:cNvSpPr/>
      </dsp:nvSpPr>
      <dsp:spPr>
        <a:xfrm>
          <a:off x="3014682" y="2067307"/>
          <a:ext cx="4583756" cy="725120"/>
        </a:xfrm>
        <a:prstGeom prst="chevr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l-PL" sz="1200" kern="1200">
              <a:solidFill>
                <a:sysClr val="windowText" lastClr="000000">
                  <a:hueOff val="0"/>
                  <a:satOff val="0"/>
                  <a:lumOff val="0"/>
                  <a:alphaOff val="0"/>
                </a:sysClr>
              </a:solidFill>
              <a:latin typeface="Calibri"/>
              <a:ea typeface="+mn-ea"/>
              <a:cs typeface="+mn-cs"/>
            </a:rPr>
            <a:t>Działanie 8.4 (PI 8iv) Godzenie życia zawodowego </a:t>
          </a:r>
          <a:br>
            <a:rPr lang="pl-PL" sz="1200" kern="1200">
              <a:solidFill>
                <a:sysClr val="windowText" lastClr="000000">
                  <a:hueOff val="0"/>
                  <a:satOff val="0"/>
                  <a:lumOff val="0"/>
                  <a:alphaOff val="0"/>
                </a:sysClr>
              </a:solidFill>
              <a:latin typeface="Calibri"/>
              <a:ea typeface="+mn-ea"/>
              <a:cs typeface="+mn-cs"/>
            </a:rPr>
          </a:br>
          <a:r>
            <a:rPr lang="pl-PL" sz="1200" kern="1200">
              <a:solidFill>
                <a:sysClr val="windowText" lastClr="000000">
                  <a:hueOff val="0"/>
                  <a:satOff val="0"/>
                  <a:lumOff val="0"/>
                  <a:alphaOff val="0"/>
                </a:sysClr>
              </a:solidFill>
              <a:latin typeface="Calibri"/>
              <a:ea typeface="+mn-ea"/>
              <a:cs typeface="+mn-cs"/>
            </a:rPr>
            <a:t>i prywatnego</a:t>
          </a:r>
        </a:p>
      </dsp:txBody>
      <dsp:txXfrm>
        <a:off x="3377242" y="2067307"/>
        <a:ext cx="3858636" cy="725120"/>
      </dsp:txXfrm>
    </dsp:sp>
    <dsp:sp modelId="{900C38E1-AE5C-4979-882F-ADB4CA15E311}">
      <dsp:nvSpPr>
        <dsp:cNvPr id="0" name=""/>
        <dsp:cNvSpPr/>
      </dsp:nvSpPr>
      <dsp:spPr>
        <a:xfrm>
          <a:off x="684950" y="2988996"/>
          <a:ext cx="2613664" cy="873638"/>
        </a:xfrm>
        <a:prstGeom prst="chevr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pl-PL" sz="1800" b="1" kern="1200">
              <a:solidFill>
                <a:sysClr val="windowText" lastClr="000000">
                  <a:hueOff val="0"/>
                  <a:satOff val="0"/>
                  <a:lumOff val="0"/>
                  <a:alphaOff val="0"/>
                </a:sysClr>
              </a:solidFill>
              <a:latin typeface="Calibri"/>
              <a:ea typeface="+mn-ea"/>
              <a:cs typeface="+mn-cs"/>
            </a:rPr>
            <a:t>OP 10</a:t>
          </a:r>
        </a:p>
      </dsp:txBody>
      <dsp:txXfrm>
        <a:off x="1121769" y="2988996"/>
        <a:ext cx="1740026" cy="873638"/>
      </dsp:txXfrm>
    </dsp:sp>
    <dsp:sp modelId="{45A86380-90DB-43E8-993F-AB5C4537A08A}">
      <dsp:nvSpPr>
        <dsp:cNvPr id="0" name=""/>
        <dsp:cNvSpPr/>
      </dsp:nvSpPr>
      <dsp:spPr>
        <a:xfrm>
          <a:off x="3014682" y="3063256"/>
          <a:ext cx="4583756" cy="725120"/>
        </a:xfrm>
        <a:prstGeom prst="chevr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l-PL" sz="1200" kern="1200">
              <a:solidFill>
                <a:sysClr val="windowText" lastClr="000000">
                  <a:hueOff val="0"/>
                  <a:satOff val="0"/>
                  <a:lumOff val="0"/>
                  <a:alphaOff val="0"/>
                </a:sysClr>
              </a:solidFill>
              <a:latin typeface="Calibri"/>
              <a:ea typeface="+mn-ea"/>
              <a:cs typeface="+mn-cs"/>
            </a:rPr>
            <a:t>Działanie 10.1 (PI 10i) Zapewnienie równego dostępu do wysokiej jakości edukacji przedszkolnej, podstawowej, gimnazjalnej i ponadgimnazjalnej</a:t>
          </a:r>
        </a:p>
      </dsp:txBody>
      <dsp:txXfrm>
        <a:off x="3377242" y="3063256"/>
        <a:ext cx="3858636" cy="725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2F226E-1CDE-4978-A928-C0F474842D0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A1A29A5-5760-4C4D-A6D5-C5CD41304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0973851-B9CE-41F9-9AC0-2950E8C9EC7D}"/>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5" name="Symbol zastępczy stopki 4">
            <a:extLst>
              <a:ext uri="{FF2B5EF4-FFF2-40B4-BE49-F238E27FC236}">
                <a16:creationId xmlns:a16="http://schemas.microsoft.com/office/drawing/2014/main" id="{4BC3FA57-44E6-450A-8E2C-0E07CD253B5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6536CFE-4E3D-44DF-9EB5-106822C6583C}"/>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224092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A8A523-C8A7-4FF2-90AC-7949EF6BD61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DA6F0DA-585C-430B-8096-73CCF665DA2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BC58C30-1AD8-45D6-ADD3-1AEF7901E9E1}"/>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5" name="Symbol zastępczy stopki 4">
            <a:extLst>
              <a:ext uri="{FF2B5EF4-FFF2-40B4-BE49-F238E27FC236}">
                <a16:creationId xmlns:a16="http://schemas.microsoft.com/office/drawing/2014/main" id="{0C990DFC-7AEB-44A3-BDD4-CDA9E8F7DB3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5EB50AE-1FDA-471D-B941-92AAF7007FE7}"/>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168505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C80BEC0-9858-47A1-850D-0A10B8E23D8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2E9D4BD1-C1ED-4D49-A970-6AB1E914981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162FC66-8911-4254-859D-5DF6013E148C}"/>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5" name="Symbol zastępczy stopki 4">
            <a:extLst>
              <a:ext uri="{FF2B5EF4-FFF2-40B4-BE49-F238E27FC236}">
                <a16:creationId xmlns:a16="http://schemas.microsoft.com/office/drawing/2014/main" id="{AA469814-5B6B-42CB-8FEC-E22E9688338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44FBFB2-2B48-483D-BCF2-5456A5FFB810}"/>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381011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5DD29B-941C-4A8C-967D-E5757243F94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647E6F1-ED40-4A6A-B408-82D3007B534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8F72C1F-9FD1-4161-9BC9-8C56DFA92667}"/>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5" name="Symbol zastępczy stopki 4">
            <a:extLst>
              <a:ext uri="{FF2B5EF4-FFF2-40B4-BE49-F238E27FC236}">
                <a16:creationId xmlns:a16="http://schemas.microsoft.com/office/drawing/2014/main" id="{C126D3B4-64E0-45EE-9CF1-15A0EE76182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39D7678-E539-43F3-9DE4-FF1637D6CAE1}"/>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258375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78FBFA-3658-45F9-A877-F4BEA466F69D}"/>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F8790DB-6966-4E0D-B73C-CE6DCBE89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090CFCEB-1592-454C-868F-494DC1CFA341}"/>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5" name="Symbol zastępczy stopki 4">
            <a:extLst>
              <a:ext uri="{FF2B5EF4-FFF2-40B4-BE49-F238E27FC236}">
                <a16:creationId xmlns:a16="http://schemas.microsoft.com/office/drawing/2014/main" id="{0B2C1237-0418-4E7A-AE36-1B7F6034A9E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FB65721-5CC8-4CB7-BAE0-517B8F33B845}"/>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23110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80F540-C1E2-4BA7-9761-08D9059E127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899DF0B-6A19-4FC7-B418-C961DE5F29D3}"/>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5E8B0DA-BC62-4CF7-8848-BB6D87F9013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7CEE7F6-5030-4C2B-ADEC-FC799C015503}"/>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6" name="Symbol zastępczy stopki 5">
            <a:extLst>
              <a:ext uri="{FF2B5EF4-FFF2-40B4-BE49-F238E27FC236}">
                <a16:creationId xmlns:a16="http://schemas.microsoft.com/office/drawing/2014/main" id="{37682B3C-06CB-4B9B-9677-6AD0A410656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06A4D69-203C-4246-980A-D119DB93F05A}"/>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31432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CF9047-5358-4920-8F14-EBC4792A0BB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9BDC43CA-3FA1-411F-855E-CD139DD1C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28063C-5438-42D3-BA15-5980AAFCE56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43BBFF0-F03E-4D66-AE0D-180F18257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35A9007B-3C92-4538-B350-F3DA315E2C4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BBCAC921-6616-49DD-BFAC-8F04667E0BC8}"/>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8" name="Symbol zastępczy stopki 7">
            <a:extLst>
              <a:ext uri="{FF2B5EF4-FFF2-40B4-BE49-F238E27FC236}">
                <a16:creationId xmlns:a16="http://schemas.microsoft.com/office/drawing/2014/main" id="{28598E19-39D3-4385-A948-6D6B94AD57B3}"/>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678CC207-8023-4C82-A200-AA4E9A166EF7}"/>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149701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A0C544-9D58-4C7E-B935-78D298FDB3E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7FE5446-3A6B-4E89-A1C3-BAFDFC85B62D}"/>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4" name="Symbol zastępczy stopki 3">
            <a:extLst>
              <a:ext uri="{FF2B5EF4-FFF2-40B4-BE49-F238E27FC236}">
                <a16:creationId xmlns:a16="http://schemas.microsoft.com/office/drawing/2014/main" id="{16DE0131-B162-43CD-ABAF-09CA24000A84}"/>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D16687E-7E01-41E2-83B9-7643E9520D5E}"/>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18034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6FA628B-F838-4D22-94CE-5A37B3E4DEDE}"/>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3" name="Symbol zastępczy stopki 2">
            <a:extLst>
              <a:ext uri="{FF2B5EF4-FFF2-40B4-BE49-F238E27FC236}">
                <a16:creationId xmlns:a16="http://schemas.microsoft.com/office/drawing/2014/main" id="{E1CAC52C-7AB2-43AB-9E36-C72CCB5CC4A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309F4E1-F94D-4AB5-B551-C950DD3BB1DB}"/>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10554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80CD27-D0E7-4199-95AE-8B5FCD03B0F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4992953-7972-4FB6-A2F6-3B6B5A3BC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1D72F64F-011E-4036-8A15-4FF2D57E4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A345177-FA38-4A4F-BB6E-57A88F3E2138}"/>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6" name="Symbol zastępczy stopki 5">
            <a:extLst>
              <a:ext uri="{FF2B5EF4-FFF2-40B4-BE49-F238E27FC236}">
                <a16:creationId xmlns:a16="http://schemas.microsoft.com/office/drawing/2014/main" id="{3E1B5CCD-8517-4804-B7CC-3739CF507F6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7CECA84-3D66-4627-B121-289894A59463}"/>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311310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C39F2C-0098-4B4E-91AD-D45A780D4E1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CEC098C-1715-4BD5-A4D2-DBD3982BDD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51B70BE-AA65-4B1B-9C70-14ACB7A40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6F8AE0D-8157-4D44-BD05-B23126247F0D}"/>
              </a:ext>
            </a:extLst>
          </p:cNvPr>
          <p:cNvSpPr>
            <a:spLocks noGrp="1"/>
          </p:cNvSpPr>
          <p:nvPr>
            <p:ph type="dt" sz="half" idx="10"/>
          </p:nvPr>
        </p:nvSpPr>
        <p:spPr/>
        <p:txBody>
          <a:bodyPr/>
          <a:lstStyle/>
          <a:p>
            <a:fld id="{E9DABBFA-E185-43CC-9AFB-2F4E7E0F2E5B}" type="datetimeFigureOut">
              <a:rPr lang="pl-PL" smtClean="0"/>
              <a:t>03.08.2022</a:t>
            </a:fld>
            <a:endParaRPr lang="pl-PL"/>
          </a:p>
        </p:txBody>
      </p:sp>
      <p:sp>
        <p:nvSpPr>
          <p:cNvPr id="6" name="Symbol zastępczy stopki 5">
            <a:extLst>
              <a:ext uri="{FF2B5EF4-FFF2-40B4-BE49-F238E27FC236}">
                <a16:creationId xmlns:a16="http://schemas.microsoft.com/office/drawing/2014/main" id="{B97E5053-AB55-403A-A89F-6B1EC5DDF0B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41FF8A7-ACAA-4A43-A67A-ACAE54D76A74}"/>
              </a:ext>
            </a:extLst>
          </p:cNvPr>
          <p:cNvSpPr>
            <a:spLocks noGrp="1"/>
          </p:cNvSpPr>
          <p:nvPr>
            <p:ph type="sldNum" sz="quarter" idx="12"/>
          </p:nvPr>
        </p:nvSpPr>
        <p:spPr/>
        <p:txBody>
          <a:bodyPr/>
          <a:lstStyle/>
          <a:p>
            <a:fld id="{DD0B5BDC-B66C-44D0-8993-45651AA03DC7}" type="slidenum">
              <a:rPr lang="pl-PL" smtClean="0"/>
              <a:t>‹#›</a:t>
            </a:fld>
            <a:endParaRPr lang="pl-PL"/>
          </a:p>
        </p:txBody>
      </p:sp>
    </p:spTree>
    <p:extLst>
      <p:ext uri="{BB962C8B-B14F-4D97-AF65-F5344CB8AC3E}">
        <p14:creationId xmlns:p14="http://schemas.microsoft.com/office/powerpoint/2010/main" val="182885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4F8B602-678D-4860-85D6-32CD46793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3F65791-C3D8-49A2-AAF6-B36556D69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46FD9E1-ABC4-4895-AC5F-0C7661863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ABBFA-E185-43CC-9AFB-2F4E7E0F2E5B}" type="datetimeFigureOut">
              <a:rPr lang="pl-PL" smtClean="0"/>
              <a:t>03.08.2022</a:t>
            </a:fld>
            <a:endParaRPr lang="pl-PL"/>
          </a:p>
        </p:txBody>
      </p:sp>
      <p:sp>
        <p:nvSpPr>
          <p:cNvPr id="5" name="Symbol zastępczy stopki 4">
            <a:extLst>
              <a:ext uri="{FF2B5EF4-FFF2-40B4-BE49-F238E27FC236}">
                <a16:creationId xmlns:a16="http://schemas.microsoft.com/office/drawing/2014/main" id="{3E8DB74F-B6A7-41CC-9E6C-063D93624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06524D9-A906-45F1-8C68-CC5672121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B5BDC-B66C-44D0-8993-45651AA03DC7}" type="slidenum">
              <a:rPr lang="pl-PL" smtClean="0"/>
              <a:t>‹#›</a:t>
            </a:fld>
            <a:endParaRPr lang="pl-PL"/>
          </a:p>
        </p:txBody>
      </p:sp>
    </p:spTree>
    <p:extLst>
      <p:ext uri="{BB962C8B-B14F-4D97-AF65-F5344CB8AC3E}">
        <p14:creationId xmlns:p14="http://schemas.microsoft.com/office/powerpoint/2010/main" val="396410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AB456D9-C89D-4A6A-9DEB-729AB7DF0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00"/>
            <a:ext cx="12192000" cy="6798859"/>
          </a:xfrm>
          <a:prstGeom prst="rect">
            <a:avLst/>
          </a:prstGeom>
        </p:spPr>
      </p:pic>
    </p:spTree>
    <p:extLst>
      <p:ext uri="{BB962C8B-B14F-4D97-AF65-F5344CB8AC3E}">
        <p14:creationId xmlns:p14="http://schemas.microsoft.com/office/powerpoint/2010/main" val="15671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808582"/>
          </a:xfrm>
        </p:spPr>
        <p:txBody>
          <a:bodyPr>
            <a:normAutofit/>
          </a:bodyPr>
          <a:lstStyle/>
          <a:p>
            <a:r>
              <a:rPr lang="pl-PL" sz="2000" b="1" dirty="0">
                <a:latin typeface="+mn-lt"/>
              </a:rPr>
              <a:t>W jaki sposób możliwość skorzystania ze wsparcia w opiece nad dzieckiem wpłynęła na Pani/Pana aktywność na rynku pracy?</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063019232"/>
              </p:ext>
            </p:extLst>
          </p:nvPr>
        </p:nvGraphicFramePr>
        <p:xfrm>
          <a:off x="578893" y="1187354"/>
          <a:ext cx="11073290" cy="5145206"/>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przeprowadzonych badań ankietowych</a:t>
            </a:r>
            <a:endParaRPr lang="pl-PL" sz="2000" dirty="0"/>
          </a:p>
        </p:txBody>
      </p:sp>
    </p:spTree>
    <p:extLst>
      <p:ext uri="{BB962C8B-B14F-4D97-AF65-F5344CB8AC3E}">
        <p14:creationId xmlns:p14="http://schemas.microsoft.com/office/powerpoint/2010/main" val="412465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Czas od rozpoczęcia udziału dziecka w projekcie do rozpoczęcia zatrudnienia przez rodziców (opiekunów)</a:t>
            </a: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551738401"/>
              </p:ext>
            </p:extLst>
          </p:nvPr>
        </p:nvGraphicFramePr>
        <p:xfrm>
          <a:off x="996287" y="1501252"/>
          <a:ext cx="10194876" cy="4503762"/>
        </p:xfrm>
        <a:graphic>
          <a:graphicData uri="http://schemas.openxmlformats.org/drawingml/2006/table">
            <a:tbl>
              <a:tblPr firstRow="1" firstCol="1" bandRow="1">
                <a:tableStyleId>{21E4AEA4-8DFA-4A89-87EB-49C32662AFE0}</a:tableStyleId>
              </a:tblPr>
              <a:tblGrid>
                <a:gridCol w="6116701">
                  <a:extLst>
                    <a:ext uri="{9D8B030D-6E8A-4147-A177-3AD203B41FA5}">
                      <a16:colId xmlns:a16="http://schemas.microsoft.com/office/drawing/2014/main" val="20000"/>
                    </a:ext>
                  </a:extLst>
                </a:gridCol>
                <a:gridCol w="2136347">
                  <a:extLst>
                    <a:ext uri="{9D8B030D-6E8A-4147-A177-3AD203B41FA5}">
                      <a16:colId xmlns:a16="http://schemas.microsoft.com/office/drawing/2014/main" val="20001"/>
                    </a:ext>
                  </a:extLst>
                </a:gridCol>
                <a:gridCol w="1941828">
                  <a:extLst>
                    <a:ext uri="{9D8B030D-6E8A-4147-A177-3AD203B41FA5}">
                      <a16:colId xmlns:a16="http://schemas.microsoft.com/office/drawing/2014/main" val="20002"/>
                    </a:ext>
                  </a:extLst>
                </a:gridCol>
              </a:tblGrid>
              <a:tr h="1300594">
                <a:tc>
                  <a:txBody>
                    <a:bodyPr/>
                    <a:lstStyle/>
                    <a:p>
                      <a:pPr algn="l">
                        <a:lnSpc>
                          <a:spcPct val="115000"/>
                        </a:lnSpc>
                        <a:spcBef>
                          <a:spcPts val="400"/>
                        </a:spcBef>
                        <a:spcAft>
                          <a:spcPts val="400"/>
                        </a:spcAft>
                      </a:pPr>
                      <a:r>
                        <a:rPr lang="pl-PL" sz="1600" spc="20" dirty="0">
                          <a:effectLst/>
                        </a:rPr>
                        <a:t>Deklarowana aktywność</a:t>
                      </a:r>
                      <a:endParaRPr lang="pl-PL" sz="1600" spc="20" dirty="0">
                        <a:effectLst/>
                        <a:latin typeface="Calibri"/>
                        <a:ea typeface="Calibri"/>
                        <a:cs typeface="Calibri"/>
                      </a:endParaRPr>
                    </a:p>
                  </a:txBody>
                  <a:tcPr marL="68580" marR="68580" marT="0" marB="0" anchor="ctr"/>
                </a:tc>
                <a:tc>
                  <a:txBody>
                    <a:bodyPr/>
                    <a:lstStyle/>
                    <a:p>
                      <a:pPr algn="l">
                        <a:lnSpc>
                          <a:spcPct val="115000"/>
                        </a:lnSpc>
                        <a:spcBef>
                          <a:spcPts val="400"/>
                        </a:spcBef>
                        <a:spcAft>
                          <a:spcPts val="400"/>
                        </a:spcAft>
                      </a:pPr>
                      <a:r>
                        <a:rPr lang="pl-PL" sz="1600" spc="20" dirty="0">
                          <a:effectLst/>
                        </a:rPr>
                        <a:t>Odsetek respondentów w Działaniu 8.4.</a:t>
                      </a:r>
                      <a:endParaRPr lang="pl-PL" sz="1600" spc="20" dirty="0">
                        <a:effectLst/>
                        <a:latin typeface="Calibri"/>
                        <a:ea typeface="Calibri"/>
                        <a:cs typeface="Calibri"/>
                      </a:endParaRPr>
                    </a:p>
                  </a:txBody>
                  <a:tcPr marL="68580" marR="68580" marT="0" marB="0" anchor="ctr"/>
                </a:tc>
                <a:tc>
                  <a:txBody>
                    <a:bodyPr/>
                    <a:lstStyle/>
                    <a:p>
                      <a:pPr algn="l">
                        <a:lnSpc>
                          <a:spcPct val="115000"/>
                        </a:lnSpc>
                        <a:spcBef>
                          <a:spcPts val="400"/>
                        </a:spcBef>
                        <a:spcAft>
                          <a:spcPts val="400"/>
                        </a:spcAft>
                      </a:pPr>
                      <a:r>
                        <a:rPr lang="pl-PL" sz="1600" spc="20" dirty="0">
                          <a:effectLst/>
                        </a:rPr>
                        <a:t>Odsetek respondentów w Działaniu 10.1.</a:t>
                      </a:r>
                      <a:endParaRPr lang="pl-PL" sz="1600" spc="20" dirty="0">
                        <a:effectLst/>
                        <a:latin typeface="Calibri"/>
                        <a:ea typeface="Calibri"/>
                        <a:cs typeface="Calibri"/>
                      </a:endParaRPr>
                    </a:p>
                  </a:txBody>
                  <a:tcPr marL="68580" marR="68580" marT="0" marB="0" anchor="ctr"/>
                </a:tc>
                <a:extLst>
                  <a:ext uri="{0D108BD9-81ED-4DB2-BD59-A6C34878D82A}">
                    <a16:rowId xmlns:a16="http://schemas.microsoft.com/office/drawing/2014/main" val="10000"/>
                  </a:ext>
                </a:extLst>
              </a:tr>
              <a:tr h="640634">
                <a:tc>
                  <a:txBody>
                    <a:bodyPr/>
                    <a:lstStyle/>
                    <a:p>
                      <a:pPr algn="l">
                        <a:lnSpc>
                          <a:spcPct val="115000"/>
                        </a:lnSpc>
                        <a:spcBef>
                          <a:spcPts val="400"/>
                        </a:spcBef>
                        <a:spcAft>
                          <a:spcPts val="400"/>
                        </a:spcAft>
                      </a:pPr>
                      <a:r>
                        <a:rPr lang="pl-PL" sz="1600" spc="20" dirty="0">
                          <a:effectLst/>
                        </a:rPr>
                        <a:t>Rozpoczęcie zatrudnienia przed uczestnictwem w projekcie</a:t>
                      </a:r>
                      <a:endParaRPr lang="pl-PL" sz="1600" spc="20" dirty="0">
                        <a:effectLst/>
                        <a:latin typeface="Calibri"/>
                        <a:ea typeface="Calibri"/>
                        <a:cs typeface="Calibri"/>
                      </a:endParaRPr>
                    </a:p>
                  </a:txBody>
                  <a:tcPr marL="68580" marR="68580" marT="0" marB="0" anchor="ctr"/>
                </a:tc>
                <a:tc>
                  <a:txBody>
                    <a:bodyPr/>
                    <a:lstStyle/>
                    <a:p>
                      <a:pPr algn="l">
                        <a:lnSpc>
                          <a:spcPct val="115000"/>
                        </a:lnSpc>
                        <a:spcBef>
                          <a:spcPts val="400"/>
                        </a:spcBef>
                        <a:spcAft>
                          <a:spcPts val="400"/>
                        </a:spcAft>
                      </a:pPr>
                      <a:r>
                        <a:rPr lang="pl-PL" sz="1600" spc="20">
                          <a:effectLst/>
                        </a:rPr>
                        <a:t>4,07%</a:t>
                      </a:r>
                      <a:endParaRPr lang="pl-PL" sz="1600" spc="20">
                        <a:effectLst/>
                        <a:latin typeface="Calibri"/>
                        <a:ea typeface="Calibri"/>
                        <a:cs typeface="Calibri"/>
                      </a:endParaRPr>
                    </a:p>
                  </a:txBody>
                  <a:tcPr marL="68580" marR="68580" marT="0" marB="0" anchor="ctr"/>
                </a:tc>
                <a:tc>
                  <a:txBody>
                    <a:bodyPr/>
                    <a:lstStyle/>
                    <a:p>
                      <a:pPr algn="just">
                        <a:lnSpc>
                          <a:spcPct val="115000"/>
                        </a:lnSpc>
                        <a:spcBef>
                          <a:spcPts val="400"/>
                        </a:spcBef>
                        <a:spcAft>
                          <a:spcPts val="400"/>
                        </a:spcAft>
                      </a:pPr>
                      <a:r>
                        <a:rPr lang="pl-PL" sz="1600" spc="20">
                          <a:effectLst/>
                        </a:rPr>
                        <a:t>55,33%</a:t>
                      </a:r>
                      <a:endParaRPr lang="pl-PL" sz="1600" spc="20">
                        <a:effectLst/>
                        <a:latin typeface="Calibri"/>
                        <a:ea typeface="Calibri"/>
                        <a:cs typeface="Calibri"/>
                      </a:endParaRPr>
                    </a:p>
                  </a:txBody>
                  <a:tcPr marL="68580" marR="68580" marT="0" marB="0" anchor="ctr"/>
                </a:tc>
                <a:extLst>
                  <a:ext uri="{0D108BD9-81ED-4DB2-BD59-A6C34878D82A}">
                    <a16:rowId xmlns:a16="http://schemas.microsoft.com/office/drawing/2014/main" val="10001"/>
                  </a:ext>
                </a:extLst>
              </a:tr>
              <a:tr h="640634">
                <a:tc>
                  <a:txBody>
                    <a:bodyPr/>
                    <a:lstStyle/>
                    <a:p>
                      <a:pPr algn="l">
                        <a:lnSpc>
                          <a:spcPct val="115000"/>
                        </a:lnSpc>
                        <a:spcBef>
                          <a:spcPts val="400"/>
                        </a:spcBef>
                        <a:spcAft>
                          <a:spcPts val="400"/>
                        </a:spcAft>
                      </a:pPr>
                      <a:r>
                        <a:rPr lang="pl-PL" sz="1600" spc="20">
                          <a:effectLst/>
                        </a:rPr>
                        <a:t>Rozpoczęcie zatrudnienia w tym samym roku, w którym rozpoczęto uczestnictwo w projekcie</a:t>
                      </a:r>
                      <a:endParaRPr lang="pl-PL" sz="1600" spc="20">
                        <a:effectLst/>
                        <a:latin typeface="Calibri"/>
                        <a:ea typeface="Calibri"/>
                        <a:cs typeface="Calibri"/>
                      </a:endParaRPr>
                    </a:p>
                  </a:txBody>
                  <a:tcPr marL="68580" marR="68580" marT="0" marB="0" anchor="ctr"/>
                </a:tc>
                <a:tc>
                  <a:txBody>
                    <a:bodyPr/>
                    <a:lstStyle/>
                    <a:p>
                      <a:pPr algn="l">
                        <a:lnSpc>
                          <a:spcPct val="115000"/>
                        </a:lnSpc>
                        <a:spcBef>
                          <a:spcPts val="400"/>
                        </a:spcBef>
                        <a:spcAft>
                          <a:spcPts val="400"/>
                        </a:spcAft>
                      </a:pPr>
                      <a:r>
                        <a:rPr lang="pl-PL" sz="1600" spc="20" dirty="0">
                          <a:effectLst/>
                        </a:rPr>
                        <a:t>79,00%</a:t>
                      </a:r>
                      <a:endParaRPr lang="pl-PL" sz="1600" spc="20" dirty="0">
                        <a:effectLst/>
                        <a:latin typeface="Calibri"/>
                        <a:ea typeface="Calibri"/>
                        <a:cs typeface="Calibri"/>
                      </a:endParaRPr>
                    </a:p>
                  </a:txBody>
                  <a:tcPr marL="68580" marR="68580" marT="0" marB="0" anchor="ctr"/>
                </a:tc>
                <a:tc>
                  <a:txBody>
                    <a:bodyPr/>
                    <a:lstStyle/>
                    <a:p>
                      <a:pPr algn="just">
                        <a:lnSpc>
                          <a:spcPct val="115000"/>
                        </a:lnSpc>
                        <a:spcBef>
                          <a:spcPts val="400"/>
                        </a:spcBef>
                        <a:spcAft>
                          <a:spcPts val="400"/>
                        </a:spcAft>
                      </a:pPr>
                      <a:r>
                        <a:rPr lang="pl-PL" sz="1600" spc="20">
                          <a:effectLst/>
                        </a:rPr>
                        <a:t>29,44%</a:t>
                      </a:r>
                      <a:endParaRPr lang="pl-PL" sz="1600" spc="20">
                        <a:effectLst/>
                        <a:latin typeface="Calibri"/>
                        <a:ea typeface="Calibri"/>
                        <a:cs typeface="Calibri"/>
                      </a:endParaRPr>
                    </a:p>
                  </a:txBody>
                  <a:tcPr marL="68580" marR="68580" marT="0" marB="0" anchor="ctr"/>
                </a:tc>
                <a:extLst>
                  <a:ext uri="{0D108BD9-81ED-4DB2-BD59-A6C34878D82A}">
                    <a16:rowId xmlns:a16="http://schemas.microsoft.com/office/drawing/2014/main" val="10002"/>
                  </a:ext>
                </a:extLst>
              </a:tr>
              <a:tr h="640634">
                <a:tc>
                  <a:txBody>
                    <a:bodyPr/>
                    <a:lstStyle/>
                    <a:p>
                      <a:pPr algn="l">
                        <a:lnSpc>
                          <a:spcPct val="115000"/>
                        </a:lnSpc>
                        <a:spcBef>
                          <a:spcPts val="400"/>
                        </a:spcBef>
                        <a:spcAft>
                          <a:spcPts val="400"/>
                        </a:spcAft>
                      </a:pPr>
                      <a:r>
                        <a:rPr lang="pl-PL" sz="1600" spc="20">
                          <a:effectLst/>
                        </a:rPr>
                        <a:t>Rozpoczęcie zatrudnienia rok po roku, w którym rozpoczęto uczestnictwo w projekcie</a:t>
                      </a:r>
                      <a:endParaRPr lang="pl-PL" sz="1600" spc="20">
                        <a:effectLst/>
                        <a:latin typeface="Calibri"/>
                        <a:ea typeface="Calibri"/>
                        <a:cs typeface="Calibri"/>
                      </a:endParaRPr>
                    </a:p>
                  </a:txBody>
                  <a:tcPr marL="68580" marR="68580" marT="0" marB="0" anchor="ctr"/>
                </a:tc>
                <a:tc>
                  <a:txBody>
                    <a:bodyPr/>
                    <a:lstStyle/>
                    <a:p>
                      <a:pPr algn="l">
                        <a:lnSpc>
                          <a:spcPct val="115000"/>
                        </a:lnSpc>
                        <a:spcBef>
                          <a:spcPts val="400"/>
                        </a:spcBef>
                        <a:spcAft>
                          <a:spcPts val="400"/>
                        </a:spcAft>
                      </a:pPr>
                      <a:r>
                        <a:rPr lang="pl-PL" sz="1600" spc="20">
                          <a:effectLst/>
                        </a:rPr>
                        <a:t>12,05%</a:t>
                      </a:r>
                      <a:endParaRPr lang="pl-PL" sz="1600" spc="20">
                        <a:effectLst/>
                        <a:latin typeface="Calibri"/>
                        <a:ea typeface="Calibri"/>
                        <a:cs typeface="Calibri"/>
                      </a:endParaRPr>
                    </a:p>
                  </a:txBody>
                  <a:tcPr marL="68580" marR="68580" marT="0" marB="0" anchor="ctr"/>
                </a:tc>
                <a:tc>
                  <a:txBody>
                    <a:bodyPr/>
                    <a:lstStyle/>
                    <a:p>
                      <a:pPr algn="just">
                        <a:lnSpc>
                          <a:spcPct val="115000"/>
                        </a:lnSpc>
                        <a:spcBef>
                          <a:spcPts val="400"/>
                        </a:spcBef>
                        <a:spcAft>
                          <a:spcPts val="400"/>
                        </a:spcAft>
                      </a:pPr>
                      <a:r>
                        <a:rPr lang="pl-PL" sz="1600" spc="20">
                          <a:effectLst/>
                        </a:rPr>
                        <a:t>4,57%</a:t>
                      </a:r>
                      <a:endParaRPr lang="pl-PL" sz="1600" spc="20">
                        <a:effectLst/>
                        <a:latin typeface="Calibri"/>
                        <a:ea typeface="Calibri"/>
                        <a:cs typeface="Calibri"/>
                      </a:endParaRPr>
                    </a:p>
                  </a:txBody>
                  <a:tcPr marL="68580" marR="68580" marT="0" marB="0" anchor="ctr"/>
                </a:tc>
                <a:extLst>
                  <a:ext uri="{0D108BD9-81ED-4DB2-BD59-A6C34878D82A}">
                    <a16:rowId xmlns:a16="http://schemas.microsoft.com/office/drawing/2014/main" val="10003"/>
                  </a:ext>
                </a:extLst>
              </a:tr>
              <a:tr h="970613">
                <a:tc>
                  <a:txBody>
                    <a:bodyPr/>
                    <a:lstStyle/>
                    <a:p>
                      <a:pPr algn="l">
                        <a:lnSpc>
                          <a:spcPct val="115000"/>
                        </a:lnSpc>
                        <a:spcBef>
                          <a:spcPts val="400"/>
                        </a:spcBef>
                        <a:spcAft>
                          <a:spcPts val="400"/>
                        </a:spcAft>
                      </a:pPr>
                      <a:r>
                        <a:rPr lang="pl-PL" sz="1600" spc="20">
                          <a:effectLst/>
                        </a:rPr>
                        <a:t>Rozpoczęcie zatrudnienia w okresie dłuższym niż rok po roku,</a:t>
                      </a:r>
                      <a:br>
                        <a:rPr lang="pl-PL" sz="1600" spc="20">
                          <a:effectLst/>
                        </a:rPr>
                      </a:br>
                      <a:r>
                        <a:rPr lang="pl-PL" sz="1600" spc="20">
                          <a:effectLst/>
                        </a:rPr>
                        <a:t>w którym rozpoczęto uczestnictwo w projekcie</a:t>
                      </a:r>
                      <a:endParaRPr lang="pl-PL" sz="1600" spc="20">
                        <a:effectLst/>
                        <a:latin typeface="Calibri"/>
                        <a:ea typeface="Calibri"/>
                        <a:cs typeface="Calibri"/>
                      </a:endParaRPr>
                    </a:p>
                  </a:txBody>
                  <a:tcPr marL="68580" marR="68580" marT="0" marB="0" anchor="ctr"/>
                </a:tc>
                <a:tc>
                  <a:txBody>
                    <a:bodyPr/>
                    <a:lstStyle/>
                    <a:p>
                      <a:pPr algn="l">
                        <a:lnSpc>
                          <a:spcPct val="115000"/>
                        </a:lnSpc>
                        <a:spcBef>
                          <a:spcPts val="400"/>
                        </a:spcBef>
                        <a:spcAft>
                          <a:spcPts val="400"/>
                        </a:spcAft>
                      </a:pPr>
                      <a:r>
                        <a:rPr lang="pl-PL" sz="1600" spc="20">
                          <a:effectLst/>
                        </a:rPr>
                        <a:t>0,81%</a:t>
                      </a:r>
                      <a:endParaRPr lang="pl-PL" sz="1600" spc="20">
                        <a:effectLst/>
                        <a:latin typeface="Calibri"/>
                        <a:ea typeface="Calibri"/>
                        <a:cs typeface="Calibri"/>
                      </a:endParaRPr>
                    </a:p>
                  </a:txBody>
                  <a:tcPr marL="68580" marR="68580" marT="0" marB="0" anchor="ctr"/>
                </a:tc>
                <a:tc>
                  <a:txBody>
                    <a:bodyPr/>
                    <a:lstStyle/>
                    <a:p>
                      <a:pPr algn="just">
                        <a:lnSpc>
                          <a:spcPct val="115000"/>
                        </a:lnSpc>
                        <a:spcBef>
                          <a:spcPts val="400"/>
                        </a:spcBef>
                        <a:spcAft>
                          <a:spcPts val="400"/>
                        </a:spcAft>
                      </a:pPr>
                      <a:r>
                        <a:rPr lang="pl-PL" sz="1600" spc="20">
                          <a:effectLst/>
                        </a:rPr>
                        <a:t>1,78%</a:t>
                      </a:r>
                      <a:endParaRPr lang="pl-PL" sz="1600" spc="20">
                        <a:effectLst/>
                        <a:latin typeface="Calibri"/>
                        <a:ea typeface="Calibri"/>
                        <a:cs typeface="Calibri"/>
                      </a:endParaRPr>
                    </a:p>
                  </a:txBody>
                  <a:tcPr marL="68580" marR="68580" marT="0" marB="0" anchor="ctr"/>
                </a:tc>
                <a:extLst>
                  <a:ext uri="{0D108BD9-81ED-4DB2-BD59-A6C34878D82A}">
                    <a16:rowId xmlns:a16="http://schemas.microsoft.com/office/drawing/2014/main" val="10004"/>
                  </a:ext>
                </a:extLst>
              </a:tr>
              <a:tr h="310653">
                <a:tc>
                  <a:txBody>
                    <a:bodyPr/>
                    <a:lstStyle/>
                    <a:p>
                      <a:pPr algn="l">
                        <a:lnSpc>
                          <a:spcPct val="115000"/>
                        </a:lnSpc>
                        <a:spcBef>
                          <a:spcPts val="400"/>
                        </a:spcBef>
                        <a:spcAft>
                          <a:spcPts val="400"/>
                        </a:spcAft>
                      </a:pPr>
                      <a:r>
                        <a:rPr lang="pl-PL" sz="1600" spc="20">
                          <a:effectLst/>
                        </a:rPr>
                        <a:t>Brak podjęcia zatrudnienia</a:t>
                      </a:r>
                      <a:endParaRPr lang="pl-PL" sz="1600" spc="20">
                        <a:effectLst/>
                        <a:latin typeface="Calibri"/>
                        <a:ea typeface="Calibri"/>
                        <a:cs typeface="Calibri"/>
                      </a:endParaRPr>
                    </a:p>
                  </a:txBody>
                  <a:tcPr marL="68580" marR="68580" marT="0" marB="0" anchor="ctr"/>
                </a:tc>
                <a:tc>
                  <a:txBody>
                    <a:bodyPr/>
                    <a:lstStyle/>
                    <a:p>
                      <a:pPr algn="l">
                        <a:lnSpc>
                          <a:spcPct val="115000"/>
                        </a:lnSpc>
                        <a:spcBef>
                          <a:spcPts val="400"/>
                        </a:spcBef>
                        <a:spcAft>
                          <a:spcPts val="400"/>
                        </a:spcAft>
                      </a:pPr>
                      <a:r>
                        <a:rPr lang="pl-PL" sz="1600" spc="20">
                          <a:effectLst/>
                        </a:rPr>
                        <a:t>4,07%</a:t>
                      </a:r>
                      <a:endParaRPr lang="pl-PL" sz="1600" spc="20">
                        <a:effectLst/>
                        <a:latin typeface="Calibri"/>
                        <a:ea typeface="Calibri"/>
                        <a:cs typeface="Calibri"/>
                      </a:endParaRPr>
                    </a:p>
                  </a:txBody>
                  <a:tcPr marL="68580" marR="68580" marT="0" marB="0" anchor="ctr"/>
                </a:tc>
                <a:tc>
                  <a:txBody>
                    <a:bodyPr/>
                    <a:lstStyle/>
                    <a:p>
                      <a:pPr algn="just">
                        <a:lnSpc>
                          <a:spcPct val="115000"/>
                        </a:lnSpc>
                        <a:spcBef>
                          <a:spcPts val="400"/>
                        </a:spcBef>
                        <a:spcAft>
                          <a:spcPts val="400"/>
                        </a:spcAft>
                      </a:pPr>
                      <a:r>
                        <a:rPr lang="pl-PL" sz="1600" spc="20" dirty="0">
                          <a:effectLst/>
                        </a:rPr>
                        <a:t>8,88%</a:t>
                      </a:r>
                      <a:endParaRPr lang="pl-PL" sz="1600" spc="20" dirty="0">
                        <a:effectLst/>
                        <a:latin typeface="Calibri"/>
                        <a:ea typeface="Calibri"/>
                        <a:cs typeface="Calibri"/>
                      </a:endParaRPr>
                    </a:p>
                  </a:txBody>
                  <a:tcPr marL="68580" marR="68580" marT="0" marB="0" anchor="ctr"/>
                </a:tc>
                <a:extLst>
                  <a:ext uri="{0D108BD9-81ED-4DB2-BD59-A6C34878D82A}">
                    <a16:rowId xmlns:a16="http://schemas.microsoft.com/office/drawing/2014/main" val="10005"/>
                  </a:ext>
                </a:extLst>
              </a:tr>
            </a:tbl>
          </a:graphicData>
        </a:graphic>
      </p:graphicFrame>
      <p:sp>
        <p:nvSpPr>
          <p:cNvPr id="6"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przeprowadzonych badań ankietowych</a:t>
            </a:r>
            <a:endParaRPr lang="pl-PL" sz="2000" dirty="0"/>
          </a:p>
        </p:txBody>
      </p:sp>
    </p:spTree>
    <p:extLst>
      <p:ext uri="{BB962C8B-B14F-4D97-AF65-F5344CB8AC3E}">
        <p14:creationId xmlns:p14="http://schemas.microsoft.com/office/powerpoint/2010/main" val="365563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Czy obecnie kontynuuje Pani/Pan pracę? Proszę uwzględnić jakąkolwiek formę pracy: umowę o pracę, umowę zlecenie, umowę o dzieło, własną działalność gospodarczą itp.</a:t>
            </a:r>
          </a:p>
        </p:txBody>
      </p:sp>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przeprowadzonych badań ankietowych</a:t>
            </a:r>
            <a:endParaRPr lang="pl-PL" sz="2000" dirty="0"/>
          </a:p>
        </p:txBody>
      </p:sp>
      <p:graphicFrame>
        <p:nvGraphicFramePr>
          <p:cNvPr id="7" name="Wykres 6" title="Czy obecnie kontynuuje Pani/Pan pracę? Proszę uwzględnić jakąkolwiek formę pracy: umowę o pracę, umowę zlecenie, umowę o dzieło, własną działalność gospodarczą itp.">
            <a:extLst>
              <a:ext uri="{FF2B5EF4-FFF2-40B4-BE49-F238E27FC236}">
                <a16:creationId xmlns:a16="http://schemas.microsoft.com/office/drawing/2014/main" id="{71841EA9-F332-45B2-9D94-3B883F72EB85}"/>
              </a:ext>
            </a:extLst>
          </p:cNvPr>
          <p:cNvGraphicFramePr/>
          <p:nvPr>
            <p:extLst>
              <p:ext uri="{D42A27DB-BD31-4B8C-83A1-F6EECF244321}">
                <p14:modId xmlns:p14="http://schemas.microsoft.com/office/powerpoint/2010/main" val="1436718823"/>
              </p:ext>
            </p:extLst>
          </p:nvPr>
        </p:nvGraphicFramePr>
        <p:xfrm>
          <a:off x="1640540" y="1918447"/>
          <a:ext cx="9713259" cy="3478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68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Prognozy demograficzne</a:t>
            </a:r>
          </a:p>
        </p:txBody>
      </p:sp>
      <p:sp>
        <p:nvSpPr>
          <p:cNvPr id="3" name="Symbol zastępczy zawartości 2"/>
          <p:cNvSpPr>
            <a:spLocks noGrp="1"/>
          </p:cNvSpPr>
          <p:nvPr>
            <p:ph idx="1"/>
          </p:nvPr>
        </p:nvSpPr>
        <p:spPr>
          <a:xfrm>
            <a:off x="838200" y="1825625"/>
            <a:ext cx="10515600" cy="3756309"/>
          </a:xfrm>
          <a:solidFill>
            <a:schemeClr val="accent2">
              <a:lumMod val="40000"/>
              <a:lumOff val="60000"/>
            </a:schemeClr>
          </a:solidFill>
        </p:spPr>
        <p:txBody>
          <a:bodyPr>
            <a:normAutofit/>
          </a:bodyPr>
          <a:lstStyle/>
          <a:p>
            <a:endParaRPr lang="pl-PL" sz="2600" dirty="0"/>
          </a:p>
          <a:p>
            <a:r>
              <a:rPr lang="pl-PL" sz="2600" dirty="0"/>
              <a:t>Prognozy demograficzne wskazują na malejący udział grup wiekowych 0-6 lat w ogóle ludności województwa – do 2030 roku liczba dzieci w tej grupie wiekowej spadnie ze 172 467 o 148 855, tj. spadek wyniesie 23,6 tys. dzieci. </a:t>
            </a:r>
          </a:p>
          <a:p>
            <a:r>
              <a:rPr lang="pl-PL" sz="2600" dirty="0"/>
              <a:t>Większy spadek będzie notowany w miastach, niż na obszarach wiejskich. </a:t>
            </a:r>
            <a:endParaRPr lang="pl-PL" sz="2600" i="1" dirty="0"/>
          </a:p>
          <a:p>
            <a:r>
              <a:rPr lang="pl-PL" sz="2600" dirty="0"/>
              <a:t>Wskazane prognozy nie uwzględniają zmian demograficznych wynikających z pandemii choroby COVID-19 oraz napływu uchodźców z terenu Ukrainy.</a:t>
            </a:r>
          </a:p>
        </p:txBody>
      </p:sp>
      <p:sp>
        <p:nvSpPr>
          <p:cNvPr id="4"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a:t>
            </a:r>
            <a:r>
              <a:rPr lang="pl-PL" sz="1400" dirty="0"/>
              <a:t>BDL GUS (dane wg stanu na dzień 01.12.2021 r.)</a:t>
            </a:r>
            <a:endParaRPr lang="pl-PL" sz="2000" dirty="0"/>
          </a:p>
        </p:txBody>
      </p:sp>
    </p:spTree>
    <p:extLst>
      <p:ext uri="{BB962C8B-B14F-4D97-AF65-F5344CB8AC3E}">
        <p14:creationId xmlns:p14="http://schemas.microsoft.com/office/powerpoint/2010/main" val="9533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Proszę określić, jak zmieniła się jakość Pani/Pana życia w wyniku uzyskanego wsparcia?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71515449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przeprowadzonych badań ankietowych</a:t>
            </a:r>
            <a:endParaRPr lang="pl-PL" sz="2000" dirty="0"/>
          </a:p>
        </p:txBody>
      </p:sp>
    </p:spTree>
    <p:extLst>
      <p:ext uri="{BB962C8B-B14F-4D97-AF65-F5344CB8AC3E}">
        <p14:creationId xmlns:p14="http://schemas.microsoft.com/office/powerpoint/2010/main" val="238249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Czy w wyniku skorzystania z pomocy w opiece nad dzieckiem w ramach projektu zaszły w Pani/a życiu jakieś nieoczekiwane zmiany?</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89843852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przeprowadzonych badań ankietowych</a:t>
            </a:r>
            <a:endParaRPr lang="pl-PL" sz="2000" dirty="0"/>
          </a:p>
        </p:txBody>
      </p:sp>
    </p:spTree>
    <p:extLst>
      <p:ext uri="{BB962C8B-B14F-4D97-AF65-F5344CB8AC3E}">
        <p14:creationId xmlns:p14="http://schemas.microsoft.com/office/powerpoint/2010/main" val="84433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Koszty utworzenia miejsc opieki nad dziećmi w wieku do lat 3</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683951507"/>
              </p:ext>
            </p:extLst>
          </p:nvPr>
        </p:nvGraphicFramePr>
        <p:xfrm>
          <a:off x="733975" y="1801505"/>
          <a:ext cx="10740787" cy="3616657"/>
        </p:xfrm>
        <a:graphic>
          <a:graphicData uri="http://schemas.openxmlformats.org/drawingml/2006/table">
            <a:tbl>
              <a:tblPr firstRow="1" bandRow="1">
                <a:tableStyleId>{21E4AEA4-8DFA-4A89-87EB-49C32662AFE0}</a:tableStyleId>
              </a:tblPr>
              <a:tblGrid>
                <a:gridCol w="2115084">
                  <a:extLst>
                    <a:ext uri="{9D8B030D-6E8A-4147-A177-3AD203B41FA5}">
                      <a16:colId xmlns:a16="http://schemas.microsoft.com/office/drawing/2014/main" val="20000"/>
                    </a:ext>
                  </a:extLst>
                </a:gridCol>
                <a:gridCol w="2161340">
                  <a:extLst>
                    <a:ext uri="{9D8B030D-6E8A-4147-A177-3AD203B41FA5}">
                      <a16:colId xmlns:a16="http://schemas.microsoft.com/office/drawing/2014/main" val="20001"/>
                    </a:ext>
                  </a:extLst>
                </a:gridCol>
                <a:gridCol w="2259636">
                  <a:extLst>
                    <a:ext uri="{9D8B030D-6E8A-4147-A177-3AD203B41FA5}">
                      <a16:colId xmlns:a16="http://schemas.microsoft.com/office/drawing/2014/main" val="20002"/>
                    </a:ext>
                  </a:extLst>
                </a:gridCol>
                <a:gridCol w="2122023">
                  <a:extLst>
                    <a:ext uri="{9D8B030D-6E8A-4147-A177-3AD203B41FA5}">
                      <a16:colId xmlns:a16="http://schemas.microsoft.com/office/drawing/2014/main" val="20003"/>
                    </a:ext>
                  </a:extLst>
                </a:gridCol>
                <a:gridCol w="2082704">
                  <a:extLst>
                    <a:ext uri="{9D8B030D-6E8A-4147-A177-3AD203B41FA5}">
                      <a16:colId xmlns:a16="http://schemas.microsoft.com/office/drawing/2014/main" val="20004"/>
                    </a:ext>
                  </a:extLst>
                </a:gridCol>
              </a:tblGrid>
              <a:tr h="2447477">
                <a:tc>
                  <a:txBody>
                    <a:bodyPr/>
                    <a:lstStyle/>
                    <a:p>
                      <a:pPr algn="l">
                        <a:lnSpc>
                          <a:spcPct val="115000"/>
                        </a:lnSpc>
                        <a:spcAft>
                          <a:spcPts val="600"/>
                        </a:spcAft>
                      </a:pPr>
                      <a:r>
                        <a:rPr lang="pl-PL" sz="1800" spc="20" dirty="0">
                          <a:effectLst/>
                        </a:rPr>
                        <a:t>Poddziałanie</a:t>
                      </a:r>
                      <a:endParaRPr lang="pl-PL" sz="1800" spc="20" dirty="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Liczba analizowanych wniosków</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dirty="0">
                          <a:effectLst/>
                        </a:rPr>
                        <a:t>Suma wydatków kwalifikowalnych</a:t>
                      </a:r>
                      <a:endParaRPr lang="pl-PL" sz="1800" spc="20" dirty="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Liczba utworzonych miejsc opieki nad dzieckiem</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Średni koszt utworzenia jednego miejsca (zł)</a:t>
                      </a:r>
                      <a:endParaRPr lang="pl-PL" sz="1800" spc="20">
                        <a:effectLst/>
                        <a:latin typeface="Calibri"/>
                        <a:ea typeface="Calibri"/>
                        <a:cs typeface="Calibri"/>
                      </a:endParaRPr>
                    </a:p>
                  </a:txBody>
                  <a:tcPr marL="68580" marR="68580" marT="0" marB="0" anchor="ctr"/>
                </a:tc>
                <a:extLst>
                  <a:ext uri="{0D108BD9-81ED-4DB2-BD59-A6C34878D82A}">
                    <a16:rowId xmlns:a16="http://schemas.microsoft.com/office/drawing/2014/main" val="10000"/>
                  </a:ext>
                </a:extLst>
              </a:tr>
              <a:tr h="584590">
                <a:tc>
                  <a:txBody>
                    <a:bodyPr/>
                    <a:lstStyle/>
                    <a:p>
                      <a:pPr algn="l">
                        <a:lnSpc>
                          <a:spcPct val="115000"/>
                        </a:lnSpc>
                        <a:spcAft>
                          <a:spcPts val="600"/>
                        </a:spcAft>
                      </a:pPr>
                      <a:r>
                        <a:rPr lang="pl-PL" sz="1800" spc="20">
                          <a:effectLst/>
                        </a:rPr>
                        <a:t>6.1</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9</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3 448 377,42</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317</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10 878,16</a:t>
                      </a:r>
                      <a:endParaRPr lang="pl-PL" sz="1800" spc="20">
                        <a:effectLst/>
                        <a:latin typeface="Calibri"/>
                        <a:ea typeface="Calibri"/>
                        <a:cs typeface="Calibri"/>
                      </a:endParaRPr>
                    </a:p>
                  </a:txBody>
                  <a:tcPr marL="68580" marR="68580" marT="0" marB="0" anchor="ctr"/>
                </a:tc>
                <a:extLst>
                  <a:ext uri="{0D108BD9-81ED-4DB2-BD59-A6C34878D82A}">
                    <a16:rowId xmlns:a16="http://schemas.microsoft.com/office/drawing/2014/main" val="10001"/>
                  </a:ext>
                </a:extLst>
              </a:tr>
              <a:tr h="584590">
                <a:tc>
                  <a:txBody>
                    <a:bodyPr/>
                    <a:lstStyle/>
                    <a:p>
                      <a:pPr algn="l">
                        <a:lnSpc>
                          <a:spcPct val="115000"/>
                        </a:lnSpc>
                        <a:spcAft>
                          <a:spcPts val="600"/>
                        </a:spcAft>
                      </a:pPr>
                      <a:r>
                        <a:rPr lang="pl-PL" sz="1800" spc="20">
                          <a:effectLst/>
                        </a:rPr>
                        <a:t>8.4</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dirty="0">
                          <a:effectLst/>
                        </a:rPr>
                        <a:t>111</a:t>
                      </a:r>
                      <a:endParaRPr lang="pl-PL" sz="1800" spc="20" dirty="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20 220 222,28</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4 246</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dirty="0">
                          <a:effectLst/>
                        </a:rPr>
                        <a:t>4 762,18</a:t>
                      </a:r>
                      <a:endParaRPr lang="pl-PL" sz="1800" spc="20" dirty="0">
                        <a:effectLst/>
                        <a:latin typeface="Calibri"/>
                        <a:ea typeface="Calibri"/>
                        <a:cs typeface="Calibri"/>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a:t>
            </a:r>
            <a:r>
              <a:rPr lang="pl-PL" sz="1400" dirty="0"/>
              <a:t>danych z systemu SL2014</a:t>
            </a:r>
            <a:endParaRPr lang="pl-PL" sz="2000" dirty="0"/>
          </a:p>
        </p:txBody>
      </p:sp>
    </p:spTree>
    <p:extLst>
      <p:ext uri="{BB962C8B-B14F-4D97-AF65-F5344CB8AC3E}">
        <p14:creationId xmlns:p14="http://schemas.microsoft.com/office/powerpoint/2010/main" val="380301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Koszty utworzenia miejsc opieki przedszkolnej</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520380193"/>
              </p:ext>
            </p:extLst>
          </p:nvPr>
        </p:nvGraphicFramePr>
        <p:xfrm>
          <a:off x="736979" y="1815152"/>
          <a:ext cx="10672549" cy="3725839"/>
        </p:xfrm>
        <a:graphic>
          <a:graphicData uri="http://schemas.openxmlformats.org/drawingml/2006/table">
            <a:tbl>
              <a:tblPr firstRow="1" bandRow="1">
                <a:tableStyleId>{21E4AEA4-8DFA-4A89-87EB-49C32662AFE0}</a:tableStyleId>
              </a:tblPr>
              <a:tblGrid>
                <a:gridCol w="2101646">
                  <a:extLst>
                    <a:ext uri="{9D8B030D-6E8A-4147-A177-3AD203B41FA5}">
                      <a16:colId xmlns:a16="http://schemas.microsoft.com/office/drawing/2014/main" val="20000"/>
                    </a:ext>
                  </a:extLst>
                </a:gridCol>
                <a:gridCol w="2147608">
                  <a:extLst>
                    <a:ext uri="{9D8B030D-6E8A-4147-A177-3AD203B41FA5}">
                      <a16:colId xmlns:a16="http://schemas.microsoft.com/office/drawing/2014/main" val="20001"/>
                    </a:ext>
                  </a:extLst>
                </a:gridCol>
                <a:gridCol w="2245281">
                  <a:extLst>
                    <a:ext uri="{9D8B030D-6E8A-4147-A177-3AD203B41FA5}">
                      <a16:colId xmlns:a16="http://schemas.microsoft.com/office/drawing/2014/main" val="20002"/>
                    </a:ext>
                  </a:extLst>
                </a:gridCol>
                <a:gridCol w="2108542">
                  <a:extLst>
                    <a:ext uri="{9D8B030D-6E8A-4147-A177-3AD203B41FA5}">
                      <a16:colId xmlns:a16="http://schemas.microsoft.com/office/drawing/2014/main" val="20003"/>
                    </a:ext>
                  </a:extLst>
                </a:gridCol>
                <a:gridCol w="2069472">
                  <a:extLst>
                    <a:ext uri="{9D8B030D-6E8A-4147-A177-3AD203B41FA5}">
                      <a16:colId xmlns:a16="http://schemas.microsoft.com/office/drawing/2014/main" val="20004"/>
                    </a:ext>
                  </a:extLst>
                </a:gridCol>
              </a:tblGrid>
              <a:tr h="2521363">
                <a:tc>
                  <a:txBody>
                    <a:bodyPr/>
                    <a:lstStyle/>
                    <a:p>
                      <a:pPr algn="l">
                        <a:lnSpc>
                          <a:spcPct val="115000"/>
                        </a:lnSpc>
                        <a:spcAft>
                          <a:spcPts val="600"/>
                        </a:spcAft>
                      </a:pPr>
                      <a:r>
                        <a:rPr lang="pl-PL" sz="1800" spc="20" dirty="0">
                          <a:effectLst/>
                        </a:rPr>
                        <a:t>Poddziałanie</a:t>
                      </a:r>
                      <a:endParaRPr lang="pl-PL" sz="1800" spc="20" dirty="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Liczba analizowanych wniosków</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Suma wydatków kwalifikowalnych</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Liczba utworzonych miejsc opieki nad dzieckiem</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dirty="0">
                          <a:effectLst/>
                        </a:rPr>
                        <a:t>Średni koszt utworzenia jednego miejsca (zł)</a:t>
                      </a:r>
                      <a:endParaRPr lang="pl-PL" sz="1800" spc="20" dirty="0">
                        <a:effectLst/>
                        <a:latin typeface="Calibri"/>
                        <a:ea typeface="Calibri"/>
                        <a:cs typeface="Calibri"/>
                      </a:endParaRPr>
                    </a:p>
                  </a:txBody>
                  <a:tcPr marL="68580" marR="68580" marT="0" marB="0" anchor="ctr"/>
                </a:tc>
                <a:extLst>
                  <a:ext uri="{0D108BD9-81ED-4DB2-BD59-A6C34878D82A}">
                    <a16:rowId xmlns:a16="http://schemas.microsoft.com/office/drawing/2014/main" val="10000"/>
                  </a:ext>
                </a:extLst>
              </a:tr>
              <a:tr h="602238">
                <a:tc>
                  <a:txBody>
                    <a:bodyPr/>
                    <a:lstStyle/>
                    <a:p>
                      <a:pPr algn="l">
                        <a:lnSpc>
                          <a:spcPct val="115000"/>
                        </a:lnSpc>
                        <a:spcAft>
                          <a:spcPts val="600"/>
                        </a:spcAft>
                      </a:pPr>
                      <a:r>
                        <a:rPr lang="pl-PL" sz="1800" spc="20">
                          <a:effectLst/>
                        </a:rPr>
                        <a:t>7.1</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3</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1 676 721,17</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575</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2 916,04</a:t>
                      </a:r>
                      <a:endParaRPr lang="pl-PL" sz="1800" spc="20">
                        <a:effectLst/>
                        <a:latin typeface="Calibri"/>
                        <a:ea typeface="Calibri"/>
                        <a:cs typeface="Calibri"/>
                      </a:endParaRPr>
                    </a:p>
                  </a:txBody>
                  <a:tcPr marL="68580" marR="68580" marT="0" marB="0" anchor="ctr"/>
                </a:tc>
                <a:extLst>
                  <a:ext uri="{0D108BD9-81ED-4DB2-BD59-A6C34878D82A}">
                    <a16:rowId xmlns:a16="http://schemas.microsoft.com/office/drawing/2014/main" val="10001"/>
                  </a:ext>
                </a:extLst>
              </a:tr>
              <a:tr h="602238">
                <a:tc>
                  <a:txBody>
                    <a:bodyPr/>
                    <a:lstStyle/>
                    <a:p>
                      <a:pPr algn="l">
                        <a:lnSpc>
                          <a:spcPct val="115000"/>
                        </a:lnSpc>
                        <a:spcAft>
                          <a:spcPts val="600"/>
                        </a:spcAft>
                      </a:pPr>
                      <a:r>
                        <a:rPr lang="pl-PL" sz="1800" spc="20">
                          <a:effectLst/>
                        </a:rPr>
                        <a:t>10.1</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dirty="0">
                          <a:effectLst/>
                        </a:rPr>
                        <a:t>5</a:t>
                      </a:r>
                      <a:endParaRPr lang="pl-PL" sz="1800" spc="20" dirty="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413 719,49</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a:effectLst/>
                        </a:rPr>
                        <a:t>212</a:t>
                      </a:r>
                      <a:endParaRPr lang="pl-PL" sz="1800" spc="20">
                        <a:effectLst/>
                        <a:latin typeface="Calibri"/>
                        <a:ea typeface="Calibri"/>
                        <a:cs typeface="Calibri"/>
                      </a:endParaRPr>
                    </a:p>
                  </a:txBody>
                  <a:tcPr marL="68580" marR="68580" marT="0" marB="0" anchor="ctr"/>
                </a:tc>
                <a:tc>
                  <a:txBody>
                    <a:bodyPr/>
                    <a:lstStyle/>
                    <a:p>
                      <a:pPr algn="l">
                        <a:lnSpc>
                          <a:spcPct val="115000"/>
                        </a:lnSpc>
                        <a:spcAft>
                          <a:spcPts val="600"/>
                        </a:spcAft>
                      </a:pPr>
                      <a:r>
                        <a:rPr lang="pl-PL" sz="1800" spc="20" dirty="0">
                          <a:effectLst/>
                        </a:rPr>
                        <a:t>1 951,51</a:t>
                      </a:r>
                      <a:endParaRPr lang="pl-PL" sz="1800" spc="20" dirty="0">
                        <a:effectLst/>
                        <a:latin typeface="Calibri"/>
                        <a:ea typeface="Calibri"/>
                        <a:cs typeface="Calibri"/>
                      </a:endParaRPr>
                    </a:p>
                  </a:txBody>
                  <a:tcPr marL="68580" marR="68580" marT="0" marB="0" anchor="ctr"/>
                </a:tc>
                <a:extLst>
                  <a:ext uri="{0D108BD9-81ED-4DB2-BD59-A6C34878D82A}">
                    <a16:rowId xmlns:a16="http://schemas.microsoft.com/office/drawing/2014/main" val="10002"/>
                  </a:ext>
                </a:extLst>
              </a:tr>
            </a:tbl>
          </a:graphicData>
        </a:graphic>
      </p:graphicFrame>
      <p:sp>
        <p:nvSpPr>
          <p:cNvPr id="6"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a:t>
            </a:r>
            <a:r>
              <a:rPr lang="pl-PL" sz="1400" dirty="0"/>
              <a:t>danych z systemu SL2014</a:t>
            </a:r>
            <a:endParaRPr lang="pl-PL" sz="2000" dirty="0"/>
          </a:p>
        </p:txBody>
      </p:sp>
    </p:spTree>
    <p:extLst>
      <p:ext uri="{BB962C8B-B14F-4D97-AF65-F5344CB8AC3E}">
        <p14:creationId xmlns:p14="http://schemas.microsoft.com/office/powerpoint/2010/main" val="119058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685753"/>
          </a:xfrm>
        </p:spPr>
        <p:txBody>
          <a:bodyPr>
            <a:normAutofit/>
          </a:bodyPr>
          <a:lstStyle/>
          <a:p>
            <a:r>
              <a:rPr lang="pl-PL" sz="2000" b="1" dirty="0">
                <a:latin typeface="+mn-lt"/>
              </a:rPr>
              <a:t>Proszę wskazać czynniki, które utrudniały Państwu realizację projektu:</a:t>
            </a:r>
          </a:p>
        </p:txBody>
      </p:sp>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przeprowadzonych badań ankietowych</a:t>
            </a:r>
            <a:endParaRPr lang="pl-PL" sz="2000" dirty="0"/>
          </a:p>
        </p:txBody>
      </p:sp>
      <p:graphicFrame>
        <p:nvGraphicFramePr>
          <p:cNvPr id="7" name="Wykres 6" descr="Dotyczy Działań 6.1 i 8.4 (opieka nad dziećmi do lat 3)" title="Działania realizowane w ramach projektów">
            <a:extLst>
              <a:ext uri="{FF2B5EF4-FFF2-40B4-BE49-F238E27FC236}">
                <a16:creationId xmlns:a16="http://schemas.microsoft.com/office/drawing/2014/main" id="{169A1FC5-3233-4B6A-9902-8F8F5DB31823}"/>
              </a:ext>
            </a:extLst>
          </p:cNvPr>
          <p:cNvGraphicFramePr/>
          <p:nvPr>
            <p:extLst>
              <p:ext uri="{D42A27DB-BD31-4B8C-83A1-F6EECF244321}">
                <p14:modId xmlns:p14="http://schemas.microsoft.com/office/powerpoint/2010/main" val="738814732"/>
              </p:ext>
            </p:extLst>
          </p:nvPr>
        </p:nvGraphicFramePr>
        <p:xfrm>
          <a:off x="1228164" y="1050878"/>
          <a:ext cx="10201835" cy="4883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928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685753"/>
          </a:xfrm>
        </p:spPr>
        <p:txBody>
          <a:bodyPr>
            <a:normAutofit/>
          </a:bodyPr>
          <a:lstStyle/>
          <a:p>
            <a:r>
              <a:rPr lang="pl-PL" sz="2000" b="1" dirty="0">
                <a:latin typeface="+mn-lt"/>
              </a:rPr>
              <a:t>Wpływ pandemii na realizację projektów</a:t>
            </a:r>
          </a:p>
        </p:txBody>
      </p:sp>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przeprowadzonych badań ankietowych</a:t>
            </a:r>
            <a:endParaRPr lang="pl-PL" sz="2000" dirty="0"/>
          </a:p>
        </p:txBody>
      </p:sp>
      <p:graphicFrame>
        <p:nvGraphicFramePr>
          <p:cNvPr id="7" name="Wykres 6" title="W jaki sposób pandemia koronawirusa SARS-CoV-2 wpłynęła na realizację Państwa przedsięwzięcia?">
            <a:extLst>
              <a:ext uri="{FF2B5EF4-FFF2-40B4-BE49-F238E27FC236}">
                <a16:creationId xmlns:a16="http://schemas.microsoft.com/office/drawing/2014/main" id="{C18C6565-97F0-4212-BAF1-7CA85AD47C90}"/>
              </a:ext>
            </a:extLst>
          </p:cNvPr>
          <p:cNvGraphicFramePr/>
          <p:nvPr>
            <p:extLst>
              <p:ext uri="{D42A27DB-BD31-4B8C-83A1-F6EECF244321}">
                <p14:modId xmlns:p14="http://schemas.microsoft.com/office/powerpoint/2010/main" val="2547999401"/>
              </p:ext>
            </p:extLst>
          </p:nvPr>
        </p:nvGraphicFramePr>
        <p:xfrm>
          <a:off x="627530" y="1050878"/>
          <a:ext cx="11024654" cy="5323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283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Cele badania</a:t>
            </a:r>
          </a:p>
        </p:txBody>
      </p:sp>
      <p:graphicFrame>
        <p:nvGraphicFramePr>
          <p:cNvPr id="3" name="Diagram 2">
            <a:extLst>
              <a:ext uri="{FF2B5EF4-FFF2-40B4-BE49-F238E27FC236}">
                <a16:creationId xmlns:a16="http://schemas.microsoft.com/office/drawing/2014/main" id="{EC96181D-501D-4F7C-A596-1F3121DB1AC3}"/>
              </a:ext>
            </a:extLst>
          </p:cNvPr>
          <p:cNvGraphicFramePr/>
          <p:nvPr>
            <p:extLst>
              <p:ext uri="{D42A27DB-BD31-4B8C-83A1-F6EECF244321}">
                <p14:modId xmlns:p14="http://schemas.microsoft.com/office/powerpoint/2010/main" val="3302893213"/>
              </p:ext>
            </p:extLst>
          </p:nvPr>
        </p:nvGraphicFramePr>
        <p:xfrm>
          <a:off x="448235" y="1308846"/>
          <a:ext cx="11178989" cy="4993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0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2797C445-CCAE-4DAB-B14A-310319DA2100}"/>
              </a:ext>
            </a:extLst>
          </p:cNvPr>
          <p:cNvSpPr/>
          <p:nvPr/>
        </p:nvSpPr>
        <p:spPr>
          <a:xfrm>
            <a:off x="0" y="0"/>
            <a:ext cx="5907741"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sp>
        <p:nvSpPr>
          <p:cNvPr id="8" name="Tytuł 1">
            <a:extLst>
              <a:ext uri="{FF2B5EF4-FFF2-40B4-BE49-F238E27FC236}">
                <a16:creationId xmlns:a16="http://schemas.microsoft.com/office/drawing/2014/main" id="{1D95F611-6772-41B9-8080-9C3E8F7DFB51}"/>
              </a:ext>
            </a:extLst>
          </p:cNvPr>
          <p:cNvSpPr>
            <a:spLocks noGrp="1"/>
          </p:cNvSpPr>
          <p:nvPr>
            <p:ph type="title"/>
          </p:nvPr>
        </p:nvSpPr>
        <p:spPr>
          <a:xfrm>
            <a:off x="206188" y="365125"/>
            <a:ext cx="5423647" cy="685753"/>
          </a:xfrm>
        </p:spPr>
        <p:txBody>
          <a:bodyPr>
            <a:normAutofit/>
          </a:bodyPr>
          <a:lstStyle/>
          <a:p>
            <a:pPr algn="ctr"/>
            <a:r>
              <a:rPr lang="pl-PL" sz="2000" b="1" dirty="0">
                <a:solidFill>
                  <a:schemeClr val="bg1"/>
                </a:solidFill>
                <a:latin typeface="+mn-lt"/>
              </a:rPr>
              <a:t>WNIOSEK</a:t>
            </a:r>
          </a:p>
        </p:txBody>
      </p:sp>
      <p:sp>
        <p:nvSpPr>
          <p:cNvPr id="11" name="Tytuł 1">
            <a:extLst>
              <a:ext uri="{FF2B5EF4-FFF2-40B4-BE49-F238E27FC236}">
                <a16:creationId xmlns:a16="http://schemas.microsoft.com/office/drawing/2014/main" id="{62FB17AB-65EC-4D7A-9843-61394BF8C726}"/>
              </a:ext>
            </a:extLst>
          </p:cNvPr>
          <p:cNvSpPr txBox="1">
            <a:spLocks/>
          </p:cNvSpPr>
          <p:nvPr/>
        </p:nvSpPr>
        <p:spPr>
          <a:xfrm>
            <a:off x="6562165" y="365124"/>
            <a:ext cx="5423647" cy="6857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REKOMENDACJA</a:t>
            </a:r>
          </a:p>
        </p:txBody>
      </p:sp>
      <p:sp>
        <p:nvSpPr>
          <p:cNvPr id="12" name="Tytuł 1">
            <a:extLst>
              <a:ext uri="{FF2B5EF4-FFF2-40B4-BE49-F238E27FC236}">
                <a16:creationId xmlns:a16="http://schemas.microsoft.com/office/drawing/2014/main" id="{0CDE22FD-F200-4E7A-9644-6AD235A2B960}"/>
              </a:ext>
            </a:extLst>
          </p:cNvPr>
          <p:cNvSpPr txBox="1">
            <a:spLocks/>
          </p:cNvSpPr>
          <p:nvPr/>
        </p:nvSpPr>
        <p:spPr>
          <a:xfrm>
            <a:off x="466165" y="1138518"/>
            <a:ext cx="4849906" cy="481362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spcBef>
                <a:spcPts val="600"/>
              </a:spcBef>
              <a:spcAft>
                <a:spcPts val="600"/>
              </a:spcAft>
            </a:pPr>
            <a:r>
              <a:rPr lang="pl-PL" sz="1800" spc="2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 latach 2014-2020 nastąpił zdecydowany wzrost liczby placówek świadczących opieki nad dziećmi do lat 3 oraz w wieku przedszkolnym, a także  liczby dostępnych miejsc opieki.</a:t>
            </a:r>
          </a:p>
          <a:p>
            <a:pPr>
              <a:lnSpc>
                <a:spcPct val="110000"/>
              </a:lnSpc>
            </a:pPr>
            <a:r>
              <a:rPr lang="pl-PL" sz="1800" spc="20" dirty="0">
                <a:solidFill>
                  <a:schemeClr val="bg1"/>
                </a:solidFill>
                <a:effectLst/>
                <a:latin typeface="Calibri" panose="020F0502020204030204" pitchFamily="34" charset="0"/>
                <a:ea typeface="Calibri" panose="020F0502020204030204" pitchFamily="34" charset="0"/>
              </a:rPr>
              <a:t>Realizowana interwencja miała widoczny wpływ na zmiany w tym zakresie, dzięki czemu przyczyniła się do podjęcia zatrudnienia przez większość badanych opiekunów, jednak  wciąż zauważalna jest niska liczba zinstytucjonalizowanych form opieki nad dziećmi na terenie obszarów wiejskich (największa kumulacja punktów opieki widoczna jest w dużych miastach), które są preferowane przez rodziców. Ponadto, mimo stosunkowo niekorzystnych prognoz demograficznych należy również brać pod uwagę dodatkowy czynnik, a mianowicie napływ uchodźców z terenu Ukrainy, w tym również dzieci.</a:t>
            </a:r>
            <a:endParaRPr lang="pl-PL" sz="2000" dirty="0">
              <a:solidFill>
                <a:schemeClr val="bg1"/>
              </a:solidFill>
              <a:latin typeface="+mn-lt"/>
            </a:endParaRPr>
          </a:p>
        </p:txBody>
      </p:sp>
      <p:sp>
        <p:nvSpPr>
          <p:cNvPr id="14" name="Tytuł 1">
            <a:extLst>
              <a:ext uri="{FF2B5EF4-FFF2-40B4-BE49-F238E27FC236}">
                <a16:creationId xmlns:a16="http://schemas.microsoft.com/office/drawing/2014/main" id="{AB61CA14-0DF0-474A-A3D7-5F08549312FC}"/>
              </a:ext>
            </a:extLst>
          </p:cNvPr>
          <p:cNvSpPr txBox="1">
            <a:spLocks/>
          </p:cNvSpPr>
          <p:nvPr/>
        </p:nvSpPr>
        <p:spPr>
          <a:xfrm>
            <a:off x="6185647" y="1237130"/>
            <a:ext cx="5423647" cy="48136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00000"/>
              </a:lnSpc>
              <a:spcBef>
                <a:spcPts val="600"/>
              </a:spcBef>
              <a:spcAft>
                <a:spcPts val="600"/>
              </a:spcAft>
            </a:pPr>
            <a:r>
              <a:rPr lang="pl-PL" sz="1700" spc="20" dirty="0">
                <a:effectLst/>
                <a:latin typeface="Calibri" panose="020F0502020204030204" pitchFamily="34" charset="0"/>
                <a:ea typeface="Calibri" panose="020F0502020204030204" pitchFamily="34" charset="0"/>
                <a:cs typeface="Calibri" panose="020F0502020204030204" pitchFamily="34" charset="0"/>
              </a:rPr>
              <a:t>Z uwagi  na widoczne nierównomierne rozmieszczenie miejsc opieki nad dziećmi do lat 3, a także miejsc wychowania przedszkolnego zaleca się kontynuowanie interwencji w zakresie tworzenia miejsc opieki, głównie na obszarach, gdzie występują braki w dostępie do tych miejsc. Szczególne potrzeby dotyczą w tym zakresie obszarów wiejskich </a:t>
            </a:r>
            <a:r>
              <a:rPr lang="pl-PL" sz="1700" spc="20" dirty="0">
                <a:effectLst/>
                <a:latin typeface="Calibri" panose="020F0502020204030204" pitchFamily="34" charset="0"/>
                <a:ea typeface="Calibri" panose="020F0502020204030204" pitchFamily="34" charset="0"/>
                <a:cs typeface="Times New Roman" panose="02020603050405020304" pitchFamily="18" charset="0"/>
              </a:rPr>
              <a:t>  </a:t>
            </a:r>
            <a:r>
              <a:rPr lang="pl-PL" sz="1700" spc="20" dirty="0">
                <a:effectLst/>
                <a:latin typeface="Calibri" panose="020F0502020204030204" pitchFamily="34" charset="0"/>
                <a:ea typeface="Calibri" panose="020F0502020204030204" pitchFamily="34" charset="0"/>
                <a:cs typeface="Calibri" panose="020F0502020204030204" pitchFamily="34" charset="0"/>
              </a:rPr>
              <a:t>(często nawet mimo niskich wartości wskaźnika urodzeń, dostępna na obszarze tego typu gmin oferta jest na tyle ograniczona, że istniejące zapotrzebowanie uzasadnia realizację tego typu inwestycji) oraz obszarów peryferyjnych miasta metropolitalnego.</a:t>
            </a:r>
          </a:p>
          <a:p>
            <a:pPr algn="just">
              <a:lnSpc>
                <a:spcPct val="100000"/>
              </a:lnSpc>
              <a:spcAft>
                <a:spcPts val="600"/>
              </a:spcAft>
            </a:pP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685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2797C445-CCAE-4DAB-B14A-310319DA2100}"/>
              </a:ext>
            </a:extLst>
          </p:cNvPr>
          <p:cNvSpPr/>
          <p:nvPr/>
        </p:nvSpPr>
        <p:spPr>
          <a:xfrm>
            <a:off x="0" y="0"/>
            <a:ext cx="5907741"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1">
            <a:extLst>
              <a:ext uri="{FF2B5EF4-FFF2-40B4-BE49-F238E27FC236}">
                <a16:creationId xmlns:a16="http://schemas.microsoft.com/office/drawing/2014/main" id="{1D95F611-6772-41B9-8080-9C3E8F7DFB51}"/>
              </a:ext>
            </a:extLst>
          </p:cNvPr>
          <p:cNvSpPr>
            <a:spLocks noGrp="1"/>
          </p:cNvSpPr>
          <p:nvPr>
            <p:ph type="title"/>
          </p:nvPr>
        </p:nvSpPr>
        <p:spPr>
          <a:xfrm>
            <a:off x="206188" y="365125"/>
            <a:ext cx="5423647" cy="685753"/>
          </a:xfrm>
        </p:spPr>
        <p:txBody>
          <a:bodyPr>
            <a:normAutofit/>
          </a:bodyPr>
          <a:lstStyle/>
          <a:p>
            <a:pPr algn="ctr"/>
            <a:r>
              <a:rPr lang="pl-PL" sz="2000" b="1" dirty="0">
                <a:solidFill>
                  <a:schemeClr val="bg1"/>
                </a:solidFill>
                <a:latin typeface="+mn-lt"/>
              </a:rPr>
              <a:t>WNIOSEK</a:t>
            </a:r>
          </a:p>
        </p:txBody>
      </p:sp>
      <p:sp>
        <p:nvSpPr>
          <p:cNvPr id="11" name="Tytuł 1">
            <a:extLst>
              <a:ext uri="{FF2B5EF4-FFF2-40B4-BE49-F238E27FC236}">
                <a16:creationId xmlns:a16="http://schemas.microsoft.com/office/drawing/2014/main" id="{62FB17AB-65EC-4D7A-9843-61394BF8C726}"/>
              </a:ext>
            </a:extLst>
          </p:cNvPr>
          <p:cNvSpPr txBox="1">
            <a:spLocks/>
          </p:cNvSpPr>
          <p:nvPr/>
        </p:nvSpPr>
        <p:spPr>
          <a:xfrm>
            <a:off x="6562165" y="365124"/>
            <a:ext cx="5423647" cy="6857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REKOMENDACJA</a:t>
            </a:r>
          </a:p>
        </p:txBody>
      </p:sp>
      <p:sp>
        <p:nvSpPr>
          <p:cNvPr id="12" name="Tytuł 1">
            <a:extLst>
              <a:ext uri="{FF2B5EF4-FFF2-40B4-BE49-F238E27FC236}">
                <a16:creationId xmlns:a16="http://schemas.microsoft.com/office/drawing/2014/main" id="{0CDE22FD-F200-4E7A-9644-6AD235A2B960}"/>
              </a:ext>
            </a:extLst>
          </p:cNvPr>
          <p:cNvSpPr txBox="1">
            <a:spLocks/>
          </p:cNvSpPr>
          <p:nvPr/>
        </p:nvSpPr>
        <p:spPr>
          <a:xfrm>
            <a:off x="466165" y="1138518"/>
            <a:ext cx="4849906" cy="4813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l-PL" sz="2000" dirty="0">
                <a:solidFill>
                  <a:schemeClr val="bg1"/>
                </a:solidFill>
                <a:latin typeface="+mn-lt"/>
              </a:rPr>
              <a:t>Jednym z najbardziej kosztochłonnych elementów projektów były koszty budowy infrastruktury towarzyszącej (np. placów zabaw) oraz wyposażenia. Kwestia wyposażenia istotna jest z punktu widzenia możliwości wydłużenia trwałości efektów zrealizowanych dotychczas projektów infrastrukturalnych oraz względem dzieci o szczególnych potrzebach, w tym z niepełnosprawnościami.</a:t>
            </a:r>
          </a:p>
        </p:txBody>
      </p:sp>
      <p:sp>
        <p:nvSpPr>
          <p:cNvPr id="14" name="Tytuł 1">
            <a:extLst>
              <a:ext uri="{FF2B5EF4-FFF2-40B4-BE49-F238E27FC236}">
                <a16:creationId xmlns:a16="http://schemas.microsoft.com/office/drawing/2014/main" id="{AB61CA14-0DF0-474A-A3D7-5F08549312FC}"/>
              </a:ext>
            </a:extLst>
          </p:cNvPr>
          <p:cNvSpPr txBox="1">
            <a:spLocks/>
          </p:cNvSpPr>
          <p:nvPr/>
        </p:nvSpPr>
        <p:spPr>
          <a:xfrm>
            <a:off x="6759388" y="1237130"/>
            <a:ext cx="4849906" cy="4813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l-PL" sz="2000" dirty="0">
                <a:latin typeface="+mn-lt"/>
              </a:rPr>
              <a:t>W latach 2021-2027 należy rozważyć wprowadzenie możliwości realizacji projektów umożliwiających rozwijanie infrastruktury towarzyszącej obiektów (np. placów zabaw, </a:t>
            </a:r>
            <a:r>
              <a:rPr lang="pl-PL" sz="2000" dirty="0" err="1">
                <a:latin typeface="+mn-lt"/>
              </a:rPr>
              <a:t>sal</a:t>
            </a:r>
            <a:r>
              <a:rPr lang="pl-PL" sz="2000" dirty="0">
                <a:latin typeface="+mn-lt"/>
              </a:rPr>
              <a:t> gimnastycznych, boisk) oraz wyposażenia wybudowanych obiektów w celu podniesienia jakości sprawowanej opieki nad dziećmi (w tym w zakresie umożliwienia świadczenia opieki względem dzieci o specjalnych potrzebach).</a:t>
            </a:r>
          </a:p>
        </p:txBody>
      </p:sp>
    </p:spTree>
    <p:extLst>
      <p:ext uri="{BB962C8B-B14F-4D97-AF65-F5344CB8AC3E}">
        <p14:creationId xmlns:p14="http://schemas.microsoft.com/office/powerpoint/2010/main" val="421296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2797C445-CCAE-4DAB-B14A-310319DA2100}"/>
              </a:ext>
            </a:extLst>
          </p:cNvPr>
          <p:cNvSpPr/>
          <p:nvPr/>
        </p:nvSpPr>
        <p:spPr>
          <a:xfrm>
            <a:off x="0" y="0"/>
            <a:ext cx="5907741"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1">
            <a:extLst>
              <a:ext uri="{FF2B5EF4-FFF2-40B4-BE49-F238E27FC236}">
                <a16:creationId xmlns:a16="http://schemas.microsoft.com/office/drawing/2014/main" id="{1D95F611-6772-41B9-8080-9C3E8F7DFB51}"/>
              </a:ext>
            </a:extLst>
          </p:cNvPr>
          <p:cNvSpPr>
            <a:spLocks noGrp="1"/>
          </p:cNvSpPr>
          <p:nvPr>
            <p:ph type="title"/>
          </p:nvPr>
        </p:nvSpPr>
        <p:spPr>
          <a:xfrm>
            <a:off x="206188" y="365125"/>
            <a:ext cx="5423647" cy="685753"/>
          </a:xfrm>
        </p:spPr>
        <p:txBody>
          <a:bodyPr>
            <a:normAutofit/>
          </a:bodyPr>
          <a:lstStyle/>
          <a:p>
            <a:pPr algn="ctr"/>
            <a:r>
              <a:rPr lang="pl-PL" sz="2000" b="1" dirty="0">
                <a:solidFill>
                  <a:schemeClr val="bg1"/>
                </a:solidFill>
                <a:latin typeface="+mn-lt"/>
              </a:rPr>
              <a:t>WNIOSEK</a:t>
            </a:r>
          </a:p>
        </p:txBody>
      </p:sp>
      <p:sp>
        <p:nvSpPr>
          <p:cNvPr id="11" name="Tytuł 1">
            <a:extLst>
              <a:ext uri="{FF2B5EF4-FFF2-40B4-BE49-F238E27FC236}">
                <a16:creationId xmlns:a16="http://schemas.microsoft.com/office/drawing/2014/main" id="{62FB17AB-65EC-4D7A-9843-61394BF8C726}"/>
              </a:ext>
            </a:extLst>
          </p:cNvPr>
          <p:cNvSpPr txBox="1">
            <a:spLocks/>
          </p:cNvSpPr>
          <p:nvPr/>
        </p:nvSpPr>
        <p:spPr>
          <a:xfrm>
            <a:off x="6562165" y="365124"/>
            <a:ext cx="5423647" cy="6857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REKOMENDACJA</a:t>
            </a:r>
          </a:p>
        </p:txBody>
      </p:sp>
      <p:sp>
        <p:nvSpPr>
          <p:cNvPr id="12" name="Tytuł 1">
            <a:extLst>
              <a:ext uri="{FF2B5EF4-FFF2-40B4-BE49-F238E27FC236}">
                <a16:creationId xmlns:a16="http://schemas.microsoft.com/office/drawing/2014/main" id="{0CDE22FD-F200-4E7A-9644-6AD235A2B960}"/>
              </a:ext>
            </a:extLst>
          </p:cNvPr>
          <p:cNvSpPr txBox="1">
            <a:spLocks/>
          </p:cNvSpPr>
          <p:nvPr/>
        </p:nvSpPr>
        <p:spPr>
          <a:xfrm>
            <a:off x="466165" y="1138518"/>
            <a:ext cx="4849906" cy="3290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l-PL" sz="2000" dirty="0">
                <a:solidFill>
                  <a:schemeClr val="bg1"/>
                </a:solidFill>
                <a:latin typeface="+mn-lt"/>
              </a:rPr>
              <a:t>Analiza wykazała stosunkowo niski poziom znajomości źródeł finansowania projektów miękkich przez społeczeństwo, w tym samych uczestników wsparcia. </a:t>
            </a:r>
          </a:p>
        </p:txBody>
      </p:sp>
      <p:sp>
        <p:nvSpPr>
          <p:cNvPr id="14" name="Tytuł 1">
            <a:extLst>
              <a:ext uri="{FF2B5EF4-FFF2-40B4-BE49-F238E27FC236}">
                <a16:creationId xmlns:a16="http://schemas.microsoft.com/office/drawing/2014/main" id="{AB61CA14-0DF0-474A-A3D7-5F08549312FC}"/>
              </a:ext>
            </a:extLst>
          </p:cNvPr>
          <p:cNvSpPr txBox="1">
            <a:spLocks/>
          </p:cNvSpPr>
          <p:nvPr/>
        </p:nvSpPr>
        <p:spPr>
          <a:xfrm>
            <a:off x="6759388" y="1237130"/>
            <a:ext cx="4849906" cy="2985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l-PL" sz="2000" dirty="0">
                <a:latin typeface="+mn-lt"/>
              </a:rPr>
              <a:t>Rekomenduje się położenie większego nacisku na działania informacyjne dot. źródła finansowanych projektów, w tym w szczególności dot. projektów o charakterze miękkim.</a:t>
            </a:r>
          </a:p>
        </p:txBody>
      </p:sp>
    </p:spTree>
    <p:extLst>
      <p:ext uri="{BB962C8B-B14F-4D97-AF65-F5344CB8AC3E}">
        <p14:creationId xmlns:p14="http://schemas.microsoft.com/office/powerpoint/2010/main" val="10764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Zakres przedmiotowy badania</a:t>
            </a:r>
          </a:p>
        </p:txBody>
      </p:sp>
      <p:graphicFrame>
        <p:nvGraphicFramePr>
          <p:cNvPr id="4" name="Diagram 3" descr="OP VI&#10; PI 6.1 (PI 9.a) Inwestycje w infrastrukturę społeczną&#10;OP VII&#10; PI 7.1 (PI 10.a) Inwestycje w edukację przedszkolną, podstawową i gimnazjalną&#10;OP VIII&#10; PI 8.4 (PI 8. iv) Godzenie życia zawodowego &#10; i prywatnego&#10;OP X&#10; PI 10.1 (PI 10.i) Zapewnienie równego dostępu do wysokiej jakości edukacji przedszkolnej, podstawowej, gimnazjalnej i ponadgimnazjalnej&#10;">
            <a:extLst>
              <a:ext uri="{FF2B5EF4-FFF2-40B4-BE49-F238E27FC236}">
                <a16:creationId xmlns:a16="http://schemas.microsoft.com/office/drawing/2014/main" id="{A5524E6D-D732-494E-AC23-3612E10E67D4}"/>
              </a:ext>
            </a:extLst>
          </p:cNvPr>
          <p:cNvGraphicFramePr/>
          <p:nvPr>
            <p:extLst>
              <p:ext uri="{D42A27DB-BD31-4B8C-83A1-F6EECF244321}">
                <p14:modId xmlns:p14="http://schemas.microsoft.com/office/powerpoint/2010/main" val="4011831651"/>
              </p:ext>
            </p:extLst>
          </p:nvPr>
        </p:nvGraphicFramePr>
        <p:xfrm>
          <a:off x="1515035" y="1595718"/>
          <a:ext cx="8283389" cy="386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ymbol zastępczy zawartości 2">
            <a:extLst>
              <a:ext uri="{FF2B5EF4-FFF2-40B4-BE49-F238E27FC236}">
                <a16:creationId xmlns:a16="http://schemas.microsoft.com/office/drawing/2014/main" id="{0158B43D-908D-4A72-9F04-AB58C03400AF}"/>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EU-CONSULT sp. z o.o.</a:t>
            </a:r>
            <a:endParaRPr lang="pl-PL" sz="2000" dirty="0"/>
          </a:p>
        </p:txBody>
      </p:sp>
    </p:spTree>
    <p:extLst>
      <p:ext uri="{BB962C8B-B14F-4D97-AF65-F5344CB8AC3E}">
        <p14:creationId xmlns:p14="http://schemas.microsoft.com/office/powerpoint/2010/main" val="233505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0321" y="959224"/>
            <a:ext cx="5015752" cy="1898368"/>
          </a:xfrm>
        </p:spPr>
        <p:txBody>
          <a:bodyPr>
            <a:normAutofit/>
          </a:bodyPr>
          <a:lstStyle/>
          <a:p>
            <a:pPr algn="ctr"/>
            <a:r>
              <a:rPr lang="pl-PL" sz="2000" b="1" dirty="0">
                <a:latin typeface="+mn-lt"/>
              </a:rPr>
              <a:t>Liczba placówek w województwie dolnośląskim, w których świadczona jest opieka nad dziećmi do lat 3 wraz z liczbą dostępnych miejsc opieki w latach 2014-2020</a:t>
            </a:r>
          </a:p>
        </p:txBody>
      </p:sp>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danych BDL GUS (stan na dzień 30.11.2021).</a:t>
            </a:r>
            <a:endParaRPr lang="pl-PL" sz="2000" dirty="0"/>
          </a:p>
        </p:txBody>
      </p:sp>
      <p:graphicFrame>
        <p:nvGraphicFramePr>
          <p:cNvPr id="3" name="Tabela 2">
            <a:extLst>
              <a:ext uri="{FF2B5EF4-FFF2-40B4-BE49-F238E27FC236}">
                <a16:creationId xmlns:a16="http://schemas.microsoft.com/office/drawing/2014/main" id="{A1B8E447-E58B-4325-9838-1C8B43AF31BA}"/>
              </a:ext>
            </a:extLst>
          </p:cNvPr>
          <p:cNvGraphicFramePr>
            <a:graphicFrameLocks noGrp="1"/>
          </p:cNvGraphicFramePr>
          <p:nvPr>
            <p:extLst>
              <p:ext uri="{D42A27DB-BD31-4B8C-83A1-F6EECF244321}">
                <p14:modId xmlns:p14="http://schemas.microsoft.com/office/powerpoint/2010/main" val="2178968094"/>
              </p:ext>
            </p:extLst>
          </p:nvPr>
        </p:nvGraphicFramePr>
        <p:xfrm>
          <a:off x="5441577" y="1158527"/>
          <a:ext cx="6450102" cy="2054245"/>
        </p:xfrm>
        <a:graphic>
          <a:graphicData uri="http://schemas.openxmlformats.org/drawingml/2006/table">
            <a:tbl>
              <a:tblPr firstRow="1" firstCol="1" bandRow="1"/>
              <a:tblGrid>
                <a:gridCol w="1469628">
                  <a:extLst>
                    <a:ext uri="{9D8B030D-6E8A-4147-A177-3AD203B41FA5}">
                      <a16:colId xmlns:a16="http://schemas.microsoft.com/office/drawing/2014/main" val="2298823318"/>
                    </a:ext>
                  </a:extLst>
                </a:gridCol>
                <a:gridCol w="695461">
                  <a:extLst>
                    <a:ext uri="{9D8B030D-6E8A-4147-A177-3AD203B41FA5}">
                      <a16:colId xmlns:a16="http://schemas.microsoft.com/office/drawing/2014/main" val="857879998"/>
                    </a:ext>
                  </a:extLst>
                </a:gridCol>
                <a:gridCol w="696750">
                  <a:extLst>
                    <a:ext uri="{9D8B030D-6E8A-4147-A177-3AD203B41FA5}">
                      <a16:colId xmlns:a16="http://schemas.microsoft.com/office/drawing/2014/main" val="4153941709"/>
                    </a:ext>
                  </a:extLst>
                </a:gridCol>
                <a:gridCol w="681267">
                  <a:extLst>
                    <a:ext uri="{9D8B030D-6E8A-4147-A177-3AD203B41FA5}">
                      <a16:colId xmlns:a16="http://schemas.microsoft.com/office/drawing/2014/main" val="1624356399"/>
                    </a:ext>
                  </a:extLst>
                </a:gridCol>
                <a:gridCol w="705783">
                  <a:extLst>
                    <a:ext uri="{9D8B030D-6E8A-4147-A177-3AD203B41FA5}">
                      <a16:colId xmlns:a16="http://schemas.microsoft.com/office/drawing/2014/main" val="3472224700"/>
                    </a:ext>
                  </a:extLst>
                </a:gridCol>
                <a:gridCol w="701911">
                  <a:extLst>
                    <a:ext uri="{9D8B030D-6E8A-4147-A177-3AD203B41FA5}">
                      <a16:colId xmlns:a16="http://schemas.microsoft.com/office/drawing/2014/main" val="2499668719"/>
                    </a:ext>
                  </a:extLst>
                </a:gridCol>
                <a:gridCol w="700620">
                  <a:extLst>
                    <a:ext uri="{9D8B030D-6E8A-4147-A177-3AD203B41FA5}">
                      <a16:colId xmlns:a16="http://schemas.microsoft.com/office/drawing/2014/main" val="2848025674"/>
                    </a:ext>
                  </a:extLst>
                </a:gridCol>
                <a:gridCol w="798682">
                  <a:extLst>
                    <a:ext uri="{9D8B030D-6E8A-4147-A177-3AD203B41FA5}">
                      <a16:colId xmlns:a16="http://schemas.microsoft.com/office/drawing/2014/main" val="2279008089"/>
                    </a:ext>
                  </a:extLst>
                </a:gridCol>
              </a:tblGrid>
              <a:tr h="320437">
                <a:tc>
                  <a:txBody>
                    <a:bodyPr/>
                    <a:lstStyle/>
                    <a:p>
                      <a:endParaRPr lang="pl-PL" sz="14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2014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2015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2016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2017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2018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2019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2020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899982506"/>
                  </a:ext>
                </a:extLst>
              </a:tr>
              <a:tr h="320437">
                <a:tc>
                  <a:txBody>
                    <a:bodyPr/>
                    <a:lstStyle/>
                    <a:p>
                      <a:pPr algn="l">
                        <a:lnSpc>
                          <a:spcPct val="115000"/>
                        </a:lnSpc>
                        <a:spcBef>
                          <a:spcPts val="400"/>
                        </a:spcBef>
                        <a:spcAft>
                          <a:spcPts val="400"/>
                        </a:spcAft>
                      </a:pPr>
                      <a:r>
                        <a:rPr lang="pl-PL" sz="14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Żłobki</a:t>
                      </a:r>
                      <a:endParaRPr lang="pl-PL" sz="14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187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219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275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330</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378</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399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86915159"/>
                  </a:ext>
                </a:extLst>
              </a:tr>
              <a:tr h="320437">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Oddziały żłobkowe</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144086898"/>
                  </a:ext>
                </a:extLst>
              </a:tr>
              <a:tr h="320437">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Kluby dziecięce</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816245184"/>
                  </a:ext>
                </a:extLst>
              </a:tr>
              <a:tr h="616620">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Miejsca łącznie</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8 578</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9 543</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10 510</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11 834</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14 973</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17 255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19 108</a:t>
                      </a:r>
                      <a:endParaRPr lang="pl-PL" sz="14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48085365"/>
                  </a:ext>
                </a:extLst>
              </a:tr>
            </a:tbl>
          </a:graphicData>
        </a:graphic>
      </p:graphicFrame>
      <p:sp>
        <p:nvSpPr>
          <p:cNvPr id="6" name="Tytuł 1">
            <a:extLst>
              <a:ext uri="{FF2B5EF4-FFF2-40B4-BE49-F238E27FC236}">
                <a16:creationId xmlns:a16="http://schemas.microsoft.com/office/drawing/2014/main" id="{E812672E-8A37-431D-907E-961B0C7727BB}"/>
              </a:ext>
            </a:extLst>
          </p:cNvPr>
          <p:cNvSpPr txBox="1">
            <a:spLocks/>
          </p:cNvSpPr>
          <p:nvPr/>
        </p:nvSpPr>
        <p:spPr>
          <a:xfrm>
            <a:off x="6624918" y="3567953"/>
            <a:ext cx="5405720" cy="1898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Liczba dzieci objętych różnymi formami opieki na terenie województwa dolnośląskiego w latach 2014-2020 (wg stanu na 31.12. każdego roku)</a:t>
            </a:r>
          </a:p>
        </p:txBody>
      </p:sp>
      <p:graphicFrame>
        <p:nvGraphicFramePr>
          <p:cNvPr id="4" name="Tabela 3">
            <a:extLst>
              <a:ext uri="{FF2B5EF4-FFF2-40B4-BE49-F238E27FC236}">
                <a16:creationId xmlns:a16="http://schemas.microsoft.com/office/drawing/2014/main" id="{E4F3E563-8F67-4D0D-B763-6BEFDA5FFF23}"/>
              </a:ext>
            </a:extLst>
          </p:cNvPr>
          <p:cNvGraphicFramePr>
            <a:graphicFrameLocks noGrp="1"/>
          </p:cNvGraphicFramePr>
          <p:nvPr>
            <p:extLst>
              <p:ext uri="{D42A27DB-BD31-4B8C-83A1-F6EECF244321}">
                <p14:modId xmlns:p14="http://schemas.microsoft.com/office/powerpoint/2010/main" val="2611642289"/>
              </p:ext>
            </p:extLst>
          </p:nvPr>
        </p:nvGraphicFramePr>
        <p:xfrm>
          <a:off x="300321" y="3567953"/>
          <a:ext cx="6109444" cy="2652755"/>
        </p:xfrm>
        <a:graphic>
          <a:graphicData uri="http://schemas.openxmlformats.org/drawingml/2006/table">
            <a:tbl>
              <a:tblPr firstRow="1" firstCol="1" bandRow="1"/>
              <a:tblGrid>
                <a:gridCol w="1430832">
                  <a:extLst>
                    <a:ext uri="{9D8B030D-6E8A-4147-A177-3AD203B41FA5}">
                      <a16:colId xmlns:a16="http://schemas.microsoft.com/office/drawing/2014/main" val="1745626167"/>
                    </a:ext>
                  </a:extLst>
                </a:gridCol>
                <a:gridCol w="670817">
                  <a:extLst>
                    <a:ext uri="{9D8B030D-6E8A-4147-A177-3AD203B41FA5}">
                      <a16:colId xmlns:a16="http://schemas.microsoft.com/office/drawing/2014/main" val="2616643850"/>
                    </a:ext>
                  </a:extLst>
                </a:gridCol>
                <a:gridCol w="668373">
                  <a:extLst>
                    <a:ext uri="{9D8B030D-6E8A-4147-A177-3AD203B41FA5}">
                      <a16:colId xmlns:a16="http://schemas.microsoft.com/office/drawing/2014/main" val="1070393947"/>
                    </a:ext>
                  </a:extLst>
                </a:gridCol>
                <a:gridCol w="669595">
                  <a:extLst>
                    <a:ext uri="{9D8B030D-6E8A-4147-A177-3AD203B41FA5}">
                      <a16:colId xmlns:a16="http://schemas.microsoft.com/office/drawing/2014/main" val="6739670"/>
                    </a:ext>
                  </a:extLst>
                </a:gridCol>
                <a:gridCol w="669595">
                  <a:extLst>
                    <a:ext uri="{9D8B030D-6E8A-4147-A177-3AD203B41FA5}">
                      <a16:colId xmlns:a16="http://schemas.microsoft.com/office/drawing/2014/main" val="1974531436"/>
                    </a:ext>
                  </a:extLst>
                </a:gridCol>
                <a:gridCol w="668373">
                  <a:extLst>
                    <a:ext uri="{9D8B030D-6E8A-4147-A177-3AD203B41FA5}">
                      <a16:colId xmlns:a16="http://schemas.microsoft.com/office/drawing/2014/main" val="3159306598"/>
                    </a:ext>
                  </a:extLst>
                </a:gridCol>
                <a:gridCol w="668373">
                  <a:extLst>
                    <a:ext uri="{9D8B030D-6E8A-4147-A177-3AD203B41FA5}">
                      <a16:colId xmlns:a16="http://schemas.microsoft.com/office/drawing/2014/main" val="1101129193"/>
                    </a:ext>
                  </a:extLst>
                </a:gridCol>
                <a:gridCol w="663486">
                  <a:extLst>
                    <a:ext uri="{9D8B030D-6E8A-4147-A177-3AD203B41FA5}">
                      <a16:colId xmlns:a16="http://schemas.microsoft.com/office/drawing/2014/main" val="1779244088"/>
                    </a:ext>
                  </a:extLst>
                </a:gridCol>
              </a:tblGrid>
              <a:tr h="485551">
                <a:tc>
                  <a:txBody>
                    <a:bodyPr/>
                    <a:lstStyle/>
                    <a:p>
                      <a:endParaRPr lang="pl-PL"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2014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2015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2016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2017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2018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2019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2020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4158360342"/>
                  </a:ext>
                </a:extLst>
              </a:tr>
              <a:tr h="481842">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Dzieci w żłobkach</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8 147</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9 207</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10 401</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12 841</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14 547</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14 685</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774832484"/>
                  </a:ext>
                </a:extLst>
              </a:tr>
              <a:tr h="481842">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Dzieci w klubach dziecięcych </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366</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563</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674</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861</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1 219</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1 240</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180850485"/>
                  </a:ext>
                </a:extLst>
              </a:tr>
              <a:tr h="659725">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Dzieci w oddziałach żłobkowych </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431</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308</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120</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992671042"/>
                  </a:ext>
                </a:extLst>
              </a:tr>
              <a:tr h="481842">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Łącznie</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7 975</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8 944</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10 112</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11 383</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13 898</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15 886</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15 993</a:t>
                      </a:r>
                      <a:endParaRPr lang="pl-PL" sz="16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466319200"/>
                  </a:ext>
                </a:extLst>
              </a:tr>
            </a:tbl>
          </a:graphicData>
        </a:graphic>
      </p:graphicFrame>
      <p:sp>
        <p:nvSpPr>
          <p:cNvPr id="9" name="Tytuł 1">
            <a:extLst>
              <a:ext uri="{FF2B5EF4-FFF2-40B4-BE49-F238E27FC236}">
                <a16:creationId xmlns:a16="http://schemas.microsoft.com/office/drawing/2014/main" id="{6C1895FE-8CF2-43D5-9E44-C97B4B2549E0}"/>
              </a:ext>
            </a:extLst>
          </p:cNvPr>
          <p:cNvSpPr txBox="1">
            <a:spLocks/>
          </p:cNvSpPr>
          <p:nvPr/>
        </p:nvSpPr>
        <p:spPr>
          <a:xfrm>
            <a:off x="363073" y="0"/>
            <a:ext cx="11528606" cy="993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Dostępność do usług opieki nad dzieckiem do lat 3</a:t>
            </a:r>
          </a:p>
        </p:txBody>
      </p:sp>
    </p:spTree>
    <p:extLst>
      <p:ext uri="{BB962C8B-B14F-4D97-AF65-F5344CB8AC3E}">
        <p14:creationId xmlns:p14="http://schemas.microsoft.com/office/powerpoint/2010/main" val="331637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19902" y="993868"/>
            <a:ext cx="5015752" cy="1898368"/>
          </a:xfrm>
        </p:spPr>
        <p:txBody>
          <a:bodyPr>
            <a:normAutofit/>
          </a:bodyPr>
          <a:lstStyle/>
          <a:p>
            <a:pPr algn="ctr"/>
            <a:r>
              <a:rPr lang="pl-PL" sz="2000" b="1" dirty="0">
                <a:latin typeface="+mn-lt"/>
              </a:rPr>
              <a:t>Liczba niań w województwie dolnośląskim w latach 2015-2020</a:t>
            </a:r>
          </a:p>
        </p:txBody>
      </p:sp>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danych BDL GUS (stan na dzień 30.11.2021).</a:t>
            </a:r>
            <a:endParaRPr lang="pl-PL" sz="2000" dirty="0"/>
          </a:p>
        </p:txBody>
      </p:sp>
      <p:sp>
        <p:nvSpPr>
          <p:cNvPr id="6" name="Tytuł 1">
            <a:extLst>
              <a:ext uri="{FF2B5EF4-FFF2-40B4-BE49-F238E27FC236}">
                <a16:creationId xmlns:a16="http://schemas.microsoft.com/office/drawing/2014/main" id="{E812672E-8A37-431D-907E-961B0C7727BB}"/>
              </a:ext>
            </a:extLst>
          </p:cNvPr>
          <p:cNvSpPr txBox="1">
            <a:spLocks/>
          </p:cNvSpPr>
          <p:nvPr/>
        </p:nvSpPr>
        <p:spPr>
          <a:xfrm>
            <a:off x="488576" y="3847213"/>
            <a:ext cx="4146177" cy="1898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Liczba opiekunów dziennych i dzieci znajdujących się pod ich opieką w województwie dolnośląskim w latach 2015-2020</a:t>
            </a:r>
          </a:p>
        </p:txBody>
      </p:sp>
      <p:sp>
        <p:nvSpPr>
          <p:cNvPr id="9" name="Tytuł 1">
            <a:extLst>
              <a:ext uri="{FF2B5EF4-FFF2-40B4-BE49-F238E27FC236}">
                <a16:creationId xmlns:a16="http://schemas.microsoft.com/office/drawing/2014/main" id="{6C1895FE-8CF2-43D5-9E44-C97B4B2549E0}"/>
              </a:ext>
            </a:extLst>
          </p:cNvPr>
          <p:cNvSpPr txBox="1">
            <a:spLocks/>
          </p:cNvSpPr>
          <p:nvPr/>
        </p:nvSpPr>
        <p:spPr>
          <a:xfrm>
            <a:off x="363073" y="0"/>
            <a:ext cx="11528606" cy="993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Dostępność do usług opieki nad dzieckiem do lat 3</a:t>
            </a:r>
          </a:p>
        </p:txBody>
      </p:sp>
      <p:graphicFrame>
        <p:nvGraphicFramePr>
          <p:cNvPr id="8" name="Tabela 7">
            <a:extLst>
              <a:ext uri="{FF2B5EF4-FFF2-40B4-BE49-F238E27FC236}">
                <a16:creationId xmlns:a16="http://schemas.microsoft.com/office/drawing/2014/main" id="{FF18B520-1322-4C32-AAB6-9EB34F74D6C0}"/>
              </a:ext>
            </a:extLst>
          </p:cNvPr>
          <p:cNvGraphicFramePr>
            <a:graphicFrameLocks noGrp="1"/>
          </p:cNvGraphicFramePr>
          <p:nvPr>
            <p:extLst>
              <p:ext uri="{D42A27DB-BD31-4B8C-83A1-F6EECF244321}">
                <p14:modId xmlns:p14="http://schemas.microsoft.com/office/powerpoint/2010/main" val="1546236559"/>
              </p:ext>
            </p:extLst>
          </p:nvPr>
        </p:nvGraphicFramePr>
        <p:xfrm>
          <a:off x="488576" y="1696478"/>
          <a:ext cx="5715000" cy="993868"/>
        </p:xfrm>
        <a:graphic>
          <a:graphicData uri="http://schemas.openxmlformats.org/drawingml/2006/table">
            <a:tbl>
              <a:tblPr firstRow="1" firstCol="1" bandRow="1"/>
              <a:tblGrid>
                <a:gridCol w="953262">
                  <a:extLst>
                    <a:ext uri="{9D8B030D-6E8A-4147-A177-3AD203B41FA5}">
                      <a16:colId xmlns:a16="http://schemas.microsoft.com/office/drawing/2014/main" val="2929310776"/>
                    </a:ext>
                  </a:extLst>
                </a:gridCol>
                <a:gridCol w="953262">
                  <a:extLst>
                    <a:ext uri="{9D8B030D-6E8A-4147-A177-3AD203B41FA5}">
                      <a16:colId xmlns:a16="http://schemas.microsoft.com/office/drawing/2014/main" val="2576089931"/>
                    </a:ext>
                  </a:extLst>
                </a:gridCol>
                <a:gridCol w="952119">
                  <a:extLst>
                    <a:ext uri="{9D8B030D-6E8A-4147-A177-3AD203B41FA5}">
                      <a16:colId xmlns:a16="http://schemas.microsoft.com/office/drawing/2014/main" val="821215507"/>
                    </a:ext>
                  </a:extLst>
                </a:gridCol>
                <a:gridCol w="952119">
                  <a:extLst>
                    <a:ext uri="{9D8B030D-6E8A-4147-A177-3AD203B41FA5}">
                      <a16:colId xmlns:a16="http://schemas.microsoft.com/office/drawing/2014/main" val="337033470"/>
                    </a:ext>
                  </a:extLst>
                </a:gridCol>
                <a:gridCol w="952119">
                  <a:extLst>
                    <a:ext uri="{9D8B030D-6E8A-4147-A177-3AD203B41FA5}">
                      <a16:colId xmlns:a16="http://schemas.microsoft.com/office/drawing/2014/main" val="964023981"/>
                    </a:ext>
                  </a:extLst>
                </a:gridCol>
                <a:gridCol w="952119">
                  <a:extLst>
                    <a:ext uri="{9D8B030D-6E8A-4147-A177-3AD203B41FA5}">
                      <a16:colId xmlns:a16="http://schemas.microsoft.com/office/drawing/2014/main" val="2726053130"/>
                    </a:ext>
                  </a:extLst>
                </a:gridCol>
              </a:tblGrid>
              <a:tr h="496934">
                <a:tc>
                  <a:txBody>
                    <a:bodyPr/>
                    <a:lstStyle/>
                    <a:p>
                      <a:pPr algn="l">
                        <a:lnSpc>
                          <a:spcPct val="115000"/>
                        </a:lnSpc>
                        <a:spcBef>
                          <a:spcPts val="400"/>
                        </a:spcBef>
                        <a:spcAft>
                          <a:spcPts val="400"/>
                        </a:spcAft>
                      </a:pPr>
                      <a:r>
                        <a:rPr lang="pl-PL" sz="1600" b="1" spc="20">
                          <a:effectLst/>
                          <a:latin typeface="Calibri" panose="020F0502020204030204" pitchFamily="34" charset="0"/>
                          <a:ea typeface="Calibri" panose="020F0502020204030204" pitchFamily="34" charset="0"/>
                          <a:cs typeface="Calibri" panose="020F0502020204030204" pitchFamily="34" charset="0"/>
                        </a:rPr>
                        <a:t>2015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2016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2017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2018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2019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2020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3056539970"/>
                  </a:ext>
                </a:extLst>
              </a:tr>
              <a:tr h="496934">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615</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558</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568</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584</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598</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644</a:t>
                      </a:r>
                      <a:endParaRPr lang="pl-PL" sz="16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30657802"/>
                  </a:ext>
                </a:extLst>
              </a:tr>
            </a:tbl>
          </a:graphicData>
        </a:graphic>
      </p:graphicFrame>
      <p:graphicFrame>
        <p:nvGraphicFramePr>
          <p:cNvPr id="10" name="Tabela 9">
            <a:extLst>
              <a:ext uri="{FF2B5EF4-FFF2-40B4-BE49-F238E27FC236}">
                <a16:creationId xmlns:a16="http://schemas.microsoft.com/office/drawing/2014/main" id="{E6960ADA-B336-48C9-96B0-7DE2C6BE3A18}"/>
              </a:ext>
            </a:extLst>
          </p:cNvPr>
          <p:cNvGraphicFramePr>
            <a:graphicFrameLocks noGrp="1"/>
          </p:cNvGraphicFramePr>
          <p:nvPr>
            <p:extLst>
              <p:ext uri="{D42A27DB-BD31-4B8C-83A1-F6EECF244321}">
                <p14:modId xmlns:p14="http://schemas.microsoft.com/office/powerpoint/2010/main" val="1402545745"/>
              </p:ext>
            </p:extLst>
          </p:nvPr>
        </p:nvGraphicFramePr>
        <p:xfrm>
          <a:off x="5002306" y="3752628"/>
          <a:ext cx="6833345" cy="2111505"/>
        </p:xfrm>
        <a:graphic>
          <a:graphicData uri="http://schemas.openxmlformats.org/drawingml/2006/table">
            <a:tbl>
              <a:tblPr firstRow="1" firstCol="1" bandRow="1"/>
              <a:tblGrid>
                <a:gridCol w="2347938">
                  <a:extLst>
                    <a:ext uri="{9D8B030D-6E8A-4147-A177-3AD203B41FA5}">
                      <a16:colId xmlns:a16="http://schemas.microsoft.com/office/drawing/2014/main" val="2949425619"/>
                    </a:ext>
                  </a:extLst>
                </a:gridCol>
                <a:gridCol w="747568">
                  <a:extLst>
                    <a:ext uri="{9D8B030D-6E8A-4147-A177-3AD203B41FA5}">
                      <a16:colId xmlns:a16="http://schemas.microsoft.com/office/drawing/2014/main" val="2761142117"/>
                    </a:ext>
                  </a:extLst>
                </a:gridCol>
                <a:gridCol w="748934">
                  <a:extLst>
                    <a:ext uri="{9D8B030D-6E8A-4147-A177-3AD203B41FA5}">
                      <a16:colId xmlns:a16="http://schemas.microsoft.com/office/drawing/2014/main" val="3174003782"/>
                    </a:ext>
                  </a:extLst>
                </a:gridCol>
                <a:gridCol w="748934">
                  <a:extLst>
                    <a:ext uri="{9D8B030D-6E8A-4147-A177-3AD203B41FA5}">
                      <a16:colId xmlns:a16="http://schemas.microsoft.com/office/drawing/2014/main" val="4252323212"/>
                    </a:ext>
                  </a:extLst>
                </a:gridCol>
                <a:gridCol w="747568">
                  <a:extLst>
                    <a:ext uri="{9D8B030D-6E8A-4147-A177-3AD203B41FA5}">
                      <a16:colId xmlns:a16="http://schemas.microsoft.com/office/drawing/2014/main" val="736874653"/>
                    </a:ext>
                  </a:extLst>
                </a:gridCol>
                <a:gridCol w="747568">
                  <a:extLst>
                    <a:ext uri="{9D8B030D-6E8A-4147-A177-3AD203B41FA5}">
                      <a16:colId xmlns:a16="http://schemas.microsoft.com/office/drawing/2014/main" val="368915011"/>
                    </a:ext>
                  </a:extLst>
                </a:gridCol>
                <a:gridCol w="744835">
                  <a:extLst>
                    <a:ext uri="{9D8B030D-6E8A-4147-A177-3AD203B41FA5}">
                      <a16:colId xmlns:a16="http://schemas.microsoft.com/office/drawing/2014/main" val="5501780"/>
                    </a:ext>
                  </a:extLst>
                </a:gridCol>
              </a:tblGrid>
              <a:tr h="703835">
                <a:tc>
                  <a:txBody>
                    <a:bodyPr/>
                    <a:lstStyle/>
                    <a:p>
                      <a:endParaRPr lang="pl-PL"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2015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2016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2017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2018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2019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 r.</a:t>
                      </a:r>
                      <a:endParaRPr lang="pl-PL" sz="16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965681649"/>
                  </a:ext>
                </a:extLst>
              </a:tr>
              <a:tr h="703835">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Liczba opiekunów dziennych ogółem</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109377191"/>
                  </a:ext>
                </a:extLst>
              </a:tr>
              <a:tr h="703835">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Liczba dzieci pod opieką dziennych opiekunów</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236</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335</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a:t>
                      </a:r>
                      <a:endParaRPr lang="pl-PL" sz="16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903412045"/>
                  </a:ext>
                </a:extLst>
              </a:tr>
            </a:tbl>
          </a:graphicData>
        </a:graphic>
      </p:graphicFrame>
    </p:spTree>
    <p:extLst>
      <p:ext uri="{BB962C8B-B14F-4D97-AF65-F5344CB8AC3E}">
        <p14:creationId xmlns:p14="http://schemas.microsoft.com/office/powerpoint/2010/main" val="312618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Proszę wskazać, czy reprezentowany przez Pana/</a:t>
            </a:r>
            <a:r>
              <a:rPr lang="pl-PL" sz="2000" b="1" dirty="0" err="1">
                <a:latin typeface="+mn-lt"/>
              </a:rPr>
              <a:t>ią</a:t>
            </a:r>
            <a:r>
              <a:rPr lang="pl-PL" sz="2000" b="1" dirty="0">
                <a:latin typeface="+mn-lt"/>
              </a:rPr>
              <a:t> podmiot w ramach projektu:</a:t>
            </a:r>
            <a:br>
              <a:rPr lang="pl-PL" sz="2000" b="1" dirty="0">
                <a:latin typeface="+mn-lt"/>
              </a:rPr>
            </a:br>
            <a:br>
              <a:rPr lang="pl-PL" sz="2000" b="1" dirty="0">
                <a:latin typeface="+mn-lt"/>
              </a:rPr>
            </a:br>
            <a:r>
              <a:rPr lang="pl-PL" sz="2000" b="1" dirty="0">
                <a:latin typeface="+mn-lt"/>
              </a:rPr>
              <a:t>(Działanie 6.1 i 8.4)</a:t>
            </a:r>
          </a:p>
        </p:txBody>
      </p:sp>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przeprowadzonych badań ankietowych</a:t>
            </a:r>
            <a:endParaRPr lang="pl-PL" sz="2000" dirty="0"/>
          </a:p>
        </p:txBody>
      </p:sp>
      <p:graphicFrame>
        <p:nvGraphicFramePr>
          <p:cNvPr id="8" name="Wykres 7" descr="Dotyczy Działań 6.1 i 8.4 (opieka nad dziećmi do lat 3)" title="Działania realizowane w ramach projektów">
            <a:extLst>
              <a:ext uri="{FF2B5EF4-FFF2-40B4-BE49-F238E27FC236}">
                <a16:creationId xmlns:a16="http://schemas.microsoft.com/office/drawing/2014/main" id="{9C3C06BB-8984-4ECB-AFA4-B208DAF467BD}"/>
              </a:ext>
            </a:extLst>
          </p:cNvPr>
          <p:cNvGraphicFramePr/>
          <p:nvPr>
            <p:extLst>
              <p:ext uri="{D42A27DB-BD31-4B8C-83A1-F6EECF244321}">
                <p14:modId xmlns:p14="http://schemas.microsoft.com/office/powerpoint/2010/main" val="881550727"/>
              </p:ext>
            </p:extLst>
          </p:nvPr>
        </p:nvGraphicFramePr>
        <p:xfrm>
          <a:off x="1210234" y="1792941"/>
          <a:ext cx="9654989" cy="3550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472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0321" y="959224"/>
            <a:ext cx="3922055" cy="1898368"/>
          </a:xfrm>
        </p:spPr>
        <p:txBody>
          <a:bodyPr>
            <a:normAutofit/>
          </a:bodyPr>
          <a:lstStyle/>
          <a:p>
            <a:pPr algn="ctr"/>
            <a:r>
              <a:rPr lang="pl-PL" sz="2000" b="1" dirty="0">
                <a:latin typeface="+mn-lt"/>
              </a:rPr>
              <a:t>Liczba przedszkoli w województwie dolnośląskim w latach 2014-2020</a:t>
            </a:r>
          </a:p>
        </p:txBody>
      </p:sp>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danych BDL GUS (stan na dzień 30.11.2021).</a:t>
            </a:r>
            <a:endParaRPr lang="pl-PL" sz="2000" dirty="0"/>
          </a:p>
        </p:txBody>
      </p:sp>
      <p:sp>
        <p:nvSpPr>
          <p:cNvPr id="6" name="Tytuł 1">
            <a:extLst>
              <a:ext uri="{FF2B5EF4-FFF2-40B4-BE49-F238E27FC236}">
                <a16:creationId xmlns:a16="http://schemas.microsoft.com/office/drawing/2014/main" id="{E812672E-8A37-431D-907E-961B0C7727BB}"/>
              </a:ext>
            </a:extLst>
          </p:cNvPr>
          <p:cNvSpPr txBox="1">
            <a:spLocks/>
          </p:cNvSpPr>
          <p:nvPr/>
        </p:nvSpPr>
        <p:spPr>
          <a:xfrm>
            <a:off x="7288305" y="3824521"/>
            <a:ext cx="4724403" cy="1898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Liczba punktów przedszkolnych i oddziałów w punktach przedszkolnych w województwie dolnośląskim w latach 2014-2020</a:t>
            </a:r>
          </a:p>
        </p:txBody>
      </p:sp>
      <p:sp>
        <p:nvSpPr>
          <p:cNvPr id="9" name="Tytuł 1">
            <a:extLst>
              <a:ext uri="{FF2B5EF4-FFF2-40B4-BE49-F238E27FC236}">
                <a16:creationId xmlns:a16="http://schemas.microsoft.com/office/drawing/2014/main" id="{6C1895FE-8CF2-43D5-9E44-C97B4B2549E0}"/>
              </a:ext>
            </a:extLst>
          </p:cNvPr>
          <p:cNvSpPr txBox="1">
            <a:spLocks/>
          </p:cNvSpPr>
          <p:nvPr/>
        </p:nvSpPr>
        <p:spPr>
          <a:xfrm>
            <a:off x="363073" y="0"/>
            <a:ext cx="11528606" cy="993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Dostępność do usług edukacyjno-wychowawczych dzieci do lat 6</a:t>
            </a:r>
          </a:p>
        </p:txBody>
      </p:sp>
      <p:graphicFrame>
        <p:nvGraphicFramePr>
          <p:cNvPr id="7" name="Tabela 6">
            <a:extLst>
              <a:ext uri="{FF2B5EF4-FFF2-40B4-BE49-F238E27FC236}">
                <a16:creationId xmlns:a16="http://schemas.microsoft.com/office/drawing/2014/main" id="{B69B7567-C700-4F5C-966F-0FDDB916BDD2}"/>
              </a:ext>
            </a:extLst>
          </p:cNvPr>
          <p:cNvGraphicFramePr>
            <a:graphicFrameLocks noGrp="1"/>
          </p:cNvGraphicFramePr>
          <p:nvPr>
            <p:extLst>
              <p:ext uri="{D42A27DB-BD31-4B8C-83A1-F6EECF244321}">
                <p14:modId xmlns:p14="http://schemas.microsoft.com/office/powerpoint/2010/main" val="894068802"/>
              </p:ext>
            </p:extLst>
          </p:nvPr>
        </p:nvGraphicFramePr>
        <p:xfrm>
          <a:off x="4482353" y="1003908"/>
          <a:ext cx="7409330" cy="2205458"/>
        </p:xfrm>
        <a:graphic>
          <a:graphicData uri="http://schemas.openxmlformats.org/drawingml/2006/table">
            <a:tbl>
              <a:tblPr firstRow="1" firstCol="1" bandRow="1"/>
              <a:tblGrid>
                <a:gridCol w="1999129">
                  <a:extLst>
                    <a:ext uri="{9D8B030D-6E8A-4147-A177-3AD203B41FA5}">
                      <a16:colId xmlns:a16="http://schemas.microsoft.com/office/drawing/2014/main" val="4235110432"/>
                    </a:ext>
                  </a:extLst>
                </a:gridCol>
                <a:gridCol w="770965">
                  <a:extLst>
                    <a:ext uri="{9D8B030D-6E8A-4147-A177-3AD203B41FA5}">
                      <a16:colId xmlns:a16="http://schemas.microsoft.com/office/drawing/2014/main" val="3102046242"/>
                    </a:ext>
                  </a:extLst>
                </a:gridCol>
                <a:gridCol w="770965">
                  <a:extLst>
                    <a:ext uri="{9D8B030D-6E8A-4147-A177-3AD203B41FA5}">
                      <a16:colId xmlns:a16="http://schemas.microsoft.com/office/drawing/2014/main" val="3288036204"/>
                    </a:ext>
                  </a:extLst>
                </a:gridCol>
                <a:gridCol w="762000">
                  <a:extLst>
                    <a:ext uri="{9D8B030D-6E8A-4147-A177-3AD203B41FA5}">
                      <a16:colId xmlns:a16="http://schemas.microsoft.com/office/drawing/2014/main" val="30608597"/>
                    </a:ext>
                  </a:extLst>
                </a:gridCol>
                <a:gridCol w="770964">
                  <a:extLst>
                    <a:ext uri="{9D8B030D-6E8A-4147-A177-3AD203B41FA5}">
                      <a16:colId xmlns:a16="http://schemas.microsoft.com/office/drawing/2014/main" val="1460782332"/>
                    </a:ext>
                  </a:extLst>
                </a:gridCol>
                <a:gridCol w="762000">
                  <a:extLst>
                    <a:ext uri="{9D8B030D-6E8A-4147-A177-3AD203B41FA5}">
                      <a16:colId xmlns:a16="http://schemas.microsoft.com/office/drawing/2014/main" val="453965312"/>
                    </a:ext>
                  </a:extLst>
                </a:gridCol>
                <a:gridCol w="779930">
                  <a:extLst>
                    <a:ext uri="{9D8B030D-6E8A-4147-A177-3AD203B41FA5}">
                      <a16:colId xmlns:a16="http://schemas.microsoft.com/office/drawing/2014/main" val="327082823"/>
                    </a:ext>
                  </a:extLst>
                </a:gridCol>
                <a:gridCol w="793377">
                  <a:extLst>
                    <a:ext uri="{9D8B030D-6E8A-4147-A177-3AD203B41FA5}">
                      <a16:colId xmlns:a16="http://schemas.microsoft.com/office/drawing/2014/main" val="3895017747"/>
                    </a:ext>
                  </a:extLst>
                </a:gridCol>
              </a:tblGrid>
              <a:tr h="408607">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2014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2015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2016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2017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2018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2019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6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2020 r.</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2418275014"/>
                  </a:ext>
                </a:extLst>
              </a:tr>
              <a:tr h="954215">
                <a:tc>
                  <a:txBody>
                    <a:bodyPr/>
                    <a:lstStyle/>
                    <a:p>
                      <a:pPr algn="l">
                        <a:lnSpc>
                          <a:spcPct val="115000"/>
                        </a:lnSpc>
                        <a:spcBef>
                          <a:spcPts val="400"/>
                        </a:spcBef>
                        <a:spcAft>
                          <a:spcPts val="400"/>
                        </a:spcAft>
                      </a:pPr>
                      <a:r>
                        <a:rPr lang="pl-PL" sz="16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Przedszkola bez specjalnych</a:t>
                      </a:r>
                      <a:endParaRPr lang="pl-PL" sz="16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679</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711</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744</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766</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804</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836</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866</a:t>
                      </a:r>
                      <a:endParaRPr lang="pl-PL" sz="16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321486377"/>
                  </a:ext>
                </a:extLst>
              </a:tr>
              <a:tr h="842636">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Przedszkola specjalne</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pl-PL" sz="16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6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pl-PL" sz="16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110269057"/>
                  </a:ext>
                </a:extLst>
              </a:tr>
            </a:tbl>
          </a:graphicData>
        </a:graphic>
      </p:graphicFrame>
      <p:graphicFrame>
        <p:nvGraphicFramePr>
          <p:cNvPr id="8" name="Tabela 7">
            <a:extLst>
              <a:ext uri="{FF2B5EF4-FFF2-40B4-BE49-F238E27FC236}">
                <a16:creationId xmlns:a16="http://schemas.microsoft.com/office/drawing/2014/main" id="{1FE9367B-67AA-46C3-B092-905462155905}"/>
              </a:ext>
            </a:extLst>
          </p:cNvPr>
          <p:cNvGraphicFramePr>
            <a:graphicFrameLocks noGrp="1"/>
          </p:cNvGraphicFramePr>
          <p:nvPr>
            <p:extLst>
              <p:ext uri="{D42A27DB-BD31-4B8C-83A1-F6EECF244321}">
                <p14:modId xmlns:p14="http://schemas.microsoft.com/office/powerpoint/2010/main" val="3044208526"/>
              </p:ext>
            </p:extLst>
          </p:nvPr>
        </p:nvGraphicFramePr>
        <p:xfrm>
          <a:off x="363073" y="3648635"/>
          <a:ext cx="6692154" cy="2250141"/>
        </p:xfrm>
        <a:graphic>
          <a:graphicData uri="http://schemas.openxmlformats.org/drawingml/2006/table">
            <a:tbl>
              <a:tblPr firstRow="1" firstCol="1" bandRow="1"/>
              <a:tblGrid>
                <a:gridCol w="1313327">
                  <a:extLst>
                    <a:ext uri="{9D8B030D-6E8A-4147-A177-3AD203B41FA5}">
                      <a16:colId xmlns:a16="http://schemas.microsoft.com/office/drawing/2014/main" val="3380337705"/>
                    </a:ext>
                  </a:extLst>
                </a:gridCol>
                <a:gridCol w="724988">
                  <a:extLst>
                    <a:ext uri="{9D8B030D-6E8A-4147-A177-3AD203B41FA5}">
                      <a16:colId xmlns:a16="http://schemas.microsoft.com/office/drawing/2014/main" val="1333252830"/>
                    </a:ext>
                  </a:extLst>
                </a:gridCol>
                <a:gridCol w="776756">
                  <a:extLst>
                    <a:ext uri="{9D8B030D-6E8A-4147-A177-3AD203B41FA5}">
                      <a16:colId xmlns:a16="http://schemas.microsoft.com/office/drawing/2014/main" val="3902477692"/>
                    </a:ext>
                  </a:extLst>
                </a:gridCol>
                <a:gridCol w="776756">
                  <a:extLst>
                    <a:ext uri="{9D8B030D-6E8A-4147-A177-3AD203B41FA5}">
                      <a16:colId xmlns:a16="http://schemas.microsoft.com/office/drawing/2014/main" val="2522343604"/>
                    </a:ext>
                  </a:extLst>
                </a:gridCol>
                <a:gridCol w="776756">
                  <a:extLst>
                    <a:ext uri="{9D8B030D-6E8A-4147-A177-3AD203B41FA5}">
                      <a16:colId xmlns:a16="http://schemas.microsoft.com/office/drawing/2014/main" val="2006417086"/>
                    </a:ext>
                  </a:extLst>
                </a:gridCol>
                <a:gridCol w="776756">
                  <a:extLst>
                    <a:ext uri="{9D8B030D-6E8A-4147-A177-3AD203B41FA5}">
                      <a16:colId xmlns:a16="http://schemas.microsoft.com/office/drawing/2014/main" val="777529421"/>
                    </a:ext>
                  </a:extLst>
                </a:gridCol>
                <a:gridCol w="776756">
                  <a:extLst>
                    <a:ext uri="{9D8B030D-6E8A-4147-A177-3AD203B41FA5}">
                      <a16:colId xmlns:a16="http://schemas.microsoft.com/office/drawing/2014/main" val="686456002"/>
                    </a:ext>
                  </a:extLst>
                </a:gridCol>
                <a:gridCol w="770059">
                  <a:extLst>
                    <a:ext uri="{9D8B030D-6E8A-4147-A177-3AD203B41FA5}">
                      <a16:colId xmlns:a16="http://schemas.microsoft.com/office/drawing/2014/main" val="99971985"/>
                    </a:ext>
                  </a:extLst>
                </a:gridCol>
              </a:tblGrid>
              <a:tr h="553919">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2014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2015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 r.</a:t>
                      </a:r>
                      <a:endParaRPr lang="pl-PL" sz="14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2017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2018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2019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2020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2518725573"/>
                  </a:ext>
                </a:extLst>
              </a:tr>
              <a:tr h="553919">
                <a:tc>
                  <a:txBody>
                    <a:bodyPr/>
                    <a:lstStyle/>
                    <a:p>
                      <a:pPr algn="l">
                        <a:lnSpc>
                          <a:spcPct val="115000"/>
                        </a:lnSpc>
                        <a:spcBef>
                          <a:spcPts val="400"/>
                        </a:spcBef>
                        <a:spcAft>
                          <a:spcPts val="6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Punkty przedszkolne</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227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221</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217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183</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pl-PL" sz="14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58021949"/>
                  </a:ext>
                </a:extLst>
              </a:tr>
              <a:tr h="1142303">
                <a:tc>
                  <a:txBody>
                    <a:bodyPr/>
                    <a:lstStyle/>
                    <a:p>
                      <a:pPr algn="l">
                        <a:lnSpc>
                          <a:spcPct val="115000"/>
                        </a:lnSpc>
                        <a:spcBef>
                          <a:spcPts val="400"/>
                        </a:spcBef>
                        <a:spcAft>
                          <a:spcPts val="6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Oddziały w punktach przedszkolnych</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319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303</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285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298</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276</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257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600"/>
                        </a:spcAft>
                      </a:pPr>
                      <a:r>
                        <a:rPr lang="pl-PL" sz="14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235</a:t>
                      </a:r>
                      <a:endParaRPr lang="pl-PL" sz="14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89556474"/>
                  </a:ext>
                </a:extLst>
              </a:tr>
            </a:tbl>
          </a:graphicData>
        </a:graphic>
      </p:graphicFrame>
    </p:spTree>
    <p:extLst>
      <p:ext uri="{BB962C8B-B14F-4D97-AF65-F5344CB8AC3E}">
        <p14:creationId xmlns:p14="http://schemas.microsoft.com/office/powerpoint/2010/main" val="18139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70698" y="1019548"/>
            <a:ext cx="3922055" cy="1898368"/>
          </a:xfrm>
        </p:spPr>
        <p:txBody>
          <a:bodyPr>
            <a:normAutofit/>
          </a:bodyPr>
          <a:lstStyle/>
          <a:p>
            <a:pPr algn="ctr"/>
            <a:r>
              <a:rPr lang="pl-PL" sz="2000" b="1" dirty="0">
                <a:latin typeface="+mn-lt"/>
              </a:rPr>
              <a:t>Liczba zespołów wychowania przedszkolnego i oddziałów w zespołach wychowania przedszkolnego w województwie dolnośląskim w latach 2014-2020</a:t>
            </a:r>
          </a:p>
        </p:txBody>
      </p:sp>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danych BDL GUS (stan na dzień 30.11.2021).</a:t>
            </a:r>
            <a:endParaRPr lang="pl-PL" sz="2000" dirty="0"/>
          </a:p>
        </p:txBody>
      </p:sp>
      <p:sp>
        <p:nvSpPr>
          <p:cNvPr id="6" name="Tytuł 1">
            <a:extLst>
              <a:ext uri="{FF2B5EF4-FFF2-40B4-BE49-F238E27FC236}">
                <a16:creationId xmlns:a16="http://schemas.microsoft.com/office/drawing/2014/main" id="{E812672E-8A37-431D-907E-961B0C7727BB}"/>
              </a:ext>
            </a:extLst>
          </p:cNvPr>
          <p:cNvSpPr txBox="1">
            <a:spLocks/>
          </p:cNvSpPr>
          <p:nvPr/>
        </p:nvSpPr>
        <p:spPr>
          <a:xfrm>
            <a:off x="121023" y="4093462"/>
            <a:ext cx="4724403" cy="1898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Liczba miejsc w poszczególnych formach opieki nad dzieckiem do lat 6 w województwie dolnośląskim w latach 2014-2020</a:t>
            </a:r>
          </a:p>
        </p:txBody>
      </p:sp>
      <p:sp>
        <p:nvSpPr>
          <p:cNvPr id="9" name="Tytuł 1">
            <a:extLst>
              <a:ext uri="{FF2B5EF4-FFF2-40B4-BE49-F238E27FC236}">
                <a16:creationId xmlns:a16="http://schemas.microsoft.com/office/drawing/2014/main" id="{6C1895FE-8CF2-43D5-9E44-C97B4B2549E0}"/>
              </a:ext>
            </a:extLst>
          </p:cNvPr>
          <p:cNvSpPr txBox="1">
            <a:spLocks/>
          </p:cNvSpPr>
          <p:nvPr/>
        </p:nvSpPr>
        <p:spPr>
          <a:xfrm>
            <a:off x="363073" y="0"/>
            <a:ext cx="11528606" cy="993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000" b="1" dirty="0">
                <a:latin typeface="+mn-lt"/>
              </a:rPr>
              <a:t>Dostępność do usług edukacyjno-wychowawczych dzieci do lat 6</a:t>
            </a:r>
          </a:p>
        </p:txBody>
      </p:sp>
      <p:graphicFrame>
        <p:nvGraphicFramePr>
          <p:cNvPr id="3" name="Tabela 2">
            <a:extLst>
              <a:ext uri="{FF2B5EF4-FFF2-40B4-BE49-F238E27FC236}">
                <a16:creationId xmlns:a16="http://schemas.microsoft.com/office/drawing/2014/main" id="{8E41B4C5-3854-4B89-B0DE-E50627F9D0C7}"/>
              </a:ext>
            </a:extLst>
          </p:cNvPr>
          <p:cNvGraphicFramePr>
            <a:graphicFrameLocks noGrp="1"/>
          </p:cNvGraphicFramePr>
          <p:nvPr>
            <p:extLst>
              <p:ext uri="{D42A27DB-BD31-4B8C-83A1-F6EECF244321}">
                <p14:modId xmlns:p14="http://schemas.microsoft.com/office/powerpoint/2010/main" val="457666831"/>
              </p:ext>
            </p:extLst>
          </p:nvPr>
        </p:nvGraphicFramePr>
        <p:xfrm>
          <a:off x="242049" y="1158317"/>
          <a:ext cx="7328649" cy="1919670"/>
        </p:xfrm>
        <a:graphic>
          <a:graphicData uri="http://schemas.openxmlformats.org/drawingml/2006/table">
            <a:tbl>
              <a:tblPr firstRow="1" firstCol="1" bandRow="1"/>
              <a:tblGrid>
                <a:gridCol w="1298636">
                  <a:extLst>
                    <a:ext uri="{9D8B030D-6E8A-4147-A177-3AD203B41FA5}">
                      <a16:colId xmlns:a16="http://schemas.microsoft.com/office/drawing/2014/main" val="2352666863"/>
                    </a:ext>
                  </a:extLst>
                </a:gridCol>
                <a:gridCol w="861849">
                  <a:extLst>
                    <a:ext uri="{9D8B030D-6E8A-4147-A177-3AD203B41FA5}">
                      <a16:colId xmlns:a16="http://schemas.microsoft.com/office/drawing/2014/main" val="490691387"/>
                    </a:ext>
                  </a:extLst>
                </a:gridCol>
                <a:gridCol w="863315">
                  <a:extLst>
                    <a:ext uri="{9D8B030D-6E8A-4147-A177-3AD203B41FA5}">
                      <a16:colId xmlns:a16="http://schemas.microsoft.com/office/drawing/2014/main" val="1361635298"/>
                    </a:ext>
                  </a:extLst>
                </a:gridCol>
                <a:gridCol w="863315">
                  <a:extLst>
                    <a:ext uri="{9D8B030D-6E8A-4147-A177-3AD203B41FA5}">
                      <a16:colId xmlns:a16="http://schemas.microsoft.com/office/drawing/2014/main" val="2474461053"/>
                    </a:ext>
                  </a:extLst>
                </a:gridCol>
                <a:gridCol w="863315">
                  <a:extLst>
                    <a:ext uri="{9D8B030D-6E8A-4147-A177-3AD203B41FA5}">
                      <a16:colId xmlns:a16="http://schemas.microsoft.com/office/drawing/2014/main" val="2915681340"/>
                    </a:ext>
                  </a:extLst>
                </a:gridCol>
                <a:gridCol w="863315">
                  <a:extLst>
                    <a:ext uri="{9D8B030D-6E8A-4147-A177-3AD203B41FA5}">
                      <a16:colId xmlns:a16="http://schemas.microsoft.com/office/drawing/2014/main" val="1795599149"/>
                    </a:ext>
                  </a:extLst>
                </a:gridCol>
                <a:gridCol w="863315">
                  <a:extLst>
                    <a:ext uri="{9D8B030D-6E8A-4147-A177-3AD203B41FA5}">
                      <a16:colId xmlns:a16="http://schemas.microsoft.com/office/drawing/2014/main" val="4159294178"/>
                    </a:ext>
                  </a:extLst>
                </a:gridCol>
                <a:gridCol w="851589">
                  <a:extLst>
                    <a:ext uri="{9D8B030D-6E8A-4147-A177-3AD203B41FA5}">
                      <a16:colId xmlns:a16="http://schemas.microsoft.com/office/drawing/2014/main" val="3917105508"/>
                    </a:ext>
                  </a:extLst>
                </a:gridCol>
              </a:tblGrid>
              <a:tr h="210082">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2014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2015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2016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2017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2018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2019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2020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4273216418"/>
                  </a:ext>
                </a:extLst>
              </a:tr>
              <a:tr h="433235">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Zespoły wychowania przedszkolnego</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678645562"/>
                  </a:ext>
                </a:extLst>
              </a:tr>
              <a:tr h="656388">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Oddziały w zespołach wychowania przedszkolnego</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pl-PL" sz="14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pl-PL" sz="14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733095120"/>
                  </a:ext>
                </a:extLst>
              </a:tr>
            </a:tbl>
          </a:graphicData>
        </a:graphic>
      </p:graphicFrame>
      <p:graphicFrame>
        <p:nvGraphicFramePr>
          <p:cNvPr id="4" name="Tabela 3">
            <a:extLst>
              <a:ext uri="{FF2B5EF4-FFF2-40B4-BE49-F238E27FC236}">
                <a16:creationId xmlns:a16="http://schemas.microsoft.com/office/drawing/2014/main" id="{54F933A1-2347-4B27-A2FA-B4FFFE28B4BE}"/>
              </a:ext>
            </a:extLst>
          </p:cNvPr>
          <p:cNvGraphicFramePr>
            <a:graphicFrameLocks noGrp="1"/>
          </p:cNvGraphicFramePr>
          <p:nvPr>
            <p:extLst>
              <p:ext uri="{D42A27DB-BD31-4B8C-83A1-F6EECF244321}">
                <p14:modId xmlns:p14="http://schemas.microsoft.com/office/powerpoint/2010/main" val="400482162"/>
              </p:ext>
            </p:extLst>
          </p:nvPr>
        </p:nvGraphicFramePr>
        <p:xfrm>
          <a:off x="4975409" y="3582440"/>
          <a:ext cx="6916270" cy="2703216"/>
        </p:xfrm>
        <a:graphic>
          <a:graphicData uri="http://schemas.openxmlformats.org/drawingml/2006/table">
            <a:tbl>
              <a:tblPr firstRow="1" firstCol="1" bandRow="1"/>
              <a:tblGrid>
                <a:gridCol w="3242348">
                  <a:extLst>
                    <a:ext uri="{9D8B030D-6E8A-4147-A177-3AD203B41FA5}">
                      <a16:colId xmlns:a16="http://schemas.microsoft.com/office/drawing/2014/main" val="1132855454"/>
                    </a:ext>
                  </a:extLst>
                </a:gridCol>
                <a:gridCol w="758023">
                  <a:extLst>
                    <a:ext uri="{9D8B030D-6E8A-4147-A177-3AD203B41FA5}">
                      <a16:colId xmlns:a16="http://schemas.microsoft.com/office/drawing/2014/main" val="1929662437"/>
                    </a:ext>
                  </a:extLst>
                </a:gridCol>
                <a:gridCol w="702693">
                  <a:extLst>
                    <a:ext uri="{9D8B030D-6E8A-4147-A177-3AD203B41FA5}">
                      <a16:colId xmlns:a16="http://schemas.microsoft.com/office/drawing/2014/main" val="908703067"/>
                    </a:ext>
                  </a:extLst>
                </a:gridCol>
                <a:gridCol w="702693">
                  <a:extLst>
                    <a:ext uri="{9D8B030D-6E8A-4147-A177-3AD203B41FA5}">
                      <a16:colId xmlns:a16="http://schemas.microsoft.com/office/drawing/2014/main" val="2938966141"/>
                    </a:ext>
                  </a:extLst>
                </a:gridCol>
                <a:gridCol w="702693">
                  <a:extLst>
                    <a:ext uri="{9D8B030D-6E8A-4147-A177-3AD203B41FA5}">
                      <a16:colId xmlns:a16="http://schemas.microsoft.com/office/drawing/2014/main" val="3820795033"/>
                    </a:ext>
                  </a:extLst>
                </a:gridCol>
                <a:gridCol w="807820">
                  <a:extLst>
                    <a:ext uri="{9D8B030D-6E8A-4147-A177-3AD203B41FA5}">
                      <a16:colId xmlns:a16="http://schemas.microsoft.com/office/drawing/2014/main" val="2427663202"/>
                    </a:ext>
                  </a:extLst>
                </a:gridCol>
              </a:tblGrid>
              <a:tr h="367341">
                <a:tc>
                  <a:txBody>
                    <a:bodyPr/>
                    <a:lstStyle/>
                    <a:p>
                      <a:endParaRPr lang="pl-PL" sz="14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2014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2015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2016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2017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tc>
                  <a:txBody>
                    <a:bodyPr/>
                    <a:lstStyle/>
                    <a:p>
                      <a:pPr algn="l">
                        <a:lnSpc>
                          <a:spcPct val="115000"/>
                        </a:lnSpc>
                        <a:spcBef>
                          <a:spcPts val="400"/>
                        </a:spcBef>
                        <a:spcAft>
                          <a:spcPts val="400"/>
                        </a:spcAft>
                      </a:pPr>
                      <a:r>
                        <a:rPr lang="pl-PL" sz="1400" b="1" spc="20">
                          <a:solidFill>
                            <a:srgbClr val="000000"/>
                          </a:solidFill>
                          <a:effectLst/>
                          <a:latin typeface="Calibri" panose="020F0502020204030204" pitchFamily="34" charset="0"/>
                          <a:ea typeface="Calibri" panose="020F0502020204030204" pitchFamily="34" charset="0"/>
                          <a:cs typeface="Calibri" panose="020F0502020204030204" pitchFamily="34" charset="0"/>
                        </a:rPr>
                        <a:t>2018 r.</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3041659145"/>
                  </a:ext>
                </a:extLst>
              </a:tr>
              <a:tr h="367341">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Miejsca w przedszkolach (bez specjalnych)</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74 877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75 107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79 849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84 538</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89 751</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614518768"/>
                  </a:ext>
                </a:extLst>
              </a:tr>
              <a:tr h="367341">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Miejsca w przedszkolach specjalnych</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280</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326</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372</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704282574"/>
                  </a:ext>
                </a:extLst>
              </a:tr>
              <a:tr h="367341">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Łącznie w przedszkolach</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75 112</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75 347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80 129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84 864</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90 123</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25176807"/>
                  </a:ext>
                </a:extLst>
              </a:tr>
              <a:tr h="367341">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Miejsca w punktach przedszkolnych</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5 787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5 129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5 089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5 085</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4 679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030051274"/>
                  </a:ext>
                </a:extLst>
              </a:tr>
              <a:tr h="757538">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Miejsca w zespołach wychowania przedszkolnego</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119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110</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a:solidFill>
                            <a:srgbClr val="000000"/>
                          </a:solidFill>
                          <a:effectLst/>
                          <a:latin typeface="Calibri" panose="020F0502020204030204" pitchFamily="34" charset="0"/>
                          <a:ea typeface="Calibri" panose="020F0502020204030204" pitchFamily="34" charset="0"/>
                          <a:cs typeface="Calibri" panose="020F0502020204030204" pitchFamily="34" charset="0"/>
                        </a:rPr>
                        <a:t>109</a:t>
                      </a:r>
                      <a:endParaRPr lang="pl-PL" sz="1400" spc="2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Bef>
                          <a:spcPts val="400"/>
                        </a:spcBef>
                        <a:spcAft>
                          <a:spcPts val="400"/>
                        </a:spcAft>
                      </a:pPr>
                      <a:r>
                        <a:rPr lang="pl-PL" sz="14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128</a:t>
                      </a:r>
                      <a:endParaRPr lang="pl-PL" sz="1400" spc="2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923132072"/>
                  </a:ext>
                </a:extLst>
              </a:tr>
            </a:tbl>
          </a:graphicData>
        </a:graphic>
      </p:graphicFrame>
    </p:spTree>
    <p:extLst>
      <p:ext uri="{BB962C8B-B14F-4D97-AF65-F5344CB8AC3E}">
        <p14:creationId xmlns:p14="http://schemas.microsoft.com/office/powerpoint/2010/main" val="170314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dirty="0">
                <a:latin typeface="+mn-lt"/>
              </a:rPr>
              <a:t>Proszę wskazać, czy reprezentowany przez Pana/</a:t>
            </a:r>
            <a:r>
              <a:rPr lang="pl-PL" sz="2000" b="1" dirty="0" err="1">
                <a:latin typeface="+mn-lt"/>
              </a:rPr>
              <a:t>ią</a:t>
            </a:r>
            <a:r>
              <a:rPr lang="pl-PL" sz="2000" b="1" dirty="0">
                <a:latin typeface="+mn-lt"/>
              </a:rPr>
              <a:t> podmiot w ramach projektu:</a:t>
            </a:r>
            <a:br>
              <a:rPr lang="pl-PL" sz="2000" b="1" dirty="0">
                <a:latin typeface="+mn-lt"/>
              </a:rPr>
            </a:br>
            <a:br>
              <a:rPr lang="pl-PL" sz="2000" b="1" dirty="0">
                <a:latin typeface="+mn-lt"/>
              </a:rPr>
            </a:br>
            <a:r>
              <a:rPr lang="pl-PL" sz="2000" b="1" dirty="0">
                <a:latin typeface="+mn-lt"/>
              </a:rPr>
              <a:t>(Działanie 7.1 i 10.1)</a:t>
            </a:r>
            <a:endParaRPr lang="pl-PL" sz="2000" dirty="0">
              <a:latin typeface="+mn-lt"/>
            </a:endParaRPr>
          </a:p>
        </p:txBody>
      </p:sp>
      <p:sp>
        <p:nvSpPr>
          <p:cNvPr id="5" name="Symbol zastępczy zawartości 2">
            <a:extLst>
              <a:ext uri="{FF2B5EF4-FFF2-40B4-BE49-F238E27FC236}">
                <a16:creationId xmlns:a16="http://schemas.microsoft.com/office/drawing/2014/main" id="{40C9E99F-FDC5-4983-8F6F-E0099D7585CB}"/>
              </a:ext>
            </a:extLst>
          </p:cNvPr>
          <p:cNvSpPr txBox="1">
            <a:spLocks/>
          </p:cNvSpPr>
          <p:nvPr/>
        </p:nvSpPr>
        <p:spPr>
          <a:xfrm>
            <a:off x="1136583" y="6492875"/>
            <a:ext cx="10515600" cy="52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Źródło: Opracowanie własne na podstawie przeprowadzonych badań ankietowych</a:t>
            </a:r>
            <a:endParaRPr lang="pl-PL" sz="2000" dirty="0"/>
          </a:p>
        </p:txBody>
      </p:sp>
      <p:graphicFrame>
        <p:nvGraphicFramePr>
          <p:cNvPr id="7" name="Wykres 6" descr="Dotyczy Działań 6.1 i 8.4 (opieka nad dziećmi do lat 3)" title="Działania realizowane w ramach projektów">
            <a:extLst>
              <a:ext uri="{FF2B5EF4-FFF2-40B4-BE49-F238E27FC236}">
                <a16:creationId xmlns:a16="http://schemas.microsoft.com/office/drawing/2014/main" id="{EA67B67B-E2F7-41CA-B818-C3600B9907C8}"/>
              </a:ext>
            </a:extLst>
          </p:cNvPr>
          <p:cNvGraphicFramePr/>
          <p:nvPr>
            <p:extLst>
              <p:ext uri="{D42A27DB-BD31-4B8C-83A1-F6EECF244321}">
                <p14:modId xmlns:p14="http://schemas.microsoft.com/office/powerpoint/2010/main" val="1842540780"/>
              </p:ext>
            </p:extLst>
          </p:nvPr>
        </p:nvGraphicFramePr>
        <p:xfrm>
          <a:off x="941294" y="1882589"/>
          <a:ext cx="10174941" cy="3487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769135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1741</Words>
  <Application>Microsoft Office PowerPoint</Application>
  <PresentationFormat>Panoramiczny</PresentationFormat>
  <Paragraphs>339</Paragraphs>
  <Slides>22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Calibri Light</vt:lpstr>
      <vt:lpstr>Symbol</vt:lpstr>
      <vt:lpstr>Motyw pakietu Office</vt:lpstr>
      <vt:lpstr>Prezentacja programu PowerPoint</vt:lpstr>
      <vt:lpstr>Cele badania</vt:lpstr>
      <vt:lpstr>Zakres przedmiotowy badania</vt:lpstr>
      <vt:lpstr>Liczba placówek w województwie dolnośląskim, w których świadczona jest opieka nad dziećmi do lat 3 wraz z liczbą dostępnych miejsc opieki w latach 2014-2020</vt:lpstr>
      <vt:lpstr>Liczba niań w województwie dolnośląskim w latach 2015-2020</vt:lpstr>
      <vt:lpstr>Proszę wskazać, czy reprezentowany przez Pana/ią podmiot w ramach projektu:  (Działanie 6.1 i 8.4)</vt:lpstr>
      <vt:lpstr>Liczba przedszkoli w województwie dolnośląskim w latach 2014-2020</vt:lpstr>
      <vt:lpstr>Liczba zespołów wychowania przedszkolnego i oddziałów w zespołach wychowania przedszkolnego w województwie dolnośląskim w latach 2014-2020</vt:lpstr>
      <vt:lpstr>Proszę wskazać, czy reprezentowany przez Pana/ią podmiot w ramach projektu:  (Działanie 7.1 i 10.1)</vt:lpstr>
      <vt:lpstr>W jaki sposób możliwość skorzystania ze wsparcia w opiece nad dzieckiem wpłynęła na Pani/Pana aktywność na rynku pracy?</vt:lpstr>
      <vt:lpstr>Czas od rozpoczęcia udziału dziecka w projekcie do rozpoczęcia zatrudnienia przez rodziców (opiekunów)</vt:lpstr>
      <vt:lpstr>Czy obecnie kontynuuje Pani/Pan pracę? Proszę uwzględnić jakąkolwiek formę pracy: umowę o pracę, umowę zlecenie, umowę o dzieło, własną działalność gospodarczą itp.</vt:lpstr>
      <vt:lpstr>Prognozy demograficzne</vt:lpstr>
      <vt:lpstr>Proszę określić, jak zmieniła się jakość Pani/Pana życia w wyniku uzyskanego wsparcia?</vt:lpstr>
      <vt:lpstr>Czy w wyniku skorzystania z pomocy w opiece nad dzieckiem w ramach projektu zaszły w Pani/a życiu jakieś nieoczekiwane zmiany?</vt:lpstr>
      <vt:lpstr>Koszty utworzenia miejsc opieki nad dziećmi w wieku do lat 3</vt:lpstr>
      <vt:lpstr>Koszty utworzenia miejsc opieki przedszkolnej</vt:lpstr>
      <vt:lpstr>Proszę wskazać czynniki, które utrudniały Państwu realizację projektu:</vt:lpstr>
      <vt:lpstr>Wpływ pandemii na realizację projektów</vt:lpstr>
      <vt:lpstr>WNIOSEK</vt:lpstr>
      <vt:lpstr>WNIOSEK</vt:lpstr>
      <vt:lpstr>WNIOSEK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Eu Consult</dc:creator>
  <cp:lastModifiedBy>Anna Bielińska</cp:lastModifiedBy>
  <cp:revision>99</cp:revision>
  <dcterms:created xsi:type="dcterms:W3CDTF">2022-03-04T08:44:40Z</dcterms:created>
  <dcterms:modified xsi:type="dcterms:W3CDTF">2022-08-03T11:08:01Z</dcterms:modified>
</cp:coreProperties>
</file>