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2"/>
  </p:notesMasterIdLst>
  <p:sldIdLst>
    <p:sldId id="331" r:id="rId2"/>
    <p:sldId id="259" r:id="rId3"/>
    <p:sldId id="267" r:id="rId4"/>
    <p:sldId id="332" r:id="rId5"/>
    <p:sldId id="291" r:id="rId6"/>
    <p:sldId id="314" r:id="rId7"/>
    <p:sldId id="315" r:id="rId8"/>
    <p:sldId id="316" r:id="rId9"/>
    <p:sldId id="317" r:id="rId10"/>
    <p:sldId id="318" r:id="rId11"/>
    <p:sldId id="302" r:id="rId12"/>
    <p:sldId id="319" r:id="rId13"/>
    <p:sldId id="320" r:id="rId14"/>
    <p:sldId id="321" r:id="rId15"/>
    <p:sldId id="298" r:id="rId16"/>
    <p:sldId id="322" r:id="rId17"/>
    <p:sldId id="323" r:id="rId18"/>
    <p:sldId id="334" r:id="rId19"/>
    <p:sldId id="335" r:id="rId20"/>
    <p:sldId id="337"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weł Barbara" initials="GB" lastIdx="21" clrIdx="0">
    <p:extLst>
      <p:ext uri="{19B8F6BF-5375-455C-9EA6-DF929625EA0E}">
        <p15:presenceInfo xmlns:p15="http://schemas.microsoft.com/office/powerpoint/2012/main" userId="S-1-5-21-3756686867-893174319-3700931214-7287" providerId="AD"/>
      </p:ext>
    </p:extLst>
  </p:cmAuthor>
  <p:cmAuthor id="2" name="evalu" initials="e" lastIdx="2" clrIdx="1">
    <p:extLst>
      <p:ext uri="{19B8F6BF-5375-455C-9EA6-DF929625EA0E}">
        <p15:presenceInfo xmlns:p15="http://schemas.microsoft.com/office/powerpoint/2012/main" userId="eval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yl jasny 2 — Ak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Styl jasny 2 — Ak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Styl pośredni 1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Styl z motywem 2 — Ak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Styl jasny 3 — Ak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06" autoAdjust="0"/>
    <p:restoredTop sz="86424" autoAdjust="0"/>
  </p:normalViewPr>
  <p:slideViewPr>
    <p:cSldViewPr>
      <p:cViewPr varScale="1">
        <p:scale>
          <a:sx n="95" d="100"/>
          <a:sy n="95" d="100"/>
        </p:scale>
        <p:origin x="19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ZUZADM\Documents\wykresy%20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Feuil1!$C$58:$C$61</c:f>
              <c:strCache>
                <c:ptCount val="4"/>
                <c:pt idx="0">
                  <c:v>Udział w projekcie pogorszył moją sytuację życiową</c:v>
                </c:pt>
                <c:pt idx="1">
                  <c:v>Nie wiem, trudno powiedzieć</c:v>
                </c:pt>
                <c:pt idx="2">
                  <c:v>Udział w projekcie nie zmienił mojej sytuacji życiowej</c:v>
                </c:pt>
                <c:pt idx="3">
                  <c:v>Udział w projekcie poprawił moją sytuację życiową</c:v>
                </c:pt>
              </c:strCache>
            </c:strRef>
          </c:cat>
          <c:val>
            <c:numRef>
              <c:f>Feuil1!$D$58:$D$61</c:f>
              <c:numCache>
                <c:formatCode>###0%</c:formatCode>
                <c:ptCount val="4"/>
                <c:pt idx="0">
                  <c:v>2.0408163265306124E-2</c:v>
                </c:pt>
                <c:pt idx="1">
                  <c:v>0.14965986394557823</c:v>
                </c:pt>
                <c:pt idx="2">
                  <c:v>0.2857142857142857</c:v>
                </c:pt>
                <c:pt idx="3">
                  <c:v>0.54421768707482998</c:v>
                </c:pt>
              </c:numCache>
            </c:numRef>
          </c:val>
          <c:extLst>
            <c:ext xmlns:c16="http://schemas.microsoft.com/office/drawing/2014/chart" uri="{C3380CC4-5D6E-409C-BE32-E72D297353CC}">
              <c16:uniqueId val="{00000000-6999-4208-9BC2-7DB69A805C97}"/>
            </c:ext>
          </c:extLst>
        </c:ser>
        <c:dLbls>
          <c:dLblPos val="outEnd"/>
          <c:showLegendKey val="0"/>
          <c:showVal val="1"/>
          <c:showCatName val="0"/>
          <c:showSerName val="0"/>
          <c:showPercent val="0"/>
          <c:showBubbleSize val="0"/>
        </c:dLbls>
        <c:gapWidth val="182"/>
        <c:axId val="1428007839"/>
        <c:axId val="1428004511"/>
      </c:barChart>
      <c:catAx>
        <c:axId val="14280078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1428004511"/>
        <c:crosses val="autoZero"/>
        <c:auto val="1"/>
        <c:lblAlgn val="ctr"/>
        <c:lblOffset val="100"/>
        <c:noMultiLvlLbl val="0"/>
      </c:catAx>
      <c:valAx>
        <c:axId val="142800451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142800783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EB7CD1-C951-46AD-997F-399A275822B1}" type="datetimeFigureOut">
              <a:rPr lang="pl-PL" smtClean="0"/>
              <a:t>03.08.2022</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88860F-476D-49E5-8BC8-9A56640178F2}" type="slidenum">
              <a:rPr lang="pl-PL" smtClean="0"/>
              <a:t>‹#›</a:t>
            </a:fld>
            <a:endParaRPr lang="pl-PL"/>
          </a:p>
        </p:txBody>
      </p:sp>
    </p:spTree>
    <p:extLst>
      <p:ext uri="{BB962C8B-B14F-4D97-AF65-F5344CB8AC3E}">
        <p14:creationId xmlns:p14="http://schemas.microsoft.com/office/powerpoint/2010/main" val="621882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s-ES" dirty="0"/>
          </a:p>
        </p:txBody>
      </p:sp>
      <p:sp>
        <p:nvSpPr>
          <p:cNvPr id="4" name="Espace réservé du numéro de diapositive 3"/>
          <p:cNvSpPr>
            <a:spLocks noGrp="1"/>
          </p:cNvSpPr>
          <p:nvPr>
            <p:ph type="sldNum" sz="quarter" idx="5"/>
          </p:nvPr>
        </p:nvSpPr>
        <p:spPr/>
        <p:txBody>
          <a:bodyPr/>
          <a:lstStyle/>
          <a:p>
            <a:fld id="{0788860F-476D-49E5-8BC8-9A56640178F2}" type="slidenum">
              <a:rPr lang="pl-PL" smtClean="0"/>
              <a:t>1</a:t>
            </a:fld>
            <a:endParaRPr lang="pl-PL"/>
          </a:p>
        </p:txBody>
      </p:sp>
    </p:spTree>
    <p:extLst>
      <p:ext uri="{BB962C8B-B14F-4D97-AF65-F5344CB8AC3E}">
        <p14:creationId xmlns:p14="http://schemas.microsoft.com/office/powerpoint/2010/main" val="1725861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788860F-476D-49E5-8BC8-9A56640178F2}" type="slidenum">
              <a:rPr lang="pl-PL" smtClean="0"/>
              <a:t>14</a:t>
            </a:fld>
            <a:endParaRPr lang="pl-PL"/>
          </a:p>
        </p:txBody>
      </p:sp>
    </p:spTree>
    <p:extLst>
      <p:ext uri="{BB962C8B-B14F-4D97-AF65-F5344CB8AC3E}">
        <p14:creationId xmlns:p14="http://schemas.microsoft.com/office/powerpoint/2010/main" val="4041950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0788860F-476D-49E5-8BC8-9A56640178F2}" type="slidenum">
              <a:rPr lang="pl-PL" smtClean="0"/>
              <a:t>16</a:t>
            </a:fld>
            <a:endParaRPr lang="pl-PL"/>
          </a:p>
        </p:txBody>
      </p:sp>
    </p:spTree>
    <p:extLst>
      <p:ext uri="{BB962C8B-B14F-4D97-AF65-F5344CB8AC3E}">
        <p14:creationId xmlns:p14="http://schemas.microsoft.com/office/powerpoint/2010/main" val="1004083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788860F-476D-49E5-8BC8-9A56640178F2}" type="slidenum">
              <a:rPr lang="pl-PL" smtClean="0"/>
              <a:t>5</a:t>
            </a:fld>
            <a:endParaRPr lang="pl-PL"/>
          </a:p>
        </p:txBody>
      </p:sp>
    </p:spTree>
    <p:extLst>
      <p:ext uri="{BB962C8B-B14F-4D97-AF65-F5344CB8AC3E}">
        <p14:creationId xmlns:p14="http://schemas.microsoft.com/office/powerpoint/2010/main" val="1528854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788860F-476D-49E5-8BC8-9A56640178F2}" type="slidenum">
              <a:rPr lang="pl-PL" smtClean="0"/>
              <a:t>6</a:t>
            </a:fld>
            <a:endParaRPr lang="pl-PL"/>
          </a:p>
        </p:txBody>
      </p:sp>
    </p:spTree>
    <p:extLst>
      <p:ext uri="{BB962C8B-B14F-4D97-AF65-F5344CB8AC3E}">
        <p14:creationId xmlns:p14="http://schemas.microsoft.com/office/powerpoint/2010/main" val="2962706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788860F-476D-49E5-8BC8-9A56640178F2}" type="slidenum">
              <a:rPr lang="pl-PL" smtClean="0"/>
              <a:t>7</a:t>
            </a:fld>
            <a:endParaRPr lang="pl-PL"/>
          </a:p>
        </p:txBody>
      </p:sp>
    </p:spTree>
    <p:extLst>
      <p:ext uri="{BB962C8B-B14F-4D97-AF65-F5344CB8AC3E}">
        <p14:creationId xmlns:p14="http://schemas.microsoft.com/office/powerpoint/2010/main" val="2309485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788860F-476D-49E5-8BC8-9A56640178F2}" type="slidenum">
              <a:rPr lang="pl-PL" smtClean="0"/>
              <a:t>8</a:t>
            </a:fld>
            <a:endParaRPr lang="pl-PL"/>
          </a:p>
        </p:txBody>
      </p:sp>
    </p:spTree>
    <p:extLst>
      <p:ext uri="{BB962C8B-B14F-4D97-AF65-F5344CB8AC3E}">
        <p14:creationId xmlns:p14="http://schemas.microsoft.com/office/powerpoint/2010/main" val="79947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788860F-476D-49E5-8BC8-9A56640178F2}" type="slidenum">
              <a:rPr lang="pl-PL" smtClean="0"/>
              <a:t>9</a:t>
            </a:fld>
            <a:endParaRPr lang="pl-PL"/>
          </a:p>
        </p:txBody>
      </p:sp>
    </p:spTree>
    <p:extLst>
      <p:ext uri="{BB962C8B-B14F-4D97-AF65-F5344CB8AC3E}">
        <p14:creationId xmlns:p14="http://schemas.microsoft.com/office/powerpoint/2010/main" val="2701464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788860F-476D-49E5-8BC8-9A56640178F2}" type="slidenum">
              <a:rPr lang="pl-PL" smtClean="0"/>
              <a:t>10</a:t>
            </a:fld>
            <a:endParaRPr lang="pl-PL"/>
          </a:p>
        </p:txBody>
      </p:sp>
    </p:spTree>
    <p:extLst>
      <p:ext uri="{BB962C8B-B14F-4D97-AF65-F5344CB8AC3E}">
        <p14:creationId xmlns:p14="http://schemas.microsoft.com/office/powerpoint/2010/main" val="2486643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788860F-476D-49E5-8BC8-9A56640178F2}" type="slidenum">
              <a:rPr lang="pl-PL" smtClean="0"/>
              <a:t>12</a:t>
            </a:fld>
            <a:endParaRPr lang="pl-PL"/>
          </a:p>
        </p:txBody>
      </p:sp>
    </p:spTree>
    <p:extLst>
      <p:ext uri="{BB962C8B-B14F-4D97-AF65-F5344CB8AC3E}">
        <p14:creationId xmlns:p14="http://schemas.microsoft.com/office/powerpoint/2010/main" val="1683325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788860F-476D-49E5-8BC8-9A56640178F2}" type="slidenum">
              <a:rPr lang="pl-PL" smtClean="0"/>
              <a:t>13</a:t>
            </a:fld>
            <a:endParaRPr lang="pl-PL"/>
          </a:p>
        </p:txBody>
      </p:sp>
    </p:spTree>
    <p:extLst>
      <p:ext uri="{BB962C8B-B14F-4D97-AF65-F5344CB8AC3E}">
        <p14:creationId xmlns:p14="http://schemas.microsoft.com/office/powerpoint/2010/main" val="14400381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B4945E94-A32A-4945-B2A7-07F689502D47}" type="datetimeFigureOut">
              <a:rPr lang="pl-PL" smtClean="0"/>
              <a:t>03.08.2022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2D4A6DA-AFA3-4165-AB3A-A12D2DDCCFCA}" type="slidenum">
              <a:rPr lang="pl-PL" smtClean="0"/>
              <a:t>‹#›</a:t>
            </a:fld>
            <a:endParaRPr lang="pl-PL"/>
          </a:p>
        </p:txBody>
      </p:sp>
      <p:sp>
        <p:nvSpPr>
          <p:cNvPr id="7" name="Prostokąt 6"/>
          <p:cNvSpPr/>
          <p:nvPr userDrawn="1"/>
        </p:nvSpPr>
        <p:spPr>
          <a:xfrm>
            <a:off x="0" y="1340768"/>
            <a:ext cx="9144000" cy="3312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ctrTitle"/>
          </p:nvPr>
        </p:nvSpPr>
        <p:spPr>
          <a:xfrm>
            <a:off x="467544" y="1772816"/>
            <a:ext cx="8568952" cy="1872207"/>
          </a:xfrm>
        </p:spPr>
        <p:txBody>
          <a:bodyPr>
            <a:noAutofit/>
          </a:bodyPr>
          <a:lstStyle>
            <a:lvl1pPr algn="ctr">
              <a:defRPr sz="2400" b="1">
                <a:solidFill>
                  <a:schemeClr val="tx1"/>
                </a:solidFill>
              </a:defRPr>
            </a:lvl1pPr>
          </a:lstStyle>
          <a:p>
            <a:endParaRPr lang="pl-PL" dirty="0"/>
          </a:p>
        </p:txBody>
      </p:sp>
      <p:pic>
        <p:nvPicPr>
          <p:cNvPr id="9" name="Obraz 8"/>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491880" y="5254239"/>
            <a:ext cx="1957561" cy="829180"/>
          </a:xfrm>
          <a:prstGeom prst="rect">
            <a:avLst/>
          </a:prstGeom>
          <a:noFill/>
          <a:ln>
            <a:noFill/>
          </a:ln>
        </p:spPr>
      </p:pic>
      <p:grpSp>
        <p:nvGrpSpPr>
          <p:cNvPr id="10" name="Grupa 9" descr="Znaki Fundusze Europejskie z napisem Program Regionalny, znak barw Rzeczypospolitej Polskiej składający się z symbolu graficznego oraz nazwy Rzeczpospolita Polska, logo promocyjne województwa podkarpackiego z podpisem Podkarpackie przestrzeń otwarta, znak Unii Europejskiej z napisem Europejskie Fundusze Strukturalne i Inwestycyjne" title="Oznakowanie"/>
          <p:cNvGrpSpPr/>
          <p:nvPr userDrawn="1"/>
        </p:nvGrpSpPr>
        <p:grpSpPr>
          <a:xfrm>
            <a:off x="1624589" y="260648"/>
            <a:ext cx="5692142" cy="843280"/>
            <a:chOff x="0" y="0"/>
            <a:chExt cx="6676845" cy="966158"/>
          </a:xfrm>
        </p:grpSpPr>
        <p:pic>
          <p:nvPicPr>
            <p:cNvPr id="12" name="Obraz 11" descr="fundusze-europejskie-program-regionalny-5 - Fundacja Instytut Rozwoju  Regionalnego"/>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63902"/>
              <a:ext cx="1742536" cy="802256"/>
            </a:xfrm>
            <a:prstGeom prst="rect">
              <a:avLst/>
            </a:prstGeom>
            <a:noFill/>
            <a:ln>
              <a:noFill/>
            </a:ln>
          </p:spPr>
        </p:pic>
        <p:pic>
          <p:nvPicPr>
            <p:cNvPr id="13" name="Obraz 12" descr="Zasady promocji i oznakowania projektów - umowy podpisane od 1 stycznia  2018 roku - Ministerstwo Funduszy i Polityki Regionalnej"/>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35502" y="163902"/>
              <a:ext cx="1613140" cy="534837"/>
            </a:xfrm>
            <a:prstGeom prst="rect">
              <a:avLst/>
            </a:prstGeom>
            <a:noFill/>
            <a:ln>
              <a:noFill/>
            </a:ln>
          </p:spPr>
        </p:pic>
        <p:pic>
          <p:nvPicPr>
            <p:cNvPr id="14" name="Obraz 13" descr="Podkarpackie. Przestrzeń otwarta"/>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114136" y="0"/>
              <a:ext cx="1570007" cy="819509"/>
            </a:xfrm>
            <a:prstGeom prst="rect">
              <a:avLst/>
            </a:prstGeom>
            <a:noFill/>
            <a:ln>
              <a:noFill/>
            </a:ln>
          </p:spPr>
        </p:pic>
        <p:pic>
          <p:nvPicPr>
            <p:cNvPr id="15" name="Obraz 14" descr="Zasady promocji i oznakowania projektów - umowy podpisane do 31 grudnia  2017 roku - Ministerstwo Funduszy i Polityki Regionalnej"/>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606506" y="120770"/>
              <a:ext cx="2070339" cy="638354"/>
            </a:xfrm>
            <a:prstGeom prst="rect">
              <a:avLst/>
            </a:prstGeom>
            <a:noFill/>
            <a:ln>
              <a:noFill/>
            </a:ln>
          </p:spPr>
        </p:pic>
      </p:grpSp>
    </p:spTree>
    <p:extLst>
      <p:ext uri="{BB962C8B-B14F-4D97-AF65-F5344CB8AC3E}">
        <p14:creationId xmlns:p14="http://schemas.microsoft.com/office/powerpoint/2010/main" val="3352911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4945E94-A32A-4945-B2A7-07F689502D47}" type="datetimeFigureOut">
              <a:rPr lang="pl-PL" smtClean="0"/>
              <a:t>03.08.2022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2D4A6DA-AFA3-4165-AB3A-A12D2DDCCFCA}" type="slidenum">
              <a:rPr lang="pl-PL" smtClean="0"/>
              <a:t>‹#›</a:t>
            </a:fld>
            <a:endParaRPr lang="pl-PL"/>
          </a:p>
        </p:txBody>
      </p:sp>
    </p:spTree>
    <p:extLst>
      <p:ext uri="{BB962C8B-B14F-4D97-AF65-F5344CB8AC3E}">
        <p14:creationId xmlns:p14="http://schemas.microsoft.com/office/powerpoint/2010/main" val="3310839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4945E94-A32A-4945-B2A7-07F689502D47}" type="datetimeFigureOut">
              <a:rPr lang="pl-PL" smtClean="0"/>
              <a:t>03.08.2022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2D4A6DA-AFA3-4165-AB3A-A12D2DDCCFCA}" type="slidenum">
              <a:rPr lang="pl-PL" smtClean="0"/>
              <a:t>‹#›</a:t>
            </a:fld>
            <a:endParaRPr lang="pl-PL"/>
          </a:p>
        </p:txBody>
      </p:sp>
    </p:spTree>
    <p:extLst>
      <p:ext uri="{BB962C8B-B14F-4D97-AF65-F5344CB8AC3E}">
        <p14:creationId xmlns:p14="http://schemas.microsoft.com/office/powerpoint/2010/main" val="770463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4945E94-A32A-4945-B2A7-07F689502D47}" type="datetimeFigureOut">
              <a:rPr lang="pl-PL" smtClean="0"/>
              <a:t>03.08.2022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2D4A6DA-AFA3-4165-AB3A-A12D2DDCCFCA}" type="slidenum">
              <a:rPr lang="pl-PL" smtClean="0"/>
              <a:t>‹#›</a:t>
            </a:fld>
            <a:endParaRPr lang="pl-PL"/>
          </a:p>
        </p:txBody>
      </p:sp>
      <p:sp>
        <p:nvSpPr>
          <p:cNvPr id="7" name="Rounded Rectangle 30"/>
          <p:cNvSpPr/>
          <p:nvPr userDrawn="1"/>
        </p:nvSpPr>
        <p:spPr>
          <a:xfrm>
            <a:off x="228600" y="228600"/>
            <a:ext cx="8763000" cy="608112"/>
          </a:xfrm>
          <a:prstGeom prst="rect">
            <a:avLst/>
          </a:prstGeom>
          <a:solidFill>
            <a:schemeClr val="accent1"/>
          </a:solidFill>
          <a:ln cap="sq">
            <a:solidFill>
              <a:schemeClr val="accent1"/>
            </a:solidFill>
            <a:miter lim="800000"/>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pl-PL" dirty="0"/>
          </a:p>
        </p:txBody>
      </p:sp>
      <p:sp>
        <p:nvSpPr>
          <p:cNvPr id="2" name="Tytuł 1"/>
          <p:cNvSpPr>
            <a:spLocks noGrp="1"/>
          </p:cNvSpPr>
          <p:nvPr>
            <p:ph type="title"/>
          </p:nvPr>
        </p:nvSpPr>
        <p:spPr>
          <a:xfrm>
            <a:off x="457200" y="274638"/>
            <a:ext cx="8229600" cy="487362"/>
          </a:xfrm>
        </p:spPr>
        <p:txBody>
          <a:bodyPr>
            <a:noAutofit/>
          </a:bodyPr>
          <a:lstStyle>
            <a:lvl1pPr>
              <a:defRPr sz="3200" b="1"/>
            </a:lvl1pPr>
          </a:lstStyle>
          <a:p>
            <a:r>
              <a:rPr lang="pl-PL" dirty="0"/>
              <a:t>Kliknij, aby edytować styl</a:t>
            </a:r>
          </a:p>
        </p:txBody>
      </p:sp>
    </p:spTree>
    <p:extLst>
      <p:ext uri="{BB962C8B-B14F-4D97-AF65-F5344CB8AC3E}">
        <p14:creationId xmlns:p14="http://schemas.microsoft.com/office/powerpoint/2010/main" val="692997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dirty="0"/>
              <a:t>Kliknij, aby edytować style wzorca tekstu</a:t>
            </a:r>
          </a:p>
        </p:txBody>
      </p:sp>
      <p:sp>
        <p:nvSpPr>
          <p:cNvPr id="4" name="Symbol zastępczy daty 3"/>
          <p:cNvSpPr>
            <a:spLocks noGrp="1"/>
          </p:cNvSpPr>
          <p:nvPr>
            <p:ph type="dt" sz="half" idx="10"/>
          </p:nvPr>
        </p:nvSpPr>
        <p:spPr/>
        <p:txBody>
          <a:bodyPr/>
          <a:lstStyle/>
          <a:p>
            <a:fld id="{B4945E94-A32A-4945-B2A7-07F689502D47}" type="datetimeFigureOut">
              <a:rPr lang="pl-PL" smtClean="0"/>
              <a:t>03.08.2022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2D4A6DA-AFA3-4165-AB3A-A12D2DDCCFCA}" type="slidenum">
              <a:rPr lang="pl-PL" smtClean="0"/>
              <a:t>‹#›</a:t>
            </a:fld>
            <a:endParaRPr lang="pl-PL"/>
          </a:p>
        </p:txBody>
      </p:sp>
      <p:sp>
        <p:nvSpPr>
          <p:cNvPr id="7" name="Rounded Rectangle 30"/>
          <p:cNvSpPr/>
          <p:nvPr userDrawn="1"/>
        </p:nvSpPr>
        <p:spPr>
          <a:xfrm>
            <a:off x="0" y="1844824"/>
            <a:ext cx="9144000" cy="1440160"/>
          </a:xfrm>
          <a:prstGeom prst="rect">
            <a:avLst/>
          </a:prstGeom>
          <a:solidFill>
            <a:schemeClr val="accent1"/>
          </a:solidFill>
          <a:ln cap="sq">
            <a:noFill/>
            <a:miter lim="800000"/>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pl-PL" dirty="0"/>
          </a:p>
        </p:txBody>
      </p:sp>
      <p:sp>
        <p:nvSpPr>
          <p:cNvPr id="2" name="Tytuł 1"/>
          <p:cNvSpPr>
            <a:spLocks noGrp="1"/>
          </p:cNvSpPr>
          <p:nvPr>
            <p:ph type="title"/>
          </p:nvPr>
        </p:nvSpPr>
        <p:spPr>
          <a:xfrm>
            <a:off x="755576" y="1844824"/>
            <a:ext cx="7772400" cy="1362075"/>
          </a:xfrm>
        </p:spPr>
        <p:txBody>
          <a:bodyPr anchor="t"/>
          <a:lstStyle>
            <a:lvl1pPr algn="l">
              <a:defRPr sz="4000" b="1" cap="all"/>
            </a:lvl1pPr>
          </a:lstStyle>
          <a:p>
            <a:r>
              <a:rPr lang="pl-PL" dirty="0"/>
              <a:t>Kliknij, aby edytować styl</a:t>
            </a:r>
          </a:p>
        </p:txBody>
      </p:sp>
    </p:spTree>
    <p:extLst>
      <p:ext uri="{BB962C8B-B14F-4D97-AF65-F5344CB8AC3E}">
        <p14:creationId xmlns:p14="http://schemas.microsoft.com/office/powerpoint/2010/main" val="2351175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B4945E94-A32A-4945-B2A7-07F689502D47}" type="datetimeFigureOut">
              <a:rPr lang="pl-PL" smtClean="0"/>
              <a:t>03.08.2022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2D4A6DA-AFA3-4165-AB3A-A12D2DDCCFCA}" type="slidenum">
              <a:rPr lang="pl-PL" smtClean="0"/>
              <a:t>‹#›</a:t>
            </a:fld>
            <a:endParaRPr lang="pl-PL"/>
          </a:p>
        </p:txBody>
      </p:sp>
      <p:sp>
        <p:nvSpPr>
          <p:cNvPr id="8" name="Rounded Rectangle 30"/>
          <p:cNvSpPr/>
          <p:nvPr userDrawn="1"/>
        </p:nvSpPr>
        <p:spPr>
          <a:xfrm>
            <a:off x="228600" y="228600"/>
            <a:ext cx="8763000" cy="533400"/>
          </a:xfrm>
          <a:prstGeom prst="rect">
            <a:avLst/>
          </a:prstGeom>
          <a:solidFill>
            <a:schemeClr val="accent1"/>
          </a:solidFill>
          <a:ln cap="sq">
            <a:solidFill>
              <a:schemeClr val="accent1"/>
            </a:solidFill>
            <a:miter lim="800000"/>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pl-PL" dirty="0"/>
          </a:p>
        </p:txBody>
      </p:sp>
      <p:sp>
        <p:nvSpPr>
          <p:cNvPr id="2" name="Tytuł 1"/>
          <p:cNvSpPr>
            <a:spLocks noGrp="1"/>
          </p:cNvSpPr>
          <p:nvPr>
            <p:ph type="title"/>
          </p:nvPr>
        </p:nvSpPr>
        <p:spPr>
          <a:xfrm>
            <a:off x="495300" y="228600"/>
            <a:ext cx="8229600" cy="533400"/>
          </a:xfrm>
        </p:spPr>
        <p:txBody>
          <a:bodyPr>
            <a:noAutofit/>
          </a:bodyPr>
          <a:lstStyle>
            <a:lvl1pPr>
              <a:defRPr sz="4000"/>
            </a:lvl1pPr>
          </a:lstStyle>
          <a:p>
            <a:r>
              <a:rPr lang="pl-PL" dirty="0"/>
              <a:t>Kliknij, aby edytować styl</a:t>
            </a:r>
          </a:p>
        </p:txBody>
      </p:sp>
    </p:spTree>
    <p:extLst>
      <p:ext uri="{BB962C8B-B14F-4D97-AF65-F5344CB8AC3E}">
        <p14:creationId xmlns:p14="http://schemas.microsoft.com/office/powerpoint/2010/main" val="6210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B4945E94-A32A-4945-B2A7-07F689502D47}" type="datetimeFigureOut">
              <a:rPr lang="pl-PL" smtClean="0"/>
              <a:t>03.08.2022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2D4A6DA-AFA3-4165-AB3A-A12D2DDCCFCA}" type="slidenum">
              <a:rPr lang="pl-PL" smtClean="0"/>
              <a:t>‹#›</a:t>
            </a:fld>
            <a:endParaRPr lang="pl-PL"/>
          </a:p>
        </p:txBody>
      </p:sp>
      <p:sp>
        <p:nvSpPr>
          <p:cNvPr id="10" name="Rounded Rectangle 30"/>
          <p:cNvSpPr/>
          <p:nvPr userDrawn="1"/>
        </p:nvSpPr>
        <p:spPr>
          <a:xfrm>
            <a:off x="228600" y="228600"/>
            <a:ext cx="8763000" cy="533400"/>
          </a:xfrm>
          <a:prstGeom prst="rect">
            <a:avLst/>
          </a:prstGeom>
          <a:solidFill>
            <a:schemeClr val="accent1"/>
          </a:solidFill>
          <a:ln cap="sq">
            <a:solidFill>
              <a:schemeClr val="accent1"/>
            </a:solidFill>
            <a:miter lim="800000"/>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pl-PL" dirty="0"/>
          </a:p>
        </p:txBody>
      </p:sp>
      <p:sp>
        <p:nvSpPr>
          <p:cNvPr id="2" name="Tytuł 1"/>
          <p:cNvSpPr>
            <a:spLocks noGrp="1"/>
          </p:cNvSpPr>
          <p:nvPr>
            <p:ph type="title"/>
          </p:nvPr>
        </p:nvSpPr>
        <p:spPr>
          <a:xfrm>
            <a:off x="495300" y="190500"/>
            <a:ext cx="8229600" cy="571500"/>
          </a:xfrm>
        </p:spPr>
        <p:txBody>
          <a:bodyPr>
            <a:noAutofit/>
          </a:bodyPr>
          <a:lstStyle>
            <a:lvl1pPr>
              <a:defRPr sz="4000"/>
            </a:lvl1pPr>
          </a:lstStyle>
          <a:p>
            <a:r>
              <a:rPr lang="pl-PL" dirty="0"/>
              <a:t>Kliknij, aby edytować styl</a:t>
            </a:r>
          </a:p>
        </p:txBody>
      </p:sp>
    </p:spTree>
    <p:extLst>
      <p:ext uri="{BB962C8B-B14F-4D97-AF65-F5344CB8AC3E}">
        <p14:creationId xmlns:p14="http://schemas.microsoft.com/office/powerpoint/2010/main" val="3878812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B4945E94-A32A-4945-B2A7-07F689502D47}" type="datetimeFigureOut">
              <a:rPr lang="pl-PL" smtClean="0"/>
              <a:t>03.08.2022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2D4A6DA-AFA3-4165-AB3A-A12D2DDCCFCA}" type="slidenum">
              <a:rPr lang="pl-PL" smtClean="0"/>
              <a:t>‹#›</a:t>
            </a:fld>
            <a:endParaRPr lang="pl-PL"/>
          </a:p>
        </p:txBody>
      </p:sp>
    </p:spTree>
    <p:extLst>
      <p:ext uri="{BB962C8B-B14F-4D97-AF65-F5344CB8AC3E}">
        <p14:creationId xmlns:p14="http://schemas.microsoft.com/office/powerpoint/2010/main" val="2723119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4945E94-A32A-4945-B2A7-07F689502D47}" type="datetimeFigureOut">
              <a:rPr lang="pl-PL" smtClean="0"/>
              <a:t>03.08.2022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2D4A6DA-AFA3-4165-AB3A-A12D2DDCCFCA}" type="slidenum">
              <a:rPr lang="pl-PL" smtClean="0"/>
              <a:t>‹#›</a:t>
            </a:fld>
            <a:endParaRPr lang="pl-PL"/>
          </a:p>
        </p:txBody>
      </p:sp>
    </p:spTree>
    <p:extLst>
      <p:ext uri="{BB962C8B-B14F-4D97-AF65-F5344CB8AC3E}">
        <p14:creationId xmlns:p14="http://schemas.microsoft.com/office/powerpoint/2010/main" val="2965971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B4945E94-A32A-4945-B2A7-07F689502D47}" type="datetimeFigureOut">
              <a:rPr lang="pl-PL" smtClean="0"/>
              <a:t>03.08.2022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2D4A6DA-AFA3-4165-AB3A-A12D2DDCCFCA}" type="slidenum">
              <a:rPr lang="pl-PL" smtClean="0"/>
              <a:t>‹#›</a:t>
            </a:fld>
            <a:endParaRPr lang="pl-PL"/>
          </a:p>
        </p:txBody>
      </p:sp>
    </p:spTree>
    <p:extLst>
      <p:ext uri="{BB962C8B-B14F-4D97-AF65-F5344CB8AC3E}">
        <p14:creationId xmlns:p14="http://schemas.microsoft.com/office/powerpoint/2010/main" val="146404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raz z podpisem">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B4945E94-A32A-4945-B2A7-07F689502D47}" type="datetimeFigureOut">
              <a:rPr lang="pl-PL" smtClean="0"/>
              <a:t>03.08.2022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2D4A6DA-AFA3-4165-AB3A-A12D2DDCCFCA}" type="slidenum">
              <a:rPr lang="pl-PL" smtClean="0"/>
              <a:t>‹#›</a:t>
            </a:fld>
            <a:endParaRPr lang="pl-PL"/>
          </a:p>
        </p:txBody>
      </p:sp>
      <p:sp>
        <p:nvSpPr>
          <p:cNvPr id="8" name="Prostokąt 7"/>
          <p:cNvSpPr/>
          <p:nvPr userDrawn="1"/>
        </p:nvSpPr>
        <p:spPr>
          <a:xfrm>
            <a:off x="0" y="1052736"/>
            <a:ext cx="9144000" cy="3312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0" name="Picture 2" descr="C:\Users\User\Desktop\PH\wyk_MKIDN_eog\prezentacja\Evalu z Agr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99792" y="4437112"/>
            <a:ext cx="4248472" cy="1303277"/>
          </a:xfrm>
          <a:prstGeom prst="rect">
            <a:avLst/>
          </a:prstGeom>
          <a:noFill/>
          <a:extLst>
            <a:ext uri="{909E8E84-426E-40DD-AFC4-6F175D3DCCD1}">
              <a14:hiddenFill xmlns:a14="http://schemas.microsoft.com/office/drawing/2010/main">
                <a:solidFill>
                  <a:srgbClr val="FFFFFF"/>
                </a:solidFill>
              </a14:hiddenFill>
            </a:ext>
          </a:extLst>
        </p:spPr>
      </p:pic>
      <p:sp>
        <p:nvSpPr>
          <p:cNvPr id="2" name="Tytuł 1"/>
          <p:cNvSpPr>
            <a:spLocks noGrp="1"/>
          </p:cNvSpPr>
          <p:nvPr>
            <p:ph type="title" hasCustomPrompt="1"/>
          </p:nvPr>
        </p:nvSpPr>
        <p:spPr>
          <a:xfrm>
            <a:off x="1828800" y="2708920"/>
            <a:ext cx="5911552" cy="566738"/>
          </a:xfrm>
        </p:spPr>
        <p:txBody>
          <a:bodyPr anchor="b">
            <a:noAutofit/>
          </a:bodyPr>
          <a:lstStyle>
            <a:lvl1pPr algn="l">
              <a:defRPr sz="4000" b="1"/>
            </a:lvl1pPr>
          </a:lstStyle>
          <a:p>
            <a:r>
              <a:rPr lang="pl-PL" dirty="0"/>
              <a:t>Dziękujemy za uwagę</a:t>
            </a:r>
          </a:p>
        </p:txBody>
      </p:sp>
    </p:spTree>
    <p:extLst>
      <p:ext uri="{BB962C8B-B14F-4D97-AF65-F5344CB8AC3E}">
        <p14:creationId xmlns:p14="http://schemas.microsoft.com/office/powerpoint/2010/main" val="10806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45E94-A32A-4945-B2A7-07F689502D47}" type="datetimeFigureOut">
              <a:rPr lang="pl-PL" smtClean="0"/>
              <a:t>03.08.2022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4A6DA-AFA3-4165-AB3A-A12D2DDCCFCA}" type="slidenum">
              <a:rPr lang="pl-PL" smtClean="0"/>
              <a:t>‹#›</a:t>
            </a:fld>
            <a:endParaRPr lang="pl-PL"/>
          </a:p>
        </p:txBody>
      </p:sp>
    </p:spTree>
    <p:extLst>
      <p:ext uri="{BB962C8B-B14F-4D97-AF65-F5344CB8AC3E}">
        <p14:creationId xmlns:p14="http://schemas.microsoft.com/office/powerpoint/2010/main" val="1100919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cid:image002.jpg@01D75C4F.F45FCD9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cid:image002.jpg@01D75C4F.F45FCD90" TargetMode="External"/><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65BC0E75-5889-4540-9694-B7543E173001}"/>
              </a:ext>
            </a:extLst>
          </p:cNvPr>
          <p:cNvSpPr>
            <a:spLocks noGrp="1"/>
          </p:cNvSpPr>
          <p:nvPr>
            <p:ph type="title"/>
          </p:nvPr>
        </p:nvSpPr>
        <p:spPr>
          <a:xfrm>
            <a:off x="637052" y="3284984"/>
            <a:ext cx="7772400" cy="1362075"/>
          </a:xfrm>
        </p:spPr>
        <p:txBody>
          <a:bodyPr>
            <a:normAutofit fontScale="90000"/>
          </a:bodyPr>
          <a:lstStyle/>
          <a:p>
            <a:r>
              <a:rPr lang="pl-PL" dirty="0">
                <a:solidFill>
                  <a:schemeClr val="accent3">
                    <a:lumMod val="75000"/>
                  </a:schemeClr>
                </a:solidFill>
              </a:rPr>
              <a:t>Wpływ inwestycji w zakresie usług społecznych i zdrowotnych na jakość życia, poziom wykluczenia społecznego i ubóstwa w województwie </a:t>
            </a:r>
            <a:r>
              <a:rPr lang="pl-PL" dirty="0" err="1">
                <a:solidFill>
                  <a:schemeClr val="accent3">
                    <a:lumMod val="75000"/>
                  </a:schemeClr>
                </a:solidFill>
              </a:rPr>
              <a:t>dolnoŚląskim</a:t>
            </a:r>
            <a:endParaRPr lang="es-ES" dirty="0">
              <a:solidFill>
                <a:schemeClr val="accent3">
                  <a:lumMod val="75000"/>
                </a:schemeClr>
              </a:solidFill>
            </a:endParaRPr>
          </a:p>
        </p:txBody>
      </p:sp>
      <p:sp>
        <p:nvSpPr>
          <p:cNvPr id="4" name="Rectangle 3">
            <a:extLst>
              <a:ext uri="{FF2B5EF4-FFF2-40B4-BE49-F238E27FC236}">
                <a16:creationId xmlns:a16="http://schemas.microsoft.com/office/drawing/2014/main" id="{9C1D9D51-E52C-4971-913F-19F298EB705D}"/>
              </a:ext>
            </a:extLst>
          </p:cNvPr>
          <p:cNvSpPr/>
          <p:nvPr/>
        </p:nvSpPr>
        <p:spPr>
          <a:xfrm>
            <a:off x="2411760" y="2204863"/>
            <a:ext cx="4968552" cy="7018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pl-PL" dirty="0"/>
              <a:t>PREZENTACJA RAPORTU KOŃCOWEGO</a:t>
            </a:r>
          </a:p>
          <a:p>
            <a:pPr algn="ctr"/>
            <a:r>
              <a:rPr lang="pl-PL" dirty="0"/>
              <a:t>Z BADANIA</a:t>
            </a:r>
            <a:endParaRPr lang="es-ES" dirty="0"/>
          </a:p>
        </p:txBody>
      </p:sp>
      <p:sp>
        <p:nvSpPr>
          <p:cNvPr id="6" name="Rectangle 3">
            <a:extLst>
              <a:ext uri="{FF2B5EF4-FFF2-40B4-BE49-F238E27FC236}">
                <a16:creationId xmlns:a16="http://schemas.microsoft.com/office/drawing/2014/main" id="{D6EB26C2-9620-4871-93F7-475E264D0733}"/>
              </a:ext>
            </a:extLst>
          </p:cNvPr>
          <p:cNvSpPr>
            <a:spLocks noChangeArrowheads="1"/>
          </p:cNvSpPr>
          <p:nvPr/>
        </p:nvSpPr>
        <p:spPr bwMode="auto">
          <a:xfrm>
            <a:off x="637052" y="992107"/>
            <a:ext cx="757425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es-E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Badanie współfinansowane ze środków Unii Europejskiej – Europejskiego Funduszu Społecznego oraz </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es-E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ze środków Samorządu Województwa Dolnośląskiego w ramach Pomocy Technicznej </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es-E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Regionalnego Programu Operacyjnego Województwa Dolnośląskiego 2014-2020.</a:t>
            </a:r>
            <a:endParaRPr kumimoji="0" lang="pl-PL" altLang="es-ES" sz="1400" b="0" i="0" u="none" strike="noStrike" cap="none" normalizeH="0" baseline="0" dirty="0">
              <a:ln>
                <a:noFill/>
              </a:ln>
              <a:solidFill>
                <a:schemeClr val="tx1"/>
              </a:solidFill>
              <a:effectLst/>
              <a:latin typeface="Arial" panose="020B0604020202020204" pitchFamily="34" charset="0"/>
            </a:endParaRPr>
          </a:p>
        </p:txBody>
      </p:sp>
      <p:pic>
        <p:nvPicPr>
          <p:cNvPr id="8" name="Obraz 7">
            <a:extLst>
              <a:ext uri="{FF2B5EF4-FFF2-40B4-BE49-F238E27FC236}">
                <a16:creationId xmlns:a16="http://schemas.microsoft.com/office/drawing/2014/main" id="{DF50058E-AB64-4326-8C61-3CAA1E73BE1F}"/>
              </a:ext>
              <a:ext uri="{C183D7F6-B498-43B3-948B-1728B52AA6E4}">
                <adec:decorative xmlns:adec="http://schemas.microsoft.com/office/drawing/2017/decorative" val="1"/>
              </a:ext>
            </a:extLst>
          </p:cNvPr>
          <p:cNvPicPr>
            <a:picLocks noChangeAspect="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017581" y="223585"/>
            <a:ext cx="5756910" cy="707390"/>
          </a:xfrm>
          <a:prstGeom prst="rect">
            <a:avLst/>
          </a:prstGeom>
          <a:noFill/>
          <a:ln>
            <a:noFill/>
          </a:ln>
        </p:spPr>
      </p:pic>
    </p:spTree>
    <p:extLst>
      <p:ext uri="{BB962C8B-B14F-4D97-AF65-F5344CB8AC3E}">
        <p14:creationId xmlns:p14="http://schemas.microsoft.com/office/powerpoint/2010/main" val="1697426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descr="Komplementarność, polityki horyzontalne, wpływ COVID-19 - obszar II"/>
          <p:cNvSpPr>
            <a:spLocks noGrp="1"/>
          </p:cNvSpPr>
          <p:nvPr>
            <p:ph type="title"/>
          </p:nvPr>
        </p:nvSpPr>
        <p:spPr>
          <a:xfrm>
            <a:off x="251520" y="290464"/>
            <a:ext cx="8435280" cy="474240"/>
          </a:xfrm>
        </p:spPr>
        <p:txBody>
          <a:bodyPr/>
          <a:lstStyle/>
          <a:p>
            <a:r>
              <a:rPr lang="pl-PL" sz="2800" dirty="0">
                <a:solidFill>
                  <a:schemeClr val="bg1"/>
                </a:solidFill>
                <a:latin typeface="+mn-lt"/>
              </a:rPr>
              <a:t>Komplementarność i koordynacja – usługi społeczne</a:t>
            </a:r>
          </a:p>
        </p:txBody>
      </p:sp>
      <p:sp>
        <p:nvSpPr>
          <p:cNvPr id="4" name="Prostokąt 3" descr="Komplementarność wsparcia&#10;"/>
          <p:cNvSpPr/>
          <p:nvPr/>
        </p:nvSpPr>
        <p:spPr>
          <a:xfrm>
            <a:off x="56852" y="1196752"/>
            <a:ext cx="8907636" cy="1815882"/>
          </a:xfrm>
          <a:prstGeom prst="rect">
            <a:avLst/>
          </a:prstGeom>
          <a:solidFill>
            <a:schemeClr val="accent5">
              <a:lumMod val="40000"/>
              <a:lumOff val="60000"/>
            </a:schemeClr>
          </a:solidFill>
        </p:spPr>
        <p:txBody>
          <a:bodyPr wrap="square">
            <a:spAutoFit/>
          </a:bodyPr>
          <a:lstStyle/>
          <a:p>
            <a:r>
              <a:rPr lang="pl-PL" sz="1600" b="1" dirty="0"/>
              <a:t>Komplementarność wsparcia</a:t>
            </a:r>
          </a:p>
          <a:p>
            <a:r>
              <a:rPr lang="pl-PL" sz="1600" dirty="0"/>
              <a:t>Występuje wysoki poziom komplementarności podmiotowej między projektami Działania 9.2 oraz projektami Działania 9.1 oraz komplementarności  </a:t>
            </a:r>
            <a:r>
              <a:rPr lang="pl-PL" sz="1600" dirty="0" err="1"/>
              <a:t>międzyfunduszowej</a:t>
            </a:r>
            <a:r>
              <a:rPr lang="pl-PL" sz="1600" dirty="0"/>
              <a:t> między projektami Działania 9.2 a projektami Działania 6.2. Odnotowano relatywnie wysoki poziom </a:t>
            </a:r>
            <a:r>
              <a:rPr lang="pl-PL" sz="1600" dirty="0" err="1"/>
              <a:t>crossfinancingu</a:t>
            </a:r>
            <a:r>
              <a:rPr lang="pl-PL" sz="1600" dirty="0"/>
              <a:t> w projektach Działania 9.2. Interwencje RPO WD stanowią wartość dodaną wobec krajowych programów pomocy społecznej ze względu na koncentrowanie wsparcia na obszarach o wysokim zagrożeniu ubóstwem i wykluczeniem społecznym.</a:t>
            </a:r>
            <a:endParaRPr lang="pl-PL" sz="1550" i="1" dirty="0">
              <a:solidFill>
                <a:srgbClr val="C00000"/>
              </a:solidFill>
            </a:endParaRPr>
          </a:p>
        </p:txBody>
      </p:sp>
      <p:sp>
        <p:nvSpPr>
          <p:cNvPr id="5" name="pole tekstowe 4" descr="Polityki horyzontalne"/>
          <p:cNvSpPr txBox="1"/>
          <p:nvPr/>
        </p:nvSpPr>
        <p:spPr>
          <a:xfrm>
            <a:off x="50072" y="3429000"/>
            <a:ext cx="8891648" cy="2308324"/>
          </a:xfrm>
          <a:prstGeom prst="rect">
            <a:avLst/>
          </a:prstGeom>
          <a:solidFill>
            <a:schemeClr val="accent1">
              <a:lumMod val="60000"/>
              <a:lumOff val="40000"/>
            </a:schemeClr>
          </a:solidFill>
        </p:spPr>
        <p:txBody>
          <a:bodyPr wrap="square" rtlCol="0">
            <a:spAutoFit/>
          </a:bodyPr>
          <a:lstStyle/>
          <a:p>
            <a:r>
              <a:rPr lang="pl-PL" b="1" dirty="0"/>
              <a:t>Koordynacja wsparcia</a:t>
            </a:r>
          </a:p>
          <a:p>
            <a:r>
              <a:rPr lang="pl-PL" dirty="0"/>
              <a:t>Mimo dobrej koordynacji usług społecznych na poziomie regionu poprzez instrumenty RPO WD badani przedstawiciele JST oraz organizacji pozarządowych. Twierdzą, że potrzebna jest koordynacja sektora usług społecznych na poziomie ponadgminnym. , np. bazy wolnych miejsc, bazy asystentów i opiekunów, itp. Badanie ujawniło, iż  przedstawiciele gmin najchętniej koordynowaliby usługi społeczne instytucjonalnie, nie postrzegając organizacji pozarządowych jako partnerów lub realizatorów. Sytuacja ta niesie za sobą złe rokowania dla postępu </a:t>
            </a:r>
            <a:r>
              <a:rPr lang="pl-PL" dirty="0" err="1"/>
              <a:t>deinstytucjonalizacji</a:t>
            </a:r>
            <a:r>
              <a:rPr lang="pl-PL" dirty="0"/>
              <a:t> usług społecznych w województwie dolnośląskim. </a:t>
            </a:r>
          </a:p>
        </p:txBody>
      </p:sp>
    </p:spTree>
    <p:extLst>
      <p:ext uri="{BB962C8B-B14F-4D97-AF65-F5344CB8AC3E}">
        <p14:creationId xmlns:p14="http://schemas.microsoft.com/office/powerpoint/2010/main" val="834743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descr="Slajd wprowadzający do wyników badania do obszaru badawczego III"/>
          <p:cNvSpPr>
            <a:spLocks noGrp="1"/>
          </p:cNvSpPr>
          <p:nvPr>
            <p:ph type="title"/>
          </p:nvPr>
        </p:nvSpPr>
        <p:spPr>
          <a:xfrm>
            <a:off x="92973" y="1844824"/>
            <a:ext cx="7772400" cy="1362075"/>
          </a:xfrm>
        </p:spPr>
        <p:txBody>
          <a:bodyPr anchor="ctr">
            <a:normAutofit/>
          </a:bodyPr>
          <a:lstStyle/>
          <a:p>
            <a:r>
              <a:rPr lang="pl-PL" dirty="0">
                <a:solidFill>
                  <a:schemeClr val="bg1"/>
                </a:solidFill>
                <a:effectLst>
                  <a:outerShdw blurRad="38100" dist="38100" dir="2700000" algn="tl">
                    <a:srgbClr val="000000">
                      <a:alpha val="43137"/>
                    </a:srgbClr>
                  </a:outerShdw>
                </a:effectLst>
              </a:rPr>
              <a:t>Usługi zdrowotne</a:t>
            </a:r>
          </a:p>
        </p:txBody>
      </p:sp>
      <p:sp>
        <p:nvSpPr>
          <p:cNvPr id="4" name="pole tekstowe 3" descr="Obszar  badawczy III: Ekonomia społeczna (Działania: 8.5, 8.6 oraz 6.2) &#10;"/>
          <p:cNvSpPr txBox="1"/>
          <p:nvPr/>
        </p:nvSpPr>
        <p:spPr>
          <a:xfrm>
            <a:off x="467544" y="3933056"/>
            <a:ext cx="2856408" cy="2031325"/>
          </a:xfrm>
          <a:prstGeom prst="rect">
            <a:avLst/>
          </a:prstGeom>
          <a:solidFill>
            <a:schemeClr val="accent6">
              <a:lumMod val="40000"/>
              <a:lumOff val="60000"/>
            </a:schemeClr>
          </a:solidFill>
        </p:spPr>
        <p:txBody>
          <a:bodyPr wrap="square" rtlCol="0">
            <a:spAutoFit/>
          </a:bodyPr>
          <a:lstStyle/>
          <a:p>
            <a:r>
              <a:rPr lang="pl-PL" b="1" dirty="0"/>
              <a:t>Działanie 6.2 Inwestycje w infrastrukturę zdrowotną</a:t>
            </a:r>
          </a:p>
          <a:p>
            <a:r>
              <a:rPr lang="pl-PL" b="1" dirty="0"/>
              <a:t>Działanie 8.7 Aktywne i zdrowe starzenie się</a:t>
            </a:r>
          </a:p>
          <a:p>
            <a:r>
              <a:rPr lang="pl-PL" b="1" dirty="0"/>
              <a:t>Działanie 9.2 Dostęp do wysokiej jakości usług zdrowotnych</a:t>
            </a:r>
            <a:endParaRPr lang="pl-PL" dirty="0"/>
          </a:p>
        </p:txBody>
      </p:sp>
      <p:pic>
        <p:nvPicPr>
          <p:cNvPr id="4098"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3717032"/>
            <a:ext cx="3810000" cy="2686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9051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descr="Logika interwencji i  skuteczność wsparcia - obszar III"/>
          <p:cNvSpPr>
            <a:spLocks noGrp="1"/>
          </p:cNvSpPr>
          <p:nvPr>
            <p:ph type="title"/>
          </p:nvPr>
        </p:nvSpPr>
        <p:spPr/>
        <p:txBody>
          <a:bodyPr/>
          <a:lstStyle/>
          <a:p>
            <a:r>
              <a:rPr lang="pl-PL" sz="2800" dirty="0">
                <a:solidFill>
                  <a:schemeClr val="bg1"/>
                </a:solidFill>
                <a:latin typeface="+mn-lt"/>
              </a:rPr>
              <a:t>Trafność wsparcia  – usługi zdrowotne</a:t>
            </a:r>
          </a:p>
        </p:txBody>
      </p:sp>
      <p:sp>
        <p:nvSpPr>
          <p:cNvPr id="2" name="Prostokąt 1" descr="Cel szczegółowy 3: Ocena wpływu inicjatyw podejmowanych na rzecz rozwoju ekonomii społecznej, w tym ich wpływu na trwałość przedsiębiorstw społecznych oraz trwałość i jakość miejsc pracy w nich utworzonych w odniesieniu do poprawy sytuacji osób zagrożonych ubóstwem i wykluczeniem społecznym;&#10;"/>
          <p:cNvSpPr/>
          <p:nvPr/>
        </p:nvSpPr>
        <p:spPr>
          <a:xfrm>
            <a:off x="36890" y="944433"/>
            <a:ext cx="9144000"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pl-PL" sz="1800" dirty="0">
                <a:effectLst/>
                <a:latin typeface="Calibri" panose="020F0502020204030204" pitchFamily="34" charset="0"/>
                <a:ea typeface="Calibri" panose="020F0502020204030204" pitchFamily="34" charset="0"/>
                <a:cs typeface="Times New Roman" panose="02020603050405020304" pitchFamily="18" charset="0"/>
              </a:rPr>
              <a:t>Trafność działań infrastrukturalnych należy ocenić wysoko – Działanie 6.2 należało do działań najściślej powiązanych z potrzebami ze względu na konieczność zgodności z „Policy Paper w zakresie ochrony zdrowia” i z mapami potrzeb zdrowotnych. Zapewniono też elastyczność działań umożliwiającą sfinansowanie projektów odpowiadających na bieżące potrzeby w związku z pandemią COVID-19. </a:t>
            </a:r>
            <a:endParaRPr lang="pl-PL" sz="1500" dirty="0"/>
          </a:p>
        </p:txBody>
      </p:sp>
      <p:sp>
        <p:nvSpPr>
          <p:cNvPr id="4" name="Prostokąt 3" descr="Założenia logiki interwencji "/>
          <p:cNvSpPr/>
          <p:nvPr/>
        </p:nvSpPr>
        <p:spPr>
          <a:xfrm>
            <a:off x="61469" y="2521059"/>
            <a:ext cx="8907636" cy="1569660"/>
          </a:xfrm>
          <a:prstGeom prst="rect">
            <a:avLst/>
          </a:prstGeom>
          <a:solidFill>
            <a:schemeClr val="accent5">
              <a:lumMod val="40000"/>
              <a:lumOff val="60000"/>
            </a:schemeClr>
          </a:solidFill>
        </p:spPr>
        <p:txBody>
          <a:bodyPr wrap="square">
            <a:spAutoFit/>
          </a:bodyPr>
          <a:lstStyle/>
          <a:p>
            <a:r>
              <a:rPr lang="pl-PL" sz="1600" dirty="0">
                <a:effectLst/>
                <a:latin typeface="Calibri" panose="020F0502020204030204" pitchFamily="34" charset="0"/>
                <a:ea typeface="Calibri" panose="020F0502020204030204" pitchFamily="34" charset="0"/>
              </a:rPr>
              <a:t>Zaprojektowana w Działaniu 8.7 logika interwencji jest prawidłowa pod względem adekwatności rodzaju i zakresu świadczonych usług do potrzeb społecznych, jakim jest wysoka zachorowalność na nowotwory złośliwe oraz jednocześnie niski poziom zgłaszalności na badania profilaktyczne. Pozytywnie należy ocenić szeroki katalog zastosowanych w projektach działań edukacyjno-informacyjnych, zarówno pod względem, jak też grup odbiorców.  Zabrakło jednak typu projektów </a:t>
            </a:r>
            <a:r>
              <a:rPr lang="pl-PL" sz="1600" dirty="0">
                <a:solidFill>
                  <a:srgbClr val="000000"/>
                </a:solidFill>
                <a:effectLst/>
                <a:latin typeface="Calibri" panose="020F0502020204030204" pitchFamily="34" charset="0"/>
                <a:ea typeface="Calibri" panose="020F0502020204030204" pitchFamily="34" charset="0"/>
              </a:rPr>
              <a:t>ukierunkowanych na eliminowanie zdrowotnych czynników ryzyka w miejscu pracy (w tym działania szkoleniowe).</a:t>
            </a:r>
            <a:endParaRPr lang="pl-PL" sz="1400" b="1" dirty="0"/>
          </a:p>
        </p:txBody>
      </p:sp>
      <p:sp>
        <p:nvSpPr>
          <p:cNvPr id="11" name="pole tekstowe 10" descr="Efekty interwencji"/>
          <p:cNvSpPr txBox="1"/>
          <p:nvPr/>
        </p:nvSpPr>
        <p:spPr>
          <a:xfrm>
            <a:off x="56852" y="4422702"/>
            <a:ext cx="8891648" cy="1477328"/>
          </a:xfrm>
          <a:prstGeom prst="rect">
            <a:avLst/>
          </a:prstGeom>
          <a:solidFill>
            <a:schemeClr val="accent1">
              <a:lumMod val="75000"/>
            </a:schemeClr>
          </a:solidFill>
        </p:spPr>
        <p:txBody>
          <a:bodyPr wrap="square" rtlCol="0">
            <a:spAutoFit/>
          </a:bodyPr>
          <a:lstStyle/>
          <a:p>
            <a:r>
              <a:rPr lang="pl-PL" b="1" dirty="0">
                <a:solidFill>
                  <a:schemeClr val="bg1"/>
                </a:solidFill>
              </a:rPr>
              <a:t>Wsparcie Działania 9.3 w zakresie przeciwdziałania skutkom pandemii COVID-19 charakteryzuje się wysoką trafności jeśli chodzi o formy wsparcia oraz grupy docelowe. W przypadku projektów tworzących DDOM logika interwencji została zachwiana. Uczestnicy projektów  nie rekrutowali się ani z grup docelowych ani z obszarów najbardziej zagrożonych wykluczeniem społecznym. </a:t>
            </a:r>
          </a:p>
        </p:txBody>
      </p:sp>
    </p:spTree>
    <p:extLst>
      <p:ext uri="{BB962C8B-B14F-4D97-AF65-F5344CB8AC3E}">
        <p14:creationId xmlns:p14="http://schemas.microsoft.com/office/powerpoint/2010/main" val="2097395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descr="Użyteczność, trwałość i efektywność wsparcia - obszar III"/>
          <p:cNvSpPr>
            <a:spLocks noGrp="1"/>
          </p:cNvSpPr>
          <p:nvPr>
            <p:ph type="title"/>
          </p:nvPr>
        </p:nvSpPr>
        <p:spPr>
          <a:xfrm>
            <a:off x="0" y="274638"/>
            <a:ext cx="9144000" cy="487362"/>
          </a:xfrm>
        </p:spPr>
        <p:txBody>
          <a:bodyPr/>
          <a:lstStyle/>
          <a:p>
            <a:r>
              <a:rPr lang="pl-PL" sz="2800" dirty="0">
                <a:solidFill>
                  <a:schemeClr val="bg1"/>
                </a:solidFill>
                <a:latin typeface="+mn-lt"/>
              </a:rPr>
              <a:t>Skuteczność i efektywność wsparcia – usługi zdrowotne</a:t>
            </a:r>
          </a:p>
        </p:txBody>
      </p:sp>
      <p:sp>
        <p:nvSpPr>
          <p:cNvPr id="2" name="Prostokąt 1" descr="Cel szczegółowy 3: Ocena wpływu inicjatyw podejmowanych na rzecz rozwoju ekonomii społecznej, w tym ich wpływu na trwałość przedsiębiorstw społecznych oraz trwałość i jakość miejsc pracy w nich utworzonych w odniesieniu do poprawy sytuacji osób zagrożonych ubóstwem i wykluczeniem społecznym&#10;"/>
          <p:cNvSpPr/>
          <p:nvPr/>
        </p:nvSpPr>
        <p:spPr>
          <a:xfrm>
            <a:off x="-33074" y="1014216"/>
            <a:ext cx="9144000" cy="156966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pl-PL" sz="1600" dirty="0">
                <a:effectLst/>
                <a:latin typeface="Calibri" panose="020F0502020204030204" pitchFamily="34" charset="0"/>
                <a:ea typeface="Calibri" panose="020F0502020204030204" pitchFamily="34" charset="0"/>
                <a:cs typeface="Times New Roman" panose="02020603050405020304" pitchFamily="18" charset="0"/>
              </a:rPr>
              <a:t>Wsparcie Działania 6.2 okazało się skuteczne, wskaźniki zostały co do zasady zrealizowane lub przekroczone (za wyjątkiem wskaźnika „Liczba porad udzielonych w ambulatoryjnej opiece zdrowotnej przypadających na jednego mieszkańca”, którego spadek w 2020 r. wynikał z wybuchu pandemii COVID-19. Dzięki projektom nastąpiła poprawa dostępu do usług zdrowotnych. Wsparcie opieki koordynowanej wzmocniło proces świadczenia usług zdrowotnych w środowisku lokalnym. Mechanizmy zapewnienia efektywności kosztowej należy uznać za skuteczne.</a:t>
            </a:r>
            <a:endParaRPr lang="pl-PL" sz="1600" dirty="0"/>
          </a:p>
        </p:txBody>
      </p:sp>
      <p:sp>
        <p:nvSpPr>
          <p:cNvPr id="4" name="Prostokąt 3" descr="Użyteczność wsparcia&#10;"/>
          <p:cNvSpPr/>
          <p:nvPr/>
        </p:nvSpPr>
        <p:spPr>
          <a:xfrm>
            <a:off x="-33074" y="2540707"/>
            <a:ext cx="8907636" cy="1754326"/>
          </a:xfrm>
          <a:prstGeom prst="rect">
            <a:avLst/>
          </a:prstGeom>
          <a:solidFill>
            <a:schemeClr val="accent5">
              <a:lumMod val="40000"/>
              <a:lumOff val="60000"/>
            </a:schemeClr>
          </a:solidFill>
        </p:spPr>
        <p:txBody>
          <a:bodyPr wrap="square">
            <a:spAutoFit/>
          </a:bodyPr>
          <a:lstStyle/>
          <a:p>
            <a:r>
              <a:rPr lang="pl-PL" sz="1800" dirty="0">
                <a:effectLst/>
                <a:latin typeface="Calibri" panose="020F0502020204030204" pitchFamily="34" charset="0"/>
                <a:ea typeface="Calibri" panose="020F0502020204030204" pitchFamily="34" charset="0"/>
              </a:rPr>
              <a:t>W obrębie realizowanych projektów Działania 8.7 wysoko należy ocenić wpływ projektów na poprawę dostępu do usług zdrowotnych. W szczególności w profilaktyce raka jelita grubego i cukrzycy większość uczestników brała udział w takich działaniach po raz pierwszy. Osiągnięto do pewnego stopnia efekt, jakim jest utrwalenie nawyków profilaktycznych i systematycznego, cyklicznego wykonywania badań profilaktycznych. Mechanizmy zapewnienia efektywności kosztowej należy </a:t>
            </a:r>
            <a:r>
              <a:rPr lang="pl-PL" sz="1800" dirty="0" err="1">
                <a:effectLst/>
                <a:latin typeface="Calibri" panose="020F0502020204030204" pitchFamily="34" charset="0"/>
                <a:ea typeface="Calibri" panose="020F0502020204030204" pitchFamily="34" charset="0"/>
              </a:rPr>
              <a:t>uznac</a:t>
            </a:r>
            <a:r>
              <a:rPr lang="pl-PL" sz="1800" dirty="0">
                <a:effectLst/>
                <a:latin typeface="Calibri" panose="020F0502020204030204" pitchFamily="34" charset="0"/>
                <a:ea typeface="Calibri" panose="020F0502020204030204" pitchFamily="34" charset="0"/>
              </a:rPr>
              <a:t> za skuteczne. </a:t>
            </a:r>
            <a:endParaRPr lang="pl-PL" sz="1600" b="1" dirty="0"/>
          </a:p>
        </p:txBody>
      </p:sp>
      <p:sp>
        <p:nvSpPr>
          <p:cNvPr id="5" name="pole tekstowe 4" descr="Trwałość wsparcia"/>
          <p:cNvSpPr txBox="1"/>
          <p:nvPr/>
        </p:nvSpPr>
        <p:spPr>
          <a:xfrm>
            <a:off x="-34190" y="4437112"/>
            <a:ext cx="8891648" cy="830997"/>
          </a:xfrm>
          <a:prstGeom prst="rect">
            <a:avLst/>
          </a:prstGeom>
          <a:solidFill>
            <a:schemeClr val="accent1">
              <a:lumMod val="60000"/>
              <a:lumOff val="40000"/>
            </a:schemeClr>
          </a:solidFill>
        </p:spPr>
        <p:txBody>
          <a:bodyPr wrap="square" rtlCol="0">
            <a:spAutoFit/>
          </a:bodyPr>
          <a:lstStyle/>
          <a:p>
            <a:r>
              <a:rPr lang="pl-PL" sz="1600" b="1" dirty="0"/>
              <a:t>Skuteczność wsparcia DDOM w Działaniu 9.3 jest wysoka. Osiągnięto zakładaną liczbę uczestników, poziom usług był wysoki, ponieważ w pełni realizowany standardy usługi wynikające z projektu pilotażowego POWER. </a:t>
            </a:r>
            <a:r>
              <a:rPr lang="pl-PL" sz="1600" b="1" dirty="0">
                <a:effectLst/>
                <a:latin typeface="Calibri" panose="020F0502020204030204" pitchFamily="34" charset="0"/>
                <a:ea typeface="Calibri" panose="020F0502020204030204" pitchFamily="34" charset="0"/>
              </a:rPr>
              <a:t>Mechanizmy zapewnienia efektywności kosztowej należy uznać za skuteczne</a:t>
            </a:r>
            <a:r>
              <a:rPr lang="pl-PL" sz="1600" dirty="0">
                <a:effectLst/>
                <a:latin typeface="Calibri" panose="020F0502020204030204" pitchFamily="34" charset="0"/>
                <a:ea typeface="Calibri" panose="020F0502020204030204" pitchFamily="34" charset="0"/>
              </a:rPr>
              <a:t>. </a:t>
            </a:r>
            <a:endParaRPr lang="pl-PL" sz="1600" dirty="0"/>
          </a:p>
        </p:txBody>
      </p:sp>
    </p:spTree>
    <p:extLst>
      <p:ext uri="{BB962C8B-B14F-4D97-AF65-F5344CB8AC3E}">
        <p14:creationId xmlns:p14="http://schemas.microsoft.com/office/powerpoint/2010/main" val="1557469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descr="Komplementarność, polityki horyzontalne, wpływ COVID-19 - obszar III"/>
          <p:cNvSpPr>
            <a:spLocks noGrp="1"/>
          </p:cNvSpPr>
          <p:nvPr>
            <p:ph type="title"/>
          </p:nvPr>
        </p:nvSpPr>
        <p:spPr>
          <a:xfrm>
            <a:off x="251520" y="125329"/>
            <a:ext cx="8435280" cy="652498"/>
          </a:xfrm>
        </p:spPr>
        <p:txBody>
          <a:bodyPr/>
          <a:lstStyle/>
          <a:p>
            <a:r>
              <a:rPr lang="pl-PL" sz="2000" dirty="0">
                <a:solidFill>
                  <a:schemeClr val="bg1"/>
                </a:solidFill>
                <a:latin typeface="+mn-lt"/>
              </a:rPr>
              <a:t>Użyteczność, trwałość i komplementarność wsparcia – usługi zdrowotne</a:t>
            </a:r>
          </a:p>
        </p:txBody>
      </p:sp>
      <p:sp>
        <p:nvSpPr>
          <p:cNvPr id="2" name="Prostokąt 1" descr="Cel szczegółowy 3: Ocena wpływu inicjatyw podejmowanych na rzecz rozwoju ekonomii społecznej, w tym ich wpływu na trwałość przedsiębiorstw społecznych oraz trwałość i jakość miejsc pracy w nich utworzonych w odniesieniu do poprawy sytuacji osób zagrożonych ubóstwem i wykluczeniem społecznym&#10;"/>
          <p:cNvSpPr/>
          <p:nvPr/>
        </p:nvSpPr>
        <p:spPr>
          <a:xfrm>
            <a:off x="0" y="976120"/>
            <a:ext cx="9144000" cy="132343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pl-PL" sz="1600" dirty="0">
                <a:effectLst/>
                <a:latin typeface="Calibri" panose="020F0502020204030204" pitchFamily="34" charset="0"/>
                <a:ea typeface="Calibri" panose="020F0502020204030204" pitchFamily="34" charset="0"/>
                <a:cs typeface="Times New Roman" panose="02020603050405020304" pitchFamily="18" charset="0"/>
              </a:rPr>
              <a:t>Wysoko należy ocenić użyteczność wsparcia infrastruktury zdrowotnej w Działaniu 6.2– 100% badanych twierdzi, że dzięki nim jakość usług medycznych uległa poprawie, a 78,3% – że poprawiło się bezpieczeństwo zdrowia pacjentów. Trwałość wsparcia oceniana jest na 3 lub więcej lat. </a:t>
            </a:r>
            <a:r>
              <a:rPr lang="pl-PL" sz="1600" dirty="0">
                <a:latin typeface="Calibri" panose="020F0502020204030204" pitchFamily="34" charset="0"/>
                <a:ea typeface="Calibri" panose="020F0502020204030204" pitchFamily="34" charset="0"/>
                <a:cs typeface="Times New Roman" panose="02020603050405020304" pitchFamily="18" charset="0"/>
              </a:rPr>
              <a:t>Interwencje realizowane w trybie nadzwyczajnym były skutecznym mechanizmem koordynacji polityki zdrowotnej na poziomie regionu. Niewystarczający jest jednak poziom komplementarności </a:t>
            </a:r>
            <a:r>
              <a:rPr lang="pl-PL" sz="1600" dirty="0" err="1">
                <a:latin typeface="Calibri" panose="020F0502020204030204" pitchFamily="34" charset="0"/>
                <a:ea typeface="Calibri" panose="020F0502020204030204" pitchFamily="34" charset="0"/>
                <a:cs typeface="Times New Roman" panose="02020603050405020304" pitchFamily="18" charset="0"/>
              </a:rPr>
              <a:t>międzyfunduszowej</a:t>
            </a:r>
            <a:r>
              <a:rPr lang="pl-PL" sz="1600" dirty="0">
                <a:latin typeface="Calibri" panose="020F0502020204030204" pitchFamily="34" charset="0"/>
                <a:ea typeface="Calibri" panose="020F0502020204030204" pitchFamily="34" charset="0"/>
                <a:cs typeface="Times New Roman" panose="02020603050405020304" pitchFamily="18" charset="0"/>
              </a:rPr>
              <a:t> Działania 6.2 </a:t>
            </a:r>
            <a:endParaRPr lang="pl-PL" sz="1600" dirty="0"/>
          </a:p>
        </p:txBody>
      </p:sp>
      <p:sp>
        <p:nvSpPr>
          <p:cNvPr id="4" name="Prostokąt 3" descr="Komplementarność wsparcia&#10;"/>
          <p:cNvSpPr/>
          <p:nvPr/>
        </p:nvSpPr>
        <p:spPr>
          <a:xfrm>
            <a:off x="-25446" y="2448499"/>
            <a:ext cx="8907636" cy="1323439"/>
          </a:xfrm>
          <a:prstGeom prst="rect">
            <a:avLst/>
          </a:prstGeom>
          <a:solidFill>
            <a:schemeClr val="accent5">
              <a:lumMod val="40000"/>
              <a:lumOff val="60000"/>
            </a:schemeClr>
          </a:solidFill>
        </p:spPr>
        <p:txBody>
          <a:bodyPr wrap="square">
            <a:spAutoFit/>
          </a:bodyPr>
          <a:lstStyle/>
          <a:p>
            <a:r>
              <a:rPr lang="pl-PL" sz="1600" b="1" dirty="0"/>
              <a:t>Udział w programach zdrowotnych Działania 8.7 nie jest szczególnie doceniany przez uczestników. Większość z nich deklaruje, że wsparcie nie poprawiło jakości ich życia, ani nie wpłynęło na sytuację gospodarstw domowych. Niemniej co czwarty odbiorca wsparcia dzięki udziałowi w programie zdrowotnym częściej chodzi na badania profilaktyczne, zaś co trzeci częściej niż przed interwencją  zwraca uwagę na czynniki ryzyka zdrowotnego. </a:t>
            </a:r>
            <a:endParaRPr lang="pl-PL" sz="1550" i="1" dirty="0">
              <a:solidFill>
                <a:srgbClr val="C00000"/>
              </a:solidFill>
            </a:endParaRPr>
          </a:p>
        </p:txBody>
      </p:sp>
      <p:sp>
        <p:nvSpPr>
          <p:cNvPr id="5" name="pole tekstowe 4" descr="Polityki horyzontalne"/>
          <p:cNvSpPr txBox="1"/>
          <p:nvPr/>
        </p:nvSpPr>
        <p:spPr>
          <a:xfrm>
            <a:off x="-25446" y="3821027"/>
            <a:ext cx="8891648" cy="984885"/>
          </a:xfrm>
          <a:prstGeom prst="rect">
            <a:avLst/>
          </a:prstGeom>
          <a:solidFill>
            <a:schemeClr val="accent1">
              <a:lumMod val="60000"/>
              <a:lumOff val="40000"/>
            </a:schemeClr>
          </a:solidFill>
        </p:spPr>
        <p:txBody>
          <a:bodyPr wrap="square" rtlCol="0">
            <a:spAutoFit/>
          </a:bodyPr>
          <a:lstStyle/>
          <a:p>
            <a:r>
              <a:rPr lang="pl-PL" sz="1400" b="1" dirty="0"/>
              <a:t>Wsparcie w DDOM zwiększyło poczucie bezpieczeństwa pacjentów, wzmocniło ich wrażliwość na profilaktykę zdrowotna, dostarczyło opiekunom pacjentów opieki </a:t>
            </a:r>
            <a:r>
              <a:rPr lang="pl-PL" sz="1400" b="1" dirty="0" err="1"/>
              <a:t>wytchnieniowej</a:t>
            </a:r>
            <a:r>
              <a:rPr lang="pl-PL" sz="1400" b="1" dirty="0"/>
              <a:t>. Nie wpłynęło ono jednak w istotnym stopniu na poprawę sytuacji gospodarstw domowych. Interwencja DDOM jest nietrwała. Po ustaniu finansowania ze środków unijnych koszt usługi powoduje, iż popyt jest zerowy. </a:t>
            </a:r>
            <a:r>
              <a:rPr lang="pl-PL" sz="1600" dirty="0"/>
              <a:t> </a:t>
            </a:r>
          </a:p>
        </p:txBody>
      </p:sp>
    </p:spTree>
    <p:extLst>
      <p:ext uri="{BB962C8B-B14F-4D97-AF65-F5344CB8AC3E}">
        <p14:creationId xmlns:p14="http://schemas.microsoft.com/office/powerpoint/2010/main" val="4249471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descr="Slajd wprowadzający do wniosków i rekomendacji"/>
          <p:cNvSpPr>
            <a:spLocks noGrp="1"/>
          </p:cNvSpPr>
          <p:nvPr>
            <p:ph type="title"/>
          </p:nvPr>
        </p:nvSpPr>
        <p:spPr>
          <a:xfrm>
            <a:off x="92973" y="1844824"/>
            <a:ext cx="7772400" cy="1362075"/>
          </a:xfrm>
        </p:spPr>
        <p:txBody>
          <a:bodyPr anchor="ctr">
            <a:normAutofit/>
          </a:bodyPr>
          <a:lstStyle/>
          <a:p>
            <a:r>
              <a:rPr lang="pl-PL" dirty="0">
                <a:solidFill>
                  <a:schemeClr val="bg1"/>
                </a:solidFill>
                <a:effectLst>
                  <a:outerShdw blurRad="38100" dist="38100" dir="2700000" algn="tl">
                    <a:srgbClr val="000000">
                      <a:alpha val="43137"/>
                    </a:srgbClr>
                  </a:outerShdw>
                </a:effectLst>
              </a:rPr>
              <a:t>WNIOSKI I REKOMENDACJE</a:t>
            </a:r>
          </a:p>
        </p:txBody>
      </p:sp>
      <p:pic>
        <p:nvPicPr>
          <p:cNvPr id="5122" name="Picture 2" descr="infografika postaci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3717032"/>
            <a:ext cx="2812654" cy="2812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40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2832B0-47F4-4205-8732-CFE5CF7B8837}"/>
              </a:ext>
            </a:extLst>
          </p:cNvPr>
          <p:cNvSpPr>
            <a:spLocks noGrp="1"/>
          </p:cNvSpPr>
          <p:nvPr>
            <p:ph type="title" idx="4294967295"/>
          </p:nvPr>
        </p:nvSpPr>
        <p:spPr>
          <a:xfrm>
            <a:off x="457200" y="-1143000"/>
            <a:ext cx="8229600" cy="1143000"/>
          </a:xfrm>
        </p:spPr>
        <p:txBody>
          <a:bodyPr vert="horz" lIns="91440" tIns="45720" rIns="91440" bIns="45720" rtlCol="0" anchor="b">
            <a:normAutofit/>
          </a:bodyPr>
          <a:lstStyle/>
          <a:p>
            <a:r>
              <a:rPr lang="pl-PL" dirty="0"/>
              <a:t>WNIOSKI I REKOMENDACJE 2</a:t>
            </a:r>
          </a:p>
        </p:txBody>
      </p:sp>
      <p:graphicFrame>
        <p:nvGraphicFramePr>
          <p:cNvPr id="3" name="Tableau 4">
            <a:extLst>
              <a:ext uri="{FF2B5EF4-FFF2-40B4-BE49-F238E27FC236}">
                <a16:creationId xmlns:a16="http://schemas.microsoft.com/office/drawing/2014/main" id="{1B98E75A-0F28-4212-BD79-C532E7D9E487}"/>
              </a:ext>
            </a:extLst>
          </p:cNvPr>
          <p:cNvGraphicFramePr>
            <a:graphicFrameLocks noGrp="1"/>
          </p:cNvGraphicFramePr>
          <p:nvPr>
            <p:extLst>
              <p:ext uri="{D42A27DB-BD31-4B8C-83A1-F6EECF244321}">
                <p14:modId xmlns:p14="http://schemas.microsoft.com/office/powerpoint/2010/main" val="3885701278"/>
              </p:ext>
            </p:extLst>
          </p:nvPr>
        </p:nvGraphicFramePr>
        <p:xfrm>
          <a:off x="251520" y="620688"/>
          <a:ext cx="8352928" cy="5122951"/>
        </p:xfrm>
        <a:graphic>
          <a:graphicData uri="http://schemas.openxmlformats.org/drawingml/2006/table">
            <a:tbl>
              <a:tblPr firstRow="1" bandRow="1">
                <a:tableStyleId>{5C22544A-7EE6-4342-B048-85BDC9FD1C3A}</a:tableStyleId>
              </a:tblPr>
              <a:tblGrid>
                <a:gridCol w="4176464">
                  <a:extLst>
                    <a:ext uri="{9D8B030D-6E8A-4147-A177-3AD203B41FA5}">
                      <a16:colId xmlns:a16="http://schemas.microsoft.com/office/drawing/2014/main" val="2977977347"/>
                    </a:ext>
                  </a:extLst>
                </a:gridCol>
                <a:gridCol w="4176464">
                  <a:extLst>
                    <a:ext uri="{9D8B030D-6E8A-4147-A177-3AD203B41FA5}">
                      <a16:colId xmlns:a16="http://schemas.microsoft.com/office/drawing/2014/main" val="4286583551"/>
                    </a:ext>
                  </a:extLst>
                </a:gridCol>
              </a:tblGrid>
              <a:tr h="811872">
                <a:tc>
                  <a:txBody>
                    <a:bodyPr/>
                    <a:lstStyle/>
                    <a:p>
                      <a:r>
                        <a:rPr lang="pl-PL" dirty="0"/>
                        <a:t>Wnioski dla obszaru usług społecznych</a:t>
                      </a:r>
                      <a:endParaRPr lang="es-ES" dirty="0"/>
                    </a:p>
                  </a:txBody>
                  <a:tcPr/>
                </a:tc>
                <a:tc>
                  <a:txBody>
                    <a:bodyPr/>
                    <a:lstStyle/>
                    <a:p>
                      <a:r>
                        <a:rPr lang="pl-PL" dirty="0"/>
                        <a:t>Rekomendacje</a:t>
                      </a:r>
                      <a:endParaRPr lang="es-ES" dirty="0"/>
                    </a:p>
                  </a:txBody>
                  <a:tcPr/>
                </a:tc>
                <a:extLst>
                  <a:ext uri="{0D108BD9-81ED-4DB2-BD59-A6C34878D82A}">
                    <a16:rowId xmlns:a16="http://schemas.microsoft.com/office/drawing/2014/main" val="944710017"/>
                  </a:ext>
                </a:extLst>
              </a:tr>
              <a:tr h="370840">
                <a:tc>
                  <a:txBody>
                    <a:bodyPr/>
                    <a:lstStyle/>
                    <a:p>
                      <a:r>
                        <a:rPr lang="pl-PL" sz="1400" kern="1200" dirty="0">
                          <a:solidFill>
                            <a:schemeClr val="dk1"/>
                          </a:solidFill>
                          <a:effectLst/>
                          <a:latin typeface="+mn-lt"/>
                          <a:ea typeface="+mn-ea"/>
                          <a:cs typeface="+mn-cs"/>
                        </a:rPr>
                        <a:t>W jednym z realizowanych projektów Działania 9.2 zidentyfikowanym rozwiązaniem niskiej trwałości usług asystenckich, zapewniającym możliwość realizacji tych usług choć w ograniczonym zakresie jest utworzenie świetlic </a:t>
                      </a:r>
                      <a:r>
                        <a:rPr lang="pl-PL" sz="1400" kern="1200" dirty="0" err="1">
                          <a:solidFill>
                            <a:schemeClr val="dk1"/>
                          </a:solidFill>
                          <a:effectLst/>
                          <a:latin typeface="+mn-lt"/>
                          <a:ea typeface="+mn-ea"/>
                          <a:cs typeface="+mn-cs"/>
                        </a:rPr>
                        <a:t>wytchnieniowych</a:t>
                      </a:r>
                      <a:endParaRPr lang="es-ES" sz="1400" dirty="0"/>
                    </a:p>
                  </a:txBody>
                  <a:tcPr/>
                </a:tc>
                <a:tc>
                  <a:txBody>
                    <a:bodyPr/>
                    <a:lstStyle/>
                    <a:p>
                      <a:r>
                        <a:rPr lang="pl-PL" sz="1400" kern="1200" dirty="0">
                          <a:solidFill>
                            <a:schemeClr val="dk1"/>
                          </a:solidFill>
                          <a:effectLst/>
                          <a:latin typeface="+mn-lt"/>
                          <a:ea typeface="+mn-ea"/>
                          <a:cs typeface="+mn-cs"/>
                        </a:rPr>
                        <a:t>Zaleca się premiowanie w kolejnej perspektywie finansowej przedsięwzięć, w ramach których zorganizowane będą świetlice </a:t>
                      </a:r>
                      <a:r>
                        <a:rPr lang="pl-PL" sz="1400" kern="1200" dirty="0" err="1">
                          <a:solidFill>
                            <a:schemeClr val="dk1"/>
                          </a:solidFill>
                          <a:effectLst/>
                          <a:latin typeface="+mn-lt"/>
                          <a:ea typeface="+mn-ea"/>
                          <a:cs typeface="+mn-cs"/>
                        </a:rPr>
                        <a:t>wytchnieniowe</a:t>
                      </a:r>
                      <a:r>
                        <a:rPr lang="pl-PL" sz="1400" kern="1200" dirty="0">
                          <a:solidFill>
                            <a:schemeClr val="dk1"/>
                          </a:solidFill>
                          <a:effectLst/>
                          <a:latin typeface="+mn-lt"/>
                          <a:ea typeface="+mn-ea"/>
                          <a:cs typeface="+mn-cs"/>
                        </a:rPr>
                        <a:t> dla opiekunów </a:t>
                      </a:r>
                      <a:r>
                        <a:rPr lang="pl-PL" sz="1400" kern="1200" dirty="0" err="1">
                          <a:solidFill>
                            <a:schemeClr val="dk1"/>
                          </a:solidFill>
                          <a:effectLst/>
                          <a:latin typeface="+mn-lt"/>
                          <a:ea typeface="+mn-ea"/>
                          <a:cs typeface="+mn-cs"/>
                        </a:rPr>
                        <a:t>OzN</a:t>
                      </a:r>
                      <a:r>
                        <a:rPr lang="pl-PL" sz="1400" kern="1200" dirty="0">
                          <a:solidFill>
                            <a:schemeClr val="dk1"/>
                          </a:solidFill>
                          <a:effectLst/>
                          <a:latin typeface="+mn-lt"/>
                          <a:ea typeface="+mn-ea"/>
                          <a:cs typeface="+mn-cs"/>
                        </a:rPr>
                        <a:t>, zgodnie z zasadami </a:t>
                      </a:r>
                      <a:endParaRPr lang="es-ES" sz="1400" dirty="0"/>
                    </a:p>
                  </a:txBody>
                  <a:tcPr/>
                </a:tc>
                <a:extLst>
                  <a:ext uri="{0D108BD9-81ED-4DB2-BD59-A6C34878D82A}">
                    <a16:rowId xmlns:a16="http://schemas.microsoft.com/office/drawing/2014/main" val="3959547892"/>
                  </a:ext>
                </a:extLst>
              </a:tr>
              <a:tr h="370840">
                <a:tc>
                  <a:txBody>
                    <a:bodyPr/>
                    <a:lstStyle/>
                    <a:p>
                      <a:r>
                        <a:rPr lang="pl-PL" sz="1400" kern="1200" dirty="0">
                          <a:solidFill>
                            <a:schemeClr val="dk1"/>
                          </a:solidFill>
                          <a:effectLst/>
                          <a:latin typeface="+mn-lt"/>
                          <a:ea typeface="+mn-ea"/>
                          <a:cs typeface="+mn-cs"/>
                        </a:rPr>
                        <a:t>Czynnikiem niskiej trwałości usług opiekuńczych i asystenckich  jest brak wypracowanego i realizowanego w środowisku lokalnym systemu ich częściowej odpłatności przez mieszkańców</a:t>
                      </a:r>
                      <a:endParaRPr lang="es-ES" sz="1400" dirty="0"/>
                    </a:p>
                  </a:txBody>
                  <a:tcPr/>
                </a:tc>
                <a:tc>
                  <a:txBody>
                    <a:bodyPr/>
                    <a:lstStyle/>
                    <a:p>
                      <a:r>
                        <a:rPr lang="pl-PL" sz="1400" kern="1200" dirty="0">
                          <a:solidFill>
                            <a:schemeClr val="dk1"/>
                          </a:solidFill>
                          <a:effectLst/>
                          <a:latin typeface="+mn-lt"/>
                          <a:ea typeface="+mn-ea"/>
                          <a:cs typeface="+mn-cs"/>
                        </a:rPr>
                        <a:t>Zaleca się zastosowanie w perspektywie 2021-2027 kryterium dostępu dla projektów realizujących ten typ operacji</a:t>
                      </a:r>
                      <a:endParaRPr lang="es-ES" sz="1400" dirty="0"/>
                    </a:p>
                  </a:txBody>
                  <a:tcPr/>
                </a:tc>
                <a:extLst>
                  <a:ext uri="{0D108BD9-81ED-4DB2-BD59-A6C34878D82A}">
                    <a16:rowId xmlns:a16="http://schemas.microsoft.com/office/drawing/2014/main" val="4227778919"/>
                  </a:ext>
                </a:extLst>
              </a:tr>
              <a:tr h="370840">
                <a:tc>
                  <a:txBody>
                    <a:bodyPr/>
                    <a:lstStyle/>
                    <a:p>
                      <a:r>
                        <a:rPr lang="pl-PL" sz="1400" kern="1200" dirty="0">
                          <a:solidFill>
                            <a:schemeClr val="dk1"/>
                          </a:solidFill>
                          <a:effectLst/>
                          <a:latin typeface="+mn-lt"/>
                          <a:ea typeface="+mn-ea"/>
                          <a:cs typeface="+mn-cs"/>
                        </a:rPr>
                        <a:t>Mechanizmy koordynacji regionalnej zastosowane w RPO WD 2014-2020 wzmocniły partnerstwo JST z III sektorem, niemniej współpraca ta sporadycznie przekształca się w trwałą kooperację. </a:t>
                      </a:r>
                      <a:endParaRPr lang="es-ES" sz="1400" dirty="0"/>
                    </a:p>
                  </a:txBody>
                  <a:tcPr/>
                </a:tc>
                <a:tc>
                  <a:txBody>
                    <a:bodyPr/>
                    <a:lstStyle/>
                    <a:p>
                      <a:r>
                        <a:rPr lang="pl-PL" sz="1400" dirty="0"/>
                        <a:t>Zaleca się premiowanie podmiotów realizujących w codziennej praktyce usługi społeczne z udziałem lokalnej społeczności lub </a:t>
                      </a:r>
                      <a:r>
                        <a:rPr lang="pl-PL" sz="1400" dirty="0" err="1"/>
                        <a:t>NGOs</a:t>
                      </a:r>
                      <a:r>
                        <a:rPr lang="pl-PL" sz="1400" dirty="0"/>
                        <a:t>. </a:t>
                      </a:r>
                      <a:endParaRPr lang="es-ES" sz="1400" dirty="0"/>
                    </a:p>
                  </a:txBody>
                  <a:tcPr/>
                </a:tc>
                <a:extLst>
                  <a:ext uri="{0D108BD9-81ED-4DB2-BD59-A6C34878D82A}">
                    <a16:rowId xmlns:a16="http://schemas.microsoft.com/office/drawing/2014/main" val="3889533816"/>
                  </a:ext>
                </a:extLst>
              </a:tr>
              <a:tr h="370840">
                <a:tc>
                  <a:txBody>
                    <a:bodyPr/>
                    <a:lstStyle/>
                    <a:p>
                      <a:pPr>
                        <a:lnSpc>
                          <a:spcPct val="120000"/>
                        </a:lnSpc>
                        <a:spcBef>
                          <a:spcPts val="600"/>
                        </a:spcBef>
                        <a:spcAft>
                          <a:spcPts val="600"/>
                        </a:spcAft>
                      </a:pPr>
                      <a:r>
                        <a:rPr lang="pl-PL" sz="1400" dirty="0">
                          <a:effectLst/>
                          <a:latin typeface="Calibri" panose="020F0502020204030204" pitchFamily="34" charset="0"/>
                          <a:ea typeface="Calibri" panose="020F0502020204030204" pitchFamily="34" charset="0"/>
                          <a:cs typeface="Times New Roman" panose="02020603050405020304" pitchFamily="18" charset="0"/>
                        </a:rPr>
                        <a:t>Realizacja usługi </a:t>
                      </a:r>
                      <a:r>
                        <a:rPr lang="pl-PL" sz="1400" dirty="0" err="1">
                          <a:effectLst/>
                          <a:latin typeface="Calibri" panose="020F0502020204030204" pitchFamily="34" charset="0"/>
                          <a:ea typeface="Calibri" panose="020F0502020204030204" pitchFamily="34" charset="0"/>
                          <a:cs typeface="Times New Roman" panose="02020603050405020304" pitchFamily="18" charset="0"/>
                        </a:rPr>
                        <a:t>DDOm</a:t>
                      </a:r>
                      <a:r>
                        <a:rPr lang="pl-PL" sz="1400" dirty="0">
                          <a:effectLst/>
                          <a:latin typeface="Calibri" panose="020F0502020204030204" pitchFamily="34" charset="0"/>
                          <a:ea typeface="Calibri" panose="020F0502020204030204" pitchFamily="34" charset="0"/>
                          <a:cs typeface="Times New Roman" panose="02020603050405020304" pitchFamily="18" charset="0"/>
                        </a:rPr>
                        <a:t> bez zewnętrznego finansowania nie jest trwała z powodu wysokiego kosztu usługi</a:t>
                      </a:r>
                    </a:p>
                  </a:txBody>
                  <a:tcPr marL="68580" marR="68580" marT="0" marB="0"/>
                </a:tc>
                <a:tc>
                  <a:txBody>
                    <a:bodyPr/>
                    <a:lstStyle/>
                    <a:p>
                      <a:pPr>
                        <a:lnSpc>
                          <a:spcPct val="120000"/>
                        </a:lnSpc>
                        <a:spcBef>
                          <a:spcPts val="600"/>
                        </a:spcBef>
                        <a:spcAft>
                          <a:spcPts val="600"/>
                        </a:spcAft>
                      </a:pPr>
                      <a:r>
                        <a:rPr lang="pl-PL" sz="1400" kern="1200" dirty="0">
                          <a:solidFill>
                            <a:schemeClr val="dk1"/>
                          </a:solidFill>
                          <a:effectLst/>
                          <a:latin typeface="+mn-lt"/>
                          <a:ea typeface="+mn-ea"/>
                          <a:cs typeface="+mn-cs"/>
                        </a:rPr>
                        <a:t>W przypadku braku decyzji NFZ o przynajmniej częściowej refundacji pobytu w DDOM zaleca się rezygnację ze wspierania tej usługi w przyszłym okresie programowania ze względu na jej wyłącznie doraźny charakter</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5882310"/>
                  </a:ext>
                </a:extLst>
              </a:tr>
            </a:tbl>
          </a:graphicData>
        </a:graphic>
      </p:graphicFrame>
    </p:spTree>
    <p:extLst>
      <p:ext uri="{BB962C8B-B14F-4D97-AF65-F5344CB8AC3E}">
        <p14:creationId xmlns:p14="http://schemas.microsoft.com/office/powerpoint/2010/main" val="1674461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5AF666-20FB-4E47-B4A4-0783AAD6A05F}"/>
              </a:ext>
            </a:extLst>
          </p:cNvPr>
          <p:cNvSpPr>
            <a:spLocks noGrp="1"/>
          </p:cNvSpPr>
          <p:nvPr>
            <p:ph type="title" idx="4294967295"/>
          </p:nvPr>
        </p:nvSpPr>
        <p:spPr>
          <a:xfrm>
            <a:off x="457200" y="-1143000"/>
            <a:ext cx="8229600" cy="1143000"/>
          </a:xfrm>
        </p:spPr>
        <p:txBody>
          <a:bodyPr vert="horz" lIns="91440" tIns="45720" rIns="91440" bIns="45720" rtlCol="0" anchor="b">
            <a:normAutofit/>
          </a:bodyPr>
          <a:lstStyle/>
          <a:p>
            <a:r>
              <a:rPr lang="pl-PL" dirty="0"/>
              <a:t>WNIOSKI I REKOMENDACJE 3</a:t>
            </a:r>
          </a:p>
        </p:txBody>
      </p:sp>
      <p:graphicFrame>
        <p:nvGraphicFramePr>
          <p:cNvPr id="4" name="Tabela 3" descr="kontynuacja głównych wniosków i rekomendacji z badania  "/>
          <p:cNvGraphicFramePr>
            <a:graphicFrameLocks noGrp="1"/>
          </p:cNvGraphicFramePr>
          <p:nvPr>
            <p:extLst>
              <p:ext uri="{D42A27DB-BD31-4B8C-83A1-F6EECF244321}">
                <p14:modId xmlns:p14="http://schemas.microsoft.com/office/powerpoint/2010/main" val="2617611715"/>
              </p:ext>
            </p:extLst>
          </p:nvPr>
        </p:nvGraphicFramePr>
        <p:xfrm>
          <a:off x="457200" y="-99392"/>
          <a:ext cx="8229600" cy="5266487"/>
        </p:xfrm>
        <a:graphic>
          <a:graphicData uri="http://schemas.openxmlformats.org/drawingml/2006/table">
            <a:tbl>
              <a:tblPr firstRow="1" bandRow="1">
                <a:tableStyleId>{5C22544A-7EE6-4342-B048-85BDC9FD1C3A}</a:tableStyleId>
              </a:tblPr>
              <a:tblGrid>
                <a:gridCol w="2659088">
                  <a:extLst>
                    <a:ext uri="{9D8B030D-6E8A-4147-A177-3AD203B41FA5}">
                      <a16:colId xmlns:a16="http://schemas.microsoft.com/office/drawing/2014/main" val="20000"/>
                    </a:ext>
                  </a:extLst>
                </a:gridCol>
                <a:gridCol w="5570512">
                  <a:extLst>
                    <a:ext uri="{9D8B030D-6E8A-4147-A177-3AD203B41FA5}">
                      <a16:colId xmlns:a16="http://schemas.microsoft.com/office/drawing/2014/main" val="20001"/>
                    </a:ext>
                  </a:extLst>
                </a:gridCol>
              </a:tblGrid>
              <a:tr h="1301864">
                <a:tc>
                  <a:txBody>
                    <a:bodyPr/>
                    <a:lstStyle/>
                    <a:p>
                      <a:r>
                        <a:rPr lang="pl-PL" dirty="0"/>
                        <a:t>Wnioski dla obszaru usług zdrowotnych</a:t>
                      </a:r>
                    </a:p>
                  </a:txBody>
                  <a:tcPr/>
                </a:tc>
                <a:tc>
                  <a:txBody>
                    <a:bodyPr/>
                    <a:lstStyle/>
                    <a:p>
                      <a:r>
                        <a:rPr lang="pl-PL" dirty="0"/>
                        <a:t>Rekomendacje</a:t>
                      </a:r>
                    </a:p>
                  </a:txBody>
                  <a:tcPr/>
                </a:tc>
                <a:extLst>
                  <a:ext uri="{0D108BD9-81ED-4DB2-BD59-A6C34878D82A}">
                    <a16:rowId xmlns:a16="http://schemas.microsoft.com/office/drawing/2014/main" val="10000"/>
                  </a:ext>
                </a:extLst>
              </a:tr>
              <a:tr h="370840">
                <a:tc>
                  <a:txBody>
                    <a:bodyPr/>
                    <a:lstStyle/>
                    <a:p>
                      <a:pPr>
                        <a:lnSpc>
                          <a:spcPct val="107000"/>
                        </a:lnSpc>
                        <a:spcBef>
                          <a:spcPts val="600"/>
                        </a:spcBef>
                        <a:spcAft>
                          <a:spcPts val="600"/>
                        </a:spcAft>
                      </a:pPr>
                      <a:r>
                        <a:rPr lang="pl-PL" sz="1400" dirty="0">
                          <a:effectLst/>
                          <a:latin typeface="Calibri" panose="020F0502020204030204" pitchFamily="34" charset="0"/>
                          <a:ea typeface="Calibri" panose="020F0502020204030204" pitchFamily="34" charset="0"/>
                          <a:cs typeface="Calibri" panose="020F0502020204030204" pitchFamily="34" charset="0"/>
                        </a:rPr>
                        <a:t>Przedsięwzięcia podjęte w ramach Działania 6.2 są trafne, skuteczne i użyteczne. Jednocześnie w województwie występuje nadal duże zapotrzebowanie na infrastrukturę ochrony zdrowia (zwłaszcza w przypadku leczenia szpitalnego), a także na działania związane z </a:t>
                      </a:r>
                      <a:r>
                        <a:rPr lang="pl-PL" sz="1400" dirty="0" err="1">
                          <a:effectLst/>
                          <a:latin typeface="Calibri" panose="020F0502020204030204" pitchFamily="34" charset="0"/>
                          <a:ea typeface="Calibri" panose="020F0502020204030204" pitchFamily="34" charset="0"/>
                          <a:cs typeface="Calibri" panose="020F0502020204030204" pitchFamily="34" charset="0"/>
                        </a:rPr>
                        <a:t>deinstytucjonalizacją</a:t>
                      </a:r>
                      <a:r>
                        <a:rPr lang="pl-PL" sz="1400" dirty="0">
                          <a:effectLst/>
                          <a:latin typeface="Calibri" panose="020F0502020204030204" pitchFamily="34" charset="0"/>
                          <a:ea typeface="Calibri" panose="020F0502020204030204" pitchFamily="34" charset="0"/>
                          <a:cs typeface="Calibri" panose="020F0502020204030204" pitchFamily="34" charset="0"/>
                        </a:rPr>
                        <a:t>. W przypadku wsparcia dla AOS należy wziąć pod uwagę nierówności terytorialne w dostępie do usług zdrowotnych</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pl-PL" sz="1400" kern="1200" dirty="0">
                          <a:solidFill>
                            <a:schemeClr val="dk1"/>
                          </a:solidFill>
                          <a:effectLst/>
                          <a:latin typeface="+mn-lt"/>
                          <a:ea typeface="+mn-ea"/>
                          <a:cs typeface="+mn-cs"/>
                        </a:rPr>
                        <a:t>Kontynuacja wsparcia dla infrastruktury ochrony zdrowia, przede wszystkim w zakresie leczenia i szpitalnego, ale także wsparcia AOS (w tym drugim przypadku z uwzględnieniem działań </a:t>
                      </a:r>
                      <a:r>
                        <a:rPr lang="pl-PL" sz="1400" kern="1200" dirty="0" err="1">
                          <a:solidFill>
                            <a:schemeClr val="dk1"/>
                          </a:solidFill>
                          <a:effectLst/>
                          <a:latin typeface="+mn-lt"/>
                          <a:ea typeface="+mn-ea"/>
                          <a:cs typeface="+mn-cs"/>
                        </a:rPr>
                        <a:t>deinstytucjonalizacyjnych</a:t>
                      </a:r>
                      <a:r>
                        <a:rPr lang="pl-PL" sz="1400" kern="1200" dirty="0">
                          <a:solidFill>
                            <a:schemeClr val="dk1"/>
                          </a:solidFill>
                          <a:effectLst/>
                          <a:latin typeface="+mn-lt"/>
                          <a:ea typeface="+mn-ea"/>
                          <a:cs typeface="+mn-cs"/>
                        </a:rPr>
                        <a:t> oraz różnic terytorialnych w dostępie do usług zdrowotnych)</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70840">
                <a:tc>
                  <a:txBody>
                    <a:bodyPr/>
                    <a:lstStyle/>
                    <a:p>
                      <a:pPr>
                        <a:lnSpc>
                          <a:spcPct val="120000"/>
                        </a:lnSpc>
                        <a:spcBef>
                          <a:spcPts val="600"/>
                        </a:spcBef>
                        <a:spcAft>
                          <a:spcPts val="600"/>
                        </a:spcAft>
                      </a:pPr>
                      <a:r>
                        <a:rPr lang="pl-PL" sz="1400" kern="1200" dirty="0">
                          <a:solidFill>
                            <a:schemeClr val="dk1"/>
                          </a:solidFill>
                          <a:effectLst/>
                          <a:latin typeface="+mn-lt"/>
                          <a:ea typeface="+mn-ea"/>
                          <a:cs typeface="+mn-cs"/>
                        </a:rPr>
                        <a:t>W ramach Działania 6.2 rzadko uzyskiwano pożądany efekt komplementarności działań infrastrukturalnych z „miękkimi”.</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pl-PL" sz="1400" kern="1200" dirty="0">
                          <a:solidFill>
                            <a:schemeClr val="dk1"/>
                          </a:solidFill>
                          <a:effectLst/>
                          <a:latin typeface="+mn-lt"/>
                          <a:ea typeface="+mn-ea"/>
                          <a:cs typeface="+mn-cs"/>
                        </a:rPr>
                        <a:t>Silniejsze premiowanie w ramach konkursów komplementarności projektów dotyczących infrastruktury ochrony zdrowia oraz projektów dotyczących usług zdrowotnych (i społecznych w ramach działań związanych z </a:t>
                      </a:r>
                      <a:r>
                        <a:rPr lang="pl-PL" sz="1400" kern="1200" dirty="0" err="1">
                          <a:solidFill>
                            <a:schemeClr val="dk1"/>
                          </a:solidFill>
                          <a:effectLst/>
                          <a:latin typeface="+mn-lt"/>
                          <a:ea typeface="+mn-ea"/>
                          <a:cs typeface="+mn-cs"/>
                        </a:rPr>
                        <a:t>deinstytucjonalizacją</a:t>
                      </a:r>
                      <a:r>
                        <a:rPr lang="pl-PL" sz="1400" kern="1200" dirty="0">
                          <a:solidFill>
                            <a:schemeClr val="dk1"/>
                          </a:solidFill>
                          <a:effectLst/>
                          <a:latin typeface="+mn-lt"/>
                          <a:ea typeface="+mn-ea"/>
                          <a:cs typeface="+mn-cs"/>
                        </a:rPr>
                        <a:t>)</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0192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5AF666-20FB-4E47-B4A4-0783AAD6A05F}"/>
              </a:ext>
            </a:extLst>
          </p:cNvPr>
          <p:cNvSpPr>
            <a:spLocks noGrp="1"/>
          </p:cNvSpPr>
          <p:nvPr>
            <p:ph type="title" idx="4294967295"/>
          </p:nvPr>
        </p:nvSpPr>
        <p:spPr>
          <a:xfrm>
            <a:off x="457200" y="-1143000"/>
            <a:ext cx="8229600" cy="1143000"/>
          </a:xfrm>
        </p:spPr>
        <p:txBody>
          <a:bodyPr vert="horz" lIns="91440" tIns="45720" rIns="91440" bIns="45720" rtlCol="0" anchor="b">
            <a:normAutofit/>
          </a:bodyPr>
          <a:lstStyle/>
          <a:p>
            <a:r>
              <a:rPr lang="pl-PL" dirty="0"/>
              <a:t>WNIOSKI I REKOMENDACJE 3</a:t>
            </a:r>
          </a:p>
        </p:txBody>
      </p:sp>
      <p:graphicFrame>
        <p:nvGraphicFramePr>
          <p:cNvPr id="4" name="Tabela 3" descr="kontynuacja głównych wniosków i rekomendacji z badania  "/>
          <p:cNvGraphicFramePr>
            <a:graphicFrameLocks noGrp="1"/>
          </p:cNvGraphicFramePr>
          <p:nvPr>
            <p:extLst>
              <p:ext uri="{D42A27DB-BD31-4B8C-83A1-F6EECF244321}">
                <p14:modId xmlns:p14="http://schemas.microsoft.com/office/powerpoint/2010/main" val="3293829521"/>
              </p:ext>
            </p:extLst>
          </p:nvPr>
        </p:nvGraphicFramePr>
        <p:xfrm>
          <a:off x="457200" y="-99392"/>
          <a:ext cx="8229600" cy="6552729"/>
        </p:xfrm>
        <a:graphic>
          <a:graphicData uri="http://schemas.openxmlformats.org/drawingml/2006/table">
            <a:tbl>
              <a:tblPr firstRow="1" bandRow="1">
                <a:tableStyleId>{5C22544A-7EE6-4342-B048-85BDC9FD1C3A}</a:tableStyleId>
              </a:tblPr>
              <a:tblGrid>
                <a:gridCol w="2659088">
                  <a:extLst>
                    <a:ext uri="{9D8B030D-6E8A-4147-A177-3AD203B41FA5}">
                      <a16:colId xmlns:a16="http://schemas.microsoft.com/office/drawing/2014/main" val="20000"/>
                    </a:ext>
                  </a:extLst>
                </a:gridCol>
                <a:gridCol w="5570512">
                  <a:extLst>
                    <a:ext uri="{9D8B030D-6E8A-4147-A177-3AD203B41FA5}">
                      <a16:colId xmlns:a16="http://schemas.microsoft.com/office/drawing/2014/main" val="20001"/>
                    </a:ext>
                  </a:extLst>
                </a:gridCol>
              </a:tblGrid>
              <a:tr h="1471349">
                <a:tc>
                  <a:txBody>
                    <a:bodyPr/>
                    <a:lstStyle/>
                    <a:p>
                      <a:r>
                        <a:rPr lang="pl-PL" sz="1200" dirty="0"/>
                        <a:t>Wnioski dla obszaru usług zdrowotnych</a:t>
                      </a:r>
                    </a:p>
                  </a:txBody>
                  <a:tcPr/>
                </a:tc>
                <a:tc>
                  <a:txBody>
                    <a:bodyPr/>
                    <a:lstStyle/>
                    <a:p>
                      <a:r>
                        <a:rPr lang="pl-PL" dirty="0"/>
                        <a:t>Rekomendacje</a:t>
                      </a:r>
                    </a:p>
                  </a:txBody>
                  <a:tcPr/>
                </a:tc>
                <a:extLst>
                  <a:ext uri="{0D108BD9-81ED-4DB2-BD59-A6C34878D82A}">
                    <a16:rowId xmlns:a16="http://schemas.microsoft.com/office/drawing/2014/main" val="10000"/>
                  </a:ext>
                </a:extLst>
              </a:tr>
              <a:tr h="2865650">
                <a:tc>
                  <a:txBody>
                    <a:bodyPr/>
                    <a:lstStyle/>
                    <a:p>
                      <a:pPr>
                        <a:lnSpc>
                          <a:spcPct val="107000"/>
                        </a:lnSpc>
                        <a:spcBef>
                          <a:spcPts val="600"/>
                        </a:spcBef>
                        <a:spcAft>
                          <a:spcPts val="600"/>
                        </a:spcAft>
                      </a:pPr>
                      <a:r>
                        <a:rPr lang="pl-PL" sz="1200" kern="1200" dirty="0">
                          <a:solidFill>
                            <a:schemeClr val="dk1"/>
                          </a:solidFill>
                          <a:effectLst/>
                          <a:latin typeface="+mn-lt"/>
                          <a:ea typeface="+mn-ea"/>
                          <a:cs typeface="+mn-cs"/>
                        </a:rPr>
                        <a:t>W Działaniu 8.7 odnotowano problem niskiego zainteresowania realizacją programów profilaktycznych wśród potencjalnych beneficjentów. Z tego względu wystąpiła konieczność powtarzania niektórych naborów, a w subregionie wałbrzyskim nie udało się wybrać realizatora programu w zakresie profilaktyki raka szyjki macicy. Jednym z powodów były zniechęcające i trudne do spełnienia wymagania nakładane na projekty – konieczność ograniczenia wsparcia wyłącznie do osób pracujących</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pl-PL" sz="1200" kern="1200" dirty="0">
                          <a:solidFill>
                            <a:schemeClr val="dk1"/>
                          </a:solidFill>
                          <a:effectLst/>
                          <a:latin typeface="+mn-lt"/>
                          <a:ea typeface="+mn-ea"/>
                          <a:cs typeface="+mn-cs"/>
                        </a:rPr>
                        <a:t>Zaleca się  - w ramach FEDS 2021-2027 złagodzenie warunków stawianym projektom (odejście od wymogu kierowania wsparcia wyłącznie do osób pracujących na rzecz rozszerzenia grupy o osoby w wieku produkcyjnym, przy zachowaniu określonego parytetu osób czynnych na rynku pracy). </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215730">
                <a:tc>
                  <a:txBody>
                    <a:bodyPr/>
                    <a:lstStyle/>
                    <a:p>
                      <a:pPr>
                        <a:lnSpc>
                          <a:spcPct val="120000"/>
                        </a:lnSpc>
                        <a:spcBef>
                          <a:spcPts val="600"/>
                        </a:spcBef>
                        <a:spcAft>
                          <a:spcPts val="600"/>
                        </a:spcAft>
                      </a:pPr>
                      <a:r>
                        <a:rPr lang="pl-PL" sz="1200" kern="1200" dirty="0">
                          <a:solidFill>
                            <a:schemeClr val="dk1"/>
                          </a:solidFill>
                          <a:effectLst/>
                          <a:latin typeface="+mn-lt"/>
                          <a:ea typeface="+mn-ea"/>
                          <a:cs typeface="+mn-cs"/>
                        </a:rPr>
                        <a:t>Nadmierna biurokracja związana z przystąpieniem do programu zdrowotnego zniechęcała uczestników do udziału we wsparciu. Zniechęcająca była na przykład konieczność wypełniania wielu dokumentów i podawania szczegółowych danych, w tym osobistych, dotyczących np. zatrudnienia. </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pl-PL" sz="1200" kern="1200" dirty="0">
                          <a:solidFill>
                            <a:schemeClr val="dk1"/>
                          </a:solidFill>
                          <a:effectLst/>
                          <a:latin typeface="+mn-lt"/>
                          <a:ea typeface="+mn-ea"/>
                          <a:cs typeface="+mn-cs"/>
                        </a:rPr>
                        <a:t>Zaleca się Informowanie i zachęcanie beneficjentów do wdrożenia uproszczeń (np. rejestracji elektronicznej uczestników, ograniczania liczby wypełnianych dokumentów) podczas spotkań z potencjalnymi wnioskodawcami. </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11922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5AF666-20FB-4E47-B4A4-0783AAD6A05F}"/>
              </a:ext>
            </a:extLst>
          </p:cNvPr>
          <p:cNvSpPr>
            <a:spLocks noGrp="1"/>
          </p:cNvSpPr>
          <p:nvPr>
            <p:ph type="title" idx="4294967295"/>
          </p:nvPr>
        </p:nvSpPr>
        <p:spPr>
          <a:xfrm>
            <a:off x="457200" y="-1143000"/>
            <a:ext cx="8229600" cy="1143000"/>
          </a:xfrm>
        </p:spPr>
        <p:txBody>
          <a:bodyPr vert="horz" lIns="91440" tIns="45720" rIns="91440" bIns="45720" rtlCol="0" anchor="b">
            <a:normAutofit/>
          </a:bodyPr>
          <a:lstStyle/>
          <a:p>
            <a:r>
              <a:rPr lang="pl-PL" dirty="0"/>
              <a:t>WNIOSKI I REKOMENDACJE 3</a:t>
            </a:r>
          </a:p>
        </p:txBody>
      </p:sp>
      <p:graphicFrame>
        <p:nvGraphicFramePr>
          <p:cNvPr id="4" name="Tabela 3" descr="kontynuacja głównych wniosków i rekomendacji z badania  "/>
          <p:cNvGraphicFramePr>
            <a:graphicFrameLocks noGrp="1"/>
          </p:cNvGraphicFramePr>
          <p:nvPr>
            <p:extLst>
              <p:ext uri="{D42A27DB-BD31-4B8C-83A1-F6EECF244321}">
                <p14:modId xmlns:p14="http://schemas.microsoft.com/office/powerpoint/2010/main" val="306694142"/>
              </p:ext>
            </p:extLst>
          </p:nvPr>
        </p:nvGraphicFramePr>
        <p:xfrm>
          <a:off x="323528" y="188640"/>
          <a:ext cx="8229600" cy="6120680"/>
        </p:xfrm>
        <a:graphic>
          <a:graphicData uri="http://schemas.openxmlformats.org/drawingml/2006/table">
            <a:tbl>
              <a:tblPr firstRow="1" bandRow="1">
                <a:tableStyleId>{5C22544A-7EE6-4342-B048-85BDC9FD1C3A}</a:tableStyleId>
              </a:tblPr>
              <a:tblGrid>
                <a:gridCol w="2659088">
                  <a:extLst>
                    <a:ext uri="{9D8B030D-6E8A-4147-A177-3AD203B41FA5}">
                      <a16:colId xmlns:a16="http://schemas.microsoft.com/office/drawing/2014/main" val="20000"/>
                    </a:ext>
                  </a:extLst>
                </a:gridCol>
                <a:gridCol w="5570512">
                  <a:extLst>
                    <a:ext uri="{9D8B030D-6E8A-4147-A177-3AD203B41FA5}">
                      <a16:colId xmlns:a16="http://schemas.microsoft.com/office/drawing/2014/main" val="20001"/>
                    </a:ext>
                  </a:extLst>
                </a:gridCol>
              </a:tblGrid>
              <a:tr h="1435019">
                <a:tc>
                  <a:txBody>
                    <a:bodyPr/>
                    <a:lstStyle/>
                    <a:p>
                      <a:r>
                        <a:rPr lang="pl-PL" dirty="0"/>
                        <a:t>Wnioski dla obszaru usług zdrowotnych</a:t>
                      </a:r>
                    </a:p>
                  </a:txBody>
                  <a:tcPr/>
                </a:tc>
                <a:tc>
                  <a:txBody>
                    <a:bodyPr/>
                    <a:lstStyle/>
                    <a:p>
                      <a:r>
                        <a:rPr lang="pl-PL" dirty="0"/>
                        <a:t>Rekomendacje</a:t>
                      </a:r>
                    </a:p>
                  </a:txBody>
                  <a:tcPr/>
                </a:tc>
                <a:extLst>
                  <a:ext uri="{0D108BD9-81ED-4DB2-BD59-A6C34878D82A}">
                    <a16:rowId xmlns:a16="http://schemas.microsoft.com/office/drawing/2014/main" val="10000"/>
                  </a:ext>
                </a:extLst>
              </a:tr>
              <a:tr h="3008446">
                <a:tc>
                  <a:txBody>
                    <a:bodyPr/>
                    <a:lstStyle/>
                    <a:p>
                      <a:pPr>
                        <a:lnSpc>
                          <a:spcPct val="107000"/>
                        </a:lnSpc>
                        <a:spcBef>
                          <a:spcPts val="600"/>
                        </a:spcBef>
                        <a:spcAft>
                          <a:spcPts val="600"/>
                        </a:spcAft>
                      </a:pPr>
                      <a:r>
                        <a:rPr lang="pl-PL" sz="1400" kern="1200" dirty="0">
                          <a:solidFill>
                            <a:schemeClr val="dk1"/>
                          </a:solidFill>
                          <a:effectLst/>
                          <a:latin typeface="+mn-lt"/>
                          <a:ea typeface="+mn-ea"/>
                          <a:cs typeface="+mn-cs"/>
                        </a:rPr>
                        <a:t>Nowym, krytycznym obszarem jest zdrowie psychiczne i potrzeba realizacji programów zapobiegających np. próbom samobójczym, promującym korzystanie ze specjalistów, psychoterapii etc. Zachorowalność na choroby cywilizacyjne, do których zalicza się m.in. cukrzycę, nadwagę, otyłość, choroby układu krążenia i nowotwory, jest nadal wysoka.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pl-PL" sz="1400" kern="1200" dirty="0">
                          <a:solidFill>
                            <a:schemeClr val="dk1"/>
                          </a:solidFill>
                          <a:effectLst/>
                          <a:latin typeface="+mn-lt"/>
                          <a:ea typeface="+mn-ea"/>
                          <a:cs typeface="+mn-cs"/>
                        </a:rPr>
                        <a:t>Zaleca się w okresie programowania 2021-2027 intensyfikację programów zdrowotnych i profilaktycznych w celu zatrzymania niekorzystnego trendu zachorowalności na choroby cywilizacyjne w regionie. Konieczne jest uwzględnienie programów o tematyce zdrowia psychicznego oraz kontynuację programów dotyczących profilaktyki nowotworów, cukrzycy.</a:t>
                      </a:r>
                      <a:endParaRPr lang="es-ES" sz="14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2"/>
                  </a:ext>
                </a:extLst>
              </a:tr>
              <a:tr h="1677215">
                <a:tc>
                  <a:txBody>
                    <a:bodyPr/>
                    <a:lstStyle/>
                    <a:p>
                      <a:pPr>
                        <a:lnSpc>
                          <a:spcPct val="120000"/>
                        </a:lnSpc>
                        <a:spcBef>
                          <a:spcPts val="600"/>
                        </a:spcBef>
                        <a:spcAft>
                          <a:spcPts val="600"/>
                        </a:spcAft>
                      </a:pPr>
                      <a:r>
                        <a:rPr lang="pl-PL" sz="1200" kern="1200" dirty="0">
                          <a:solidFill>
                            <a:schemeClr val="dk1"/>
                          </a:solidFill>
                          <a:effectLst/>
                          <a:latin typeface="+mn-lt"/>
                          <a:ea typeface="+mn-ea"/>
                          <a:cs typeface="+mn-cs"/>
                        </a:rPr>
                        <a:t>Z punktu widzenia potrzeb beneficjentów, samo otrzymanie wyniku badania profilaktycznego nie jest wystarczające w sytuacji, kiedy zdiagnozowane zostaną nieprawidłowości (niekoniecznie muszą to być np. zmiany nowotworowe). </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20000"/>
                        </a:lnSpc>
                        <a:spcBef>
                          <a:spcPts val="600"/>
                        </a:spcBef>
                        <a:spcAft>
                          <a:spcPts val="600"/>
                        </a:spcAft>
                      </a:pPr>
                      <a:r>
                        <a:rPr lang="pl-PL" sz="1200" kern="1200" dirty="0">
                          <a:solidFill>
                            <a:schemeClr val="dk1"/>
                          </a:solidFill>
                          <a:effectLst/>
                          <a:latin typeface="+mn-lt"/>
                          <a:ea typeface="+mn-ea"/>
                          <a:cs typeface="+mn-cs"/>
                        </a:rPr>
                        <a:t>Rekomenduje się premiowanie projektów, w których uwzględniono działania możliwe do podjęcia w przypadku, kiedy w wyniku wykazania nieprawidłowości w badaniu profilaktycznym, konieczne jest podjęcie dalszego leczenia. Wymagałoby to realizacji projektów przez placówki zdrowotne o odpowiednim potencjale</a:t>
                      </a:r>
                      <a:r>
                        <a:rPr lang="pl-PL" sz="1800" kern="1200" dirty="0">
                          <a:solidFill>
                            <a:schemeClr val="dk1"/>
                          </a:solidFill>
                          <a:effectLst/>
                          <a:latin typeface="+mn-lt"/>
                          <a:ea typeface="+mn-ea"/>
                          <a:cs typeface="+mn-cs"/>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03198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descr="Slajd wprowadzający:&#10;Cele i założenia badania "/>
          <p:cNvSpPr>
            <a:spLocks noGrp="1"/>
          </p:cNvSpPr>
          <p:nvPr>
            <p:ph type="title"/>
          </p:nvPr>
        </p:nvSpPr>
        <p:spPr>
          <a:xfrm>
            <a:off x="10263" y="1916833"/>
            <a:ext cx="6505953" cy="1296144"/>
          </a:xfrm>
        </p:spPr>
        <p:txBody>
          <a:bodyPr anchor="ctr">
            <a:noAutofit/>
          </a:bodyPr>
          <a:lstStyle/>
          <a:p>
            <a:r>
              <a:rPr lang="pl-PL" dirty="0">
                <a:solidFill>
                  <a:schemeClr val="bg1"/>
                </a:solidFill>
                <a:effectLst>
                  <a:outerShdw blurRad="38100" dist="38100" dir="2700000" algn="tl">
                    <a:srgbClr val="000000">
                      <a:alpha val="43137"/>
                    </a:srgbClr>
                  </a:outerShdw>
                </a:effectLst>
              </a:rPr>
              <a:t>Cele i założenia badania</a:t>
            </a:r>
          </a:p>
        </p:txBody>
      </p:sp>
      <p:sp>
        <p:nvSpPr>
          <p:cNvPr id="4" name="AutoShape 2" descr="Analytics free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5" name="AutoShape 4" descr="Analytics free ic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6" name="AutoShape 7" descr="Analytics free ic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7" name="AutoShape 9" descr="Analytics free icon"/>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10" name="Obraz 9" descr="infografika obrazująca wypunktowanie">
            <a:extLst>
              <a:ext uri="{C183D7F6-B498-43B3-948B-1728B52AA6E4}">
                <adec:decorative xmlns:adec="http://schemas.microsoft.com/office/drawing/2017/decorative" val="0"/>
              </a:ext>
            </a:extLst>
          </p:cNvPr>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5436096" y="3191751"/>
            <a:ext cx="3312368" cy="3168352"/>
          </a:xfrm>
          <a:prstGeom prst="rect">
            <a:avLst/>
          </a:prstGeom>
          <a:noFill/>
          <a:ln w="0">
            <a:noFill/>
          </a:ln>
        </p:spPr>
      </p:pic>
    </p:spTree>
    <p:extLst>
      <p:ext uri="{BB962C8B-B14F-4D97-AF65-F5344CB8AC3E}">
        <p14:creationId xmlns:p14="http://schemas.microsoft.com/office/powerpoint/2010/main" val="3087201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E1F5CB-579B-43E2-9FC2-56D4863CBACD}"/>
              </a:ext>
            </a:extLst>
          </p:cNvPr>
          <p:cNvSpPr>
            <a:spLocks noGrp="1"/>
          </p:cNvSpPr>
          <p:nvPr>
            <p:ph type="title"/>
          </p:nvPr>
        </p:nvSpPr>
        <p:spPr/>
        <p:txBody>
          <a:bodyPr/>
          <a:lstStyle/>
          <a:p>
            <a:r>
              <a:rPr lang="pl-PL" dirty="0"/>
              <a:t>Dziękujemy za uwagę!</a:t>
            </a:r>
            <a:endParaRPr lang="es-ES" dirty="0"/>
          </a:p>
        </p:txBody>
      </p:sp>
      <p:pic>
        <p:nvPicPr>
          <p:cNvPr id="5" name="Obraz 4">
            <a:extLst>
              <a:ext uri="{FF2B5EF4-FFF2-40B4-BE49-F238E27FC236}">
                <a16:creationId xmlns:a16="http://schemas.microsoft.com/office/drawing/2014/main" id="{66FBE391-7669-44AF-BC84-D5A4B3097576}"/>
              </a:ext>
              <a:ext uri="{C183D7F6-B498-43B3-948B-1728B52AA6E4}">
                <adec:decorative xmlns:adec="http://schemas.microsoft.com/office/drawing/2017/decorative" val="1"/>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693545" y="116632"/>
            <a:ext cx="5756910" cy="707390"/>
          </a:xfrm>
          <a:prstGeom prst="rect">
            <a:avLst/>
          </a:prstGeom>
          <a:noFill/>
          <a:ln>
            <a:noFill/>
          </a:ln>
        </p:spPr>
      </p:pic>
    </p:spTree>
    <p:extLst>
      <p:ext uri="{BB962C8B-B14F-4D97-AF65-F5344CB8AC3E}">
        <p14:creationId xmlns:p14="http://schemas.microsoft.com/office/powerpoint/2010/main" val="205200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descr="Tytuł omawianego zakresu:&#10;Cele i zakres badania"/>
          <p:cNvSpPr>
            <a:spLocks noGrp="1"/>
          </p:cNvSpPr>
          <p:nvPr>
            <p:ph type="title"/>
          </p:nvPr>
        </p:nvSpPr>
        <p:spPr>
          <a:xfrm>
            <a:off x="457200" y="260648"/>
            <a:ext cx="8229600" cy="487362"/>
          </a:xfrm>
        </p:spPr>
        <p:txBody>
          <a:bodyPr/>
          <a:lstStyle/>
          <a:p>
            <a:pPr algn="l"/>
            <a:r>
              <a:rPr lang="pl-PL" dirty="0">
                <a:solidFill>
                  <a:schemeClr val="bg1"/>
                </a:solidFill>
              </a:rPr>
              <a:t>CELE I ZAKRES BADANIA</a:t>
            </a:r>
          </a:p>
        </p:txBody>
      </p:sp>
      <p:sp>
        <p:nvSpPr>
          <p:cNvPr id="7" name="pole tekstowe 6" descr="Cel główny"/>
          <p:cNvSpPr txBox="1"/>
          <p:nvPr/>
        </p:nvSpPr>
        <p:spPr>
          <a:xfrm>
            <a:off x="21320" y="1106464"/>
            <a:ext cx="1274316" cy="646331"/>
          </a:xfrm>
          <a:prstGeom prst="rect">
            <a:avLst/>
          </a:prstGeom>
          <a:solidFill>
            <a:schemeClr val="bg1"/>
          </a:solidFill>
        </p:spPr>
        <p:txBody>
          <a:bodyPr wrap="square" rtlCol="0">
            <a:spAutoFit/>
          </a:bodyPr>
          <a:lstStyle/>
          <a:p>
            <a:pPr algn="ctr" fontAlgn="base">
              <a:spcBef>
                <a:spcPct val="0"/>
              </a:spcBef>
              <a:spcAft>
                <a:spcPct val="0"/>
              </a:spcAft>
            </a:pPr>
            <a:r>
              <a:rPr lang="pl-PL" b="1" dirty="0">
                <a:solidFill>
                  <a:schemeClr val="tx2"/>
                </a:solidFill>
                <a:latin typeface="Century Gothic" pitchFamily="34" charset="0"/>
                <a:cs typeface="Arial" charset="0"/>
              </a:rPr>
              <a:t>CEL GŁÓWNY</a:t>
            </a:r>
          </a:p>
        </p:txBody>
      </p:sp>
      <p:sp>
        <p:nvSpPr>
          <p:cNvPr id="6" name="Prostokąt 5" descr="Ocena wpływu wsparcia oferowanego w ramach OP VIII i działania 6.2 OP VI na poprawę wewnętrznej spójności społecznej i terytorialnej województwa podkarpack"/>
          <p:cNvSpPr/>
          <p:nvPr/>
        </p:nvSpPr>
        <p:spPr>
          <a:xfrm>
            <a:off x="1433662" y="1060601"/>
            <a:ext cx="7604231" cy="1792336"/>
          </a:xfrm>
          <a:prstGeom prst="rect">
            <a:avLst/>
          </a:prstGeom>
          <a:noFill/>
          <a:ln w="28575">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nSpc>
                <a:spcPct val="120000"/>
              </a:lnSpc>
              <a:spcAft>
                <a:spcPts val="600"/>
              </a:spcAft>
            </a:pPr>
            <a:r>
              <a:rPr lang="pl-PL" sz="2000" dirty="0">
                <a:effectLst/>
                <a:ea typeface="Calibri" panose="020F0502020204030204" pitchFamily="34" charset="0"/>
                <a:cs typeface="Calibri" panose="020F0502020204030204" pitchFamily="34" charset="0"/>
              </a:rPr>
              <a:t>Głównym celem badania była ocena interwencji RPO WD 2014-2020 w zakresie poprawy dostępu do usług społecznych i zdrowotnych oraz zbadanie jej wpływu na jakość życia </a:t>
            </a:r>
            <a:r>
              <a:rPr lang="pl-PL" sz="2000" dirty="0" err="1">
                <a:effectLst/>
                <a:ea typeface="Calibri" panose="020F0502020204030204" pitchFamily="34" charset="0"/>
                <a:cs typeface="Calibri" panose="020F0502020204030204" pitchFamily="34" charset="0"/>
              </a:rPr>
              <a:t>oraz</a:t>
            </a:r>
            <a:r>
              <a:rPr lang="pl-PL" sz="2000" dirty="0" err="1">
                <a:effectLst/>
                <a:ea typeface="Calibri" panose="020F0502020204030204" pitchFamily="34" charset="0"/>
              </a:rPr>
              <a:t>poziom</a:t>
            </a:r>
            <a:r>
              <a:rPr lang="pl-PL" sz="2000" dirty="0">
                <a:effectLst/>
                <a:ea typeface="Calibri" panose="020F0502020204030204" pitchFamily="34" charset="0"/>
              </a:rPr>
              <a:t> wykluczenia społecznego i ubóstwo</a:t>
            </a:r>
            <a:r>
              <a:rPr lang="pl-PL" sz="2000" dirty="0"/>
              <a:t>. </a:t>
            </a:r>
            <a:endParaRPr lang="pl-PL" sz="2000" dirty="0">
              <a:solidFill>
                <a:prstClr val="black"/>
              </a:solidFill>
            </a:endParaRPr>
          </a:p>
        </p:txBody>
      </p:sp>
      <p:sp>
        <p:nvSpPr>
          <p:cNvPr id="14" name="Strzałka w dół 13" descr="strzałka do obszaru badawczego "/>
          <p:cNvSpPr/>
          <p:nvPr/>
        </p:nvSpPr>
        <p:spPr>
          <a:xfrm>
            <a:off x="748488" y="5481450"/>
            <a:ext cx="288032" cy="348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descr="Obszar  badawczy I: Aktywna integracja (Działanie 8.1 i 8.2 oraz 6.2)"/>
          <p:cNvSpPr txBox="1"/>
          <p:nvPr/>
        </p:nvSpPr>
        <p:spPr>
          <a:xfrm>
            <a:off x="297508" y="5849693"/>
            <a:ext cx="1656184" cy="1169551"/>
          </a:xfrm>
          <a:prstGeom prst="rect">
            <a:avLst/>
          </a:prstGeom>
          <a:noFill/>
        </p:spPr>
        <p:txBody>
          <a:bodyPr wrap="square" rtlCol="0">
            <a:spAutoFit/>
          </a:bodyPr>
          <a:lstStyle/>
          <a:p>
            <a:r>
              <a:rPr lang="pl-PL" sz="1400" b="1" dirty="0">
                <a:solidFill>
                  <a:srgbClr val="C00000"/>
                </a:solidFill>
              </a:rPr>
              <a:t>Obszar  badawczy I: </a:t>
            </a:r>
          </a:p>
          <a:p>
            <a:r>
              <a:rPr lang="pl-PL" sz="1400" b="1" dirty="0">
                <a:solidFill>
                  <a:srgbClr val="C00000"/>
                </a:solidFill>
              </a:rPr>
              <a:t>Inwestycje w infrastrukturę społeczną (Działanie 6.1)</a:t>
            </a:r>
            <a:endParaRPr lang="pl-PL" sz="1400" dirty="0">
              <a:solidFill>
                <a:srgbClr val="C00000"/>
              </a:solidFill>
            </a:endParaRPr>
          </a:p>
        </p:txBody>
      </p:sp>
      <p:sp>
        <p:nvSpPr>
          <p:cNvPr id="15" name="Strzałka w dół 14" descr="strzałka do obszaru badawczego "/>
          <p:cNvSpPr/>
          <p:nvPr/>
        </p:nvSpPr>
        <p:spPr>
          <a:xfrm>
            <a:off x="2514633" y="5665376"/>
            <a:ext cx="288032" cy="348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ole tekstowe 9" descr="Obszar badawczy II: Usługi zdrowotne i usługi społeczne (Działania:  8.3,  8,4 oraz  6.2)&#10;"/>
          <p:cNvSpPr txBox="1"/>
          <p:nvPr/>
        </p:nvSpPr>
        <p:spPr>
          <a:xfrm>
            <a:off x="1841105" y="6119336"/>
            <a:ext cx="2160240" cy="738664"/>
          </a:xfrm>
          <a:prstGeom prst="rect">
            <a:avLst/>
          </a:prstGeom>
          <a:noFill/>
        </p:spPr>
        <p:txBody>
          <a:bodyPr wrap="square" rtlCol="0">
            <a:spAutoFit/>
          </a:bodyPr>
          <a:lstStyle/>
          <a:p>
            <a:r>
              <a:rPr lang="pl-PL" sz="1400" b="1" dirty="0">
                <a:solidFill>
                  <a:srgbClr val="C00000"/>
                </a:solidFill>
              </a:rPr>
              <a:t>Obszar badawczy II: </a:t>
            </a:r>
            <a:r>
              <a:rPr lang="pl-PL" sz="1400" dirty="0">
                <a:solidFill>
                  <a:srgbClr val="C00000"/>
                </a:solidFill>
              </a:rPr>
              <a:t>Inwestycje w infrastrukturę zdrowotną (Działanie 6.2)</a:t>
            </a:r>
          </a:p>
        </p:txBody>
      </p:sp>
      <p:sp>
        <p:nvSpPr>
          <p:cNvPr id="16" name="Strzałka w dół 15" descr="strzałka do obszaru badawczego "/>
          <p:cNvSpPr/>
          <p:nvPr/>
        </p:nvSpPr>
        <p:spPr>
          <a:xfrm flipH="1">
            <a:off x="4165885" y="5695895"/>
            <a:ext cx="467218" cy="4234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1" name="pole tekstowe 10" descr="Obszar badawczy III: Ekonomia społeczna (Działanie 8.5, 8.6 oraz 6.2)"/>
          <p:cNvSpPr txBox="1"/>
          <p:nvPr/>
        </p:nvSpPr>
        <p:spPr>
          <a:xfrm>
            <a:off x="4001345" y="6145641"/>
            <a:ext cx="2189399" cy="738664"/>
          </a:xfrm>
          <a:prstGeom prst="rect">
            <a:avLst/>
          </a:prstGeom>
          <a:noFill/>
        </p:spPr>
        <p:txBody>
          <a:bodyPr wrap="square" rtlCol="0">
            <a:spAutoFit/>
          </a:bodyPr>
          <a:lstStyle/>
          <a:p>
            <a:r>
              <a:rPr lang="pl-PL" sz="1400" b="1" dirty="0">
                <a:solidFill>
                  <a:srgbClr val="C00000"/>
                </a:solidFill>
              </a:rPr>
              <a:t>Obszar badawczy III: </a:t>
            </a:r>
          </a:p>
          <a:p>
            <a:r>
              <a:rPr lang="pl-PL" sz="1400" b="1" dirty="0">
                <a:solidFill>
                  <a:srgbClr val="C00000"/>
                </a:solidFill>
              </a:rPr>
              <a:t>Usługi społeczne (Działanie 9.2)</a:t>
            </a:r>
            <a:endParaRPr lang="pl-PL" sz="1400" dirty="0">
              <a:solidFill>
                <a:srgbClr val="C00000"/>
              </a:solidFill>
            </a:endParaRPr>
          </a:p>
        </p:txBody>
      </p:sp>
      <p:sp>
        <p:nvSpPr>
          <p:cNvPr id="13" name="Strzałka w dół 12" descr="strzałka do obszaru badawczego "/>
          <p:cNvSpPr/>
          <p:nvPr/>
        </p:nvSpPr>
        <p:spPr>
          <a:xfrm>
            <a:off x="6286625" y="5667995"/>
            <a:ext cx="288032" cy="348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pole tekstowe 16" descr="Wszystkie obszary badawcze&#10;"/>
          <p:cNvSpPr txBox="1"/>
          <p:nvPr/>
        </p:nvSpPr>
        <p:spPr>
          <a:xfrm>
            <a:off x="6076988" y="6124219"/>
            <a:ext cx="1584176" cy="738664"/>
          </a:xfrm>
          <a:prstGeom prst="rect">
            <a:avLst/>
          </a:prstGeom>
          <a:noFill/>
        </p:spPr>
        <p:txBody>
          <a:bodyPr wrap="square" rtlCol="0">
            <a:spAutoFit/>
          </a:bodyPr>
          <a:lstStyle/>
          <a:p>
            <a:r>
              <a:rPr lang="pl-PL" sz="1400" b="1" dirty="0">
                <a:solidFill>
                  <a:srgbClr val="C00000"/>
                </a:solidFill>
              </a:rPr>
              <a:t>Programy zdrowotne (Działanie 8.7)</a:t>
            </a:r>
            <a:endParaRPr lang="pl-PL" sz="1400" dirty="0">
              <a:solidFill>
                <a:srgbClr val="C00000"/>
              </a:solidFill>
            </a:endParaRPr>
          </a:p>
        </p:txBody>
      </p:sp>
      <p:sp>
        <p:nvSpPr>
          <p:cNvPr id="18" name="pole tekstowe 6" descr="Cel główny">
            <a:extLst>
              <a:ext uri="{FF2B5EF4-FFF2-40B4-BE49-F238E27FC236}">
                <a16:creationId xmlns:a16="http://schemas.microsoft.com/office/drawing/2014/main" id="{3F2F0AAF-8FEF-4E66-9C17-14ECA51CBB97}"/>
              </a:ext>
            </a:extLst>
          </p:cNvPr>
          <p:cNvSpPr txBox="1"/>
          <p:nvPr/>
        </p:nvSpPr>
        <p:spPr>
          <a:xfrm>
            <a:off x="21320" y="3931466"/>
            <a:ext cx="2030400" cy="646331"/>
          </a:xfrm>
          <a:prstGeom prst="rect">
            <a:avLst/>
          </a:prstGeom>
          <a:solidFill>
            <a:schemeClr val="bg1"/>
          </a:solidFill>
        </p:spPr>
        <p:txBody>
          <a:bodyPr wrap="square" rtlCol="0">
            <a:spAutoFit/>
          </a:bodyPr>
          <a:lstStyle/>
          <a:p>
            <a:pPr algn="ctr" fontAlgn="base">
              <a:spcBef>
                <a:spcPct val="0"/>
              </a:spcBef>
              <a:spcAft>
                <a:spcPct val="0"/>
              </a:spcAft>
            </a:pPr>
            <a:r>
              <a:rPr lang="pl-PL" b="1" dirty="0">
                <a:solidFill>
                  <a:schemeClr val="tx2"/>
                </a:solidFill>
                <a:latin typeface="Century Gothic" pitchFamily="34" charset="0"/>
                <a:cs typeface="Arial" charset="0"/>
              </a:rPr>
              <a:t>CELE</a:t>
            </a:r>
          </a:p>
          <a:p>
            <a:pPr algn="ctr" fontAlgn="base">
              <a:spcBef>
                <a:spcPct val="0"/>
              </a:spcBef>
              <a:spcAft>
                <a:spcPct val="0"/>
              </a:spcAft>
            </a:pPr>
            <a:r>
              <a:rPr lang="pl-PL" b="1" dirty="0">
                <a:solidFill>
                  <a:schemeClr val="tx2"/>
                </a:solidFill>
                <a:latin typeface="Century Gothic" pitchFamily="34" charset="0"/>
                <a:cs typeface="Arial" charset="0"/>
              </a:rPr>
              <a:t>SZCZEGÓŁOWE</a:t>
            </a:r>
          </a:p>
        </p:txBody>
      </p:sp>
      <p:sp>
        <p:nvSpPr>
          <p:cNvPr id="19" name="Prostokąt 5" descr="Ocena wpływu wsparcia oferowanego w ramach OP VIII i działania 6.2 OP VI na poprawę wewnętrznej spójności społecznej i terytorialnej województwa podkarpack">
            <a:extLst>
              <a:ext uri="{FF2B5EF4-FFF2-40B4-BE49-F238E27FC236}">
                <a16:creationId xmlns:a16="http://schemas.microsoft.com/office/drawing/2014/main" id="{C1B5F677-4ACA-4A06-8533-CD7A1952790F}"/>
              </a:ext>
            </a:extLst>
          </p:cNvPr>
          <p:cNvSpPr/>
          <p:nvPr/>
        </p:nvSpPr>
        <p:spPr>
          <a:xfrm>
            <a:off x="2116484" y="2909358"/>
            <a:ext cx="6923645" cy="2836740"/>
          </a:xfrm>
          <a:prstGeom prst="rect">
            <a:avLst/>
          </a:prstGeom>
          <a:noFill/>
          <a:ln w="28575">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marL="457200" indent="-457200">
              <a:lnSpc>
                <a:spcPct val="120000"/>
              </a:lnSpc>
              <a:spcAft>
                <a:spcPts val="600"/>
              </a:spcAft>
              <a:buAutoNum type="arabicPeriod"/>
            </a:pPr>
            <a:r>
              <a:rPr lang="pl-PL" sz="1600" dirty="0">
                <a:effectLst/>
                <a:ea typeface="Calibri" panose="020F0502020204030204" pitchFamily="34" charset="0"/>
                <a:cs typeface="Calibri" panose="020F0502020204030204" pitchFamily="34" charset="0"/>
              </a:rPr>
              <a:t>OCENA TRAFNOŚCI WSPARCIA</a:t>
            </a:r>
          </a:p>
          <a:p>
            <a:pPr marL="457200" indent="-457200">
              <a:lnSpc>
                <a:spcPct val="120000"/>
              </a:lnSpc>
              <a:spcAft>
                <a:spcPts val="600"/>
              </a:spcAft>
              <a:buAutoNum type="arabicPeriod"/>
            </a:pPr>
            <a:r>
              <a:rPr lang="pl-PL" sz="1600" dirty="0">
                <a:solidFill>
                  <a:prstClr val="black"/>
                </a:solidFill>
                <a:cs typeface="Calibri" panose="020F0502020204030204" pitchFamily="34" charset="0"/>
              </a:rPr>
              <a:t>OCENA SKUTECZNOŚCI WSPARCIA</a:t>
            </a:r>
          </a:p>
          <a:p>
            <a:pPr marL="457200" indent="-457200">
              <a:lnSpc>
                <a:spcPct val="120000"/>
              </a:lnSpc>
              <a:spcAft>
                <a:spcPts val="600"/>
              </a:spcAft>
              <a:buAutoNum type="arabicPeriod"/>
            </a:pPr>
            <a:r>
              <a:rPr lang="pl-PL" sz="1600" dirty="0">
                <a:solidFill>
                  <a:prstClr val="black"/>
                </a:solidFill>
                <a:cs typeface="Calibri" panose="020F0502020204030204" pitchFamily="34" charset="0"/>
              </a:rPr>
              <a:t>OCENA UŻYTECZNOŚCI WSPARCIA</a:t>
            </a:r>
          </a:p>
          <a:p>
            <a:pPr marL="457200" indent="-457200">
              <a:lnSpc>
                <a:spcPct val="120000"/>
              </a:lnSpc>
              <a:spcAft>
                <a:spcPts val="600"/>
              </a:spcAft>
              <a:buAutoNum type="arabicPeriod"/>
            </a:pPr>
            <a:r>
              <a:rPr lang="pl-PL" sz="1600" dirty="0">
                <a:solidFill>
                  <a:prstClr val="black"/>
                </a:solidFill>
                <a:cs typeface="Calibri" panose="020F0502020204030204" pitchFamily="34" charset="0"/>
              </a:rPr>
              <a:t>OCENA EFEKTYWNOŚCI WSPARCIA</a:t>
            </a:r>
          </a:p>
          <a:p>
            <a:pPr marL="457200" indent="-457200">
              <a:lnSpc>
                <a:spcPct val="120000"/>
              </a:lnSpc>
              <a:spcAft>
                <a:spcPts val="600"/>
              </a:spcAft>
              <a:buAutoNum type="arabicPeriod"/>
            </a:pPr>
            <a:r>
              <a:rPr lang="pl-PL" sz="1600" dirty="0">
                <a:solidFill>
                  <a:prstClr val="black"/>
                </a:solidFill>
                <a:cs typeface="Calibri" panose="020F0502020204030204" pitchFamily="34" charset="0"/>
              </a:rPr>
              <a:t>OCENA TRWAŁOŚCI WSPARCIA</a:t>
            </a:r>
          </a:p>
          <a:p>
            <a:pPr marL="457200" indent="-457200">
              <a:lnSpc>
                <a:spcPct val="120000"/>
              </a:lnSpc>
              <a:spcAft>
                <a:spcPts val="600"/>
              </a:spcAft>
              <a:buAutoNum type="arabicPeriod"/>
            </a:pPr>
            <a:r>
              <a:rPr lang="pl-PL" sz="1600" dirty="0">
                <a:solidFill>
                  <a:prstClr val="black"/>
                </a:solidFill>
                <a:cs typeface="Calibri" panose="020F0502020204030204" pitchFamily="34" charset="0"/>
              </a:rPr>
              <a:t>OCENA KOMPLEMENTARNOŚCI I KOORDYNACJI USŁUG SPOŁECZNYCH I ZDROWOTNYCH</a:t>
            </a:r>
            <a:endParaRPr lang="pl-PL" sz="1600" dirty="0">
              <a:solidFill>
                <a:prstClr val="black"/>
              </a:solidFill>
            </a:endParaRPr>
          </a:p>
        </p:txBody>
      </p:sp>
      <p:sp>
        <p:nvSpPr>
          <p:cNvPr id="20" name="Strzałka w dół 12" descr="strzałka do obszaru badawczego ">
            <a:extLst>
              <a:ext uri="{FF2B5EF4-FFF2-40B4-BE49-F238E27FC236}">
                <a16:creationId xmlns:a16="http://schemas.microsoft.com/office/drawing/2014/main" id="{5AEE65E0-B9AF-4093-A8B5-ED1DE21963C0}"/>
              </a:ext>
            </a:extLst>
          </p:cNvPr>
          <p:cNvSpPr/>
          <p:nvPr/>
        </p:nvSpPr>
        <p:spPr>
          <a:xfrm>
            <a:off x="8044669" y="5715542"/>
            <a:ext cx="288032" cy="348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1" name="pole tekstowe 16" descr="Wszystkie obszary badawcze&#10;">
            <a:extLst>
              <a:ext uri="{FF2B5EF4-FFF2-40B4-BE49-F238E27FC236}">
                <a16:creationId xmlns:a16="http://schemas.microsoft.com/office/drawing/2014/main" id="{BDFE6B5C-867F-4843-B869-B2957BC981C3}"/>
              </a:ext>
            </a:extLst>
          </p:cNvPr>
          <p:cNvSpPr txBox="1"/>
          <p:nvPr/>
        </p:nvSpPr>
        <p:spPr>
          <a:xfrm>
            <a:off x="7647677" y="6084940"/>
            <a:ext cx="1584176" cy="523220"/>
          </a:xfrm>
          <a:prstGeom prst="rect">
            <a:avLst/>
          </a:prstGeom>
          <a:noFill/>
        </p:spPr>
        <p:txBody>
          <a:bodyPr wrap="square" rtlCol="0">
            <a:spAutoFit/>
          </a:bodyPr>
          <a:lstStyle/>
          <a:p>
            <a:r>
              <a:rPr lang="pl-PL" sz="1400" b="1" dirty="0">
                <a:solidFill>
                  <a:srgbClr val="C00000"/>
                </a:solidFill>
              </a:rPr>
              <a:t>Usługi zdrowotne (Działanie 9.3)</a:t>
            </a:r>
            <a:endParaRPr lang="pl-PL" sz="1400" dirty="0">
              <a:solidFill>
                <a:srgbClr val="C00000"/>
              </a:solidFill>
            </a:endParaRPr>
          </a:p>
        </p:txBody>
      </p:sp>
    </p:spTree>
    <p:extLst>
      <p:ext uri="{BB962C8B-B14F-4D97-AF65-F5344CB8AC3E}">
        <p14:creationId xmlns:p14="http://schemas.microsoft.com/office/powerpoint/2010/main" val="1370834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descr="Slajd wprowadzający do wyników badania obszaru badawczego II"/>
          <p:cNvSpPr>
            <a:spLocks noGrp="1"/>
          </p:cNvSpPr>
          <p:nvPr>
            <p:ph type="title"/>
          </p:nvPr>
        </p:nvSpPr>
        <p:spPr>
          <a:xfrm>
            <a:off x="92973" y="1844824"/>
            <a:ext cx="7772400" cy="1362075"/>
          </a:xfrm>
        </p:spPr>
        <p:txBody>
          <a:bodyPr anchor="ctr">
            <a:normAutofit/>
          </a:bodyPr>
          <a:lstStyle/>
          <a:p>
            <a:r>
              <a:rPr lang="pl-PL" dirty="0">
                <a:solidFill>
                  <a:schemeClr val="bg1"/>
                </a:solidFill>
                <a:effectLst>
                  <a:outerShdw blurRad="38100" dist="38100" dir="2700000" algn="tl">
                    <a:srgbClr val="000000">
                      <a:alpha val="43137"/>
                    </a:srgbClr>
                  </a:outerShdw>
                </a:effectLst>
              </a:rPr>
              <a:t>USŁUGI SPOŁECZNE</a:t>
            </a:r>
          </a:p>
        </p:txBody>
      </p:sp>
      <p:sp>
        <p:nvSpPr>
          <p:cNvPr id="4" name="pole tekstowe 3" descr="Obszar  badawczy II: Usługi zdrowotne i usługi społeczne (Działania: 8.3, 8,4 oraz  6.2)&#10;"/>
          <p:cNvSpPr txBox="1"/>
          <p:nvPr/>
        </p:nvSpPr>
        <p:spPr>
          <a:xfrm>
            <a:off x="851496" y="4005064"/>
            <a:ext cx="3360464" cy="1200329"/>
          </a:xfrm>
          <a:prstGeom prst="rect">
            <a:avLst/>
          </a:prstGeom>
          <a:solidFill>
            <a:schemeClr val="accent6">
              <a:lumMod val="40000"/>
              <a:lumOff val="60000"/>
            </a:schemeClr>
          </a:solidFill>
        </p:spPr>
        <p:txBody>
          <a:bodyPr wrap="square" rtlCol="0">
            <a:spAutoFit/>
          </a:bodyPr>
          <a:lstStyle/>
          <a:p>
            <a:r>
              <a:rPr lang="pl-PL" b="1" dirty="0"/>
              <a:t>Działanie 6.1 Inwestycje w infrastrukturę społeczną</a:t>
            </a:r>
          </a:p>
          <a:p>
            <a:r>
              <a:rPr lang="pl-PL" b="1" dirty="0"/>
              <a:t>Działanie 9.2 Dostęp do wysokiej jakości usług społecznych</a:t>
            </a:r>
            <a:endParaRPr lang="pl-PL" dirty="0"/>
          </a:p>
        </p:txBody>
      </p:sp>
      <p:pic>
        <p:nvPicPr>
          <p:cNvPr id="4098" name="Picture 2">
            <a:extLs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3717032"/>
            <a:ext cx="3810000" cy="2686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3213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descr="Logika interwencji i  skuteczność wsparcia - obszar I"/>
          <p:cNvSpPr>
            <a:spLocks noGrp="1"/>
          </p:cNvSpPr>
          <p:nvPr>
            <p:ph type="title"/>
          </p:nvPr>
        </p:nvSpPr>
        <p:spPr>
          <a:xfrm>
            <a:off x="72840" y="341274"/>
            <a:ext cx="8915747" cy="487362"/>
          </a:xfrm>
        </p:spPr>
        <p:txBody>
          <a:bodyPr/>
          <a:lstStyle/>
          <a:p>
            <a:r>
              <a:rPr lang="pl-PL" sz="2800" dirty="0">
                <a:solidFill>
                  <a:schemeClr val="bg1"/>
                </a:solidFill>
                <a:latin typeface="+mn-lt"/>
              </a:rPr>
              <a:t>Ocena trafności wsparcia – usługi społeczne</a:t>
            </a:r>
          </a:p>
        </p:txBody>
      </p:sp>
      <p:sp>
        <p:nvSpPr>
          <p:cNvPr id="4" name="Prostokąt 3" descr="Założenia logiki interwencji&#10;"/>
          <p:cNvSpPr/>
          <p:nvPr/>
        </p:nvSpPr>
        <p:spPr>
          <a:xfrm>
            <a:off x="118182" y="1003374"/>
            <a:ext cx="8907636" cy="2729337"/>
          </a:xfrm>
          <a:prstGeom prst="rect">
            <a:avLst/>
          </a:prstGeom>
          <a:solidFill>
            <a:schemeClr val="accent5">
              <a:lumMod val="40000"/>
              <a:lumOff val="60000"/>
            </a:schemeClr>
          </a:solidFill>
        </p:spPr>
        <p:txBody>
          <a:bodyPr wrap="square">
            <a:spAutoFit/>
          </a:bodyPr>
          <a:lstStyle/>
          <a:p>
            <a:pPr>
              <a:lnSpc>
                <a:spcPct val="120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Wsparcie trafnie odpowiedziało na problemy i wyzwania rozwojowe województwa dotyczące </a:t>
            </a:r>
            <a:r>
              <a:rPr lang="pl-PL" sz="1800" dirty="0">
                <a:effectLst/>
                <a:latin typeface="Calibri" panose="020F0502020204030204" pitchFamily="34" charset="0"/>
                <a:ea typeface="Calibri" panose="020F0502020204030204" pitchFamily="34" charset="0"/>
                <a:cs typeface="Calibri" panose="020F0502020204030204" pitchFamily="34" charset="0"/>
              </a:rPr>
              <a:t>niewystarczającego dostępu osób zagrożonych wykluczeniem społecznym do usług społecznych związanych z procesem integracji społecznej, aktywizacji społeczno-zawodowej  ze szczególnym uwzględnieniem ich </a:t>
            </a:r>
            <a:r>
              <a:rPr lang="pl-PL" sz="1800" dirty="0" err="1">
                <a:effectLst/>
                <a:latin typeface="Calibri" panose="020F0502020204030204" pitchFamily="34" charset="0"/>
                <a:ea typeface="Calibri" panose="020F0502020204030204" pitchFamily="34" charset="0"/>
                <a:cs typeface="Calibri" panose="020F0502020204030204" pitchFamily="34" charset="0"/>
              </a:rPr>
              <a:t>deinstytucjonalizacji</a:t>
            </a:r>
            <a:r>
              <a:rPr lang="pl-PL" sz="1800" dirty="0">
                <a:effectLst/>
                <a:latin typeface="Calibri" panose="020F0502020204030204" pitchFamily="34" charset="0"/>
                <a:ea typeface="Calibri" panose="020F0502020204030204" pitchFamily="34" charset="0"/>
                <a:cs typeface="Calibri" panose="020F0502020204030204" pitchFamily="34" charset="0"/>
              </a:rPr>
              <a:t>. Logika interwencji trafnie ukierunkowane zostało na osoby zagrożone wykluczeniem społecznym, osoby starsze, chore i niesamodzielne , osoby niepełnosprawne, dzieci i młodzież wymagające wsparcia opiekuńczo-wychowawczego, w tym przebywające w pieczy zastępczej oraz osoby wychowujące dzieci do lat 3 i zagrożone dezaktywacją zawodową z powodu pełnienia obowiązków opiekuńczych.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pole tekstowe 10" descr="Dodatkowe efekty interwencji&#10;"/>
          <p:cNvSpPr txBox="1"/>
          <p:nvPr/>
        </p:nvSpPr>
        <p:spPr>
          <a:xfrm>
            <a:off x="46999" y="4149080"/>
            <a:ext cx="8891648" cy="1200329"/>
          </a:xfrm>
          <a:prstGeom prst="rect">
            <a:avLst/>
          </a:prstGeom>
          <a:solidFill>
            <a:schemeClr val="accent1">
              <a:lumMod val="75000"/>
            </a:schemeClr>
          </a:solidFill>
        </p:spPr>
        <p:txBody>
          <a:bodyPr wrap="square" rtlCol="0">
            <a:spAutoFit/>
          </a:bodyPr>
          <a:lstStyle/>
          <a:p>
            <a:r>
              <a:rPr lang="pl-PL" b="1" dirty="0">
                <a:solidFill>
                  <a:schemeClr val="bg1"/>
                </a:solidFill>
              </a:rPr>
              <a:t>Nie</a:t>
            </a:r>
            <a:r>
              <a:rPr lang="pl-PL" b="1" dirty="0"/>
              <a:t> </a:t>
            </a:r>
            <a:r>
              <a:rPr lang="pl-PL" b="1" dirty="0">
                <a:solidFill>
                  <a:schemeClr val="bg1"/>
                </a:solidFill>
              </a:rPr>
              <a:t>zidentyfikowano luk w zakresie wsparcia. Było ono realizowane na terenie całego województwa dolnośląskiego, z koncentracją wsparcia infrastrukturalnego w powiatach o wysokiej skali ubóstwa i  kompletnym zakresem form wsparcia. W badaniu nie zidentyfikowano luk w typowaniu operacji i grup docelowych</a:t>
            </a:r>
            <a:r>
              <a:rPr lang="pl-PL" b="1" dirty="0"/>
              <a:t>.</a:t>
            </a:r>
            <a:endParaRPr lang="pl-PL" dirty="0"/>
          </a:p>
        </p:txBody>
      </p:sp>
    </p:spTree>
    <p:extLst>
      <p:ext uri="{BB962C8B-B14F-4D97-AF65-F5344CB8AC3E}">
        <p14:creationId xmlns:p14="http://schemas.microsoft.com/office/powerpoint/2010/main" val="2819617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descr="Użyteczność, trwałość i efektywność wsparcia "/>
          <p:cNvSpPr>
            <a:spLocks noGrp="1"/>
          </p:cNvSpPr>
          <p:nvPr>
            <p:ph type="title"/>
          </p:nvPr>
        </p:nvSpPr>
        <p:spPr>
          <a:xfrm>
            <a:off x="0" y="274638"/>
            <a:ext cx="9144000" cy="487362"/>
          </a:xfrm>
        </p:spPr>
        <p:txBody>
          <a:bodyPr/>
          <a:lstStyle/>
          <a:p>
            <a:r>
              <a:rPr lang="pl-PL" sz="2800" dirty="0">
                <a:solidFill>
                  <a:schemeClr val="bg1"/>
                </a:solidFill>
                <a:latin typeface="+mn-lt"/>
              </a:rPr>
              <a:t>Ocena skuteczności wsparcia – usługi społeczne</a:t>
            </a:r>
          </a:p>
        </p:txBody>
      </p:sp>
      <p:sp>
        <p:nvSpPr>
          <p:cNvPr id="4" name="Prostokąt 3" descr="Użyteczność wsparcia&#10;"/>
          <p:cNvSpPr/>
          <p:nvPr/>
        </p:nvSpPr>
        <p:spPr>
          <a:xfrm>
            <a:off x="72840" y="1103746"/>
            <a:ext cx="9071160" cy="1631216"/>
          </a:xfrm>
          <a:prstGeom prst="rect">
            <a:avLst/>
          </a:prstGeom>
          <a:solidFill>
            <a:schemeClr val="accent5">
              <a:lumMod val="40000"/>
              <a:lumOff val="60000"/>
            </a:schemeClr>
          </a:solidFill>
        </p:spPr>
        <p:txBody>
          <a:bodyPr wrap="square">
            <a:spAutoFit/>
          </a:bodyPr>
          <a:lstStyle/>
          <a:p>
            <a:r>
              <a:rPr lang="pl-PL" sz="2000" dirty="0"/>
              <a:t>Zarówno wsparta infrastruktura społeczna jak i usługi społeczne charakteryzowały się wysoką jakością mierzoną  kompleksowością wsparcia, jego indywidualizacją, wpływem uczestnika na zakres wsparcia, obecnością poradnictwa i usług specjalistycznych. Realizowane usługi społeczne spełniają kryteria </a:t>
            </a:r>
            <a:r>
              <a:rPr lang="pl-PL" sz="2000" dirty="0" err="1"/>
              <a:t>deinstytucjonalizacji</a:t>
            </a:r>
            <a:r>
              <a:rPr lang="pl-PL" sz="2000" dirty="0"/>
              <a:t>.</a:t>
            </a:r>
          </a:p>
        </p:txBody>
      </p:sp>
      <p:sp>
        <p:nvSpPr>
          <p:cNvPr id="5" name="pole tekstowe 4" descr="Trwałość wsparcia:&#10;"/>
          <p:cNvSpPr txBox="1"/>
          <p:nvPr/>
        </p:nvSpPr>
        <p:spPr>
          <a:xfrm>
            <a:off x="72840" y="2924944"/>
            <a:ext cx="8891648" cy="3416320"/>
          </a:xfrm>
          <a:prstGeom prst="rect">
            <a:avLst/>
          </a:prstGeom>
          <a:solidFill>
            <a:schemeClr val="accent1">
              <a:lumMod val="60000"/>
              <a:lumOff val="40000"/>
            </a:schemeClr>
          </a:solidFill>
        </p:spPr>
        <p:txBody>
          <a:bodyPr wrap="square" rtlCol="0">
            <a:spAutoFit/>
          </a:bodyPr>
          <a:lstStyle/>
          <a:p>
            <a:r>
              <a:rPr lang="pl-PL" b="1" dirty="0"/>
              <a:t>Wsparcie zwiększyło dostępność  usług społecznych w skali istotnej w regionie. W Działaniu 6.1 nastąpił </a:t>
            </a:r>
            <a:r>
              <a:rPr lang="pl-PL" sz="1800" b="1" dirty="0">
                <a:effectLst/>
                <a:latin typeface="Calibri" panose="020F0502020204030204" pitchFamily="34" charset="0"/>
                <a:ea typeface="Calibri" panose="020F0502020204030204" pitchFamily="34" charset="0"/>
              </a:rPr>
              <a:t>bezwzględny przyrost liczby KIS o ponad 100% w stosunku do bilansu roku 2015, zwiększono dostępność DPS oraz żłobków i oddziałów żłobkowych o 5% w stosunku do roku 2015, a także zwiększono liczbę dziennych domów pomocy o 25% w stosunku do stanu z 2015 roku. </a:t>
            </a:r>
            <a:r>
              <a:rPr lang="pl-PL" b="1" dirty="0"/>
              <a:t> W Działaniu 9.2  </a:t>
            </a:r>
            <a:r>
              <a:rPr lang="pl-PL" sz="1800" b="1" dirty="0">
                <a:effectLst/>
                <a:ea typeface="Calibri" panose="020F0502020204030204" pitchFamily="34" charset="0"/>
                <a:cs typeface="Times New Roman" panose="02020603050405020304" pitchFamily="18" charset="0"/>
              </a:rPr>
              <a:t>usługami opiekuńczymi i asystenckimi objęto blisko 10% wszystkich osób starszych lub niepełnosprawnych, którym oferowano ten typ usług w województwie dolnośląskim (według danych OZPS za lata 2015-2019). Liczba odbiorców wsparcia w zakresie rodziny i pieczy zastępczej w Działaniu 9.2 stanowi 8% liczby rodzin będących klientami pomocy społecznej w roku 2015. Liczba osób objętych wsparciem w mieszkaniach chronionych w trakcie trwania Programu stanowi pięciokrotność użytkowników tego typu infrastruktury w roku 2015</a:t>
            </a:r>
            <a:r>
              <a:rPr lang="pl-PL" sz="1800" b="1" i="1" dirty="0">
                <a:effectLst/>
                <a:latin typeface="Calibri" panose="020F0502020204030204" pitchFamily="34" charset="0"/>
                <a:ea typeface="Calibri" panose="020F0502020204030204" pitchFamily="34" charset="0"/>
                <a:cs typeface="Times New Roman" panose="02020603050405020304" pitchFamily="18" charset="0"/>
              </a:rPr>
              <a:t>. </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pl-PL" b="1" dirty="0"/>
          </a:p>
        </p:txBody>
      </p:sp>
    </p:spTree>
    <p:extLst>
      <p:ext uri="{BB962C8B-B14F-4D97-AF65-F5344CB8AC3E}">
        <p14:creationId xmlns:p14="http://schemas.microsoft.com/office/powerpoint/2010/main" val="3989312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descr="Komplementarność, polityki horyzontalne, wpływ COVID-19"/>
          <p:cNvSpPr>
            <a:spLocks noGrp="1"/>
          </p:cNvSpPr>
          <p:nvPr>
            <p:ph type="title"/>
          </p:nvPr>
        </p:nvSpPr>
        <p:spPr>
          <a:xfrm>
            <a:off x="251520" y="290465"/>
            <a:ext cx="8435280" cy="487362"/>
          </a:xfrm>
        </p:spPr>
        <p:txBody>
          <a:bodyPr/>
          <a:lstStyle/>
          <a:p>
            <a:r>
              <a:rPr lang="pl-PL" sz="2800" dirty="0">
                <a:solidFill>
                  <a:schemeClr val="bg1"/>
                </a:solidFill>
                <a:latin typeface="+mn-lt"/>
              </a:rPr>
              <a:t>Użyteczność wsparcia – usługi społeczne</a:t>
            </a:r>
          </a:p>
        </p:txBody>
      </p:sp>
      <p:sp>
        <p:nvSpPr>
          <p:cNvPr id="4" name="Prostokąt 3" descr="Komplementarność wsparcia&#10;"/>
          <p:cNvSpPr/>
          <p:nvPr/>
        </p:nvSpPr>
        <p:spPr>
          <a:xfrm>
            <a:off x="214245" y="980728"/>
            <a:ext cx="8907636" cy="1200329"/>
          </a:xfrm>
          <a:prstGeom prst="rect">
            <a:avLst/>
          </a:prstGeom>
          <a:solidFill>
            <a:schemeClr val="accent5">
              <a:lumMod val="40000"/>
              <a:lumOff val="60000"/>
            </a:schemeClr>
          </a:solidFill>
        </p:spPr>
        <p:txBody>
          <a:bodyPr wrap="square">
            <a:spAutoFit/>
          </a:bodyPr>
          <a:lstStyle/>
          <a:p>
            <a:r>
              <a:rPr lang="pl-PL" dirty="0"/>
              <a:t>Inwestycje infrastrukturalne Działania 6.1 przyczyniły się do zmniejszenia kolejek osób oczekujących na miejsce w </a:t>
            </a:r>
            <a:r>
              <a:rPr lang="pl-PL" dirty="0" err="1"/>
              <a:t>deinstytucjonalizowanych</a:t>
            </a:r>
            <a:r>
              <a:rPr lang="pl-PL" dirty="0"/>
              <a:t> placówkach pomocy społecznej, poprawiły jakość świadczenia usług w już istniejących obiektach,  zwiększyły udział lokalnych społeczności we wsparciu osób zagrożonych wykluczeniem społecznym.</a:t>
            </a:r>
          </a:p>
        </p:txBody>
      </p:sp>
      <p:sp>
        <p:nvSpPr>
          <p:cNvPr id="5" name="pole tekstowe 4" descr="Polityki horyzontalne&#10;"/>
          <p:cNvSpPr txBox="1"/>
          <p:nvPr/>
        </p:nvSpPr>
        <p:spPr>
          <a:xfrm>
            <a:off x="169509" y="2250662"/>
            <a:ext cx="8891648" cy="1477328"/>
          </a:xfrm>
          <a:prstGeom prst="rect">
            <a:avLst/>
          </a:prstGeom>
          <a:solidFill>
            <a:schemeClr val="accent1">
              <a:lumMod val="60000"/>
              <a:lumOff val="40000"/>
            </a:schemeClr>
          </a:solidFill>
        </p:spPr>
        <p:txBody>
          <a:bodyPr wrap="square" rtlCol="0">
            <a:spAutoFit/>
          </a:bodyPr>
          <a:lstStyle/>
          <a:p>
            <a:r>
              <a:rPr lang="pl-PL" b="1" dirty="0"/>
              <a:t>Usługi społeczne rozwinięte w Działaniu 9.2 wpłynęły na 39 pp. Wzrost aktywności zawodowej uczestników. Poprawiła się jakość życia badanych. Wśród uczestników projektów zmniejszył się odsetek gospodarstw domowych żyjących tylko skromnie. Uczestnicy zwiększyli swoje poczucie bezpieczeństwa, samoocenę, mają więcej nadziei na przyszłość.</a:t>
            </a:r>
            <a:endParaRPr lang="pl-PL" dirty="0"/>
          </a:p>
        </p:txBody>
      </p:sp>
      <p:sp>
        <p:nvSpPr>
          <p:cNvPr id="11" name="pole tekstowe 10" descr="Wpływ Covid-19&#10;"/>
          <p:cNvSpPr txBox="1"/>
          <p:nvPr/>
        </p:nvSpPr>
        <p:spPr>
          <a:xfrm>
            <a:off x="126176" y="3797595"/>
            <a:ext cx="8891648" cy="646331"/>
          </a:xfrm>
          <a:prstGeom prst="rect">
            <a:avLst/>
          </a:prstGeom>
          <a:solidFill>
            <a:schemeClr val="accent1">
              <a:lumMod val="75000"/>
            </a:schemeClr>
          </a:solidFill>
        </p:spPr>
        <p:txBody>
          <a:bodyPr wrap="square" rtlCol="0">
            <a:spAutoFit/>
          </a:bodyPr>
          <a:lstStyle/>
          <a:p>
            <a:r>
              <a:rPr lang="pl-PL" b="1" dirty="0">
                <a:solidFill>
                  <a:schemeClr val="bg1"/>
                </a:solidFill>
              </a:rPr>
              <a:t>Opinie badanych uczestników na temat wpływu udziału w projekcie RPO WD na jakość ich życia</a:t>
            </a:r>
          </a:p>
        </p:txBody>
      </p:sp>
      <p:graphicFrame>
        <p:nvGraphicFramePr>
          <p:cNvPr id="7" name="Graphique 6" descr="Opinie badanych uczestników na temat wpływu udziału w projekcie RPO WD na jakość ich życia">
            <a:extLst>
              <a:ext uri="{FF2B5EF4-FFF2-40B4-BE49-F238E27FC236}">
                <a16:creationId xmlns:a16="http://schemas.microsoft.com/office/drawing/2014/main" id="{A03612E4-610B-4B27-88CB-F599BC50AFB6}"/>
              </a:ext>
            </a:extLst>
          </p:cNvPr>
          <p:cNvGraphicFramePr/>
          <p:nvPr>
            <p:extLst>
              <p:ext uri="{D42A27DB-BD31-4B8C-83A1-F6EECF244321}">
                <p14:modId xmlns:p14="http://schemas.microsoft.com/office/powerpoint/2010/main" val="1122408362"/>
              </p:ext>
            </p:extLst>
          </p:nvPr>
        </p:nvGraphicFramePr>
        <p:xfrm>
          <a:off x="755576" y="4495424"/>
          <a:ext cx="714564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8653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descr="Logika interwencji i  skuteczność wsparcia - obszar II"/>
          <p:cNvSpPr>
            <a:spLocks noGrp="1"/>
          </p:cNvSpPr>
          <p:nvPr>
            <p:ph type="title"/>
          </p:nvPr>
        </p:nvSpPr>
        <p:spPr/>
        <p:txBody>
          <a:bodyPr/>
          <a:lstStyle/>
          <a:p>
            <a:r>
              <a:rPr lang="pl-PL" sz="2800" dirty="0">
                <a:solidFill>
                  <a:schemeClr val="bg1"/>
                </a:solidFill>
                <a:latin typeface="+mn-lt"/>
              </a:rPr>
              <a:t>Efektywność kosztowa wsparcia – usługi społeczne</a:t>
            </a:r>
          </a:p>
        </p:txBody>
      </p:sp>
      <p:sp>
        <p:nvSpPr>
          <p:cNvPr id="4" name="Prostokąt 3" descr="Założenia logiki interwencji&#10;"/>
          <p:cNvSpPr/>
          <p:nvPr/>
        </p:nvSpPr>
        <p:spPr>
          <a:xfrm>
            <a:off x="0" y="2120568"/>
            <a:ext cx="8907636" cy="3785652"/>
          </a:xfrm>
          <a:prstGeom prst="rect">
            <a:avLst/>
          </a:prstGeom>
          <a:solidFill>
            <a:schemeClr val="accent5">
              <a:lumMod val="40000"/>
              <a:lumOff val="60000"/>
            </a:schemeClr>
          </a:solidFill>
        </p:spPr>
        <p:txBody>
          <a:bodyPr wrap="square">
            <a:spAutoFit/>
          </a:bodyPr>
          <a:lstStyle/>
          <a:p>
            <a:r>
              <a:rPr lang="pl-PL" sz="2400" b="1" dirty="0"/>
              <a:t>Mechanizmy efektywności kosztowej założone w logice interwencji okazały się skuteczne. Beneficjenci optymalizowali koszt jednostkowy wsparcia infrastruktury poprzez adaptację obiektów o dobrej infrastrukturze technicznej, przystosowanej do celów usług społecznych. </a:t>
            </a:r>
          </a:p>
          <a:p>
            <a:r>
              <a:rPr lang="pl-PL" sz="2400" b="1" dirty="0"/>
              <a:t>Koszt jednostkowy usługi społecznej różnicował się jedynie w zależności od jej kompleksowości i udziału usług specjalistycznych. Kompleksowość form wsparcia umożliwiała elastyczność indywidualizowanych wydatków w obrębie przewidzianego budżetu bez rezygnacji z jego jakości.  </a:t>
            </a:r>
          </a:p>
        </p:txBody>
      </p:sp>
    </p:spTree>
    <p:extLst>
      <p:ext uri="{BB962C8B-B14F-4D97-AF65-F5344CB8AC3E}">
        <p14:creationId xmlns:p14="http://schemas.microsoft.com/office/powerpoint/2010/main" val="1491569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descr="Użyteczność, trwałość i efektywność wsparcia - obszar II"/>
          <p:cNvSpPr>
            <a:spLocks noGrp="1"/>
          </p:cNvSpPr>
          <p:nvPr>
            <p:ph type="title"/>
          </p:nvPr>
        </p:nvSpPr>
        <p:spPr>
          <a:xfrm>
            <a:off x="0" y="274638"/>
            <a:ext cx="9144000" cy="487362"/>
          </a:xfrm>
        </p:spPr>
        <p:txBody>
          <a:bodyPr/>
          <a:lstStyle/>
          <a:p>
            <a:r>
              <a:rPr lang="pl-PL" sz="2800" dirty="0">
                <a:solidFill>
                  <a:schemeClr val="bg1"/>
                </a:solidFill>
                <a:latin typeface="+mn-lt"/>
              </a:rPr>
              <a:t>Trwałość wsparcia – usługi społeczne  </a:t>
            </a:r>
          </a:p>
        </p:txBody>
      </p:sp>
      <p:sp>
        <p:nvSpPr>
          <p:cNvPr id="4" name="Prostokąt 3" descr="Użyteczność wsparcia&#10;"/>
          <p:cNvSpPr/>
          <p:nvPr/>
        </p:nvSpPr>
        <p:spPr>
          <a:xfrm>
            <a:off x="118182" y="1214306"/>
            <a:ext cx="8907636" cy="1015663"/>
          </a:xfrm>
          <a:prstGeom prst="rect">
            <a:avLst/>
          </a:prstGeom>
          <a:solidFill>
            <a:schemeClr val="accent5">
              <a:lumMod val="40000"/>
              <a:lumOff val="60000"/>
            </a:schemeClr>
          </a:solidFill>
        </p:spPr>
        <p:txBody>
          <a:bodyPr wrap="square">
            <a:spAutoFit/>
          </a:bodyPr>
          <a:lstStyle/>
          <a:p>
            <a:r>
              <a:rPr lang="pl-PL" sz="2000" b="1" dirty="0"/>
              <a:t>Trwałość infrastruktury wspartej w Działaniu 6.1 jest długookresowa, zależy jedynie od utrzymania budżetu JST na bieżącym poziomie oraz stałego zainteresowania potencjalnych odbiorców. </a:t>
            </a:r>
          </a:p>
        </p:txBody>
      </p:sp>
      <p:sp>
        <p:nvSpPr>
          <p:cNvPr id="5" name="pole tekstowe 4" descr="Trwałość wsparcia"/>
          <p:cNvSpPr txBox="1"/>
          <p:nvPr/>
        </p:nvSpPr>
        <p:spPr>
          <a:xfrm>
            <a:off x="118182" y="2723472"/>
            <a:ext cx="8891648" cy="1938992"/>
          </a:xfrm>
          <a:prstGeom prst="rect">
            <a:avLst/>
          </a:prstGeom>
          <a:solidFill>
            <a:schemeClr val="accent1">
              <a:lumMod val="60000"/>
              <a:lumOff val="40000"/>
            </a:schemeClr>
          </a:solidFill>
        </p:spPr>
        <p:txBody>
          <a:bodyPr wrap="square" rtlCol="0">
            <a:spAutoFit/>
          </a:bodyPr>
          <a:lstStyle/>
          <a:p>
            <a:r>
              <a:rPr lang="pl-PL" sz="2000" b="1" dirty="0"/>
              <a:t>Trwałość usług społecznych w zakresie wsparcia mieszkań chronionych w Działaniu 9.2 również jest niezagrożona. </a:t>
            </a:r>
          </a:p>
          <a:p>
            <a:r>
              <a:rPr lang="pl-PL" sz="2000" b="1" dirty="0"/>
              <a:t>W obszarze wsparcia rodziny i pieczy zastępczej można mówić o zachowaniu podstawowego zestawu usług, bez rozwijania form zindywidualizowanych rozpoczętych w interwencjach Działania 9.2 Konieczne jest dalsze wspieranie tego obszaru  w FED 2014-2020.</a:t>
            </a:r>
          </a:p>
        </p:txBody>
      </p:sp>
      <p:sp>
        <p:nvSpPr>
          <p:cNvPr id="7" name="pole tekstowe 4" descr="Trwałość wsparcia">
            <a:extLst>
              <a:ext uri="{FF2B5EF4-FFF2-40B4-BE49-F238E27FC236}">
                <a16:creationId xmlns:a16="http://schemas.microsoft.com/office/drawing/2014/main" id="{5F4A6AC1-F6D4-42F6-B53C-8367AEDA892C}"/>
              </a:ext>
            </a:extLst>
          </p:cNvPr>
          <p:cNvSpPr txBox="1"/>
          <p:nvPr/>
        </p:nvSpPr>
        <p:spPr>
          <a:xfrm>
            <a:off x="118182" y="4890637"/>
            <a:ext cx="8891648" cy="1631216"/>
          </a:xfrm>
          <a:prstGeom prst="rect">
            <a:avLst/>
          </a:prstGeom>
          <a:solidFill>
            <a:schemeClr val="accent1">
              <a:lumMod val="60000"/>
              <a:lumOff val="40000"/>
            </a:schemeClr>
          </a:solidFill>
        </p:spPr>
        <p:txBody>
          <a:bodyPr wrap="square" rtlCol="0">
            <a:spAutoFit/>
          </a:bodyPr>
          <a:lstStyle/>
          <a:p>
            <a:r>
              <a:rPr lang="pl-PL" sz="2000" b="1" dirty="0"/>
              <a:t>Mimo komplementarności usług opiekuńczych i asystenckich Działania 9.2   ze wsparciem Funduszu Solidarności i konkursu regionalnego WD ich trwałość jest zagrożona.  Asystenci mogą odejść z zawodu jeśli ich obowiązki obejmą także usługi opiekuńcze, zgodnie z projektem ustawy. Przerwy w dofinansowywaniu ich pracy ze środków publicznych również zniechęcają ich do kontynuowania zawodu. </a:t>
            </a:r>
          </a:p>
        </p:txBody>
      </p:sp>
    </p:spTree>
    <p:extLst>
      <p:ext uri="{BB962C8B-B14F-4D97-AF65-F5344CB8AC3E}">
        <p14:creationId xmlns:p14="http://schemas.microsoft.com/office/powerpoint/2010/main" val="391195155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3102</TotalTime>
  <Words>2248</Words>
  <Application>Microsoft Office PowerPoint</Application>
  <PresentationFormat>Pokaz na ekranie (4:3)</PresentationFormat>
  <Paragraphs>112</Paragraphs>
  <Slides>20</Slides>
  <Notes>11</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20</vt:i4>
      </vt:variant>
    </vt:vector>
  </HeadingPairs>
  <TitlesOfParts>
    <vt:vector size="24" baseType="lpstr">
      <vt:lpstr>Arial</vt:lpstr>
      <vt:lpstr>Calibri</vt:lpstr>
      <vt:lpstr>Century Gothic</vt:lpstr>
      <vt:lpstr>Motyw pakietu Office</vt:lpstr>
      <vt:lpstr>Wpływ inwestycji w zakresie usług społecznych i zdrowotnych na jakość życia, poziom wykluczenia społecznego i ubóstwa w województwie dolnoŚląskim</vt:lpstr>
      <vt:lpstr>Cele i założenia badania</vt:lpstr>
      <vt:lpstr>CELE I ZAKRES BADANIA</vt:lpstr>
      <vt:lpstr>USŁUGI SPOŁECZNE</vt:lpstr>
      <vt:lpstr>Ocena trafności wsparcia – usługi społeczne</vt:lpstr>
      <vt:lpstr>Ocena skuteczności wsparcia – usługi społeczne</vt:lpstr>
      <vt:lpstr>Użyteczność wsparcia – usługi społeczne</vt:lpstr>
      <vt:lpstr>Efektywność kosztowa wsparcia – usługi społeczne</vt:lpstr>
      <vt:lpstr>Trwałość wsparcia – usługi społeczne  </vt:lpstr>
      <vt:lpstr>Komplementarność i koordynacja – usługi społeczne</vt:lpstr>
      <vt:lpstr>Usługi zdrowotne</vt:lpstr>
      <vt:lpstr>Trafność wsparcia  – usługi zdrowotne</vt:lpstr>
      <vt:lpstr>Skuteczność i efektywność wsparcia – usługi zdrowotne</vt:lpstr>
      <vt:lpstr>Użyteczność, trwałość i komplementarność wsparcia – usługi zdrowotne</vt:lpstr>
      <vt:lpstr>WNIOSKI I REKOMENDACJE</vt:lpstr>
      <vt:lpstr>WNIOSKI I REKOMENDACJE 2</vt:lpstr>
      <vt:lpstr>WNIOSKI I REKOMENDACJE 3</vt:lpstr>
      <vt:lpstr>WNIOSKI I REKOMENDACJE 3</vt:lpstr>
      <vt:lpstr>WNIOSKI I REKOMENDACJE 3</vt:lpstr>
      <vt:lpstr>Dziękujemy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bt</dc:creator>
  <cp:lastModifiedBy>Anna Bielińska</cp:lastModifiedBy>
  <cp:revision>162</cp:revision>
  <dcterms:created xsi:type="dcterms:W3CDTF">2019-11-25T18:51:39Z</dcterms:created>
  <dcterms:modified xsi:type="dcterms:W3CDTF">2022-08-03T11:22:29Z</dcterms:modified>
</cp:coreProperties>
</file>