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326" r:id="rId3"/>
    <p:sldId id="327" r:id="rId4"/>
    <p:sldId id="328" r:id="rId5"/>
    <p:sldId id="330" r:id="rId6"/>
    <p:sldId id="329" r:id="rId7"/>
    <p:sldId id="332" r:id="rId8"/>
    <p:sldId id="333" r:id="rId9"/>
    <p:sldId id="337" r:id="rId10"/>
    <p:sldId id="348" r:id="rId11"/>
    <p:sldId id="364" r:id="rId12"/>
    <p:sldId id="372" r:id="rId13"/>
    <p:sldId id="365" r:id="rId14"/>
    <p:sldId id="366" r:id="rId15"/>
    <p:sldId id="369" r:id="rId16"/>
    <p:sldId id="355" r:id="rId17"/>
    <p:sldId id="356" r:id="rId18"/>
    <p:sldId id="357" r:id="rId19"/>
    <p:sldId id="371" r:id="rId20"/>
    <p:sldId id="317" r:id="rId21"/>
    <p:sldId id="373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ata Winkiewicz" initials="AW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wyposażenie placówki w sprzęt specjalistyczny i pomoce dydaktyczne do wspomagania rozwoju uczniów ze specjalnymi potrzebami edukacyjnymi, np. uczniów z niepełnosprawnościami, uczniów szczególnie uzdolnionych w szkołach podstawowych i gimnazjalnych</c:v>
                </c:pt>
                <c:pt idx="1">
                  <c:v>wyposażenie w nowoczesny sprzęt i materiały dydaktyczne pracowni, zwłaszcza matematyczno-przyrodniczych i cyfrowych</c:v>
                </c:pt>
                <c:pt idx="2">
                  <c:v>przebudowa, rozbudowa, adaptacja lub budowa szkół i placówek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0.19607843137254904</c:v>
                </c:pt>
                <c:pt idx="1">
                  <c:v>0.58823529411764708</c:v>
                </c:pt>
                <c:pt idx="2">
                  <c:v>0.60784313725490191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E-4506-8FEC-CDE2DF7191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065152"/>
        <c:axId val="130066304"/>
      </c:barChart>
      <c:catAx>
        <c:axId val="130065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0066304"/>
        <c:crosses val="autoZero"/>
        <c:auto val="1"/>
        <c:lblAlgn val="ctr"/>
        <c:lblOffset val="100"/>
        <c:noMultiLvlLbl val="0"/>
      </c:catAx>
      <c:valAx>
        <c:axId val="130066304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13006515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Inne problemy</c:v>
                </c:pt>
                <c:pt idx="1">
                  <c:v>Poradnictwo zawodowe nieodpowiadające na potrzeby lokalnego i regionalnego rynku pracy</c:v>
                </c:pt>
                <c:pt idx="2">
                  <c:v>Brak dokształcania się lub przebranżowienia wśród osób dorosłych</c:v>
                </c:pt>
                <c:pt idx="3">
                  <c:v>	Brak wsparcia rozwoju uzdolnień wśród młodzieży szkół zawodowych</c:v>
                </c:pt>
                <c:pt idx="4">
                  <c:v>	Brak doradztwa edukacyjno-zawodoweg</c:v>
                </c:pt>
                <c:pt idx="5">
                  <c:v>Brak szkolenia i doradztwa dla nauczycieli</c:v>
                </c:pt>
                <c:pt idx="6">
                  <c:v>	Niedopasowanie kształcenia zawodowego do potrzeb rynku pracy</c:v>
                </c:pt>
                <c:pt idx="7">
                  <c:v>	Niewystarczający dostęp do praktycznych form nauczania (staży uczniowskich)</c:v>
                </c:pt>
              </c:strCache>
            </c:strRef>
          </c:cat>
          <c:val>
            <c:numRef>
              <c:f>Arkusz1!$B$2:$B$9</c:f>
              <c:numCache>
                <c:formatCode>0.00%</c:formatCode>
                <c:ptCount val="8"/>
                <c:pt idx="0">
                  <c:v>0.04</c:v>
                </c:pt>
                <c:pt idx="1">
                  <c:v>0.18</c:v>
                </c:pt>
                <c:pt idx="2">
                  <c:v>0.28000000000000003</c:v>
                </c:pt>
                <c:pt idx="3">
                  <c:v>0.34</c:v>
                </c:pt>
                <c:pt idx="4">
                  <c:v>0.4</c:v>
                </c:pt>
                <c:pt idx="5">
                  <c:v>0.52</c:v>
                </c:pt>
                <c:pt idx="6">
                  <c:v>0.74</c:v>
                </c:pt>
                <c:pt idx="7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C-4B74-9F4A-AEF2E2F881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260800"/>
        <c:axId val="133262336"/>
      </c:barChart>
      <c:catAx>
        <c:axId val="133260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pl-PL"/>
          </a:p>
        </c:txPr>
        <c:crossAx val="133262336"/>
        <c:crosses val="autoZero"/>
        <c:auto val="1"/>
        <c:lblAlgn val="ctr"/>
        <c:lblOffset val="100"/>
        <c:noMultiLvlLbl val="0"/>
      </c:catAx>
      <c:valAx>
        <c:axId val="133262336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13326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6A-4275-9DE0-451171888A4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6A-4275-9DE0-451171888A4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6A-4275-9DE0-451171888A4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A04-4747-B4BE-D7D4F11CBDF3}"/>
              </c:ext>
            </c:extLst>
          </c:dPt>
          <c:dLbls>
            <c:dLbl>
              <c:idx val="3"/>
              <c:layout>
                <c:manualLayout>
                  <c:x val="1.5065836274126927E-2"/>
                  <c:y val="6.53467967783702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04-4747-B4BE-D7D4F11CBD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Udało nam się osiągnąć więcej, niż zamierzaliśmy</c:v>
                </c:pt>
                <c:pt idx="1">
                  <c:v>Udało nam się osiągnąć wszystko, co zamierzaliśmy</c:v>
                </c:pt>
                <c:pt idx="2">
                  <c:v>Udało nam się osiągnąć znaczną część tego, co zamierzaliśmy</c:v>
                </c:pt>
                <c:pt idx="3">
                  <c:v>Nie udało nam się osiągnąć nic/niemal nic spośród tego, co zamierzaliśmy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0.18</c:v>
                </c:pt>
                <c:pt idx="1">
                  <c:v>0.7</c:v>
                </c:pt>
                <c:pt idx="2">
                  <c:v>0.1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4-4747-B4BE-D7D4F11CBDF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6A-4275-9DE0-451171888A4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36A-4275-9DE0-451171888A4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36A-4275-9DE0-451171888A4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36A-4275-9DE0-451171888A4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36A-4275-9DE0-451171888A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Udało nam się osiągnąć więcej, niż zamierzaliśmy</c:v>
                </c:pt>
                <c:pt idx="1">
                  <c:v>Udało nam się osiągnąć wszystko, co zamierzaliśmy</c:v>
                </c:pt>
                <c:pt idx="2">
                  <c:v>Udało nam się osiągnąć znaczną część tego, co zamierzaliśmy</c:v>
                </c:pt>
                <c:pt idx="3">
                  <c:v>Nie udało nam się osiągnąć nic/niemal nic spośród tego, co zamierzaliśmy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04-4747-B4BE-D7D4F11CBDF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36A-4275-9DE0-451171888A4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36A-4275-9DE0-451171888A4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36A-4275-9DE0-451171888A4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36A-4275-9DE0-451171888A4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36A-4275-9DE0-451171888A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Udało nam się osiągnąć więcej, niż zamierzaliśmy</c:v>
                </c:pt>
                <c:pt idx="1">
                  <c:v>Udało nam się osiągnąć wszystko, co zamierzaliśmy</c:v>
                </c:pt>
                <c:pt idx="2">
                  <c:v>Udało nam się osiągnąć znaczną część tego, co zamierzaliśmy</c:v>
                </c:pt>
                <c:pt idx="3">
                  <c:v>Nie udało nam się osiągnąć nic/niemal nic spośród tego, co zamierzaliśmy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04-4747-B4BE-D7D4F11CBD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Tak, w takim samym zakresie, jak obecnie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8468494916046983E-3"/>
                  <c:y val="-2.889419017878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91-4A70-95E8-5D69E8DE5C1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91-4A70-95E8-5D69E8DE5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Działanie 7.1</c:v>
                </c:pt>
                <c:pt idx="1">
                  <c:v>Działanie 7.2</c:v>
                </c:pt>
                <c:pt idx="2">
                  <c:v>Działanie 10.2</c:v>
                </c:pt>
                <c:pt idx="3">
                  <c:v>Działanie 10.3</c:v>
                </c:pt>
                <c:pt idx="4">
                  <c:v>Działanie 10.4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0.1081081081081081</c:v>
                </c:pt>
                <c:pt idx="1">
                  <c:v>6.4516129032258063E-2</c:v>
                </c:pt>
                <c:pt idx="2">
                  <c:v>5.7471264367816091E-3</c:v>
                </c:pt>
                <c:pt idx="3">
                  <c:v>0</c:v>
                </c:pt>
                <c:pt idx="4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1-4A70-95E8-5D69E8DE5C1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ale w mniejszym zakresie, niż obecnie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904761904761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91-4A70-95E8-5D69E8DE5C12}"/>
                </c:ext>
              </c:extLst>
            </c:dLbl>
            <c:dLbl>
              <c:idx val="2"/>
              <c:layout>
                <c:manualLayout>
                  <c:x val="7.5830138499467913E-3"/>
                  <c:y val="-7.8802336851241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91-4A70-95E8-5D69E8DE5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Działanie 7.1</c:v>
                </c:pt>
                <c:pt idx="1">
                  <c:v>Działanie 7.2</c:v>
                </c:pt>
                <c:pt idx="2">
                  <c:v>Działanie 10.2</c:v>
                </c:pt>
                <c:pt idx="3">
                  <c:v>Działanie 10.3</c:v>
                </c:pt>
                <c:pt idx="4">
                  <c:v>Działanie 10.4</c:v>
                </c:pt>
              </c:strCache>
            </c:strRef>
          </c:cat>
          <c:val>
            <c:numRef>
              <c:f>Arkusz1!$C$2:$C$6</c:f>
              <c:numCache>
                <c:formatCode>0.00%</c:formatCode>
                <c:ptCount val="5"/>
                <c:pt idx="0">
                  <c:v>0.25675675675675674</c:v>
                </c:pt>
                <c:pt idx="1">
                  <c:v>6.4516129032258063E-2</c:v>
                </c:pt>
                <c:pt idx="2">
                  <c:v>3.4482758620689655E-2</c:v>
                </c:pt>
                <c:pt idx="3">
                  <c:v>1.3888888888888888E-2</c:v>
                </c:pt>
                <c:pt idx="4">
                  <c:v>6.8965517241379309E-2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91-4A70-95E8-5D69E8DE5C1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Działanie 7.1</c:v>
                </c:pt>
                <c:pt idx="1">
                  <c:v>Działanie 7.2</c:v>
                </c:pt>
                <c:pt idx="2">
                  <c:v>Działanie 10.2</c:v>
                </c:pt>
                <c:pt idx="3">
                  <c:v>Działanie 10.3</c:v>
                </c:pt>
                <c:pt idx="4">
                  <c:v>Działanie 10.4</c:v>
                </c:pt>
              </c:strCache>
            </c:strRef>
          </c:cat>
          <c:val>
            <c:numRef>
              <c:f>Arkusz1!$D$2:$D$6</c:f>
              <c:numCache>
                <c:formatCode>0.00%</c:formatCode>
                <c:ptCount val="5"/>
                <c:pt idx="0">
                  <c:v>0.5</c:v>
                </c:pt>
                <c:pt idx="1">
                  <c:v>0.64516129032258063</c:v>
                </c:pt>
                <c:pt idx="2">
                  <c:v>0.8045977011494253</c:v>
                </c:pt>
                <c:pt idx="3">
                  <c:v>0.84722222222222221</c:v>
                </c:pt>
                <c:pt idx="4">
                  <c:v>0.82758620689655171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91-4A70-95E8-5D69E8DE5C1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Trudno powiedzieć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Działanie 7.1</c:v>
                </c:pt>
                <c:pt idx="1">
                  <c:v>Działanie 7.2</c:v>
                </c:pt>
                <c:pt idx="2">
                  <c:v>Działanie 10.2</c:v>
                </c:pt>
                <c:pt idx="3">
                  <c:v>Działanie 10.3</c:v>
                </c:pt>
                <c:pt idx="4">
                  <c:v>Działanie 10.4</c:v>
                </c:pt>
              </c:strCache>
            </c:strRef>
          </c:cat>
          <c:val>
            <c:numRef>
              <c:f>Arkusz1!$E$2:$E$6</c:f>
              <c:numCache>
                <c:formatCode>0.00%</c:formatCode>
                <c:ptCount val="5"/>
                <c:pt idx="0">
                  <c:v>0.13513513513513514</c:v>
                </c:pt>
                <c:pt idx="1">
                  <c:v>0.22580645161290319</c:v>
                </c:pt>
                <c:pt idx="2">
                  <c:v>0.15517241379310345</c:v>
                </c:pt>
                <c:pt idx="3">
                  <c:v>0.1388888888888889</c:v>
                </c:pt>
                <c:pt idx="4">
                  <c:v>8.6206896551724144E-2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91-4A70-95E8-5D69E8DE5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688472"/>
        <c:axId val="464689648"/>
      </c:barChart>
      <c:catAx>
        <c:axId val="46468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4689648"/>
        <c:crosses val="autoZero"/>
        <c:auto val="1"/>
        <c:lblAlgn val="ctr"/>
        <c:lblOffset val="100"/>
        <c:noMultiLvlLbl val="0"/>
      </c:catAx>
      <c:valAx>
        <c:axId val="464689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468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budowa nowych obiektów służących praktycznej nauce zawodu</c:v>
                </c:pt>
                <c:pt idx="1">
                  <c:v>wspieranie ukierunkowanych branżowo centrów kształcenia zawodowego</c:v>
                </c:pt>
                <c:pt idx="2">
                  <c:v>przebudowa, rozbudowa, adaptacja lub budowa placówek i szkół ponadpodstawowych, w tym zawodowych i specjalnych</c:v>
                </c:pt>
                <c:pt idx="3">
                  <c:v>tworzenie w szkołach zawodowych warunków zbliżonych do rzeczywistego środowiska pracy zawodowej pod kątem wyposażenia, doposażenia warsztatów, pracowni itp.</c:v>
                </c:pt>
                <c:pt idx="4">
                  <c:v>wyposażenie w sprzęt specjalistyczny i pomoce dydaktyczne do wspomagania rozwoju uczniów ze specjalnymi potrzebami edukacyjnymi, np. uczniów z niepełnosprawnościami, uczniów szczególnie uzdolnionych</c:v>
                </c:pt>
                <c:pt idx="5">
                  <c:v>wyposażenie w nowoczesny sprzęt i materiały dydaktyczne pracowni, zwłaszcza matematyczno-przyrodniczych i cyfrowych</c:v>
                </c:pt>
              </c:strCache>
            </c:strRef>
          </c:cat>
          <c:val>
            <c:numRef>
              <c:f>Arkusz1!$B$2:$B$7</c:f>
              <c:numCache>
                <c:formatCode>0.00%</c:formatCode>
                <c:ptCount val="6"/>
                <c:pt idx="0">
                  <c:v>0.04</c:v>
                </c:pt>
                <c:pt idx="1">
                  <c:v>0.08</c:v>
                </c:pt>
                <c:pt idx="2">
                  <c:v>0.28000000000000003</c:v>
                </c:pt>
                <c:pt idx="3">
                  <c:v>0.32</c:v>
                </c:pt>
                <c:pt idx="4">
                  <c:v>0.36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E-4838-852F-79C6B07773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2892800"/>
        <c:axId val="242894336"/>
      </c:barChart>
      <c:catAx>
        <c:axId val="242892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242894336"/>
        <c:crosses val="autoZero"/>
        <c:auto val="1"/>
        <c:lblAlgn val="ctr"/>
        <c:lblOffset val="100"/>
        <c:noMultiLvlLbl val="0"/>
      </c:catAx>
      <c:valAx>
        <c:axId val="242894336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24289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Szkolenia i kursy skierowane do osób dorosłych w szczególności osób pozostających w niekorzystnej sytuacji, w tym osób starszych oraz o niskich kwalifikacjach chcących podnieść kluczowe kompetencje o charakterze podstawowym i przekrojowym w zakresie językó</c:v>
                </c:pt>
                <c:pt idx="1">
                  <c:v>Realizacja programów pomocy stypendialnej dla uczniów szczególnie uzdolnionych ze szczególnym uwzględnieniem uczniów o specjalnych potrzebach edukacyjnych i rozwojowych </c:v>
                </c:pt>
                <c:pt idx="2">
                  <c:v>Rozszerzenie oferty szkół o zagadnienia związane z poradnictwem i doradztwem edukacyjno-zawodowym </c:v>
                </c:pt>
                <c:pt idx="3">
                  <c:v>Szkolenie, doradztwo oraz inne formy podwyższania kwalifikacji w celu doskonalenia umiejętności, kompetencji lub kwalifikacji nauczycieli i pracowników pedagogicznych pod kątem wykorzystania narzędzi wspierających pomoc psychologiczno-pedagogiczną na każdy</c:v>
                </c:pt>
                <c:pt idx="4">
                  <c:v>Doradztwo i opieka psychologiczno-pedagogiczna, dla uczniów, ze szczególnym uwzględnieniem problematyki ucznia o specjalnych potrzebach rozwojowych i edukacyjnych </c:v>
                </c:pt>
                <c:pt idx="5">
                  <c:v>Wsparcie w zakresie indywidualizacji pracy z uczniem ze specjalnymi potrzebami rozwojowymi i edukacyjnymi, w tym wsparcie ucznia młodszego przy jego przechodzeniu na kolejny etap kształcenia </c:v>
                </c:pt>
                <c:pt idx="6">
                  <c:v>Szkolenie, doradztwo oraz inne formy podwyższania kwalifikacji w celu doskonalenia umiejętności, kompetencji lub kwalifikacji nauczycieli i pracowników pedagogicznych pod kątem kompetencji kluczowych i umiejętności uniwersalnych niezbędnych na rynku pracy </c:v>
                </c:pt>
                <c:pt idx="7">
                  <c:v>Tworzenie w szkołach warunków do nauczania eksperymentalnego </c:v>
                </c:pt>
                <c:pt idx="8">
                  <c:v>Kształtowanie kompetencji kluczowych i umiejętności uniwersalnych niezbędnych na rynku pracy </c:v>
                </c:pt>
              </c:strCache>
            </c:strRef>
          </c:cat>
          <c:val>
            <c:numRef>
              <c:f>Arkusz1!$B$2:$B$10</c:f>
              <c:numCache>
                <c:formatCode>0.00%</c:formatCode>
                <c:ptCount val="9"/>
                <c:pt idx="0">
                  <c:v>1.7241379310344827E-2</c:v>
                </c:pt>
                <c:pt idx="1">
                  <c:v>8.0459770114942528E-2</c:v>
                </c:pt>
                <c:pt idx="2">
                  <c:v>0.22988505747126436</c:v>
                </c:pt>
                <c:pt idx="3">
                  <c:v>0.31609195402298851</c:v>
                </c:pt>
                <c:pt idx="4">
                  <c:v>0.43678160919540232</c:v>
                </c:pt>
                <c:pt idx="5">
                  <c:v>0.4885057471264368</c:v>
                </c:pt>
                <c:pt idx="6">
                  <c:v>0.53448275862068961</c:v>
                </c:pt>
                <c:pt idx="7">
                  <c:v>0.75862068965517238</c:v>
                </c:pt>
                <c:pt idx="8">
                  <c:v>0.9022988505747126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C0-4D08-BEB1-34833D752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4688080"/>
        <c:axId val="464690432"/>
      </c:barChart>
      <c:catAx>
        <c:axId val="46468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4690432"/>
        <c:crosses val="autoZero"/>
        <c:auto val="1"/>
        <c:lblAlgn val="ctr"/>
        <c:lblOffset val="100"/>
        <c:noMultiLvlLbl val="0"/>
      </c:catAx>
      <c:valAx>
        <c:axId val="464690432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46468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104332449161658E-3"/>
                  <c:y val="0.10606060606060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6D-468E-8B13-A0049BA34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Szkolenia i kursy skierowane do osób dorosłych w szczególności osób pozostających w niekorzystnej sytuacji, w tym osób starszych oraz o niskich kwalifikacjach chcących podnieść kluczowe kompetencje o charakterze podstawowym i przekrojowym w zakresie językó</c:v>
                </c:pt>
                <c:pt idx="1">
                  <c:v>Kształtowanie kompetencji kluczowych i umiejętności uniwersalnych niezbędnych na rynku pracy 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0.98611111111111116</c:v>
                </c:pt>
                <c:pt idx="1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6D-468E-8B13-A0049BA34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4688080"/>
        <c:axId val="464690432"/>
      </c:barChart>
      <c:catAx>
        <c:axId val="464688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4690432"/>
        <c:crosses val="autoZero"/>
        <c:auto val="1"/>
        <c:lblAlgn val="ctr"/>
        <c:lblOffset val="100"/>
        <c:noMultiLvlLbl val="0"/>
      </c:catAx>
      <c:valAx>
        <c:axId val="464690432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46468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działania przyczyniające się do zwiększonego i pełnego udziału młodzieży o specjalnych potrzebach edukacyjnych, poprzez pomoc stypendialną dla uczniów szczególnie uzdolnionych w zakresie przedmiotów zawodowych i przedmiotów rozwijających kompetencje klucz</c:v>
                </c:pt>
                <c:pt idx="1">
                  <c:v>doradztwo edukacyjno-zawodowe, uwzględniające potrzeby uczniów i dorosłych uczących się na różnych poziomach edukacyjnych i w różnych typach szkół i placówek</c:v>
                </c:pt>
                <c:pt idx="2">
                  <c:v>szkolenia, doradztwo oraz inne formy podwyższania kwalifikacji nauczycieli, w tym nauczycieli kształcenia zawodowego i instruktorów praktycznej nauki zawodu w zakresie przedmiotów zawodowych lub praktycznej nauki zawodu we współpracy z uczelniami i rynkie</c:v>
                </c:pt>
                <c:pt idx="3">
                  <c:v>organizacja praktycznych form nauczania (staży uczniowskich)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0.38</c:v>
                </c:pt>
                <c:pt idx="1">
                  <c:v>0.48</c:v>
                </c:pt>
                <c:pt idx="2">
                  <c:v>0.57999999999999996</c:v>
                </c:pt>
                <c:pt idx="3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F-4709-8C2A-037ABFDF89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019456"/>
        <c:axId val="126020992"/>
      </c:barChart>
      <c:catAx>
        <c:axId val="126019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26020992"/>
        <c:crosses val="autoZero"/>
        <c:auto val="1"/>
        <c:lblAlgn val="ctr"/>
        <c:lblOffset val="100"/>
        <c:noMultiLvlLbl val="0"/>
      </c:catAx>
      <c:valAx>
        <c:axId val="126020992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12601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rrzygotowanie szkół i placówek prowadzących kształcenie zawodowe do pełnienia funkcji wyspecjalizowanych ośrodków kształcenia i szkolenia oraz wsparcie ich w zakresie poradnictwa i informacji zawodowej pod potrzeby regionalnego i lokalnego rynku pracy</c:v>
                </c:pt>
                <c:pt idx="1">
                  <c:v>szkolenia, doradztwo oraz inne formy podwyższania kwalifikacji nauczycieli, w tym nauczycieli kształcenia zawodowego i instruktorów praktycznej nauki zawodu pod kątem kształcenia umiejętności interpersonalnych i społecznych, korzystania z nowoczesnych tec</c:v>
                </c:pt>
                <c:pt idx="2">
                  <c:v>kształcenie osób dorosłych, zgłaszających z własnej inicjatywy potrzebę podniesienia kompetencji lub kwalifikacji zawodowych w formach pozaszkolnych, organizowanych we współpracy z pracodawcami/przedsiębiorcami</c:v>
                </c:pt>
                <c:pt idx="3">
                  <c:v>uruchamianie i dostosowywanie kształcenia i szkolenia w zawodach, na które występuje potwierdzone zapotrzebowanie rynku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0.08</c:v>
                </c:pt>
                <c:pt idx="1">
                  <c:v>0.3</c:v>
                </c:pt>
                <c:pt idx="2">
                  <c:v>0.32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F-4E5F-AB7B-D7235989E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707008"/>
        <c:axId val="125708544"/>
      </c:barChart>
      <c:catAx>
        <c:axId val="125707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25708544"/>
        <c:crosses val="autoZero"/>
        <c:auto val="1"/>
        <c:lblAlgn val="ctr"/>
        <c:lblOffset val="100"/>
        <c:noMultiLvlLbl val="0"/>
      </c:catAx>
      <c:valAx>
        <c:axId val="125708544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12570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Arkusz1!$B$1:$E$1</c:f>
              <c:strCache>
                <c:ptCount val="4"/>
                <c:pt idx="0">
                  <c:v>Działanie 7.1</c:v>
                </c:pt>
                <c:pt idx="1">
                  <c:v>Działanie 7.2</c:v>
                </c:pt>
                <c:pt idx="2">
                  <c:v>Działanie 10.2 i 10.3</c:v>
                </c:pt>
                <c:pt idx="3">
                  <c:v>Działanie 10.4</c:v>
                </c:pt>
              </c:strCache>
            </c:strRef>
          </c:cat>
          <c:val>
            <c:numRef>
              <c:f>Arkusz1!$B$2:$E$2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C-440F-8E99-4F751C049C0E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Arkusz1!$B$1:$E$1</c:f>
              <c:strCache>
                <c:ptCount val="4"/>
                <c:pt idx="0">
                  <c:v>Działanie 7.1</c:v>
                </c:pt>
                <c:pt idx="1">
                  <c:v>Działanie 7.2</c:v>
                </c:pt>
                <c:pt idx="2">
                  <c:v>Działanie 10.2 i 10.3</c:v>
                </c:pt>
                <c:pt idx="3">
                  <c:v>Działanie 10.4</c:v>
                </c:pt>
              </c:strCache>
            </c:strRef>
          </c:cat>
          <c:val>
            <c:numRef>
              <c:f>Arkusz1!$B$3:$E$3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5.154639175257731E-3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C-440F-8E99-4F751C049C0E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Arkusz1!$B$1:$E$1</c:f>
              <c:strCache>
                <c:ptCount val="4"/>
                <c:pt idx="0">
                  <c:v>Działanie 7.1</c:v>
                </c:pt>
                <c:pt idx="1">
                  <c:v>Działanie 7.2</c:v>
                </c:pt>
                <c:pt idx="2">
                  <c:v>Działanie 10.2 i 10.3</c:v>
                </c:pt>
                <c:pt idx="3">
                  <c:v>Działanie 10.4</c:v>
                </c:pt>
              </c:strCache>
            </c:strRef>
          </c:cat>
          <c:val>
            <c:numRef>
              <c:f>Arkusz1!$B$4:$E$4</c:f>
              <c:numCache>
                <c:formatCode>0.00%</c:formatCode>
                <c:ptCount val="4"/>
                <c:pt idx="0">
                  <c:v>1.9607843137254902E-2</c:v>
                </c:pt>
                <c:pt idx="1">
                  <c:v>0</c:v>
                </c:pt>
                <c:pt idx="2">
                  <c:v>1.5463917525773196E-2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C-440F-8E99-4F751C049C0E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Arkusz1!$B$1:$E$1</c:f>
              <c:strCache>
                <c:ptCount val="4"/>
                <c:pt idx="0">
                  <c:v>Działanie 7.1</c:v>
                </c:pt>
                <c:pt idx="1">
                  <c:v>Działanie 7.2</c:v>
                </c:pt>
                <c:pt idx="2">
                  <c:v>Działanie 10.2 i 10.3</c:v>
                </c:pt>
                <c:pt idx="3">
                  <c:v>Działanie 10.4</c:v>
                </c:pt>
              </c:strCache>
            </c:strRef>
          </c:cat>
          <c:val>
            <c:numRef>
              <c:f>Arkusz1!$B$5:$E$5</c:f>
              <c:numCache>
                <c:formatCode>0.00%</c:formatCode>
                <c:ptCount val="4"/>
                <c:pt idx="0">
                  <c:v>0.15686274509803921</c:v>
                </c:pt>
                <c:pt idx="1">
                  <c:v>0.28000000000000003</c:v>
                </c:pt>
                <c:pt idx="2">
                  <c:v>0.27319587628865977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4C-440F-8E99-4F751C049C0E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Arkusz1!$B$1:$E$1</c:f>
              <c:strCache>
                <c:ptCount val="4"/>
                <c:pt idx="0">
                  <c:v>Działanie 7.1</c:v>
                </c:pt>
                <c:pt idx="1">
                  <c:v>Działanie 7.2</c:v>
                </c:pt>
                <c:pt idx="2">
                  <c:v>Działanie 10.2 i 10.3</c:v>
                </c:pt>
                <c:pt idx="3">
                  <c:v>Działanie 10.4</c:v>
                </c:pt>
              </c:strCache>
            </c:strRef>
          </c:cat>
          <c:val>
            <c:numRef>
              <c:f>Arkusz1!$B$6:$E$6</c:f>
              <c:numCache>
                <c:formatCode>0.00%</c:formatCode>
                <c:ptCount val="4"/>
                <c:pt idx="0">
                  <c:v>0.82352941176470584</c:v>
                </c:pt>
                <c:pt idx="1">
                  <c:v>0.72</c:v>
                </c:pt>
                <c:pt idx="2">
                  <c:v>0.70618556701030921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C-440F-8E99-4F751C049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21340416"/>
        <c:axId val="221341952"/>
      </c:barChart>
      <c:catAx>
        <c:axId val="2213404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21341952"/>
        <c:crosses val="autoZero"/>
        <c:auto val="1"/>
        <c:lblAlgn val="ctr"/>
        <c:lblOffset val="100"/>
        <c:noMultiLvlLbl val="0"/>
      </c:catAx>
      <c:valAx>
        <c:axId val="221341952"/>
        <c:scaling>
          <c:orientation val="minMax"/>
        </c:scaling>
        <c:delete val="0"/>
        <c:axPos val="b"/>
        <c:majorGridlines/>
        <c:numFmt formatCode="0.00%" sourceLinked="0"/>
        <c:majorTickMark val="none"/>
        <c:minorTickMark val="none"/>
        <c:tickLblPos val="nextTo"/>
        <c:crossAx val="221340416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Niewystarczający dostęp do miejsc w szkołach ponadpodstawowych, w tym zawodowych i specjalnych</c:v>
                </c:pt>
                <c:pt idx="1">
                  <c:v>Niedostosowanie miejsc nauczania do potrzeb uczniów ze specjalnymi potrzebami edukacyjnymi</c:v>
                </c:pt>
                <c:pt idx="2">
                  <c:v>Niewystarczające wyposażenie pracowni i warsztatów do praktycznej nauki zawodu w szkołach zawodowych</c:v>
                </c:pt>
                <c:pt idx="3">
                  <c:v>Niewystarczające wyposażenie pracowni specjalistycznych szkół w pomoce naukowo-dydaktyczne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0.04</c:v>
                </c:pt>
                <c:pt idx="1">
                  <c:v>0.4</c:v>
                </c:pt>
                <c:pt idx="2">
                  <c:v>0.64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7-45FD-B4BB-1BBBCFEC66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2084480"/>
        <c:axId val="222090368"/>
      </c:barChart>
      <c:catAx>
        <c:axId val="222084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22090368"/>
        <c:crosses val="autoZero"/>
        <c:auto val="1"/>
        <c:lblAlgn val="ctr"/>
        <c:lblOffset val="100"/>
        <c:noMultiLvlLbl val="0"/>
      </c:catAx>
      <c:valAx>
        <c:axId val="222090368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22208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Udało nam się osiągnąć więcej, niż zamierzaliśmy</c:v>
                </c:pt>
                <c:pt idx="1">
                  <c:v>Udało nam się osiągnąć znaczną część tego, co zamierzaliśmy</c:v>
                </c:pt>
                <c:pt idx="2">
                  <c:v>Udało nam się osiągnąć wszystko, co zamierzaliśmy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0.08</c:v>
                </c:pt>
                <c:pt idx="1">
                  <c:v>0.16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D-4747-BFA3-E66CF33B48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39080-03D7-4E56-B62F-BD21EBDB1D1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B344179C-4F86-472B-95E1-665368706DEE}">
      <dgm:prSet phldrT="[Tekst]" custT="1"/>
      <dgm:spPr/>
      <dgm:t>
        <a:bodyPr/>
        <a:lstStyle/>
        <a:p>
          <a:r>
            <a:rPr lang="pl-PL" sz="1800" dirty="0"/>
            <a:t>Kryteria formalne ogólne</a:t>
          </a:r>
        </a:p>
      </dgm:t>
    </dgm:pt>
    <dgm:pt modelId="{3FD6CDB1-3464-47D7-B3A9-13120B91506B}" type="parTrans" cxnId="{CE275F1D-FE8A-48BC-9152-639655CE39D3}">
      <dgm:prSet/>
      <dgm:spPr/>
      <dgm:t>
        <a:bodyPr/>
        <a:lstStyle/>
        <a:p>
          <a:endParaRPr lang="pl-PL" sz="1800"/>
        </a:p>
      </dgm:t>
    </dgm:pt>
    <dgm:pt modelId="{3BC2C54B-EBA0-4179-A98C-E733DD45EA84}" type="sibTrans" cxnId="{CE275F1D-FE8A-48BC-9152-639655CE39D3}">
      <dgm:prSet/>
      <dgm:spPr/>
      <dgm:t>
        <a:bodyPr/>
        <a:lstStyle/>
        <a:p>
          <a:endParaRPr lang="pl-PL" sz="1800"/>
        </a:p>
      </dgm:t>
    </dgm:pt>
    <dgm:pt modelId="{06F175B8-5B41-4247-BB64-3890F7D4D364}">
      <dgm:prSet custT="1"/>
      <dgm:spPr/>
      <dgm:t>
        <a:bodyPr/>
        <a:lstStyle/>
        <a:p>
          <a:r>
            <a:rPr lang="pl-PL" sz="1800"/>
            <a:t>Kryteria formalne specyficzne dla poszczególnych działań</a:t>
          </a:r>
        </a:p>
      </dgm:t>
    </dgm:pt>
    <dgm:pt modelId="{A753E739-F03B-43D7-803F-1A084368C41D}" type="parTrans" cxnId="{48069030-ECB4-4A86-BA96-A57D34E3B579}">
      <dgm:prSet/>
      <dgm:spPr/>
      <dgm:t>
        <a:bodyPr/>
        <a:lstStyle/>
        <a:p>
          <a:endParaRPr lang="pl-PL" sz="1800"/>
        </a:p>
      </dgm:t>
    </dgm:pt>
    <dgm:pt modelId="{6F1938D1-7849-414E-A1A3-38CD06437C34}" type="sibTrans" cxnId="{48069030-ECB4-4A86-BA96-A57D34E3B579}">
      <dgm:prSet/>
      <dgm:spPr/>
      <dgm:t>
        <a:bodyPr/>
        <a:lstStyle/>
        <a:p>
          <a:endParaRPr lang="pl-PL" sz="1800"/>
        </a:p>
      </dgm:t>
    </dgm:pt>
    <dgm:pt modelId="{3A3D7663-145C-45B2-A2A6-854D1BB2B44B}">
      <dgm:prSet custT="1"/>
      <dgm:spPr/>
      <dgm:t>
        <a:bodyPr/>
        <a:lstStyle/>
        <a:p>
          <a:r>
            <a:rPr lang="pl-PL" sz="1800"/>
            <a:t>Kryteria merytoryczne ogólne</a:t>
          </a:r>
        </a:p>
      </dgm:t>
    </dgm:pt>
    <dgm:pt modelId="{C8333EDA-E8D6-41CB-AAE3-3F05CA427E50}" type="parTrans" cxnId="{ABEE045B-D660-4163-894B-2BCA4AA9329F}">
      <dgm:prSet/>
      <dgm:spPr/>
      <dgm:t>
        <a:bodyPr/>
        <a:lstStyle/>
        <a:p>
          <a:endParaRPr lang="pl-PL" sz="1800"/>
        </a:p>
      </dgm:t>
    </dgm:pt>
    <dgm:pt modelId="{80CC2A3A-10FC-4D5D-995B-517FC82AD555}" type="sibTrans" cxnId="{ABEE045B-D660-4163-894B-2BCA4AA9329F}">
      <dgm:prSet/>
      <dgm:spPr/>
      <dgm:t>
        <a:bodyPr/>
        <a:lstStyle/>
        <a:p>
          <a:endParaRPr lang="pl-PL" sz="1800"/>
        </a:p>
      </dgm:t>
    </dgm:pt>
    <dgm:pt modelId="{0E9E58E5-A675-4A6B-ACC1-F01B51EC1B5D}">
      <dgm:prSet custT="1"/>
      <dgm:spPr/>
      <dgm:t>
        <a:bodyPr/>
        <a:lstStyle/>
        <a:p>
          <a:r>
            <a:rPr lang="pl-PL" sz="1800"/>
            <a:t>Kryteria merytoryczne specyficzne dla poszczególnych działań</a:t>
          </a:r>
        </a:p>
      </dgm:t>
    </dgm:pt>
    <dgm:pt modelId="{CCCDFCFC-9DEB-45DE-B3FE-851815859E0B}" type="parTrans" cxnId="{4BE38AAF-EC34-42FE-9C7F-09BD4E6DCFD2}">
      <dgm:prSet/>
      <dgm:spPr/>
      <dgm:t>
        <a:bodyPr/>
        <a:lstStyle/>
        <a:p>
          <a:endParaRPr lang="pl-PL" sz="1800"/>
        </a:p>
      </dgm:t>
    </dgm:pt>
    <dgm:pt modelId="{E439EF1C-BBBE-4A49-B8AC-BD4D76832462}" type="sibTrans" cxnId="{4BE38AAF-EC34-42FE-9C7F-09BD4E6DCFD2}">
      <dgm:prSet/>
      <dgm:spPr/>
      <dgm:t>
        <a:bodyPr/>
        <a:lstStyle/>
        <a:p>
          <a:endParaRPr lang="pl-PL" sz="1800"/>
        </a:p>
      </dgm:t>
    </dgm:pt>
    <dgm:pt modelId="{53B5A9EF-8AC0-4803-B864-CE56D984025F}">
      <dgm:prSet custT="1"/>
      <dgm:spPr/>
      <dgm:t>
        <a:bodyPr/>
        <a:lstStyle/>
        <a:p>
          <a:r>
            <a:rPr lang="pl-PL" sz="1800"/>
            <a:t>Kryteria oceny zgodności projektów ze Strategią ZIT</a:t>
          </a:r>
        </a:p>
      </dgm:t>
    </dgm:pt>
    <dgm:pt modelId="{8002A5AC-F36C-493C-8D4C-296843C6499E}" type="parTrans" cxnId="{DD4D39F9-9026-4D5D-BA44-CF58CF421C14}">
      <dgm:prSet/>
      <dgm:spPr/>
      <dgm:t>
        <a:bodyPr/>
        <a:lstStyle/>
        <a:p>
          <a:endParaRPr lang="pl-PL" sz="1800"/>
        </a:p>
      </dgm:t>
    </dgm:pt>
    <dgm:pt modelId="{6CB01682-FE06-4851-8B8D-67190F483B91}" type="sibTrans" cxnId="{DD4D39F9-9026-4D5D-BA44-CF58CF421C14}">
      <dgm:prSet/>
      <dgm:spPr/>
      <dgm:t>
        <a:bodyPr/>
        <a:lstStyle/>
        <a:p>
          <a:endParaRPr lang="pl-PL" sz="1800"/>
        </a:p>
      </dgm:t>
    </dgm:pt>
    <dgm:pt modelId="{60B995A8-FB8D-43FE-BF90-DCC380F32929}" type="pres">
      <dgm:prSet presAssocID="{2DC39080-03D7-4E56-B62F-BD21EBDB1D11}" presName="diagram" presStyleCnt="0">
        <dgm:presLayoutVars>
          <dgm:dir/>
          <dgm:resizeHandles val="exact"/>
        </dgm:presLayoutVars>
      </dgm:prSet>
      <dgm:spPr/>
    </dgm:pt>
    <dgm:pt modelId="{173241FB-299E-47B1-9B35-ADE4855D2875}" type="pres">
      <dgm:prSet presAssocID="{B344179C-4F86-472B-95E1-665368706DEE}" presName="node" presStyleLbl="node1" presStyleIdx="0" presStyleCnt="5">
        <dgm:presLayoutVars>
          <dgm:bulletEnabled val="1"/>
        </dgm:presLayoutVars>
      </dgm:prSet>
      <dgm:spPr/>
    </dgm:pt>
    <dgm:pt modelId="{02B99D7A-71AE-479D-9C4A-AA1A61662347}" type="pres">
      <dgm:prSet presAssocID="{3BC2C54B-EBA0-4179-A98C-E733DD45EA84}" presName="sibTrans" presStyleCnt="0"/>
      <dgm:spPr/>
    </dgm:pt>
    <dgm:pt modelId="{F518B9DE-40C6-4DC4-AA7D-51B46B921960}" type="pres">
      <dgm:prSet presAssocID="{06F175B8-5B41-4247-BB64-3890F7D4D364}" presName="node" presStyleLbl="node1" presStyleIdx="1" presStyleCnt="5">
        <dgm:presLayoutVars>
          <dgm:bulletEnabled val="1"/>
        </dgm:presLayoutVars>
      </dgm:prSet>
      <dgm:spPr/>
    </dgm:pt>
    <dgm:pt modelId="{6E4A0812-9340-4FEB-952D-50D1051C3372}" type="pres">
      <dgm:prSet presAssocID="{6F1938D1-7849-414E-A1A3-38CD06437C34}" presName="sibTrans" presStyleCnt="0"/>
      <dgm:spPr/>
    </dgm:pt>
    <dgm:pt modelId="{09DEA800-A8A1-4F18-9F56-E94987466813}" type="pres">
      <dgm:prSet presAssocID="{3A3D7663-145C-45B2-A2A6-854D1BB2B44B}" presName="node" presStyleLbl="node1" presStyleIdx="2" presStyleCnt="5">
        <dgm:presLayoutVars>
          <dgm:bulletEnabled val="1"/>
        </dgm:presLayoutVars>
      </dgm:prSet>
      <dgm:spPr/>
    </dgm:pt>
    <dgm:pt modelId="{7CA1182F-EBC7-459D-ABE7-CF646D9C94FF}" type="pres">
      <dgm:prSet presAssocID="{80CC2A3A-10FC-4D5D-995B-517FC82AD555}" presName="sibTrans" presStyleCnt="0"/>
      <dgm:spPr/>
    </dgm:pt>
    <dgm:pt modelId="{DBD259F2-7C83-4605-8CF7-30424ED6913E}" type="pres">
      <dgm:prSet presAssocID="{0E9E58E5-A675-4A6B-ACC1-F01B51EC1B5D}" presName="node" presStyleLbl="node1" presStyleIdx="3" presStyleCnt="5">
        <dgm:presLayoutVars>
          <dgm:bulletEnabled val="1"/>
        </dgm:presLayoutVars>
      </dgm:prSet>
      <dgm:spPr/>
    </dgm:pt>
    <dgm:pt modelId="{68F23720-1A21-4EE6-BE9A-FD231E9B3A69}" type="pres">
      <dgm:prSet presAssocID="{E439EF1C-BBBE-4A49-B8AC-BD4D76832462}" presName="sibTrans" presStyleCnt="0"/>
      <dgm:spPr/>
    </dgm:pt>
    <dgm:pt modelId="{25774BE5-57C9-47D8-8CB1-BCD744175447}" type="pres">
      <dgm:prSet presAssocID="{53B5A9EF-8AC0-4803-B864-CE56D984025F}" presName="node" presStyleLbl="node1" presStyleIdx="4" presStyleCnt="5">
        <dgm:presLayoutVars>
          <dgm:bulletEnabled val="1"/>
        </dgm:presLayoutVars>
      </dgm:prSet>
      <dgm:spPr/>
    </dgm:pt>
  </dgm:ptLst>
  <dgm:cxnLst>
    <dgm:cxn modelId="{31657500-6315-4F42-859D-FEAAFD3B810B}" type="presOf" srcId="{2DC39080-03D7-4E56-B62F-BD21EBDB1D11}" destId="{60B995A8-FB8D-43FE-BF90-DCC380F32929}" srcOrd="0" destOrd="0" presId="urn:microsoft.com/office/officeart/2005/8/layout/default"/>
    <dgm:cxn modelId="{CE275F1D-FE8A-48BC-9152-639655CE39D3}" srcId="{2DC39080-03D7-4E56-B62F-BD21EBDB1D11}" destId="{B344179C-4F86-472B-95E1-665368706DEE}" srcOrd="0" destOrd="0" parTransId="{3FD6CDB1-3464-47D7-B3A9-13120B91506B}" sibTransId="{3BC2C54B-EBA0-4179-A98C-E733DD45EA84}"/>
    <dgm:cxn modelId="{48069030-ECB4-4A86-BA96-A57D34E3B579}" srcId="{2DC39080-03D7-4E56-B62F-BD21EBDB1D11}" destId="{06F175B8-5B41-4247-BB64-3890F7D4D364}" srcOrd="1" destOrd="0" parTransId="{A753E739-F03B-43D7-803F-1A084368C41D}" sibTransId="{6F1938D1-7849-414E-A1A3-38CD06437C34}"/>
    <dgm:cxn modelId="{ED202D3C-2812-48E5-8877-0AEC8C13E42E}" type="presOf" srcId="{B344179C-4F86-472B-95E1-665368706DEE}" destId="{173241FB-299E-47B1-9B35-ADE4855D2875}" srcOrd="0" destOrd="0" presId="urn:microsoft.com/office/officeart/2005/8/layout/default"/>
    <dgm:cxn modelId="{ABEE045B-D660-4163-894B-2BCA4AA9329F}" srcId="{2DC39080-03D7-4E56-B62F-BD21EBDB1D11}" destId="{3A3D7663-145C-45B2-A2A6-854D1BB2B44B}" srcOrd="2" destOrd="0" parTransId="{C8333EDA-E8D6-41CB-AAE3-3F05CA427E50}" sibTransId="{80CC2A3A-10FC-4D5D-995B-517FC82AD555}"/>
    <dgm:cxn modelId="{3B4C6242-6B3E-40F4-A00F-ADF4FE2D5FE2}" type="presOf" srcId="{06F175B8-5B41-4247-BB64-3890F7D4D364}" destId="{F518B9DE-40C6-4DC4-AA7D-51B46B921960}" srcOrd="0" destOrd="0" presId="urn:microsoft.com/office/officeart/2005/8/layout/default"/>
    <dgm:cxn modelId="{DE040D45-E9A3-4CBC-AB28-AB8BEA7B3181}" type="presOf" srcId="{0E9E58E5-A675-4A6B-ACC1-F01B51EC1B5D}" destId="{DBD259F2-7C83-4605-8CF7-30424ED6913E}" srcOrd="0" destOrd="0" presId="urn:microsoft.com/office/officeart/2005/8/layout/default"/>
    <dgm:cxn modelId="{F69FBD7B-CC34-4399-A66D-02A066A54503}" type="presOf" srcId="{53B5A9EF-8AC0-4803-B864-CE56D984025F}" destId="{25774BE5-57C9-47D8-8CB1-BCD744175447}" srcOrd="0" destOrd="0" presId="urn:microsoft.com/office/officeart/2005/8/layout/default"/>
    <dgm:cxn modelId="{4BE38AAF-EC34-42FE-9C7F-09BD4E6DCFD2}" srcId="{2DC39080-03D7-4E56-B62F-BD21EBDB1D11}" destId="{0E9E58E5-A675-4A6B-ACC1-F01B51EC1B5D}" srcOrd="3" destOrd="0" parTransId="{CCCDFCFC-9DEB-45DE-B3FE-851815859E0B}" sibTransId="{E439EF1C-BBBE-4A49-B8AC-BD4D76832462}"/>
    <dgm:cxn modelId="{7E1FEDE1-FFC5-44CA-8AB8-C095EB06DDF5}" type="presOf" srcId="{3A3D7663-145C-45B2-A2A6-854D1BB2B44B}" destId="{09DEA800-A8A1-4F18-9F56-E94987466813}" srcOrd="0" destOrd="0" presId="urn:microsoft.com/office/officeart/2005/8/layout/default"/>
    <dgm:cxn modelId="{DD4D39F9-9026-4D5D-BA44-CF58CF421C14}" srcId="{2DC39080-03D7-4E56-B62F-BD21EBDB1D11}" destId="{53B5A9EF-8AC0-4803-B864-CE56D984025F}" srcOrd="4" destOrd="0" parTransId="{8002A5AC-F36C-493C-8D4C-296843C6499E}" sibTransId="{6CB01682-FE06-4851-8B8D-67190F483B91}"/>
    <dgm:cxn modelId="{880D100D-B890-4263-8FBD-3CE9252380FE}" type="presParOf" srcId="{60B995A8-FB8D-43FE-BF90-DCC380F32929}" destId="{173241FB-299E-47B1-9B35-ADE4855D2875}" srcOrd="0" destOrd="0" presId="urn:microsoft.com/office/officeart/2005/8/layout/default"/>
    <dgm:cxn modelId="{B1FF9DF5-EFBE-4407-9945-F7F2767DC8BF}" type="presParOf" srcId="{60B995A8-FB8D-43FE-BF90-DCC380F32929}" destId="{02B99D7A-71AE-479D-9C4A-AA1A61662347}" srcOrd="1" destOrd="0" presId="urn:microsoft.com/office/officeart/2005/8/layout/default"/>
    <dgm:cxn modelId="{1F1034F1-0814-4AA6-9476-14145DAFD5AA}" type="presParOf" srcId="{60B995A8-FB8D-43FE-BF90-DCC380F32929}" destId="{F518B9DE-40C6-4DC4-AA7D-51B46B921960}" srcOrd="2" destOrd="0" presId="urn:microsoft.com/office/officeart/2005/8/layout/default"/>
    <dgm:cxn modelId="{45C323EC-085C-497C-88C7-54C9E6E552AE}" type="presParOf" srcId="{60B995A8-FB8D-43FE-BF90-DCC380F32929}" destId="{6E4A0812-9340-4FEB-952D-50D1051C3372}" srcOrd="3" destOrd="0" presId="urn:microsoft.com/office/officeart/2005/8/layout/default"/>
    <dgm:cxn modelId="{CD1F7F9A-DCD6-405B-AAA8-CB25F7A244F1}" type="presParOf" srcId="{60B995A8-FB8D-43FE-BF90-DCC380F32929}" destId="{09DEA800-A8A1-4F18-9F56-E94987466813}" srcOrd="4" destOrd="0" presId="urn:microsoft.com/office/officeart/2005/8/layout/default"/>
    <dgm:cxn modelId="{29BA1484-BCE9-4975-9629-CA57A727B8CD}" type="presParOf" srcId="{60B995A8-FB8D-43FE-BF90-DCC380F32929}" destId="{7CA1182F-EBC7-459D-ABE7-CF646D9C94FF}" srcOrd="5" destOrd="0" presId="urn:microsoft.com/office/officeart/2005/8/layout/default"/>
    <dgm:cxn modelId="{5A6CEF37-08D4-47D2-B7C7-EA3C87B942DD}" type="presParOf" srcId="{60B995A8-FB8D-43FE-BF90-DCC380F32929}" destId="{DBD259F2-7C83-4605-8CF7-30424ED6913E}" srcOrd="6" destOrd="0" presId="urn:microsoft.com/office/officeart/2005/8/layout/default"/>
    <dgm:cxn modelId="{34CA01A3-A588-4B8E-9898-C53F6C57504B}" type="presParOf" srcId="{60B995A8-FB8D-43FE-BF90-DCC380F32929}" destId="{68F23720-1A21-4EE6-BE9A-FD231E9B3A69}" srcOrd="7" destOrd="0" presId="urn:microsoft.com/office/officeart/2005/8/layout/default"/>
    <dgm:cxn modelId="{BF7507ED-BD3D-4204-B5FD-17EFC801B9DE}" type="presParOf" srcId="{60B995A8-FB8D-43FE-BF90-DCC380F32929}" destId="{25774BE5-57C9-47D8-8CB1-BCD74417544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39080-03D7-4E56-B62F-BD21EBDB1D11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B344179C-4F86-472B-95E1-665368706DEE}">
      <dgm:prSet phldrT="[Tekst]" custT="1"/>
      <dgm:spPr/>
      <dgm:t>
        <a:bodyPr/>
        <a:lstStyle/>
        <a:p>
          <a:r>
            <a:rPr lang="pl-PL" sz="1800"/>
            <a:t>Kryteria dostępu</a:t>
          </a:r>
        </a:p>
      </dgm:t>
    </dgm:pt>
    <dgm:pt modelId="{3FD6CDB1-3464-47D7-B3A9-13120B91506B}" type="parTrans" cxnId="{CE275F1D-FE8A-48BC-9152-639655CE39D3}">
      <dgm:prSet/>
      <dgm:spPr/>
      <dgm:t>
        <a:bodyPr/>
        <a:lstStyle/>
        <a:p>
          <a:endParaRPr lang="pl-PL" sz="1800"/>
        </a:p>
      </dgm:t>
    </dgm:pt>
    <dgm:pt modelId="{3BC2C54B-EBA0-4179-A98C-E733DD45EA84}" type="sibTrans" cxnId="{CE275F1D-FE8A-48BC-9152-639655CE39D3}">
      <dgm:prSet/>
      <dgm:spPr/>
      <dgm:t>
        <a:bodyPr/>
        <a:lstStyle/>
        <a:p>
          <a:endParaRPr lang="pl-PL" sz="1800"/>
        </a:p>
      </dgm:t>
    </dgm:pt>
    <dgm:pt modelId="{D64FE9C6-9450-466F-BD50-F55E19C92F26}">
      <dgm:prSet custT="1"/>
      <dgm:spPr/>
      <dgm:t>
        <a:bodyPr/>
        <a:lstStyle/>
        <a:p>
          <a:r>
            <a:rPr lang="pl-PL" sz="1800"/>
            <a:t>Kryteria formalne specyficzne dla naboru</a:t>
          </a:r>
        </a:p>
      </dgm:t>
    </dgm:pt>
    <dgm:pt modelId="{DD80258C-417B-4165-A879-17CDD58E251D}" type="parTrans" cxnId="{06E43043-6BEB-4547-ACEC-B6D63AB7A6F5}">
      <dgm:prSet/>
      <dgm:spPr/>
      <dgm:t>
        <a:bodyPr/>
        <a:lstStyle/>
        <a:p>
          <a:endParaRPr lang="pl-PL" sz="1800"/>
        </a:p>
      </dgm:t>
    </dgm:pt>
    <dgm:pt modelId="{DC224D89-8353-4F7E-8C75-2262755E110B}" type="sibTrans" cxnId="{06E43043-6BEB-4547-ACEC-B6D63AB7A6F5}">
      <dgm:prSet/>
      <dgm:spPr/>
      <dgm:t>
        <a:bodyPr/>
        <a:lstStyle/>
        <a:p>
          <a:endParaRPr lang="pl-PL" sz="1800"/>
        </a:p>
      </dgm:t>
    </dgm:pt>
    <dgm:pt modelId="{103C7029-43EE-4287-9C54-03AE70C0E9B3}">
      <dgm:prSet custT="1"/>
      <dgm:spPr/>
      <dgm:t>
        <a:bodyPr/>
        <a:lstStyle/>
        <a:p>
          <a:r>
            <a:rPr lang="pl-PL" sz="1800"/>
            <a:t>Kryteria merytoryczne specyficzne dla naboru</a:t>
          </a:r>
        </a:p>
      </dgm:t>
    </dgm:pt>
    <dgm:pt modelId="{B2311082-6437-45C8-A367-0C782825B91B}" type="parTrans" cxnId="{EBB721DE-5086-4D69-8FA9-1F4F0FBBF0D0}">
      <dgm:prSet/>
      <dgm:spPr/>
      <dgm:t>
        <a:bodyPr/>
        <a:lstStyle/>
        <a:p>
          <a:endParaRPr lang="pl-PL" sz="1800"/>
        </a:p>
      </dgm:t>
    </dgm:pt>
    <dgm:pt modelId="{7F0CCCF6-620A-42CF-83AB-E42EAD250E67}" type="sibTrans" cxnId="{EBB721DE-5086-4D69-8FA9-1F4F0FBBF0D0}">
      <dgm:prSet/>
      <dgm:spPr/>
      <dgm:t>
        <a:bodyPr/>
        <a:lstStyle/>
        <a:p>
          <a:endParaRPr lang="pl-PL" sz="1800"/>
        </a:p>
      </dgm:t>
    </dgm:pt>
    <dgm:pt modelId="{DD7F007A-EFCE-42FE-BB7C-791D9FDDCD2A}">
      <dgm:prSet custT="1"/>
      <dgm:spPr/>
      <dgm:t>
        <a:bodyPr/>
        <a:lstStyle/>
        <a:p>
          <a:r>
            <a:rPr lang="pl-PL" sz="1800"/>
            <a:t>Kryteria oceny zgodności projektów ze Strategią ZIT</a:t>
          </a:r>
        </a:p>
      </dgm:t>
    </dgm:pt>
    <dgm:pt modelId="{A364CB63-E224-4566-9BE6-F9FF77EFEF61}" type="parTrans" cxnId="{8C3D4C80-86FC-4EF2-920F-1E684814D10F}">
      <dgm:prSet/>
      <dgm:spPr/>
      <dgm:t>
        <a:bodyPr/>
        <a:lstStyle/>
        <a:p>
          <a:endParaRPr lang="pl-PL" sz="1800"/>
        </a:p>
      </dgm:t>
    </dgm:pt>
    <dgm:pt modelId="{CD8A8578-248A-4D0B-8176-C845ABBED33E}" type="sibTrans" cxnId="{8C3D4C80-86FC-4EF2-920F-1E684814D10F}">
      <dgm:prSet/>
      <dgm:spPr/>
      <dgm:t>
        <a:bodyPr/>
        <a:lstStyle/>
        <a:p>
          <a:endParaRPr lang="pl-PL" sz="1800"/>
        </a:p>
      </dgm:t>
    </dgm:pt>
    <dgm:pt modelId="{7E4F48F6-8552-4B1F-BDD0-C4AC57E66456}" type="pres">
      <dgm:prSet presAssocID="{2DC39080-03D7-4E56-B62F-BD21EBDB1D11}" presName="diagram" presStyleCnt="0">
        <dgm:presLayoutVars>
          <dgm:dir/>
          <dgm:resizeHandles val="exact"/>
        </dgm:presLayoutVars>
      </dgm:prSet>
      <dgm:spPr/>
    </dgm:pt>
    <dgm:pt modelId="{56C77D2C-5907-4208-8A75-DA263EFB99EC}" type="pres">
      <dgm:prSet presAssocID="{B344179C-4F86-472B-95E1-665368706DEE}" presName="node" presStyleLbl="node1" presStyleIdx="0" presStyleCnt="4">
        <dgm:presLayoutVars>
          <dgm:bulletEnabled val="1"/>
        </dgm:presLayoutVars>
      </dgm:prSet>
      <dgm:spPr/>
    </dgm:pt>
    <dgm:pt modelId="{E2B3D5FE-D2AC-4B35-91D3-0AA106EAFED0}" type="pres">
      <dgm:prSet presAssocID="{3BC2C54B-EBA0-4179-A98C-E733DD45EA84}" presName="sibTrans" presStyleCnt="0"/>
      <dgm:spPr/>
    </dgm:pt>
    <dgm:pt modelId="{01035AC7-8F46-446F-BC7D-6D3AFA40EE94}" type="pres">
      <dgm:prSet presAssocID="{D64FE9C6-9450-466F-BD50-F55E19C92F26}" presName="node" presStyleLbl="node1" presStyleIdx="1" presStyleCnt="4">
        <dgm:presLayoutVars>
          <dgm:bulletEnabled val="1"/>
        </dgm:presLayoutVars>
      </dgm:prSet>
      <dgm:spPr/>
    </dgm:pt>
    <dgm:pt modelId="{BBFACF53-4FD5-428D-A04A-E0749E042654}" type="pres">
      <dgm:prSet presAssocID="{DC224D89-8353-4F7E-8C75-2262755E110B}" presName="sibTrans" presStyleCnt="0"/>
      <dgm:spPr/>
    </dgm:pt>
    <dgm:pt modelId="{B7B6F4A6-9A1E-4E41-9FF1-4C41DA254E4C}" type="pres">
      <dgm:prSet presAssocID="{103C7029-43EE-4287-9C54-03AE70C0E9B3}" presName="node" presStyleLbl="node1" presStyleIdx="2" presStyleCnt="4">
        <dgm:presLayoutVars>
          <dgm:bulletEnabled val="1"/>
        </dgm:presLayoutVars>
      </dgm:prSet>
      <dgm:spPr/>
    </dgm:pt>
    <dgm:pt modelId="{58828940-CBD3-4DED-8414-5B8A36B9FFB0}" type="pres">
      <dgm:prSet presAssocID="{7F0CCCF6-620A-42CF-83AB-E42EAD250E67}" presName="sibTrans" presStyleCnt="0"/>
      <dgm:spPr/>
    </dgm:pt>
    <dgm:pt modelId="{4226B355-6297-4F37-93E0-6C732BB722E0}" type="pres">
      <dgm:prSet presAssocID="{DD7F007A-EFCE-42FE-BB7C-791D9FDDCD2A}" presName="node" presStyleLbl="node1" presStyleIdx="3" presStyleCnt="4">
        <dgm:presLayoutVars>
          <dgm:bulletEnabled val="1"/>
        </dgm:presLayoutVars>
      </dgm:prSet>
      <dgm:spPr/>
    </dgm:pt>
  </dgm:ptLst>
  <dgm:cxnLst>
    <dgm:cxn modelId="{A8904219-481F-43EB-A78E-DD76D1A2474E}" type="presOf" srcId="{103C7029-43EE-4287-9C54-03AE70C0E9B3}" destId="{B7B6F4A6-9A1E-4E41-9FF1-4C41DA254E4C}" srcOrd="0" destOrd="0" presId="urn:microsoft.com/office/officeart/2005/8/layout/default"/>
    <dgm:cxn modelId="{CE275F1D-FE8A-48BC-9152-639655CE39D3}" srcId="{2DC39080-03D7-4E56-B62F-BD21EBDB1D11}" destId="{B344179C-4F86-472B-95E1-665368706DEE}" srcOrd="0" destOrd="0" parTransId="{3FD6CDB1-3464-47D7-B3A9-13120B91506B}" sibTransId="{3BC2C54B-EBA0-4179-A98C-E733DD45EA84}"/>
    <dgm:cxn modelId="{71D91C3D-43B8-467E-A106-CECE57269955}" type="presOf" srcId="{DD7F007A-EFCE-42FE-BB7C-791D9FDDCD2A}" destId="{4226B355-6297-4F37-93E0-6C732BB722E0}" srcOrd="0" destOrd="0" presId="urn:microsoft.com/office/officeart/2005/8/layout/default"/>
    <dgm:cxn modelId="{06E43043-6BEB-4547-ACEC-B6D63AB7A6F5}" srcId="{2DC39080-03D7-4E56-B62F-BD21EBDB1D11}" destId="{D64FE9C6-9450-466F-BD50-F55E19C92F26}" srcOrd="1" destOrd="0" parTransId="{DD80258C-417B-4165-A879-17CDD58E251D}" sibTransId="{DC224D89-8353-4F7E-8C75-2262755E110B}"/>
    <dgm:cxn modelId="{4FCDF57A-1333-4CC6-9101-52EF5D8EAACD}" type="presOf" srcId="{2DC39080-03D7-4E56-B62F-BD21EBDB1D11}" destId="{7E4F48F6-8552-4B1F-BDD0-C4AC57E66456}" srcOrd="0" destOrd="0" presId="urn:microsoft.com/office/officeart/2005/8/layout/default"/>
    <dgm:cxn modelId="{8C3D4C80-86FC-4EF2-920F-1E684814D10F}" srcId="{2DC39080-03D7-4E56-B62F-BD21EBDB1D11}" destId="{DD7F007A-EFCE-42FE-BB7C-791D9FDDCD2A}" srcOrd="3" destOrd="0" parTransId="{A364CB63-E224-4566-9BE6-F9FF77EFEF61}" sibTransId="{CD8A8578-248A-4D0B-8176-C845ABBED33E}"/>
    <dgm:cxn modelId="{2EC90081-CA23-4DFC-BF3A-A4788BF88203}" type="presOf" srcId="{D64FE9C6-9450-466F-BD50-F55E19C92F26}" destId="{01035AC7-8F46-446F-BC7D-6D3AFA40EE94}" srcOrd="0" destOrd="0" presId="urn:microsoft.com/office/officeart/2005/8/layout/default"/>
    <dgm:cxn modelId="{EBB721DE-5086-4D69-8FA9-1F4F0FBBF0D0}" srcId="{2DC39080-03D7-4E56-B62F-BD21EBDB1D11}" destId="{103C7029-43EE-4287-9C54-03AE70C0E9B3}" srcOrd="2" destOrd="0" parTransId="{B2311082-6437-45C8-A367-0C782825B91B}" sibTransId="{7F0CCCF6-620A-42CF-83AB-E42EAD250E67}"/>
    <dgm:cxn modelId="{32D633F7-164A-480E-8761-9743F50628F9}" type="presOf" srcId="{B344179C-4F86-472B-95E1-665368706DEE}" destId="{56C77D2C-5907-4208-8A75-DA263EFB99EC}" srcOrd="0" destOrd="0" presId="urn:microsoft.com/office/officeart/2005/8/layout/default"/>
    <dgm:cxn modelId="{6F23DAF9-5780-417D-8183-F5486DFC22D4}" type="presParOf" srcId="{7E4F48F6-8552-4B1F-BDD0-C4AC57E66456}" destId="{56C77D2C-5907-4208-8A75-DA263EFB99EC}" srcOrd="0" destOrd="0" presId="urn:microsoft.com/office/officeart/2005/8/layout/default"/>
    <dgm:cxn modelId="{F0A96830-3A11-4AA8-9B6D-2D64C1B18020}" type="presParOf" srcId="{7E4F48F6-8552-4B1F-BDD0-C4AC57E66456}" destId="{E2B3D5FE-D2AC-4B35-91D3-0AA106EAFED0}" srcOrd="1" destOrd="0" presId="urn:microsoft.com/office/officeart/2005/8/layout/default"/>
    <dgm:cxn modelId="{E2F9EE72-5B07-4F9C-A5A6-D5FBDDA2C78B}" type="presParOf" srcId="{7E4F48F6-8552-4B1F-BDD0-C4AC57E66456}" destId="{01035AC7-8F46-446F-BC7D-6D3AFA40EE94}" srcOrd="2" destOrd="0" presId="urn:microsoft.com/office/officeart/2005/8/layout/default"/>
    <dgm:cxn modelId="{52E6BC1B-7A61-4653-A9A2-F9F4EB6B1427}" type="presParOf" srcId="{7E4F48F6-8552-4B1F-BDD0-C4AC57E66456}" destId="{BBFACF53-4FD5-428D-A04A-E0749E042654}" srcOrd="3" destOrd="0" presId="urn:microsoft.com/office/officeart/2005/8/layout/default"/>
    <dgm:cxn modelId="{36007B68-49F2-41B2-A235-6700B5ABB06E}" type="presParOf" srcId="{7E4F48F6-8552-4B1F-BDD0-C4AC57E66456}" destId="{B7B6F4A6-9A1E-4E41-9FF1-4C41DA254E4C}" srcOrd="4" destOrd="0" presId="urn:microsoft.com/office/officeart/2005/8/layout/default"/>
    <dgm:cxn modelId="{FD6CDE79-DC18-402F-B195-06399AFA9104}" type="presParOf" srcId="{7E4F48F6-8552-4B1F-BDD0-C4AC57E66456}" destId="{58828940-CBD3-4DED-8414-5B8A36B9FFB0}" srcOrd="5" destOrd="0" presId="urn:microsoft.com/office/officeart/2005/8/layout/default"/>
    <dgm:cxn modelId="{CCF678BF-EF8A-424A-8C8E-138BE82AAB34}" type="presParOf" srcId="{7E4F48F6-8552-4B1F-BDD0-C4AC57E66456}" destId="{4226B355-6297-4F37-93E0-6C732BB722E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EB44E5-5A21-4956-B9C0-20A6EE7352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A95DD7-A40E-4B7B-B2FA-C7D384BE3A6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pl-PL" sz="2000" b="1" dirty="0"/>
            <a:t>Na poziomie krajowym</a:t>
          </a:r>
        </a:p>
      </dgm:t>
    </dgm:pt>
    <dgm:pt modelId="{CBBDCF42-9EE7-4428-8C7A-34EA329D7F07}" type="parTrans" cxnId="{B495F9C6-D62D-45BE-B9AE-311F25DC2B86}">
      <dgm:prSet/>
      <dgm:spPr/>
      <dgm:t>
        <a:bodyPr/>
        <a:lstStyle/>
        <a:p>
          <a:endParaRPr lang="pl-PL" sz="2000"/>
        </a:p>
      </dgm:t>
    </dgm:pt>
    <dgm:pt modelId="{6DE11F15-5DBE-43C2-BF75-B60D83FFF503}" type="sibTrans" cxnId="{B495F9C6-D62D-45BE-B9AE-311F25DC2B86}">
      <dgm:prSet/>
      <dgm:spPr/>
      <dgm:t>
        <a:bodyPr/>
        <a:lstStyle/>
        <a:p>
          <a:endParaRPr lang="pl-PL" sz="2000"/>
        </a:p>
      </dgm:t>
    </dgm:pt>
    <dgm:pt modelId="{4B59FC66-E27A-4C6A-95CE-3427DF84AD65}">
      <dgm:prSet phldrT="[Tekst]" custT="1"/>
      <dgm:spPr/>
      <dgm:t>
        <a:bodyPr/>
        <a:lstStyle/>
        <a:p>
          <a:r>
            <a:rPr lang="pl-PL" sz="1800" b="0" dirty="0"/>
            <a:t>Trudność z rekrutacją kadr do szkół branżowych (braki kadrowe)</a:t>
          </a:r>
        </a:p>
      </dgm:t>
    </dgm:pt>
    <dgm:pt modelId="{11320E54-E7EB-4691-9D39-8EA1BE7E345B}" type="parTrans" cxnId="{5202DDB7-BBD2-4FAA-A71D-D9C1F8DFD076}">
      <dgm:prSet/>
      <dgm:spPr/>
      <dgm:t>
        <a:bodyPr/>
        <a:lstStyle/>
        <a:p>
          <a:endParaRPr lang="pl-PL" sz="2000"/>
        </a:p>
      </dgm:t>
    </dgm:pt>
    <dgm:pt modelId="{B03E75A7-FE89-45EB-9CC1-2771F4FF2F40}" type="sibTrans" cxnId="{5202DDB7-BBD2-4FAA-A71D-D9C1F8DFD076}">
      <dgm:prSet/>
      <dgm:spPr/>
      <dgm:t>
        <a:bodyPr/>
        <a:lstStyle/>
        <a:p>
          <a:endParaRPr lang="pl-PL" sz="2000"/>
        </a:p>
      </dgm:t>
    </dgm:pt>
    <dgm:pt modelId="{21D5E770-29CC-4FB3-8EEA-A27D2C4D2FA7}">
      <dgm:prSet phldrT="[Tekst]" custT="1"/>
      <dgm:spPr/>
      <dgm:t>
        <a:bodyPr/>
        <a:lstStyle/>
        <a:p>
          <a:r>
            <a:rPr lang="pl-PL" sz="1800" b="0" dirty="0"/>
            <a:t>Dezawuacja szkolnictwa zawodowego na rzecz szkolnictwa ogólnego, zły wizerunek szkolnictwa zawodowego wśród uczniów i rodziców, przekonanie o braku perspektyw rozwojowych dla absolwentów szkół zawodowych</a:t>
          </a:r>
        </a:p>
      </dgm:t>
    </dgm:pt>
    <dgm:pt modelId="{8757C504-F1DE-45FA-A52C-B2A5E9CF89DD}" type="parTrans" cxnId="{902F136E-5470-46CF-B686-A7957ACFC301}">
      <dgm:prSet/>
      <dgm:spPr/>
      <dgm:t>
        <a:bodyPr/>
        <a:lstStyle/>
        <a:p>
          <a:endParaRPr lang="pl-PL" sz="2000"/>
        </a:p>
      </dgm:t>
    </dgm:pt>
    <dgm:pt modelId="{7028568A-F73B-4F0A-849F-65E386DE61D1}" type="sibTrans" cxnId="{902F136E-5470-46CF-B686-A7957ACFC301}">
      <dgm:prSet/>
      <dgm:spPr/>
      <dgm:t>
        <a:bodyPr/>
        <a:lstStyle/>
        <a:p>
          <a:endParaRPr lang="pl-PL" sz="2000"/>
        </a:p>
      </dgm:t>
    </dgm:pt>
    <dgm:pt modelId="{550CD1CC-BB03-4D7B-9DB1-0799BCCDEDF5}">
      <dgm:prSet phldrT="[Tekst]" custT="1"/>
      <dgm:spPr/>
      <dgm:t>
        <a:bodyPr/>
        <a:lstStyle/>
        <a:p>
          <a:r>
            <a:rPr lang="pl-PL" sz="1800" b="0" dirty="0"/>
            <a:t>Źle funkcjonujący system doradztwa zawodowego w szkołach</a:t>
          </a:r>
        </a:p>
      </dgm:t>
    </dgm:pt>
    <dgm:pt modelId="{810B0AEC-753D-4709-B41F-B180025CED0A}" type="parTrans" cxnId="{1E4E0ACA-73A1-4468-8AE7-B50CD382B493}">
      <dgm:prSet/>
      <dgm:spPr/>
      <dgm:t>
        <a:bodyPr/>
        <a:lstStyle/>
        <a:p>
          <a:endParaRPr lang="pl-PL" sz="2000"/>
        </a:p>
      </dgm:t>
    </dgm:pt>
    <dgm:pt modelId="{18F42BB5-CA08-4199-BB02-54EFDABB7E09}" type="sibTrans" cxnId="{1E4E0ACA-73A1-4468-8AE7-B50CD382B493}">
      <dgm:prSet/>
      <dgm:spPr/>
      <dgm:t>
        <a:bodyPr/>
        <a:lstStyle/>
        <a:p>
          <a:endParaRPr lang="pl-PL" sz="2000"/>
        </a:p>
      </dgm:t>
    </dgm:pt>
    <dgm:pt modelId="{47AC342F-753E-4C43-B904-63F87EBCB8A5}">
      <dgm:prSet phldrT="[Tekst]" custT="1"/>
      <dgm:spPr/>
      <dgm:t>
        <a:bodyPr/>
        <a:lstStyle/>
        <a:p>
          <a:r>
            <a:rPr lang="pl-PL" sz="1800" b="0" dirty="0"/>
            <a:t>Niedopasowana do potrzeb regionalnego rynku pracy podstawa programowa</a:t>
          </a:r>
        </a:p>
      </dgm:t>
    </dgm:pt>
    <dgm:pt modelId="{25082132-B298-4C35-A77D-EC7BB43618BD}" type="parTrans" cxnId="{396BDBBB-9335-498D-A3F8-E3336B3B6D24}">
      <dgm:prSet/>
      <dgm:spPr/>
      <dgm:t>
        <a:bodyPr/>
        <a:lstStyle/>
        <a:p>
          <a:endParaRPr lang="pl-PL" sz="2000"/>
        </a:p>
      </dgm:t>
    </dgm:pt>
    <dgm:pt modelId="{16CD6E1D-2F50-4E99-8182-F798B59808F6}" type="sibTrans" cxnId="{396BDBBB-9335-498D-A3F8-E3336B3B6D24}">
      <dgm:prSet/>
      <dgm:spPr/>
      <dgm:t>
        <a:bodyPr/>
        <a:lstStyle/>
        <a:p>
          <a:endParaRPr lang="pl-PL" sz="2000"/>
        </a:p>
      </dgm:t>
    </dgm:pt>
    <dgm:pt modelId="{0C95719A-586F-460C-923D-897B70D7F4C3}">
      <dgm:prSet phldrT="[Tekst]" custT="1"/>
      <dgm:spPr/>
      <dgm:t>
        <a:bodyPr/>
        <a:lstStyle/>
        <a:p>
          <a:r>
            <a:rPr lang="pl-PL" sz="1800" b="0" dirty="0"/>
            <a:t>Brak współpracy lub niewystarczająca współpraca z pracodawcami, niewystarczające zaangażowanie pracodawców w praktyczną naukę zawodu</a:t>
          </a:r>
        </a:p>
      </dgm:t>
    </dgm:pt>
    <dgm:pt modelId="{34CD9D85-1C10-4F02-8DC7-2E4A8B5116A0}" type="parTrans" cxnId="{BF679AAD-C83E-4BC0-8529-3842E5493CA2}">
      <dgm:prSet/>
      <dgm:spPr/>
      <dgm:t>
        <a:bodyPr/>
        <a:lstStyle/>
        <a:p>
          <a:endParaRPr lang="pl-PL" sz="2000"/>
        </a:p>
      </dgm:t>
    </dgm:pt>
    <dgm:pt modelId="{B31DD4C4-E289-4C6B-92DE-76B9344AA7E6}" type="sibTrans" cxnId="{BF679AAD-C83E-4BC0-8529-3842E5493CA2}">
      <dgm:prSet/>
      <dgm:spPr/>
      <dgm:t>
        <a:bodyPr/>
        <a:lstStyle/>
        <a:p>
          <a:endParaRPr lang="pl-PL" sz="2000"/>
        </a:p>
      </dgm:t>
    </dgm:pt>
    <dgm:pt modelId="{B969DA45-FBF5-42F8-AED0-850AAC8AA03F}">
      <dgm:prSet phldrT="[Tekst]" custT="1"/>
      <dgm:spPr/>
      <dgm:t>
        <a:bodyPr/>
        <a:lstStyle/>
        <a:p>
          <a:r>
            <a:rPr lang="pl-PL" sz="1800" b="0" dirty="0"/>
            <a:t>Nieadekwatna do potrzeb i oczekiwań uczniów proporcja godzin nauczania teoretycznego i praktycznego</a:t>
          </a:r>
        </a:p>
      </dgm:t>
    </dgm:pt>
    <dgm:pt modelId="{1AFB0D14-42E6-4E24-AF60-20F18F8CD83E}" type="parTrans" cxnId="{848F212D-C2BF-429C-9561-B57FEA39AA85}">
      <dgm:prSet/>
      <dgm:spPr/>
      <dgm:t>
        <a:bodyPr/>
        <a:lstStyle/>
        <a:p>
          <a:endParaRPr lang="pl-PL" sz="2000"/>
        </a:p>
      </dgm:t>
    </dgm:pt>
    <dgm:pt modelId="{F63C0061-54AA-4C78-B4D5-FFCC2A99F23F}" type="sibTrans" cxnId="{848F212D-C2BF-429C-9561-B57FEA39AA85}">
      <dgm:prSet/>
      <dgm:spPr/>
      <dgm:t>
        <a:bodyPr/>
        <a:lstStyle/>
        <a:p>
          <a:endParaRPr lang="pl-PL" sz="2000"/>
        </a:p>
      </dgm:t>
    </dgm:pt>
    <dgm:pt modelId="{56702B14-A1FE-40C2-9149-C1592EDF84DA}">
      <dgm:prSet phldrT="[Tekst]" custT="1"/>
      <dgm:spPr/>
      <dgm:t>
        <a:bodyPr/>
        <a:lstStyle/>
        <a:p>
          <a:r>
            <a:rPr lang="pl-PL" sz="1800" b="0" dirty="0"/>
            <a:t>Przestarzała baza techniczno-dydaktyczna szkół, zwłaszcza w zakresie wyposażenia pracowni do realizacji praktycznej nauki zawodu </a:t>
          </a:r>
        </a:p>
      </dgm:t>
    </dgm:pt>
    <dgm:pt modelId="{4CF08E06-043B-4E80-AE0D-B1E37AD4E53F}" type="parTrans" cxnId="{3263B227-2F52-45D8-BAE5-554F5105C5DF}">
      <dgm:prSet/>
      <dgm:spPr/>
      <dgm:t>
        <a:bodyPr/>
        <a:lstStyle/>
        <a:p>
          <a:endParaRPr lang="pl-PL" sz="2000"/>
        </a:p>
      </dgm:t>
    </dgm:pt>
    <dgm:pt modelId="{C858A57F-331F-4074-A9C8-6BD11FFD5585}" type="sibTrans" cxnId="{3263B227-2F52-45D8-BAE5-554F5105C5DF}">
      <dgm:prSet/>
      <dgm:spPr/>
      <dgm:t>
        <a:bodyPr/>
        <a:lstStyle/>
        <a:p>
          <a:endParaRPr lang="pl-PL" sz="2000"/>
        </a:p>
      </dgm:t>
    </dgm:pt>
    <dgm:pt modelId="{DDADF8B8-7521-4D2D-9897-C6EE817DCD00}" type="pres">
      <dgm:prSet presAssocID="{DEEB44E5-5A21-4956-B9C0-20A6EE7352C3}" presName="linear" presStyleCnt="0">
        <dgm:presLayoutVars>
          <dgm:animLvl val="lvl"/>
          <dgm:resizeHandles val="exact"/>
        </dgm:presLayoutVars>
      </dgm:prSet>
      <dgm:spPr/>
    </dgm:pt>
    <dgm:pt modelId="{B6203B96-5836-4D74-BFF9-1AAF13E0C58C}" type="pres">
      <dgm:prSet presAssocID="{31A95DD7-A40E-4B7B-B2FA-C7D384BE3A62}" presName="parentText" presStyleLbl="node1" presStyleIdx="0" presStyleCnt="1" custScaleY="65139" custLinFactNeighborX="113" custLinFactNeighborY="-3716">
        <dgm:presLayoutVars>
          <dgm:chMax val="0"/>
          <dgm:bulletEnabled val="1"/>
        </dgm:presLayoutVars>
      </dgm:prSet>
      <dgm:spPr/>
    </dgm:pt>
    <dgm:pt modelId="{CDB2F475-F474-4886-A305-680384D685A3}" type="pres">
      <dgm:prSet presAssocID="{31A95DD7-A40E-4B7B-B2FA-C7D384BE3A62}" presName="childText" presStyleLbl="revTx" presStyleIdx="0" presStyleCnt="1" custLinFactNeighborX="-113" custLinFactNeighborY="5856">
        <dgm:presLayoutVars>
          <dgm:bulletEnabled val="1"/>
        </dgm:presLayoutVars>
      </dgm:prSet>
      <dgm:spPr/>
    </dgm:pt>
  </dgm:ptLst>
  <dgm:cxnLst>
    <dgm:cxn modelId="{628DE502-E51F-49FB-833D-540F1FA87067}" type="presOf" srcId="{47AC342F-753E-4C43-B904-63F87EBCB8A5}" destId="{CDB2F475-F474-4886-A305-680384D685A3}" srcOrd="0" destOrd="3" presId="urn:microsoft.com/office/officeart/2005/8/layout/vList2"/>
    <dgm:cxn modelId="{2328F307-E180-4FD2-8AA2-2BDFA63A9375}" type="presOf" srcId="{4B59FC66-E27A-4C6A-95CE-3427DF84AD65}" destId="{CDB2F475-F474-4886-A305-680384D685A3}" srcOrd="0" destOrd="0" presId="urn:microsoft.com/office/officeart/2005/8/layout/vList2"/>
    <dgm:cxn modelId="{3263B227-2F52-45D8-BAE5-554F5105C5DF}" srcId="{31A95DD7-A40E-4B7B-B2FA-C7D384BE3A62}" destId="{56702B14-A1FE-40C2-9149-C1592EDF84DA}" srcOrd="6" destOrd="0" parTransId="{4CF08E06-043B-4E80-AE0D-B1E37AD4E53F}" sibTransId="{C858A57F-331F-4074-A9C8-6BD11FFD5585}"/>
    <dgm:cxn modelId="{848F212D-C2BF-429C-9561-B57FEA39AA85}" srcId="{31A95DD7-A40E-4B7B-B2FA-C7D384BE3A62}" destId="{B969DA45-FBF5-42F8-AED0-850AAC8AA03F}" srcOrd="5" destOrd="0" parTransId="{1AFB0D14-42E6-4E24-AF60-20F18F8CD83E}" sibTransId="{F63C0061-54AA-4C78-B4D5-FFCC2A99F23F}"/>
    <dgm:cxn modelId="{E5B17464-3731-4977-930C-BE89A34A2C65}" type="presOf" srcId="{21D5E770-29CC-4FB3-8EEA-A27D2C4D2FA7}" destId="{CDB2F475-F474-4886-A305-680384D685A3}" srcOrd="0" destOrd="1" presId="urn:microsoft.com/office/officeart/2005/8/layout/vList2"/>
    <dgm:cxn modelId="{902F136E-5470-46CF-B686-A7957ACFC301}" srcId="{31A95DD7-A40E-4B7B-B2FA-C7D384BE3A62}" destId="{21D5E770-29CC-4FB3-8EEA-A27D2C4D2FA7}" srcOrd="1" destOrd="0" parTransId="{8757C504-F1DE-45FA-A52C-B2A5E9CF89DD}" sibTransId="{7028568A-F73B-4F0A-849F-65E386DE61D1}"/>
    <dgm:cxn modelId="{D49E7A8C-E3ED-49B8-A050-BA91269201EF}" type="presOf" srcId="{B969DA45-FBF5-42F8-AED0-850AAC8AA03F}" destId="{CDB2F475-F474-4886-A305-680384D685A3}" srcOrd="0" destOrd="5" presId="urn:microsoft.com/office/officeart/2005/8/layout/vList2"/>
    <dgm:cxn modelId="{BBCCD59E-2AB9-48F8-B7B1-B12007C0E2DF}" type="presOf" srcId="{550CD1CC-BB03-4D7B-9DB1-0799BCCDEDF5}" destId="{CDB2F475-F474-4886-A305-680384D685A3}" srcOrd="0" destOrd="2" presId="urn:microsoft.com/office/officeart/2005/8/layout/vList2"/>
    <dgm:cxn modelId="{9F2698A2-2F37-4D41-B2E7-DD31FACBB1FA}" type="presOf" srcId="{56702B14-A1FE-40C2-9149-C1592EDF84DA}" destId="{CDB2F475-F474-4886-A305-680384D685A3}" srcOrd="0" destOrd="6" presId="urn:microsoft.com/office/officeart/2005/8/layout/vList2"/>
    <dgm:cxn modelId="{BF679AAD-C83E-4BC0-8529-3842E5493CA2}" srcId="{31A95DD7-A40E-4B7B-B2FA-C7D384BE3A62}" destId="{0C95719A-586F-460C-923D-897B70D7F4C3}" srcOrd="4" destOrd="0" parTransId="{34CD9D85-1C10-4F02-8DC7-2E4A8B5116A0}" sibTransId="{B31DD4C4-E289-4C6B-92DE-76B9344AA7E6}"/>
    <dgm:cxn modelId="{5202DDB7-BBD2-4FAA-A71D-D9C1F8DFD076}" srcId="{31A95DD7-A40E-4B7B-B2FA-C7D384BE3A62}" destId="{4B59FC66-E27A-4C6A-95CE-3427DF84AD65}" srcOrd="0" destOrd="0" parTransId="{11320E54-E7EB-4691-9D39-8EA1BE7E345B}" sibTransId="{B03E75A7-FE89-45EB-9CC1-2771F4FF2F40}"/>
    <dgm:cxn modelId="{396BDBBB-9335-498D-A3F8-E3336B3B6D24}" srcId="{31A95DD7-A40E-4B7B-B2FA-C7D384BE3A62}" destId="{47AC342F-753E-4C43-B904-63F87EBCB8A5}" srcOrd="3" destOrd="0" parTransId="{25082132-B298-4C35-A77D-EC7BB43618BD}" sibTransId="{16CD6E1D-2F50-4E99-8182-F798B59808F6}"/>
    <dgm:cxn modelId="{B495F9C6-D62D-45BE-B9AE-311F25DC2B86}" srcId="{DEEB44E5-5A21-4956-B9C0-20A6EE7352C3}" destId="{31A95DD7-A40E-4B7B-B2FA-C7D384BE3A62}" srcOrd="0" destOrd="0" parTransId="{CBBDCF42-9EE7-4428-8C7A-34EA329D7F07}" sibTransId="{6DE11F15-5DBE-43C2-BF75-B60D83FFF503}"/>
    <dgm:cxn modelId="{1E4E0ACA-73A1-4468-8AE7-B50CD382B493}" srcId="{31A95DD7-A40E-4B7B-B2FA-C7D384BE3A62}" destId="{550CD1CC-BB03-4D7B-9DB1-0799BCCDEDF5}" srcOrd="2" destOrd="0" parTransId="{810B0AEC-753D-4709-B41F-B180025CED0A}" sibTransId="{18F42BB5-CA08-4199-BB02-54EFDABB7E09}"/>
    <dgm:cxn modelId="{CA5B8DE0-D59E-43CD-A290-CEEF7BA74B17}" type="presOf" srcId="{31A95DD7-A40E-4B7B-B2FA-C7D384BE3A62}" destId="{B6203B96-5836-4D74-BFF9-1AAF13E0C58C}" srcOrd="0" destOrd="0" presId="urn:microsoft.com/office/officeart/2005/8/layout/vList2"/>
    <dgm:cxn modelId="{F2BE7EE5-4C67-4E54-B165-736AA07E9DD7}" type="presOf" srcId="{DEEB44E5-5A21-4956-B9C0-20A6EE7352C3}" destId="{DDADF8B8-7521-4D2D-9897-C6EE817DCD00}" srcOrd="0" destOrd="0" presId="urn:microsoft.com/office/officeart/2005/8/layout/vList2"/>
    <dgm:cxn modelId="{548A3CFC-4F81-4744-A5C3-11D660ECA831}" type="presOf" srcId="{0C95719A-586F-460C-923D-897B70D7F4C3}" destId="{CDB2F475-F474-4886-A305-680384D685A3}" srcOrd="0" destOrd="4" presId="urn:microsoft.com/office/officeart/2005/8/layout/vList2"/>
    <dgm:cxn modelId="{714F1DCB-8348-4B88-B77F-4CD0CFDBA91D}" type="presParOf" srcId="{DDADF8B8-7521-4D2D-9897-C6EE817DCD00}" destId="{B6203B96-5836-4D74-BFF9-1AAF13E0C58C}" srcOrd="0" destOrd="0" presId="urn:microsoft.com/office/officeart/2005/8/layout/vList2"/>
    <dgm:cxn modelId="{3FC45681-F0C8-4747-8289-AA5BA8EB27F4}" type="presParOf" srcId="{DDADF8B8-7521-4D2D-9897-C6EE817DCD00}" destId="{CDB2F475-F474-4886-A305-680384D685A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EB44E5-5A21-4956-B9C0-20A6EE7352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A95DD7-A40E-4B7B-B2FA-C7D384BE3A6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pl-PL" sz="2000" b="1" dirty="0"/>
            <a:t>Na poziomie regionalnym</a:t>
          </a:r>
        </a:p>
      </dgm:t>
    </dgm:pt>
    <dgm:pt modelId="{CBBDCF42-9EE7-4428-8C7A-34EA329D7F07}" type="parTrans" cxnId="{B495F9C6-D62D-45BE-B9AE-311F25DC2B86}">
      <dgm:prSet/>
      <dgm:spPr/>
      <dgm:t>
        <a:bodyPr/>
        <a:lstStyle/>
        <a:p>
          <a:endParaRPr lang="pl-PL" sz="2000"/>
        </a:p>
      </dgm:t>
    </dgm:pt>
    <dgm:pt modelId="{6DE11F15-5DBE-43C2-BF75-B60D83FFF503}" type="sibTrans" cxnId="{B495F9C6-D62D-45BE-B9AE-311F25DC2B86}">
      <dgm:prSet/>
      <dgm:spPr/>
      <dgm:t>
        <a:bodyPr/>
        <a:lstStyle/>
        <a:p>
          <a:endParaRPr lang="pl-PL" sz="2000"/>
        </a:p>
      </dgm:t>
    </dgm:pt>
    <dgm:pt modelId="{4C7DF90C-E25D-4F72-AF8F-1A6234BB3C3B}">
      <dgm:prSet custT="1"/>
      <dgm:spPr/>
      <dgm:t>
        <a:bodyPr/>
        <a:lstStyle/>
        <a:p>
          <a:r>
            <a:rPr lang="pl-PL" sz="1800" dirty="0"/>
            <a:t>Programy nauczania i egzaminy niedostosowane do potrzeb pracodawców</a:t>
          </a:r>
        </a:p>
      </dgm:t>
    </dgm:pt>
    <dgm:pt modelId="{75CCFBAE-4F7E-40A4-9659-2A25597B1EBE}" type="parTrans" cxnId="{9123B469-6A54-47DB-84E7-E64617AEF33F}">
      <dgm:prSet/>
      <dgm:spPr/>
      <dgm:t>
        <a:bodyPr/>
        <a:lstStyle/>
        <a:p>
          <a:endParaRPr lang="pl-PL"/>
        </a:p>
      </dgm:t>
    </dgm:pt>
    <dgm:pt modelId="{0180455F-CF62-4DCD-BA41-04C25B89746E}" type="sibTrans" cxnId="{9123B469-6A54-47DB-84E7-E64617AEF33F}">
      <dgm:prSet/>
      <dgm:spPr/>
      <dgm:t>
        <a:bodyPr/>
        <a:lstStyle/>
        <a:p>
          <a:endParaRPr lang="pl-PL"/>
        </a:p>
      </dgm:t>
    </dgm:pt>
    <dgm:pt modelId="{3D37C4B2-5F4A-4D8C-82BB-FFCAF9B4AFFF}">
      <dgm:prSet custT="1"/>
      <dgm:spPr/>
      <dgm:t>
        <a:bodyPr/>
        <a:lstStyle/>
        <a:p>
          <a:r>
            <a:rPr lang="pl-PL" sz="1800" dirty="0"/>
            <a:t>Nienajlepsza reputacja kształcenia zawodowego</a:t>
          </a:r>
        </a:p>
      </dgm:t>
    </dgm:pt>
    <dgm:pt modelId="{3B0AE310-CF7E-4D54-81C1-D83E2D9BCC2E}" type="parTrans" cxnId="{63774ACD-A125-43CF-BC87-2D7EA7BB0EC6}">
      <dgm:prSet/>
      <dgm:spPr/>
      <dgm:t>
        <a:bodyPr/>
        <a:lstStyle/>
        <a:p>
          <a:endParaRPr lang="pl-PL"/>
        </a:p>
      </dgm:t>
    </dgm:pt>
    <dgm:pt modelId="{4295D385-DD94-4737-A507-EDF0455FAE9A}" type="sibTrans" cxnId="{63774ACD-A125-43CF-BC87-2D7EA7BB0EC6}">
      <dgm:prSet/>
      <dgm:spPr/>
      <dgm:t>
        <a:bodyPr/>
        <a:lstStyle/>
        <a:p>
          <a:endParaRPr lang="pl-PL"/>
        </a:p>
      </dgm:t>
    </dgm:pt>
    <dgm:pt modelId="{9A889D7F-C4A6-491C-8582-E0DA926C61AE}">
      <dgm:prSet custT="1"/>
      <dgm:spPr/>
      <dgm:t>
        <a:bodyPr/>
        <a:lstStyle/>
        <a:p>
          <a:r>
            <a:rPr lang="pl-PL" sz="1800" dirty="0"/>
            <a:t>Duża liczba zawodów deficytowych</a:t>
          </a:r>
        </a:p>
      </dgm:t>
    </dgm:pt>
    <dgm:pt modelId="{7B6D4EBF-AAF4-493B-93DC-2ECE82C87F1D}" type="parTrans" cxnId="{01E9E6E2-9FB0-47EA-825E-9D80707430B7}">
      <dgm:prSet/>
      <dgm:spPr/>
      <dgm:t>
        <a:bodyPr/>
        <a:lstStyle/>
        <a:p>
          <a:endParaRPr lang="pl-PL"/>
        </a:p>
      </dgm:t>
    </dgm:pt>
    <dgm:pt modelId="{D9AC7C67-093C-4583-9E5B-169224DCCFC7}" type="sibTrans" cxnId="{01E9E6E2-9FB0-47EA-825E-9D80707430B7}">
      <dgm:prSet/>
      <dgm:spPr/>
      <dgm:t>
        <a:bodyPr/>
        <a:lstStyle/>
        <a:p>
          <a:endParaRPr lang="pl-PL"/>
        </a:p>
      </dgm:t>
    </dgm:pt>
    <dgm:pt modelId="{EAFD2AC3-A2C8-4C1A-A30C-308E0E83BFE2}">
      <dgm:prSet custT="1"/>
      <dgm:spPr/>
      <dgm:t>
        <a:bodyPr/>
        <a:lstStyle/>
        <a:p>
          <a:r>
            <a:rPr lang="pl-PL" sz="1800" dirty="0"/>
            <a:t>Niskie nakłady na edukację</a:t>
          </a:r>
        </a:p>
      </dgm:t>
    </dgm:pt>
    <dgm:pt modelId="{15DEDB8F-4DD1-4512-AD72-2C16BF5BAF2F}" type="parTrans" cxnId="{BF6BEFA4-D1B1-4457-8168-D098AF6B04B0}">
      <dgm:prSet/>
      <dgm:spPr/>
      <dgm:t>
        <a:bodyPr/>
        <a:lstStyle/>
        <a:p>
          <a:endParaRPr lang="pl-PL"/>
        </a:p>
      </dgm:t>
    </dgm:pt>
    <dgm:pt modelId="{92643214-EC04-4535-9CB9-9E14649228BD}" type="sibTrans" cxnId="{BF6BEFA4-D1B1-4457-8168-D098AF6B04B0}">
      <dgm:prSet/>
      <dgm:spPr/>
      <dgm:t>
        <a:bodyPr/>
        <a:lstStyle/>
        <a:p>
          <a:endParaRPr lang="pl-PL"/>
        </a:p>
      </dgm:t>
    </dgm:pt>
    <dgm:pt modelId="{A6F56C83-35CD-46A9-9508-62BFC95F3175}">
      <dgm:prSet custT="1"/>
      <dgm:spPr/>
      <dgm:t>
        <a:bodyPr/>
        <a:lstStyle/>
        <a:p>
          <a:r>
            <a:rPr lang="pl-PL" sz="1800" dirty="0"/>
            <a:t>Mała ilość konsultacji programów nauczania z przedsiębiorcami</a:t>
          </a:r>
        </a:p>
      </dgm:t>
    </dgm:pt>
    <dgm:pt modelId="{656C0F1D-1224-4DA0-9371-2F5281CF05D0}" type="parTrans" cxnId="{52484494-A870-4185-B0D1-E21A09B0C625}">
      <dgm:prSet/>
      <dgm:spPr/>
      <dgm:t>
        <a:bodyPr/>
        <a:lstStyle/>
        <a:p>
          <a:endParaRPr lang="pl-PL"/>
        </a:p>
      </dgm:t>
    </dgm:pt>
    <dgm:pt modelId="{AAB0C6B6-86C7-40AF-A37D-0040855432B4}" type="sibTrans" cxnId="{52484494-A870-4185-B0D1-E21A09B0C625}">
      <dgm:prSet/>
      <dgm:spPr/>
      <dgm:t>
        <a:bodyPr/>
        <a:lstStyle/>
        <a:p>
          <a:endParaRPr lang="pl-PL"/>
        </a:p>
      </dgm:t>
    </dgm:pt>
    <dgm:pt modelId="{E5FEE52F-DC58-4993-952A-73D91E51C188}">
      <dgm:prSet custT="1"/>
      <dgm:spPr/>
      <dgm:t>
        <a:bodyPr/>
        <a:lstStyle/>
        <a:p>
          <a:r>
            <a:rPr lang="pl-PL" sz="1800" dirty="0"/>
            <a:t>Niedostatecznie rozwinięte szkolnictwo zawodowe w obszarze inteligentnej specjalizacji branży chemicznej</a:t>
          </a:r>
        </a:p>
      </dgm:t>
    </dgm:pt>
    <dgm:pt modelId="{247EC175-1C3C-4920-90CE-8E2CF47743DE}" type="parTrans" cxnId="{31CF1905-47FD-4871-B0B1-2157C6AF87CC}">
      <dgm:prSet/>
      <dgm:spPr/>
      <dgm:t>
        <a:bodyPr/>
        <a:lstStyle/>
        <a:p>
          <a:endParaRPr lang="pl-PL"/>
        </a:p>
      </dgm:t>
    </dgm:pt>
    <dgm:pt modelId="{01C16FCE-38F7-4268-8DFE-6C87BBE90FBE}" type="sibTrans" cxnId="{31CF1905-47FD-4871-B0B1-2157C6AF87CC}">
      <dgm:prSet/>
      <dgm:spPr/>
      <dgm:t>
        <a:bodyPr/>
        <a:lstStyle/>
        <a:p>
          <a:endParaRPr lang="pl-PL"/>
        </a:p>
      </dgm:t>
    </dgm:pt>
    <dgm:pt modelId="{770F2837-0CFA-4D0A-999E-B9847AC42D04}">
      <dgm:prSet custT="1"/>
      <dgm:spPr/>
      <dgm:t>
        <a:bodyPr/>
        <a:lstStyle/>
        <a:p>
          <a:r>
            <a:rPr lang="pl-PL" sz="1800" dirty="0"/>
            <a:t>Niedostosowanie programów kształcenia do potrzeb pracodawców</a:t>
          </a:r>
        </a:p>
      </dgm:t>
    </dgm:pt>
    <dgm:pt modelId="{C2C1FE5F-D377-4DB7-B616-5DE71B2F70E8}" type="parTrans" cxnId="{A057E1E0-6B71-4EA7-88F1-64922EA0DF06}">
      <dgm:prSet/>
      <dgm:spPr/>
      <dgm:t>
        <a:bodyPr/>
        <a:lstStyle/>
        <a:p>
          <a:endParaRPr lang="pl-PL"/>
        </a:p>
      </dgm:t>
    </dgm:pt>
    <dgm:pt modelId="{D851487D-AE66-4901-8070-183CA1922E53}" type="sibTrans" cxnId="{A057E1E0-6B71-4EA7-88F1-64922EA0DF06}">
      <dgm:prSet/>
      <dgm:spPr/>
      <dgm:t>
        <a:bodyPr/>
        <a:lstStyle/>
        <a:p>
          <a:endParaRPr lang="pl-PL"/>
        </a:p>
      </dgm:t>
    </dgm:pt>
    <dgm:pt modelId="{C1A46FDC-B619-4CD8-AAAB-2A407D92FF30}">
      <dgm:prSet custT="1"/>
      <dgm:spPr/>
      <dgm:t>
        <a:bodyPr/>
        <a:lstStyle/>
        <a:p>
          <a:r>
            <a:rPr lang="pl-PL" sz="1800" dirty="0"/>
            <a:t>Niższa od średniej krajowej zdawalność egzaminów zawodowych oraz stopień uzyskiwania świadectw kwalifikacji zawodowych</a:t>
          </a:r>
        </a:p>
      </dgm:t>
    </dgm:pt>
    <dgm:pt modelId="{FE337416-1886-499D-9942-6CBF95FACBC7}" type="parTrans" cxnId="{B094F6EF-46F2-4688-A658-FD5EB0583BF8}">
      <dgm:prSet/>
      <dgm:spPr/>
      <dgm:t>
        <a:bodyPr/>
        <a:lstStyle/>
        <a:p>
          <a:endParaRPr lang="pl-PL"/>
        </a:p>
      </dgm:t>
    </dgm:pt>
    <dgm:pt modelId="{F06332DF-677A-4A76-9624-814707A3160F}" type="sibTrans" cxnId="{B094F6EF-46F2-4688-A658-FD5EB0583BF8}">
      <dgm:prSet/>
      <dgm:spPr/>
      <dgm:t>
        <a:bodyPr/>
        <a:lstStyle/>
        <a:p>
          <a:endParaRPr lang="pl-PL"/>
        </a:p>
      </dgm:t>
    </dgm:pt>
    <dgm:pt modelId="{16F04B71-F95A-45C6-8FDF-60A6F187EF7D}">
      <dgm:prSet custT="1"/>
      <dgm:spPr/>
      <dgm:t>
        <a:bodyPr/>
        <a:lstStyle/>
        <a:p>
          <a:r>
            <a:rPr lang="pl-PL" sz="1800" dirty="0"/>
            <a:t>Rosnąca deficytowość obszaru społeczno-medycznego</a:t>
          </a:r>
        </a:p>
      </dgm:t>
    </dgm:pt>
    <dgm:pt modelId="{4E2D07DE-598D-4CB0-9EB2-F2FF13243EC4}" type="parTrans" cxnId="{A868B974-F550-4A79-BD65-61543743CE4F}">
      <dgm:prSet/>
      <dgm:spPr/>
      <dgm:t>
        <a:bodyPr/>
        <a:lstStyle/>
        <a:p>
          <a:endParaRPr lang="pl-PL"/>
        </a:p>
      </dgm:t>
    </dgm:pt>
    <dgm:pt modelId="{D05F60BB-082C-44EB-8B02-2E0232257C30}" type="sibTrans" cxnId="{A868B974-F550-4A79-BD65-61543743CE4F}">
      <dgm:prSet/>
      <dgm:spPr/>
      <dgm:t>
        <a:bodyPr/>
        <a:lstStyle/>
        <a:p>
          <a:endParaRPr lang="pl-PL"/>
        </a:p>
      </dgm:t>
    </dgm:pt>
    <dgm:pt modelId="{C2B4FD56-B58A-4A38-BC6F-6CA4EC30880D}">
      <dgm:prSet custT="1"/>
      <dgm:spPr/>
      <dgm:t>
        <a:bodyPr/>
        <a:lstStyle/>
        <a:p>
          <a:r>
            <a:rPr lang="pl-PL" sz="1800" dirty="0"/>
            <a:t>Obawa o rozproszenie potencjału gospodarczego przez dużą ilość inteligentnych specjalizacji</a:t>
          </a:r>
        </a:p>
      </dgm:t>
    </dgm:pt>
    <dgm:pt modelId="{BAE4DB70-380C-43CA-87A5-DC51BF0E638C}" type="parTrans" cxnId="{9B4BD1A9-DC62-4D79-B39C-50849BE0D451}">
      <dgm:prSet/>
      <dgm:spPr/>
      <dgm:t>
        <a:bodyPr/>
        <a:lstStyle/>
        <a:p>
          <a:endParaRPr lang="pl-PL"/>
        </a:p>
      </dgm:t>
    </dgm:pt>
    <dgm:pt modelId="{7622F976-5CA0-4827-A902-C910C5503C0C}" type="sibTrans" cxnId="{9B4BD1A9-DC62-4D79-B39C-50849BE0D451}">
      <dgm:prSet/>
      <dgm:spPr/>
      <dgm:t>
        <a:bodyPr/>
        <a:lstStyle/>
        <a:p>
          <a:endParaRPr lang="pl-PL"/>
        </a:p>
      </dgm:t>
    </dgm:pt>
    <dgm:pt modelId="{E05076A3-BC8F-45B1-99B9-C0FD7CECEAEF}">
      <dgm:prSet phldrT="[Tekst]" custT="1"/>
      <dgm:spPr/>
      <dgm:t>
        <a:bodyPr/>
        <a:lstStyle/>
        <a:p>
          <a:r>
            <a:rPr lang="pl-PL" sz="1800" dirty="0"/>
            <a:t>Rosnące niedobory nauczycieli szkół zawodowych</a:t>
          </a:r>
          <a:endParaRPr lang="pl-PL" sz="1800" b="0" dirty="0"/>
        </a:p>
      </dgm:t>
    </dgm:pt>
    <dgm:pt modelId="{2343693D-BC56-491E-87B8-8ED8B0C02D96}" type="parTrans" cxnId="{8E98C7A9-1D02-4058-A07D-851F5CDAFCEF}">
      <dgm:prSet/>
      <dgm:spPr/>
      <dgm:t>
        <a:bodyPr/>
        <a:lstStyle/>
        <a:p>
          <a:endParaRPr lang="pl-PL"/>
        </a:p>
      </dgm:t>
    </dgm:pt>
    <dgm:pt modelId="{4BE8EECE-6284-4173-B41E-EF624CF53170}" type="sibTrans" cxnId="{8E98C7A9-1D02-4058-A07D-851F5CDAFCEF}">
      <dgm:prSet/>
      <dgm:spPr/>
      <dgm:t>
        <a:bodyPr/>
        <a:lstStyle/>
        <a:p>
          <a:endParaRPr lang="pl-PL"/>
        </a:p>
      </dgm:t>
    </dgm:pt>
    <dgm:pt modelId="{DDADF8B8-7521-4D2D-9897-C6EE817DCD00}" type="pres">
      <dgm:prSet presAssocID="{DEEB44E5-5A21-4956-B9C0-20A6EE7352C3}" presName="linear" presStyleCnt="0">
        <dgm:presLayoutVars>
          <dgm:animLvl val="lvl"/>
          <dgm:resizeHandles val="exact"/>
        </dgm:presLayoutVars>
      </dgm:prSet>
      <dgm:spPr/>
    </dgm:pt>
    <dgm:pt modelId="{B6203B96-5836-4D74-BFF9-1AAF13E0C58C}" type="pres">
      <dgm:prSet presAssocID="{31A95DD7-A40E-4B7B-B2FA-C7D384BE3A62}" presName="parentText" presStyleLbl="node1" presStyleIdx="0" presStyleCnt="1" custScaleY="65139" custLinFactNeighborY="-1858">
        <dgm:presLayoutVars>
          <dgm:chMax val="0"/>
          <dgm:bulletEnabled val="1"/>
        </dgm:presLayoutVars>
      </dgm:prSet>
      <dgm:spPr/>
    </dgm:pt>
    <dgm:pt modelId="{CDB2F475-F474-4886-A305-680384D685A3}" type="pres">
      <dgm:prSet presAssocID="{31A95DD7-A40E-4B7B-B2FA-C7D384BE3A62}" presName="childText" presStyleLbl="revTx" presStyleIdx="0" presStyleCnt="1" custLinFactNeighborX="-15133" custLinFactNeighborY="53431">
        <dgm:presLayoutVars>
          <dgm:bulletEnabled val="1"/>
        </dgm:presLayoutVars>
      </dgm:prSet>
      <dgm:spPr/>
    </dgm:pt>
  </dgm:ptLst>
  <dgm:cxnLst>
    <dgm:cxn modelId="{31CF1905-47FD-4871-B0B1-2157C6AF87CC}" srcId="{31A95DD7-A40E-4B7B-B2FA-C7D384BE3A62}" destId="{E5FEE52F-DC58-4993-952A-73D91E51C188}" srcOrd="6" destOrd="0" parTransId="{247EC175-1C3C-4920-90CE-8E2CF47743DE}" sibTransId="{01C16FCE-38F7-4268-8DFE-6C87BBE90FBE}"/>
    <dgm:cxn modelId="{418ED40D-1F65-44A9-9485-2BD056A3C0FE}" type="presOf" srcId="{DEEB44E5-5A21-4956-B9C0-20A6EE7352C3}" destId="{DDADF8B8-7521-4D2D-9897-C6EE817DCD00}" srcOrd="0" destOrd="0" presId="urn:microsoft.com/office/officeart/2005/8/layout/vList2"/>
    <dgm:cxn modelId="{F4A7D713-BD94-48F0-9546-4096E55FC28F}" type="presOf" srcId="{C2B4FD56-B58A-4A38-BC6F-6CA4EC30880D}" destId="{CDB2F475-F474-4886-A305-680384D685A3}" srcOrd="0" destOrd="10" presId="urn:microsoft.com/office/officeart/2005/8/layout/vList2"/>
    <dgm:cxn modelId="{7E6EBA1D-B1BB-48A7-B651-9C02BB632BEE}" type="presOf" srcId="{31A95DD7-A40E-4B7B-B2FA-C7D384BE3A62}" destId="{B6203B96-5836-4D74-BFF9-1AAF13E0C58C}" srcOrd="0" destOrd="0" presId="urn:microsoft.com/office/officeart/2005/8/layout/vList2"/>
    <dgm:cxn modelId="{4FFC923C-C3F1-4B69-9593-1153387AD349}" type="presOf" srcId="{A6F56C83-35CD-46A9-9508-62BFC95F3175}" destId="{CDB2F475-F474-4886-A305-680384D685A3}" srcOrd="0" destOrd="5" presId="urn:microsoft.com/office/officeart/2005/8/layout/vList2"/>
    <dgm:cxn modelId="{8E16F93C-70E8-41B5-9994-B495490959C7}" type="presOf" srcId="{3D37C4B2-5F4A-4D8C-82BB-FFCAF9B4AFFF}" destId="{CDB2F475-F474-4886-A305-680384D685A3}" srcOrd="0" destOrd="2" presId="urn:microsoft.com/office/officeart/2005/8/layout/vList2"/>
    <dgm:cxn modelId="{3A229F43-C7B6-48A0-959F-837BE012EDC6}" type="presOf" srcId="{4C7DF90C-E25D-4F72-AF8F-1A6234BB3C3B}" destId="{CDB2F475-F474-4886-A305-680384D685A3}" srcOrd="0" destOrd="1" presId="urn:microsoft.com/office/officeart/2005/8/layout/vList2"/>
    <dgm:cxn modelId="{D6EFB947-489C-44C9-A686-72AFCA347482}" type="presOf" srcId="{16F04B71-F95A-45C6-8FDF-60A6F187EF7D}" destId="{CDB2F475-F474-4886-A305-680384D685A3}" srcOrd="0" destOrd="9" presId="urn:microsoft.com/office/officeart/2005/8/layout/vList2"/>
    <dgm:cxn modelId="{9123B469-6A54-47DB-84E7-E64617AEF33F}" srcId="{31A95DD7-A40E-4B7B-B2FA-C7D384BE3A62}" destId="{4C7DF90C-E25D-4F72-AF8F-1A6234BB3C3B}" srcOrd="1" destOrd="0" parTransId="{75CCFBAE-4F7E-40A4-9659-2A25597B1EBE}" sibTransId="{0180455F-CF62-4DCD-BA41-04C25B89746E}"/>
    <dgm:cxn modelId="{9434D749-E312-47C1-A8B0-ABF0D71774A2}" type="presOf" srcId="{9A889D7F-C4A6-491C-8582-E0DA926C61AE}" destId="{CDB2F475-F474-4886-A305-680384D685A3}" srcOrd="0" destOrd="3" presId="urn:microsoft.com/office/officeart/2005/8/layout/vList2"/>
    <dgm:cxn modelId="{0B1D8A4E-DFB8-4AF9-9722-C90126B318E3}" type="presOf" srcId="{E05076A3-BC8F-45B1-99B9-C0FD7CECEAEF}" destId="{CDB2F475-F474-4886-A305-680384D685A3}" srcOrd="0" destOrd="0" presId="urn:microsoft.com/office/officeart/2005/8/layout/vList2"/>
    <dgm:cxn modelId="{A868B974-F550-4A79-BD65-61543743CE4F}" srcId="{31A95DD7-A40E-4B7B-B2FA-C7D384BE3A62}" destId="{16F04B71-F95A-45C6-8FDF-60A6F187EF7D}" srcOrd="9" destOrd="0" parTransId="{4E2D07DE-598D-4CB0-9EB2-F2FF13243EC4}" sibTransId="{D05F60BB-082C-44EB-8B02-2E0232257C30}"/>
    <dgm:cxn modelId="{E738238B-BC18-444D-93BE-5660FB4F2B38}" type="presOf" srcId="{770F2837-0CFA-4D0A-999E-B9847AC42D04}" destId="{CDB2F475-F474-4886-A305-680384D685A3}" srcOrd="0" destOrd="7" presId="urn:microsoft.com/office/officeart/2005/8/layout/vList2"/>
    <dgm:cxn modelId="{52484494-A870-4185-B0D1-E21A09B0C625}" srcId="{31A95DD7-A40E-4B7B-B2FA-C7D384BE3A62}" destId="{A6F56C83-35CD-46A9-9508-62BFC95F3175}" srcOrd="5" destOrd="0" parTransId="{656C0F1D-1224-4DA0-9371-2F5281CF05D0}" sibTransId="{AAB0C6B6-86C7-40AF-A37D-0040855432B4}"/>
    <dgm:cxn modelId="{BF6BEFA4-D1B1-4457-8168-D098AF6B04B0}" srcId="{31A95DD7-A40E-4B7B-B2FA-C7D384BE3A62}" destId="{EAFD2AC3-A2C8-4C1A-A30C-308E0E83BFE2}" srcOrd="4" destOrd="0" parTransId="{15DEDB8F-4DD1-4512-AD72-2C16BF5BAF2F}" sibTransId="{92643214-EC04-4535-9CB9-9E14649228BD}"/>
    <dgm:cxn modelId="{8E98C7A9-1D02-4058-A07D-851F5CDAFCEF}" srcId="{31A95DD7-A40E-4B7B-B2FA-C7D384BE3A62}" destId="{E05076A3-BC8F-45B1-99B9-C0FD7CECEAEF}" srcOrd="0" destOrd="0" parTransId="{2343693D-BC56-491E-87B8-8ED8B0C02D96}" sibTransId="{4BE8EECE-6284-4173-B41E-EF624CF53170}"/>
    <dgm:cxn modelId="{9B4BD1A9-DC62-4D79-B39C-50849BE0D451}" srcId="{31A95DD7-A40E-4B7B-B2FA-C7D384BE3A62}" destId="{C2B4FD56-B58A-4A38-BC6F-6CA4EC30880D}" srcOrd="10" destOrd="0" parTransId="{BAE4DB70-380C-43CA-87A5-DC51BF0E638C}" sibTransId="{7622F976-5CA0-4827-A902-C910C5503C0C}"/>
    <dgm:cxn modelId="{E88EB7B3-229B-4042-A831-45D0887C5CE5}" type="presOf" srcId="{C1A46FDC-B619-4CD8-AAAB-2A407D92FF30}" destId="{CDB2F475-F474-4886-A305-680384D685A3}" srcOrd="0" destOrd="8" presId="urn:microsoft.com/office/officeart/2005/8/layout/vList2"/>
    <dgm:cxn modelId="{B495F9C6-D62D-45BE-B9AE-311F25DC2B86}" srcId="{DEEB44E5-5A21-4956-B9C0-20A6EE7352C3}" destId="{31A95DD7-A40E-4B7B-B2FA-C7D384BE3A62}" srcOrd="0" destOrd="0" parTransId="{CBBDCF42-9EE7-4428-8C7A-34EA329D7F07}" sibTransId="{6DE11F15-5DBE-43C2-BF75-B60D83FFF503}"/>
    <dgm:cxn modelId="{63774ACD-A125-43CF-BC87-2D7EA7BB0EC6}" srcId="{31A95DD7-A40E-4B7B-B2FA-C7D384BE3A62}" destId="{3D37C4B2-5F4A-4D8C-82BB-FFCAF9B4AFFF}" srcOrd="2" destOrd="0" parTransId="{3B0AE310-CF7E-4D54-81C1-D83E2D9BCC2E}" sibTransId="{4295D385-DD94-4737-A507-EDF0455FAE9A}"/>
    <dgm:cxn modelId="{A057E1E0-6B71-4EA7-88F1-64922EA0DF06}" srcId="{31A95DD7-A40E-4B7B-B2FA-C7D384BE3A62}" destId="{770F2837-0CFA-4D0A-999E-B9847AC42D04}" srcOrd="7" destOrd="0" parTransId="{C2C1FE5F-D377-4DB7-B616-5DE71B2F70E8}" sibTransId="{D851487D-AE66-4901-8070-183CA1922E53}"/>
    <dgm:cxn modelId="{01E9E6E2-9FB0-47EA-825E-9D80707430B7}" srcId="{31A95DD7-A40E-4B7B-B2FA-C7D384BE3A62}" destId="{9A889D7F-C4A6-491C-8582-E0DA926C61AE}" srcOrd="3" destOrd="0" parTransId="{7B6D4EBF-AAF4-493B-93DC-2ECE82C87F1D}" sibTransId="{D9AC7C67-093C-4583-9E5B-169224DCCFC7}"/>
    <dgm:cxn modelId="{F85AEAEA-3CBA-48B0-AF4E-D2A6733DE4BD}" type="presOf" srcId="{E5FEE52F-DC58-4993-952A-73D91E51C188}" destId="{CDB2F475-F474-4886-A305-680384D685A3}" srcOrd="0" destOrd="6" presId="urn:microsoft.com/office/officeart/2005/8/layout/vList2"/>
    <dgm:cxn modelId="{B094F6EF-46F2-4688-A658-FD5EB0583BF8}" srcId="{31A95DD7-A40E-4B7B-B2FA-C7D384BE3A62}" destId="{C1A46FDC-B619-4CD8-AAAB-2A407D92FF30}" srcOrd="8" destOrd="0" parTransId="{FE337416-1886-499D-9942-6CBF95FACBC7}" sibTransId="{F06332DF-677A-4A76-9624-814707A3160F}"/>
    <dgm:cxn modelId="{F2EA01FD-0958-48AC-9804-FB4C16DAB2CE}" type="presOf" srcId="{EAFD2AC3-A2C8-4C1A-A30C-308E0E83BFE2}" destId="{CDB2F475-F474-4886-A305-680384D685A3}" srcOrd="0" destOrd="4" presId="urn:microsoft.com/office/officeart/2005/8/layout/vList2"/>
    <dgm:cxn modelId="{AD8A5274-1F8E-467A-B9BE-0F0800544B26}" type="presParOf" srcId="{DDADF8B8-7521-4D2D-9897-C6EE817DCD00}" destId="{B6203B96-5836-4D74-BFF9-1AAF13E0C58C}" srcOrd="0" destOrd="0" presId="urn:microsoft.com/office/officeart/2005/8/layout/vList2"/>
    <dgm:cxn modelId="{A73483AA-F94E-4EEC-91AA-F56631C4DCA2}" type="presParOf" srcId="{DDADF8B8-7521-4D2D-9897-C6EE817DCD00}" destId="{CDB2F475-F474-4886-A305-680384D685A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241FB-299E-47B1-9B35-ADE4855D2875}">
      <dsp:nvSpPr>
        <dsp:cNvPr id="0" name=""/>
        <dsp:cNvSpPr/>
      </dsp:nvSpPr>
      <dsp:spPr>
        <a:xfrm>
          <a:off x="578732" y="2615"/>
          <a:ext cx="2133259" cy="1279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Kryteria formalne ogólne</a:t>
          </a:r>
        </a:p>
      </dsp:txBody>
      <dsp:txXfrm>
        <a:off x="578732" y="2615"/>
        <a:ext cx="2133259" cy="1279955"/>
      </dsp:txXfrm>
    </dsp:sp>
    <dsp:sp modelId="{F518B9DE-40C6-4DC4-AA7D-51B46B921960}">
      <dsp:nvSpPr>
        <dsp:cNvPr id="0" name=""/>
        <dsp:cNvSpPr/>
      </dsp:nvSpPr>
      <dsp:spPr>
        <a:xfrm>
          <a:off x="2925317" y="2615"/>
          <a:ext cx="2133259" cy="1279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Kryteria formalne specyficzne dla poszczególnych działań</a:t>
          </a:r>
        </a:p>
      </dsp:txBody>
      <dsp:txXfrm>
        <a:off x="2925317" y="2615"/>
        <a:ext cx="2133259" cy="1279955"/>
      </dsp:txXfrm>
    </dsp:sp>
    <dsp:sp modelId="{09DEA800-A8A1-4F18-9F56-E94987466813}">
      <dsp:nvSpPr>
        <dsp:cNvPr id="0" name=""/>
        <dsp:cNvSpPr/>
      </dsp:nvSpPr>
      <dsp:spPr>
        <a:xfrm>
          <a:off x="578732" y="1495897"/>
          <a:ext cx="2133259" cy="1279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Kryteria merytoryczne ogólne</a:t>
          </a:r>
        </a:p>
      </dsp:txBody>
      <dsp:txXfrm>
        <a:off x="578732" y="1495897"/>
        <a:ext cx="2133259" cy="1279955"/>
      </dsp:txXfrm>
    </dsp:sp>
    <dsp:sp modelId="{DBD259F2-7C83-4605-8CF7-30424ED6913E}">
      <dsp:nvSpPr>
        <dsp:cNvPr id="0" name=""/>
        <dsp:cNvSpPr/>
      </dsp:nvSpPr>
      <dsp:spPr>
        <a:xfrm>
          <a:off x="2925317" y="1495897"/>
          <a:ext cx="2133259" cy="1279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Kryteria merytoryczne specyficzne dla poszczególnych działań</a:t>
          </a:r>
        </a:p>
      </dsp:txBody>
      <dsp:txXfrm>
        <a:off x="2925317" y="1495897"/>
        <a:ext cx="2133259" cy="1279955"/>
      </dsp:txXfrm>
    </dsp:sp>
    <dsp:sp modelId="{25774BE5-57C9-47D8-8CB1-BCD744175447}">
      <dsp:nvSpPr>
        <dsp:cNvPr id="0" name=""/>
        <dsp:cNvSpPr/>
      </dsp:nvSpPr>
      <dsp:spPr>
        <a:xfrm>
          <a:off x="1752024" y="2989178"/>
          <a:ext cx="2133259" cy="1279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Kryteria oceny zgodności projektów ze Strategią ZIT</a:t>
          </a:r>
        </a:p>
      </dsp:txBody>
      <dsp:txXfrm>
        <a:off x="1752024" y="2989178"/>
        <a:ext cx="2133259" cy="1279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77D2C-5907-4208-8A75-DA263EFB99EC}">
      <dsp:nvSpPr>
        <dsp:cNvPr id="0" name=""/>
        <dsp:cNvSpPr/>
      </dsp:nvSpPr>
      <dsp:spPr>
        <a:xfrm>
          <a:off x="678" y="157209"/>
          <a:ext cx="2645165" cy="158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Kryteria dostępu</a:t>
          </a:r>
        </a:p>
      </dsp:txBody>
      <dsp:txXfrm>
        <a:off x="678" y="157209"/>
        <a:ext cx="2645165" cy="1587099"/>
      </dsp:txXfrm>
    </dsp:sp>
    <dsp:sp modelId="{01035AC7-8F46-446F-BC7D-6D3AFA40EE94}">
      <dsp:nvSpPr>
        <dsp:cNvPr id="0" name=""/>
        <dsp:cNvSpPr/>
      </dsp:nvSpPr>
      <dsp:spPr>
        <a:xfrm>
          <a:off x="2910359" y="157209"/>
          <a:ext cx="2645165" cy="158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Kryteria formalne specyficzne dla naboru</a:t>
          </a:r>
        </a:p>
      </dsp:txBody>
      <dsp:txXfrm>
        <a:off x="2910359" y="157209"/>
        <a:ext cx="2645165" cy="1587099"/>
      </dsp:txXfrm>
    </dsp:sp>
    <dsp:sp modelId="{B7B6F4A6-9A1E-4E41-9FF1-4C41DA254E4C}">
      <dsp:nvSpPr>
        <dsp:cNvPr id="0" name=""/>
        <dsp:cNvSpPr/>
      </dsp:nvSpPr>
      <dsp:spPr>
        <a:xfrm>
          <a:off x="678" y="2008825"/>
          <a:ext cx="2645165" cy="158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Kryteria merytoryczne specyficzne dla naboru</a:t>
          </a:r>
        </a:p>
      </dsp:txBody>
      <dsp:txXfrm>
        <a:off x="678" y="2008825"/>
        <a:ext cx="2645165" cy="1587099"/>
      </dsp:txXfrm>
    </dsp:sp>
    <dsp:sp modelId="{4226B355-6297-4F37-93E0-6C732BB722E0}">
      <dsp:nvSpPr>
        <dsp:cNvPr id="0" name=""/>
        <dsp:cNvSpPr/>
      </dsp:nvSpPr>
      <dsp:spPr>
        <a:xfrm>
          <a:off x="2910359" y="2008825"/>
          <a:ext cx="2645165" cy="158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Kryteria oceny zgodności projektów ze Strategią ZIT</a:t>
          </a:r>
        </a:p>
      </dsp:txBody>
      <dsp:txXfrm>
        <a:off x="2910359" y="2008825"/>
        <a:ext cx="2645165" cy="1587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03B96-5836-4D74-BFF9-1AAF13E0C58C}">
      <dsp:nvSpPr>
        <dsp:cNvPr id="0" name=""/>
        <dsp:cNvSpPr/>
      </dsp:nvSpPr>
      <dsp:spPr>
        <a:xfrm>
          <a:off x="0" y="422803"/>
          <a:ext cx="10515600" cy="79261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Na poziomie krajowym</a:t>
          </a:r>
        </a:p>
      </dsp:txBody>
      <dsp:txXfrm>
        <a:off x="38692" y="461495"/>
        <a:ext cx="10438216" cy="715227"/>
      </dsp:txXfrm>
    </dsp:sp>
    <dsp:sp modelId="{CDB2F475-F474-4886-A305-680384D685A3}">
      <dsp:nvSpPr>
        <dsp:cNvPr id="0" name=""/>
        <dsp:cNvSpPr/>
      </dsp:nvSpPr>
      <dsp:spPr>
        <a:xfrm>
          <a:off x="0" y="1404167"/>
          <a:ext cx="10515600" cy="3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kern="1200" dirty="0"/>
            <a:t>Trudność z rekrutacją kadr do szkół branżowych (braki kadrowe)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kern="1200" dirty="0"/>
            <a:t>Dezawuacja szkolnictwa zawodowego na rzecz szkolnictwa ogólnego, zły wizerunek szkolnictwa zawodowego wśród uczniów i rodziców, przekonanie o braku perspektyw rozwojowych dla absolwentów szkół zawodowych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kern="1200" dirty="0"/>
            <a:t>Źle funkcjonujący system doradztwa zawodowego w szkołach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kern="1200" dirty="0"/>
            <a:t>Niedopasowana do potrzeb regionalnego rynku pracy podstawa programowa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kern="1200" dirty="0"/>
            <a:t>Brak współpracy lub niewystarczająca współpraca z pracodawcami, niewystarczające zaangażowanie pracodawców w praktyczną naukę zawodu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kern="1200" dirty="0"/>
            <a:t>Nieadekwatna do potrzeb i oczekiwań uczniów proporcja godzin nauczania teoretycznego i praktycznego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kern="1200" dirty="0"/>
            <a:t>Przestarzała baza techniczno-dydaktyczna szkół, zwłaszcza w zakresie wyposażenia pracowni do realizacji praktycznej nauki zawodu </a:t>
          </a:r>
        </a:p>
      </dsp:txBody>
      <dsp:txXfrm>
        <a:off x="0" y="1404167"/>
        <a:ext cx="10515600" cy="3161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03B96-5836-4D74-BFF9-1AAF13E0C58C}">
      <dsp:nvSpPr>
        <dsp:cNvPr id="0" name=""/>
        <dsp:cNvSpPr/>
      </dsp:nvSpPr>
      <dsp:spPr>
        <a:xfrm>
          <a:off x="0" y="196673"/>
          <a:ext cx="10515600" cy="79261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Na poziomie regionalnym</a:t>
          </a:r>
        </a:p>
      </dsp:txBody>
      <dsp:txXfrm>
        <a:off x="38692" y="235365"/>
        <a:ext cx="10438216" cy="715227"/>
      </dsp:txXfrm>
    </dsp:sp>
    <dsp:sp modelId="{CDB2F475-F474-4886-A305-680384D685A3}">
      <dsp:nvSpPr>
        <dsp:cNvPr id="0" name=""/>
        <dsp:cNvSpPr/>
      </dsp:nvSpPr>
      <dsp:spPr>
        <a:xfrm>
          <a:off x="0" y="1320955"/>
          <a:ext cx="10515600" cy="36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Rosnące niedobory nauczycieli szkół zawodowych</a:t>
          </a:r>
          <a:endParaRPr lang="pl-P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Programy nauczania i egzaminy niedostosowane do potrzeb pracodawców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Nienajlepsza reputacja kształcenia zawodowego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Duża liczba zawodów deficytowych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Niskie nakłady na edukację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Mała ilość konsultacji programów nauczania z przedsiębiorcami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Niedostatecznie rozwinięte szkolnictwo zawodowe w obszarze inteligentnej specjalizacji branży chemicznej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Niedostosowanie programów kształcenia do potrzeb pracodawców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Niższa od średniej krajowej zdawalność egzaminów zawodowych oraz stopień uzyskiwania świadectw kwalifikacji zawodowych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Rosnąca deficytowość obszaru społeczno-medycznego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Obawa o rozproszenie potencjału gospodarczego przez dużą ilość inteligentnych specjalizacji</a:t>
          </a:r>
        </a:p>
      </dsp:txBody>
      <dsp:txXfrm>
        <a:off x="0" y="1320955"/>
        <a:ext cx="10515600" cy="363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2F226E-1CDE-4978-A928-C0F474842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1A29A5-5760-4C4D-A6D5-C5CD41304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973851-B9CE-41F9-9AC0-2950E8C9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C3FA57-44E6-450A-8E2C-0E07CD25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536CFE-4E3D-44DF-9EB5-106822C6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92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A8A523-C8A7-4FF2-90AC-7949EF6B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DA6F0DA-585C-430B-8096-73CCF665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C58C30-1AD8-45D6-ADD3-1AEF7901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990DFC-7AEB-44A3-BDD4-CDA9E8F7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EB50AE-1FDA-471D-B941-92AAF700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05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C80BEC0-9858-47A1-850D-0A10B8E23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E9D4BD1-C1ED-4D49-A970-6AB1E9149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62FC66-8911-4254-859D-5DF6013E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469814-5B6B-42CB-8FEC-E22E9688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4FBFB2-2B48-483D-BCF2-5456A5FF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11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5DD29B-941C-4A8C-967D-E5757243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47E6F1-ED40-4A6A-B408-82D3007B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F72C1F-9FD1-4161-9BC9-8C56DFA9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26D3B4-64E0-45EE-9CF1-15A0EE76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9D7678-E539-43F3-9DE4-FF1637D6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75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78FBFA-3658-45F9-A877-F4BEA466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8790DB-6966-4E0D-B73C-CE6DCBE89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0CFCEB-1592-454C-868F-494DC1CF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2C1237-0418-4E7A-AE36-1B7F6034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B65721-5CC8-4CB7-BAE0-517B8F33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0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80F540-C1E2-4BA7-9761-08D9059E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99DF0B-6A19-4FC7-B418-C961DE5F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E8B0DA-BC62-4CF7-8848-BB6D87F90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CEE7F6-5030-4C2B-ADEC-FC799C01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682B3C-06CB-4B9B-9677-6AD0A410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6A4D69-203C-4246-980A-D119DB93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2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F9047-5358-4920-8F14-EBC4792A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DC43CA-3FA1-411F-855E-CD139DD1C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28063C-5438-42D3-BA15-5980AAFCE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43BBFF0-F03E-4D66-AE0D-180F18257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5A9007B-3C92-4538-B350-F3DA315E2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BCAC921-6616-49DD-BFAC-8F04667E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8598E19-39D3-4385-A948-6D6B94AD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78CC207-8023-4C82-A200-AA4E9A16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01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0C544-9D58-4C7E-B935-78D298FD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7FE5446-3A6B-4E89-A1C3-BAFDFC85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6DE0131-B162-43CD-ABAF-09CA2400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D16687E-7E01-41E2-83B9-7643E952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44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FA628B-F838-4D22-94CE-5A37B3E4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1CAC52C-7AB2-43AB-9E36-C72CCB5C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09F4E1-F94D-4AB5-B551-C950DD3B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4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80CD27-D0E7-4199-95AE-8B5FCD03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992953-7972-4FB6-A2F6-3B6B5A3BC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D72F64F-011E-4036-8A15-4FF2D57E4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345177-FA38-4A4F-BB6E-57A88F3E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E1B5CCD-8517-4804-B7CC-3739CF50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CECA84-3D66-4627-B121-289894A5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10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39F2C-0098-4B4E-91AD-D45A780D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CEC098C-1715-4BD5-A4D2-DBD3982BD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1B70BE-AA65-4B1B-9C70-14ACB7A40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F8AE0D-8157-4D44-BD05-B2312624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7E5053-AB55-403A-A89F-6B1EC5DD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1FF8A7-ACAA-4A43-A67A-ACAE54D7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85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4F8B602-678D-4860-85D6-32CD4679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F65791-C3D8-49A2-AAF6-B36556D69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6FD9E1-ABC4-4895-AC5F-0C7661863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8DB74F-B6A7-41CC-9E6C-063D93624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6524D9-A906-45F1-8C68-CC5672121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10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B6A5C0D-70EB-4A4D-B31E-FD5A87BB8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70"/>
            <a:ext cx="12192000" cy="67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Jak beneficjenci oceniają trafność zrealizowanego przez siebie projektu w stosunku do potrzeb zidentyfikowanych w obszarze edukacji? </a:t>
            </a:r>
            <a:br>
              <a:rPr lang="pl-PL" sz="2000" b="1" dirty="0">
                <a:latin typeface="+mn-lt"/>
              </a:rPr>
            </a:br>
            <a:br>
              <a:rPr lang="pl-PL" sz="2000" b="1" dirty="0">
                <a:latin typeface="+mn-lt"/>
              </a:rPr>
            </a:br>
            <a:r>
              <a:rPr lang="pl-PL" sz="2000" b="1" dirty="0">
                <a:latin typeface="+mn-lt"/>
              </a:rPr>
              <a:t>Ocena w skali od 1 do 5, gdzie 1 oznacza ocenę najniższą, a 5 – ocenę najwyższą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077537"/>
              </p:ext>
            </p:extLst>
          </p:nvPr>
        </p:nvGraphicFramePr>
        <p:xfrm>
          <a:off x="354841" y="1825625"/>
          <a:ext cx="1147776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6242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C036BE4-69AD-4220-A01D-E4F77CC84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59" y="192984"/>
            <a:ext cx="7163487" cy="653613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805" y="128882"/>
            <a:ext cx="5764731" cy="987650"/>
          </a:xfrm>
        </p:spPr>
        <p:txBody>
          <a:bodyPr>
            <a:normAutofit/>
          </a:bodyPr>
          <a:lstStyle/>
          <a:p>
            <a:r>
              <a:rPr lang="pl-PL" sz="1800" b="1" dirty="0"/>
              <a:t>Liczba realizowanych projektów w podziale na powiaty</a:t>
            </a:r>
          </a:p>
        </p:txBody>
      </p:sp>
    </p:spTree>
    <p:extLst>
      <p:ext uri="{BB962C8B-B14F-4D97-AF65-F5344CB8AC3E}">
        <p14:creationId xmlns:p14="http://schemas.microsoft.com/office/powerpoint/2010/main" val="269532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F98131A-C821-49B5-83FC-94C29BC31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26" y="228371"/>
            <a:ext cx="7244858" cy="661037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805" y="128882"/>
            <a:ext cx="5764731" cy="987650"/>
          </a:xfrm>
        </p:spPr>
        <p:txBody>
          <a:bodyPr>
            <a:normAutofit/>
          </a:bodyPr>
          <a:lstStyle/>
          <a:p>
            <a:r>
              <a:rPr lang="pl-PL" sz="1800" b="1" dirty="0"/>
              <a:t>Wartość dofinansowania w ramach wspartych projektów </a:t>
            </a:r>
            <a:br>
              <a:rPr lang="pl-PL" sz="1800" b="1" dirty="0"/>
            </a:br>
            <a:r>
              <a:rPr lang="pl-PL" sz="1800" b="1" dirty="0"/>
              <a:t>w podziale na powiaty</a:t>
            </a:r>
          </a:p>
        </p:txBody>
      </p:sp>
    </p:spTree>
    <p:extLst>
      <p:ext uri="{BB962C8B-B14F-4D97-AF65-F5344CB8AC3E}">
        <p14:creationId xmlns:p14="http://schemas.microsoft.com/office/powerpoint/2010/main" val="1486236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6325" y="258247"/>
            <a:ext cx="4434444" cy="1325563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Na jakie problemy odpowiadała realizacja Państwa projektu?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355875"/>
              </p:ext>
            </p:extLst>
          </p:nvPr>
        </p:nvGraphicFramePr>
        <p:xfrm>
          <a:off x="363186" y="1591295"/>
          <a:ext cx="57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9748888"/>
              </p:ext>
            </p:extLst>
          </p:nvPr>
        </p:nvGraphicFramePr>
        <p:xfrm>
          <a:off x="6719061" y="1552493"/>
          <a:ext cx="50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rostokąt 6"/>
          <p:cNvSpPr/>
          <p:nvPr/>
        </p:nvSpPr>
        <p:spPr>
          <a:xfrm>
            <a:off x="6394383" y="570890"/>
            <a:ext cx="4813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Jak oceniają Państwo osiągnięte w wyniku realizacji projektu efektu?</a:t>
            </a:r>
          </a:p>
        </p:txBody>
      </p:sp>
      <p:sp>
        <p:nvSpPr>
          <p:cNvPr id="8" name="Prostokąt 7"/>
          <p:cNvSpPr/>
          <p:nvPr/>
        </p:nvSpPr>
        <p:spPr>
          <a:xfrm>
            <a:off x="4710545" y="20155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/>
              <a:t>Działanie 7.2</a:t>
            </a:r>
          </a:p>
        </p:txBody>
      </p:sp>
    </p:spTree>
    <p:extLst>
      <p:ext uri="{BB962C8B-B14F-4D97-AF65-F5344CB8AC3E}">
        <p14:creationId xmlns:p14="http://schemas.microsoft.com/office/powerpoint/2010/main" val="4325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66953" cy="1325563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Na jakie problemy odpowiadała realizacja Państwa projektu?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299870"/>
              </p:ext>
            </p:extLst>
          </p:nvPr>
        </p:nvGraphicFramePr>
        <p:xfrm>
          <a:off x="296883" y="1366787"/>
          <a:ext cx="6480000" cy="512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957625"/>
              </p:ext>
            </p:extLst>
          </p:nvPr>
        </p:nvGraphicFramePr>
        <p:xfrm>
          <a:off x="6865438" y="1615044"/>
          <a:ext cx="5093013" cy="487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4710545" y="20155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/>
              <a:t>Działanie 10.4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394383" y="570890"/>
            <a:ext cx="4813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Jak oceniają Państwo osiągnięte w wyniku realizacji projektu efektu?</a:t>
            </a:r>
          </a:p>
        </p:txBody>
      </p:sp>
    </p:spTree>
    <p:extLst>
      <p:ext uri="{BB962C8B-B14F-4D97-AF65-F5344CB8AC3E}">
        <p14:creationId xmlns:p14="http://schemas.microsoft.com/office/powerpoint/2010/main" val="426446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041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Czy gdyby nie dofinansowanie ze środków Regionalnego Programu Operacyjnego Województwa Dolnośląskiego 2014-2020 możliwe byłoby zrealizowanie projektu?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graphicFrame>
        <p:nvGraphicFramePr>
          <p:cNvPr id="7" name="Wykres 6" descr="Czy gdyby nie dofinansowanie ze środków Regionalnego Programu Operacyjnego Województwa Dolnośląskiego 2014-2020 możliwe byłoby zrealizowanie projektu?">
            <a:extLst>
              <a:ext uri="{FF2B5EF4-FFF2-40B4-BE49-F238E27FC236}">
                <a16:creationId xmlns:a16="http://schemas.microsoft.com/office/drawing/2014/main" id="{EF236E21-6A7C-49AB-8E45-064A26162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318589"/>
              </p:ext>
            </p:extLst>
          </p:nvPr>
        </p:nvGraphicFramePr>
        <p:xfrm>
          <a:off x="1020277" y="1508166"/>
          <a:ext cx="10048775" cy="483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792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Kryteria oceny wniosków o dofinansowanie w ramach RPO WD 2014-2020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6002260"/>
              </p:ext>
            </p:extLst>
          </p:nvPr>
        </p:nvGraphicFramePr>
        <p:xfrm>
          <a:off x="217581" y="2292823"/>
          <a:ext cx="5637309" cy="427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8972726"/>
              </p:ext>
            </p:extLst>
          </p:nvPr>
        </p:nvGraphicFramePr>
        <p:xfrm>
          <a:off x="6264322" y="2238233"/>
          <a:ext cx="5556203" cy="375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857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499282" y="1707697"/>
            <a:ext cx="50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EFS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748664" y="1707697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EFRR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5495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Ocena zastosowanych kryteriów wyboru projektów i regulaminów konkursów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511791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l-PL" sz="2000" dirty="0"/>
              <a:t>Zarówno dobór kryteriów wyboru projektów, jak i opracowane regulaminy konkursów zapewniły wybór projektów, które odpowiadały na aktualne potrzeby w regionie.</a:t>
            </a:r>
          </a:p>
          <a:p>
            <a:r>
              <a:rPr lang="pl-PL" sz="2000" dirty="0"/>
              <a:t>O adekwatności wybranych projektów do potrzeb społeczno-gospodarczych województwa decydują przede wszystkim kryteria merytoryczne szczegółowe, w tym: </a:t>
            </a:r>
          </a:p>
          <a:p>
            <a:pPr lvl="1"/>
            <a:r>
              <a:rPr lang="pl-PL" sz="2000" b="1" dirty="0"/>
              <a:t>Poziom zamożności gminy</a:t>
            </a:r>
            <a:r>
              <a:rPr lang="pl-PL" sz="2000" dirty="0"/>
              <a:t>,</a:t>
            </a:r>
          </a:p>
          <a:p>
            <a:pPr lvl="1"/>
            <a:r>
              <a:rPr lang="pl-PL" sz="2000" b="1" dirty="0"/>
              <a:t>Przygotowanie infrastruktury i wyposażenia kształcenia zawodowego pod kątem zgodności zawodów z Dolnośląskimi Regionalnymi Specjalizacjami, bądź z potrzebami rynku pracy (w przypadku naborów kierowanych do ZIT)</a:t>
            </a:r>
            <a:r>
              <a:rPr lang="pl-PL" sz="2000" dirty="0"/>
              <a:t>,</a:t>
            </a:r>
          </a:p>
          <a:p>
            <a:pPr lvl="1"/>
            <a:r>
              <a:rPr lang="pl-PL" sz="2000" b="1" dirty="0"/>
              <a:t>Zapewnienie rozwoju infrastruktury szkoły w zakresie nauk matematyczno-przyrodniczych i cyfrowych,</a:t>
            </a:r>
            <a:endParaRPr lang="pl-PL" sz="2000" dirty="0"/>
          </a:p>
          <a:p>
            <a:pPr lvl="1"/>
            <a:r>
              <a:rPr lang="pl-PL" sz="2000" b="1" dirty="0"/>
              <a:t>Współpraca z pracodawcami.</a:t>
            </a:r>
            <a:endParaRPr lang="pl-PL" sz="2000" dirty="0"/>
          </a:p>
          <a:p>
            <a:r>
              <a:rPr lang="pl-PL" sz="2000" dirty="0"/>
              <a:t>Pozostałe kryteria pozwalają na wybór przedsięwzięć charakteryzujących się zdolnością do realizacji, oszczędnością, wpisywaniem się projektu w cele szczegółowe poszczególnych osi RPO WD 2014-2020 oraz spójnością koncepcji planowanego przedsięwzięcia, co również wpływa na odpowiadanie projektu na potrzeby regionu (na skutek sprawnej realizacji interwencji i efektywności wykorzystania środków). </a:t>
            </a:r>
          </a:p>
        </p:txBody>
      </p:sp>
    </p:spTree>
    <p:extLst>
      <p:ext uri="{BB962C8B-B14F-4D97-AF65-F5344CB8AC3E}">
        <p14:creationId xmlns:p14="http://schemas.microsoft.com/office/powerpoint/2010/main" val="22708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906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Trudności z zapewnieniem wysokiej jakości kształcenia zawodowego</a:t>
            </a:r>
            <a:endParaRPr lang="pl-PL" sz="2000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997582"/>
              </p:ext>
            </p:extLst>
          </p:nvPr>
        </p:nvGraphicFramePr>
        <p:xfrm>
          <a:off x="838200" y="1187532"/>
          <a:ext cx="10515600" cy="503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761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838200" y="365126"/>
            <a:ext cx="10515600" cy="774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>
                <a:latin typeface="+mn-lt"/>
              </a:rPr>
              <a:t>Trudności z zapewnieniem wysokiej jakości kształcenia zawodowego</a:t>
            </a:r>
            <a:endParaRPr lang="pl-PL" sz="2000" dirty="0">
              <a:latin typeface="+mn-lt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445711"/>
              </p:ext>
            </p:extLst>
          </p:nvPr>
        </p:nvGraphicFramePr>
        <p:xfrm>
          <a:off x="838200" y="1140032"/>
          <a:ext cx="10515600" cy="495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56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 Jakiego typu przedsięwzięcie realizowali Państwo w ramach projektu? (Działanie 7.1)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241988"/>
              </p:ext>
            </p:extLst>
          </p:nvPr>
        </p:nvGraphicFramePr>
        <p:xfrm>
          <a:off x="810905" y="1634556"/>
          <a:ext cx="10515600" cy="424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52976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E6BE2A4-1E6E-41FF-8FED-23715589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05" y="85992"/>
            <a:ext cx="10515600" cy="597401"/>
          </a:xfrm>
        </p:spPr>
        <p:txBody>
          <a:bodyPr>
            <a:normAutofit/>
          </a:bodyPr>
          <a:lstStyle/>
          <a:p>
            <a:r>
              <a:rPr lang="pl-PL" sz="2000" b="1" dirty="0"/>
              <a:t>Wnioski i rekomendacje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FA97085-0477-41C6-9BA3-A442B36B2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79687"/>
              </p:ext>
            </p:extLst>
          </p:nvPr>
        </p:nvGraphicFramePr>
        <p:xfrm>
          <a:off x="190902" y="1419707"/>
          <a:ext cx="11810196" cy="40185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19195">
                  <a:extLst>
                    <a:ext uri="{9D8B030D-6E8A-4147-A177-3AD203B41FA5}">
                      <a16:colId xmlns:a16="http://schemas.microsoft.com/office/drawing/2014/main" val="4234110505"/>
                    </a:ext>
                  </a:extLst>
                </a:gridCol>
                <a:gridCol w="3231542">
                  <a:extLst>
                    <a:ext uri="{9D8B030D-6E8A-4147-A177-3AD203B41FA5}">
                      <a16:colId xmlns:a16="http://schemas.microsoft.com/office/drawing/2014/main" val="2674855453"/>
                    </a:ext>
                  </a:extLst>
                </a:gridCol>
                <a:gridCol w="3231542">
                  <a:extLst>
                    <a:ext uri="{9D8B030D-6E8A-4147-A177-3AD203B41FA5}">
                      <a16:colId xmlns:a16="http://schemas.microsoft.com/office/drawing/2014/main" val="3894053674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3122108271"/>
                    </a:ext>
                  </a:extLst>
                </a:gridCol>
                <a:gridCol w="3859729">
                  <a:extLst>
                    <a:ext uri="{9D8B030D-6E8A-4147-A177-3AD203B41FA5}">
                      <a16:colId xmlns:a16="http://schemas.microsoft.com/office/drawing/2014/main" val="4278167750"/>
                    </a:ext>
                  </a:extLst>
                </a:gridCol>
              </a:tblGrid>
              <a:tr h="494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 dirty="0">
                          <a:effectLst/>
                        </a:rPr>
                        <a:t>Lp.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spc="10" dirty="0">
                          <a:effectLst/>
                        </a:rPr>
                        <a:t>Treść wniosku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Treść rekomendacji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Adresat rekomendacji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Sposób wdrożenia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 anchor="ctr"/>
                </a:tc>
                <a:extLst>
                  <a:ext uri="{0D108BD9-81ED-4DB2-BD59-A6C34878D82A}">
                    <a16:rowId xmlns:a16="http://schemas.microsoft.com/office/drawing/2014/main" val="3460325354"/>
                  </a:ext>
                </a:extLst>
              </a:tr>
              <a:tr h="32969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1.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 dirty="0">
                          <a:effectLst/>
                        </a:rPr>
                        <a:t>Przeprowadzona analiza pozwoliła potwierdzić, że podjęta interwencja odpowiadała potrzebom identyfikowanym w regionie i zorientowana była na uzyskanie właściwych efektów. Konkursy cieszyły się bardzo dużym zainteresowaniem i udało się osiągnąć wszystkie zakładane pierwotnie efekty. Ze względu na skalę potrzeb (w tym napływ uchodźców z terenu Ukrainy, w tym dzieci i młodzieży), wciąż identyfikuje się potrzeby w zakresie objętym dotychczasową interwencją.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Rekomenduje się kontynuowanie wsparcia w ramach przyszłej perspektywy finansowej. Jak wykazało badanie, potrzeby występują zarówno po stronie wsparcia infrastrukturalnego (twardego), jak i w zakresie projektów miękkich. Szczegóły dotyczące preferowanego wsparcia (w podziale na edukację ogólną i zawodową) przedstawione zostały w treści raportu.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IZ FEDS 2021-2027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 dirty="0">
                          <a:effectLst/>
                        </a:rPr>
                        <a:t>Przyjęcie odpowiednich zapisów w dokumentach Programu FEDS 2021-2027 pozwalających na kontynuowanie wsparcia. Podczas tworzenia dokumentów programowych na przyszłą perspektywę finansową należy uwzględnić kontynuowanie wsparcia w zakresie objętym dotychczasową interwencją (przy założeniu aktualizacji szczegółowego zakresu wsparcia w odniesienie do aktualnej sytuacji społeczno-gospodarczej, w tym z uwzględnieniem potrzeb wynikających ze zwiększenia się liczby obywateli Ukrainy na obszarze Polski i związaną z tym koniecznością dostosowania systemu nauczania).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72" marR="64972" marT="0" marB="0" anchor="ctr"/>
                </a:tc>
                <a:extLst>
                  <a:ext uri="{0D108BD9-81ED-4DB2-BD59-A6C34878D82A}">
                    <a16:rowId xmlns:a16="http://schemas.microsoft.com/office/drawing/2014/main" val="506018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582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E6BE2A4-1E6E-41FF-8FED-23715589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77" y="0"/>
            <a:ext cx="10515600" cy="597401"/>
          </a:xfrm>
        </p:spPr>
        <p:txBody>
          <a:bodyPr>
            <a:normAutofit/>
          </a:bodyPr>
          <a:lstStyle/>
          <a:p>
            <a:r>
              <a:rPr lang="pl-PL" sz="2000" b="1" dirty="0"/>
              <a:t>Wnioski i rekomendacje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5432059-B9A7-47C7-B555-3D010990E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996166"/>
              </p:ext>
            </p:extLst>
          </p:nvPr>
        </p:nvGraphicFramePr>
        <p:xfrm>
          <a:off x="272213" y="597401"/>
          <a:ext cx="11647573" cy="609085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21489">
                  <a:extLst>
                    <a:ext uri="{9D8B030D-6E8A-4147-A177-3AD203B41FA5}">
                      <a16:colId xmlns:a16="http://schemas.microsoft.com/office/drawing/2014/main" val="23696524"/>
                    </a:ext>
                  </a:extLst>
                </a:gridCol>
                <a:gridCol w="3140785">
                  <a:extLst>
                    <a:ext uri="{9D8B030D-6E8A-4147-A177-3AD203B41FA5}">
                      <a16:colId xmlns:a16="http://schemas.microsoft.com/office/drawing/2014/main" val="1152904125"/>
                    </a:ext>
                  </a:extLst>
                </a:gridCol>
                <a:gridCol w="3140785">
                  <a:extLst>
                    <a:ext uri="{9D8B030D-6E8A-4147-A177-3AD203B41FA5}">
                      <a16:colId xmlns:a16="http://schemas.microsoft.com/office/drawing/2014/main" val="2042732333"/>
                    </a:ext>
                  </a:extLst>
                </a:gridCol>
                <a:gridCol w="1576319">
                  <a:extLst>
                    <a:ext uri="{9D8B030D-6E8A-4147-A177-3AD203B41FA5}">
                      <a16:colId xmlns:a16="http://schemas.microsoft.com/office/drawing/2014/main" val="3715342073"/>
                    </a:ext>
                  </a:extLst>
                </a:gridCol>
                <a:gridCol w="3268195">
                  <a:extLst>
                    <a:ext uri="{9D8B030D-6E8A-4147-A177-3AD203B41FA5}">
                      <a16:colId xmlns:a16="http://schemas.microsoft.com/office/drawing/2014/main" val="2079797146"/>
                    </a:ext>
                  </a:extLst>
                </a:gridCol>
              </a:tblGrid>
              <a:tr h="4722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Lp.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spc="10" dirty="0">
                          <a:effectLst/>
                        </a:rPr>
                        <a:t>Treść wniosku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Treść rekomendacji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Adresat rekomendacji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Sposób wdrożenia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extLst>
                  <a:ext uri="{0D108BD9-81ED-4DB2-BD59-A6C34878D82A}">
                    <a16:rowId xmlns:a16="http://schemas.microsoft.com/office/drawing/2014/main" val="456429090"/>
                  </a:ext>
                </a:extLst>
              </a:tr>
              <a:tr h="24184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2.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>
                          <a:effectLst/>
                        </a:rPr>
                        <a:t>W celu właściwego rozwoju sfery edukacji należy stworzyć narzędzie umożliwiające komunikację i wymianę doświadczeń dla nauczycieli (tzw. klaster rozwojowy skierowany dla tejże grupy). Jednocześnie zidentyfikowano szczególną potrzebę ciągłego dostosowywania kształcenia zawodowego względem aktualnych wymogów rynku pracy.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Rekomenduje się położenie szczególnego nacisku w ramach przyszłego wsparcia na kwestię umożliwienia wymiany doświadczeń pomiędzy nauczycielami, przy współudziale ekspertów oraz (w przypadku kształcenia zawodowego) przedstawicieli przedsiębiorstw.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IZ FEDS 2021-2027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Przyjęcie odpowiednich zapisów w dokumentach Programu FEDS 2021-2027 pozwalających na kontynuowanie wsparcia. Podczas tworzenia dokumentów programowych na przyszłą perspektywę finansową należy uwzględnić wsparcie umożliwiające organizację spotkań/forum wymiany doświadczeń połączonych ze szkoleniami prowadzonymi przez ekspertów oraz lokalnymi przedsiębiorcami.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extLst>
                  <a:ext uri="{0D108BD9-81ED-4DB2-BD59-A6C34878D82A}">
                    <a16:rowId xmlns:a16="http://schemas.microsoft.com/office/drawing/2014/main" val="151261261"/>
                  </a:ext>
                </a:extLst>
              </a:tr>
              <a:tr h="2661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3.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Pandemia COVID-19 uwidoczniła potrzeby w zakresie wsparcia placówek w doposażeniu w zakresie technologii informacyjno-komunikacyjnych, przy czym wciąż występują potrzeby w tymże zakresie. Jak wykazała analiza, warto też położyć większy nacisk na rozwój kompetencji cyfrowych, również w zakresie kształcenia zawodowego, gdyż w ramach wielu „tradycyjnych” zawodów korzysta się obecnie z rozwiązań cyfrowych.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Rekomenduje się położenie szczególnego nacisku w ramach przyszłego wsparcia na możliwość doposażenia placówek w sprzęt z zakresu technologii informacyjno-komunikacyjnych oraz organizację szkoleń dla uczniów z zakresu kompetencji cyfrowych.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>
                          <a:effectLst/>
                        </a:rPr>
                        <a:t>IZ FEDS 2021-2027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spc="10" dirty="0">
                          <a:effectLst/>
                        </a:rPr>
                        <a:t>Przyjęcie odpowiednich zapisów w dokumentach Programu FEDS 2021-2027 pozwalających na kontynuowanie wsparcia. Podczas tworzenia dokumentów programowych na przyszłą perspektywę finansową należy uwzględnić możliwość doposażenia placówek w sprzęt z zakresu technologii informacyjno-komunikacyjnych oraz organizację szkoleń dla uczniów z zakresu kompetencji cyfrowych (w szczególności w przypadku uczniów szkół branżowych)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9" marR="67819" marT="0" marB="0" anchor="ctr"/>
                </a:tc>
                <a:extLst>
                  <a:ext uri="{0D108BD9-81ED-4DB2-BD59-A6C34878D82A}">
                    <a16:rowId xmlns:a16="http://schemas.microsoft.com/office/drawing/2014/main" val="293610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50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Jakiego typu przedsięwzięcie realizowali Państwo w ramach projektu? (Działanie 7.2)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821372"/>
              </p:ext>
            </p:extLst>
          </p:nvPr>
        </p:nvGraphicFramePr>
        <p:xfrm>
          <a:off x="518615" y="1487606"/>
          <a:ext cx="11133568" cy="468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6955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+mn-lt"/>
              </a:rPr>
              <a:t>Jakiego typu przedsięwzięcie realizowali Państwo w ramach projektu? (Działanie 10.2)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graphicFrame>
        <p:nvGraphicFramePr>
          <p:cNvPr id="7" name="Wykres 6" descr="Jakiego typu przedsięwzięcie realizowali Państwo w ramach projektu? – Działanie 10.2 ">
            <a:extLst>
              <a:ext uri="{FF2B5EF4-FFF2-40B4-BE49-F238E27FC236}">
                <a16:creationId xmlns:a16="http://schemas.microsoft.com/office/drawing/2014/main" id="{4FE389E8-3679-4C36-B156-1B2D9F210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668683"/>
              </p:ext>
            </p:extLst>
          </p:nvPr>
        </p:nvGraphicFramePr>
        <p:xfrm>
          <a:off x="548641" y="1132764"/>
          <a:ext cx="11103542" cy="528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746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+mn-lt"/>
              </a:rPr>
              <a:t>Jakiego typu przedsięwzięcie realizowali Państwo w ramach projektu? (Działanie 10.3)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graphicFrame>
        <p:nvGraphicFramePr>
          <p:cNvPr id="7" name="Wykres 6" descr="Jakiego typu przedsięwzięcie realizowali Państwo w ramach projektu? – Działanie  10.3">
            <a:extLst>
              <a:ext uri="{FF2B5EF4-FFF2-40B4-BE49-F238E27FC236}">
                <a16:creationId xmlns:a16="http://schemas.microsoft.com/office/drawing/2014/main" id="{82A2CEA5-D071-4210-941E-13BC36F47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120419"/>
              </p:ext>
            </p:extLst>
          </p:nvPr>
        </p:nvGraphicFramePr>
        <p:xfrm>
          <a:off x="914399" y="1386038"/>
          <a:ext cx="9779267" cy="328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38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Jakiego typu przedsięwzięcie realizowali Państwo w ramach projektu? (Działanie 10.4), cz. I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527310"/>
              </p:ext>
            </p:extLst>
          </p:nvPr>
        </p:nvGraphicFramePr>
        <p:xfrm>
          <a:off x="545910" y="1228299"/>
          <a:ext cx="11204812" cy="4948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2235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Jakiego typu przedsięwzięcie realizowali Państwo w ramach projektu? (Działanie 10.4), cz. II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394869"/>
              </p:ext>
            </p:extLst>
          </p:nvPr>
        </p:nvGraphicFramePr>
        <p:xfrm>
          <a:off x="545910" y="1228299"/>
          <a:ext cx="11204812" cy="4948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21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904" y="228649"/>
            <a:ext cx="10515600" cy="699400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Porównanie przedsięwzięć strategicznych SRWD 2020 oraz SRWD 2030 w obszarze edukacji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148054"/>
              </p:ext>
            </p:extLst>
          </p:nvPr>
        </p:nvGraphicFramePr>
        <p:xfrm>
          <a:off x="109182" y="1023280"/>
          <a:ext cx="11955439" cy="5155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6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Przedsięwzięcia SRDW 2020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</a:rPr>
                        <a:t>Przedsięwzięcia SRWD 2030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6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Tworzenie sprzyjających warunków do przyjęcia 6-latków do szkół.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-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9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Opracowanie Dolnośląskiej Podstawy Programowej (wraz z dostosowaniem do niej struktury szkolnictwa na Dolnym Śląsku), uwzględniającej edukację regionalną i wyzwania regionalnego rynku pracy.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Kształtowanie i rozwój usług edukacyjnych i społecznych ukierunkowanych na wzmocnienie rynków pracy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Wypracowanie modelu współpracy szkół przygotowujących do wykonywania zawodu z pracodawcami.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Działania na rzecz podniesienia jakości oraz atrakcyjności szkolnictwa zawodowego.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Wdrożenie działań redukujących dysproporcje w efektach kształcenia poprzez równanie do najlepszych.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Wspieranie działań na rzecz rozwoju umiejętności i postaw kreatywnych i przedsiębiorczych ze szczególnym uwzględnieniem uczniów uzdolnionych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Rozwój systemu wspierania uczniów z dysfunkcjami i z niepełno sprawnościami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4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Rozwinięcie Dolnośląskiego Systemu Wspierania Uzdolnień.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Upowszechnienie systemu wspierania uczniów z dysfunkcjami, w tym poprzez wprowadzenie instytucji asystenta w szkole i przedszkolu.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Rozwój systemu wspierania uczniów z dysfunkcjami i z niepełnosprawnościami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6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>
                          <a:effectLst/>
                        </a:rPr>
                        <a:t>Rozwój dolnośląskiego systemu wspierania nauczycieli. 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-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9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Wsparcie modernizacji i uzupełnienie materialnej infrastruktury bazy edukacyjnej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</a:rPr>
                        <a:t>Zapewnienie opieki dziennej oraz edukacji dzieciom poprzez wsparcie budowy/ rozbudowy żłobków i przedszkoli.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9" marR="5162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204716" y="6373505"/>
            <a:ext cx="11791666" cy="64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</a:t>
            </a:r>
            <a:r>
              <a:rPr lang="pl-PL" sz="1100" dirty="0"/>
              <a:t>własne na podstawie Strategii Rozwoju Województwa Dolnośląskiego 2020, zał. do uchwały nr XXXII/932/13 Sejmiku Województwa Dolnośląskiego z dnia 28 lutego 2013 r. w sprawie przyjęcia SRWD 2020 oraz Strategii Rozwoju Województwa Dolnośląskiego 2030, zał. do uchwały nr L/1790/18 Sejmiku Województwa Dolnośląskiego z dnia 20 września 2018 r. w sprawie przyjęcia SRWD 2030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9324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+mn-lt"/>
              </a:rPr>
              <a:t>Ocena logiki interwencji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66077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pl-PL" sz="2000" dirty="0"/>
          </a:p>
          <a:p>
            <a:r>
              <a:rPr lang="pl-PL" sz="2000" dirty="0"/>
              <a:t>W przypadku wszystkich analizowanych działań wskaźniki produktu i rezultatu adekwatnie oddają cele szczegółowe oraz wpisują się w realizację celu głównego Programu. </a:t>
            </a:r>
          </a:p>
          <a:p>
            <a:r>
              <a:rPr lang="pl-PL" sz="2000" dirty="0"/>
              <a:t>Gwarantuje to, że w ramach Programu do realizacji wybierano przedsięwzięcia, które pozwalało na zachowanie spójności w ramach logiki interwencji.</a:t>
            </a:r>
          </a:p>
          <a:p>
            <a:r>
              <a:rPr lang="pl-PL" sz="2000" dirty="0"/>
              <a:t>Pozytywnie należy też ocenić uwzględnienie wskaźników, które miały gwarantować oddziaływanie Programu na skutki pandemii COVID-19 na poziomie edukacji ogólnej oraz zawodowej. Działanie to może przynieść pozytywne skutki w zakresie poprawy jakości edukacji, która na skutek konieczności hamowania transmisji wirusa (np. poprzez przejście na edukację zdalną) mogła się przyczynić do pogorszenia wyników edukacyjnych dzieci i młodzieży.</a:t>
            </a:r>
          </a:p>
        </p:txBody>
      </p:sp>
    </p:spTree>
    <p:extLst>
      <p:ext uri="{BB962C8B-B14F-4D97-AF65-F5344CB8AC3E}">
        <p14:creationId xmlns:p14="http://schemas.microsoft.com/office/powerpoint/2010/main" val="577554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1514</Words>
  <Application>Microsoft Office PowerPoint</Application>
  <PresentationFormat>Panoramiczny</PresentationFormat>
  <Paragraphs>120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Motyw pakietu Office</vt:lpstr>
      <vt:lpstr>Prezentacja programu PowerPoint</vt:lpstr>
      <vt:lpstr> Jakiego typu przedsięwzięcie realizowali Państwo w ramach projektu? (Działanie 7.1)</vt:lpstr>
      <vt:lpstr>Jakiego typu przedsięwzięcie realizowali Państwo w ramach projektu? (Działanie 7.2)</vt:lpstr>
      <vt:lpstr>Jakiego typu przedsięwzięcie realizowali Państwo w ramach projektu? (Działanie 10.2)</vt:lpstr>
      <vt:lpstr>Jakiego typu przedsięwzięcie realizowali Państwo w ramach projektu? (Działanie 10.3)</vt:lpstr>
      <vt:lpstr>Jakiego typu przedsięwzięcie realizowali Państwo w ramach projektu? (Działanie 10.4), cz. I</vt:lpstr>
      <vt:lpstr>Jakiego typu przedsięwzięcie realizowali Państwo w ramach projektu? (Działanie 10.4), cz. II</vt:lpstr>
      <vt:lpstr>Porównanie przedsięwzięć strategicznych SRWD 2020 oraz SRWD 2030 w obszarze edukacji</vt:lpstr>
      <vt:lpstr>Ocena logiki interwencji</vt:lpstr>
      <vt:lpstr>Jak beneficjenci oceniają trafność zrealizowanego przez siebie projektu w stosunku do potrzeb zidentyfikowanych w obszarze edukacji?   Ocena w skali od 1 do 5, gdzie 1 oznacza ocenę najniższą, a 5 – ocenę najwyższą</vt:lpstr>
      <vt:lpstr>Liczba realizowanych projektów w podziale na powiaty</vt:lpstr>
      <vt:lpstr>Wartość dofinansowania w ramach wspartych projektów  w podziale na powiaty</vt:lpstr>
      <vt:lpstr>Na jakie problemy odpowiadała realizacja Państwa projektu?</vt:lpstr>
      <vt:lpstr>Na jakie problemy odpowiadała realizacja Państwa projektu?</vt:lpstr>
      <vt:lpstr>Czy gdyby nie dofinansowanie ze środków Regionalnego Programu Operacyjnego Województwa Dolnośląskiego 2014-2020 możliwe byłoby zrealizowanie projektu?</vt:lpstr>
      <vt:lpstr>Kryteria oceny wniosków o dofinansowanie w ramach RPO WD 2014-2020 </vt:lpstr>
      <vt:lpstr>Ocena zastosowanych kryteriów wyboru projektów i regulaminów konkursów</vt:lpstr>
      <vt:lpstr>Trudności z zapewnieniem wysokiej jakości kształcenia zawodowego</vt:lpstr>
      <vt:lpstr>Prezentacja programu PowerPoint</vt:lpstr>
      <vt:lpstr>Wnioski i rekomendacje</vt:lpstr>
      <vt:lpstr>Wnioski i rekomendacje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Eu Consult</dc:creator>
  <cp:lastModifiedBy>Anna Bielińska</cp:lastModifiedBy>
  <cp:revision>124</cp:revision>
  <dcterms:created xsi:type="dcterms:W3CDTF">2022-03-04T08:44:40Z</dcterms:created>
  <dcterms:modified xsi:type="dcterms:W3CDTF">2022-08-03T11:16:16Z</dcterms:modified>
</cp:coreProperties>
</file>