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7" r:id="rId3"/>
    <p:sldId id="446" r:id="rId4"/>
    <p:sldId id="499" r:id="rId5"/>
    <p:sldId id="490" r:id="rId6"/>
    <p:sldId id="500" r:id="rId7"/>
    <p:sldId id="491" r:id="rId8"/>
    <p:sldId id="493" r:id="rId9"/>
    <p:sldId id="501" r:id="rId10"/>
    <p:sldId id="492" r:id="rId11"/>
    <p:sldId id="502" r:id="rId12"/>
    <p:sldId id="495" r:id="rId13"/>
    <p:sldId id="503" r:id="rId14"/>
    <p:sldId id="504" r:id="rId15"/>
    <p:sldId id="494" r:id="rId16"/>
    <p:sldId id="505" r:id="rId17"/>
    <p:sldId id="486" r:id="rId18"/>
  </p:sldIdLst>
  <p:sldSz cx="12192000" cy="6858000"/>
  <p:notesSz cx="6797675" cy="98726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olina Pasik" initials="KP" lastIdx="6" clrIdx="0"/>
  <p:cmAuthor id="2" name="Grzegorz Mikołajczyk" initials="GM" lastIdx="6" clrIdx="1"/>
  <p:cmAuthor id="3" name="Przemysław Galkowski" initials="PG" lastIdx="1" clrIdx="2">
    <p:extLst>
      <p:ext uri="{19B8F6BF-5375-455C-9EA6-DF929625EA0E}">
        <p15:presenceInfo xmlns:p15="http://schemas.microsoft.com/office/powerpoint/2012/main" userId="S-1-5-21-993268263-2097026863-2477634896-60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5256" autoAdjust="0"/>
  </p:normalViewPr>
  <p:slideViewPr>
    <p:cSldViewPr snapToGrid="0">
      <p:cViewPr varScale="1">
        <p:scale>
          <a:sx n="58" d="100"/>
          <a:sy n="58" d="100"/>
        </p:scale>
        <p:origin x="91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DAF69911-753A-4668-9D37-6675C4072E5E}" type="datetimeFigureOut">
              <a:rPr lang="pl-PL" smtClean="0"/>
              <a:t>05.08.2022</a:t>
            </a:fld>
            <a:endParaRPr lang="pl-PL"/>
          </a:p>
        </p:txBody>
      </p:sp>
      <p:sp>
        <p:nvSpPr>
          <p:cNvPr id="4" name="Symbol zastępczy obrazu slajdu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FA924205-6B8F-456D-9FD8-3C71ABEEF645}" type="slidenum">
              <a:rPr lang="pl-PL" smtClean="0"/>
              <a:t>‹#›</a:t>
            </a:fld>
            <a:endParaRPr lang="pl-PL"/>
          </a:p>
        </p:txBody>
      </p:sp>
    </p:spTree>
    <p:extLst>
      <p:ext uri="{BB962C8B-B14F-4D97-AF65-F5344CB8AC3E}">
        <p14:creationId xmlns:p14="http://schemas.microsoft.com/office/powerpoint/2010/main" val="15866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27652" name="Symbol zastępczy numeru slajd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57066" indent="-291179">
              <a:defRPr>
                <a:solidFill>
                  <a:schemeClr val="tx1"/>
                </a:solidFill>
                <a:latin typeface="Arial" charset="0"/>
                <a:cs typeface="Arial" charset="0"/>
              </a:defRPr>
            </a:lvl2pPr>
            <a:lvl3pPr marL="1164717" indent="-232943">
              <a:defRPr>
                <a:solidFill>
                  <a:schemeClr val="tx1"/>
                </a:solidFill>
                <a:latin typeface="Arial" charset="0"/>
                <a:cs typeface="Arial" charset="0"/>
              </a:defRPr>
            </a:lvl3pPr>
            <a:lvl4pPr marL="1630604" indent="-232943">
              <a:defRPr>
                <a:solidFill>
                  <a:schemeClr val="tx1"/>
                </a:solidFill>
                <a:latin typeface="Arial" charset="0"/>
                <a:cs typeface="Arial" charset="0"/>
              </a:defRPr>
            </a:lvl4pPr>
            <a:lvl5pPr marL="2096491" indent="-232943">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D901F-4647-4EFD-A1C3-827697F3D947}"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72690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96250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110961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288051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860822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63450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5905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19133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5481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36088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0749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89867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18401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6311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9603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pPr>
                <a:defRPr/>
              </a:pPr>
              <a:t>05.08.2022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249082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pPr>
                <a:defRPr/>
              </a:pPr>
              <a:t>05.08.2022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350313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pPr>
                <a:defRPr/>
              </a:pPr>
              <a:t>05.08.2022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77789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425803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205664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853733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56560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3839268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83728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151608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96314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pPr>
                <a:defRPr/>
              </a:pPr>
              <a:t>05.08.2022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3871245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1098974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2791498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392638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pPr>
                <a:defRPr/>
              </a:pPr>
              <a:t>05.08.2022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7838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pPr>
                <a:defRPr/>
              </a:pPr>
              <a:t>05.08.2022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022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pPr>
                <a:defRPr/>
              </a:pPr>
              <a:t>05.08.2022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184449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pPr>
                <a:defRPr/>
              </a:pPr>
              <a:t>05.08.2022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5222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pPr>
                <a:defRPr/>
              </a:pPr>
              <a:t>05.08.2022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707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pPr>
                <a:defRPr/>
              </a:pPr>
              <a:t>05.08.2022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12249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pPr>
                <a:defRPr/>
              </a:pPr>
              <a:t>05.08.2022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4259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pPr>
                <a:defRPr/>
              </a:pPr>
              <a:t>05.08.2022</a:t>
            </a:fld>
            <a:endParaRPr lang="pl-PL" dirty="0"/>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10450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solidFill>
                  <a:prstClr val="black">
                    <a:tint val="75000"/>
                  </a:prstClr>
                </a:solidFill>
              </a:rPr>
              <a:pPr>
                <a:defRPr/>
              </a:pPr>
              <a:t>05.08.2022</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342474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90575"/>
            <a:ext cx="9144000" cy="4941888"/>
          </a:xfrm>
        </p:spPr>
        <p:txBody>
          <a:bodyPr rtlCol="0">
            <a:normAutofit/>
          </a:bodyPr>
          <a:lstStyle/>
          <a:p>
            <a:pPr eaLnBrk="1" fontAlgn="auto" hangingPunct="1">
              <a:spcAft>
                <a:spcPts val="0"/>
              </a:spcAft>
              <a:defRPr/>
            </a:pPr>
            <a:r>
              <a:rPr lang="pl-PL" b="1" dirty="0">
                <a:effectLst>
                  <a:outerShdw blurRad="38100" dist="38100" dir="2700000" algn="tl">
                    <a:srgbClr val="000000">
                      <a:alpha val="43137"/>
                    </a:srgbClr>
                  </a:outerShdw>
                </a:effectLst>
              </a:rPr>
              <a:t>Spotkanie</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Grupy roboczej wspierającej prace nad przygotowaniem regionalnego programu operacyjnego dla województwa dolnośląskiego na lata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CP2 / CP6</a:t>
            </a:r>
          </a:p>
        </p:txBody>
      </p:sp>
      <p:sp>
        <p:nvSpPr>
          <p:cNvPr id="2051" name="Podtytuł 2"/>
          <p:cNvSpPr>
            <a:spLocks noGrp="1"/>
          </p:cNvSpPr>
          <p:nvPr>
            <p:ph type="subTitle" idx="1"/>
          </p:nvPr>
        </p:nvSpPr>
        <p:spPr>
          <a:xfrm>
            <a:off x="7896202" y="6453188"/>
            <a:ext cx="2771798" cy="404812"/>
          </a:xfrm>
        </p:spPr>
        <p:txBody>
          <a:bodyPr/>
          <a:lstStyle/>
          <a:p>
            <a:pPr eaLnBrk="1" hangingPunct="1"/>
            <a:r>
              <a:rPr lang="pl-PL" altLang="pl-PL" sz="1400" dirty="0">
                <a:solidFill>
                  <a:schemeClr val="tx1"/>
                </a:solidFill>
              </a:rPr>
              <a:t>Wrocław, sierpień 2022</a:t>
            </a: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88914"/>
            <a:ext cx="42497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E_PR-DS-UE_EFSI-poziom-PL-kolor">
            <a:extLst>
              <a:ext uri="{FF2B5EF4-FFF2-40B4-BE49-F238E27FC236}">
                <a16:creationId xmlns:a16="http://schemas.microsoft.com/office/drawing/2014/main" id="{DC665684-3F6B-4227-A146-139EDDB98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496" y="15850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5" y="1099846"/>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654271234"/>
              </p:ext>
            </p:extLst>
          </p:nvPr>
        </p:nvGraphicFramePr>
        <p:xfrm>
          <a:off x="470645" y="1553591"/>
          <a:ext cx="11152096" cy="5142485"/>
        </p:xfrm>
        <a:graphic>
          <a:graphicData uri="http://schemas.openxmlformats.org/drawingml/2006/table">
            <a:tbl>
              <a:tblPr>
                <a:tableStyleId>{5C22544A-7EE6-4342-B048-85BDC9FD1C3A}</a:tableStyleId>
              </a:tblPr>
              <a:tblGrid>
                <a:gridCol w="160291">
                  <a:extLst>
                    <a:ext uri="{9D8B030D-6E8A-4147-A177-3AD203B41FA5}">
                      <a16:colId xmlns:a16="http://schemas.microsoft.com/office/drawing/2014/main" val="435195674"/>
                    </a:ext>
                  </a:extLst>
                </a:gridCol>
                <a:gridCol w="721568">
                  <a:extLst>
                    <a:ext uri="{9D8B030D-6E8A-4147-A177-3AD203B41FA5}">
                      <a16:colId xmlns:a16="http://schemas.microsoft.com/office/drawing/2014/main" val="194706505"/>
                    </a:ext>
                  </a:extLst>
                </a:gridCol>
                <a:gridCol w="8927102">
                  <a:extLst>
                    <a:ext uri="{9D8B030D-6E8A-4147-A177-3AD203B41FA5}">
                      <a16:colId xmlns:a16="http://schemas.microsoft.com/office/drawing/2014/main" val="2582575971"/>
                    </a:ext>
                  </a:extLst>
                </a:gridCol>
                <a:gridCol w="1343135">
                  <a:extLst>
                    <a:ext uri="{9D8B030D-6E8A-4147-A177-3AD203B41FA5}">
                      <a16:colId xmlns:a16="http://schemas.microsoft.com/office/drawing/2014/main" val="430233166"/>
                    </a:ext>
                  </a:extLst>
                </a:gridCol>
              </a:tblGrid>
              <a:tr h="370430">
                <a:tc gridSpan="4">
                  <a:txBody>
                    <a:bodyPr/>
                    <a:lstStyle/>
                    <a:p>
                      <a:pPr algn="ctr" fontAlgn="ctr"/>
                      <a:r>
                        <a:rPr lang="pl-PL" sz="1100" b="1" u="none" strike="noStrike" dirty="0">
                          <a:effectLst/>
                          <a:highlight>
                            <a:srgbClr val="FFFF00"/>
                          </a:highlight>
                        </a:rPr>
                        <a:t>Wzmacnianie ochrony przyrody, różnorodności biologicznej oraz zielonej infrastruktury, w tym na obszarach miejskich, oraz ograniczanie wszelkich form zanieczyszczenia</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19436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 </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63275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151</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W programie wspomniano, że możliwe będzie również wspieranie zielonej i niebieskiej infrastruktury (w tym zielonych dachów) na obszarach miejskich i ich obszarach funkcjonalnych. IZ proszona jest o przedstawienie bardziej szczegółowych informacji na temat planowanych środków.</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2666329273"/>
                  </a:ext>
                </a:extLst>
              </a:tr>
              <a:tr h="83803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153</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Jeżeli chodzi o infrastrukturę turystyczną, opis w SO 2.7 jest bardzo ogólny. Należy zauważyć, że inwestycje w ramach niniejszego pisemnego zgłoszenia zastrzeżeń powinny wyraźnie odnosić się do ochrony przyrody i różnorodności biologicznej. Jak stwierdzono powyżej, inwestycje w zieloną infrastrukturę turystyczną powinny mieć jedynie charakter pomocniczy i tylko wtedy, gdy wspierają ochronę przyrody.  Skupienie się na turystyce nie jest priorytetem w SO 2.7.</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1478946938"/>
                  </a:ext>
                </a:extLst>
              </a:tr>
              <a:tr h="613911">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154</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Nie ma wspólnych wskaźników produktu, a IZ proszona jest o skorygowanie tego błędu. Proszę dodać co najmniej RCO36, RCO58 i RCR95. Biorąc pod uwagę wspierane działania, proszę rozważyć dodanie również RCO38, RCO39, RCR50 i RCR52.</a:t>
                      </a:r>
                    </a:p>
                  </a:txBody>
                  <a:tcPr marL="6108" marR="6108" marT="6108" marB="0" anchor="ctr"/>
                </a:tc>
                <a:tc>
                  <a:txBody>
                    <a:bodyPr/>
                    <a:lstStyle/>
                    <a:p>
                      <a:pPr algn="ctr" fontAlgn="ctr"/>
                      <a:r>
                        <a:rPr lang="pl-PL" sz="1100" b="1" i="0" u="none" strike="noStrike" dirty="0">
                          <a:solidFill>
                            <a:schemeClr val="bg1"/>
                          </a:solidFill>
                          <a:effectLst/>
                          <a:latin typeface="Calibri" panose="020F0502020204030204" pitchFamily="34" charset="0"/>
                        </a:rPr>
                        <a:t>Wskaźniki</a:t>
                      </a: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420526683"/>
                  </a:ext>
                </a:extLst>
              </a:tr>
              <a:tr h="77168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155</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Orientacyjny podział niniejszego pisemnego zgłoszenia zastrzeżeń został ujęty w kategorii 083 Infrastruktura przeznaczona dla rowerów w kwocie 107 340 380,00 EUR! IZ proszona jest o znaczne zmniejszenie tego przydziału, aby osiągnąć maksymalnie 30 % alokacji na ten priorytet. Proszę również przenieść inwestycję w regionalną sieć dróg rowerowych z SO 2.7 do SO 3.2.</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646439701"/>
                  </a:ext>
                </a:extLst>
              </a:tr>
              <a:tr h="1721302">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149</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Projekty takie jak budowa, rozwój ośrodków edukacyjnych w zakresie różnorodności biologicznej oraz infrastruktura związana z kierowaniem ruchu turystycznego związanego z obszarami chronionymi były szeroko wspierane w latach 2014–2020, a ich bezpośredni wkład w ochronę przyrody i różnorodności biologicznej nie był znaczący. W związku z tym takie środki nie powinny mieć charakteru dominującego i powinny być ograniczone jedynie do uzasadnionych przypadków. W tym celu proszę uwzględnić w programie następujące trzy przepisy: </a:t>
                      </a:r>
                    </a:p>
                    <a:p>
                      <a:pPr algn="ctr" fontAlgn="ctr"/>
                      <a:r>
                        <a:rPr lang="pl-PL" sz="1100" b="0" i="0" u="none" strike="noStrike" dirty="0">
                          <a:solidFill>
                            <a:srgbClr val="000000"/>
                          </a:solidFill>
                          <a:effectLst/>
                          <a:latin typeface="Calibri" panose="020F0502020204030204" pitchFamily="34" charset="0"/>
                        </a:rPr>
                        <a:t>a. Inwestycje, które nie przyczyniają się bezpośrednio do ochrony obszarów chronionych, odtworzenia ich i zrównoważonego zarządzania nimi, takie jak parkingi i drogi dojazdowe, nie będą się kwalifikować. </a:t>
                      </a:r>
                    </a:p>
                    <a:p>
                      <a:pPr algn="ctr" fontAlgn="ctr"/>
                      <a:r>
                        <a:rPr lang="pl-PL" sz="1100" b="0" i="0" u="none" strike="noStrike" dirty="0">
                          <a:solidFill>
                            <a:srgbClr val="000000"/>
                          </a:solidFill>
                          <a:effectLst/>
                          <a:latin typeface="Calibri" panose="020F0502020204030204" pitchFamily="34" charset="0"/>
                        </a:rPr>
                        <a:t>b. Wsparcie dla infrastruktury turystycznej na obszarach chronionych będzie ograniczone do inwestycji, których wyłącznym celem będzie ochrona przyrody poprzez ukierunkowanie ruchu turystycznego i łagodzenie degradacji przyrody w miejscach przemieszczania się i odpoczynku turystów.  </a:t>
                      </a:r>
                    </a:p>
                    <a:p>
                      <a:pPr algn="ctr" fontAlgn="ctr"/>
                      <a:r>
                        <a:rPr lang="pl-PL" sz="1100" b="0" i="0" u="none" strike="noStrike" dirty="0">
                          <a:solidFill>
                            <a:srgbClr val="000000"/>
                          </a:solidFill>
                          <a:effectLst/>
                          <a:latin typeface="Calibri" panose="020F0502020204030204" pitchFamily="34" charset="0"/>
                        </a:rPr>
                        <a:t>c. Wsparcie dla projektów infrastrukturalnych niezwiązanych z bezpośrednią ochroną gatunków i siedlisk, takich jak centra różnorodności biologicznej, banki genów i infrastruktura związana z kanałami turystycznymi, wyniesie maksymalnie 30 % przydziału środków na priorytet 2.7.” </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rgbClr val="FF0000"/>
                    </a:solidFill>
                  </a:tcPr>
                </a:tc>
                <a:extLst>
                  <a:ext uri="{0D108BD9-81ED-4DB2-BD59-A6C34878D82A}">
                    <a16:rowId xmlns:a16="http://schemas.microsoft.com/office/drawing/2014/main" val="4203773782"/>
                  </a:ext>
                </a:extLst>
              </a:tr>
            </a:tbl>
          </a:graphicData>
        </a:graphic>
      </p:graphicFrame>
    </p:spTree>
    <p:extLst>
      <p:ext uri="{BB962C8B-B14F-4D97-AF65-F5344CB8AC3E}">
        <p14:creationId xmlns:p14="http://schemas.microsoft.com/office/powerpoint/2010/main" val="114551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64357382"/>
              </p:ext>
            </p:extLst>
          </p:nvPr>
        </p:nvGraphicFramePr>
        <p:xfrm>
          <a:off x="599930" y="1385774"/>
          <a:ext cx="10992138" cy="5309143"/>
        </p:xfrm>
        <a:graphic>
          <a:graphicData uri="http://schemas.openxmlformats.org/drawingml/2006/table">
            <a:tbl>
              <a:tblPr>
                <a:tableStyleId>{5C22544A-7EE6-4342-B048-85BDC9FD1C3A}</a:tableStyleId>
              </a:tblPr>
              <a:tblGrid>
                <a:gridCol w="168166">
                  <a:extLst>
                    <a:ext uri="{9D8B030D-6E8A-4147-A177-3AD203B41FA5}">
                      <a16:colId xmlns:a16="http://schemas.microsoft.com/office/drawing/2014/main" val="435195674"/>
                    </a:ext>
                  </a:extLst>
                </a:gridCol>
                <a:gridCol w="923090">
                  <a:extLst>
                    <a:ext uri="{9D8B030D-6E8A-4147-A177-3AD203B41FA5}">
                      <a16:colId xmlns:a16="http://schemas.microsoft.com/office/drawing/2014/main" val="194706505"/>
                    </a:ext>
                  </a:extLst>
                </a:gridCol>
                <a:gridCol w="8166924">
                  <a:extLst>
                    <a:ext uri="{9D8B030D-6E8A-4147-A177-3AD203B41FA5}">
                      <a16:colId xmlns:a16="http://schemas.microsoft.com/office/drawing/2014/main" val="2582575971"/>
                    </a:ext>
                  </a:extLst>
                </a:gridCol>
                <a:gridCol w="1733958">
                  <a:extLst>
                    <a:ext uri="{9D8B030D-6E8A-4147-A177-3AD203B41FA5}">
                      <a16:colId xmlns:a16="http://schemas.microsoft.com/office/drawing/2014/main" val="430233166"/>
                    </a:ext>
                  </a:extLst>
                </a:gridCol>
              </a:tblGrid>
              <a:tr h="216629">
                <a:tc gridSpan="4">
                  <a:txBody>
                    <a:bodyPr/>
                    <a:lstStyle/>
                    <a:p>
                      <a:pPr algn="ctr" fontAlgn="ctr"/>
                      <a:r>
                        <a:rPr lang="pl-PL" sz="1100" b="1" dirty="0">
                          <a:highlight>
                            <a:srgbClr val="FFFF00"/>
                          </a:highlight>
                        </a:rPr>
                        <a:t>Wspieranie zrównoważonej multimodalnej mobilności miejskiej jako elementu transformacji w kierunku gospodarki zeroemisyjnej</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17971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104486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156</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Program uzasadnia interwencję w dziedzinie zrównoważonej mobilności miejskiej przekroczeniem norm jakości powietrza, bez odniesienia do poziomu emisji gazów cieplarnianych generowanych przez transport miejski. Zgodnie z art. 3 lit. a) pkt 1 lit. b) </a:t>
                      </a:r>
                      <a:r>
                        <a:rPr lang="pl-PL" sz="1100" b="0" i="0" u="none" strike="noStrike" dirty="0" err="1">
                          <a:solidFill>
                            <a:srgbClr val="000000"/>
                          </a:solidFill>
                          <a:effectLst/>
                          <a:latin typeface="Calibri" panose="020F0502020204030204" pitchFamily="34" charset="0"/>
                        </a:rPr>
                        <a:t>ppkt</a:t>
                      </a:r>
                      <a:r>
                        <a:rPr lang="pl-PL" sz="1100" b="0" i="0" u="none" strike="noStrike" dirty="0">
                          <a:solidFill>
                            <a:srgbClr val="000000"/>
                          </a:solidFill>
                          <a:effectLst/>
                          <a:latin typeface="Calibri" panose="020F0502020204030204" pitchFamily="34" charset="0"/>
                        </a:rPr>
                        <a:t> (viii) rozporządzenia 2021/1058 interwencja w ramach CS 2.8 musi być częścią przejścia na gospodarkę </a:t>
                      </a:r>
                      <a:r>
                        <a:rPr lang="pl-PL" sz="1100" b="0" i="0" u="none" strike="noStrike" dirty="0" err="1">
                          <a:solidFill>
                            <a:srgbClr val="000000"/>
                          </a:solidFill>
                          <a:effectLst/>
                          <a:latin typeface="Calibri" panose="020F0502020204030204" pitchFamily="34" charset="0"/>
                        </a:rPr>
                        <a:t>bezemisyjną</a:t>
                      </a:r>
                      <a:r>
                        <a:rPr lang="pl-PL" sz="1100" b="0" i="0" u="none" strike="noStrike" dirty="0">
                          <a:solidFill>
                            <a:srgbClr val="000000"/>
                          </a:solidFill>
                          <a:effectLst/>
                          <a:latin typeface="Calibri" panose="020F0502020204030204" pitchFamily="34" charset="0"/>
                        </a:rPr>
                        <a:t> netto. W związku z powyższym proszę podkreślić w programie, że strategiczny cel interwencji w dziedzinie zrównoważonej mobilności w miastach nie będzie ograniczał się wyłącznie do ograniczenia emisji zanieczyszczeń powietrza na obszarach miejskich, lecz będzie obejmował również redukcję emisji gazów cieplarnianych pochodzących z transportu.</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1261318"/>
                  </a:ext>
                </a:extLst>
              </a:tr>
              <a:tr h="115916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165</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[Infrastruktura drogowa] Zgodnie z rozporządzeniem 2021/1058 inwestycje w ramach CS 2.8 powinny przyczyniać się do przejścia na gospodarkę </a:t>
                      </a:r>
                      <a:r>
                        <a:rPr lang="pl-PL" sz="1100" b="0" i="0" u="none" strike="noStrike" dirty="0" err="1">
                          <a:solidFill>
                            <a:srgbClr val="000000"/>
                          </a:solidFill>
                          <a:effectLst/>
                          <a:latin typeface="Calibri" panose="020F0502020204030204" pitchFamily="34" charset="0"/>
                        </a:rPr>
                        <a:t>bezemisyjną</a:t>
                      </a:r>
                      <a:r>
                        <a:rPr lang="pl-PL" sz="1100" b="0" i="0" u="none" strike="noStrike" dirty="0">
                          <a:solidFill>
                            <a:srgbClr val="000000"/>
                          </a:solidFill>
                          <a:effectLst/>
                          <a:latin typeface="Calibri" panose="020F0502020204030204" pitchFamily="34" charset="0"/>
                        </a:rPr>
                        <a:t> netto. Ponieważ prawie 80 % miejskich kilometrów pasażerskich jest wykonywanych przez samochody prywatne (zob. dokument roboczy służb Komisji SWD(2021) 47 </a:t>
                      </a:r>
                      <a:r>
                        <a:rPr lang="pl-PL" sz="1100" b="0" i="0" u="none" strike="noStrike" dirty="0" err="1">
                          <a:solidFill>
                            <a:srgbClr val="000000"/>
                          </a:solidFill>
                          <a:effectLst/>
                          <a:latin typeface="Calibri" panose="020F0502020204030204" pitchFamily="34" charset="0"/>
                        </a:rPr>
                        <a:t>final</a:t>
                      </a:r>
                      <a:r>
                        <a:rPr lang="pl-PL" sz="1100" b="0" i="0" u="none" strike="noStrike" dirty="0">
                          <a:solidFill>
                            <a:srgbClr val="000000"/>
                          </a:solidFill>
                          <a:effectLst/>
                          <a:latin typeface="Calibri" panose="020F0502020204030204" pitchFamily="34" charset="0"/>
                        </a:rPr>
                        <a:t>), infrastruktura drogowa w miastach powinna być wspierana w ramach SO2.8 tylko wtedy, gdy jest przeznaczona wyłącznie do korzystania z transportu publicznego lub mobilności </a:t>
                      </a:r>
                      <a:r>
                        <a:rPr lang="pl-PL" sz="1100" b="0" i="0" u="none" strike="noStrike" dirty="0" err="1">
                          <a:solidFill>
                            <a:srgbClr val="000000"/>
                          </a:solidFill>
                          <a:effectLst/>
                          <a:latin typeface="Calibri" panose="020F0502020204030204" pitchFamily="34" charset="0"/>
                        </a:rPr>
                        <a:t>bezemisyjnej</a:t>
                      </a:r>
                      <a:r>
                        <a:rPr lang="pl-PL" sz="1100" b="0" i="0" u="none" strike="noStrike" dirty="0">
                          <a:solidFill>
                            <a:srgbClr val="000000"/>
                          </a:solidFill>
                          <a:effectLst/>
                          <a:latin typeface="Calibri" panose="020F0502020204030204" pitchFamily="34" charset="0"/>
                        </a:rPr>
                        <a:t>. W związku z tym należy dodać do programu następujące ograniczenie:</a:t>
                      </a:r>
                    </a:p>
                    <a:p>
                      <a:pPr algn="ctr" fontAlgn="ctr"/>
                      <a:r>
                        <a:rPr lang="pl-PL" sz="1100" b="0" i="0" u="none" strike="noStrike" dirty="0">
                          <a:solidFill>
                            <a:srgbClr val="000000"/>
                          </a:solidFill>
                          <a:effectLst/>
                          <a:latin typeface="Calibri" panose="020F0502020204030204" pitchFamily="34" charset="0"/>
                        </a:rPr>
                        <a:t>PL: „Scenariusz nie zdobywczy”, „indywidualny drogowy” i „Samochodowy” do ruchu pojazdów Samochodowych nie wątpliwych w transporcie publicznym, z wyjątkiem narzędzi cyfrowych, obiektów „park &amp;</a:t>
                      </a:r>
                      <a:r>
                        <a:rPr lang="pl-PL" sz="1100" b="0" i="0" u="none" strike="noStrike" dirty="0" err="1">
                          <a:solidFill>
                            <a:srgbClr val="000000"/>
                          </a:solidFill>
                          <a:effectLst/>
                          <a:latin typeface="Calibri" panose="020F0502020204030204" pitchFamily="34" charset="0"/>
                        </a:rPr>
                        <a:t>ride</a:t>
                      </a:r>
                      <a:r>
                        <a:rPr lang="pl-PL" sz="1100" b="0" i="0" u="none" strike="noStrike" dirty="0">
                          <a:solidFill>
                            <a:srgbClr val="000000"/>
                          </a:solidFill>
                          <a:effectLst/>
                          <a:latin typeface="Calibri" panose="020F0502020204030204" pitchFamily="34" charset="0"/>
                        </a:rPr>
                        <a:t>” i środków zaradczych niechronionych użytkowników dróg (w tym pieszych i rowerzystów).</a:t>
                      </a:r>
                    </a:p>
                    <a:p>
                      <a:pPr algn="ctr" fontAlgn="ctr"/>
                      <a:r>
                        <a:rPr lang="pl-PL" sz="1100" b="0" i="0" u="none" strike="noStrike" dirty="0">
                          <a:solidFill>
                            <a:srgbClr val="000000"/>
                          </a:solidFill>
                          <a:effectLst/>
                          <a:latin typeface="Calibri" panose="020F0502020204030204" pitchFamily="34" charset="0"/>
                        </a:rPr>
                        <a:t>EN: Inwestycje w infrastrukturę drogową wykorzystywaną przez pojazdy silnikowe inne niż eksploatowane w transporcie publicznym są wyłączone ze wsparcia, z wyjątkiem narzędzi cyfrowych, obiektów służących do kontroli i rejestracji oraz specjalnych środków mających na celu poprawę bezpieczeństwa niechronionych uczestników ruchu drogowego (w tym pieszych i rowerzystów).</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654316288"/>
                  </a:ext>
                </a:extLst>
              </a:tr>
              <a:tr h="1129805">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167</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[Tabor transportu publicznego] Proszę wyjaśnić w programie, że w przypadku wsparcia dla taboru autobusowego na potrzeby transportu publicznego wsparcie może otrzymać jedynie tabor spełniający wymagania „czystych ekologicznie pojazdów” w rozumieniu dyrektywy 2009/33/WE (zob.: Art. 7 ust. 1 lit. h) </a:t>
                      </a:r>
                      <a:r>
                        <a:rPr lang="pl-PL" sz="1100" b="0" i="0" u="none" strike="noStrike" dirty="0" err="1">
                          <a:solidFill>
                            <a:srgbClr val="000000"/>
                          </a:solidFill>
                          <a:effectLst/>
                          <a:latin typeface="Calibri" panose="020F0502020204030204" pitchFamily="34" charset="0"/>
                        </a:rPr>
                        <a:t>ppkt</a:t>
                      </a:r>
                      <a:r>
                        <a:rPr lang="pl-PL" sz="1100" b="0" i="0" u="none" strike="noStrike" dirty="0">
                          <a:solidFill>
                            <a:srgbClr val="000000"/>
                          </a:solidFill>
                          <a:effectLst/>
                          <a:latin typeface="Calibri" panose="020F0502020204030204" pitchFamily="34" charset="0"/>
                        </a:rPr>
                        <a:t> (iii) rozporządzenia 2021/1058. Proszę również wskazać, że priorytetowo traktowane będą inwestycje w </a:t>
                      </a:r>
                      <a:r>
                        <a:rPr lang="pl-PL" sz="1100" b="0" i="0" u="none" strike="noStrike" dirty="0" err="1">
                          <a:solidFill>
                            <a:srgbClr val="000000"/>
                          </a:solidFill>
                          <a:effectLst/>
                          <a:latin typeface="Calibri" panose="020F0502020204030204" pitchFamily="34" charset="0"/>
                        </a:rPr>
                        <a:t>bezemisyjne</a:t>
                      </a:r>
                      <a:r>
                        <a:rPr lang="pl-PL" sz="1100" b="0" i="0" u="none" strike="noStrike" dirty="0">
                          <a:solidFill>
                            <a:srgbClr val="000000"/>
                          </a:solidFill>
                          <a:effectLst/>
                          <a:latin typeface="Calibri" panose="020F0502020204030204" pitchFamily="34" charset="0"/>
                        </a:rPr>
                        <a:t> środki transportu (elektryczne/wodorowe autobusy, trolejbusy, elektryczny lub wodorowy transport kolejowy), ponieważ przyczyni się to w większym stopniu do realizacji kluczowego celu interwencji, tj. przejścia na gospodarkę </a:t>
                      </a:r>
                      <a:r>
                        <a:rPr lang="pl-PL" sz="1100" b="0" i="0" u="none" strike="noStrike" dirty="0" err="1">
                          <a:solidFill>
                            <a:srgbClr val="000000"/>
                          </a:solidFill>
                          <a:effectLst/>
                          <a:latin typeface="Calibri" panose="020F0502020204030204" pitchFamily="34" charset="0"/>
                        </a:rPr>
                        <a:t>bezemisyjną</a:t>
                      </a:r>
                      <a:r>
                        <a:rPr lang="pl-PL" sz="1100" b="0" i="0" u="none" strike="noStrike" dirty="0">
                          <a:solidFill>
                            <a:srgbClr val="000000"/>
                          </a:solidFill>
                          <a:effectLst/>
                          <a:latin typeface="Calibri" panose="020F0502020204030204" pitchFamily="34" charset="0"/>
                        </a:rPr>
                        <a:t> netto. Proponujemy następujące brzmienie przepisu:</a:t>
                      </a:r>
                    </a:p>
                    <a:p>
                      <a:pPr algn="ctr" fontAlgn="ctr"/>
                      <a:r>
                        <a:rPr lang="pl-PL" sz="1100" b="0" i="0" u="none" strike="noStrike" dirty="0">
                          <a:solidFill>
                            <a:srgbClr val="000000"/>
                          </a:solidFill>
                          <a:effectLst/>
                          <a:latin typeface="Calibri" panose="020F0502020204030204" pitchFamily="34" charset="0"/>
                        </a:rPr>
                        <a:t>PL: Wsparciu przeciwdziałania zakontraktowaniu z zakupem i modernizowaniu metodologicznego i </a:t>
                      </a:r>
                      <a:r>
                        <a:rPr lang="pl-PL" sz="1100" b="0" i="0" u="none" strike="noStrike" dirty="0" err="1">
                          <a:solidFill>
                            <a:srgbClr val="000000"/>
                          </a:solidFill>
                          <a:effectLst/>
                          <a:latin typeface="Calibri" panose="020F0502020204030204" pitchFamily="34" charset="0"/>
                        </a:rPr>
                        <a:t>zeremisyjnego</a:t>
                      </a:r>
                      <a:r>
                        <a:rPr lang="pl-PL" sz="1100" b="0" i="0" u="none" strike="noStrike" dirty="0">
                          <a:solidFill>
                            <a:srgbClr val="000000"/>
                          </a:solidFill>
                          <a:effectLst/>
                          <a:latin typeface="Calibri" panose="020F0502020204030204" pitchFamily="34" charset="0"/>
                        </a:rPr>
                        <a:t> Taboru autobusowego, zakontraktowania w obszarach, o których mowa w art. 7 ust. 1 lit. b) rozporządzenia 2009/33/WE. Zakup </a:t>
                      </a:r>
                      <a:r>
                        <a:rPr lang="pl-PL" sz="1100" b="0" i="0" u="none" strike="noStrike" dirty="0" err="1">
                          <a:solidFill>
                            <a:srgbClr val="000000"/>
                          </a:solidFill>
                          <a:effectLst/>
                          <a:latin typeface="Calibri" panose="020F0502020204030204" pitchFamily="34" charset="0"/>
                        </a:rPr>
                        <a:t>Taboruin</a:t>
                      </a:r>
                      <a:r>
                        <a:rPr lang="pl-PL" sz="1100" b="0" i="0" u="none" strike="noStrike" dirty="0">
                          <a:solidFill>
                            <a:srgbClr val="000000"/>
                          </a:solidFill>
                          <a:effectLst/>
                          <a:latin typeface="Calibri" panose="020F0502020204030204" pitchFamily="34" charset="0"/>
                        </a:rPr>
                        <a:t> niż </a:t>
                      </a:r>
                      <a:r>
                        <a:rPr lang="pl-PL" sz="1100" b="0" i="0" u="none" strike="noStrike" dirty="0" err="1">
                          <a:solidFill>
                            <a:srgbClr val="000000"/>
                          </a:solidFill>
                          <a:effectLst/>
                          <a:latin typeface="Calibri" panose="020F0502020204030204" pitchFamily="34" charset="0"/>
                        </a:rPr>
                        <a:t>bezemisyjny</a:t>
                      </a:r>
                      <a:r>
                        <a:rPr lang="pl-PL" sz="1100" b="0" i="0" u="none" strike="noStrike" dirty="0">
                          <a:solidFill>
                            <a:srgbClr val="000000"/>
                          </a:solidFill>
                          <a:effectLst/>
                          <a:latin typeface="Calibri" panose="020F0502020204030204" pitchFamily="34" charset="0"/>
                        </a:rPr>
                        <a:t> będzie tożsamy z tłumem w przypadku, gdy zakup Taboru </a:t>
                      </a:r>
                      <a:r>
                        <a:rPr lang="pl-PL" sz="1100" b="0" i="0" u="none" strike="noStrike" dirty="0" err="1">
                          <a:solidFill>
                            <a:srgbClr val="000000"/>
                          </a:solidFill>
                          <a:effectLst/>
                          <a:latin typeface="Calibri" panose="020F0502020204030204" pitchFamily="34" charset="0"/>
                        </a:rPr>
                        <a:t>bezemisyjnego</a:t>
                      </a:r>
                      <a:r>
                        <a:rPr lang="pl-PL" sz="1100" b="0" i="0" u="none" strike="noStrike" dirty="0">
                          <a:solidFill>
                            <a:srgbClr val="000000"/>
                          </a:solidFill>
                          <a:effectLst/>
                          <a:latin typeface="Calibri" panose="020F0502020204030204" pitchFamily="34" charset="0"/>
                        </a:rPr>
                        <a:t> nie będzie wynosił z przyczyn eksploatacyjnych lub technicznych.</a:t>
                      </a:r>
                    </a:p>
                    <a:p>
                      <a:pPr algn="ctr" fontAlgn="ctr"/>
                      <a:r>
                        <a:rPr lang="pl-PL" sz="1100" b="0" i="0" u="none" strike="noStrike" dirty="0">
                          <a:solidFill>
                            <a:srgbClr val="000000"/>
                          </a:solidFill>
                          <a:effectLst/>
                          <a:latin typeface="Calibri" panose="020F0502020204030204" pitchFamily="34" charset="0"/>
                        </a:rPr>
                        <a:t>EN: Wsparcie zostanie przyznane na zakup i modernizację niskoemisyjnego i </a:t>
                      </a:r>
                      <a:r>
                        <a:rPr lang="pl-PL" sz="1100" b="0" i="0" u="none" strike="noStrike" dirty="0" err="1">
                          <a:solidFill>
                            <a:srgbClr val="000000"/>
                          </a:solidFill>
                          <a:effectLst/>
                          <a:latin typeface="Calibri" panose="020F0502020204030204" pitchFamily="34" charset="0"/>
                        </a:rPr>
                        <a:t>bezemisyjnego</a:t>
                      </a:r>
                      <a:r>
                        <a:rPr lang="pl-PL" sz="1100" b="0" i="0" u="none" strike="noStrike" dirty="0">
                          <a:solidFill>
                            <a:srgbClr val="000000"/>
                          </a:solidFill>
                          <a:effectLst/>
                          <a:latin typeface="Calibri" panose="020F0502020204030204" pitchFamily="34" charset="0"/>
                        </a:rPr>
                        <a:t> taboru autobusowego do połączeń w obszarach funkcjonalnych miast, spełniającego wymagania dla „czystych ekologicznie pojazdów” w rozumieniu dyrektywy 2009/33/WE. Zakup taboru nieemisyjnego będzie możliwy tylko wtedy, gdy zakup taboru </a:t>
                      </a:r>
                      <a:r>
                        <a:rPr lang="pl-PL" sz="1100" b="0" i="0" u="none" strike="noStrike" dirty="0" err="1">
                          <a:solidFill>
                            <a:srgbClr val="000000"/>
                          </a:solidFill>
                          <a:effectLst/>
                          <a:latin typeface="Calibri" panose="020F0502020204030204" pitchFamily="34" charset="0"/>
                        </a:rPr>
                        <a:t>bezemisyjnego</a:t>
                      </a:r>
                      <a:r>
                        <a:rPr lang="pl-PL" sz="1100" b="0" i="0" u="none" strike="noStrike" dirty="0">
                          <a:solidFill>
                            <a:srgbClr val="000000"/>
                          </a:solidFill>
                          <a:effectLst/>
                          <a:latin typeface="Calibri" panose="020F0502020204030204" pitchFamily="34" charset="0"/>
                        </a:rPr>
                        <a:t> nie jest uzasadniony względami operacyjnymi lub technicznymi.</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1093275670"/>
                  </a:ext>
                </a:extLst>
              </a:tr>
            </a:tbl>
          </a:graphicData>
        </a:graphic>
      </p:graphicFrame>
    </p:spTree>
    <p:extLst>
      <p:ext uri="{BB962C8B-B14F-4D97-AF65-F5344CB8AC3E}">
        <p14:creationId xmlns:p14="http://schemas.microsoft.com/office/powerpoint/2010/main" val="40956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142511904"/>
              </p:ext>
            </p:extLst>
          </p:nvPr>
        </p:nvGraphicFramePr>
        <p:xfrm>
          <a:off x="609600" y="1528649"/>
          <a:ext cx="10963419" cy="5167426"/>
        </p:xfrm>
        <a:graphic>
          <a:graphicData uri="http://schemas.openxmlformats.org/drawingml/2006/table">
            <a:tbl>
              <a:tblPr>
                <a:tableStyleId>{5C22544A-7EE6-4342-B048-85BDC9FD1C3A}</a:tableStyleId>
              </a:tblPr>
              <a:tblGrid>
                <a:gridCol w="195072">
                  <a:extLst>
                    <a:ext uri="{9D8B030D-6E8A-4147-A177-3AD203B41FA5}">
                      <a16:colId xmlns:a16="http://schemas.microsoft.com/office/drawing/2014/main" val="435195674"/>
                    </a:ext>
                  </a:extLst>
                </a:gridCol>
                <a:gridCol w="893334">
                  <a:extLst>
                    <a:ext uri="{9D8B030D-6E8A-4147-A177-3AD203B41FA5}">
                      <a16:colId xmlns:a16="http://schemas.microsoft.com/office/drawing/2014/main" val="194706505"/>
                    </a:ext>
                  </a:extLst>
                </a:gridCol>
                <a:gridCol w="8145586">
                  <a:extLst>
                    <a:ext uri="{9D8B030D-6E8A-4147-A177-3AD203B41FA5}">
                      <a16:colId xmlns:a16="http://schemas.microsoft.com/office/drawing/2014/main" val="2582575971"/>
                    </a:ext>
                  </a:extLst>
                </a:gridCol>
                <a:gridCol w="1729427">
                  <a:extLst>
                    <a:ext uri="{9D8B030D-6E8A-4147-A177-3AD203B41FA5}">
                      <a16:colId xmlns:a16="http://schemas.microsoft.com/office/drawing/2014/main" val="430233166"/>
                    </a:ext>
                  </a:extLst>
                </a:gridCol>
              </a:tblGrid>
              <a:tr h="182632">
                <a:tc gridSpan="4">
                  <a:txBody>
                    <a:bodyPr/>
                    <a:lstStyle/>
                    <a:p>
                      <a:pPr algn="ctr" fontAlgn="ctr"/>
                      <a:r>
                        <a:rPr lang="pl-PL" sz="1100" b="1" dirty="0">
                          <a:highlight>
                            <a:srgbClr val="FFFF00"/>
                          </a:highlight>
                        </a:rPr>
                        <a:t>Wspieranie zrównoważonej multimodalnej mobilności miejskiej jako elementu transformacji w kierunku gospodarki zeroemisyjnej</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18263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60101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175</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[Zakres terytorialny inwestycji] Proszę określić w programie, że inwestycje wspierane w ramach CS 2.8 będą realizowane w miastach i ich obszarach funkcjonalnych.</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1261318"/>
                  </a:ext>
                </a:extLst>
              </a:tr>
              <a:tr h="535055">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160</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W przypadku przyznania wsparcia UE pod warunkiem opracowania SUMP w przyszłości (do końca 2025 r.) proszę potwierdzić, że umowa o udzielenie dotacji musi zawierać odpowiednią klauzulę warunkowości, zgodnie z którą współfinansowanie UE zostanie cofnięte w przypadku niespełnienia warunku.</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914265998"/>
                  </a:ext>
                </a:extLst>
              </a:tr>
              <a:tr h="119270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161</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Jeżeli przyznanie projektu będzie uzależnione od obowiązku przyjęcia SUMP do końca 2025 r., proszę wstawić do umowy o udzielenie dotacji na projekt klauzulę, zgodnie z którą wsparcie UE zostanie wycofane w przypadku niewywiązania się z tego zobowiązania w terminie.</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2759897738"/>
                  </a:ext>
                </a:extLst>
              </a:tr>
              <a:tr h="247338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157</a:t>
                      </a:r>
                    </a:p>
                  </a:txBody>
                  <a:tcPr marL="6108" marR="6108" marT="6108" marB="0" anchor="ctr"/>
                </a:tc>
                <a:tc>
                  <a:txBody>
                    <a:bodyPr/>
                    <a:lstStyle/>
                    <a:p>
                      <a:pPr algn="l" fontAlgn="ctr"/>
                      <a:r>
                        <a:rPr lang="pl-PL" sz="1100" b="0" i="0" u="none" strike="noStrike" dirty="0">
                          <a:solidFill>
                            <a:srgbClr val="000000"/>
                          </a:solidFill>
                          <a:effectLst/>
                          <a:latin typeface="Calibri" panose="020F0502020204030204" pitchFamily="34" charset="0"/>
                        </a:rPr>
                        <a:t>Proszę poinformować, że w negocjacjach z AP uzgodniono następujące przepisy dotyczące warunkowości inwestycji w zrównoważoną mobilność miejską po przyjęciu planów zrównoważonej mobilności miejskiej: </a:t>
                      </a:r>
                    </a:p>
                    <a:p>
                      <a:pPr algn="l" fontAlgn="ctr"/>
                      <a:r>
                        <a:rPr lang="pl-PL" sz="1100" b="0" i="0" u="none" strike="noStrike" dirty="0">
                          <a:solidFill>
                            <a:srgbClr val="000000"/>
                          </a:solidFill>
                          <a:effectLst/>
                          <a:latin typeface="Calibri" panose="020F0502020204030204" pitchFamily="34" charset="0"/>
                        </a:rPr>
                        <a:t>„Inwestycje w zrównoważoną mobilność w miastach będą oparte na odpowiednim planowaniu mobilności miejskiej, które przyjmie jedną z następujących form:</a:t>
                      </a:r>
                    </a:p>
                    <a:p>
                      <a:pPr algn="l" fontAlgn="ctr"/>
                      <a:r>
                        <a:rPr lang="pl-PL" sz="1100" b="0" i="0" u="none" strike="noStrike" dirty="0">
                          <a:solidFill>
                            <a:srgbClr val="000000"/>
                          </a:solidFill>
                          <a:effectLst/>
                          <a:latin typeface="Calibri" panose="020F0502020204030204" pitchFamily="34" charset="0"/>
                        </a:rPr>
                        <a:t>1. WE wszystkich miastach i gminach znajdujących się na miejskich obszarach funkcjonalnych przyznanie wsparcia projektom będzie uzależnione od przyjęcia SUMP;</a:t>
                      </a:r>
                    </a:p>
                    <a:p>
                      <a:pPr algn="l" fontAlgn="ctr"/>
                      <a:r>
                        <a:rPr lang="pl-PL" sz="1100" b="0" i="0" u="none" strike="noStrike" dirty="0">
                          <a:solidFill>
                            <a:srgbClr val="000000"/>
                          </a:solidFill>
                          <a:effectLst/>
                          <a:latin typeface="Calibri" panose="020F0502020204030204" pitchFamily="34" charset="0"/>
                        </a:rPr>
                        <a:t>2. w innych miastach powyżej 100 000 mieszkańców oraz w gminach położonych na miejskich obszarach funkcjonalnych przyznanie wsparcia projektom będzie uzależnione od przyjęcia:</a:t>
                      </a:r>
                    </a:p>
                    <a:p>
                      <a:pPr algn="l" fontAlgn="ctr"/>
                      <a:r>
                        <a:rPr lang="pl-PL" sz="1100" b="0" i="0" u="none" strike="noStrike" dirty="0">
                          <a:solidFill>
                            <a:srgbClr val="000000"/>
                          </a:solidFill>
                          <a:effectLst/>
                          <a:latin typeface="Calibri" panose="020F0502020204030204" pitchFamily="34" charset="0"/>
                        </a:rPr>
                        <a:t>a. SUMP lub</a:t>
                      </a:r>
                    </a:p>
                    <a:p>
                      <a:pPr algn="l" fontAlgn="ctr"/>
                      <a:r>
                        <a:rPr lang="pl-PL" sz="1100" b="0" i="0" u="none" strike="noStrike" dirty="0">
                          <a:solidFill>
                            <a:srgbClr val="000000"/>
                          </a:solidFill>
                          <a:effectLst/>
                          <a:latin typeface="Calibri" panose="020F0502020204030204" pitchFamily="34" charset="0"/>
                        </a:rPr>
                        <a:t>b. inny dokument dotyczący planowania transportu miejskiego oraz zobowiązanie do przyjęcia SUMP nie później niż do dnia 31 grudnia 2025 r.;</a:t>
                      </a:r>
                    </a:p>
                    <a:p>
                      <a:pPr algn="l" fontAlgn="ctr"/>
                      <a:r>
                        <a:rPr lang="pl-PL" sz="1100" b="0" i="0" u="none" strike="noStrike" dirty="0">
                          <a:solidFill>
                            <a:srgbClr val="000000"/>
                          </a:solidFill>
                          <a:effectLst/>
                          <a:latin typeface="Calibri" panose="020F0502020204030204" pitchFamily="34" charset="0"/>
                        </a:rPr>
                        <a:t>3. w innych miastach liczących mniej niż 100 000 mieszkańców przyznanie wsparcia projektom będzie uzależnione od przyjęcia odpowiedniego dokumentu planowania transportu miejskiego (np. dostosowanej strategii ZIT), przy czym preferowana jest SUMP”.</a:t>
                      </a:r>
                    </a:p>
                    <a:p>
                      <a:pPr algn="l" fontAlgn="ctr"/>
                      <a:r>
                        <a:rPr lang="pl-PL" sz="1100" b="0" i="0" u="none" strike="noStrike" dirty="0">
                          <a:solidFill>
                            <a:srgbClr val="000000"/>
                          </a:solidFill>
                          <a:effectLst/>
                          <a:latin typeface="Calibri" panose="020F0502020204030204" pitchFamily="34" charset="0"/>
                        </a:rPr>
                        <a:t>Proszę uwzględnić te warunki w programie poprzez odpowiednie odniesienie do AP.</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2154105508"/>
                  </a:ext>
                </a:extLst>
              </a:tr>
            </a:tbl>
          </a:graphicData>
        </a:graphic>
      </p:graphicFrame>
    </p:spTree>
    <p:extLst>
      <p:ext uri="{BB962C8B-B14F-4D97-AF65-F5344CB8AC3E}">
        <p14:creationId xmlns:p14="http://schemas.microsoft.com/office/powerpoint/2010/main" val="196760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1057317052"/>
              </p:ext>
            </p:extLst>
          </p:nvPr>
        </p:nvGraphicFramePr>
        <p:xfrm>
          <a:off x="505413" y="1724902"/>
          <a:ext cx="11001663" cy="3612908"/>
        </p:xfrm>
        <a:graphic>
          <a:graphicData uri="http://schemas.openxmlformats.org/drawingml/2006/table">
            <a:tbl>
              <a:tblPr>
                <a:tableStyleId>{5C22544A-7EE6-4342-B048-85BDC9FD1C3A}</a:tableStyleId>
              </a:tblPr>
              <a:tblGrid>
                <a:gridCol w="150114">
                  <a:extLst>
                    <a:ext uri="{9D8B030D-6E8A-4147-A177-3AD203B41FA5}">
                      <a16:colId xmlns:a16="http://schemas.microsoft.com/office/drawing/2014/main" val="435195674"/>
                    </a:ext>
                  </a:extLst>
                </a:gridCol>
                <a:gridCol w="942088">
                  <a:extLst>
                    <a:ext uri="{9D8B030D-6E8A-4147-A177-3AD203B41FA5}">
                      <a16:colId xmlns:a16="http://schemas.microsoft.com/office/drawing/2014/main" val="194706505"/>
                    </a:ext>
                  </a:extLst>
                </a:gridCol>
                <a:gridCol w="8174001">
                  <a:extLst>
                    <a:ext uri="{9D8B030D-6E8A-4147-A177-3AD203B41FA5}">
                      <a16:colId xmlns:a16="http://schemas.microsoft.com/office/drawing/2014/main" val="2582575971"/>
                    </a:ext>
                  </a:extLst>
                </a:gridCol>
                <a:gridCol w="1735460">
                  <a:extLst>
                    <a:ext uri="{9D8B030D-6E8A-4147-A177-3AD203B41FA5}">
                      <a16:colId xmlns:a16="http://schemas.microsoft.com/office/drawing/2014/main" val="430233166"/>
                    </a:ext>
                  </a:extLst>
                </a:gridCol>
              </a:tblGrid>
              <a:tr h="231507">
                <a:tc gridSpan="4">
                  <a:txBody>
                    <a:bodyPr/>
                    <a:lstStyle/>
                    <a:p>
                      <a:pPr algn="ctr" fontAlgn="ctr"/>
                      <a:r>
                        <a:rPr lang="pl-PL" sz="1100" b="1" dirty="0">
                          <a:highlight>
                            <a:srgbClr val="FFFF00"/>
                          </a:highlight>
                        </a:rPr>
                        <a:t>Wspieranie zrównoważonej multimodalnej mobilności miejskiej jako elementu transformacji w kierunku gospodarki zeroemisyjnej</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31507">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191164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171</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[Cyfryzacja transportu miejskiego] Aby zapewnić zgodność inwestycji z zasadami CS 2.8 (przekształcenie w gospodarkę </a:t>
                      </a:r>
                      <a:r>
                        <a:rPr lang="pl-PL" sz="1100" b="0" i="0" u="none" strike="noStrike" dirty="0" err="1">
                          <a:solidFill>
                            <a:srgbClr val="000000"/>
                          </a:solidFill>
                          <a:effectLst/>
                          <a:latin typeface="Calibri" panose="020F0502020204030204" pitchFamily="34" charset="0"/>
                        </a:rPr>
                        <a:t>bezemisyjną</a:t>
                      </a:r>
                      <a:r>
                        <a:rPr lang="pl-PL" sz="1100" b="0" i="0" u="none" strike="noStrike" dirty="0">
                          <a:solidFill>
                            <a:srgbClr val="000000"/>
                          </a:solidFill>
                          <a:effectLst/>
                          <a:latin typeface="Calibri" panose="020F0502020204030204" pitchFamily="34" charset="0"/>
                        </a:rPr>
                        <a:t>), proszę określić w programie, że wsparcie zostanie przyznane na systemy cyfrowe przeznaczone na transport publiczny lub mobilność </a:t>
                      </a:r>
                      <a:r>
                        <a:rPr lang="pl-PL" sz="1100" b="0" i="0" u="none" strike="noStrike" dirty="0" err="1">
                          <a:solidFill>
                            <a:srgbClr val="000000"/>
                          </a:solidFill>
                          <a:effectLst/>
                          <a:latin typeface="Calibri" panose="020F0502020204030204" pitchFamily="34" charset="0"/>
                        </a:rPr>
                        <a:t>bezemisyjną</a:t>
                      </a:r>
                      <a:r>
                        <a:rPr lang="pl-PL" sz="1100" b="0" i="0" u="none" strike="noStrike" dirty="0">
                          <a:solidFill>
                            <a:srgbClr val="000000"/>
                          </a:solidFill>
                          <a:effectLst/>
                          <a:latin typeface="Calibri" panose="020F0502020204030204" pitchFamily="34" charset="0"/>
                        </a:rPr>
                        <a:t> lub na systemy przyczyniające się do zmniejszenia wpływu transportu na środowisko. Co do zasady wszystkie systemy ITS będą mogły otrzymać wsparcie w ramach CP 3, w tym na obszarach miejskich. Proponujemy następujące brzmienie odpowiedniego przepisu programu:</a:t>
                      </a:r>
                    </a:p>
                    <a:p>
                      <a:pPr algn="ctr" fontAlgn="ctr"/>
                      <a:r>
                        <a:rPr lang="pl-PL" sz="1100" b="0" i="0" u="none" strike="noStrike" dirty="0">
                          <a:solidFill>
                            <a:srgbClr val="000000"/>
                          </a:solidFill>
                          <a:effectLst/>
                          <a:latin typeface="Calibri" panose="020F0502020204030204" pitchFamily="34" charset="0"/>
                        </a:rPr>
                        <a:t>PL: Cyfryzacja transportu miejskiego – z angielską technologią odwoławczą transportową, kontynuacją częściowej, kontynuacją, kontynuacją, kontynuacją prac „Mobilność asortymentowa” (</a:t>
                      </a:r>
                      <a:r>
                        <a:rPr lang="pl-PL" sz="1100" b="0" i="0" u="none" strike="noStrike" dirty="0" err="1">
                          <a:solidFill>
                            <a:srgbClr val="000000"/>
                          </a:solidFill>
                          <a:effectLst/>
                          <a:latin typeface="Calibri" panose="020F0502020204030204" pitchFamily="34" charset="0"/>
                        </a:rPr>
                        <a:t>MaaS</a:t>
                      </a:r>
                      <a:r>
                        <a:rPr lang="pl-PL" sz="1100" b="0" i="0" u="none" strike="noStrike" dirty="0">
                          <a:solidFill>
                            <a:srgbClr val="000000"/>
                          </a:solidFill>
                          <a:effectLst/>
                          <a:latin typeface="Calibri" panose="020F0502020204030204" pitchFamily="34" charset="0"/>
                        </a:rPr>
                        <a:t>). </a:t>
                      </a:r>
                    </a:p>
                    <a:p>
                      <a:pPr algn="ctr" fontAlgn="ctr"/>
                      <a:r>
                        <a:rPr lang="pl-PL" sz="1100" b="0" i="0" u="none" strike="noStrike" dirty="0">
                          <a:solidFill>
                            <a:srgbClr val="000000"/>
                          </a:solidFill>
                          <a:effectLst/>
                          <a:latin typeface="Calibri" panose="020F0502020204030204" pitchFamily="34" charset="0"/>
                        </a:rPr>
                        <a:t>EN: Cyfryzacja transportu miejskiego – w tym technologie wspierające dekarbonizację transportu i mobilność zgodna z zasadami zrównoważonego rozwoju, a także rozwiązania w zakresie integracji taryf i wdrażania koncepcji mobilności jako usługi (</a:t>
                      </a:r>
                      <a:r>
                        <a:rPr lang="pl-PL" sz="1100" b="0" i="0" u="none" strike="noStrike" dirty="0" err="1">
                          <a:solidFill>
                            <a:srgbClr val="000000"/>
                          </a:solidFill>
                          <a:effectLst/>
                          <a:latin typeface="Calibri" panose="020F0502020204030204" pitchFamily="34" charset="0"/>
                        </a:rPr>
                        <a:t>MaaS</a:t>
                      </a:r>
                      <a:r>
                        <a:rPr lang="pl-PL" sz="1100" b="0" i="0" u="none" strike="noStrike" dirty="0">
                          <a:solidFill>
                            <a:srgbClr val="000000"/>
                          </a:solidFill>
                          <a:effectLst/>
                          <a:latin typeface="Calibri" panose="020F0502020204030204" pitchFamily="34" charset="0"/>
                        </a:rPr>
                        <a:t>).</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1193921621"/>
                  </a:ext>
                </a:extLst>
              </a:tr>
              <a:tr h="1238250">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159</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Sugerujemy dalsze szczegóły dotyczące np.:</a:t>
                      </a:r>
                    </a:p>
                    <a:p>
                      <a:pPr algn="l" fontAlgn="ctr"/>
                      <a:r>
                        <a:rPr lang="pl-PL" sz="1100" b="0" i="0" u="none" strike="noStrike" dirty="0">
                          <a:solidFill>
                            <a:srgbClr val="000000"/>
                          </a:solidFill>
                          <a:effectLst/>
                          <a:latin typeface="Calibri" panose="020F0502020204030204" pitchFamily="34" charset="0"/>
                        </a:rPr>
                        <a:t>a. weryfikacja zgodności proponowanych inwestycji z odpowiednim SUMP,</a:t>
                      </a:r>
                    </a:p>
                    <a:p>
                      <a:pPr algn="l" fontAlgn="ctr"/>
                      <a:r>
                        <a:rPr lang="pl-PL" sz="1100" b="0" i="0" u="none" strike="noStrike" dirty="0">
                          <a:solidFill>
                            <a:srgbClr val="000000"/>
                          </a:solidFill>
                          <a:effectLst/>
                          <a:latin typeface="Calibri" panose="020F0502020204030204" pitchFamily="34" charset="0"/>
                        </a:rPr>
                        <a:t>b. wytyczenie funkcjonalnych obszarów miejskich,</a:t>
                      </a:r>
                    </a:p>
                    <a:p>
                      <a:pPr algn="l" fontAlgn="ctr"/>
                      <a:r>
                        <a:rPr lang="pl-PL" sz="1100" b="0" i="0" u="none" strike="noStrike" dirty="0">
                          <a:solidFill>
                            <a:srgbClr val="000000"/>
                          </a:solidFill>
                          <a:effectLst/>
                          <a:latin typeface="Calibri" panose="020F0502020204030204" pitchFamily="34" charset="0"/>
                        </a:rPr>
                        <a:t>c. odpowiedni formularz/</a:t>
                      </a:r>
                      <a:r>
                        <a:rPr lang="pl-PL" sz="1100" b="0" i="0" u="none" strike="noStrike" dirty="0" err="1">
                          <a:solidFill>
                            <a:srgbClr val="000000"/>
                          </a:solidFill>
                          <a:effectLst/>
                          <a:latin typeface="Calibri" panose="020F0502020204030204" pitchFamily="34" charset="0"/>
                        </a:rPr>
                        <a:t>założnik</a:t>
                      </a:r>
                      <a:r>
                        <a:rPr lang="pl-PL" sz="1100" b="0" i="0" u="none" strike="noStrike" dirty="0">
                          <a:solidFill>
                            <a:srgbClr val="000000"/>
                          </a:solidFill>
                          <a:effectLst/>
                          <a:latin typeface="Calibri" panose="020F0502020204030204" pitchFamily="34" charset="0"/>
                        </a:rPr>
                        <a:t> przyjęcia SUMP,</a:t>
                      </a:r>
                    </a:p>
                    <a:p>
                      <a:pPr algn="l" fontAlgn="ctr"/>
                      <a:r>
                        <a:rPr lang="pl-PL" sz="1100" b="0" i="0" u="none" strike="noStrike" dirty="0">
                          <a:solidFill>
                            <a:srgbClr val="000000"/>
                          </a:solidFill>
                          <a:effectLst/>
                          <a:latin typeface="Calibri" panose="020F0502020204030204" pitchFamily="34" charset="0"/>
                        </a:rPr>
                        <a:t>d. cele i wskaźniki SUMP,</a:t>
                      </a:r>
                    </a:p>
                    <a:p>
                      <a:pPr algn="l" fontAlgn="ctr"/>
                      <a:r>
                        <a:rPr lang="pl-PL" sz="1100" b="0" i="0" u="none" strike="noStrike" dirty="0">
                          <a:solidFill>
                            <a:srgbClr val="000000"/>
                          </a:solidFill>
                          <a:effectLst/>
                          <a:latin typeface="Calibri" panose="020F0502020204030204" pitchFamily="34" charset="0"/>
                        </a:rPr>
                        <a:t>e. mechanizmy zapewniające skuteczne wdrożenie przepisów dotyczących SUMP</a:t>
                      </a:r>
                    </a:p>
                    <a:p>
                      <a:pPr algn="l" fontAlgn="ctr"/>
                      <a:r>
                        <a:rPr lang="pl-PL" sz="1100" b="0" i="0" u="none" strike="noStrike" dirty="0">
                          <a:solidFill>
                            <a:srgbClr val="000000"/>
                          </a:solidFill>
                          <a:effectLst/>
                          <a:latin typeface="Calibri" panose="020F0502020204030204" pitchFamily="34" charset="0"/>
                        </a:rPr>
                        <a:t>należy je określić w szczegółowym opisie priorytetów (</a:t>
                      </a:r>
                      <a:r>
                        <a:rPr lang="pl-PL" sz="1100" b="0" i="0" u="none" strike="noStrike" dirty="0" err="1">
                          <a:solidFill>
                            <a:srgbClr val="000000"/>
                          </a:solidFill>
                          <a:effectLst/>
                          <a:latin typeface="Calibri" panose="020F0502020204030204" pitchFamily="34" charset="0"/>
                        </a:rPr>
                        <a:t>SzOOP</a:t>
                      </a:r>
                      <a:r>
                        <a:rPr lang="pl-PL" sz="1100" b="0" i="0" u="none" strike="noStrike" dirty="0">
                          <a:solidFill>
                            <a:srgbClr val="000000"/>
                          </a:solidFill>
                          <a:effectLst/>
                          <a:latin typeface="Calibri" panose="020F0502020204030204" pitchFamily="34" charset="0"/>
                        </a:rPr>
                        <a:t>) oraz w kryteriach wyboru projektów. </a:t>
                      </a:r>
                    </a:p>
                  </a:txBody>
                  <a:tcPr marL="6108" marR="6108" marT="6108" marB="0" anchor="ctr"/>
                </a:tc>
                <a:tc>
                  <a:txBody>
                    <a:bodyPr/>
                    <a:lstStyle/>
                    <a:p>
                      <a:pPr algn="ctr" fontAlgn="ctr"/>
                      <a:endParaRPr lang="pl-PL" sz="1100" b="1" i="0" u="none" strike="noStrike" dirty="0">
                        <a:solidFill>
                          <a:schemeClr val="accent6">
                            <a:lumMod val="75000"/>
                          </a:schemeClr>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228207265"/>
                  </a:ext>
                </a:extLst>
              </a:tr>
            </a:tbl>
          </a:graphicData>
        </a:graphic>
      </p:graphicFrame>
    </p:spTree>
    <p:extLst>
      <p:ext uri="{BB962C8B-B14F-4D97-AF65-F5344CB8AC3E}">
        <p14:creationId xmlns:p14="http://schemas.microsoft.com/office/powerpoint/2010/main" val="3913515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FST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2" name="Tabela 1">
            <a:extLst>
              <a:ext uri="{FF2B5EF4-FFF2-40B4-BE49-F238E27FC236}">
                <a16:creationId xmlns:a16="http://schemas.microsoft.com/office/drawing/2014/main" id="{EEE6EF40-D2D7-2179-76CF-C45165A1F993}"/>
              </a:ext>
            </a:extLst>
          </p:cNvPr>
          <p:cNvGraphicFramePr>
            <a:graphicFrameLocks noGrp="1"/>
          </p:cNvGraphicFramePr>
          <p:nvPr>
            <p:extLst>
              <p:ext uri="{D42A27DB-BD31-4B8C-83A1-F6EECF244321}">
                <p14:modId xmlns:p14="http://schemas.microsoft.com/office/powerpoint/2010/main" val="3127046296"/>
              </p:ext>
            </p:extLst>
          </p:nvPr>
        </p:nvGraphicFramePr>
        <p:xfrm>
          <a:off x="470646" y="1385774"/>
          <a:ext cx="11250706" cy="3197798"/>
        </p:xfrm>
        <a:graphic>
          <a:graphicData uri="http://schemas.openxmlformats.org/drawingml/2006/table">
            <a:tbl>
              <a:tblPr>
                <a:tableStyleId>{5C22544A-7EE6-4342-B048-85BDC9FD1C3A}</a:tableStyleId>
              </a:tblPr>
              <a:tblGrid>
                <a:gridCol w="169434">
                  <a:extLst>
                    <a:ext uri="{9D8B030D-6E8A-4147-A177-3AD203B41FA5}">
                      <a16:colId xmlns:a16="http://schemas.microsoft.com/office/drawing/2014/main" val="3998736428"/>
                    </a:ext>
                  </a:extLst>
                </a:gridCol>
                <a:gridCol w="767379">
                  <a:extLst>
                    <a:ext uri="{9D8B030D-6E8A-4147-A177-3AD203B41FA5}">
                      <a16:colId xmlns:a16="http://schemas.microsoft.com/office/drawing/2014/main" val="2016781886"/>
                    </a:ext>
                  </a:extLst>
                </a:gridCol>
                <a:gridCol w="8382001">
                  <a:extLst>
                    <a:ext uri="{9D8B030D-6E8A-4147-A177-3AD203B41FA5}">
                      <a16:colId xmlns:a16="http://schemas.microsoft.com/office/drawing/2014/main" val="473334176"/>
                    </a:ext>
                  </a:extLst>
                </a:gridCol>
                <a:gridCol w="1931892">
                  <a:extLst>
                    <a:ext uri="{9D8B030D-6E8A-4147-A177-3AD203B41FA5}">
                      <a16:colId xmlns:a16="http://schemas.microsoft.com/office/drawing/2014/main" val="3808756554"/>
                    </a:ext>
                  </a:extLst>
                </a:gridCol>
              </a:tblGrid>
              <a:tr h="498722">
                <a:tc gridSpan="4">
                  <a:txBody>
                    <a:bodyPr/>
                    <a:lstStyle/>
                    <a:p>
                      <a:pPr algn="ctr" fontAlgn="ctr"/>
                      <a:r>
                        <a:rPr lang="pl-PL" sz="1000" b="1" u="none" strike="noStrike" dirty="0">
                          <a:effectLst/>
                          <a:highlight>
                            <a:srgbClr val="FFFF00"/>
                          </a:highlight>
                        </a:rPr>
                        <a:t>Fundusz Sprawiedliwej Transformacji</a:t>
                      </a:r>
                      <a:endParaRPr lang="pl-PL" sz="1000" b="1" i="0" u="none" strike="noStrike" dirty="0">
                        <a:solidFill>
                          <a:srgbClr val="000000"/>
                        </a:solidFill>
                        <a:effectLst/>
                        <a:highlight>
                          <a:srgbClr val="FFFF00"/>
                        </a:highlight>
                        <a:latin typeface="Calibri" panose="020F0502020204030204" pitchFamily="34" charset="0"/>
                      </a:endParaRPr>
                    </a:p>
                  </a:txBody>
                  <a:tcPr marL="6393" marR="6393" marT="6393"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37351751"/>
                  </a:ext>
                </a:extLst>
              </a:tr>
              <a:tr h="254484">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dirty="0">
                          <a:effectLst/>
                        </a:rPr>
                        <a:t>KLASYFIKACJA</a:t>
                      </a:r>
                    </a:p>
                  </a:txBody>
                  <a:tcPr marL="6393" marR="6393" marT="6393" marB="0" anchor="ctr"/>
                </a:tc>
                <a:extLst>
                  <a:ext uri="{0D108BD9-81ED-4DB2-BD59-A6C34878D82A}">
                    <a16:rowId xmlns:a16="http://schemas.microsoft.com/office/drawing/2014/main" val="786652383"/>
                  </a:ext>
                </a:extLst>
              </a:tr>
              <a:tr h="814532">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295</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Proszę określić, że w przypadku inwestycji w zrównoważoną mobilność w miastach inwestycje będą zgodne z odpowiednimi planami zrównoważonej mobilności miejskiej, a jeżeli nie są wymagane zgodnie z umową o partnerstwie – zgodnie z innymi odpowiednimi dokumentami dotyczącymi planowania mobilności w miastach.</a:t>
                      </a:r>
                    </a:p>
                  </a:txBody>
                  <a:tcPr marL="6393" marR="6393" marT="6393"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93" marR="6393" marT="6393" marB="0" anchor="ctr">
                    <a:solidFill>
                      <a:srgbClr val="00B050"/>
                    </a:solidFill>
                  </a:tcPr>
                </a:tc>
                <a:extLst>
                  <a:ext uri="{0D108BD9-81ED-4DB2-BD59-A6C34878D82A}">
                    <a16:rowId xmlns:a16="http://schemas.microsoft.com/office/drawing/2014/main" val="4038116543"/>
                  </a:ext>
                </a:extLst>
              </a:tr>
              <a:tr h="22146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299</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[Plany zrównoważonej mobilności miejskiej] Proszę również zastrzec, że inwestycje w sektorze mobilności na obszarach miejskich będą musiały być zgodne z odpowiednimi SUMP oraz, jeżeli nie jest to wymagane, z innymi odpowiednimi dokumentami dotyczącymi planowania mobilności w miastach. Zapewni to spójność między działaniami realizowanymi w ramach priorytetów 3 i 9.</a:t>
                      </a:r>
                    </a:p>
                  </a:txBody>
                  <a:tcPr marL="6393" marR="6393" marT="6393"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93" marR="6393" marT="6393" marB="0" anchor="ctr">
                    <a:solidFill>
                      <a:srgbClr val="00B050"/>
                    </a:solidFill>
                  </a:tcPr>
                </a:tc>
                <a:extLst>
                  <a:ext uri="{0D108BD9-81ED-4DB2-BD59-A6C34878D82A}">
                    <a16:rowId xmlns:a16="http://schemas.microsoft.com/office/drawing/2014/main" val="2546520622"/>
                  </a:ext>
                </a:extLst>
              </a:tr>
              <a:tr h="32124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289</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Komisja nie widzi żadnych wysiłków na rzecz transformacji w podregionie Bogatynia/Zgorzelec. Ponadto uzasadnienie przedłużenia powiatu Kamienna Góra nie jest uzasadnione. Prosimy również o uwagi dotyczące terytorialnego planu sprawiedliwej transformacji („TJTP”) poniżej. W związku z tym zakres terytorialny tego priorytetu powinien być ograniczony wyłącznie do podregionu wałbrzyskiego.</a:t>
                      </a:r>
                    </a:p>
                  </a:txBody>
                  <a:tcPr marL="6393" marR="6393" marT="6393"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93" marR="6393" marT="6393" marB="0" anchor="ctr">
                    <a:solidFill>
                      <a:schemeClr val="accent6"/>
                    </a:solidFill>
                  </a:tcPr>
                </a:tc>
                <a:extLst>
                  <a:ext uri="{0D108BD9-81ED-4DB2-BD59-A6C34878D82A}">
                    <a16:rowId xmlns:a16="http://schemas.microsoft.com/office/drawing/2014/main" val="2914551995"/>
                  </a:ext>
                </a:extLst>
              </a:tr>
              <a:tr h="61143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302</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Wszystkie cele pośrednie ustalono na poziomie zerowym: proszę je poruszyć. Bardzo niski etap pośredni może zostać dopuszczony jedynie w wyjątkowych okolicznościach, przy założeniu, że metodologia zawiera solidne uzasadnienie.</a:t>
                      </a:r>
                    </a:p>
                  </a:txBody>
                  <a:tcPr marL="6393" marR="6393" marT="6393" marB="0" anchor="ctr"/>
                </a:tc>
                <a:tc>
                  <a:txBody>
                    <a:bodyPr/>
                    <a:lstStyle/>
                    <a:p>
                      <a:pPr algn="ctr" fontAlgn="ctr"/>
                      <a:r>
                        <a:rPr lang="pl-PL" sz="1000" b="1" i="0" u="none" strike="noStrike" dirty="0">
                          <a:solidFill>
                            <a:schemeClr val="bg1"/>
                          </a:solidFill>
                          <a:effectLst/>
                          <a:latin typeface="Calibri" panose="020F0502020204030204" pitchFamily="34" charset="0"/>
                        </a:rPr>
                        <a:t>Wskaźniki</a:t>
                      </a:r>
                      <a:endParaRPr lang="pl-PL" sz="1000" b="1" i="0" u="none" strike="noStrike" dirty="0">
                        <a:solidFill>
                          <a:srgbClr val="00B050"/>
                        </a:solidFill>
                        <a:effectLst/>
                        <a:latin typeface="Calibri" panose="020F0502020204030204" pitchFamily="34" charset="0"/>
                      </a:endParaRPr>
                    </a:p>
                  </a:txBody>
                  <a:tcPr marL="6393" marR="6393" marT="6393" marB="0" anchor="ctr">
                    <a:solidFill>
                      <a:schemeClr val="accent6"/>
                    </a:solidFill>
                  </a:tcPr>
                </a:tc>
                <a:extLst>
                  <a:ext uri="{0D108BD9-81ED-4DB2-BD59-A6C34878D82A}">
                    <a16:rowId xmlns:a16="http://schemas.microsoft.com/office/drawing/2014/main" val="4190539372"/>
                  </a:ext>
                </a:extLst>
              </a:tr>
            </a:tbl>
          </a:graphicData>
        </a:graphic>
      </p:graphicFrame>
    </p:spTree>
    <p:extLst>
      <p:ext uri="{BB962C8B-B14F-4D97-AF65-F5344CB8AC3E}">
        <p14:creationId xmlns:p14="http://schemas.microsoft.com/office/powerpoint/2010/main" val="2990771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FST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2" name="Tabela 1">
            <a:extLst>
              <a:ext uri="{FF2B5EF4-FFF2-40B4-BE49-F238E27FC236}">
                <a16:creationId xmlns:a16="http://schemas.microsoft.com/office/drawing/2014/main" id="{EEE6EF40-D2D7-2179-76CF-C45165A1F993}"/>
              </a:ext>
            </a:extLst>
          </p:cNvPr>
          <p:cNvGraphicFramePr>
            <a:graphicFrameLocks noGrp="1"/>
          </p:cNvGraphicFramePr>
          <p:nvPr>
            <p:extLst>
              <p:ext uri="{D42A27DB-BD31-4B8C-83A1-F6EECF244321}">
                <p14:modId xmlns:p14="http://schemas.microsoft.com/office/powerpoint/2010/main" val="2593749440"/>
              </p:ext>
            </p:extLst>
          </p:nvPr>
        </p:nvGraphicFramePr>
        <p:xfrm>
          <a:off x="470647" y="1280999"/>
          <a:ext cx="11250705" cy="5408697"/>
        </p:xfrm>
        <a:graphic>
          <a:graphicData uri="http://schemas.openxmlformats.org/drawingml/2006/table">
            <a:tbl>
              <a:tblPr>
                <a:tableStyleId>{5C22544A-7EE6-4342-B048-85BDC9FD1C3A}</a:tableStyleId>
              </a:tblPr>
              <a:tblGrid>
                <a:gridCol w="132857">
                  <a:extLst>
                    <a:ext uri="{9D8B030D-6E8A-4147-A177-3AD203B41FA5}">
                      <a16:colId xmlns:a16="http://schemas.microsoft.com/office/drawing/2014/main" val="3998736428"/>
                    </a:ext>
                  </a:extLst>
                </a:gridCol>
                <a:gridCol w="803956">
                  <a:extLst>
                    <a:ext uri="{9D8B030D-6E8A-4147-A177-3AD203B41FA5}">
                      <a16:colId xmlns:a16="http://schemas.microsoft.com/office/drawing/2014/main" val="2016781886"/>
                    </a:ext>
                  </a:extLst>
                </a:gridCol>
                <a:gridCol w="8382000">
                  <a:extLst>
                    <a:ext uri="{9D8B030D-6E8A-4147-A177-3AD203B41FA5}">
                      <a16:colId xmlns:a16="http://schemas.microsoft.com/office/drawing/2014/main" val="473334176"/>
                    </a:ext>
                  </a:extLst>
                </a:gridCol>
                <a:gridCol w="1931892">
                  <a:extLst>
                    <a:ext uri="{9D8B030D-6E8A-4147-A177-3AD203B41FA5}">
                      <a16:colId xmlns:a16="http://schemas.microsoft.com/office/drawing/2014/main" val="3808756554"/>
                    </a:ext>
                  </a:extLst>
                </a:gridCol>
              </a:tblGrid>
              <a:tr h="660788">
                <a:tc gridSpan="4">
                  <a:txBody>
                    <a:bodyPr/>
                    <a:lstStyle/>
                    <a:p>
                      <a:pPr algn="ctr" fontAlgn="ctr"/>
                      <a:r>
                        <a:rPr lang="pl-PL" sz="1000" b="1" u="none" strike="noStrike" dirty="0">
                          <a:effectLst/>
                          <a:highlight>
                            <a:srgbClr val="FFFF00"/>
                          </a:highlight>
                        </a:rPr>
                        <a:t>Fundusz Sprawiedliwej Transformacji</a:t>
                      </a:r>
                      <a:endParaRPr lang="pl-PL" sz="1000" b="1" i="0" u="none" strike="noStrike" dirty="0">
                        <a:solidFill>
                          <a:srgbClr val="000000"/>
                        </a:solidFill>
                        <a:effectLst/>
                        <a:highlight>
                          <a:srgbClr val="FFFF00"/>
                        </a:highlight>
                        <a:latin typeface="Calibri" panose="020F0502020204030204" pitchFamily="34" charset="0"/>
                      </a:endParaRPr>
                    </a:p>
                  </a:txBody>
                  <a:tcPr marL="6393" marR="6393" marT="6393"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37351751"/>
                  </a:ext>
                </a:extLst>
              </a:tr>
              <a:tr h="337181">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u="none" strike="noStrike" dirty="0">
                          <a:effectLst/>
                        </a:rPr>
                        <a:t>KLASYFIKACJA</a:t>
                      </a:r>
                    </a:p>
                  </a:txBody>
                  <a:tcPr marL="6393" marR="6393" marT="6393" marB="0" anchor="ctr"/>
                </a:tc>
                <a:extLst>
                  <a:ext uri="{0D108BD9-81ED-4DB2-BD59-A6C34878D82A}">
                    <a16:rowId xmlns:a16="http://schemas.microsoft.com/office/drawing/2014/main" val="786652383"/>
                  </a:ext>
                </a:extLst>
              </a:tr>
              <a:tr h="725509">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303</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Logiczna zgodność między działaniami -&gt; polami interwencji (31 to prawdopodobnie zbyt wiele w porównaniu z zakresem działań) -&gt; wskaźniki produktu i rezultatu nie są łatwe do prześledzenia i zawierają kilka luk. Proszę zmienić cały system FST i przedstawić zaktualizowaną wersję. Jeżeli pola interwencji odpowiadają przewidzianym operacjom, należy uwzględnić dodatkowe wskaźniki.</a:t>
                      </a:r>
                    </a:p>
                  </a:txBody>
                  <a:tcPr marL="6393" marR="6393" marT="6393"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393" marR="6393" marT="6393" marB="0" anchor="ctr">
                    <a:solidFill>
                      <a:schemeClr val="accent6"/>
                    </a:solidFill>
                  </a:tcPr>
                </a:tc>
                <a:extLst>
                  <a:ext uri="{0D108BD9-81ED-4DB2-BD59-A6C34878D82A}">
                    <a16:rowId xmlns:a16="http://schemas.microsoft.com/office/drawing/2014/main" val="670783432"/>
                  </a:ext>
                </a:extLst>
              </a:tr>
              <a:tr h="108147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304</a:t>
                      </a:r>
                    </a:p>
                  </a:txBody>
                  <a:tcPr marL="6393" marR="6393" marT="6393" marB="0" anchor="ctr"/>
                </a:tc>
                <a:tc>
                  <a:txBody>
                    <a:bodyPr/>
                    <a:lstStyle/>
                    <a:p>
                      <a:pPr algn="l" fontAlgn="ctr"/>
                      <a:r>
                        <a:rPr lang="pl-PL" sz="1100" b="0" i="0" u="none" strike="noStrike" dirty="0">
                          <a:solidFill>
                            <a:srgbClr val="000000"/>
                          </a:solidFill>
                          <a:effectLst/>
                          <a:latin typeface="Calibri" panose="020F0502020204030204" pitchFamily="34" charset="0"/>
                        </a:rPr>
                        <a:t>Wskaźniki obejmują wskaźniki dotyczące „dodatkowych zdolności produkcyjnych w zakresie energii ze źródeł odnawialnych” i „</a:t>
                      </a:r>
                      <a:r>
                        <a:rPr lang="pl-PL" sz="1100" b="0" i="0" u="none" strike="noStrike" dirty="0" err="1">
                          <a:solidFill>
                            <a:srgbClr val="000000"/>
                          </a:solidFill>
                          <a:effectLst/>
                          <a:latin typeface="Calibri" panose="020F0502020204030204" pitchFamily="34" charset="0"/>
                        </a:rPr>
                        <a:t>zatrudnień</a:t>
                      </a:r>
                      <a:r>
                        <a:rPr lang="pl-PL" sz="1100" b="0" i="0" u="none" strike="noStrike" dirty="0">
                          <a:solidFill>
                            <a:srgbClr val="000000"/>
                          </a:solidFill>
                          <a:effectLst/>
                          <a:latin typeface="Calibri" panose="020F0502020204030204" pitchFamily="34" charset="0"/>
                        </a:rPr>
                        <a:t> utworzonych we wspieranych podmiotach”, ale pomijają wskaźniki dotyczące redukcji emisji gazów cieplarnianych. Inne kwestie dotyczące wskaźników to:</a:t>
                      </a:r>
                    </a:p>
                    <a:p>
                      <a:pPr algn="l" fontAlgn="ctr"/>
                      <a:r>
                        <a:rPr lang="pl-PL" sz="1100" b="0" i="0" u="none" strike="noStrike" dirty="0">
                          <a:solidFill>
                            <a:srgbClr val="000000"/>
                          </a:solidFill>
                          <a:effectLst/>
                          <a:latin typeface="Calibri" panose="020F0502020204030204" pitchFamily="34" charset="0"/>
                        </a:rPr>
                        <a:t>a. wartości docelowe dla wskaźników produktu EECO02: Bezrobotni, w tym długotrwale bezrobotni (253) i EECO04: Bierny zawodowo (532) uważany za niski;</a:t>
                      </a:r>
                    </a:p>
                    <a:p>
                      <a:pPr algn="l" fontAlgn="ctr"/>
                      <a:r>
                        <a:rPr lang="pl-PL" sz="1100" b="0" i="0" u="none" strike="noStrike" dirty="0">
                          <a:solidFill>
                            <a:srgbClr val="000000"/>
                          </a:solidFill>
                          <a:effectLst/>
                          <a:latin typeface="Calibri" panose="020F0502020204030204" pitchFamily="34" charset="0"/>
                        </a:rPr>
                        <a:t>b. wartość docelowa dla RCO22: Dodatkowa zdolność produkcyjna energii ze źródeł odnawialnych (49 MW) z uwzględnieniem celu „region wałbrzyski bez węgla”.</a:t>
                      </a:r>
                    </a:p>
                  </a:txBody>
                  <a:tcPr marL="6393" marR="6393" marT="6393" marB="0" anchor="ctr"/>
                </a:tc>
                <a:tc>
                  <a:txBody>
                    <a:bodyPr/>
                    <a:lstStyle/>
                    <a:p>
                      <a:pPr algn="ctr" fontAlgn="ctr"/>
                      <a:r>
                        <a:rPr lang="pl-PL" sz="1000" b="1" i="0" u="none" strike="noStrike" dirty="0">
                          <a:solidFill>
                            <a:schemeClr val="bg1"/>
                          </a:solidFill>
                          <a:effectLst/>
                          <a:latin typeface="Calibri" panose="020F0502020204030204" pitchFamily="34" charset="0"/>
                        </a:rPr>
                        <a:t>Wskaźniki</a:t>
                      </a:r>
                    </a:p>
                  </a:txBody>
                  <a:tcPr marL="6393" marR="6393" marT="6393" marB="0" anchor="ctr">
                    <a:solidFill>
                      <a:schemeClr val="accent6"/>
                    </a:solidFill>
                  </a:tcPr>
                </a:tc>
                <a:extLst>
                  <a:ext uri="{0D108BD9-81ED-4DB2-BD59-A6C34878D82A}">
                    <a16:rowId xmlns:a16="http://schemas.microsoft.com/office/drawing/2014/main" val="3065688871"/>
                  </a:ext>
                </a:extLst>
              </a:tr>
              <a:tr h="250534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93" marR="6393" marT="6393" marB="0" anchor="ctr"/>
                </a:tc>
                <a:tc>
                  <a:txBody>
                    <a:bodyPr/>
                    <a:lstStyle/>
                    <a:p>
                      <a:pPr algn="ctr" fontAlgn="ctr"/>
                      <a:r>
                        <a:rPr lang="pl-PL" sz="1000" b="0" i="0" u="none" strike="noStrike" dirty="0">
                          <a:solidFill>
                            <a:srgbClr val="000000"/>
                          </a:solidFill>
                          <a:effectLst/>
                          <a:latin typeface="Calibri" panose="020F0502020204030204" pitchFamily="34" charset="0"/>
                        </a:rPr>
                        <a:t>301</a:t>
                      </a:r>
                    </a:p>
                  </a:txBody>
                  <a:tcPr marL="6393" marR="6393" marT="6393" marB="0" anchor="ctr"/>
                </a:tc>
                <a:tc>
                  <a:txBody>
                    <a:bodyPr/>
                    <a:lstStyle/>
                    <a:p>
                      <a:pPr algn="ctr" fontAlgn="ctr"/>
                      <a:r>
                        <a:rPr lang="pl-PL" sz="1100" b="0" i="0" u="none" strike="noStrike" dirty="0">
                          <a:solidFill>
                            <a:srgbClr val="000000"/>
                          </a:solidFill>
                          <a:effectLst/>
                          <a:latin typeface="Calibri" panose="020F0502020204030204" pitchFamily="34" charset="0"/>
                        </a:rPr>
                        <a:t>FST jest objęty zasadą określoną w art. 58 rozporządzenia w sprawie wspólnych przepisów. W związku z tym fakt realizacji inwestycji w obszarach najbardziej dotkniętych skutkami transformacji w celu osiągnięcia neutralności klimatycznej nie zwalnia z obowiązku stosowania instrumentu finansowego przy wspieraniu inwestycji produkcyjnych przedsiębiorstw, inwestycji w efektywność energetyczną i OZE. W związku z tym zwracamy się o odpowiednie rozróżnienie formy wsparcia zgodnie z wymogami rozporządzenia. W przypadku wsparcia planowanych sektorów i obszarów tematycznych, które mają być wspierane w ramach filaru II i filaru III: lista sektorów jest kompleksowa, ale lepszym rozwiązaniem byłoby stworzenie wyraźnie oddzielnego wykazu dla obu filarów, nawet w przypadku znacznego pokrywania się działań.</a:t>
                      </a:r>
                    </a:p>
                  </a:txBody>
                  <a:tcPr marL="6393" marR="6393" marT="6393" marB="0" anchor="ctr"/>
                </a:tc>
                <a:tc>
                  <a:txBody>
                    <a:bodyPr/>
                    <a:lstStyle/>
                    <a:p>
                      <a:pPr algn="ctr" fontAlgn="ctr"/>
                      <a:endParaRPr lang="pl-PL" sz="1000" b="1" i="0" u="none" strike="noStrike" dirty="0">
                        <a:solidFill>
                          <a:schemeClr val="accent6">
                            <a:lumMod val="75000"/>
                          </a:schemeClr>
                        </a:solidFill>
                        <a:effectLst/>
                        <a:latin typeface="Calibri" panose="020F0502020204030204" pitchFamily="34" charset="0"/>
                      </a:endParaRPr>
                    </a:p>
                  </a:txBody>
                  <a:tcPr marL="6393" marR="6393" marT="6393" marB="0" anchor="ctr">
                    <a:solidFill>
                      <a:srgbClr val="FF0000"/>
                    </a:solidFill>
                  </a:tcPr>
                </a:tc>
                <a:extLst>
                  <a:ext uri="{0D108BD9-81ED-4DB2-BD59-A6C34878D82A}">
                    <a16:rowId xmlns:a16="http://schemas.microsoft.com/office/drawing/2014/main" val="2801611503"/>
                  </a:ext>
                </a:extLst>
              </a:tr>
            </a:tbl>
          </a:graphicData>
        </a:graphic>
      </p:graphicFrame>
    </p:spTree>
    <p:extLst>
      <p:ext uri="{BB962C8B-B14F-4D97-AF65-F5344CB8AC3E}">
        <p14:creationId xmlns:p14="http://schemas.microsoft.com/office/powerpoint/2010/main" val="1452007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556432" y="3085391"/>
            <a:ext cx="10621935" cy="523220"/>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prstClr val="black"/>
                </a:solidFill>
                <a:effectLst/>
                <a:uLnTx/>
                <a:uFillTx/>
                <a:latin typeface="Calibri"/>
                <a:ea typeface="+mn-ea"/>
                <a:cs typeface="+mn-cs"/>
              </a:rPr>
              <a:t>Dzi</a:t>
            </a:r>
            <a:r>
              <a:rPr lang="pl-PL" sz="2800" b="1" dirty="0">
                <a:solidFill>
                  <a:prstClr val="black"/>
                </a:solidFill>
                <a:latin typeface="Calibri"/>
              </a:rPr>
              <a:t>ękuję za uwagę!</a:t>
            </a: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810" y="5167824"/>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611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7" y="1056590"/>
            <a:ext cx="11250706" cy="7940635"/>
          </a:xfrm>
          <a:prstGeom prst="rect">
            <a:avLst/>
          </a:prstGeom>
          <a:noFill/>
        </p:spPr>
        <p:txBody>
          <a:bodyPr wrap="square">
            <a:spAutoFit/>
          </a:bodyPr>
          <a:lstStyle/>
          <a:p>
            <a:pPr algn="ctr"/>
            <a:r>
              <a:rPr lang="pl-PL" sz="2400" b="1" dirty="0"/>
              <a:t>Informacje dotyczące uwag przesłanych przez Komisję Europejską do projektu programu FEDS 2021 - 2027 w zakresie CP2 oraz CP6</a:t>
            </a:r>
          </a:p>
          <a:p>
            <a:pPr algn="ctr"/>
            <a:endParaRPr lang="pl-PL" b="1" dirty="0"/>
          </a:p>
          <a:p>
            <a:pPr algn="ctr"/>
            <a:endParaRPr lang="pl-PL" b="1" dirty="0"/>
          </a:p>
          <a:p>
            <a:pPr algn="just"/>
            <a:r>
              <a:rPr lang="pl-PL" sz="2000" dirty="0"/>
              <a:t>Łącznie do programu FEDS 2021- 2027 zgłoszono </a:t>
            </a:r>
            <a:r>
              <a:rPr lang="pl-PL" sz="2000" b="1" dirty="0"/>
              <a:t>490 uwag</a:t>
            </a:r>
            <a:r>
              <a:rPr lang="pl-PL" sz="2000" dirty="0"/>
              <a:t>:</a:t>
            </a:r>
          </a:p>
          <a:p>
            <a:pPr marL="285750" indent="-285750" algn="just">
              <a:buFont typeface="Arial" panose="020B0604020202020204" pitchFamily="34" charset="0"/>
              <a:buChar char="•"/>
            </a:pPr>
            <a:endParaRPr lang="pl-PL" sz="200" dirty="0"/>
          </a:p>
          <a:p>
            <a:pPr marL="285750" indent="-285750" algn="just">
              <a:buFont typeface="Arial" panose="020B0604020202020204" pitchFamily="34" charset="0"/>
              <a:buChar char="•"/>
            </a:pPr>
            <a:r>
              <a:rPr lang="pl-PL" dirty="0"/>
              <a:t>z zakresu EFS+: 68</a:t>
            </a:r>
          </a:p>
          <a:p>
            <a:pPr marL="285750" indent="-285750" algn="just">
              <a:buFont typeface="Arial" panose="020B0604020202020204" pitchFamily="34" charset="0"/>
              <a:buChar char="•"/>
            </a:pPr>
            <a:r>
              <a:rPr lang="pl-PL" sz="1600" b="1" dirty="0"/>
              <a:t>Z zakresu EFRR: 422</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endParaRPr lang="pl-PL" sz="200" dirty="0"/>
          </a:p>
          <a:p>
            <a:pPr algn="just"/>
            <a:r>
              <a:rPr lang="pl-PL" sz="2000" b="1" dirty="0"/>
              <a:t>Uwagi do CP2</a:t>
            </a:r>
            <a:r>
              <a:rPr lang="pl-PL" sz="2400" b="1" dirty="0"/>
              <a:t>:</a:t>
            </a:r>
          </a:p>
          <a:p>
            <a:pPr algn="just"/>
            <a:endParaRPr lang="pl-PL" sz="200" dirty="0"/>
          </a:p>
          <a:p>
            <a:pPr marL="285750" indent="-285750" algn="just">
              <a:buFont typeface="Arial" panose="020B0604020202020204" pitchFamily="34" charset="0"/>
              <a:buChar char="•"/>
            </a:pPr>
            <a:r>
              <a:rPr lang="pl-PL" sz="1600" dirty="0"/>
              <a:t>Środowisko: </a:t>
            </a:r>
            <a:r>
              <a:rPr lang="pl-PL" sz="1600" b="1" dirty="0"/>
              <a:t>66</a:t>
            </a:r>
            <a:r>
              <a:rPr lang="pl-PL" sz="1600" dirty="0"/>
              <a:t>, w tym:</a:t>
            </a:r>
          </a:p>
          <a:p>
            <a:pPr marL="285750" indent="-285750" algn="just">
              <a:buFont typeface="Arial" panose="020B0604020202020204" pitchFamily="34" charset="0"/>
              <a:buChar char="•"/>
            </a:pPr>
            <a:r>
              <a:rPr lang="pl-PL" sz="1600" b="1" dirty="0"/>
              <a:t>25</a:t>
            </a:r>
            <a:r>
              <a:rPr lang="pl-PL" sz="1600" dirty="0"/>
              <a:t> dotyczą Mobilności miejskiej oraz </a:t>
            </a:r>
            <a:r>
              <a:rPr lang="pl-PL" sz="1600" b="1" dirty="0"/>
              <a:t>1</a:t>
            </a:r>
            <a:r>
              <a:rPr lang="pl-PL" sz="1600" dirty="0"/>
              <a:t> dotycząca Promowania przystosowania się do zmiany klimatu, zapobiegania ryzyku i odporności na klęski żywiołowe</a:t>
            </a:r>
          </a:p>
          <a:p>
            <a:pPr marL="285750" indent="-285750" algn="just">
              <a:buFont typeface="Arial" panose="020B0604020202020204" pitchFamily="34" charset="0"/>
              <a:buChar char="•"/>
            </a:pPr>
            <a:r>
              <a:rPr lang="pl-PL" sz="1600" dirty="0"/>
              <a:t>Wspieranie efektywności energetycznej i redukcji emisji gazów cieplarnianych: </a:t>
            </a:r>
            <a:r>
              <a:rPr lang="pl-PL" sz="1600" b="1" dirty="0"/>
              <a:t>13</a:t>
            </a:r>
          </a:p>
          <a:p>
            <a:pPr marL="285750" indent="-285750" algn="just">
              <a:buFont typeface="Arial" panose="020B0604020202020204" pitchFamily="34" charset="0"/>
              <a:buChar char="•"/>
            </a:pPr>
            <a:r>
              <a:rPr lang="pl-PL" sz="1600" dirty="0"/>
              <a:t>Promowanie energii ze źródeł odnawialnych: </a:t>
            </a:r>
            <a:r>
              <a:rPr lang="pl-PL" sz="1600" b="1" dirty="0"/>
              <a:t>8</a:t>
            </a:r>
          </a:p>
          <a:p>
            <a:pPr marL="285750" indent="-285750" algn="just">
              <a:buFont typeface="Arial" panose="020B0604020202020204" pitchFamily="34" charset="0"/>
              <a:buChar char="•"/>
            </a:pPr>
            <a:r>
              <a:rPr lang="pl-PL" sz="1600" dirty="0"/>
              <a:t>Promowanie dostępu do wody oraz zrównoważonej gospodarki wodnej: </a:t>
            </a:r>
            <a:r>
              <a:rPr lang="pl-PL" sz="1600" b="1" dirty="0"/>
              <a:t>9</a:t>
            </a:r>
          </a:p>
          <a:p>
            <a:pPr marL="285750" indent="-285750" algn="just">
              <a:buFont typeface="Arial" panose="020B0604020202020204" pitchFamily="34" charset="0"/>
              <a:buChar char="•"/>
            </a:pPr>
            <a:r>
              <a:rPr lang="pl-PL" sz="1600" dirty="0"/>
              <a:t>Wzmacnianie ochrony przyrody, różnorodności biologicznej oraz zielonej infrastruktury, w tym na obszarach miejskich, oraz ograniczanie wszelkich form zanieczyszczenia: </a:t>
            </a:r>
            <a:r>
              <a:rPr lang="pl-PL" sz="1600" b="1" dirty="0"/>
              <a:t>10</a:t>
            </a:r>
          </a:p>
          <a:p>
            <a:pPr algn="ctr"/>
            <a:endParaRPr lang="pl-PL" sz="1600" b="1" dirty="0"/>
          </a:p>
          <a:p>
            <a:pPr marL="285750" indent="-285750" algn="just">
              <a:buFont typeface="Arial" panose="020B0604020202020204" pitchFamily="34" charset="0"/>
              <a:buChar char="•"/>
            </a:pPr>
            <a:endParaRPr lang="pl-PL" sz="100" dirty="0"/>
          </a:p>
          <a:p>
            <a:pPr algn="just"/>
            <a:r>
              <a:rPr lang="pl-PL" sz="2000" b="1" dirty="0"/>
              <a:t>Uwagi do Funduszu Sprawiedliwej Transformacji:</a:t>
            </a:r>
          </a:p>
          <a:p>
            <a:pPr algn="just"/>
            <a:endParaRPr lang="pl-PL" sz="100" dirty="0"/>
          </a:p>
          <a:p>
            <a:pPr marL="285750" indent="-285750" algn="just">
              <a:buFont typeface="Arial" panose="020B0604020202020204" pitchFamily="34" charset="0"/>
              <a:buChar char="•"/>
            </a:pPr>
            <a:r>
              <a:rPr lang="pl-PL" sz="1600" dirty="0"/>
              <a:t>ogółem </a:t>
            </a:r>
            <a:r>
              <a:rPr lang="pl-PL" sz="1600" b="1" dirty="0"/>
              <a:t>16</a:t>
            </a:r>
            <a:r>
              <a:rPr lang="pl-PL" sz="1600" dirty="0"/>
              <a:t>, w tym do wskaźników produktu i rezultatu </a:t>
            </a:r>
            <a:r>
              <a:rPr lang="pl-PL" sz="1600" b="1" dirty="0"/>
              <a:t>3</a:t>
            </a:r>
            <a:r>
              <a:rPr lang="pl-PL" sz="1600" dirty="0"/>
              <a:t> oraz form udzielanego wsparcia </a:t>
            </a:r>
            <a:r>
              <a:rPr lang="pl-PL" sz="1600" b="1" dirty="0"/>
              <a:t>1</a:t>
            </a:r>
            <a:endParaRPr lang="pl-PL" sz="1600" dirty="0"/>
          </a:p>
          <a:p>
            <a:pPr algn="just"/>
            <a:endParaRPr lang="pl-PL" dirty="0"/>
          </a:p>
          <a:p>
            <a:pPr algn="just"/>
            <a:endParaRPr lang="pl-PL" dirty="0"/>
          </a:p>
          <a:p>
            <a:pPr algn="just"/>
            <a:endParaRPr lang="pl-PL" dirty="0"/>
          </a:p>
          <a:p>
            <a:pPr algn="just"/>
            <a:endParaRPr lang="pl-PL" dirty="0"/>
          </a:p>
          <a:p>
            <a:pPr marL="342900" indent="-342900" algn="just">
              <a:buFont typeface="Arial" panose="020B0604020202020204" pitchFamily="34" charset="0"/>
              <a:buChar char="•"/>
            </a:pPr>
            <a:endParaRPr lang="pl-PL" sz="2000" dirty="0"/>
          </a:p>
          <a:p>
            <a:pPr algn="ctr"/>
            <a:br>
              <a:rPr lang="pl-PL" b="1" dirty="0"/>
            </a:br>
            <a:endParaRPr lang="pl-PL" b="1" dirty="0"/>
          </a:p>
        </p:txBody>
      </p:sp>
    </p:spTree>
    <p:extLst>
      <p:ext uri="{BB962C8B-B14F-4D97-AF65-F5344CB8AC3E}">
        <p14:creationId xmlns:p14="http://schemas.microsoft.com/office/powerpoint/2010/main" val="111321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7" y="1040090"/>
            <a:ext cx="11250706" cy="695575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a:ln>
                  <a:noFill/>
                </a:ln>
                <a:solidFill>
                  <a:prstClr val="black"/>
                </a:solidFill>
                <a:effectLst/>
                <a:uLnTx/>
                <a:uFillTx/>
                <a:ea typeface="+mn-ea"/>
                <a:cs typeface="+mn-cs"/>
              </a:rPr>
              <a:t>Uwagi KE do CP2 </a:t>
            </a:r>
            <a:endParaRPr lang="pl-PL" sz="24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a:ln>
                  <a:noFill/>
                </a:ln>
                <a:solidFill>
                  <a:prstClr val="black"/>
                </a:solidFill>
                <a:effectLst/>
                <a:uLnTx/>
                <a:uFillTx/>
                <a:ea typeface="+mn-ea"/>
                <a:cs typeface="+mn-cs"/>
              </a:rPr>
              <a:t>klasyfikacja: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4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planowane do uwzględnienia - </a:t>
            </a:r>
            <a:r>
              <a:rPr lang="pl-PL" sz="2000" dirty="0">
                <a:solidFill>
                  <a:prstClr val="black"/>
                </a:solidFill>
              </a:rPr>
              <a:t>17</a:t>
            </a:r>
            <a:endParaRPr kumimoji="0" lang="pl-PL"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do dyskusji, wyjaśnienia - 38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z brakiem akceptacji –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horyzontalne –  1</a:t>
            </a:r>
          </a:p>
          <a:p>
            <a:pPr marL="285750" indent="-285750" algn="just">
              <a:buFont typeface="Arial" panose="020B0604020202020204" pitchFamily="34" charset="0"/>
              <a:buChar char="•"/>
            </a:pPr>
            <a:endParaRPr lang="pl-PL" sz="2000" dirty="0"/>
          </a:p>
          <a:p>
            <a:pPr algn="just"/>
            <a:r>
              <a:rPr lang="pl-PL" sz="2000" dirty="0">
                <a:highlight>
                  <a:srgbClr val="FFFF00"/>
                </a:highlight>
              </a:rPr>
              <a:t>83,3% uwag dotyczących CP2 planowanych jest do uwzględnienia lub częściowego uwzględnienia/ wymaga wyjaśnień w zapisach FEDS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prstClr val="black"/>
                </a:solidFill>
                <a:effectLst/>
                <a:uLnTx/>
                <a:uFillTx/>
                <a:ea typeface="+mn-ea"/>
                <a:cs typeface="+mn-cs"/>
              </a:rPr>
              <a:t>Uwagi KE do FST </a:t>
            </a:r>
            <a:endParaRPr lang="pl-PL" sz="2000" b="1"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prstClr val="black"/>
                </a:solidFill>
                <a:effectLst/>
                <a:uLnTx/>
                <a:uFillTx/>
                <a:ea typeface="+mn-ea"/>
                <a:cs typeface="+mn-cs"/>
              </a:rPr>
              <a:t>klasyfikacja: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planowane do uwzględnienia - 2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do dyskusji, wyjaśnienia - 13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ea typeface="+mn-ea"/>
                <a:cs typeface="+mn-cs"/>
              </a:rPr>
              <a:t>•	Uwagi z brakiem akceptacji  –  1</a:t>
            </a:r>
          </a:p>
          <a:p>
            <a:pPr algn="just"/>
            <a:r>
              <a:rPr lang="pl-PL" sz="2000" dirty="0">
                <a:highlight>
                  <a:srgbClr val="FFFF00"/>
                </a:highlight>
              </a:rPr>
              <a:t>93,7% uwag dotyczących FST planowanych jest do uwzględnienia lub częściowego uwzględnienia/ wymaga wyjaśnień w zapisach FEDS</a:t>
            </a:r>
          </a:p>
          <a:p>
            <a:pPr algn="just"/>
            <a:endParaRPr lang="pl-PL" sz="2000" dirty="0"/>
          </a:p>
          <a:p>
            <a:pPr algn="just"/>
            <a:endParaRPr lang="pl-PL" dirty="0"/>
          </a:p>
          <a:p>
            <a:pPr marL="342900" indent="-342900" algn="just">
              <a:buFont typeface="Arial" panose="020B0604020202020204" pitchFamily="34" charset="0"/>
              <a:buChar char="•"/>
            </a:pPr>
            <a:endParaRPr lang="pl-PL" sz="2000" dirty="0"/>
          </a:p>
          <a:p>
            <a:pPr algn="ctr"/>
            <a:br>
              <a:rPr lang="pl-PL" b="1" dirty="0"/>
            </a:br>
            <a:endParaRPr lang="pl-PL" b="1" dirty="0"/>
          </a:p>
        </p:txBody>
      </p:sp>
    </p:spTree>
    <p:extLst>
      <p:ext uri="{BB962C8B-B14F-4D97-AF65-F5344CB8AC3E}">
        <p14:creationId xmlns:p14="http://schemas.microsoft.com/office/powerpoint/2010/main" val="230342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CD5E33A1-A7A5-DDEF-0196-08A68EC5C9AA}"/>
              </a:ext>
            </a:extLst>
          </p:cNvPr>
          <p:cNvGraphicFramePr>
            <a:graphicFrameLocks noGrp="1"/>
          </p:cNvGraphicFramePr>
          <p:nvPr>
            <p:extLst>
              <p:ext uri="{D42A27DB-BD31-4B8C-83A1-F6EECF244321}">
                <p14:modId xmlns:p14="http://schemas.microsoft.com/office/powerpoint/2010/main" val="3846072656"/>
              </p:ext>
            </p:extLst>
          </p:nvPr>
        </p:nvGraphicFramePr>
        <p:xfrm>
          <a:off x="268942" y="1452450"/>
          <a:ext cx="11250706" cy="5275443"/>
        </p:xfrm>
        <a:graphic>
          <a:graphicData uri="http://schemas.openxmlformats.org/drawingml/2006/table">
            <a:tbl>
              <a:tblPr>
                <a:tableStyleId>{5C22544A-7EE6-4342-B048-85BDC9FD1C3A}</a:tableStyleId>
              </a:tblPr>
              <a:tblGrid>
                <a:gridCol w="133394">
                  <a:extLst>
                    <a:ext uri="{9D8B030D-6E8A-4147-A177-3AD203B41FA5}">
                      <a16:colId xmlns:a16="http://schemas.microsoft.com/office/drawing/2014/main" val="2902703506"/>
                    </a:ext>
                  </a:extLst>
                </a:gridCol>
                <a:gridCol w="930061">
                  <a:extLst>
                    <a:ext uri="{9D8B030D-6E8A-4147-A177-3AD203B41FA5}">
                      <a16:colId xmlns:a16="http://schemas.microsoft.com/office/drawing/2014/main" val="3810641321"/>
                    </a:ext>
                  </a:extLst>
                </a:gridCol>
                <a:gridCol w="8407221">
                  <a:extLst>
                    <a:ext uri="{9D8B030D-6E8A-4147-A177-3AD203B41FA5}">
                      <a16:colId xmlns:a16="http://schemas.microsoft.com/office/drawing/2014/main" val="717686773"/>
                    </a:ext>
                  </a:extLst>
                </a:gridCol>
                <a:gridCol w="1780030">
                  <a:extLst>
                    <a:ext uri="{9D8B030D-6E8A-4147-A177-3AD203B41FA5}">
                      <a16:colId xmlns:a16="http://schemas.microsoft.com/office/drawing/2014/main" val="79794026"/>
                    </a:ext>
                  </a:extLst>
                </a:gridCol>
              </a:tblGrid>
              <a:tr h="177319">
                <a:tc gridSpan="4">
                  <a:txBody>
                    <a:bodyPr/>
                    <a:lstStyle/>
                    <a:p>
                      <a:pPr algn="ctr" fontAlgn="ctr"/>
                      <a:r>
                        <a:rPr lang="pl-PL" sz="1000" b="1" dirty="0">
                          <a:highlight>
                            <a:srgbClr val="FFFF00"/>
                          </a:highlight>
                        </a:rPr>
                        <a:t>Wspieranie efektywności energetycznej i redukcji emisji gazów cieplarnianych</a:t>
                      </a:r>
                      <a:endParaRPr lang="pl-PL" sz="1000" b="1" i="0" u="none" strike="noStrike" dirty="0">
                        <a:solidFill>
                          <a:srgbClr val="000000"/>
                        </a:solidFill>
                        <a:effectLst/>
                        <a:highlight>
                          <a:srgbClr val="FFFF00"/>
                        </a:highlight>
                        <a:latin typeface="Calibri" panose="020F0502020204030204" pitchFamily="34" charset="0"/>
                      </a:endParaRPr>
                    </a:p>
                  </a:txBody>
                  <a:tcPr marL="6384" marR="6384" marT="6384"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56742662"/>
                  </a:ext>
                </a:extLst>
              </a:tr>
              <a:tr h="177319">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KLASYFIKACJA</a:t>
                      </a:r>
                    </a:p>
                  </a:txBody>
                  <a:tcPr marL="6384" marR="6384" marT="6384" marB="0" anchor="ctr"/>
                </a:tc>
                <a:extLst>
                  <a:ext uri="{0D108BD9-81ED-4DB2-BD59-A6C34878D82A}">
                    <a16:rowId xmlns:a16="http://schemas.microsoft.com/office/drawing/2014/main" val="1158154393"/>
                  </a:ext>
                </a:extLst>
              </a:tr>
              <a:tr h="1277490">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116</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W dziedzinie jakości powietrza środki polityki spójności są ukierunkowane na pełne i terminowe wdrożenie programów dotyczących jakości powietrza i rezolucji antysmogowych, które są podstawowymi narzędziami działań na rzecz czystego powietrza na szczeblu regionalnym. Biorąc pod uwagę postępowanie Komisji Europejskiej w sprawie naruszenia przepisów UE dotyczących jakości powietrza oraz ryzyko kar finansowych, należy nadać priorytet interwencjom w tym obszarze. Jeżeli chodzi o przekroczenie wartości PM10, Europejski Trybunał Sprawiedliwości stwierdził, że Polska naruszyła przepisy dotyczące jakości powietrza (sprawa C-336/16). Należy również zauważyć, że interwencja ta jest kontynuacją wysiłków podjętych w poprzedniej perspektywie finansowej, które wspierały m.in. wymianę źródeł ciepła z regionalnych programów operacyjnych w celu wdrożenia rezolucji antysmogowych.</a:t>
                      </a: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3901508571"/>
                  </a:ext>
                </a:extLst>
              </a:tr>
              <a:tr h="1106422">
                <a:tc>
                  <a:txBody>
                    <a:bodyPr/>
                    <a:lstStyle/>
                    <a:p>
                      <a:pPr algn="ctr" fontAlgn="ctr"/>
                      <a:endParaRPr lang="pl-PL" sz="1000" b="0" i="0" u="none" strike="noStrike">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117</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Kotły gazowe kwalifikują się pod warunkiem przeprowadzenia termomodernizacji i podłączenia do sieci ciepłowniczej („DH”) nie jest wykonalne z ekonomicznego punktu widzenia. Rozwiązania grzewcze ze źródeł odnawialnych i pompy ciepła (które nie zostały wymienione) nie są wyraźnie wymienione wśród planowanych środków. Zachęcamy do rozważenia tych wariantów wraz z DH jako środków priorytetowych przed zatwierdzeniem modernizacji/wymiany kotłów na gaz ziemny, zarówno w budynkach mieszkalnych, jak i publicznych. W każdym razie wykluczona jest zwykła wymiana starych kotłów gazowych na nowe.</a:t>
                      </a: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1890255611"/>
                  </a:ext>
                </a:extLst>
              </a:tr>
              <a:tr h="847725">
                <a:tc>
                  <a:txBody>
                    <a:bodyPr/>
                    <a:lstStyle/>
                    <a:p>
                      <a:pPr algn="ctr" fontAlgn="ctr"/>
                      <a:endParaRPr lang="pl-PL" sz="1000" b="0" i="0" u="none" strike="noStrike">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120</a:t>
                      </a: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100" b="0" i="0" u="none" strike="noStrike" dirty="0">
                          <a:solidFill>
                            <a:srgbClr val="000000"/>
                          </a:solidFill>
                          <a:effectLst/>
                          <a:latin typeface="Calibri" panose="020F0502020204030204" pitchFamily="34" charset="0"/>
                        </a:rPr>
                        <a:t>Inwestycje w budynki jednorodzinne są kwalifikowalne, jednak program powinien być ukierunkowany raczej na budynki wielorodzinne, które są zazwyczaj bardziej dotknięte ubóstwem energetycznym.</a:t>
                      </a: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00B050"/>
                    </a:solidFill>
                  </a:tcPr>
                </a:tc>
                <a:extLst>
                  <a:ext uri="{0D108BD9-81ED-4DB2-BD59-A6C34878D82A}">
                    <a16:rowId xmlns:a16="http://schemas.microsoft.com/office/drawing/2014/main" val="1252472692"/>
                  </a:ext>
                </a:extLst>
              </a:tr>
              <a:tr h="657225">
                <a:tc>
                  <a:txBody>
                    <a:bodyPr/>
                    <a:lstStyle/>
                    <a:p>
                      <a:pPr algn="ctr" fontAlgn="ctr"/>
                      <a:endParaRPr lang="pl-PL" sz="1000" b="0" i="0" u="none" strike="noStrike">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118</a:t>
                      </a: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100" b="0" i="0" u="none" strike="noStrike" dirty="0">
                          <a:solidFill>
                            <a:srgbClr val="000000"/>
                          </a:solidFill>
                          <a:effectLst/>
                          <a:latin typeface="Calibri" panose="020F0502020204030204" pitchFamily="34" charset="0"/>
                        </a:rPr>
                        <a:t>Program nie przewiduje preferencji dla bardziej ambitnych projektów o najwyższej oszczędności energii, redukcji emisji gazów cieplarnianych/PM, zlokalizowanych na obszarach o największym zanieczyszczeniu powietrza, OZE, efektywności kosztowej, ubóstwie energetycznym, innowacyjnych rozwiązaniach itp.</a:t>
                      </a:r>
                    </a:p>
                    <a:p>
                      <a:pPr marL="0" marR="0" lvl="0" indent="0" algn="ctr" defTabSz="914400" rtl="0" eaLnBrk="1" fontAlgn="ctr" latinLnBrk="0" hangingPunct="1">
                        <a:lnSpc>
                          <a:spcPct val="100000"/>
                        </a:lnSpc>
                        <a:spcBef>
                          <a:spcPts val="0"/>
                        </a:spcBef>
                        <a:spcAft>
                          <a:spcPts val="0"/>
                        </a:spcAft>
                        <a:buClrTx/>
                        <a:buSzTx/>
                        <a:buFontTx/>
                        <a:buNone/>
                        <a:tabLst/>
                        <a:defRPr/>
                      </a:pPr>
                      <a:endParaRPr lang="pl-PL" sz="11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1881085776"/>
                  </a:ext>
                </a:extLst>
              </a:tr>
              <a:tr h="594444">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122</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Inwestycje w efektywność energetyczną i energię odnawialną mają być wspierane przez instrumenty finansowe, ponieważ inwestycje te mają bardzo niski profil ryzyka i mają potencjał generowania oszczędności. Zasada ta dotyczy również inwestycji sektora publicznego, które, podobnie jak inne kategorie inwestorów, odniosą rzeczywiste korzyści w postaci obniżonych rachunków za energię po zakończeniu inwestycji. Wyjątek od zasady wspierania inwestycji w efektywność energetyczną za pomocą instrumentów finansowych można zastosować w odniesieniu do inwestycji mających na celu ograniczenie ubóstwa energetycznego (budynki komunalne) lub wspierania inwestycji w budynki historyczne, w przypadku gdy potencjał w zakresie realizacji rentownych inwestycji jest ograniczony. </a:t>
                      </a: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000" b="1" i="0" u="none" strike="noStrike" dirty="0">
                          <a:solidFill>
                            <a:schemeClr val="bg1"/>
                          </a:solidFill>
                          <a:effectLst/>
                          <a:latin typeface="Calibri" panose="020F0502020204030204" pitchFamily="34" charset="0"/>
                        </a:rPr>
                        <a:t>Formy wsparcia</a:t>
                      </a:r>
                    </a:p>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chemeClr val="accent6"/>
                    </a:solidFill>
                  </a:tcPr>
                </a:tc>
                <a:extLst>
                  <a:ext uri="{0D108BD9-81ED-4DB2-BD59-A6C34878D82A}">
                    <a16:rowId xmlns:a16="http://schemas.microsoft.com/office/drawing/2014/main" val="3844379928"/>
                  </a:ext>
                </a:extLst>
              </a:tr>
            </a:tbl>
          </a:graphicData>
        </a:graphic>
      </p:graphicFrame>
    </p:spTree>
    <p:extLst>
      <p:ext uri="{BB962C8B-B14F-4D97-AF65-F5344CB8AC3E}">
        <p14:creationId xmlns:p14="http://schemas.microsoft.com/office/powerpoint/2010/main" val="270943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CD5E33A1-A7A5-DDEF-0196-08A68EC5C9AA}"/>
              </a:ext>
            </a:extLst>
          </p:cNvPr>
          <p:cNvGraphicFramePr>
            <a:graphicFrameLocks noGrp="1"/>
          </p:cNvGraphicFramePr>
          <p:nvPr>
            <p:extLst>
              <p:ext uri="{D42A27DB-BD31-4B8C-83A1-F6EECF244321}">
                <p14:modId xmlns:p14="http://schemas.microsoft.com/office/powerpoint/2010/main" val="3459385068"/>
              </p:ext>
            </p:extLst>
          </p:nvPr>
        </p:nvGraphicFramePr>
        <p:xfrm>
          <a:off x="470645" y="1358283"/>
          <a:ext cx="11049000" cy="5266071"/>
        </p:xfrm>
        <a:graphic>
          <a:graphicData uri="http://schemas.openxmlformats.org/drawingml/2006/table">
            <a:tbl>
              <a:tblPr>
                <a:tableStyleId>{5C22544A-7EE6-4342-B048-85BDC9FD1C3A}</a:tableStyleId>
              </a:tblPr>
              <a:tblGrid>
                <a:gridCol w="123715">
                  <a:extLst>
                    <a:ext uri="{9D8B030D-6E8A-4147-A177-3AD203B41FA5}">
                      <a16:colId xmlns:a16="http://schemas.microsoft.com/office/drawing/2014/main" val="2902703506"/>
                    </a:ext>
                  </a:extLst>
                </a:gridCol>
                <a:gridCol w="920675">
                  <a:extLst>
                    <a:ext uri="{9D8B030D-6E8A-4147-A177-3AD203B41FA5}">
                      <a16:colId xmlns:a16="http://schemas.microsoft.com/office/drawing/2014/main" val="3810641321"/>
                    </a:ext>
                  </a:extLst>
                </a:gridCol>
                <a:gridCol w="8256493">
                  <a:extLst>
                    <a:ext uri="{9D8B030D-6E8A-4147-A177-3AD203B41FA5}">
                      <a16:colId xmlns:a16="http://schemas.microsoft.com/office/drawing/2014/main" val="717686773"/>
                    </a:ext>
                  </a:extLst>
                </a:gridCol>
                <a:gridCol w="1748117">
                  <a:extLst>
                    <a:ext uri="{9D8B030D-6E8A-4147-A177-3AD203B41FA5}">
                      <a16:colId xmlns:a16="http://schemas.microsoft.com/office/drawing/2014/main" val="79794026"/>
                    </a:ext>
                  </a:extLst>
                </a:gridCol>
              </a:tblGrid>
              <a:tr h="156441">
                <a:tc gridSpan="4">
                  <a:txBody>
                    <a:bodyPr/>
                    <a:lstStyle/>
                    <a:p>
                      <a:pPr algn="ctr" fontAlgn="ctr"/>
                      <a:r>
                        <a:rPr lang="pl-PL" sz="1000" b="1" dirty="0">
                          <a:highlight>
                            <a:srgbClr val="FFFF00"/>
                          </a:highlight>
                        </a:rPr>
                        <a:t>Wspieranie efektywności energetycznej i redukcji emisji gazów cieplarnianych</a:t>
                      </a:r>
                      <a:endParaRPr lang="pl-PL" sz="1000" b="1" i="0" u="none" strike="noStrike" dirty="0">
                        <a:solidFill>
                          <a:srgbClr val="000000"/>
                        </a:solidFill>
                        <a:effectLst/>
                        <a:highlight>
                          <a:srgbClr val="FFFF00"/>
                        </a:highlight>
                        <a:latin typeface="Calibri" panose="020F0502020204030204" pitchFamily="34" charset="0"/>
                      </a:endParaRPr>
                    </a:p>
                  </a:txBody>
                  <a:tcPr marL="6384" marR="6384" marT="6384"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456742662"/>
                  </a:ext>
                </a:extLst>
              </a:tr>
              <a:tr h="156441">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KLASYFIKACJA</a:t>
                      </a:r>
                    </a:p>
                  </a:txBody>
                  <a:tcPr marL="6384" marR="6384" marT="6384" marB="0" anchor="ctr"/>
                </a:tc>
                <a:extLst>
                  <a:ext uri="{0D108BD9-81ED-4DB2-BD59-A6C34878D82A}">
                    <a16:rowId xmlns:a16="http://schemas.microsoft.com/office/drawing/2014/main" val="1158154393"/>
                  </a:ext>
                </a:extLst>
              </a:tr>
              <a:tr h="192350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119</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Dyrektywa w sprawie charakterystyki energetycznej budynków wymaga, aby wszystkie nowe budynki były budynkami o niemal zerowym zużyciu energii do końca 2020 r. (w przypadku budynków publicznych w 2018 r.), tj. wszelkie nowe budynki współfinansowane w dowolnym celu w ramach każdej organizacji producentów muszą być budynkami o niemal zerowym zużyciu energii. Budowa nowych budynków jest możliwa w ramach innych organizacji producentów w oparciu o funkcję budynku. Budowa nowych budynków zgodnie z SO 2.1. byłaby istotna jedynie w ograniczonych przypadkach pilotażowych, w których nowe budynki byłyby znacznie bardziej energooszczędne niż wymogi prawne. Efektywność kosztową inwestycji w ramach polityki spójności należy jednak promować zgodnie z zaleceniami Europejskiego Trybunału Obrachunkowego zawartymi w sprawozdaniu specjalnym pt. „Efektywność energetyczna budynków: nadal konieczne jest położenie większego nacisku na opłacalność. Budynki pasywne są bardzo kosztowne i nieuzasadnione logiką interwencji programu i wyzwaniami regionalnymi, takimi jak zanieczyszczenie powietrza. Należy skupić się na zanieczyszczeniu powietrza i gruntownej modernizacji, a nie na budowie nowych budynków. Ponadto ubóstwo energetyczne jest nadal ważne na Dolnym Śląsku ze względu na wysoki odsetek budynków historycznych zgodnie z informacjami zawartymi w analizie i opisie charakterystyki uszlachetnienia w Polsce IBS 2018.</a:t>
                      </a:r>
                    </a:p>
                  </a:txBody>
                  <a:tcPr marL="6384" marR="6384" marT="6384" marB="0" anchor="ctr"/>
                </a:tc>
                <a:tc>
                  <a:txBody>
                    <a:bodyPr/>
                    <a:lstStyle/>
                    <a:p>
                      <a:pPr algn="ctr" fontAlgn="ctr"/>
                      <a:endParaRPr lang="pl-PL" dirty="0"/>
                    </a:p>
                  </a:txBody>
                  <a:tcPr marL="6384" marR="6384" marT="6384" marB="0" anchor="ctr">
                    <a:solidFill>
                      <a:schemeClr val="accent6"/>
                    </a:solidFill>
                  </a:tcPr>
                </a:tc>
                <a:extLst>
                  <a:ext uri="{0D108BD9-81ED-4DB2-BD59-A6C34878D82A}">
                    <a16:rowId xmlns:a16="http://schemas.microsoft.com/office/drawing/2014/main" val="91783741"/>
                  </a:ext>
                </a:extLst>
              </a:tr>
              <a:tr h="366140">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127</a:t>
                      </a:r>
                    </a:p>
                  </a:txBody>
                  <a:tcPr marL="6384" marR="6384" marT="638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l-PL" sz="1100" b="0" i="0" u="none" strike="noStrike" dirty="0">
                          <a:solidFill>
                            <a:srgbClr val="000000"/>
                          </a:solidFill>
                          <a:effectLst/>
                          <a:latin typeface="Calibri" panose="020F0502020204030204" pitchFamily="34" charset="0"/>
                        </a:rPr>
                        <a:t>Wszystkie cele pośrednie ustalono na poziomie zerowym: proszę je poruszyć. Bardzo niski etap pośredni może zostać dopuszczony jedynie w wyjątkowych okolicznościach, przy założeniu, że metodyka zawiera solidne uzasadnienie.</a:t>
                      </a:r>
                    </a:p>
                    <a:p>
                      <a:pPr algn="ctr" fontAlgn="ctr"/>
                      <a:endParaRPr lang="pl-PL" sz="11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100" b="1" dirty="0">
                          <a:solidFill>
                            <a:schemeClr val="bg1"/>
                          </a:solidFill>
                        </a:rPr>
                        <a:t>Wskaźniki</a:t>
                      </a:r>
                    </a:p>
                  </a:txBody>
                  <a:tcPr marL="6384" marR="6384" marT="6384" marB="0" anchor="ctr">
                    <a:solidFill>
                      <a:schemeClr val="accent6"/>
                    </a:solidFill>
                  </a:tcPr>
                </a:tc>
                <a:extLst>
                  <a:ext uri="{0D108BD9-81ED-4DB2-BD59-A6C34878D82A}">
                    <a16:rowId xmlns:a16="http://schemas.microsoft.com/office/drawing/2014/main" val="2612171567"/>
                  </a:ext>
                </a:extLst>
              </a:tr>
              <a:tr h="1191721">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115</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CS2.4 (Promowanie przystosowania się do zmiany klimatu, zapobiegania ryzyku i odporności na klęski żywiołowe) nie jest objęty programem. Zaleca się uwzględnienie tej kwestii, biorąc pod uwagę lokalne aspekty, takie jak potrzeba systemu ochrony przeciwpowodziowej w dorzeczu rzeki Odra, a także bieżące globalne procesy środowiskowe związane z zagrożeniem ekstremalnymi zdarzeniami klimatycznymi, m.in. częstszymi ekstremalnymi temperaturami, większą intensywnością opadów, która może spowodować powodzie w dowolnym momencie roku, zwiększoną częstotliwością i intensywnością huraganów, częstszymi suszami i związanymi z nimi stratami w produkcji rolnej oraz zwiększonym ryzykiem pożarów, a także ich możliwym wpływem na region.</a:t>
                      </a:r>
                    </a:p>
                  </a:txBody>
                  <a:tcPr marL="6384" marR="6384" marT="6384"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341912728"/>
                  </a:ext>
                </a:extLst>
              </a:tr>
              <a:tr h="1323975">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384" marR="6384" marT="6384" marB="0" anchor="ctr"/>
                </a:tc>
                <a:tc>
                  <a:txBody>
                    <a:bodyPr/>
                    <a:lstStyle/>
                    <a:p>
                      <a:pPr algn="ctr" fontAlgn="ctr"/>
                      <a:r>
                        <a:rPr lang="pl-PL" sz="1000" b="0" i="0" u="none" strike="noStrike" dirty="0">
                          <a:solidFill>
                            <a:srgbClr val="000000"/>
                          </a:solidFill>
                          <a:effectLst/>
                          <a:latin typeface="Calibri" panose="020F0502020204030204" pitchFamily="34" charset="0"/>
                        </a:rPr>
                        <a:t>121</a:t>
                      </a:r>
                    </a:p>
                  </a:txBody>
                  <a:tcPr marL="6384" marR="6384" marT="6384" marB="0" anchor="ctr"/>
                </a:tc>
                <a:tc>
                  <a:txBody>
                    <a:bodyPr/>
                    <a:lstStyle/>
                    <a:p>
                      <a:pPr algn="ctr" fontAlgn="ctr"/>
                      <a:r>
                        <a:rPr lang="pl-PL" sz="1100" b="0" i="0" u="none" strike="noStrike" dirty="0">
                          <a:solidFill>
                            <a:srgbClr val="000000"/>
                          </a:solidFill>
                          <a:effectLst/>
                          <a:latin typeface="Calibri" panose="020F0502020204030204" pitchFamily="34" charset="0"/>
                        </a:rPr>
                        <a:t>Kategoria interwencji 046 nie jest objęta programem: Wsparcie dla podmiotów, które świadczą usługi wspierające gospodarkę niskoemisyjną i odporność na zmianę klimatu, w tym działania podnoszące świadomość. Mogłoby to obejmować działania związane z edukacją klimatyczną/czystą powietrzem, zwiększanie wiedzy i kompetencji społeczeństwa oraz organów publicznych lub prywatnych w zakresie polityki klimatycznej UE, efektywności energetycznej i czystego powietrza. Należy zapewnić koordynację systemu regionalnego z systemem Feniks opartym na doradcach w </a:t>
                      </a:r>
                      <a:r>
                        <a:rPr lang="pl-PL" sz="1100" b="0" i="0" u="none" strike="noStrike" dirty="0" err="1">
                          <a:solidFill>
                            <a:srgbClr val="000000"/>
                          </a:solidFill>
                          <a:effectLst/>
                          <a:latin typeface="Calibri" panose="020F0502020204030204" pitchFamily="34" charset="0"/>
                        </a:rPr>
                        <a:t>WFOSiGW</a:t>
                      </a:r>
                      <a:r>
                        <a:rPr lang="pl-PL" sz="1100" b="0" i="0" u="none" strike="noStrike" dirty="0">
                          <a:solidFill>
                            <a:srgbClr val="000000"/>
                          </a:solidFill>
                          <a:effectLst/>
                          <a:latin typeface="Calibri" panose="020F0502020204030204" pitchFamily="34" charset="0"/>
                        </a:rPr>
                        <a:t> i już przeszkolonych doradców miejskich. Regiony powinny uzupełnić ten system działaniami na szczeblu samorządów lokalnych. Działania edukacyjne i podnoszące świadomość powinny również mieć na celu podnoszenie świadomości na temat celów polityki klimatycznej UE oraz potrzeby przekształcenia polskiego i europejskiego sektora energetycznego.</a:t>
                      </a:r>
                    </a:p>
                  </a:txBody>
                  <a:tcPr marL="6384" marR="6384" marT="6384"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6384" marR="6384" marT="6384" marB="0" anchor="ctr">
                    <a:solidFill>
                      <a:srgbClr val="FF0000"/>
                    </a:solidFill>
                  </a:tcPr>
                </a:tc>
                <a:extLst>
                  <a:ext uri="{0D108BD9-81ED-4DB2-BD59-A6C34878D82A}">
                    <a16:rowId xmlns:a16="http://schemas.microsoft.com/office/drawing/2014/main" val="1252472692"/>
                  </a:ext>
                </a:extLst>
              </a:tr>
            </a:tbl>
          </a:graphicData>
        </a:graphic>
      </p:graphicFrame>
    </p:spTree>
    <p:extLst>
      <p:ext uri="{BB962C8B-B14F-4D97-AF65-F5344CB8AC3E}">
        <p14:creationId xmlns:p14="http://schemas.microsoft.com/office/powerpoint/2010/main" val="364661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015663"/>
          </a:xfrm>
          <a:prstGeom prst="rect">
            <a:avLst/>
          </a:prstGeom>
          <a:noFill/>
        </p:spPr>
        <p:txBody>
          <a:bodyPr wrap="square">
            <a:spAutoFit/>
          </a:bodyPr>
          <a:lstStyle/>
          <a:p>
            <a:pPr algn="ctr"/>
            <a:r>
              <a:rPr lang="pl-PL" sz="2400" dirty="0"/>
              <a:t>Najważniejsze uwagi CP2 w podziale na zakres tematyczny FEDS 2021- 2027</a:t>
            </a:r>
          </a:p>
          <a:p>
            <a:pPr algn="ctr"/>
            <a:br>
              <a:rPr lang="pl-PL" b="1" dirty="0"/>
            </a:b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3198124078"/>
              </p:ext>
            </p:extLst>
          </p:nvPr>
        </p:nvGraphicFramePr>
        <p:xfrm>
          <a:off x="381740" y="1384917"/>
          <a:ext cx="11339614" cy="5316957"/>
        </p:xfrm>
        <a:graphic>
          <a:graphicData uri="http://schemas.openxmlformats.org/drawingml/2006/table">
            <a:tbl>
              <a:tblPr>
                <a:tableStyleId>{5C22544A-7EE6-4342-B048-85BDC9FD1C3A}</a:tableStyleId>
              </a:tblPr>
              <a:tblGrid>
                <a:gridCol w="112036">
                  <a:extLst>
                    <a:ext uri="{9D8B030D-6E8A-4147-A177-3AD203B41FA5}">
                      <a16:colId xmlns:a16="http://schemas.microsoft.com/office/drawing/2014/main" val="2952386206"/>
                    </a:ext>
                  </a:extLst>
                </a:gridCol>
                <a:gridCol w="877357">
                  <a:extLst>
                    <a:ext uri="{9D8B030D-6E8A-4147-A177-3AD203B41FA5}">
                      <a16:colId xmlns:a16="http://schemas.microsoft.com/office/drawing/2014/main" val="4251402004"/>
                    </a:ext>
                  </a:extLst>
                </a:gridCol>
                <a:gridCol w="8755446">
                  <a:extLst>
                    <a:ext uri="{9D8B030D-6E8A-4147-A177-3AD203B41FA5}">
                      <a16:colId xmlns:a16="http://schemas.microsoft.com/office/drawing/2014/main" val="3654571822"/>
                    </a:ext>
                  </a:extLst>
                </a:gridCol>
                <a:gridCol w="1594775">
                  <a:extLst>
                    <a:ext uri="{9D8B030D-6E8A-4147-A177-3AD203B41FA5}">
                      <a16:colId xmlns:a16="http://schemas.microsoft.com/office/drawing/2014/main" val="86273116"/>
                    </a:ext>
                  </a:extLst>
                </a:gridCol>
              </a:tblGrid>
              <a:tr h="188401">
                <a:tc gridSpan="4">
                  <a:txBody>
                    <a:bodyPr/>
                    <a:lstStyle/>
                    <a:p>
                      <a:pPr algn="ctr" fontAlgn="ctr"/>
                      <a:r>
                        <a:rPr lang="pl-PL" sz="1000" b="1" dirty="0">
                          <a:highlight>
                            <a:srgbClr val="FFFF00"/>
                          </a:highlight>
                        </a:rPr>
                        <a:t>Promowanie energii ze źródeł odnawialnych</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188401">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101578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130</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Projekty dotyczące wykorzystania biomasy i biogazu powinny uwzględniać zasady minimalizacji ryzyka wylesiania zgodnie z dyrektywą Parlamentu Europejskiego i Rady (UE) 2018/2001 z dnia 11 grudnia 2018 r. w sprawie promowania stosowania energii ze źródeł odnawialnych oraz spełniać kryteria oszczędności w zakresie zrównoważonego rozwoju określone w art. 29–31 dyrektywy w sprawie odnawialnych źródeł energii oraz w powiązanych aktach wykonawczych i delegowanych.</a:t>
                      </a:r>
                    </a:p>
                  </a:txBody>
                  <a:tcPr marL="3762" marR="3762" marT="3762" marB="0" anchor="ctr"/>
                </a:tc>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3460412736"/>
                  </a:ext>
                </a:extLst>
              </a:tr>
              <a:tr h="880244">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129</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100" u="none" strike="noStrike" dirty="0">
                          <a:effectLst/>
                        </a:rPr>
                        <a:t>Przepisy programu powinny zostać uzupełnione warunkami wsparcia opartymi na wynikach i efektywności kosztowej. Nie ma opisu preferencji przy wyborze projektów w zakresie odnawialnych źródeł energii (OZE), tj. najwyższej redukcji emisji CO2 i pyłu, najwyższej efektywności kosztowej w stosunku do wkładu UE, preferencji dla projektów hybrydowych (dwa rodzaje OZE, magazynowanie energii ze źródeł odnawialnych), preferencji dla technologicznych odnawialnych źródeł energii, ocena opłacalności takich inwestycji powinna odnosić się do wielkości produkcji energii z OZE, a nie do mocy zainstalowanej.</a:t>
                      </a:r>
                      <a:endParaRPr lang="pl-PL" sz="11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1372069486"/>
                  </a:ext>
                </a:extLst>
              </a:tr>
              <a:tr h="1314486">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131</a:t>
                      </a: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Należy zauważyć, że wsparcie dla poszczególnych odbiorców w dziedzinie energii odnawialnej będzie oferowane w ramach dwóch programów krajowych – „Moja energia elektryczna” i „Czyste powietrze”, w związku z czym zalecamy, aby nie wspierać tej kategorii odbiorców, aby uniknąć wypierania programów.</a:t>
                      </a:r>
                    </a:p>
                  </a:txBody>
                  <a:tcPr marL="3762" marR="3762" marT="3762" marB="0" anchor="ctr"/>
                </a:tc>
                <a:tc>
                  <a:txBody>
                    <a:bodyPr/>
                    <a:lstStyle/>
                    <a:p>
                      <a:pPr algn="ctr" fontAlgn="ctr"/>
                      <a:endParaRPr lang="pl-PL" sz="1000" b="1" i="0" u="none" strike="noStrike" dirty="0">
                        <a:solidFill>
                          <a:srgbClr val="00B050"/>
                        </a:solidFill>
                        <a:effectLst/>
                        <a:latin typeface="Calibri" panose="020F0502020204030204" pitchFamily="34" charset="0"/>
                      </a:endParaRPr>
                    </a:p>
                  </a:txBody>
                  <a:tcPr marL="3762" marR="3762" marT="3762" marB="0" anchor="ctr">
                    <a:solidFill>
                      <a:schemeClr val="accent6"/>
                    </a:solidFill>
                  </a:tcPr>
                </a:tc>
                <a:extLst>
                  <a:ext uri="{0D108BD9-81ED-4DB2-BD59-A6C34878D82A}">
                    <a16:rowId xmlns:a16="http://schemas.microsoft.com/office/drawing/2014/main" val="2114856860"/>
                  </a:ext>
                </a:extLst>
              </a:tr>
              <a:tr h="981075">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132</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Uzasadnienie zastosowania wsparcia w ramach niniejszego pisemnego zgłoszenia zastrzeżeń nie jest przekonujące. Inwestycje wspierające produkcję i magazynowanie energii ze źródeł odnawialnych generują oszczędności, a zatem odpowiednia forma wsparcia to instrumenty finansowe, które można połączyć z odpowiednim elementem dotacji, aby zachęcić do realizacji bardziej ambitnych projektów lub zmniejszyć skalę obciążeń finansowych dla wszystkich rodzajów beneficjentów.</a:t>
                      </a:r>
                    </a:p>
                  </a:txBody>
                  <a:tcPr marL="3762" marR="3762" marT="3762" marB="0" anchor="ctr"/>
                </a:tc>
                <a:tc>
                  <a:txBody>
                    <a:bodyPr/>
                    <a:lstStyle/>
                    <a:p>
                      <a:pPr algn="ctr" fontAlgn="ctr"/>
                      <a:r>
                        <a:rPr lang="pl-PL" sz="1000" b="1" i="0" u="none" strike="noStrike" dirty="0">
                          <a:solidFill>
                            <a:schemeClr val="bg1"/>
                          </a:solidFill>
                          <a:effectLst/>
                          <a:latin typeface="Calibri" panose="020F0502020204030204" pitchFamily="34" charset="0"/>
                        </a:rPr>
                        <a:t>Formy wsparcia</a:t>
                      </a:r>
                    </a:p>
                  </a:txBody>
                  <a:tcPr marL="3762" marR="3762" marT="3762" marB="0" anchor="ctr">
                    <a:solidFill>
                      <a:schemeClr val="accent6"/>
                    </a:solidFill>
                  </a:tcPr>
                </a:tc>
                <a:extLst>
                  <a:ext uri="{0D108BD9-81ED-4DB2-BD59-A6C34878D82A}">
                    <a16:rowId xmlns:a16="http://schemas.microsoft.com/office/drawing/2014/main" val="1551377891"/>
                  </a:ext>
                </a:extLst>
              </a:tr>
              <a:tr h="74856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135</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Wszystkie cele pośrednie ustalono na poziomie zerowym: proszę je poruszyć. Bardzo niski etap pośredni może zostać dopuszczony jedynie w wyjątkowych okolicznościach, przy założeniu, że metodyka zawiera solidne uzasadnienie.</a:t>
                      </a:r>
                    </a:p>
                  </a:txBody>
                  <a:tcPr marL="3762" marR="3762" marT="3762" marB="0" anchor="ctr"/>
                </a:tc>
                <a:tc>
                  <a:txBody>
                    <a:bodyPr/>
                    <a:lstStyle/>
                    <a:p>
                      <a:pPr algn="ctr" fontAlgn="ctr"/>
                      <a:r>
                        <a:rPr lang="pl-PL" sz="1000" b="1" i="0" u="none" strike="noStrike" dirty="0">
                          <a:solidFill>
                            <a:schemeClr val="bg1"/>
                          </a:solidFill>
                          <a:effectLst/>
                          <a:latin typeface="Calibri" panose="020F0502020204030204" pitchFamily="34" charset="0"/>
                        </a:rPr>
                        <a:t>Wskaźniki</a:t>
                      </a:r>
                    </a:p>
                  </a:txBody>
                  <a:tcPr marL="3762" marR="3762" marT="3762" marB="0" anchor="ctr">
                    <a:solidFill>
                      <a:schemeClr val="accent6"/>
                    </a:solidFill>
                  </a:tcPr>
                </a:tc>
                <a:extLst>
                  <a:ext uri="{0D108BD9-81ED-4DB2-BD59-A6C34878D82A}">
                    <a16:rowId xmlns:a16="http://schemas.microsoft.com/office/drawing/2014/main" val="3191096739"/>
                  </a:ext>
                </a:extLst>
              </a:tr>
            </a:tbl>
          </a:graphicData>
        </a:graphic>
      </p:graphicFrame>
    </p:spTree>
    <p:extLst>
      <p:ext uri="{BB962C8B-B14F-4D97-AF65-F5344CB8AC3E}">
        <p14:creationId xmlns:p14="http://schemas.microsoft.com/office/powerpoint/2010/main" val="1305317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015663"/>
          </a:xfrm>
          <a:prstGeom prst="rect">
            <a:avLst/>
          </a:prstGeom>
          <a:noFill/>
        </p:spPr>
        <p:txBody>
          <a:bodyPr wrap="square">
            <a:spAutoFit/>
          </a:bodyPr>
          <a:lstStyle/>
          <a:p>
            <a:pPr algn="ctr"/>
            <a:r>
              <a:rPr lang="pl-PL" sz="2400" dirty="0"/>
              <a:t>Najważniejsze uwagi CP2 w podziale na zakres tematyczny FEDS 2021- 2027</a:t>
            </a:r>
          </a:p>
          <a:p>
            <a:pPr algn="ctr"/>
            <a:br>
              <a:rPr lang="pl-PL" b="1" dirty="0"/>
            </a:b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3750943656"/>
              </p:ext>
            </p:extLst>
          </p:nvPr>
        </p:nvGraphicFramePr>
        <p:xfrm>
          <a:off x="381740" y="1385774"/>
          <a:ext cx="11339614" cy="5325744"/>
        </p:xfrm>
        <a:graphic>
          <a:graphicData uri="http://schemas.openxmlformats.org/drawingml/2006/table">
            <a:tbl>
              <a:tblPr>
                <a:tableStyleId>{5C22544A-7EE6-4342-B048-85BDC9FD1C3A}</a:tableStyleId>
              </a:tblPr>
              <a:tblGrid>
                <a:gridCol w="102892">
                  <a:extLst>
                    <a:ext uri="{9D8B030D-6E8A-4147-A177-3AD203B41FA5}">
                      <a16:colId xmlns:a16="http://schemas.microsoft.com/office/drawing/2014/main" val="2952386206"/>
                    </a:ext>
                  </a:extLst>
                </a:gridCol>
                <a:gridCol w="823252">
                  <a:extLst>
                    <a:ext uri="{9D8B030D-6E8A-4147-A177-3AD203B41FA5}">
                      <a16:colId xmlns:a16="http://schemas.microsoft.com/office/drawing/2014/main" val="4251402004"/>
                    </a:ext>
                  </a:extLst>
                </a:gridCol>
                <a:gridCol w="8900016">
                  <a:extLst>
                    <a:ext uri="{9D8B030D-6E8A-4147-A177-3AD203B41FA5}">
                      <a16:colId xmlns:a16="http://schemas.microsoft.com/office/drawing/2014/main" val="3654571822"/>
                    </a:ext>
                  </a:extLst>
                </a:gridCol>
                <a:gridCol w="1513454">
                  <a:extLst>
                    <a:ext uri="{9D8B030D-6E8A-4147-A177-3AD203B41FA5}">
                      <a16:colId xmlns:a16="http://schemas.microsoft.com/office/drawing/2014/main" val="86273116"/>
                    </a:ext>
                  </a:extLst>
                </a:gridCol>
              </a:tblGrid>
              <a:tr h="205502">
                <a:tc gridSpan="4">
                  <a:txBody>
                    <a:bodyPr/>
                    <a:lstStyle/>
                    <a:p>
                      <a:pPr algn="ctr" fontAlgn="ctr"/>
                      <a:r>
                        <a:rPr lang="pl-PL" sz="1000" b="1" dirty="0">
                          <a:highlight>
                            <a:srgbClr val="FFFF00"/>
                          </a:highlight>
                        </a:rPr>
                        <a:t>Promowanie dostępu do wody oraz zrównoważonej gospodarki wodnej</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205502">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630051">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138</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W uzasadnieniu zakresu wsparcia (tabela 1) proszę podać szczegółowe informacje na temat liczby aglomeracji w regionie, które nie spełniają jeszcze wymogów dyrektywy ściekowej, w szczególności tych o RLM od 2000 do 10 000 oraz RLM od 10 000 do 15 000, które znajdują się w najnowszej aktualizacji KPOŚK. </a:t>
                      </a: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753683232"/>
                  </a:ext>
                </a:extLst>
              </a:tr>
              <a:tr h="1510430">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139</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W celu zapewnienia zgodności z umową płatniczą proszę zamieścić następujące sformułowanie: Wsparcie inwestycji zawartych w KPOSK będzie możliwe tylko w odniesieniu do aglomeracji, które nie spełniają wymogów dyrektywy Rady z dnia 21 maja 1991 r. dotyczącej oczyszczania ścieków komunalnych. Program będzie dotyczył dwóch priorytetów w kolejności według priorytetów: priorytetowe 1 aglomeracje o RLM od 10 000 do 15 000;  priorytet. 2. aglomeracje o RLM od 2000 do 10 000, pod warunkiem że zaspokojone zostaną potrzeby priorytetu 1. PL: Wsparcie inwestycji w KPOŚK, z dnia 21 maja 1991 r., z dnia 21 maja 1991 r. o Oczyszczalniach Ekonomicznych.  W ramach programu „Obsługa wojenna”, w kolejności:  priorytet 1. aglomeracje w przedziale 10-15 tys. RLM; pierwszorzędne znaczenie 2. aglomeracje z przedziału 2–10 tys. RLM pod warunkiem, że aplikacja z priorytetu 1. zaspokojona. </a:t>
                      </a: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1852563032"/>
                  </a:ext>
                </a:extLst>
              </a:tr>
              <a:tr h="1459056">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140</a:t>
                      </a:r>
                    </a:p>
                  </a:txBody>
                  <a:tcPr marL="3762" marR="3762" marT="3762" marB="0" anchor="ctr"/>
                </a:tc>
                <a:tc>
                  <a:txBody>
                    <a:bodyPr/>
                    <a:lstStyle/>
                    <a:p>
                      <a:pPr algn="ctr" fontAlgn="ctr"/>
                      <a:r>
                        <a:rPr lang="pl-PL" sz="1100" u="none" strike="noStrike" dirty="0">
                          <a:effectLst/>
                        </a:rPr>
                        <a:t>SO2.5 nie przewiduje przydziału środków na realizację celów związanych ze zmianą klimatu. Aby przyczynić się do osiągnięcia tego celu, jak również do spełnienia kryteriów efektywności energetycznej w programie, zaleca się dodanie IF63 „Dostarczanie wody do spożycia przez ludzi (infrastruktura pozyskiwania, uzdatniania, magazynowania i dystrybucji, środki na rzecz efektywności, zaopatrzenie w wodę pitną) zgodne z kryteriami efektywności”. Jest to zgodne z krajowym planem w dziedzinie energii i klimatu, w którym podkreślono, że działania mające na celu zmniejszenie zużycia energii mają priorytetowe znaczenie, ponieważ jednocześnie prowadzą do zwiększenia bezpieczeństwa energetycznego, zrównoważonego wykorzystania zasobów energetycznych i dalszej redukcji emisji, przyczyniając się do osiągnięcia celów w zakresie klimatu i energii. </a:t>
                      </a:r>
                      <a:endParaRPr lang="pl-PL" sz="11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2346683707"/>
                  </a:ext>
                </a:extLst>
              </a:tr>
              <a:tr h="131520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141</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Jeśli chodzi o systemy zaopatrzenia w wodę, z zadowoleniem przyjmujemy wyraźne wskazanie w programie, że pierwszeństwo zostanie przyznane obszarom w regionie o największym niedoborze wody i największych stratach wody w systemach zaopatrzenia w wodę pitną, w oparciu o dane przedstawione w krajowym planie inwestycyjnym na rzecz zaopatrzenia w wodę pitną. Na przykład punktem odniesienia dla kryteriów wyboru może być średni wskaźnik strat wody/awarii w regionie. </a:t>
                      </a:r>
                    </a:p>
                  </a:txBody>
                  <a:tcPr marL="3762" marR="3762" marT="3762" marB="0" anchor="ctr"/>
                </a:tc>
                <a:tc>
                  <a:txBody>
                    <a:bodyPr/>
                    <a:lstStyle/>
                    <a:p>
                      <a:pPr algn="ctr" fontAlgn="ctr"/>
                      <a:endParaRPr lang="pl-PL" sz="1000" b="0" i="0" u="none" strike="noStrike" dirty="0">
                        <a:solidFill>
                          <a:schemeClr val="accent6">
                            <a:lumMod val="75000"/>
                          </a:schemeClr>
                        </a:solidFill>
                        <a:effectLst/>
                        <a:latin typeface="Calibri" panose="020F0502020204030204" pitchFamily="34" charset="0"/>
                      </a:endParaRPr>
                    </a:p>
                  </a:txBody>
                  <a:tcPr marL="3762" marR="3762" marT="3762" marB="0" anchor="ctr">
                    <a:solidFill>
                      <a:srgbClr val="FF0000"/>
                    </a:solidFill>
                  </a:tcPr>
                </a:tc>
                <a:extLst>
                  <a:ext uri="{0D108BD9-81ED-4DB2-BD59-A6C34878D82A}">
                    <a16:rowId xmlns:a16="http://schemas.microsoft.com/office/drawing/2014/main" val="3855441354"/>
                  </a:ext>
                </a:extLst>
              </a:tr>
            </a:tbl>
          </a:graphicData>
        </a:graphic>
      </p:graphicFrame>
    </p:spTree>
    <p:extLst>
      <p:ext uri="{BB962C8B-B14F-4D97-AF65-F5344CB8AC3E}">
        <p14:creationId xmlns:p14="http://schemas.microsoft.com/office/powerpoint/2010/main" val="260541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6" y="938481"/>
            <a:ext cx="11250706" cy="1015663"/>
          </a:xfrm>
          <a:prstGeom prst="rect">
            <a:avLst/>
          </a:prstGeom>
          <a:noFill/>
        </p:spPr>
        <p:txBody>
          <a:bodyPr wrap="square">
            <a:spAutoFit/>
          </a:bodyPr>
          <a:lstStyle/>
          <a:p>
            <a:pPr algn="ctr"/>
            <a:r>
              <a:rPr lang="pl-PL" sz="2400" dirty="0"/>
              <a:t>Najważniejsze uwagi CP2 w podziale na zakres tematyczny FEDS 2021- 2027</a:t>
            </a:r>
          </a:p>
          <a:p>
            <a:pPr algn="ctr"/>
            <a:br>
              <a:rPr lang="pl-PL" b="1" dirty="0"/>
            </a:br>
            <a:endParaRPr lang="pl-PL" b="1" dirty="0"/>
          </a:p>
        </p:txBody>
      </p:sp>
      <p:graphicFrame>
        <p:nvGraphicFramePr>
          <p:cNvPr id="4" name="Tabela 3">
            <a:extLst>
              <a:ext uri="{FF2B5EF4-FFF2-40B4-BE49-F238E27FC236}">
                <a16:creationId xmlns:a16="http://schemas.microsoft.com/office/drawing/2014/main" id="{7238414B-010A-17AD-B977-687E229BEBF3}"/>
              </a:ext>
            </a:extLst>
          </p:cNvPr>
          <p:cNvGraphicFramePr>
            <a:graphicFrameLocks noGrp="1"/>
          </p:cNvGraphicFramePr>
          <p:nvPr>
            <p:extLst>
              <p:ext uri="{D42A27DB-BD31-4B8C-83A1-F6EECF244321}">
                <p14:modId xmlns:p14="http://schemas.microsoft.com/office/powerpoint/2010/main" val="2880895818"/>
              </p:ext>
            </p:extLst>
          </p:nvPr>
        </p:nvGraphicFramePr>
        <p:xfrm>
          <a:off x="470646" y="1550365"/>
          <a:ext cx="11250707" cy="3597707"/>
        </p:xfrm>
        <a:graphic>
          <a:graphicData uri="http://schemas.openxmlformats.org/drawingml/2006/table">
            <a:tbl>
              <a:tblPr>
                <a:tableStyleId>{5C22544A-7EE6-4342-B048-85BDC9FD1C3A}</a:tableStyleId>
              </a:tblPr>
              <a:tblGrid>
                <a:gridCol w="87138">
                  <a:extLst>
                    <a:ext uri="{9D8B030D-6E8A-4147-A177-3AD203B41FA5}">
                      <a16:colId xmlns:a16="http://schemas.microsoft.com/office/drawing/2014/main" val="2952386206"/>
                    </a:ext>
                  </a:extLst>
                </a:gridCol>
                <a:gridCol w="831745">
                  <a:extLst>
                    <a:ext uri="{9D8B030D-6E8A-4147-A177-3AD203B41FA5}">
                      <a16:colId xmlns:a16="http://schemas.microsoft.com/office/drawing/2014/main" val="4251402004"/>
                    </a:ext>
                  </a:extLst>
                </a:gridCol>
                <a:gridCol w="8830236">
                  <a:extLst>
                    <a:ext uri="{9D8B030D-6E8A-4147-A177-3AD203B41FA5}">
                      <a16:colId xmlns:a16="http://schemas.microsoft.com/office/drawing/2014/main" val="3654571822"/>
                    </a:ext>
                  </a:extLst>
                </a:gridCol>
                <a:gridCol w="1501588">
                  <a:extLst>
                    <a:ext uri="{9D8B030D-6E8A-4147-A177-3AD203B41FA5}">
                      <a16:colId xmlns:a16="http://schemas.microsoft.com/office/drawing/2014/main" val="86273116"/>
                    </a:ext>
                  </a:extLst>
                </a:gridCol>
              </a:tblGrid>
              <a:tr h="439727">
                <a:tc gridSpan="4">
                  <a:txBody>
                    <a:bodyPr/>
                    <a:lstStyle/>
                    <a:p>
                      <a:pPr algn="ctr" fontAlgn="ctr"/>
                      <a:r>
                        <a:rPr lang="pl-PL" sz="1000" b="1" dirty="0">
                          <a:highlight>
                            <a:srgbClr val="FFFF00"/>
                          </a:highlight>
                        </a:rPr>
                        <a:t>Promowanie dostępu do wody oraz zrównoważonej gospodarki wodnej</a:t>
                      </a:r>
                      <a:endParaRPr lang="pl-PL" sz="1000" b="1" i="0" u="none" strike="noStrike" dirty="0">
                        <a:solidFill>
                          <a:srgbClr val="000000"/>
                        </a:solidFill>
                        <a:effectLst/>
                        <a:highlight>
                          <a:srgbClr val="FFFF00"/>
                        </a:highlight>
                        <a:latin typeface="Calibri" panose="020F0502020204030204" pitchFamily="34" charset="0"/>
                      </a:endParaRPr>
                    </a:p>
                  </a:txBody>
                  <a:tcPr marL="3762" marR="3762" marT="3762"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2126469604"/>
                  </a:ext>
                </a:extLst>
              </a:tr>
              <a:tr h="439727">
                <a:tc>
                  <a:txBody>
                    <a:bodyPr/>
                    <a:lstStyle/>
                    <a:p>
                      <a:pPr algn="ctr" fontAlgn="ct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a:effectLst/>
                        </a:rPr>
                        <a:t>nr uwagi</a:t>
                      </a:r>
                      <a:endParaRPr lang="pl-PL" sz="1000" b="1" i="0" u="none" strike="noStrike">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TREŚĆ UWAGI</a:t>
                      </a:r>
                      <a:endParaRPr lang="pl-PL" sz="1000" b="1"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u="none" strike="noStrike" dirty="0">
                          <a:effectLst/>
                        </a:rPr>
                        <a:t>KLASYFIKACJA</a:t>
                      </a:r>
                    </a:p>
                  </a:txBody>
                  <a:tcPr marL="3762" marR="3762" marT="3762" marB="0" anchor="ctr"/>
                </a:tc>
                <a:extLst>
                  <a:ext uri="{0D108BD9-81ED-4DB2-BD59-A6C34878D82A}">
                    <a16:rowId xmlns:a16="http://schemas.microsoft.com/office/drawing/2014/main" val="723023109"/>
                  </a:ext>
                </a:extLst>
              </a:tr>
              <a:tr h="935173">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142</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Zgodnie z zapisami AP proszę zamieścić następujący tekst: projekty dotyczące rozwoju systemów zaopatrzenia w wodę (nowe sieci wodociągowe, nowe oczyszczalnie ścieków) będą kwalifikowały się do wsparcia w ramach projektów gospodarki ściekowej lub gdy dany obszar ukończy infrastrukturę oczyszczania ścieków. (Tekst PL: projekty dot. rozbudowy systemów wodociągowych (nowe sieci wodociągowe, nowe stacje uzdatniania wody) będą mogły uzyskać wsparcie jedynie jako element projektów dotyczących gospodarki ściekowej</a:t>
                      </a: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466283824"/>
                  </a:ext>
                </a:extLst>
              </a:tr>
              <a:tr h="292608">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145</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Propozycja dodania wskaźnika "Wydajność nowo wybudowanych lub zmodernizowanych oczyszczalni </a:t>
                      </a:r>
                      <a:r>
                        <a:rPr lang="pl-PL" sz="1100" b="0" i="0" u="none" strike="noStrike" dirty="0" err="1">
                          <a:solidFill>
                            <a:srgbClr val="000000"/>
                          </a:solidFill>
                          <a:effectLst/>
                          <a:latin typeface="Calibri" panose="020F0502020204030204" pitchFamily="34" charset="0"/>
                        </a:rPr>
                        <a:t>ścieków</a:t>
                      </a:r>
                      <a:r>
                        <a:rPr lang="pl-PL" sz="1100" b="0" i="0" u="none" strike="noStrike" dirty="0">
                          <a:solidFill>
                            <a:srgbClr val="000000"/>
                          </a:solidFill>
                          <a:effectLst/>
                          <a:latin typeface="Calibri" panose="020F0502020204030204" pitchFamily="34" charset="0"/>
                        </a:rPr>
                        <a:t> [RLM]". </a:t>
                      </a:r>
                    </a:p>
                  </a:txBody>
                  <a:tcPr marL="3762" marR="3762" marT="3762" marB="0" anchor="ctr"/>
                </a:tc>
                <a:tc>
                  <a:txBody>
                    <a:bodyPr/>
                    <a:lstStyle/>
                    <a:p>
                      <a:pPr algn="ctr" fontAlgn="ctr"/>
                      <a:r>
                        <a:rPr lang="pl-PL" sz="1000" b="1" i="0" u="none" strike="noStrike" dirty="0">
                          <a:solidFill>
                            <a:schemeClr val="bg1"/>
                          </a:solidFill>
                          <a:effectLst/>
                          <a:latin typeface="Calibri" panose="020F0502020204030204" pitchFamily="34" charset="0"/>
                        </a:rPr>
                        <a:t>Wskaźniki</a:t>
                      </a:r>
                    </a:p>
                  </a:txBody>
                  <a:tcPr marL="3762" marR="3762" marT="3762" marB="0" anchor="ctr">
                    <a:solidFill>
                      <a:srgbClr val="00B050"/>
                    </a:solidFill>
                  </a:tcPr>
                </a:tc>
                <a:extLst>
                  <a:ext uri="{0D108BD9-81ED-4DB2-BD59-A6C34878D82A}">
                    <a16:rowId xmlns:a16="http://schemas.microsoft.com/office/drawing/2014/main" val="460649112"/>
                  </a:ext>
                </a:extLst>
              </a:tr>
              <a:tr h="1490472">
                <a:tc>
                  <a:txBody>
                    <a:bodyPr/>
                    <a:lstStyle/>
                    <a:p>
                      <a:pPr algn="ctr" fontAlgn="ctr"/>
                      <a:endParaRPr lang="pl-PL" sz="1000" b="0" i="0" u="none" strike="noStrike" dirty="0">
                        <a:solidFill>
                          <a:srgbClr val="000000"/>
                        </a:solidFill>
                        <a:effectLst/>
                        <a:latin typeface="Calibri" panose="020F0502020204030204" pitchFamily="34" charset="0"/>
                      </a:endParaRPr>
                    </a:p>
                  </a:txBody>
                  <a:tcPr marL="3762" marR="3762" marT="3762" marB="0" anchor="ctr"/>
                </a:tc>
                <a:tc>
                  <a:txBody>
                    <a:bodyPr/>
                    <a:lstStyle/>
                    <a:p>
                      <a:pPr algn="ctr" fontAlgn="ctr"/>
                      <a:r>
                        <a:rPr lang="pl-PL" sz="1000" b="0" i="0" u="none" strike="noStrike" dirty="0">
                          <a:solidFill>
                            <a:srgbClr val="000000"/>
                          </a:solidFill>
                          <a:effectLst/>
                          <a:latin typeface="Calibri" panose="020F0502020204030204" pitchFamily="34" charset="0"/>
                        </a:rPr>
                        <a:t>146</a:t>
                      </a:r>
                    </a:p>
                  </a:txBody>
                  <a:tcPr marL="3762" marR="3762" marT="3762" marB="0" anchor="ctr"/>
                </a:tc>
                <a:tc>
                  <a:txBody>
                    <a:bodyPr/>
                    <a:lstStyle/>
                    <a:p>
                      <a:pPr algn="ctr" fontAlgn="ctr"/>
                      <a:r>
                        <a:rPr lang="pl-PL" sz="1100" b="0" i="0" u="none" strike="noStrike" dirty="0">
                          <a:solidFill>
                            <a:srgbClr val="000000"/>
                          </a:solidFill>
                          <a:effectLst/>
                          <a:latin typeface="Calibri" panose="020F0502020204030204" pitchFamily="34" charset="0"/>
                        </a:rPr>
                        <a:t>W motywie 11 rozporządzenia w sprawie wspólnych przepisów stwierdza się, że fundusze powinny przyczyniać się do włączenia działań na rzecz różnorodności biologicznej do głównego nurtu polityki Unii oraz do osiągnięcia ogólnego celu, jakim jest przeznaczenie 7,5 % rocznych wydatków w ramach wieloletnich ram finansowych („WRF”) na cele w zakresie różnorodności biologicznej w 2024 r. i 10 % rocznych wydatków w ramach WRF na cele w zakresie różnorodności biologicznej w 2026 i 2027 r., przy uwzględnieniu istniejącego pokrywania się celów w zakresie klimatu i różnorodności biologicznej. Poziom ambicji musi wynosić co najmniej 4 % całkowitej alokacji funduszy, co stanowi średnią UE w latach 2014–2020. W związku z tym proszę wskazać, w jaki sposób program przyczyni się do osiągnięcia wspomnianego celu.</a:t>
                      </a:r>
                    </a:p>
                  </a:txBody>
                  <a:tcPr marL="3762" marR="3762" marT="3762" marB="0" anchor="ctr"/>
                </a:tc>
                <a:tc>
                  <a:txBody>
                    <a:bodyPr/>
                    <a:lstStyle/>
                    <a:p>
                      <a:pPr algn="ctr" fontAlgn="ctr"/>
                      <a:endParaRPr lang="pl-PL" sz="1000" b="1" i="0" u="none" strike="noStrike" dirty="0">
                        <a:solidFill>
                          <a:srgbClr val="FF0000"/>
                        </a:solidFill>
                        <a:effectLst/>
                        <a:latin typeface="Calibri" panose="020F0502020204030204" pitchFamily="34" charset="0"/>
                      </a:endParaRPr>
                    </a:p>
                  </a:txBody>
                  <a:tcPr marL="3762" marR="3762" marT="3762" marB="0" anchor="ctr">
                    <a:solidFill>
                      <a:srgbClr val="00B050"/>
                    </a:solidFill>
                  </a:tcPr>
                </a:tc>
                <a:extLst>
                  <a:ext uri="{0D108BD9-81ED-4DB2-BD59-A6C34878D82A}">
                    <a16:rowId xmlns:a16="http://schemas.microsoft.com/office/drawing/2014/main" val="2463371357"/>
                  </a:ext>
                </a:extLst>
              </a:tr>
            </a:tbl>
          </a:graphicData>
        </a:graphic>
      </p:graphicFrame>
    </p:spTree>
    <p:extLst>
      <p:ext uri="{BB962C8B-B14F-4D97-AF65-F5344CB8AC3E}">
        <p14:creationId xmlns:p14="http://schemas.microsoft.com/office/powerpoint/2010/main" val="151164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13" name="pole tekstowe 12">
            <a:extLst>
              <a:ext uri="{FF2B5EF4-FFF2-40B4-BE49-F238E27FC236}">
                <a16:creationId xmlns:a16="http://schemas.microsoft.com/office/drawing/2014/main" id="{9063BE34-8BBE-8CF6-F102-D65C95D33D05}"/>
              </a:ext>
            </a:extLst>
          </p:cNvPr>
          <p:cNvSpPr txBox="1"/>
          <p:nvPr/>
        </p:nvSpPr>
        <p:spPr>
          <a:xfrm>
            <a:off x="470645" y="1099846"/>
            <a:ext cx="11250706" cy="1323439"/>
          </a:xfrm>
          <a:prstGeom prst="rect">
            <a:avLst/>
          </a:prstGeom>
          <a:noFill/>
        </p:spPr>
        <p:txBody>
          <a:bodyPr wrap="square">
            <a:spAutoFit/>
          </a:bodyPr>
          <a:lstStyle/>
          <a:p>
            <a:pPr algn="ctr"/>
            <a:r>
              <a:rPr lang="pl-PL" sz="2400" dirty="0"/>
              <a:t>Najważniejsze uwagi CP2 w podziale na zakres tematyczny FEDS 2021- 2027</a:t>
            </a:r>
          </a:p>
          <a:p>
            <a:pPr marL="342900" indent="-342900" algn="just">
              <a:buFont typeface="Arial" panose="020B0604020202020204" pitchFamily="34" charset="0"/>
              <a:buChar char="•"/>
            </a:pPr>
            <a:endParaRPr lang="pl-PL" sz="2000" dirty="0"/>
          </a:p>
          <a:p>
            <a:pPr algn="ctr"/>
            <a:br>
              <a:rPr lang="pl-PL" b="1" dirty="0"/>
            </a:br>
            <a:endParaRPr lang="pl-PL" b="1" dirty="0"/>
          </a:p>
        </p:txBody>
      </p:sp>
      <p:graphicFrame>
        <p:nvGraphicFramePr>
          <p:cNvPr id="4" name="Tabela 3">
            <a:extLst>
              <a:ext uri="{FF2B5EF4-FFF2-40B4-BE49-F238E27FC236}">
                <a16:creationId xmlns:a16="http://schemas.microsoft.com/office/drawing/2014/main" id="{0BDB8C63-D411-38D0-932A-82BA593F0FE6}"/>
              </a:ext>
            </a:extLst>
          </p:cNvPr>
          <p:cNvGraphicFramePr>
            <a:graphicFrameLocks noGrp="1"/>
          </p:cNvGraphicFramePr>
          <p:nvPr>
            <p:extLst>
              <p:ext uri="{D42A27DB-BD31-4B8C-83A1-F6EECF244321}">
                <p14:modId xmlns:p14="http://schemas.microsoft.com/office/powerpoint/2010/main" val="4179746577"/>
              </p:ext>
            </p:extLst>
          </p:nvPr>
        </p:nvGraphicFramePr>
        <p:xfrm>
          <a:off x="380892" y="1624614"/>
          <a:ext cx="11250706" cy="3790702"/>
        </p:xfrm>
        <a:graphic>
          <a:graphicData uri="http://schemas.openxmlformats.org/drawingml/2006/table">
            <a:tbl>
              <a:tblPr>
                <a:tableStyleId>{5C22544A-7EE6-4342-B048-85BDC9FD1C3A}</a:tableStyleId>
              </a:tblPr>
              <a:tblGrid>
                <a:gridCol w="85452">
                  <a:extLst>
                    <a:ext uri="{9D8B030D-6E8A-4147-A177-3AD203B41FA5}">
                      <a16:colId xmlns:a16="http://schemas.microsoft.com/office/drawing/2014/main" val="435195674"/>
                    </a:ext>
                  </a:extLst>
                </a:gridCol>
                <a:gridCol w="804205">
                  <a:extLst>
                    <a:ext uri="{9D8B030D-6E8A-4147-A177-3AD203B41FA5}">
                      <a16:colId xmlns:a16="http://schemas.microsoft.com/office/drawing/2014/main" val="194706505"/>
                    </a:ext>
                  </a:extLst>
                </a:gridCol>
                <a:gridCol w="9006038">
                  <a:extLst>
                    <a:ext uri="{9D8B030D-6E8A-4147-A177-3AD203B41FA5}">
                      <a16:colId xmlns:a16="http://schemas.microsoft.com/office/drawing/2014/main" val="2582575971"/>
                    </a:ext>
                  </a:extLst>
                </a:gridCol>
                <a:gridCol w="1355011">
                  <a:extLst>
                    <a:ext uri="{9D8B030D-6E8A-4147-A177-3AD203B41FA5}">
                      <a16:colId xmlns:a16="http://schemas.microsoft.com/office/drawing/2014/main" val="430233166"/>
                    </a:ext>
                  </a:extLst>
                </a:gridCol>
              </a:tblGrid>
              <a:tr h="425088">
                <a:tc gridSpan="4">
                  <a:txBody>
                    <a:bodyPr/>
                    <a:lstStyle/>
                    <a:p>
                      <a:pPr algn="ctr" fontAlgn="ctr"/>
                      <a:r>
                        <a:rPr lang="pl-PL" sz="1100" b="1" u="none" strike="noStrike" dirty="0">
                          <a:effectLst/>
                          <a:highlight>
                            <a:srgbClr val="FFFF00"/>
                          </a:highlight>
                        </a:rPr>
                        <a:t>Wzmacnianie ochrony przyrody, różnorodności biologicznej oraz zielonej infrastruktury, w tym na obszarach miejskich, oraz ograniczanie wszelkich form zanieczyszczenia</a:t>
                      </a:r>
                      <a:endParaRPr lang="pl-PL" sz="1100" b="1" i="0" u="none" strike="noStrike" dirty="0">
                        <a:solidFill>
                          <a:srgbClr val="000000"/>
                        </a:solidFill>
                        <a:effectLst/>
                        <a:highlight>
                          <a:srgbClr val="FFFF00"/>
                        </a:highlight>
                        <a:latin typeface="Calibri" panose="020F0502020204030204" pitchFamily="34" charset="0"/>
                      </a:endParaRPr>
                    </a:p>
                  </a:txBody>
                  <a:tcPr marL="6108" marR="6108" marT="6108" marB="0" anchor="ct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440148048"/>
                  </a:ext>
                </a:extLst>
              </a:tr>
              <a:tr h="212905">
                <a:tc>
                  <a:txBody>
                    <a:bodyPr/>
                    <a:lstStyle/>
                    <a:p>
                      <a:pPr algn="ctr" fontAlgn="ct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u="none" strike="noStrike" dirty="0">
                          <a:effectLst/>
                        </a:rPr>
                        <a:t>nr uwagi</a:t>
                      </a:r>
                      <a:endParaRPr lang="pl-PL" sz="10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TREŚĆ UWAGI </a:t>
                      </a:r>
                      <a:endParaRPr lang="pl-PL" sz="1100" b="1"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100" u="none" strike="noStrike" dirty="0">
                          <a:effectLst/>
                        </a:rPr>
                        <a:t>KLASYFIKACJA</a:t>
                      </a:r>
                    </a:p>
                  </a:txBody>
                  <a:tcPr marL="6108" marR="6108" marT="6108" marB="0" anchor="ctr"/>
                </a:tc>
                <a:extLst>
                  <a:ext uri="{0D108BD9-81ED-4DB2-BD59-A6C34878D82A}">
                    <a16:rowId xmlns:a16="http://schemas.microsoft.com/office/drawing/2014/main" val="1276821878"/>
                  </a:ext>
                </a:extLst>
              </a:tr>
              <a:tr h="94632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150</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Program nie przewiduje kampanii uświadamiających i edukacji ekologicznej. Edukacja środowiskowa/klimatyczna jako integralna część projektów – potrzeba edukacji ekologicznej wykracza poza typowe projekty środowiskowe (np. selektywne zbieranie odpadów, oszczędzanie wody itp.). Ma to również znaczenie dla projektów, które nie są bezpośrednio związane z ochroną środowiska, ale mają znaczenie ekologiczne, a zaangażowanie użytkowników końcowych jest ważne dla osiągnięcia celów środowiskowych projektu i zamierzonych rezultatów (wskaźników), np. projektów kolejowych, energetycznych.</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rgbClr val="00B050"/>
                    </a:solidFill>
                  </a:tcPr>
                </a:tc>
                <a:extLst>
                  <a:ext uri="{0D108BD9-81ED-4DB2-BD59-A6C34878D82A}">
                    <a16:rowId xmlns:a16="http://schemas.microsoft.com/office/drawing/2014/main" val="2313940037"/>
                  </a:ext>
                </a:extLst>
              </a:tr>
              <a:tr h="946327">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147</a:t>
                      </a:r>
                    </a:p>
                  </a:txBody>
                  <a:tcPr marL="6108" marR="6108" marT="6108" marB="0" anchor="ctr"/>
                </a:tc>
                <a:tc>
                  <a:txBody>
                    <a:bodyPr/>
                    <a:lstStyle/>
                    <a:p>
                      <a:pPr algn="ctr" fontAlgn="ctr"/>
                      <a:r>
                        <a:rPr lang="pl-PL" sz="1100" b="0" i="0" u="none" strike="noStrike" dirty="0">
                          <a:solidFill>
                            <a:srgbClr val="000000"/>
                          </a:solidFill>
                          <a:effectLst/>
                          <a:latin typeface="Calibri" panose="020F0502020204030204" pitchFamily="34" charset="0"/>
                        </a:rPr>
                        <a:t>Priorytetem w ramach SO2.7 powinno być przygotowanie i udoskonalenie planów zagospodarowania obszarów dla obszarów Natura 2000 oraz wdrożenie środków i działań zawartych w tych planach. Niewystarczająca jakość planów zagospodarowania obszarów Natura 2000 jest przedmiotem toczącego się postępowania w sprawie uchybienia zobowiązaniom państwa członkowskiego, w związku z czym usunięcie tego uchybienia, a następnie wdrożenie środków zawartych w planach jest dla Polski priorytetem.</a:t>
                      </a: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1478946938"/>
                  </a:ext>
                </a:extLst>
              </a:tr>
              <a:tr h="1260055">
                <a:tc>
                  <a:txBody>
                    <a:bodyPr/>
                    <a:lstStyle/>
                    <a:p>
                      <a:pPr algn="ctr" fontAlgn="ctr"/>
                      <a:endParaRPr lang="pl-PL" sz="10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r>
                        <a:rPr lang="pl-PL" sz="1000" b="0" i="0" u="none" strike="noStrike" dirty="0">
                          <a:solidFill>
                            <a:srgbClr val="000000"/>
                          </a:solidFill>
                          <a:effectLst/>
                          <a:latin typeface="Calibri" panose="020F0502020204030204" pitchFamily="34" charset="0"/>
                        </a:rPr>
                        <a:t>148</a:t>
                      </a:r>
                    </a:p>
                  </a:txBody>
                  <a:tcPr marL="6108" marR="6108" marT="6108" marB="0" anchor="ctr"/>
                </a:tc>
                <a:tc>
                  <a:txBody>
                    <a:bodyPr/>
                    <a:lstStyle/>
                    <a:p>
                      <a:pPr algn="ctr" fontAlgn="ctr"/>
                      <a:r>
                        <a:rPr lang="pl-PL" sz="1100" u="none" strike="noStrike" dirty="0">
                          <a:effectLst/>
                        </a:rPr>
                        <a:t>W programie należy stwierdzić, że ramy działań priorytetowych na lata 2021–2027 powinny stanowić podstawę identyfikacji środków, które będą wspierane w ramach programu, w szczególności monitorowania gatunków i siedlisk, odbudowy </a:t>
                      </a:r>
                      <a:r>
                        <a:rPr lang="pl-PL" sz="1100" u="none" strike="noStrike" dirty="0" err="1">
                          <a:effectLst/>
                        </a:rPr>
                        <a:t>wyginionych</a:t>
                      </a:r>
                      <a:r>
                        <a:rPr lang="pl-PL" sz="1100" u="none" strike="noStrike" dirty="0">
                          <a:effectLst/>
                        </a:rPr>
                        <a:t> gatunków, odbudowy korytarzy migracji zwierząt (np. budowa przejść zwierzęcych, przepławek ryb), usuwania inwazyjnych gatunków obcych, odbudowy naturalnych systemów hydrologicznych, w szczególności terenów podmokłych i ekosystemów zależnych od wody, odbudowy równin zalewowych. Należy również przewidzieć wsparcie na rzecz wzmocnienia zdolności instytucjonalnych organów odpowiedzialnych za zarządzanie obszarami Natura 2000, jak również na wzmocnienie współpracy z podmiotami odpowiedzialnymi za obszary powiązane z zarządzaniem siecią Natura 2000, takie jak leśnictwo, gospodarka wodna i rolnictwo.  </a:t>
                      </a:r>
                      <a:endParaRPr lang="pl-PL" sz="1100" b="0" i="0" u="none" strike="noStrike" dirty="0">
                        <a:solidFill>
                          <a:srgbClr val="000000"/>
                        </a:solidFill>
                        <a:effectLst/>
                        <a:latin typeface="Calibri" panose="020F0502020204030204" pitchFamily="34" charset="0"/>
                      </a:endParaRPr>
                    </a:p>
                  </a:txBody>
                  <a:tcPr marL="6108" marR="6108" marT="6108" marB="0" anchor="ctr"/>
                </a:tc>
                <a:tc>
                  <a:txBody>
                    <a:bodyPr/>
                    <a:lstStyle/>
                    <a:p>
                      <a:pPr algn="ctr" fontAlgn="ctr"/>
                      <a:endParaRPr lang="pl-PL" sz="1100" b="1" i="0" u="none" strike="noStrike" dirty="0">
                        <a:solidFill>
                          <a:srgbClr val="00B050"/>
                        </a:solidFill>
                        <a:effectLst/>
                        <a:latin typeface="Calibri" panose="020F0502020204030204" pitchFamily="34" charset="0"/>
                      </a:endParaRPr>
                    </a:p>
                  </a:txBody>
                  <a:tcPr marL="6108" marR="6108" marT="6108" marB="0" anchor="ctr">
                    <a:solidFill>
                      <a:schemeClr val="accent6"/>
                    </a:solidFill>
                  </a:tcPr>
                </a:tc>
                <a:extLst>
                  <a:ext uri="{0D108BD9-81ED-4DB2-BD59-A6C34878D82A}">
                    <a16:rowId xmlns:a16="http://schemas.microsoft.com/office/drawing/2014/main" val="420526683"/>
                  </a:ext>
                </a:extLst>
              </a:tr>
            </a:tbl>
          </a:graphicData>
        </a:graphic>
      </p:graphicFrame>
    </p:spTree>
    <p:extLst>
      <p:ext uri="{BB962C8B-B14F-4D97-AF65-F5344CB8AC3E}">
        <p14:creationId xmlns:p14="http://schemas.microsoft.com/office/powerpoint/2010/main" val="3349254941"/>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5797</TotalTime>
  <Words>4551</Words>
  <Application>Microsoft Office PowerPoint</Application>
  <PresentationFormat>Panoramiczny</PresentationFormat>
  <Paragraphs>269</Paragraphs>
  <Slides>16</Slides>
  <Notes>16</Notes>
  <HiddenSlides>0</HiddenSlides>
  <MMClips>0</MMClips>
  <ScaleCrop>false</ScaleCrop>
  <HeadingPairs>
    <vt:vector size="6" baseType="variant">
      <vt:variant>
        <vt:lpstr>Używane czcionki</vt:lpstr>
      </vt:variant>
      <vt:variant>
        <vt:i4>2</vt:i4>
      </vt:variant>
      <vt:variant>
        <vt:lpstr>Motyw</vt:lpstr>
      </vt:variant>
      <vt:variant>
        <vt:i4>2</vt:i4>
      </vt:variant>
      <vt:variant>
        <vt:lpstr>Tytuły slajdów</vt:lpstr>
      </vt:variant>
      <vt:variant>
        <vt:i4>16</vt:i4>
      </vt:variant>
    </vt:vector>
  </HeadingPairs>
  <TitlesOfParts>
    <vt:vector size="20" baseType="lpstr">
      <vt:lpstr>Arial</vt:lpstr>
      <vt:lpstr>Calibri</vt:lpstr>
      <vt:lpstr>1_Motyw pakietu Office</vt:lpstr>
      <vt:lpstr>2_Motyw pakietu Office</vt:lpstr>
      <vt:lpstr>Spotkanie Grupy roboczej wspierającej prace nad przygotowaniem regionalnego programu operacyjnego dla województwa dolnośląskiego na lata 2021-2027 CP2 / CP6</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 przygotowań Regionalnego Programu Operacyjnego Województwa Dolnośląskiego na lata 2021-2027</dc:title>
  <dc:creator>Przemysław Galkowski</dc:creator>
  <cp:lastModifiedBy>Grzegorz Mikołajczyk</cp:lastModifiedBy>
  <cp:revision>261</cp:revision>
  <cp:lastPrinted>2022-08-01T10:51:26Z</cp:lastPrinted>
  <dcterms:created xsi:type="dcterms:W3CDTF">2020-11-10T08:45:52Z</dcterms:created>
  <dcterms:modified xsi:type="dcterms:W3CDTF">2022-08-05T13:13:41Z</dcterms:modified>
</cp:coreProperties>
</file>