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57" r:id="rId3"/>
    <p:sldId id="635" r:id="rId4"/>
    <p:sldId id="642" r:id="rId5"/>
    <p:sldId id="643" r:id="rId6"/>
    <p:sldId id="634" r:id="rId7"/>
    <p:sldId id="636" r:id="rId8"/>
    <p:sldId id="637" r:id="rId9"/>
    <p:sldId id="639" r:id="rId10"/>
    <p:sldId id="638" r:id="rId11"/>
    <p:sldId id="645" r:id="rId12"/>
    <p:sldId id="646" r:id="rId13"/>
    <p:sldId id="641" r:id="rId14"/>
    <p:sldId id="644" r:id="rId15"/>
    <p:sldId id="647" r:id="rId16"/>
    <p:sldId id="565" r:id="rId17"/>
  </p:sldIdLst>
  <p:sldSz cx="12192000" cy="6858000"/>
  <p:notesSz cx="7010400" cy="92964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olina Pasik" initials="KP" lastIdx="11" clrIdx="0"/>
  <p:cmAuthor id="2" name="Grzegorz Mikołajczyk" initials="GM" lastIdx="6" clrIdx="1"/>
  <p:cmAuthor id="3" name="Łukasz Kasprzak" initials="ŁK" lastIdx="3" clrIdx="2">
    <p:extLst>
      <p:ext uri="{19B8F6BF-5375-455C-9EA6-DF929625EA0E}">
        <p15:presenceInfo xmlns:p15="http://schemas.microsoft.com/office/powerpoint/2012/main" userId="S-1-5-21-993268263-2097026863-2477634896-44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3440" autoAdjust="0"/>
  </p:normalViewPr>
  <p:slideViewPr>
    <p:cSldViewPr snapToGrid="0">
      <p:cViewPr varScale="1">
        <p:scale>
          <a:sx n="107" d="100"/>
          <a:sy n="107" d="100"/>
        </p:scale>
        <p:origin x="74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zabska\AppData\Local\Microsoft\Windows\INetCache\Content.Outlook\0V5ZNQUC\Baza%20uwag%20FEDS_13032022_20_0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zabska\AppData\Local\Microsoft\Windows\INetCache\Content.Outlook\0V5ZNQUC\Baza%20uwag%20FEDS_13032022_20_0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zabska\AppData\Local\Microsoft\Windows\INetCache\Content.Outlook\0V5ZNQUC\Baza%20uwag%20FEDS_13032022_20_0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Podział uwag</a:t>
            </a:r>
            <a:r>
              <a:rPr lang="pl-PL" baseline="0"/>
              <a:t> ze względu na status</a:t>
            </a:r>
            <a:endParaRPr lang="pl-P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000-497D-A94D-AB55AC7A2BE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000-497D-A94D-AB55AC7A2BE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000-497D-A94D-AB55AC7A2BE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000-497D-A94D-AB55AC7A2BE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'wykresy statystyki'!$E$5:$E$8</c:f>
              <c:strCache>
                <c:ptCount val="4"/>
                <c:pt idx="0">
                  <c:v>częściowo uwzględniona</c:v>
                </c:pt>
                <c:pt idx="1">
                  <c:v>nieuwzględniona</c:v>
                </c:pt>
                <c:pt idx="2">
                  <c:v>uwaga w formie komentarza/pytania/wyjaśnienia, niezrozumiała, niezasadna</c:v>
                </c:pt>
                <c:pt idx="3">
                  <c:v>uwzględniona</c:v>
                </c:pt>
              </c:strCache>
            </c:strRef>
          </c:cat>
          <c:val>
            <c:numRef>
              <c:f>'wykresy statystyki'!$F$5:$F$8</c:f>
              <c:numCache>
                <c:formatCode>General</c:formatCode>
                <c:ptCount val="4"/>
                <c:pt idx="0">
                  <c:v>235</c:v>
                </c:pt>
                <c:pt idx="1">
                  <c:v>628</c:v>
                </c:pt>
                <c:pt idx="2">
                  <c:v>91</c:v>
                </c:pt>
                <c:pt idx="3">
                  <c:v>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00-497D-A94D-AB55AC7A2BE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ayout>
        <c:manualLayout>
          <c:xMode val="edge"/>
          <c:yMode val="edge"/>
          <c:x val="0.55470515135968801"/>
          <c:y val="0.19074494481816481"/>
          <c:w val="0.44393751817936988"/>
          <c:h val="0.6184467836816300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Podział uwag -</a:t>
            </a:r>
            <a:r>
              <a:rPr lang="pl-PL" baseline="0"/>
              <a:t> struktura FEDS 2021-2027</a:t>
            </a:r>
            <a:endParaRPr lang="pl-P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611-4352-9EC0-D9071CB435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611-4352-9EC0-D9071CB435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611-4352-9EC0-D9071CB435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611-4352-9EC0-D9071CB435E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611-4352-9EC0-D9071CB435E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611-4352-9EC0-D9071CB435E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2611-4352-9EC0-D9071CB435E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2611-4352-9EC0-D9071CB435E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611-4352-9EC0-D9071CB435EF}"/>
              </c:ext>
            </c:extLst>
          </c:dPt>
          <c:dLbls>
            <c:dLbl>
              <c:idx val="0"/>
              <c:layout>
                <c:manualLayout>
                  <c:x val="-1.8434095427029631E-2"/>
                  <c:y val="6.337787839465688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11-4352-9EC0-D9071CB435EF}"/>
                </c:ext>
              </c:extLst>
            </c:dLbl>
            <c:dLbl>
              <c:idx val="1"/>
              <c:layout>
                <c:manualLayout>
                  <c:x val="-8.6640134213394476E-2"/>
                  <c:y val="0.1098025296850800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11-4352-9EC0-D9071CB435EF}"/>
                </c:ext>
              </c:extLst>
            </c:dLbl>
            <c:dLbl>
              <c:idx val="2"/>
              <c:layout>
                <c:manualLayout>
                  <c:x val="1.485033655396497E-2"/>
                  <c:y val="-5.929777867697337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11-4352-9EC0-D9071CB435EF}"/>
                </c:ext>
              </c:extLst>
            </c:dLbl>
            <c:dLbl>
              <c:idx val="3"/>
              <c:layout>
                <c:manualLayout>
                  <c:x val="7.7133515386781943E-3"/>
                  <c:y val="1.169322394154615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11-4352-9EC0-D9071CB435EF}"/>
                </c:ext>
              </c:extLst>
            </c:dLbl>
            <c:dLbl>
              <c:idx val="4"/>
              <c:layout>
                <c:manualLayout>
                  <c:x val="4.2572260116008051E-2"/>
                  <c:y val="-5.76109149934653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611-4352-9EC0-D9071CB435EF}"/>
                </c:ext>
              </c:extLst>
            </c:dLbl>
            <c:dLbl>
              <c:idx val="5"/>
              <c:layout>
                <c:manualLayout>
                  <c:x val="1.7750945984007054E-2"/>
                  <c:y val="-5.508250894156934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611-4352-9EC0-D9071CB435EF}"/>
                </c:ext>
              </c:extLst>
            </c:dLbl>
            <c:dLbl>
              <c:idx val="6"/>
              <c:layout>
                <c:manualLayout>
                  <c:x val="-7.592624794373487E-2"/>
                  <c:y val="-1.40309385275828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611-4352-9EC0-D9071CB435EF}"/>
                </c:ext>
              </c:extLst>
            </c:dLbl>
            <c:dLbl>
              <c:idx val="7"/>
              <c:layout>
                <c:manualLayout>
                  <c:x val="4.1953931497287565E-2"/>
                  <c:y val="-0.1087734934211444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611-4352-9EC0-D9071CB435EF}"/>
                </c:ext>
              </c:extLst>
            </c:dLbl>
            <c:dLbl>
              <c:idx val="8"/>
              <c:layout>
                <c:manualLayout>
                  <c:x val="9.4138287146455057E-2"/>
                  <c:y val="0.1150485798136804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611-4352-9EC0-D9071CB435EF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'wykresy statystyki'!$E$54:$E$62</c:f>
              <c:strCache>
                <c:ptCount val="9"/>
                <c:pt idx="0">
                  <c:v>CP1 EFRR</c:v>
                </c:pt>
                <c:pt idx="1">
                  <c:v>CP2 EFRR</c:v>
                </c:pt>
                <c:pt idx="2">
                  <c:v>CP3 EFRR</c:v>
                </c:pt>
                <c:pt idx="3">
                  <c:v>CP4 EFRR</c:v>
                </c:pt>
                <c:pt idx="4">
                  <c:v>CP4 EFS+</c:v>
                </c:pt>
                <c:pt idx="5">
                  <c:v>CP5 EFRR</c:v>
                </c:pt>
                <c:pt idx="6">
                  <c:v>CP6 FST</c:v>
                </c:pt>
                <c:pt idx="7">
                  <c:v>TPST</c:v>
                </c:pt>
                <c:pt idx="8">
                  <c:v>Pozostałe</c:v>
                </c:pt>
              </c:strCache>
            </c:strRef>
          </c:cat>
          <c:val>
            <c:numRef>
              <c:f>'wykresy statystyki'!$F$54:$F$62</c:f>
              <c:numCache>
                <c:formatCode>General</c:formatCode>
                <c:ptCount val="9"/>
                <c:pt idx="0">
                  <c:v>62</c:v>
                </c:pt>
                <c:pt idx="1">
                  <c:v>227</c:v>
                </c:pt>
                <c:pt idx="2">
                  <c:v>31</c:v>
                </c:pt>
                <c:pt idx="3">
                  <c:v>43</c:v>
                </c:pt>
                <c:pt idx="4">
                  <c:v>253</c:v>
                </c:pt>
                <c:pt idx="5">
                  <c:v>39</c:v>
                </c:pt>
                <c:pt idx="6">
                  <c:v>60</c:v>
                </c:pt>
                <c:pt idx="7">
                  <c:v>107</c:v>
                </c:pt>
                <c:pt idx="8">
                  <c:v>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611-4352-9EC0-D9071CB435E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8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ayout>
        <c:manualLayout>
          <c:xMode val="edge"/>
          <c:yMode val="edge"/>
          <c:x val="0.73103001968503933"/>
          <c:y val="0.12975292841045044"/>
          <c:w val="0.25751164698162732"/>
          <c:h val="0.8552800075123118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Podział uwag ze</a:t>
            </a:r>
            <a:r>
              <a:rPr lang="pl-PL" baseline="0" dirty="0"/>
              <a:t> względu na typ podmiotu</a:t>
            </a:r>
            <a:endParaRPr lang="pl-PL" dirty="0"/>
          </a:p>
        </c:rich>
      </c:tx>
      <c:layout>
        <c:manualLayout>
          <c:xMode val="edge"/>
          <c:yMode val="edge"/>
          <c:x val="0.2751864406779661"/>
          <c:y val="6.7430207587687899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ECE-4629-BD47-099D429FB3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ECE-4629-BD47-099D429FB3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ECE-4629-BD47-099D429FB3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ECE-4629-BD47-099D429FB31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ECE-4629-BD47-099D429FB31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ECE-4629-BD47-099D429FB31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BECE-4629-BD47-099D429FB31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BECE-4629-BD47-099D429FB310}"/>
              </c:ext>
            </c:extLst>
          </c:dPt>
          <c:dLbls>
            <c:dLbl>
              <c:idx val="0"/>
              <c:layout>
                <c:manualLayout>
                  <c:x val="3.9044455380577046E-3"/>
                  <c:y val="1.849979278905925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CE-4629-BD47-099D429FB310}"/>
                </c:ext>
              </c:extLst>
            </c:dLbl>
            <c:dLbl>
              <c:idx val="1"/>
              <c:layout>
                <c:manualLayout>
                  <c:x val="-2.4647632342356098E-2"/>
                  <c:y val="9.36333111729055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CE-4629-BD47-099D429FB310}"/>
                </c:ext>
              </c:extLst>
            </c:dLbl>
            <c:dLbl>
              <c:idx val="3"/>
              <c:layout>
                <c:manualLayout>
                  <c:x val="-4.8378301742753917E-4"/>
                  <c:y val="3.838198554525357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CE-4629-BD47-099D429FB31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ECE-4629-BD47-099D429FB310}"/>
                </c:ext>
              </c:extLst>
            </c:dLbl>
            <c:dLbl>
              <c:idx val="6"/>
              <c:layout>
                <c:manualLayout>
                  <c:x val="2.5893660799325258E-2"/>
                  <c:y val="0.1668171374251825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ECE-4629-BD47-099D429FB310}"/>
                </c:ext>
              </c:extLst>
            </c:dLbl>
            <c:dLbl>
              <c:idx val="7"/>
              <c:layout>
                <c:manualLayout>
                  <c:x val="-0.1546178957547204"/>
                  <c:y val="1.801848391520552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ECE-4629-BD47-099D429FB310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'wykresy statystyki'!$E$28:$E$35</c:f>
              <c:strCache>
                <c:ptCount val="8"/>
                <c:pt idx="0">
                  <c:v>administracja rządowa</c:v>
                </c:pt>
                <c:pt idx="1">
                  <c:v>inne</c:v>
                </c:pt>
                <c:pt idx="2">
                  <c:v>jednostki samorządu terytorialnego ich związk, stowarzyszenia i jednostki organizacyjne</c:v>
                </c:pt>
                <c:pt idx="3">
                  <c:v>Organizacje badawcze, uniwersytety</c:v>
                </c:pt>
                <c:pt idx="4">
                  <c:v>osoby fizyczne</c:v>
                </c:pt>
                <c:pt idx="5">
                  <c:v>partnerzy reprezentujący społeczeństwo obywatelskie</c:v>
                </c:pt>
                <c:pt idx="6">
                  <c:v>Partnerzy społeczni / gospodarczy</c:v>
                </c:pt>
                <c:pt idx="7">
                  <c:v>przedsiębiorstwa</c:v>
                </c:pt>
              </c:strCache>
            </c:strRef>
          </c:cat>
          <c:val>
            <c:numRef>
              <c:f>'wykresy statystyki'!$F$28:$F$35</c:f>
              <c:numCache>
                <c:formatCode>General</c:formatCode>
                <c:ptCount val="8"/>
                <c:pt idx="0">
                  <c:v>16</c:v>
                </c:pt>
                <c:pt idx="1">
                  <c:v>61</c:v>
                </c:pt>
                <c:pt idx="2">
                  <c:v>728</c:v>
                </c:pt>
                <c:pt idx="3">
                  <c:v>21</c:v>
                </c:pt>
                <c:pt idx="4">
                  <c:v>4</c:v>
                </c:pt>
                <c:pt idx="5">
                  <c:v>321</c:v>
                </c:pt>
                <c:pt idx="6">
                  <c:v>87</c:v>
                </c:pt>
                <c:pt idx="7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ECE-4629-BD47-099D429FB31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ayout>
        <c:manualLayout>
          <c:xMode val="edge"/>
          <c:yMode val="edge"/>
          <c:x val="0.56214755577427833"/>
          <c:y val="5.7285364000552549E-2"/>
          <c:w val="0.4316024442257218"/>
          <c:h val="0.9226550628539853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F69911-753A-4668-9D37-6675C4072E5E}" type="datetimeFigureOut">
              <a:rPr lang="pl-PL" smtClean="0"/>
              <a:t>01.04.2022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924205-6B8F-456D-9FD8-3C71ABEEF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68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Symbol zastępczy notatek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27652" name="Symbol zastępczy numeru slajd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1450" indent="-296711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86847" indent="-23736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61585" indent="-23736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36324" indent="-23736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11062" indent="-2373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5801" indent="-2373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60540" indent="-2373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35279" indent="-2373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31774" fontAlgn="base">
              <a:spcBef>
                <a:spcPct val="0"/>
              </a:spcBef>
              <a:spcAft>
                <a:spcPct val="0"/>
              </a:spcAft>
              <a:defRPr/>
            </a:pPr>
            <a:fld id="{E8AD901F-4647-4EFD-A1C3-827697F3D947}" type="slidenum">
              <a:rPr lang="pl-PL" altLang="pl-PL">
                <a:solidFill>
                  <a:prstClr val="black"/>
                </a:solidFill>
                <a:latin typeface="Calibri" pitchFamily="34" charset="0"/>
              </a:rPr>
              <a:pPr defTabSz="931774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altLang="pl-PL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877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835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433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156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2183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 fontAlgn="base">
              <a:spcBef>
                <a:spcPct val="0"/>
              </a:spcBef>
              <a:spcAft>
                <a:spcPct val="0"/>
              </a:spcAft>
              <a:defRPr/>
            </a:pPr>
            <a:fld id="{0DA6E039-83FE-4C65-869F-6DE1470A665D}" type="slidenum">
              <a:rPr lang="pl-PL" altLang="pl-PL">
                <a:solidFill>
                  <a:prstClr val="black"/>
                </a:solidFill>
                <a:latin typeface="Calibri" pitchFamily="34" charset="0"/>
                <a:cs typeface="Arial" charset="0"/>
              </a:rPr>
              <a:pPr defTabSz="931774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pl-PL" altLang="pl-PL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418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215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690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242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858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482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827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131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04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/>
              <a:pPr>
                <a:defRPr/>
              </a:pPr>
              <a:t>01.04.2022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82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/>
              <a:pPr>
                <a:defRPr/>
              </a:pPr>
              <a:t>01.04.2022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0313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/>
              <a:pPr>
                <a:defRPr/>
              </a:pPr>
              <a:t>01.04.2022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7897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01.04.2022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8035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01.04.2022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56649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01.04.2022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3733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01.04.2022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5601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01.04.2022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9268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01.04.2022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37289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01.04.2022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6088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01.04.2022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314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/>
              <a:pPr>
                <a:defRPr/>
              </a:pPr>
              <a:t>01.04.2022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12455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01.04.2022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8974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01.04.2022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91498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01.04.2022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2638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/>
              <a:pPr>
                <a:defRPr/>
              </a:pPr>
              <a:t>01.04.2022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388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/>
              <a:pPr>
                <a:defRPr/>
              </a:pPr>
              <a:t>01.04.2022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2299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/>
              <a:pPr>
                <a:defRPr/>
              </a:pPr>
              <a:t>01.04.2022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4449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/>
              <a:pPr>
                <a:defRPr/>
              </a:pPr>
              <a:t>01.04.2022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229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/>
              <a:pPr>
                <a:defRPr/>
              </a:pPr>
              <a:t>01.04.2022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739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/>
              <a:pPr>
                <a:defRPr/>
              </a:pPr>
              <a:t>01.04.2022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49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/>
              <a:pPr>
                <a:defRPr/>
              </a:pPr>
              <a:t>01.04.2022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946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/>
              <a:pPr>
                <a:defRPr/>
              </a:pPr>
              <a:t>01.04.2022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4507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01.04.2022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2474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07857"/>
            <a:ext cx="9144000" cy="49418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Fundusze Europejskie 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Dolnego Śląska 2021-2027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(FEDS 2021-2027)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Kwiecień 2022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9" y="188914"/>
            <a:ext cx="424973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FE_PR-DS-UE_EFSI-poziom-PL-kolor">
            <a:extLst>
              <a:ext uri="{FF2B5EF4-FFF2-40B4-BE49-F238E27FC236}">
                <a16:creationId xmlns:a16="http://schemas.microsoft.com/office/drawing/2014/main" id="{DC665684-3F6B-4227-A146-139EDDB98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4"/>
            <a:ext cx="6537022" cy="91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21F1823-44B1-4839-9590-F4BCC7EF29EF}"/>
              </a:ext>
            </a:extLst>
          </p:cNvPr>
          <p:cNvSpPr txBox="1"/>
          <p:nvPr/>
        </p:nvSpPr>
        <p:spPr>
          <a:xfrm>
            <a:off x="2108946" y="2082061"/>
            <a:ext cx="2398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272 917 953 EUREFRR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F56F0EF-4974-4BBB-A13C-AE3D734373AF}"/>
              </a:ext>
            </a:extLst>
          </p:cNvPr>
          <p:cNvSpPr txBox="1"/>
          <p:nvPr/>
        </p:nvSpPr>
        <p:spPr>
          <a:xfrm>
            <a:off x="7835153" y="2017059"/>
            <a:ext cx="22479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44 822 857 EUR EFS+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701CE70-C606-4808-B92C-6816D538EF73}"/>
              </a:ext>
            </a:extLst>
          </p:cNvPr>
          <p:cNvSpPr txBox="1"/>
          <p:nvPr/>
        </p:nvSpPr>
        <p:spPr>
          <a:xfrm>
            <a:off x="6875929" y="6033056"/>
            <a:ext cx="1622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Środki PT EFS+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D2B891F4-EF98-403A-AAC0-2EFF64E0622A}"/>
              </a:ext>
            </a:extLst>
          </p:cNvPr>
          <p:cNvSpPr txBox="1"/>
          <p:nvPr/>
        </p:nvSpPr>
        <p:spPr>
          <a:xfrm>
            <a:off x="0" y="949153"/>
            <a:ext cx="1191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Przykładowe uwagi/ wnioski, które ujęto w programie – EFRR/ FST:  </a:t>
            </a:r>
          </a:p>
        </p:txBody>
      </p:sp>
      <p:sp>
        <p:nvSpPr>
          <p:cNvPr id="12" name="Podtytuł 11">
            <a:extLst>
              <a:ext uri="{FF2B5EF4-FFF2-40B4-BE49-F238E27FC236}">
                <a16:creationId xmlns:a16="http://schemas.microsoft.com/office/drawing/2014/main" id="{FC7E35E2-09DB-4B96-A1CF-67E0F8595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953" y="1331243"/>
            <a:ext cx="11627225" cy="4953016"/>
          </a:xfrm>
        </p:spPr>
        <p:txBody>
          <a:bodyPr/>
          <a:lstStyle/>
          <a:p>
            <a:pPr algn="l"/>
            <a:r>
              <a:rPr lang="pl-PL" sz="1200" dirty="0">
                <a:solidFill>
                  <a:schemeClr val="tx1"/>
                </a:solidFill>
              </a:rPr>
              <a:t>Priorytet 1 </a:t>
            </a:r>
            <a:r>
              <a:rPr lang="pl-PL" sz="1200" b="1" dirty="0">
                <a:solidFill>
                  <a:schemeClr val="tx1"/>
                </a:solidFill>
              </a:rPr>
              <a:t>Przedsiębiorstwa i innowacje</a:t>
            </a:r>
            <a:r>
              <a:rPr lang="pl-PL" sz="1200" dirty="0">
                <a:solidFill>
                  <a:schemeClr val="tx1"/>
                </a:solidFill>
              </a:rPr>
              <a:t>, cel szczegółowy, np.:</a:t>
            </a:r>
          </a:p>
          <a:p>
            <a:pPr marL="457200" indent="-279400" algn="l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Wzmacnianie potencjału B+R: rozszerzono możliwość realizacji usług proinnowacyjnych o jednostki naukowe i organizacje badawcze. </a:t>
            </a:r>
          </a:p>
          <a:p>
            <a:pPr marL="457200" indent="-279400" algn="l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Rozwój e-usług: rozszerzono możliwość rozwoju systemu e-usług sektora publicznego o usługi dot. e-pomocy społecznej.</a:t>
            </a:r>
          </a:p>
          <a:p>
            <a:pPr marL="457200" indent="-279400" algn="l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Rozwój przedsiębiorczości MŚP: uwypuklono zapisy dot. możliwość rozwoju infrastruktury oraz usług inkubacyjnych.</a:t>
            </a:r>
          </a:p>
          <a:p>
            <a:pPr algn="l"/>
            <a:endParaRPr lang="pl-PL" sz="1200" dirty="0">
              <a:solidFill>
                <a:schemeClr val="tx1"/>
              </a:solidFill>
            </a:endParaRPr>
          </a:p>
          <a:p>
            <a:pPr algn="l"/>
            <a:r>
              <a:rPr lang="pl-PL" sz="1200" dirty="0">
                <a:solidFill>
                  <a:schemeClr val="tx1"/>
                </a:solidFill>
              </a:rPr>
              <a:t>Priorytet 2 </a:t>
            </a:r>
            <a:r>
              <a:rPr lang="pl-PL" sz="1200" b="1" dirty="0">
                <a:solidFill>
                  <a:schemeClr val="tx1"/>
                </a:solidFill>
              </a:rPr>
              <a:t>Środowisko</a:t>
            </a:r>
            <a:r>
              <a:rPr lang="pl-PL" sz="1200" dirty="0">
                <a:solidFill>
                  <a:schemeClr val="tx1"/>
                </a:solidFill>
              </a:rPr>
              <a:t>, cel szczegółowy, np.:</a:t>
            </a:r>
          </a:p>
          <a:p>
            <a:pPr marL="457200" indent="-279400" algn="l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Efektywność energetyczna: rozszerzono zakres wsparcia dot. oświetlenia ulicznego; dodano wymóg przeprowadzenia audytu energetycznego dla inwestycji; zwiększono środki na działania w zakresie efektywności energetycznej w odniesieniu do infrastruktury publicznej (kod 045).</a:t>
            </a:r>
          </a:p>
          <a:p>
            <a:pPr marL="457200" indent="-279400" algn="l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Energia z OZE: rozszerzono zakres wsparcia o wspólnoty mieszkaniowe;</a:t>
            </a:r>
          </a:p>
          <a:p>
            <a:pPr marL="457200" indent="-279400" algn="l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Gospodarka wodno-ściekowa: dopuszczono inwestycje w zakresie infrastruktury wodociągowej (wyłącznie jako kompleksowe uzupełniające rozwiązanie w ramach jednego projektu) oraz wsparcie odrębnych projektów w zakresie rozbudowy i modernizacji systemów zaopatrzenia w wodę tj. ujęć wód, stacji uzdatniania wody oraz magazynowania wody (w gminach do 15 tys. Mieszkańców).</a:t>
            </a:r>
          </a:p>
          <a:p>
            <a:pPr marL="457200" indent="-279400" algn="l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Ochrona przyrody i klimatu: dodano zapisy dot. zielonych dachów oraz obszarów chronionych.</a:t>
            </a:r>
          </a:p>
          <a:p>
            <a:pPr marL="457200" indent="-279400" algn="l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Mobilność miejska i aglomeracyjna: rozszerzono zakres wsparcia o infrastruktura liniowa: wydzielone trasy autobusowe, infrastruktura punktowa: przystanki, wysepki, pętle, zatoki.</a:t>
            </a:r>
          </a:p>
          <a:p>
            <a:pPr algn="l"/>
            <a:r>
              <a:rPr lang="pl-PL" sz="1200" dirty="0">
                <a:solidFill>
                  <a:schemeClr val="tx1"/>
                </a:solidFill>
              </a:rPr>
              <a:t>Priorytet 3 </a:t>
            </a:r>
            <a:r>
              <a:rPr lang="pl-PL" sz="1200" b="1" dirty="0">
                <a:solidFill>
                  <a:schemeClr val="tx1"/>
                </a:solidFill>
              </a:rPr>
              <a:t>Transport</a:t>
            </a:r>
            <a:r>
              <a:rPr lang="pl-PL" sz="1200" dirty="0">
                <a:solidFill>
                  <a:schemeClr val="tx1"/>
                </a:solidFill>
              </a:rPr>
              <a:t>, cel szczegółowy: </a:t>
            </a:r>
          </a:p>
          <a:p>
            <a:pPr algn="l"/>
            <a:r>
              <a:rPr lang="pl-PL" sz="1200" dirty="0">
                <a:solidFill>
                  <a:schemeClr val="tx1"/>
                </a:solidFill>
              </a:rPr>
              <a:t>Zrównoważony transport: skorygowano kod interwencji 106 na nr 107 pn. „</a:t>
            </a:r>
            <a:r>
              <a:rPr lang="pl-PL" sz="1200" dirty="0" err="1">
                <a:solidFill>
                  <a:schemeClr val="tx1"/>
                </a:solidFill>
              </a:rPr>
              <a:t>Bezemisyjny</a:t>
            </a:r>
            <a:r>
              <a:rPr lang="pl-PL" sz="1200" dirty="0">
                <a:solidFill>
                  <a:schemeClr val="tx1"/>
                </a:solidFill>
              </a:rPr>
              <a:t> / zasilany energią elektryczną tabor kolejowy”, zmodyfikowano podział alokacji drogi/kolej.</a:t>
            </a:r>
          </a:p>
          <a:p>
            <a:pPr algn="l"/>
            <a:endParaRPr lang="pl-PL" sz="1200" dirty="0">
              <a:solidFill>
                <a:schemeClr val="tx1"/>
              </a:solidFill>
            </a:endParaRPr>
          </a:p>
          <a:p>
            <a:pPr algn="l"/>
            <a:r>
              <a:rPr lang="pl-PL" sz="1200" dirty="0">
                <a:solidFill>
                  <a:schemeClr val="tx1"/>
                </a:solidFill>
              </a:rPr>
              <a:t>Priorytet 5 </a:t>
            </a:r>
            <a:r>
              <a:rPr lang="pl-PL" sz="1200" b="1" dirty="0">
                <a:solidFill>
                  <a:schemeClr val="tx1"/>
                </a:solidFill>
              </a:rPr>
              <a:t>Rozwój terytorialny</a:t>
            </a:r>
            <a:r>
              <a:rPr lang="pl-PL" sz="1200" dirty="0">
                <a:solidFill>
                  <a:schemeClr val="tx1"/>
                </a:solidFill>
              </a:rPr>
              <a:t>, cel szczegółowy:</a:t>
            </a:r>
          </a:p>
          <a:p>
            <a:pPr algn="l"/>
            <a:r>
              <a:rPr lang="pl-PL" sz="1200" dirty="0">
                <a:solidFill>
                  <a:schemeClr val="tx1"/>
                </a:solidFill>
              </a:rPr>
              <a:t>Zrównoważony rozwój terytorialny: rozszerzono możliwość realizacji projektów dotyczących budowy nowych i modernizacji istniejących dróg „lokalnych”. </a:t>
            </a:r>
          </a:p>
          <a:p>
            <a:pPr algn="l"/>
            <a:endParaRPr lang="pl-PL" sz="1200" dirty="0">
              <a:solidFill>
                <a:schemeClr val="tx1"/>
              </a:solidFill>
            </a:endParaRPr>
          </a:p>
          <a:p>
            <a:pPr algn="l"/>
            <a:r>
              <a:rPr lang="pl-PL" sz="1200" dirty="0">
                <a:solidFill>
                  <a:schemeClr val="tx1"/>
                </a:solidFill>
              </a:rPr>
              <a:t>Priorytet 8 </a:t>
            </a:r>
            <a:r>
              <a:rPr lang="pl-PL" sz="1200" b="1" dirty="0">
                <a:solidFill>
                  <a:schemeClr val="tx1"/>
                </a:solidFill>
              </a:rPr>
              <a:t>Sprawiedliwa transformacja</a:t>
            </a:r>
            <a:r>
              <a:rPr lang="pl-PL" sz="1200" dirty="0">
                <a:solidFill>
                  <a:schemeClr val="tx1"/>
                </a:solidFill>
              </a:rPr>
              <a:t>, cel szczegółowy, np.: </a:t>
            </a:r>
          </a:p>
          <a:p>
            <a:pPr marL="447675" indent="-269875" algn="l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Transformacja środowiskowa:  doprecyzowano kierunki działań: związanych z gruntowną termomodernizacja budynków mieszkalnych, w szczególności w zakresie ograniczania ubóstwa energetycznego, wraz z wymianą źródeł ciepła i instalacją urządzeń OZE, wymianą/modernizacją instalacji CO i CWU, podłączeniem do sieci ciepłowniczej oraz magazynów energii oraz przebudowy sieci umożliwiającą odbiór energii z OZE. </a:t>
            </a:r>
          </a:p>
        </p:txBody>
      </p:sp>
    </p:spTree>
    <p:extLst>
      <p:ext uri="{BB962C8B-B14F-4D97-AF65-F5344CB8AC3E}">
        <p14:creationId xmlns:p14="http://schemas.microsoft.com/office/powerpoint/2010/main" val="3155152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21F1823-44B1-4839-9590-F4BCC7EF29EF}"/>
              </a:ext>
            </a:extLst>
          </p:cNvPr>
          <p:cNvSpPr txBox="1"/>
          <p:nvPr/>
        </p:nvSpPr>
        <p:spPr>
          <a:xfrm>
            <a:off x="2108946" y="2082061"/>
            <a:ext cx="2398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272 917 953 EUREFRR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F56F0EF-4974-4BBB-A13C-AE3D734373AF}"/>
              </a:ext>
            </a:extLst>
          </p:cNvPr>
          <p:cNvSpPr txBox="1"/>
          <p:nvPr/>
        </p:nvSpPr>
        <p:spPr>
          <a:xfrm>
            <a:off x="7835153" y="2017059"/>
            <a:ext cx="22479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44 822 857 EUR EFS+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701CE70-C606-4808-B92C-6816D538EF73}"/>
              </a:ext>
            </a:extLst>
          </p:cNvPr>
          <p:cNvSpPr txBox="1"/>
          <p:nvPr/>
        </p:nvSpPr>
        <p:spPr>
          <a:xfrm>
            <a:off x="6875929" y="6033056"/>
            <a:ext cx="1622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Środki PT EFS+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D2B891F4-EF98-403A-AAC0-2EFF64E0622A}"/>
              </a:ext>
            </a:extLst>
          </p:cNvPr>
          <p:cNvSpPr txBox="1"/>
          <p:nvPr/>
        </p:nvSpPr>
        <p:spPr>
          <a:xfrm>
            <a:off x="125506" y="1165412"/>
            <a:ext cx="1191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Przykładowe uwagi/ wnioski, które ujęto w programie - EFS:  </a:t>
            </a:r>
          </a:p>
        </p:txBody>
      </p:sp>
      <p:sp>
        <p:nvSpPr>
          <p:cNvPr id="12" name="Podtytuł 11">
            <a:extLst>
              <a:ext uri="{FF2B5EF4-FFF2-40B4-BE49-F238E27FC236}">
                <a16:creationId xmlns:a16="http://schemas.microsoft.com/office/drawing/2014/main" id="{FC7E35E2-09DB-4B96-A1CF-67E0F8595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976" y="1783976"/>
            <a:ext cx="11044518" cy="4796118"/>
          </a:xfrm>
        </p:spPr>
        <p:txBody>
          <a:bodyPr/>
          <a:lstStyle/>
          <a:p>
            <a:pPr algn="l"/>
            <a:r>
              <a:rPr lang="pl-PL" sz="1200" dirty="0">
                <a:solidFill>
                  <a:schemeClr val="tx1"/>
                </a:solidFill>
              </a:rPr>
              <a:t>Priorytet 6 </a:t>
            </a:r>
            <a:r>
              <a:rPr lang="pl-PL" sz="1200" b="1" dirty="0">
                <a:solidFill>
                  <a:schemeClr val="tx1"/>
                </a:solidFill>
              </a:rPr>
              <a:t>Rynek pracy i włączenie społeczne</a:t>
            </a:r>
            <a:r>
              <a:rPr lang="pl-PL" sz="1200" dirty="0">
                <a:solidFill>
                  <a:schemeClr val="tx1"/>
                </a:solidFill>
              </a:rPr>
              <a:t>, cel szczegółowy, np.:</a:t>
            </a:r>
          </a:p>
          <a:p>
            <a:pPr marL="457200" indent="-279400" algn="l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Aktywizacja osób na rynku pracy: rozszerzono zakres wsparcia w zakresie bezrobotnych, którzy nie ukończyli 30 roku życia, bezrobotnych posiadających co najmniej jedno dziecko do 6 roku życia lub co najmniej jedno dziecko z niepełnosprawnościami do 18 roku życia, a także osób samotnie wychowujących dzieci, osób opuszczających pieczę zastępczą, osób pochodzenia </a:t>
            </a:r>
            <a:r>
              <a:rPr lang="pl-PL" sz="1200" dirty="0" err="1">
                <a:solidFill>
                  <a:schemeClr val="tx1"/>
                </a:solidFill>
              </a:rPr>
              <a:t>migranckiego</a:t>
            </a:r>
            <a:r>
              <a:rPr lang="pl-PL" sz="1200" dirty="0">
                <a:solidFill>
                  <a:schemeClr val="tx1"/>
                </a:solidFill>
              </a:rPr>
              <a:t>.</a:t>
            </a:r>
          </a:p>
          <a:p>
            <a:pPr marL="457200" indent="-279400" algn="l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Adaptacja do zmian na rynku pracy: rozszerzono zakres wsparcia o działania polegające na promocji zdrowego stylu życia (profilaktyka, zdrowe odżywianie, ruch, rezygnacja z nałogów) wśród osób w wieku aktywności zawodowej.</a:t>
            </a:r>
          </a:p>
          <a:p>
            <a:pPr marL="457200" indent="-279400" algn="l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Aktywna integracja: dodano dodatkowe typy operacji, oparte o działania realizowane w ramach inicjatyw lokalnych.</a:t>
            </a:r>
          </a:p>
          <a:p>
            <a:pPr marL="457200" indent="-279400" algn="l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Integracja migrantów: rozszerzono zapisy dot. integracji zawodowej obywateli państw trzecich i ich rodzin i innych usług – w tym społecznych dla obywateli państw trzecich.</a:t>
            </a:r>
          </a:p>
          <a:p>
            <a:pPr marL="457200" indent="-279400" algn="l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Rozwój usług społecznych i zdrowotnych: rozszerzono zapisy dot. wsparcia procesu </a:t>
            </a:r>
            <a:r>
              <a:rPr lang="pl-PL" sz="1200" dirty="0" err="1">
                <a:solidFill>
                  <a:schemeClr val="tx1"/>
                </a:solidFill>
              </a:rPr>
              <a:t>deinstytucjonalizacji</a:t>
            </a:r>
            <a:r>
              <a:rPr lang="pl-PL" sz="1200" dirty="0">
                <a:solidFill>
                  <a:schemeClr val="tx1"/>
                </a:solidFill>
              </a:rPr>
              <a:t> placówek całodobowych o charakterze długoterminowym, a także wsparcia działań zapobiegających umieszczaniu osób wymagających wsparcia w placówkach całodobowych </a:t>
            </a:r>
            <a:r>
              <a:rPr lang="pl-PL" sz="1200" dirty="0" err="1">
                <a:solidFill>
                  <a:schemeClr val="tx1"/>
                </a:solidFill>
              </a:rPr>
              <a:t>długotermionowych</a:t>
            </a:r>
            <a:r>
              <a:rPr lang="pl-PL" sz="1200" dirty="0">
                <a:solidFill>
                  <a:schemeClr val="tx1"/>
                </a:solidFill>
              </a:rPr>
              <a:t> z wykorzystaniem mieszkalnictwa wspomaganego, usług opiekuńczych, asystentury osobistej i innych usług specjalistycznych.</a:t>
            </a:r>
          </a:p>
          <a:p>
            <a:pPr algn="l"/>
            <a:r>
              <a:rPr lang="pl-PL" sz="1200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pl-PL" sz="1200" dirty="0">
                <a:solidFill>
                  <a:schemeClr val="tx1"/>
                </a:solidFill>
              </a:rPr>
              <a:t>Priorytet 7 </a:t>
            </a:r>
            <a:r>
              <a:rPr lang="pl-PL" sz="1200" b="1" dirty="0">
                <a:solidFill>
                  <a:schemeClr val="tx1"/>
                </a:solidFill>
              </a:rPr>
              <a:t>Edukacja</a:t>
            </a:r>
            <a:r>
              <a:rPr lang="pl-PL" sz="1200" dirty="0">
                <a:solidFill>
                  <a:schemeClr val="tx1"/>
                </a:solidFill>
              </a:rPr>
              <a:t>, cel szczegółowy, np.:</a:t>
            </a:r>
          </a:p>
          <a:p>
            <a:pPr marL="457200" indent="-279400" algn="l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Dostęp do edukacji: dodano zapisy w zakresie wsparcia  dot. staży i praktyk zagranicznych dla uczniów i kadry zawodowego szkolnictwa średniego, w szczególności w zakresie podnoszenia umiejętności w obszarze zielonej i cyfrowej transformacji, jak również możliwość realizacji kursów kwalifikacyjnych lub kursów zawodowych dla uczniów szkół ogólnokształcących, którzy ukończyli 15 lat.</a:t>
            </a:r>
          </a:p>
          <a:p>
            <a:pPr marL="457200" indent="-279400" algn="l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Wspieranie podnoszenia kwalifikacji i uczenia się przez całe życie: Wprowadzono w zakresie interwencji punkt dot. upowszechnienia modelu Lokalnych Ośrodków Wiedzy i Edukacji (LOWE), kształcących osoby dorosłe, w tym osoby starsze i osoby o niskich kwalifikacjach, ze szczególnym uwzględnieniem podniesienia umiejętności osób dorosłych w obszarach zielonej i cyfrowej transformacji.</a:t>
            </a:r>
          </a:p>
        </p:txBody>
      </p:sp>
    </p:spTree>
    <p:extLst>
      <p:ext uri="{BB962C8B-B14F-4D97-AF65-F5344CB8AC3E}">
        <p14:creationId xmlns:p14="http://schemas.microsoft.com/office/powerpoint/2010/main" val="580732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F1A42B44-60A3-4B13-92A0-A3FFBCE12865}"/>
              </a:ext>
            </a:extLst>
          </p:cNvPr>
          <p:cNvSpPr txBox="1"/>
          <p:nvPr/>
        </p:nvSpPr>
        <p:spPr>
          <a:xfrm>
            <a:off x="277906" y="1057238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Przykładowe powody nieuwzględnienia uwag: 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F8F18EC1-2247-4F3E-84ED-1D4074119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765621"/>
              </p:ext>
            </p:extLst>
          </p:nvPr>
        </p:nvGraphicFramePr>
        <p:xfrm>
          <a:off x="618565" y="1636351"/>
          <a:ext cx="8982635" cy="5001111"/>
        </p:xfrm>
        <a:graphic>
          <a:graphicData uri="http://schemas.openxmlformats.org/drawingml/2006/table">
            <a:tbl>
              <a:tblPr firstRow="1" firstCol="1" bandRow="1"/>
              <a:tblGrid>
                <a:gridCol w="2483223">
                  <a:extLst>
                    <a:ext uri="{9D8B030D-6E8A-4147-A177-3AD203B41FA5}">
                      <a16:colId xmlns:a16="http://schemas.microsoft.com/office/drawing/2014/main" val="1112226359"/>
                    </a:ext>
                  </a:extLst>
                </a:gridCol>
                <a:gridCol w="3281083">
                  <a:extLst>
                    <a:ext uri="{9D8B030D-6E8A-4147-A177-3AD203B41FA5}">
                      <a16:colId xmlns:a16="http://schemas.microsoft.com/office/drawing/2014/main" val="3309920010"/>
                    </a:ext>
                  </a:extLst>
                </a:gridCol>
                <a:gridCol w="3218329">
                  <a:extLst>
                    <a:ext uri="{9D8B030D-6E8A-4147-A177-3AD203B41FA5}">
                      <a16:colId xmlns:a16="http://schemas.microsoft.com/office/drawing/2014/main" val="240978874"/>
                    </a:ext>
                  </a:extLst>
                </a:gridCol>
              </a:tblGrid>
              <a:tr h="166146">
                <a:tc>
                  <a:txBody>
                    <a:bodyPr/>
                    <a:lstStyle/>
                    <a:p>
                      <a:pPr algn="just"/>
                      <a:r>
                        <a:rPr lang="pl-PL" sz="12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Zgłaszający</a:t>
                      </a:r>
                    </a:p>
                  </a:txBody>
                  <a:tcPr marL="46288" marR="46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2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Obszar uwagowany</a:t>
                      </a:r>
                    </a:p>
                  </a:txBody>
                  <a:tcPr marL="46288" marR="46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2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Powód nieuwzględnienia</a:t>
                      </a:r>
                    </a:p>
                  </a:txBody>
                  <a:tcPr marL="46288" marR="46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992014"/>
                  </a:ext>
                </a:extLst>
              </a:tr>
              <a:tr h="1661459">
                <a:tc>
                  <a:txBody>
                    <a:bodyPr/>
                    <a:lstStyle/>
                    <a:p>
                      <a:r>
                        <a:rPr lang="pl-PL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Partnerzy reprezentujący społeczeństwo obywatelskie</a:t>
                      </a:r>
                    </a:p>
                  </a:txBody>
                  <a:tcPr marL="46288" marR="46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FEDS Pkt. 2.1.2.1.3  Interwencje w ramach funduszy - uwagi dotyczące zmiany/ poprawy kodów interwencji w tabeli pn. Orientacyjny podział zasobów programu (UE) według rodzaju interwencji znajdującej się w dokumencie FEDS</a:t>
                      </a:r>
                    </a:p>
                  </a:txBody>
                  <a:tcPr marL="46288" marR="46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kodu interwencji pochodzi z załącznika I do Rozporządzenia Parlamentu Europejskiego i Rady (UE) 2021/1060 z dnia 24 czerwca 2021 r. ustanawiające wspólne przepisy dot. funduszy unijnych na okres 2021-20207, pn. „Wymiary i kody rodzajów interwencji w ramach EFRR, EFS+, Funduszu Spójności i FST” i nie może być modyfikowana.</a:t>
                      </a:r>
                    </a:p>
                  </a:txBody>
                  <a:tcPr marL="46288" marR="46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805294"/>
                  </a:ext>
                </a:extLst>
              </a:tr>
              <a:tr h="1661459">
                <a:tc>
                  <a:txBody>
                    <a:bodyPr/>
                    <a:lstStyle/>
                    <a:p>
                      <a:r>
                        <a:rPr lang="pl-PL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Partnerzy reprezentujący społeczeństwo obywatelskie</a:t>
                      </a:r>
                    </a:p>
                  </a:txBody>
                  <a:tcPr marL="46288" marR="46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Załącznik do FEDS Diagnoza sytuacji społeczno gospodarczej i ekologicznej w województwie dolnośląskim Fundusze Europejskie dla Dolnego Śląska  2021-2073 - Należy dopisać informacje na temat sektora ekonomii społecznej pominięte w diagnozie.</a:t>
                      </a:r>
                    </a:p>
                  </a:txBody>
                  <a:tcPr marL="46288" marR="46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Diagnoza jest dokumentem ogólnym, w tej części nie wskazującym katalogu podmiotów/instytucji mogących realizować działania w ramach  w CP 4 - Europa o silniejszym wymiarze społecznym – wdrażanie Europejskiego filaru praw socjalnych. Fragment ten wymienia w sposób punktowy zdiagnozowane wyzwania dla Dolnego Śląska w obszarze społecznym.</a:t>
                      </a:r>
                    </a:p>
                  </a:txBody>
                  <a:tcPr marL="46288" marR="46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3242426"/>
                  </a:ext>
                </a:extLst>
              </a:tr>
              <a:tr h="1495313">
                <a:tc>
                  <a:txBody>
                    <a:bodyPr/>
                    <a:lstStyle/>
                    <a:p>
                      <a:r>
                        <a:rPr lang="pl-PL" sz="12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JST</a:t>
                      </a:r>
                    </a:p>
                  </a:txBody>
                  <a:tcPr marL="46288" marR="46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FEDS, cel szczegółowy Efektywność energetyczna CP2 (i)/Pkt. 2.1.2.1.3  Interwencje w ramach funduszy - uwagi dotyczące zmiany (zwiększenia) alokacji na poszczególnych kodach interwencji w tabeli pn. Orientacyjny podział zasobów programu (UE) według rodzaju interwencji znajdującej się w dokumencie FEDS</a:t>
                      </a:r>
                    </a:p>
                  </a:txBody>
                  <a:tcPr marL="46288" marR="46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Alokacja w ramach FEDS jest ograniczona. Ponadto obowiązują w ramach programowania środków wymogi związane m.in. z koniecznością koncentracji tematycznej środków. Jednocześnie zgłaszający nie podał na którym kodzie interwencji zmniejszyć alokację aby zwiększyć np. na kodach 40-45</a:t>
                      </a:r>
                    </a:p>
                  </a:txBody>
                  <a:tcPr marL="46288" marR="46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2041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68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F1A42B44-60A3-4B13-92A0-A3FFBCE12865}"/>
              </a:ext>
            </a:extLst>
          </p:cNvPr>
          <p:cNvSpPr txBox="1"/>
          <p:nvPr/>
        </p:nvSpPr>
        <p:spPr>
          <a:xfrm>
            <a:off x="277906" y="1057238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Harmonogram prac nad programem Fundusze Europejskie dla Dolnego Śląska 2021-2027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58321B1-7AB1-4A47-BBF3-5454772D3F92}"/>
              </a:ext>
            </a:extLst>
          </p:cNvPr>
          <p:cNvSpPr txBox="1"/>
          <p:nvPr/>
        </p:nvSpPr>
        <p:spPr>
          <a:xfrm>
            <a:off x="277906" y="1793465"/>
            <a:ext cx="1156447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Dnia 15.03.2022 r. Zarząd Województwa Dolnośląskiego przyjął w drodze uchwały projekt programu Fundusze Europejskie dla Dolnego Śląska 2021 -2027 oraz skierował go do przyjęcia przez Komisję Europejską (rozpoczynając tym samym etap negocjacji programu);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Negocjacje treści programu z Komisją Europejską (zgodnie z art. 23 Rozporządzenia ogólnego):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l-PL" dirty="0"/>
              <a:t>Komisja może zgłosić swoje uwagi w terminie trzech miesięcy od dnia przedłożenia programu przez państwo członkowskie;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l-PL" dirty="0"/>
              <a:t>Komisja przyjmuje w drodze aktu wykonawczego decyzję zatwierdzającą program nie później niż w terminie pięciu</a:t>
            </a:r>
          </a:p>
          <a:p>
            <a:pPr lvl="1"/>
            <a:r>
              <a:rPr lang="pl-PL" dirty="0"/>
              <a:t>miesięcy od dnia pierwszego przedłożenia programu przez państwo członkowskie;</a:t>
            </a:r>
          </a:p>
          <a:p>
            <a:pPr lvl="1"/>
            <a:endParaRPr lang="pl-PL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Komisja przyjmuje w drodze aktu wykonawczego decyzję zatwierdzającą umowę partnerstwa nie później niż cztery</a:t>
            </a:r>
          </a:p>
          <a:p>
            <a:r>
              <a:rPr lang="pl-PL" dirty="0"/>
              <a:t>miesiące od dnia pierwszego przedłożenia danej umowy partnerstwa przez zainteresowane państwo członkowskie – prognozowana data: kwiecień 2022 r.;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Wejście w życie ustawy wdrożeniowej - prognozowana przez </a:t>
            </a:r>
            <a:r>
              <a:rPr lang="pl-PL" dirty="0" err="1"/>
              <a:t>MFiPR</a:t>
            </a:r>
            <a:r>
              <a:rPr lang="pl-PL" dirty="0"/>
              <a:t> data: II połowa maja 2022 r.;</a:t>
            </a:r>
          </a:p>
          <a:p>
            <a:endParaRPr lang="pl-PL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Przyjęcie ostatecznej wersji programu przez Zarząd Województwa Dolnośląskiego – prognozowana data: II połowa sierpnia 2022 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3750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F1A42B44-60A3-4B13-92A0-A3FFBCE12865}"/>
              </a:ext>
            </a:extLst>
          </p:cNvPr>
          <p:cNvSpPr txBox="1"/>
          <p:nvPr/>
        </p:nvSpPr>
        <p:spPr>
          <a:xfrm>
            <a:off x="0" y="115422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Podsumowania naboru projektów niekonkurencyjnych  planowanych do wsparcia z  FST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58321B1-7AB1-4A47-BBF3-5454772D3F92}"/>
              </a:ext>
            </a:extLst>
          </p:cNvPr>
          <p:cNvSpPr txBox="1"/>
          <p:nvPr/>
        </p:nvSpPr>
        <p:spPr>
          <a:xfrm>
            <a:off x="563155" y="2125979"/>
            <a:ext cx="11564470" cy="3439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Termin naboru: 24.01.2022 – 28.02.2022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Wyniki naboru: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liczba złożonych propozycji projektów – 198 projektów, na kwotę 7 901 662 145,65 zł;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liczba projektów, które w wyniku oceny spełniły kryteria naboru – 173 projekty, na kwotę 7 567 336 774,87 zł;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liczba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projektów,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które w wyniku oceny nie spełniły kryteriów – 25 projektów, na kwotę 334 325 370,78 zł.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Liczba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projektów ujętych w załączniku do TPST: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dla subregionu wałbrzyskiego – 155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dla powiatu zgorzeleckiego – 34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7250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556432" y="3085391"/>
            <a:ext cx="1062193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Dzi</a:t>
            </a:r>
            <a:r>
              <a:rPr lang="pl-PL" sz="2800" b="1" dirty="0">
                <a:solidFill>
                  <a:prstClr val="black"/>
                </a:solidFill>
                <a:latin typeface="Calibri"/>
              </a:rPr>
              <a:t>ękuję za uwagę!</a:t>
            </a:r>
          </a:p>
        </p:txBody>
      </p:sp>
      <p:pic>
        <p:nvPicPr>
          <p:cNvPr id="5" name="Picture 2" descr="FE_PR-DS-UE_EFSI-poziom-PL-kolor">
            <a:extLst>
              <a:ext uri="{FF2B5EF4-FFF2-40B4-BE49-F238E27FC236}">
                <a16:creationId xmlns:a16="http://schemas.microsoft.com/office/drawing/2014/main" id="{FE3699F2-0049-430D-A44F-AAD5E7D29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097" y="4889023"/>
            <a:ext cx="7542270" cy="1060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4625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-690879" y="87824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98611" y="624806"/>
            <a:ext cx="11806518" cy="608884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pl-PL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Konsultacje społeczne FEDS oraz Prognozy odziaływania na środowisko trwały</a:t>
            </a:r>
            <a:r>
              <a:rPr lang="pl-PL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l-PL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FEDS – 36 dni: o</a:t>
            </a:r>
            <a:r>
              <a:rPr lang="pl-PL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24 stycznia do 28 lutego 2022 r. </a:t>
            </a:r>
            <a:endParaRPr lang="pl-PL" sz="2800" b="1" strike="sngStrike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 stycznia 2022 r. konferencja otwierająca z prezentacją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FEDS 2021-2027;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Spotkania tematyczne (warsztaty dyskusyjne): </a:t>
            </a:r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CP1, CP3, CP4 (EFRR) w dniu 1 lutego 2022 r.;</a:t>
            </a:r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CP2, CP5 (EFRR) w dniu 2 lutego 2022 r.;</a:t>
            </a:r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CP4 (EFS+) w dniu 3 lutego 2022 r.;</a:t>
            </a:r>
          </a:p>
          <a:p>
            <a:pPr marL="1200150" lvl="2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CP6 (FST) w dniu 4 lutego 2022 r.</a:t>
            </a:r>
          </a:p>
          <a:p>
            <a:pPr marL="342900" indent="-342900" algn="just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Wysłuchania publiczne 7 lutego 2022 r.;</a:t>
            </a:r>
          </a:p>
          <a:p>
            <a:pPr marL="342900" indent="-342900" algn="just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Wysłuchania „odwrócone” 2 marca 2022 r.;</a:t>
            </a:r>
          </a:p>
          <a:p>
            <a:pPr marL="342900" indent="-342900" algn="just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Spotkania organizowane m.in.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przez JST, organizacje pozarządowe.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ctr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Prognoza OOŚ – 21 dni: od 2 lutego do 23 lutego 2022 r. </a:t>
            </a:r>
            <a:endParaRPr lang="pl-PL" sz="2800" b="1" strike="sngStrike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fontAlgn="auto"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Konsultacje społeczne projektu Prognozy oddziaływania na środowisko wraz załącznikami (TPST subregion wałbrzyski oraz </a:t>
            </a:r>
            <a:br>
              <a:rPr 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TPST powiat zgorzelecki) stanowiącego załącznik do projektu Programu Fundusze Europejskie dla Dolnego Śląska 2021-2027 </a:t>
            </a:r>
          </a:p>
          <a:p>
            <a:pPr marL="800100" lvl="1" indent="-342900" algn="just">
              <a:spcAft>
                <a:spcPts val="800"/>
              </a:spcAft>
              <a:buFont typeface="Wingdings" panose="05000000000000000000" pitchFamily="2" charset="2"/>
              <a:buChar char="v"/>
              <a:defRPr/>
            </a:pPr>
            <a:r>
              <a:rPr 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Spotkanie w dniu 17 lutego 2022 r., którego tematem było przedstawienie wyników i najważniejszych wniosków projektu Prognozy oddziaływania na środowisko (…)</a:t>
            </a:r>
          </a:p>
        </p:txBody>
      </p:sp>
    </p:spTree>
    <p:extLst>
      <p:ext uri="{BB962C8B-B14F-4D97-AF65-F5344CB8AC3E}">
        <p14:creationId xmlns:p14="http://schemas.microsoft.com/office/powerpoint/2010/main" val="543480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-690879" y="87824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0" y="3858384"/>
            <a:ext cx="12192000" cy="123533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  <a:defRPr/>
            </a:pPr>
            <a:endParaRPr lang="pl-PL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pl-PL" sz="3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pl-PL" sz="3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AAA591D2-8E09-41EB-8672-07851BECEBBA}"/>
              </a:ext>
            </a:extLst>
          </p:cNvPr>
          <p:cNvSpPr txBox="1"/>
          <p:nvPr/>
        </p:nvSpPr>
        <p:spPr>
          <a:xfrm>
            <a:off x="322728" y="1443841"/>
            <a:ext cx="1117898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b="1" dirty="0"/>
          </a:p>
          <a:p>
            <a:endParaRPr lang="pl-PL" b="1" dirty="0"/>
          </a:p>
          <a:p>
            <a:r>
              <a:rPr lang="pl-PL" b="1" dirty="0"/>
              <a:t>Uwagi zostały rozpatrzone w następujący sposób (wg nadanego im statusu):</a:t>
            </a:r>
          </a:p>
          <a:p>
            <a:endParaRPr lang="pl-PL" b="1" dirty="0"/>
          </a:p>
          <a:p>
            <a:r>
              <a:rPr lang="pl-PL" dirty="0"/>
              <a:t>•	Uwagi uwzględnione - 298</a:t>
            </a:r>
          </a:p>
          <a:p>
            <a:r>
              <a:rPr lang="pl-PL" dirty="0"/>
              <a:t>•	Uwagi częściowo uwzględnione - 235</a:t>
            </a:r>
          </a:p>
          <a:p>
            <a:r>
              <a:rPr lang="pl-PL" dirty="0"/>
              <a:t>•	Uwagi nieuwzględnione – 628 </a:t>
            </a:r>
          </a:p>
          <a:p>
            <a:r>
              <a:rPr lang="pl-PL" dirty="0"/>
              <a:t>•	Uwagi niezasadne, niezrozumiałe, w formie komentarza, w formie pytania, w formie wyjaśnienia – 91 </a:t>
            </a:r>
          </a:p>
          <a:p>
            <a:endParaRPr lang="pl-PL" dirty="0"/>
          </a:p>
          <a:p>
            <a:r>
              <a:rPr lang="pl-PL" dirty="0"/>
              <a:t>Pozytywnie rozpatrzono 533 uwag/ wniosków mających status „uwaga uwzględniona”, „uwaga częściowo uwzględniona”.</a:t>
            </a:r>
          </a:p>
          <a:p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F31561F-5E10-4E0E-9967-7CCABC2110D6}"/>
              </a:ext>
            </a:extLst>
          </p:cNvPr>
          <p:cNvSpPr txBox="1"/>
          <p:nvPr/>
        </p:nvSpPr>
        <p:spPr>
          <a:xfrm>
            <a:off x="0" y="1085580"/>
            <a:ext cx="1219200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ramach konsultacji społecznych zgłoszono 1 252 uwag</a:t>
            </a:r>
          </a:p>
        </p:txBody>
      </p:sp>
    </p:spTree>
    <p:extLst>
      <p:ext uri="{BB962C8B-B14F-4D97-AF65-F5344CB8AC3E}">
        <p14:creationId xmlns:p14="http://schemas.microsoft.com/office/powerpoint/2010/main" val="955778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-690879" y="87824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0" y="3858384"/>
            <a:ext cx="12192000" cy="123533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  <a:defRPr/>
            </a:pPr>
            <a:endParaRPr lang="pl-PL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pl-PL" sz="3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pl-PL" sz="3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F31561F-5E10-4E0E-9967-7CCABC2110D6}"/>
              </a:ext>
            </a:extLst>
          </p:cNvPr>
          <p:cNvSpPr txBox="1"/>
          <p:nvPr/>
        </p:nvSpPr>
        <p:spPr>
          <a:xfrm>
            <a:off x="0" y="1085580"/>
            <a:ext cx="1219200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ramach konsultacji społecznych zgłoszono 1 252 uwag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17B609C-1E4E-4A71-8471-7559755359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509879"/>
              </p:ext>
            </p:extLst>
          </p:nvPr>
        </p:nvGraphicFramePr>
        <p:xfrm>
          <a:off x="1479177" y="2465294"/>
          <a:ext cx="6899297" cy="3786769"/>
        </p:xfrm>
        <a:graphic>
          <a:graphicData uri="http://schemas.openxmlformats.org/drawingml/2006/table">
            <a:tbl>
              <a:tblPr firstRow="1" firstCol="1" bandRow="1"/>
              <a:tblGrid>
                <a:gridCol w="1987868">
                  <a:extLst>
                    <a:ext uri="{9D8B030D-6E8A-4147-A177-3AD203B41FA5}">
                      <a16:colId xmlns:a16="http://schemas.microsoft.com/office/drawing/2014/main" val="3793587285"/>
                    </a:ext>
                  </a:extLst>
                </a:gridCol>
                <a:gridCol w="1320171">
                  <a:extLst>
                    <a:ext uri="{9D8B030D-6E8A-4147-A177-3AD203B41FA5}">
                      <a16:colId xmlns:a16="http://schemas.microsoft.com/office/drawing/2014/main" val="2173836187"/>
                    </a:ext>
                  </a:extLst>
                </a:gridCol>
                <a:gridCol w="1709977">
                  <a:extLst>
                    <a:ext uri="{9D8B030D-6E8A-4147-A177-3AD203B41FA5}">
                      <a16:colId xmlns:a16="http://schemas.microsoft.com/office/drawing/2014/main" val="1724097760"/>
                    </a:ext>
                  </a:extLst>
                </a:gridCol>
                <a:gridCol w="1881281">
                  <a:extLst>
                    <a:ext uri="{9D8B030D-6E8A-4147-A177-3AD203B41FA5}">
                      <a16:colId xmlns:a16="http://schemas.microsoft.com/office/drawing/2014/main" val="1759828139"/>
                    </a:ext>
                  </a:extLst>
                </a:gridCol>
              </a:tblGrid>
              <a:tr h="1125214">
                <a:tc>
                  <a:txBody>
                    <a:bodyPr/>
                    <a:lstStyle/>
                    <a:p>
                      <a:pPr algn="just"/>
                      <a:r>
                        <a:rPr lang="pl-P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Podmiot zgłaszający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zgłoszonych uwag [liczba]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Uwaga uwzględniona/ częściowo uwzględniona [liczba]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Uwaga nieuwzględniona/uwaga niezasadna, niezrozumiała, w formie komentarza, w formie pytania, w formie wyjaśnienia [liczba]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008059"/>
                  </a:ext>
                </a:extLst>
              </a:tr>
              <a:tr h="164420">
                <a:tc>
                  <a:txBody>
                    <a:bodyPr/>
                    <a:lstStyle/>
                    <a:p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Administracja rządowa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0481910"/>
                  </a:ext>
                </a:extLst>
              </a:tr>
              <a:tr h="164420">
                <a:tc>
                  <a:txBody>
                    <a:bodyPr/>
                    <a:lstStyle/>
                    <a:p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983705"/>
                  </a:ext>
                </a:extLst>
              </a:tr>
              <a:tr h="647443">
                <a:tc>
                  <a:txBody>
                    <a:bodyPr/>
                    <a:lstStyle/>
                    <a:p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Jednostki samorządu terytorialnego ich związki, stowarzyszenia i jednostki organizacyjne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107319"/>
                  </a:ext>
                </a:extLst>
              </a:tr>
              <a:tr h="323721">
                <a:tc>
                  <a:txBody>
                    <a:bodyPr/>
                    <a:lstStyle/>
                    <a:p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Organizacje badawcze, uniwersytety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264104"/>
                  </a:ext>
                </a:extLst>
              </a:tr>
              <a:tr h="164420">
                <a:tc>
                  <a:txBody>
                    <a:bodyPr/>
                    <a:lstStyle/>
                    <a:p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 fizyczne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1972844"/>
                  </a:ext>
                </a:extLst>
              </a:tr>
              <a:tr h="482235">
                <a:tc>
                  <a:txBody>
                    <a:bodyPr/>
                    <a:lstStyle/>
                    <a:p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Partnerzy reprezentujący społeczeństwo obywatelskie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2652208"/>
                  </a:ext>
                </a:extLst>
              </a:tr>
              <a:tr h="323721">
                <a:tc>
                  <a:txBody>
                    <a:bodyPr/>
                    <a:lstStyle/>
                    <a:p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Partnerzy społeczni / gospodarczy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615439"/>
                  </a:ext>
                </a:extLst>
              </a:tr>
              <a:tr h="164420">
                <a:tc>
                  <a:txBody>
                    <a:bodyPr/>
                    <a:lstStyle/>
                    <a:p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Przedsiębiorstwa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2505038"/>
                  </a:ext>
                </a:extLst>
              </a:tr>
              <a:tr h="164420">
                <a:tc>
                  <a:txBody>
                    <a:bodyPr/>
                    <a:lstStyle/>
                    <a:p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177338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0F55F430-2B98-4A52-BA10-254B711B3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06" y="1794432"/>
            <a:ext cx="743658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Zestawienie uwag zgłoszonych według typu podmiotu:</a:t>
            </a:r>
            <a:endParaRPr kumimoji="0" lang="pl-PL" altLang="pl-P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266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4249AF1-94CE-4D09-BB09-F305ED3C7388}"/>
              </a:ext>
            </a:extLst>
          </p:cNvPr>
          <p:cNvSpPr txBox="1"/>
          <p:nvPr/>
        </p:nvSpPr>
        <p:spPr>
          <a:xfrm>
            <a:off x="0" y="1085580"/>
            <a:ext cx="1219200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Zgłoszone uwagi - 1 252 - w zestawieniu ilościowym oraz %</a:t>
            </a:r>
            <a:endParaRPr lang="pl-PL" sz="2800" b="1" strike="sngStrike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419BC8DF-88C9-42FE-AE0A-A22195047D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5459897"/>
              </p:ext>
            </p:extLst>
          </p:nvPr>
        </p:nvGraphicFramePr>
        <p:xfrm>
          <a:off x="762000" y="1618483"/>
          <a:ext cx="10667999" cy="5021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0278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28DBBC61-7587-4881-92ED-91FE3C8876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3156753"/>
              </p:ext>
            </p:extLst>
          </p:nvPr>
        </p:nvGraphicFramePr>
        <p:xfrm>
          <a:off x="0" y="995680"/>
          <a:ext cx="12192000" cy="575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1265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CCBC0989-1A8E-4943-801F-47791FD7CF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8939651"/>
              </p:ext>
            </p:extLst>
          </p:nvPr>
        </p:nvGraphicFramePr>
        <p:xfrm>
          <a:off x="0" y="966395"/>
          <a:ext cx="12192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38906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16EAEFC-9F56-4E58-B878-042BF7968E14}"/>
              </a:ext>
            </a:extLst>
          </p:cNvPr>
          <p:cNvSpPr txBox="1"/>
          <p:nvPr/>
        </p:nvSpPr>
        <p:spPr>
          <a:xfrm>
            <a:off x="0" y="955040"/>
            <a:ext cx="12192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Główne uwagi zgłaszane przez JST oraz partnerów społecznych:</a:t>
            </a:r>
          </a:p>
          <a:p>
            <a:endParaRPr lang="pl-PL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2000" dirty="0"/>
              <a:t>Zwiększenie alokacji dla ZIT/ITT;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2000" dirty="0"/>
              <a:t>Umożliwienie realizacji działań w formule ZIT w poszczególnych działaniach, np. bioróżnorodność, gospodarka wodno-ściekowa, efektywność energetyczna, OZE;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2000" dirty="0"/>
              <a:t>Umożliwienie realizacji projektów z zakresu dróg „lokalnych”;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2000" dirty="0"/>
              <a:t>Umożliwienie zadań z zakresu wodociągów (samodzielne projekty);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2000" dirty="0"/>
              <a:t>Zmiana proporcji rozlokowania środków wewnątrz programu;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2000" dirty="0"/>
              <a:t>Uwzględnienie w programie dodatkowych zakresów interwencji, np. w dziedzinie turystyki, kultury, działalności Podmiotów Ekonomii Społecznej, włączenia społecznego.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2000" dirty="0"/>
              <a:t>Uzupełnienie informacji na temat sektora ekonomii społecznej pominiętych w Diagnozie;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2000" dirty="0"/>
              <a:t>Uzupełnienie zapisów w FEDS oraz TPST w zakresie mieszkalnictwa </a:t>
            </a:r>
            <a:r>
              <a:rPr lang="pl-PL" sz="2000" dirty="0" err="1"/>
              <a:t>wytchnieniowego</a:t>
            </a:r>
            <a:r>
              <a:rPr lang="pl-PL" sz="2000" dirty="0"/>
              <a:t>. </a:t>
            </a:r>
          </a:p>
          <a:p>
            <a:pPr marL="285750" indent="-285750">
              <a:buFontTx/>
              <a:buChar char="-"/>
            </a:pPr>
            <a:endParaRPr lang="pl-PL" sz="2000" dirty="0"/>
          </a:p>
          <a:p>
            <a:pPr marL="285750" indent="-285750">
              <a:buFontTx/>
              <a:buChar char="-"/>
            </a:pPr>
            <a:endParaRPr lang="pl-PL" sz="2000" dirty="0"/>
          </a:p>
          <a:p>
            <a:pPr marL="285750" indent="-285750">
              <a:buFontTx/>
              <a:buChar char="-"/>
            </a:pPr>
            <a:endParaRPr lang="pl-PL" sz="2000" dirty="0"/>
          </a:p>
          <a:p>
            <a:pPr marL="285750" indent="-285750">
              <a:buFontTx/>
              <a:buChar char="-"/>
            </a:pPr>
            <a:endParaRPr lang="pl-PL" sz="2000" dirty="0"/>
          </a:p>
          <a:p>
            <a:pPr marL="285750" indent="-285750">
              <a:buFontTx/>
              <a:buChar char="-"/>
            </a:pPr>
            <a:endParaRPr lang="pl-PL" sz="2000" dirty="0"/>
          </a:p>
          <a:p>
            <a:pPr marL="285750" indent="-285750">
              <a:buFontTx/>
              <a:buChar char="-"/>
            </a:pPr>
            <a:endParaRPr lang="pl-PL" sz="2000" dirty="0"/>
          </a:p>
          <a:p>
            <a:pPr marL="285750" indent="-285750"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5040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F1A42B44-60A3-4B13-92A0-A3FFBCE12865}"/>
              </a:ext>
            </a:extLst>
          </p:cNvPr>
          <p:cNvSpPr txBox="1"/>
          <p:nvPr/>
        </p:nvSpPr>
        <p:spPr>
          <a:xfrm>
            <a:off x="0" y="985520"/>
            <a:ext cx="12192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b="1" dirty="0">
                <a:solidFill>
                  <a:prstClr val="black"/>
                </a:solidFill>
                <a:latin typeface="Calibri"/>
              </a:rPr>
              <a:t>Z</a:t>
            </a:r>
            <a:r>
              <a:rPr kumimoji="0" lang="pl-PL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większenie</a:t>
            </a: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alokacji dla ZIT/ITT do  317 740 810 EUR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Planowane działania do przekazania do realizacji w ramach formuły ZIT/ITT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Gospodarka wodno-ściekowa CP2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Ochrona bioróżnorodności CP2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Mobilność miejska CP2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Efektywność energetyczna CP2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Edukacja przedszkolna EFS+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Edukacja zawodowa EFS+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Usługi społeczne EFS+</a:t>
            </a:r>
          </a:p>
        </p:txBody>
      </p:sp>
      <p:sp>
        <p:nvSpPr>
          <p:cNvPr id="3" name="Owal 2">
            <a:extLst>
              <a:ext uri="{FF2B5EF4-FFF2-40B4-BE49-F238E27FC236}">
                <a16:creationId xmlns:a16="http://schemas.microsoft.com/office/drawing/2014/main" id="{983924ED-7F7A-4D36-A149-D44D2570AA6B}"/>
              </a:ext>
            </a:extLst>
          </p:cNvPr>
          <p:cNvSpPr/>
          <p:nvPr/>
        </p:nvSpPr>
        <p:spPr>
          <a:xfrm>
            <a:off x="2052917" y="1721224"/>
            <a:ext cx="2510118" cy="1308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21F1823-44B1-4839-9590-F4BCC7EF29EF}"/>
              </a:ext>
            </a:extLst>
          </p:cNvPr>
          <p:cNvSpPr txBox="1"/>
          <p:nvPr/>
        </p:nvSpPr>
        <p:spPr>
          <a:xfrm>
            <a:off x="2108946" y="2082061"/>
            <a:ext cx="2398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272 917 953 EUR EFRR</a:t>
            </a:r>
          </a:p>
        </p:txBody>
      </p:sp>
      <p:sp>
        <p:nvSpPr>
          <p:cNvPr id="5" name="Owal 4">
            <a:extLst>
              <a:ext uri="{FF2B5EF4-FFF2-40B4-BE49-F238E27FC236}">
                <a16:creationId xmlns:a16="http://schemas.microsoft.com/office/drawing/2014/main" id="{6EF33181-DEDB-4BA9-AED5-E617D6E347C2}"/>
              </a:ext>
            </a:extLst>
          </p:cNvPr>
          <p:cNvSpPr/>
          <p:nvPr/>
        </p:nvSpPr>
        <p:spPr>
          <a:xfrm>
            <a:off x="7628967" y="1721224"/>
            <a:ext cx="2510118" cy="1308847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F56F0EF-4974-4BBB-A13C-AE3D734373AF}"/>
              </a:ext>
            </a:extLst>
          </p:cNvPr>
          <p:cNvSpPr txBox="1"/>
          <p:nvPr/>
        </p:nvSpPr>
        <p:spPr>
          <a:xfrm>
            <a:off x="7835153" y="2017059"/>
            <a:ext cx="22479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44 822 857 EUR EFS+</a:t>
            </a:r>
          </a:p>
        </p:txBody>
      </p:sp>
      <p:sp>
        <p:nvSpPr>
          <p:cNvPr id="7" name="Owal 6">
            <a:extLst>
              <a:ext uri="{FF2B5EF4-FFF2-40B4-BE49-F238E27FC236}">
                <a16:creationId xmlns:a16="http://schemas.microsoft.com/office/drawing/2014/main" id="{D4218CEE-2052-4505-BEEE-F3CEF979431C}"/>
              </a:ext>
            </a:extLst>
          </p:cNvPr>
          <p:cNvSpPr/>
          <p:nvPr/>
        </p:nvSpPr>
        <p:spPr>
          <a:xfrm>
            <a:off x="6553200" y="5778547"/>
            <a:ext cx="2268071" cy="85164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701CE70-C606-4808-B92C-6816D538EF73}"/>
              </a:ext>
            </a:extLst>
          </p:cNvPr>
          <p:cNvSpPr txBox="1"/>
          <p:nvPr/>
        </p:nvSpPr>
        <p:spPr>
          <a:xfrm>
            <a:off x="6708710" y="6033056"/>
            <a:ext cx="211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+ środki z PT EFS+</a:t>
            </a:r>
          </a:p>
        </p:txBody>
      </p:sp>
    </p:spTree>
    <p:extLst>
      <p:ext uri="{BB962C8B-B14F-4D97-AF65-F5344CB8AC3E}">
        <p14:creationId xmlns:p14="http://schemas.microsoft.com/office/powerpoint/2010/main" val="922595862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4433</TotalTime>
  <Words>1882</Words>
  <Application>Microsoft Office PowerPoint</Application>
  <PresentationFormat>Panoramiczny</PresentationFormat>
  <Paragraphs>200</Paragraphs>
  <Slides>15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Calibri</vt:lpstr>
      <vt:lpstr>Wingdings</vt:lpstr>
      <vt:lpstr>1_Motyw pakietu Office</vt:lpstr>
      <vt:lpstr>2_Motyw pakietu Office</vt:lpstr>
      <vt:lpstr>   Fundusze Europejskie  dla Dolnego Śląska 2021-2027 (FEDS 2021-2027)   Kwiecień 2022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 przygotowań Regionalnego Programu Operacyjnego Województwa Dolnośląskiego na lata 2021-2027</dc:title>
  <dc:creator>Przemysław Galkowski</dc:creator>
  <cp:lastModifiedBy>Aleksandra Gancarz</cp:lastModifiedBy>
  <cp:revision>336</cp:revision>
  <cp:lastPrinted>2021-12-09T07:31:39Z</cp:lastPrinted>
  <dcterms:created xsi:type="dcterms:W3CDTF">2020-11-10T08:45:52Z</dcterms:created>
  <dcterms:modified xsi:type="dcterms:W3CDTF">2022-04-01T09:55:11Z</dcterms:modified>
</cp:coreProperties>
</file>