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sldIdLst>
    <p:sldId id="257" r:id="rId3"/>
    <p:sldId id="513" r:id="rId4"/>
    <p:sldId id="514" r:id="rId5"/>
    <p:sldId id="515" r:id="rId6"/>
    <p:sldId id="516" r:id="rId7"/>
    <p:sldId id="517" r:id="rId8"/>
    <p:sldId id="518" r:id="rId9"/>
    <p:sldId id="609" r:id="rId10"/>
    <p:sldId id="610" r:id="rId11"/>
    <p:sldId id="617" r:id="rId12"/>
    <p:sldId id="619" r:id="rId13"/>
    <p:sldId id="620" r:id="rId14"/>
    <p:sldId id="621" r:id="rId15"/>
    <p:sldId id="622" r:id="rId16"/>
    <p:sldId id="486" r:id="rId17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olina Pasik" initials="KP" lastIdx="6" clrIdx="0"/>
  <p:cmAuthor id="2" name="Grzegorz Mikołajczyk" initials="GM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3250" autoAdjust="0"/>
  </p:normalViewPr>
  <p:slideViewPr>
    <p:cSldViewPr snapToGrid="0">
      <p:cViewPr varScale="1">
        <p:scale>
          <a:sx n="107" d="100"/>
          <a:sy n="107" d="100"/>
        </p:scale>
        <p:origin x="74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F69911-753A-4668-9D37-6675C4072E5E}" type="datetimeFigureOut">
              <a:rPr lang="pl-PL" smtClean="0"/>
              <a:t>02.03.2022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924205-6B8F-456D-9FD8-3C71ABEEF6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66822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ymbol zastępczy obrazu slajdu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Symbol zastępczy notatek 2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l-PL" altLang="pl-PL"/>
          </a:p>
        </p:txBody>
      </p:sp>
      <p:sp>
        <p:nvSpPr>
          <p:cNvPr id="27652" name="Symbol zastępczy numeru slajd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62377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3028264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94151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960038" indent="-23294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AD901F-4647-4EFD-A1C3-827697F3D947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38976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24630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07915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82016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30456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0561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6375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9981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05970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774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9138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90367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3137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A6E039-83FE-4C65-869F-6DE1470A665D}" type="slidenum">
              <a:rPr kumimoji="0" lang="pl-PL" alt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itchFamily="34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l-PL" alt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itchFamily="34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310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E560-EF6D-4E08-B863-55B68CE25269}" type="datetimeFigureOut">
              <a:rPr lang="pl-PL"/>
              <a:pPr>
                <a:defRPr/>
              </a:pPr>
              <a:t>02.03.2022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906-6BDB-4ACA-A696-ECE21A43F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490821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80C0-3B43-4AC2-9E59-FDA88B1BCDF7}" type="datetimeFigureOut">
              <a:rPr lang="pl-PL"/>
              <a:pPr>
                <a:defRPr/>
              </a:pPr>
              <a:t>02.03.2022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28DA-4D5B-4F4C-865C-BEDD152F68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03134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AF9F-CA2E-4B48-A02C-8E1977612548}" type="datetimeFigureOut">
              <a:rPr lang="pl-PL"/>
              <a:pPr>
                <a:defRPr/>
              </a:pPr>
              <a:t>02.03.2022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D18-C813-42D7-9B7F-8459E17C74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778973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5E560-EF6D-4E08-B863-55B68CE2526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02.03.2022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5F906-6BDB-4ACA-A696-ECE21A43F01C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80352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1986-A307-43C0-950E-F9EC2CD0EDAB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02.03.2022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44-12E0-40C7-B295-268AEA6171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566495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0F17-8CBD-4B98-BC46-41FF4F06142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02.03.2022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52BC-6DAB-4A79-BFD6-36D177BA28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53733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EEA2-B9D6-4817-A9EE-74A331FBE1B9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02.03.2022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139-21BB-4437-9AE6-C658B6B24A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656013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D25-63E2-4F9E-8671-5A48244C300C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02.03.2022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53EB-D8B0-4BE0-A1FE-227EDCED88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392684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BA4F-EC0B-4509-ADD5-A17E4906FCA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02.03.2022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D78-A238-41EA-AC0F-B7121F73C9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837289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7C8B-2CA2-4C4D-A828-7225FB44EAF2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02.03.2022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47AD-3638-4FE1-9C80-C9018D5446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60882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C199-DBD3-4D46-AF36-6693EBC7279D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02.03.2022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65-13AE-4080-BE1F-86A19DE49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963140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71986-A307-43C0-950E-F9EC2CD0EDAB}" type="datetimeFigureOut">
              <a:rPr lang="pl-PL"/>
              <a:pPr>
                <a:defRPr/>
              </a:pPr>
              <a:t>02.03.2022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6F7D44-12E0-40C7-B295-268AEA6171F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87124559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175-BAB7-4B02-AF5A-C8A6B0F26F04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02.03.2022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3DAB-CF7E-4E21-B1BB-A5EEE3B280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989743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E80C0-3B43-4AC2-9E59-FDA88B1BCDF7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02.03.2022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7828DA-4D5B-4F4C-865C-BEDD152F6824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791498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75AF9F-CA2E-4B48-A02C-8E1977612548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02.03.2022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79DD18-C813-42D7-9B7F-8459E17C74B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926386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30F17-8CBD-4B98-BC46-41FF4F061422}" type="datetimeFigureOut">
              <a:rPr lang="pl-PL"/>
              <a:pPr>
                <a:defRPr/>
              </a:pPr>
              <a:t>02.03.2022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752BC-6DAB-4A79-BFD6-36D177BA284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83889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5EEA2-B9D6-4817-A9EE-74A331FBE1B9}" type="datetimeFigureOut">
              <a:rPr lang="pl-PL"/>
              <a:pPr>
                <a:defRPr/>
              </a:pPr>
              <a:t>02.03.2022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A9139-21BB-4437-9AE6-C658B6B24A12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022993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6C0D25-63E2-4F9E-8671-5A48244C300C}" type="datetimeFigureOut">
              <a:rPr lang="pl-PL"/>
              <a:pPr>
                <a:defRPr/>
              </a:pPr>
              <a:t>02.03.2022</a:t>
            </a:fld>
            <a:endParaRPr lang="pl-PL" dirty="0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E53EB-D8B0-4BE0-A1FE-227EDCED881B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844494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8BA4F-EC0B-4509-ADD5-A17E4906FCAD}" type="datetimeFigureOut">
              <a:rPr lang="pl-PL"/>
              <a:pPr>
                <a:defRPr/>
              </a:pPr>
              <a:t>02.03.2022</a:t>
            </a:fld>
            <a:endParaRPr lang="pl-PL" dirty="0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D2D78-A238-41EA-AC0F-B7121F73C95A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2229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37C8B-2CA2-4C4D-A828-7225FB44EAF2}" type="datetimeFigureOut">
              <a:rPr lang="pl-PL"/>
              <a:pPr>
                <a:defRPr/>
              </a:pPr>
              <a:t>02.03.2022</a:t>
            </a:fld>
            <a:endParaRPr lang="pl-PL" dirty="0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8547AD-3638-4FE1-9C80-C9018D5446F6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707397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6C199-DBD3-4D46-AF36-6693EBC7279D}" type="datetimeFigureOut">
              <a:rPr lang="pl-PL"/>
              <a:pPr>
                <a:defRPr/>
              </a:pPr>
              <a:t>02.03.2022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BE565-13AE-4080-BE1F-86A19DE4938E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22499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6C175-BAB7-4B02-AF5A-C8A6B0F26F04}" type="datetimeFigureOut">
              <a:rPr lang="pl-PL"/>
              <a:pPr>
                <a:defRPr/>
              </a:pPr>
              <a:t>02.03.2022</a:t>
            </a:fld>
            <a:endParaRPr lang="pl-PL" dirty="0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493DAB-CF7E-4E21-B1BB-A5EEE3B28057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5946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9076-1E8F-433D-B9AB-BEA1F2606673}" type="datetimeFigureOut">
              <a:rPr lang="pl-PL"/>
              <a:pPr>
                <a:defRPr/>
              </a:pPr>
              <a:t>02.03.2022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EBE806-042F-42D8-86BE-D947F4B78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04507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EB59076-1E8F-433D-B9AB-BEA1F2606673}" type="datetimeFigureOut">
              <a:rPr lang="pl-PL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02.03.2022</a:t>
            </a:fld>
            <a:endParaRPr lang="pl-P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2EBE806-042F-42D8-86BE-D947F4B78333}" type="slidenum">
              <a:rPr lang="pl-PL" altLang="pl-PL"/>
              <a:pPr>
                <a:defRPr/>
              </a:pPr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424741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rpo.dolnyslask.pl/o-projekcie/rpo-wd-2021-2027/konsultacje-spoleczne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rpo.dolnyslask.pl/o-projekcie/rpo-wd-2021-2027/grupy-robocze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rpo.dolnyslask.pl/o-projekcie/rpo-wd-2021-2027/grupy-robocze/" TargetMode="Externa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sv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hyperlink" Target="https://umwd.dolnyslask.pl/gospodarka/fundusz-sprawiedliwej-transformacji/grupa-robocza-ds-fst/spotkania-grupy-roboczej-ds-fst/" TargetMode="External"/><Relationship Id="rId4" Type="http://schemas.openxmlformats.org/officeDocument/2006/relationships/hyperlink" Target="https://bip.dolnyslask.pl/a,123689,uchwala-nr-4673vi21-zarzadu-wojewodztwa-dolnoslaskiego-z-dnia-13-grudnia-2021-r-w-sprawie-zmiany-uch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790575"/>
            <a:ext cx="9144000" cy="4941888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Fundusze Europejskie 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dla Dolnego Śląska 2021-2027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(FEDS 2021-2027)</a:t>
            </a:r>
            <a:b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l-P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Wysłuchanie odwrócone</a:t>
            </a:r>
          </a:p>
        </p:txBody>
      </p:sp>
      <p:sp>
        <p:nvSpPr>
          <p:cNvPr id="2051" name="Podtytuł 2"/>
          <p:cNvSpPr>
            <a:spLocks noGrp="1"/>
          </p:cNvSpPr>
          <p:nvPr>
            <p:ph type="subTitle" idx="1"/>
          </p:nvPr>
        </p:nvSpPr>
        <p:spPr>
          <a:xfrm>
            <a:off x="7896202" y="6453188"/>
            <a:ext cx="2771798" cy="404812"/>
          </a:xfrm>
        </p:spPr>
        <p:txBody>
          <a:bodyPr/>
          <a:lstStyle/>
          <a:p>
            <a:pPr eaLnBrk="1" hangingPunct="1"/>
            <a:r>
              <a:rPr lang="pl-PL" altLang="pl-PL" sz="1400" dirty="0">
                <a:solidFill>
                  <a:schemeClr val="tx1"/>
                </a:solidFill>
              </a:rPr>
              <a:t>Wrocław 2022</a:t>
            </a:r>
          </a:p>
        </p:txBody>
      </p:sp>
      <p:pic>
        <p:nvPicPr>
          <p:cNvPr id="205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0389" y="188914"/>
            <a:ext cx="4249737" cy="414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2" descr="FE_PR-DS-UE_EFSI-poziom-PL-kolor">
            <a:extLst>
              <a:ext uri="{FF2B5EF4-FFF2-40B4-BE49-F238E27FC236}">
                <a16:creationId xmlns:a16="http://schemas.microsoft.com/office/drawing/2014/main" id="{DC665684-3F6B-4227-A146-139EDDB981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9496" y="158502"/>
            <a:ext cx="4824536" cy="67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C5AFEDDC-C7D9-4368-8844-62F0AAE83513}"/>
              </a:ext>
            </a:extLst>
          </p:cNvPr>
          <p:cNvSpPr txBox="1"/>
          <p:nvPr/>
        </p:nvSpPr>
        <p:spPr>
          <a:xfrm>
            <a:off x="0" y="1862309"/>
            <a:ext cx="121920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Równolegle do prac Grup roboczych odbywały się spotkania Członków Zarządu oraz pracowników Urzędu Marszałkowskiego Województwa Dolnośląskiego z lokalnymi interesariuszami, </a:t>
            </a: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partnerami społecznymi i organizacjami społeczeństwa obywatelskiego.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628900" marR="0" lvl="5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Konferencje;</a:t>
            </a:r>
          </a:p>
          <a:p>
            <a:pPr marL="2628900" marR="0" lvl="5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628900" marR="0" lvl="5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Konwenty;</a:t>
            </a:r>
          </a:p>
          <a:p>
            <a:pPr marL="2628900" marR="0" lvl="5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628900" marR="0" lvl="5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Spotkania.</a:t>
            </a:r>
          </a:p>
        </p:txBody>
      </p:sp>
    </p:spTree>
    <p:extLst>
      <p:ext uri="{BB962C8B-B14F-4D97-AF65-F5344CB8AC3E}">
        <p14:creationId xmlns:p14="http://schemas.microsoft.com/office/powerpoint/2010/main" val="1658031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1">
            <a:extLst>
              <a:ext uri="{FF2B5EF4-FFF2-40B4-BE49-F238E27FC236}">
                <a16:creationId xmlns:a16="http://schemas.microsoft.com/office/drawing/2014/main" id="{606CC65A-3519-44CE-9A91-00EFA938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58" y="1342072"/>
            <a:ext cx="11057964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Lato Medium" panose="020F0502020204030203" pitchFamily="34" charset="0"/>
                <a:cs typeface="Times New Roman" panose="02020603050405020304" pitchFamily="18" charset="0"/>
              </a:rPr>
              <a:t>4.     Zmiana formuły ZIT.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pl-PL" altLang="pl-PL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Lato Medium" panose="020F0502020204030203" pitchFamily="34" charset="0"/>
              <a:cs typeface="Times New Roman" panose="02020603050405020304" pitchFamily="18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Lato Medium" panose="020F0502020204030203" pitchFamily="34" charset="0"/>
                <a:cs typeface="Times New Roman" panose="02020603050405020304" pitchFamily="18" charset="0"/>
              </a:rPr>
              <a:t>W czerwcu 2020 r. Zarząd Województwa Dolnośląskiego podjął decyzję, aby nie określać funkcji instytucji pośredniczącej związkom ZIT.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altLang="pl-PL" sz="2000" dirty="0">
              <a:solidFill>
                <a:prstClr val="black"/>
              </a:solidFill>
              <a:ea typeface="Lato Medium" panose="020F0502020204030203" pitchFamily="34" charset="0"/>
              <a:cs typeface="Times New Roman" panose="02020603050405020304" pitchFamily="18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Lato Medium" panose="020F0502020204030203" pitchFamily="34" charset="0"/>
                <a:cs typeface="Times New Roman" panose="02020603050405020304" pitchFamily="18" charset="0"/>
              </a:rPr>
              <a:t>W perspektywie 2021-2027 zmienia się formuła realizacji instrumentów terytorialnych. Główny nacisk położony zostaje na realizacje projektów zintegrowanych w ramach projektów wynikających z przygotowanych Strategii ZIT/IIT.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altLang="pl-PL" sz="2000" dirty="0">
              <a:solidFill>
                <a:prstClr val="black"/>
              </a:solidFill>
              <a:ea typeface="Lato Medium" panose="020F0502020204030203" pitchFamily="34" charset="0"/>
              <a:cs typeface="Times New Roman" panose="02020603050405020304" pitchFamily="18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Lato Medium" panose="020F0502020204030203" pitchFamily="34" charset="0"/>
                <a:cs typeface="Times New Roman" panose="02020603050405020304" pitchFamily="18" charset="0"/>
              </a:rPr>
              <a:t>Dodatkowo potencjalni wnioskodawcy będą mogli brać udział w naborach organizowanych w trybie konkurencyjnym (konkursowym).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Lato Medium" panose="020F0502020204030203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126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1">
            <a:extLst>
              <a:ext uri="{FF2B5EF4-FFF2-40B4-BE49-F238E27FC236}">
                <a16:creationId xmlns:a16="http://schemas.microsoft.com/office/drawing/2014/main" id="{606CC65A-3519-44CE-9A91-00EFA938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58" y="1342072"/>
            <a:ext cx="11057964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2000" b="1" dirty="0">
                <a:solidFill>
                  <a:prstClr val="black"/>
                </a:solidFill>
                <a:ea typeface="Lato Medium" panose="020F0502020204030203" pitchFamily="34" charset="0"/>
                <a:cs typeface="Times New Roman" panose="02020603050405020304" pitchFamily="18" charset="0"/>
              </a:rPr>
              <a:t>5</a:t>
            </a:r>
            <a:r>
              <a:rPr kumimoji="0" lang="pl-PL" alt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Lato Medium" panose="020F0502020204030203" pitchFamily="34" charset="0"/>
                <a:cs typeface="Times New Roman" panose="02020603050405020304" pitchFamily="18" charset="0"/>
              </a:rPr>
              <a:t>.     Fundusz Sprawiedliwej Transformacji – </a:t>
            </a:r>
            <a:r>
              <a:rPr kumimoji="0" lang="pl-PL" altLang="pl-PL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Lato Medium" panose="020F0502020204030203" pitchFamily="34" charset="0"/>
                <a:cs typeface="Times New Roman" panose="02020603050405020304" pitchFamily="18" charset="0"/>
              </a:rPr>
              <a:t>owskaźnikowanie</a:t>
            </a:r>
            <a:r>
              <a:rPr kumimoji="0" lang="pl-PL" alt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Lato Medium" panose="020F0502020204030203" pitchFamily="34" charset="0"/>
                <a:cs typeface="Times New Roman" panose="02020603050405020304" pitchFamily="18" charset="0"/>
              </a:rPr>
              <a:t> redukcji emisji zanieczyszczeń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pl-PL" altLang="pl-PL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Lato Medium" panose="020F0502020204030203" pitchFamily="34" charset="0"/>
              <a:cs typeface="Times New Roman" panose="02020603050405020304" pitchFamily="18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Lato Medium" panose="020F0502020204030203" pitchFamily="34" charset="0"/>
                <a:cs typeface="Calibri" panose="020F0502020204030204" pitchFamily="34" charset="0"/>
              </a:rPr>
              <a:t>W projekcie programu FEDS w ramach Transformacji środowiskowej został ujęty wskaźnik rezultatu pn. „Szacowana emisja gazów cieplarnianych”, którego definicja brzmi: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altLang="pl-PL" dirty="0">
              <a:solidFill>
                <a:prstClr val="black"/>
              </a:solidFill>
              <a:ea typeface="Lato Medium" panose="020F0502020204030203" pitchFamily="34" charset="0"/>
              <a:cs typeface="Calibri" panose="020F050202020403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Lato Medium" panose="020F0502020204030203" pitchFamily="34" charset="0"/>
                <a:cs typeface="Calibri" panose="020F0502020204030204" pitchFamily="34" charset="0"/>
              </a:rPr>
              <a:t>„Całkowita szacowana emisja gazów cieplarnianych podmiotów lub procesów objętych wsparciem. Wartość bazowa odnosi się do poziomu szacowanej emisji gazów cieplarnianych w ciągu roku przed rozpoczęciem interwencji, a osiągnięta wartość jest obliczana jako całkowita szacowana emisja gazów cieplarnianych na podstawie osiągniętego poziomu charakterystyki energetycznej w roku następującym po zakończeniu interwencji.”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altLang="pl-PL" dirty="0">
              <a:solidFill>
                <a:prstClr val="black"/>
              </a:solidFill>
              <a:ea typeface="Lato Medium" panose="020F0502020204030203" pitchFamily="34" charset="0"/>
              <a:cs typeface="Calibri" panose="020F050202020403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Lato Medium" panose="020F0502020204030203" pitchFamily="34" charset="0"/>
                <a:cs typeface="Calibri" panose="020F0502020204030204" pitchFamily="34" charset="0"/>
              </a:rPr>
              <a:t>Tożsamy wskaźnik został także zastosowany w Celu Polityki 2 Środowisko w celu szczegółowym efektywność energetyczna, aby pokazać jaki rezultat osiągną planowane do wsparcia działania. Na obecnym etapie jest opracowywana metodologia wyliczenia wartości docelowej wskaźników bazując na danych historycznych z okresu 2014-2020.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altLang="pl-PL" dirty="0">
              <a:solidFill>
                <a:prstClr val="black"/>
              </a:solidFill>
              <a:ea typeface="Lato Medium" panose="020F0502020204030203" pitchFamily="34" charset="0"/>
              <a:cs typeface="Calibri" panose="020F050202020403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Lato Medium" panose="020F0502020204030203" pitchFamily="34" charset="0"/>
                <a:cs typeface="Calibri" panose="020F0502020204030204" pitchFamily="34" charset="0"/>
              </a:rPr>
              <a:t>Jednocześnie na działania związane ze środowiskiem, efektywnością energetyczną, ograniczaniem niskiej emisji stawiany w ramach programu jest największy nacisk, biorąc pod uwagę wielkość przeznaczanych na nie środków.</a:t>
            </a:r>
          </a:p>
        </p:txBody>
      </p:sp>
    </p:spTree>
    <p:extLst>
      <p:ext uri="{BB962C8B-B14F-4D97-AF65-F5344CB8AC3E}">
        <p14:creationId xmlns:p14="http://schemas.microsoft.com/office/powerpoint/2010/main" val="3870828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1">
            <a:extLst>
              <a:ext uri="{FF2B5EF4-FFF2-40B4-BE49-F238E27FC236}">
                <a16:creationId xmlns:a16="http://schemas.microsoft.com/office/drawing/2014/main" id="{606CC65A-3519-44CE-9A91-00EFA938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58" y="1342072"/>
            <a:ext cx="11057964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Lato Medium" panose="020F0502020204030203" pitchFamily="34" charset="0"/>
                <a:cs typeface="Times New Roman" panose="02020603050405020304" pitchFamily="18" charset="0"/>
              </a:rPr>
              <a:t>6.     Efektywność energetyczna – cele klimatyczne, alokacja środków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pl-PL" altLang="pl-PL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Lato Medium" panose="020F0502020204030203" pitchFamily="34" charset="0"/>
              <a:cs typeface="Times New Roman" panose="02020603050405020304" pitchFamily="18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Lato Medium" panose="020F0502020204030203" pitchFamily="34" charset="0"/>
                <a:cs typeface="Calibri" panose="020F0502020204030204" pitchFamily="34" charset="0"/>
              </a:rPr>
              <a:t>Na działania związane ze środowiskiem m.in. z efektywnością energetyczną, ograniczaniem niskiej emisji w ramach Celu Polityki 2 planuje się przeznaczyć przeszło 450 mln euro.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altLang="pl-PL" dirty="0">
              <a:solidFill>
                <a:prstClr val="black"/>
              </a:solidFill>
              <a:ea typeface="Lato Medium" panose="020F0502020204030203" pitchFamily="34" charset="0"/>
              <a:cs typeface="Calibri" panose="020F050202020403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Lato Medium" panose="020F0502020204030203" pitchFamily="34" charset="0"/>
                <a:cs typeface="Calibri" panose="020F0502020204030204" pitchFamily="34" charset="0"/>
              </a:rPr>
              <a:t>W ramach Funduszu Sprawiedliwej Transformacji na cel Transformacji Środowiskowej planuje się przeznaczyć ponad 330 mln euro.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altLang="pl-PL" dirty="0">
              <a:solidFill>
                <a:prstClr val="black"/>
              </a:solidFill>
              <a:ea typeface="Lato Medium" panose="020F0502020204030203" pitchFamily="34" charset="0"/>
              <a:cs typeface="Calibri" panose="020F050202020403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dirty="0">
                <a:solidFill>
                  <a:prstClr val="black"/>
                </a:solidFill>
                <a:ea typeface="Lato Medium" panose="020F0502020204030203" pitchFamily="34" charset="0"/>
                <a:cs typeface="Calibri" panose="020F0502020204030204" pitchFamily="34" charset="0"/>
              </a:rPr>
              <a:t>Łącznie powyższe stanowi ponad 35% środków całego projektu FEDS 2021-2027.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Lato Medium" panose="020F0502020204030203" pitchFamily="34" charset="0"/>
              <a:cs typeface="Calibri" panose="020F050202020403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dirty="0">
                <a:solidFill>
                  <a:prstClr val="black"/>
                </a:solidFill>
                <a:ea typeface="Lato Medium" panose="020F0502020204030203" pitchFamily="34" charset="0"/>
                <a:cs typeface="Calibri" panose="020F0502020204030204" pitchFamily="34" charset="0"/>
              </a:rPr>
              <a:t>Ponadto zgodnie z projektem Kontraktu Programowego założono, iż na wydatki na rzecz osiągnięcia celów klimatycznych, oznaczane na warunkach wskazanych w Umowie Partnerstwa przeznaczone zostanie nie mniej niż  34% środków EFRR.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alt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Lato Medium" panose="020F0502020204030203" pitchFamily="34" charset="0"/>
              <a:cs typeface="Calibri" panose="020F0502020204030204" pitchFamily="34" charset="0"/>
            </a:endParaRP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dirty="0">
                <a:solidFill>
                  <a:prstClr val="black"/>
                </a:solidFill>
                <a:ea typeface="Lato Medium" panose="020F0502020204030203" pitchFamily="34" charset="0"/>
                <a:cs typeface="Calibri" panose="020F0502020204030204" pitchFamily="34" charset="0"/>
              </a:rPr>
              <a:t>Odnosząc się do działań dotyczących zwiększania świadomości społeczeństwa w obszarze środowiska, energetyki – takie działania mogą być prowadzone jako element uzupełniający w projekcie.</a:t>
            </a:r>
            <a:endParaRPr kumimoji="0" lang="pl-PL" alt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Lato Medium" panose="020F0502020204030203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6969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1">
            <a:extLst>
              <a:ext uri="{FF2B5EF4-FFF2-40B4-BE49-F238E27FC236}">
                <a16:creationId xmlns:a16="http://schemas.microsoft.com/office/drawing/2014/main" id="{606CC65A-3519-44CE-9A91-00EFA938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82" y="1342072"/>
            <a:ext cx="11686540" cy="4585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altLang="pl-PL" sz="2000" b="1" dirty="0">
                <a:solidFill>
                  <a:prstClr val="black"/>
                </a:solidFill>
                <a:ea typeface="Lato Medium" panose="020F0502020204030203" pitchFamily="34" charset="0"/>
                <a:cs typeface="Times New Roman" panose="02020603050405020304" pitchFamily="18" charset="0"/>
              </a:rPr>
              <a:t>7</a:t>
            </a:r>
            <a:r>
              <a:rPr kumimoji="0" lang="pl-PL" altLang="pl-PL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Lato Medium" panose="020F0502020204030203" pitchFamily="34" charset="0"/>
                <a:cs typeface="Times New Roman" panose="02020603050405020304" pitchFamily="18" charset="0"/>
              </a:rPr>
              <a:t>.     Terytorialne plany sprawiedliwej transformacji</a:t>
            </a:r>
          </a:p>
          <a:p>
            <a:pPr marL="914400" marR="0" lvl="1" indent="-4572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pl-PL" altLang="pl-PL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Lato Medium" panose="020F0502020204030203" pitchFamily="34" charset="0"/>
              <a:cs typeface="Times New Roman" panose="02020603050405020304" pitchFamily="18" charset="0"/>
            </a:endParaRP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Lato Medium" panose="020F0502020204030203" pitchFamily="34" charset="0"/>
                <a:cs typeface="Calibri" panose="020F0502020204030204" pitchFamily="34" charset="0"/>
              </a:rPr>
              <a:t>UMWD nie dysponuje informacjami o perspektywie czasowej zakończenia wydobycia w kopalni Turów, stąd taki harmonogram nie mógł znaleźć się w TPST dla powiatu zgorzeleckiego. Podczas prac nad Planami transformacji UMWD współpracował w ramach Grupy roboczej ds. FST także ze spółką PGE i pozyskał informacje m. in. o zatrudnieniu i strukturze pracowników podlegających transformacji oraz dacie rozpoczęcia procesu wygaszania bloków energetycznych w kompleksie Turów. Te informacje zostały przedstawione w TPST. Natomiast harmonogram zakończenia wydobycia węgla nie został przedstawiony przez Spółkę, pomimo licznych próśb UMWD w korespondencji do Ministra Aktywów Państwowych jak i władz Spółki.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Lato Medium" panose="020F0502020204030203" pitchFamily="34" charset="0"/>
                <a:cs typeface="Calibri" panose="020F0502020204030204" pitchFamily="34" charset="0"/>
              </a:rPr>
              <a:t> w TPST dla powiatu zgorzeleckiego wersja 4.0 zaplanowane są działania dotyczące kampanii społecznych </a:t>
            </a:r>
            <a:b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Lato Medium" panose="020F0502020204030203" pitchFamily="34" charset="0"/>
                <a:cs typeface="Calibri" panose="020F0502020204030204" pitchFamily="34" charset="0"/>
              </a:rPr>
            </a:b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Lato Medium" panose="020F0502020204030203" pitchFamily="34" charset="0"/>
                <a:cs typeface="Calibri" panose="020F0502020204030204" pitchFamily="34" charset="0"/>
              </a:rPr>
              <a:t>i edukacyjnych na rzecz transformacji, więc w przypadku akceptacji tego zakresu Planu przez KE, projekty takie będą mogły być realizowane; </a:t>
            </a:r>
          </a:p>
          <a:p>
            <a:pPr marL="742950" marR="0" lvl="1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altLang="pl-P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Lato Medium" panose="020F0502020204030203" pitchFamily="34" charset="0"/>
                <a:cs typeface="Calibri" panose="020F0502020204030204" pitchFamily="34" charset="0"/>
              </a:rPr>
              <a:t>w TPST dla powiatu zgorzeleckiego wersja 4.0 nie wskazujemy inwestycji produkcyjnych, które miałyby być realizowane przez PGE, a tylko konkretne wskazanie takich inwestycji daje możliwość ich realizacji przez duże przedsiębiorstwa. Tym samym samorząd województwa nie skłania się do finansowania inwestycji PGE ze środków regionalnych.</a:t>
            </a:r>
          </a:p>
        </p:txBody>
      </p:sp>
    </p:spTree>
    <p:extLst>
      <p:ext uri="{BB962C8B-B14F-4D97-AF65-F5344CB8AC3E}">
        <p14:creationId xmlns:p14="http://schemas.microsoft.com/office/powerpoint/2010/main" val="21562106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F1779013-7E87-4E17-8C25-221963509409}"/>
              </a:ext>
            </a:extLst>
          </p:cNvPr>
          <p:cNvSpPr/>
          <p:nvPr/>
        </p:nvSpPr>
        <p:spPr>
          <a:xfrm>
            <a:off x="556432" y="3085391"/>
            <a:ext cx="10621935" cy="523220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Dzi</a:t>
            </a:r>
            <a:r>
              <a:rPr lang="pl-PL" sz="2800" b="1" dirty="0">
                <a:solidFill>
                  <a:prstClr val="black"/>
                </a:solidFill>
                <a:latin typeface="Calibri"/>
              </a:rPr>
              <a:t>ękuję za uwagę!</a:t>
            </a:r>
          </a:p>
        </p:txBody>
      </p:sp>
      <p:pic>
        <p:nvPicPr>
          <p:cNvPr id="5" name="Picture 2" descr="FE_PR-DS-UE_EFSI-poziom-PL-kolor">
            <a:extLst>
              <a:ext uri="{FF2B5EF4-FFF2-40B4-BE49-F238E27FC236}">
                <a16:creationId xmlns:a16="http://schemas.microsoft.com/office/drawing/2014/main" id="{FE3699F2-0049-430D-A44F-AAD5E7D290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810" y="5167824"/>
            <a:ext cx="4824536" cy="678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06116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1">
            <a:extLst>
              <a:ext uri="{FF2B5EF4-FFF2-40B4-BE49-F238E27FC236}">
                <a16:creationId xmlns:a16="http://schemas.microsoft.com/office/drawing/2014/main" id="{606CC65A-3519-44CE-9A91-00EFA938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018" y="1646872"/>
            <a:ext cx="11057964" cy="37548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457200" lvl="1" indent="0" algn="ctr"/>
            <a:r>
              <a:rPr lang="pl-PL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Konsultacje społeczne:</a:t>
            </a:r>
          </a:p>
          <a:p>
            <a:pPr marL="457200" lvl="1" indent="0" algn="ctr"/>
            <a:endParaRPr lang="pl-PL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24 stycznia rozpoczęły się konsultacje społeczne projektu programu Fundusze Europejskie dla Dolnego Śląska 2021-2027 (FEDS 2021-2027), które trwały do 28 lutego 2022 r.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pl-PL" altLang="pl-PL" sz="2000" b="1" dirty="0">
              <a:ea typeface="Lato Medium" panose="020F0502020204030203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pl-PL" altLang="pl-PL" sz="2000" b="1" dirty="0">
                <a:ea typeface="Lato Medium" panose="020F0502020204030203" pitchFamily="34" charset="0"/>
                <a:cs typeface="Times New Roman" panose="02020603050405020304" pitchFamily="18" charset="0"/>
              </a:rPr>
              <a:t>Równolegle, do 23 lutego 2022 r. zbierane były uwagi do Projektu Prognozy oddziaływania na środowisko projektu Programu Fundusze Europejskie dla Dolnego Śląska 2021-2027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pl-PL" altLang="pl-PL" sz="2000" b="1" dirty="0">
              <a:ea typeface="Lato Medium" panose="020F0502020204030203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pl-PL" altLang="pl-PL" sz="2000" b="1" dirty="0">
                <a:ea typeface="Lato Medium" panose="020F0502020204030203" pitchFamily="34" charset="0"/>
                <a:cs typeface="Times New Roman" panose="02020603050405020304" pitchFamily="18" charset="0"/>
              </a:rPr>
              <a:t>W okresie konsultacji  programu regionalnego odbyły się spotkania tematyczne, dotyczące zapisów poszczególnych celów polityki FEDS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pl-PL" altLang="pl-PL" sz="2000" b="1" dirty="0">
              <a:ea typeface="Lato Medium" panose="020F0502020204030203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pl-PL" altLang="pl-PL" sz="2000" b="1" dirty="0">
                <a:ea typeface="Lato Medium" panose="020F0502020204030203" pitchFamily="34" charset="0"/>
                <a:cs typeface="Times New Roman" panose="02020603050405020304" pitchFamily="18" charset="0"/>
              </a:rPr>
              <a:t>W trakcie konsultacji społecznych wpłynęło ponad 1000 uwag do projektu FEDS</a:t>
            </a:r>
            <a:endParaRPr lang="pl-PL" altLang="pl-PL" dirty="0">
              <a:ea typeface="Lato Medium" panose="020F0502020204030203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2158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1">
            <a:extLst>
              <a:ext uri="{FF2B5EF4-FFF2-40B4-BE49-F238E27FC236}">
                <a16:creationId xmlns:a16="http://schemas.microsoft.com/office/drawing/2014/main" id="{606CC65A-3519-44CE-9A91-00EFA938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018" y="1951672"/>
            <a:ext cx="11057964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457200" lvl="1" indent="0" algn="ctr"/>
            <a:r>
              <a:rPr lang="pl-PL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Wysłuchanie publiczne:</a:t>
            </a:r>
          </a:p>
          <a:p>
            <a:pPr marL="457200" lvl="1" indent="0" algn="ctr"/>
            <a:endParaRPr lang="pl-PL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pl-PL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Wysłuchanie publiczne projektu programu FEDS 2021-2027 odbyło się w dniu 7 lutego 2022 r.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pl-PL" altLang="pl-PL" sz="2000" b="1" dirty="0">
              <a:ea typeface="Lato Medium" panose="020F0502020204030203" pitchFamily="34" charset="0"/>
              <a:cs typeface="Times New Roman" panose="02020603050405020304" pitchFamily="18" charset="0"/>
            </a:endParaRPr>
          </a:p>
          <a:p>
            <a:pPr lvl="1">
              <a:buFont typeface="Wingdings" panose="05000000000000000000" pitchFamily="2" charset="2"/>
              <a:buChar char="ü"/>
            </a:pPr>
            <a:r>
              <a:rPr lang="pl-PL" altLang="pl-PL" sz="2000" b="1" dirty="0">
                <a:ea typeface="Lato Medium" panose="020F0502020204030203" pitchFamily="34" charset="0"/>
                <a:cs typeface="Times New Roman" panose="02020603050405020304" pitchFamily="18" charset="0"/>
              </a:rPr>
              <a:t>Zgłosiło się 6 osób, które wzięły aktywny udział w wysłuchaniu publicznym projektu programu Fundusze Europejskie dla Dolnego Śląska 2021-2027:</a:t>
            </a:r>
          </a:p>
          <a:p>
            <a:pPr lvl="2">
              <a:buFont typeface="Wingdings" panose="05000000000000000000" pitchFamily="2" charset="2"/>
              <a:buChar char="ü"/>
            </a:pPr>
            <a:endParaRPr lang="pl-PL" altLang="pl-PL" b="1" dirty="0">
              <a:ea typeface="Lato Medium" panose="020F0502020204030203" pitchFamily="34" charset="0"/>
              <a:cs typeface="Times New Roman" panose="02020603050405020304" pitchFamily="18" charset="0"/>
            </a:endParaRPr>
          </a:p>
          <a:p>
            <a:pPr lvl="2">
              <a:buFont typeface="Wingdings" panose="05000000000000000000" pitchFamily="2" charset="2"/>
              <a:buChar char="ü"/>
            </a:pPr>
            <a:r>
              <a:rPr lang="pl-PL" altLang="pl-PL" b="1" dirty="0">
                <a:ea typeface="Lato Medium" panose="020F0502020204030203" pitchFamily="34" charset="0"/>
                <a:cs typeface="Times New Roman" panose="02020603050405020304" pitchFamily="18" charset="0"/>
              </a:rPr>
              <a:t>Transkrypcja z wysłuchania dostępna jest na stronie </a:t>
            </a:r>
            <a:r>
              <a:rPr lang="pl-PL" altLang="pl-PL" b="1" dirty="0">
                <a:ea typeface="Lato Medium" panose="020F0502020204030203" pitchFamily="34" charset="0"/>
                <a:cs typeface="Times New Roman" panose="02020603050405020304" pitchFamily="18" charset="0"/>
                <a:hlinkClick r:id="rId4"/>
              </a:rPr>
              <a:t>https://rpo.dolnyslask.pl/o-projekcie/rpo-wd-2021-2027/konsultacje-spoleczne/</a:t>
            </a:r>
            <a:r>
              <a:rPr lang="pl-PL" altLang="pl-PL" b="1" dirty="0">
                <a:ea typeface="Lato Medium" panose="020F0502020204030203" pitchFamily="34" charset="0"/>
                <a:cs typeface="Times New Roman" panose="02020603050405020304" pitchFamily="18" charset="0"/>
              </a:rPr>
              <a:t> </a:t>
            </a:r>
            <a:endParaRPr lang="pl-PL" altLang="pl-PL" dirty="0">
              <a:ea typeface="Lato Medium" panose="020F0502020204030203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76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1">
            <a:extLst>
              <a:ext uri="{FF2B5EF4-FFF2-40B4-BE49-F238E27FC236}">
                <a16:creationId xmlns:a16="http://schemas.microsoft.com/office/drawing/2014/main" id="{606CC65A-3519-44CE-9A91-00EFA938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298" y="1088072"/>
            <a:ext cx="11057964" cy="5293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457200" lvl="1" indent="0" algn="ctr"/>
            <a:r>
              <a:rPr lang="pl-PL" sz="2000" b="1" dirty="0">
                <a:ea typeface="Calibri" panose="020F0502020204030204" pitchFamily="34" charset="0"/>
                <a:cs typeface="Times New Roman" panose="02020603050405020304" pitchFamily="18" charset="0"/>
              </a:rPr>
              <a:t>Odwrócone wysłuchanie publiczne:</a:t>
            </a:r>
          </a:p>
          <a:p>
            <a:pPr marL="457200" lvl="1" indent="0" algn="ctr"/>
            <a:endParaRPr lang="pl-PL" sz="20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lvl="1" indent="-457200">
              <a:buAutoNum type="arabicPeriod"/>
            </a:pPr>
            <a:r>
              <a:rPr lang="pl-PL" altLang="pl-PL" sz="2000" b="1" dirty="0">
                <a:ea typeface="Lato Medium" panose="020F0502020204030203" pitchFamily="34" charset="0"/>
                <a:cs typeface="Times New Roman" panose="02020603050405020304" pitchFamily="18" charset="0"/>
              </a:rPr>
              <a:t>Pierwszą podniesioną kwestią była konieczność zwiększenia alokacji przeznaczonej do realizacji w ramach podejścia terytorialnego – Zintegrowanych Inwestycji Terytorialnych ZIT oraz Innego Instrumentu Terytorialnego IIT.</a:t>
            </a:r>
          </a:p>
          <a:p>
            <a:pPr marL="457200" lvl="1" indent="0"/>
            <a:endParaRPr lang="pl-PL" altLang="pl-PL" sz="2000" b="1" dirty="0">
              <a:ea typeface="Lato Medium" panose="020F0502020204030203" pitchFamily="34" charset="0"/>
              <a:cs typeface="Times New Roman" panose="02020603050405020304" pitchFamily="18" charset="0"/>
            </a:endParaRPr>
          </a:p>
          <a:p>
            <a:pPr marL="457200" lvl="1" indent="0"/>
            <a:r>
              <a:rPr lang="pl-PL" altLang="pl-PL" sz="2000" dirty="0">
                <a:ea typeface="Lato Medium" panose="020F0502020204030203" pitchFamily="34" charset="0"/>
                <a:cs typeface="Times New Roman" panose="02020603050405020304" pitchFamily="18" charset="0"/>
              </a:rPr>
              <a:t>Obecnie trwa analiza zgłoszonych zadań w ramach projektów Strategii ZIT/IIT. W perspektywie 2021-2027 zmienia się formuła realizacji instrumentów terytorialnych, co było wielokrotnie podkreślane na spotkaniach z interesariuszami. W ramach instrumentów terytorialnych realizowane będą projekty o charakterze zintegrowanym. Kwestia alokacji środków na te instrumenty jest w dalszym ciągu przedmiotem dyskusji pomiędzy Zarządem Województwa Dolnośląskiego a przedstawicielami poszczególnych ZIT/IIT.</a:t>
            </a:r>
          </a:p>
          <a:p>
            <a:pPr marL="457200" lvl="1" indent="0"/>
            <a:endParaRPr lang="pl-PL" altLang="pl-PL" sz="2000" dirty="0">
              <a:ea typeface="Lato Medium" panose="020F0502020204030203" pitchFamily="34" charset="0"/>
              <a:cs typeface="Times New Roman" panose="02020603050405020304" pitchFamily="18" charset="0"/>
            </a:endParaRPr>
          </a:p>
          <a:p>
            <a:pPr marL="457200" lvl="1" indent="0"/>
            <a:r>
              <a:rPr lang="pl-PL" altLang="pl-PL" sz="2000" dirty="0">
                <a:ea typeface="Lato Medium" panose="020F0502020204030203" pitchFamily="34" charset="0"/>
                <a:cs typeface="Times New Roman" panose="02020603050405020304" pitchFamily="18" charset="0"/>
              </a:rPr>
              <a:t>Należy także mieć na uwadze, że poza dedykowaną alokacją każdy zainteresowany potencjalny wnioskodawca z danego ZIT/IIT będzie mógł brać udział w naborach w trybie konkurencyjnym (konkursowym).</a:t>
            </a:r>
          </a:p>
          <a:p>
            <a:pPr marL="457200" lvl="1" indent="0"/>
            <a:endParaRPr lang="pl-PL" altLang="pl-PL" dirty="0">
              <a:ea typeface="Lato Medium" panose="020F0502020204030203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383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1">
            <a:extLst>
              <a:ext uri="{FF2B5EF4-FFF2-40B4-BE49-F238E27FC236}">
                <a16:creationId xmlns:a16="http://schemas.microsoft.com/office/drawing/2014/main" id="{606CC65A-3519-44CE-9A91-00EFA938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58" y="1342072"/>
            <a:ext cx="11057964" cy="252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457200" lvl="1" indent="0"/>
            <a:r>
              <a:rPr lang="pl-PL" altLang="pl-PL" sz="2000" b="1" dirty="0">
                <a:ea typeface="Lato Medium" panose="020F0502020204030203" pitchFamily="34" charset="0"/>
                <a:cs typeface="Times New Roman" panose="02020603050405020304" pitchFamily="18" charset="0"/>
              </a:rPr>
              <a:t>2.     Wsparcie działań rewitalizacyjnych.</a:t>
            </a:r>
          </a:p>
          <a:p>
            <a:pPr marL="914400" lvl="1" indent="-457200">
              <a:buAutoNum type="arabicPeriod"/>
            </a:pPr>
            <a:endParaRPr lang="pl-PL" altLang="pl-PL" sz="2000" b="1" dirty="0">
              <a:ea typeface="Lato Medium" panose="020F0502020204030203" pitchFamily="34" charset="0"/>
              <a:cs typeface="Times New Roman" panose="02020603050405020304" pitchFamily="18" charset="0"/>
            </a:endParaRPr>
          </a:p>
          <a:p>
            <a:pPr marL="457200" lvl="1" indent="0"/>
            <a:r>
              <a:rPr lang="pl-PL" altLang="pl-PL" sz="2000" dirty="0">
                <a:ea typeface="Lato Medium" panose="020F0502020204030203" pitchFamily="34" charset="0"/>
                <a:cs typeface="Times New Roman" panose="02020603050405020304" pitchFamily="18" charset="0"/>
              </a:rPr>
              <a:t>Obecnie 12 gmin  spośród 169 w województwie dolnośląskim posiada Gminny Program Rewitalizacji – jest to wymagany dokument do realizacji tego typu działań. Programując zakres wsparcia w projekcie programu FEDS należy mieć na uwadze możliwości absorpcji środków i ich efektywnego wydatkowania. Tylko nieliczne jednostki samorządu terytorialnego zgłaszały uwagi w tym zakresie. Niemniej jednak kwestia ta będzie w dalszym ciągu analizowana.</a:t>
            </a:r>
          </a:p>
          <a:p>
            <a:pPr marL="457200" lvl="1" indent="0"/>
            <a:endParaRPr lang="pl-PL" altLang="pl-PL" dirty="0">
              <a:ea typeface="Lato Medium" panose="020F0502020204030203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62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1">
            <a:extLst>
              <a:ext uri="{FF2B5EF4-FFF2-40B4-BE49-F238E27FC236}">
                <a16:creationId xmlns:a16="http://schemas.microsoft.com/office/drawing/2014/main" id="{606CC65A-3519-44CE-9A91-00EFA938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737" y="925512"/>
            <a:ext cx="11057964" cy="1908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457200" lvl="1" indent="0"/>
            <a:r>
              <a:rPr lang="pl-PL" altLang="pl-PL" sz="2000" b="1" dirty="0">
                <a:ea typeface="Lato Medium" panose="020F0502020204030203" pitchFamily="34" charset="0"/>
                <a:cs typeface="Times New Roman" panose="02020603050405020304" pitchFamily="18" charset="0"/>
              </a:rPr>
              <a:t>3.     Realizacja zasady partnerstwa.</a:t>
            </a:r>
          </a:p>
          <a:p>
            <a:pPr marL="914400" lvl="1" indent="-457200">
              <a:buAutoNum type="arabicPeriod"/>
            </a:pPr>
            <a:endParaRPr lang="pl-PL" altLang="pl-PL" sz="2000" b="1" dirty="0">
              <a:ea typeface="Lato Medium" panose="020F0502020204030203" pitchFamily="34" charset="0"/>
              <a:cs typeface="Times New Roman" panose="02020603050405020304" pitchFamily="18" charset="0"/>
            </a:endParaRPr>
          </a:p>
          <a:p>
            <a:pPr marL="457200" lvl="1" indent="0"/>
            <a:r>
              <a:rPr lang="pl-PL" altLang="pl-PL" sz="2000" dirty="0">
                <a:ea typeface="Lato Medium" panose="020F0502020204030203" pitchFamily="34" charset="0"/>
                <a:cs typeface="Times New Roman" panose="02020603050405020304" pitchFamily="18" charset="0"/>
              </a:rPr>
              <a:t>Zarząd Województwa Dolnośląskiego 29 grudnia 2020 r. powołał na mocy uchwały Grupę roboczą wspierającą prace nad przygotowaniem regionalnego programu operacyjnego dla województwa dolnośląskiego na lata 2021-2027.</a:t>
            </a:r>
          </a:p>
          <a:p>
            <a:pPr marL="457200" lvl="1" indent="0"/>
            <a:endParaRPr lang="pl-PL" altLang="pl-PL" dirty="0">
              <a:ea typeface="Lato Medium" panose="020F0502020204030203" pitchFamily="34" charset="0"/>
              <a:cs typeface="Calibri" panose="020F0502020204030204" pitchFamily="34" charset="0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367C6624-1AC7-499F-BEE1-A98C2FB1C94B}"/>
              </a:ext>
            </a:extLst>
          </p:cNvPr>
          <p:cNvSpPr txBox="1"/>
          <p:nvPr/>
        </p:nvSpPr>
        <p:spPr>
          <a:xfrm>
            <a:off x="365199" y="2550732"/>
            <a:ext cx="11807041" cy="41955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skład ww. Grupy powołani zostali:</a:t>
            </a:r>
          </a:p>
          <a:p>
            <a:pPr algn="just"/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przedstawiciele strony samorządowej (m.in. Zarządu Województwa Dolnośląskiego, 	przedstawiciele jednostek samorządu terytorialnego) - 45 instytucji;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Ø"/>
            </a:pP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buFont typeface="Wingdings" panose="05000000000000000000" pitchFamily="2" charset="2"/>
              <a:buChar char="Ø"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przedstawiciele strony rządowej (organy administracji rządowej właściwe ze względu 	na zakres merytoryczny programu) - 12 przedstawicieli; </a:t>
            </a:r>
          </a:p>
          <a:p>
            <a:pPr marL="342900" lvl="0" indent="-342900">
              <a:lnSpc>
                <a:spcPct val="115000"/>
              </a:lnSpc>
              <a:buFont typeface="Wingdings" panose="05000000000000000000" pitchFamily="2" charset="2"/>
              <a:buChar char="Ø"/>
            </a:pPr>
            <a:endParaRPr lang="pl-PL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1000"/>
              </a:spcAft>
              <a:buFont typeface="Wingdings" panose="05000000000000000000" pitchFamily="2" charset="2"/>
              <a:buChar char="Ø"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partnerzy społeczni i gospodarczy (przedstawiciele związków zawodowych, organizacji otoczenia biznesu, organizacji pozarządowych, środowisk naukowych i akademickich 	oraz instytucji o charakterze regionalnym, fundacji, stowarzyszeń) - 58 organizacji.</a:t>
            </a:r>
          </a:p>
          <a:p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pl-PL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Łącznie grupa skupia 115 członków.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37767576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ole tekstowe 1">
            <a:extLst>
              <a:ext uri="{FF2B5EF4-FFF2-40B4-BE49-F238E27FC236}">
                <a16:creationId xmlns:a16="http://schemas.microsoft.com/office/drawing/2014/main" id="{606CC65A-3519-44CE-9A91-00EFA9389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9257" y="346392"/>
            <a:ext cx="11057964" cy="984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marL="457200" lvl="1" indent="0"/>
            <a:r>
              <a:rPr lang="pl-PL" altLang="pl-PL" sz="2000" b="1" dirty="0">
                <a:ea typeface="Lato Medium" panose="020F0502020204030203" pitchFamily="34" charset="0"/>
                <a:cs typeface="Times New Roman" panose="02020603050405020304" pitchFamily="18" charset="0"/>
              </a:rPr>
              <a:t>3.     Realizacja zasady partnerstwa.</a:t>
            </a:r>
          </a:p>
          <a:p>
            <a:pPr marL="914400" lvl="1" indent="-457200">
              <a:buAutoNum type="arabicPeriod"/>
            </a:pPr>
            <a:endParaRPr lang="pl-PL" altLang="pl-PL" sz="2000" b="1" dirty="0">
              <a:ea typeface="Lato Medium" panose="020F0502020204030203" pitchFamily="34" charset="0"/>
              <a:cs typeface="Times New Roman" panose="02020603050405020304" pitchFamily="18" charset="0"/>
            </a:endParaRPr>
          </a:p>
          <a:p>
            <a:pPr marL="457200" lvl="1" indent="0"/>
            <a:endParaRPr lang="pl-PL" altLang="pl-PL" dirty="0">
              <a:ea typeface="Lato Medium" panose="020F0502020204030203" pitchFamily="34" charset="0"/>
              <a:cs typeface="Calibri" panose="020F0502020204030204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DB342621-40FF-4B98-BB07-5E95970C140C}"/>
              </a:ext>
            </a:extLst>
          </p:cNvPr>
          <p:cNvSpPr txBox="1"/>
          <p:nvPr/>
        </p:nvSpPr>
        <p:spPr>
          <a:xfrm>
            <a:off x="0" y="929146"/>
            <a:ext cx="12043557" cy="62284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l-PL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Spotkania grupy roboczej</a:t>
            </a:r>
            <a:r>
              <a:rPr lang="pl-PL" sz="1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(17)</a:t>
            </a:r>
            <a:r>
              <a:rPr lang="pl-PL" sz="12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pl-PL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03.03.2021 r. – spotkanie inauguracyjne oraz prezentacja diagnozy sytuacji społeczno-gospodarczej; 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pl-PL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21.06.2021 r. – omówienie konsultacji diagnozy społeczno-gospodarczej oraz prac nad Kontraktem Programowym;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pl-PL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22.09.2021 r. – stan prac nad programem regionalnym, procedura wyłonienia projektów B+R, zagadnienia projektów zintegrowanych; 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pl-PL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4.10.2021 r. – warsztaty wstępnych założeń interwencji FEDS w zakresie Celu Polityki 1 EFRR;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pl-PL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5.10.2021 r. – warsztaty wstępnych założeń interwencji FEDS w zakresie Celu Polityki 2 oraz 3 EFRR;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pl-PL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6.10.2021 r. – warsztaty wstępnych założeń interwencji FEDS w zakresie Celu Polityki 4 (EFS+ i EFRR);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pl-PL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13.10.2021 r. - warsztaty wstępnych założeń interwencji FEDS w zakresie Celu Polityki 5;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pl-PL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9.12.2021 r. – podsumowanie przeprowadzonych warsztatów oraz kwestia konsultacji społecznych FEDS; 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pl-PL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15.12.2021 r. – warsztaty w zakresie CP 5 (Zrównoważony rozwój terytorialny);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pl-PL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16.12.2021 r. – warsztaty w zakresie CP4 EFS+ (Rynek pracy i włączenie społeczne, Edukacja);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pl-PL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17.12.2021 r. – warsztaty w zakresie CP 1 (e usługi);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pl-PL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20.12.2021 r. – warsztaty w zakresie CP 2;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pl-PL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21.12.2021 r. – warsztaty w zakresie CP2 oraz CP3 i CP4 EFRR;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pl-PL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22.12.2021 r. – warsztaty dotyczące CP 6 (Fundusz Sprawiedliwej Transformacji -grupa łączona FEDS i FST);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pl-PL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23.12.2021 r. – warsztaty dotyczące CP 1 (B+R, Rozwój przedsiębiorczości MŚP, Regionalne inteligentne specjalizacje);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pl-PL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27.12.2021 r. – dialog społeczny i obywatelski;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r>
              <a:rPr lang="pl-PL" sz="1400" dirty="0">
                <a:latin typeface="Calibri" panose="020F0502020204030204" pitchFamily="34" charset="0"/>
                <a:cs typeface="Times New Roman" panose="02020603050405020304" pitchFamily="18" charset="0"/>
              </a:rPr>
              <a:t>12.01.2022 r.  – podsumowanie przeprowadzonych warsztatów oraz odniesienie do przedstawionych postulatów (grupa łączona FEDS i FST).</a:t>
            </a:r>
          </a:p>
          <a:p>
            <a:pPr marL="742950" lvl="1" indent="-285750" algn="just">
              <a:lnSpc>
                <a:spcPct val="107000"/>
              </a:lnSpc>
              <a:spcAft>
                <a:spcPts val="800"/>
              </a:spcAft>
              <a:tabLst>
                <a:tab pos="914400" algn="l"/>
              </a:tabLst>
            </a:pPr>
            <a:endParaRPr lang="pl-PL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3163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2" name="Strzałka: w dół 1">
            <a:extLst>
              <a:ext uri="{FF2B5EF4-FFF2-40B4-BE49-F238E27FC236}">
                <a16:creationId xmlns:a16="http://schemas.microsoft.com/office/drawing/2014/main" id="{3B3C5054-C52D-4E3B-8F62-40713393A576}"/>
              </a:ext>
            </a:extLst>
          </p:cNvPr>
          <p:cNvSpPr/>
          <p:nvPr/>
        </p:nvSpPr>
        <p:spPr>
          <a:xfrm>
            <a:off x="1524001" y="1022250"/>
            <a:ext cx="676893" cy="12231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Strzałka: w dół 4">
            <a:extLst>
              <a:ext uri="{FF2B5EF4-FFF2-40B4-BE49-F238E27FC236}">
                <a16:creationId xmlns:a16="http://schemas.microsoft.com/office/drawing/2014/main" id="{1A500712-553F-4238-840C-2FD15D9A0290}"/>
              </a:ext>
            </a:extLst>
          </p:cNvPr>
          <p:cNvSpPr/>
          <p:nvPr/>
        </p:nvSpPr>
        <p:spPr>
          <a:xfrm>
            <a:off x="5757553" y="1026417"/>
            <a:ext cx="676893" cy="12231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Strzałka: w dół 6">
            <a:extLst>
              <a:ext uri="{FF2B5EF4-FFF2-40B4-BE49-F238E27FC236}">
                <a16:creationId xmlns:a16="http://schemas.microsoft.com/office/drawing/2014/main" id="{E1CA12AB-DA81-47CC-9A62-212B05920F50}"/>
              </a:ext>
            </a:extLst>
          </p:cNvPr>
          <p:cNvSpPr/>
          <p:nvPr/>
        </p:nvSpPr>
        <p:spPr>
          <a:xfrm>
            <a:off x="9991106" y="1026417"/>
            <a:ext cx="676893" cy="12231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13F4749F-6B4F-4189-938F-BA95425DC4BD}"/>
              </a:ext>
            </a:extLst>
          </p:cNvPr>
          <p:cNvSpPr txBox="1"/>
          <p:nvPr/>
        </p:nvSpPr>
        <p:spPr>
          <a:xfrm>
            <a:off x="473033" y="2383967"/>
            <a:ext cx="277882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Diagnoza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Zgłoszono 562 uwag: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▪ 439 uwag zostało uwzględnionych (78% wszystkich uwag);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▪ 26 uwag zostało uwzględnionych częściowo lub do wprowadzenia na późniejszym etapie (4,6%);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▪ 97 uwag nie zostało uwzględnionych (17%).</a:t>
            </a:r>
            <a:endParaRPr kumimoji="0" lang="pl-PL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7A3C363C-4A60-46D8-B70E-2CE5199FEC9F}"/>
              </a:ext>
            </a:extLst>
          </p:cNvPr>
          <p:cNvSpPr txBox="1"/>
          <p:nvPr/>
        </p:nvSpPr>
        <p:spPr>
          <a:xfrm>
            <a:off x="3740528" y="2379516"/>
            <a:ext cx="4710942" cy="29854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Warsztaty na temat wsparcia FEDS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04 do 13 października 2021: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Zgłoszono 338 uwag:</a:t>
            </a: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80 uwag uwzględniono;</a:t>
            </a: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74 uwag częściowo uwzględniono; </a:t>
            </a: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48 uwag jest w formie komentarza/ pytania/ nie dotyczy konsultowanego dokumentu lub do dalszej decyzji;</a:t>
            </a:r>
          </a:p>
          <a:p>
            <a:pPr marL="171450" marR="0" lvl="0" indent="-17145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136 uwag nie uwzględniono.</a:t>
            </a: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23142965-83B8-49C6-B84D-B14302BE9FCF}"/>
              </a:ext>
            </a:extLst>
          </p:cNvPr>
          <p:cNvSpPr txBox="1"/>
          <p:nvPr/>
        </p:nvSpPr>
        <p:spPr>
          <a:xfrm>
            <a:off x="8914508" y="2367271"/>
            <a:ext cx="2830088" cy="40626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Warsztaty na temat wsparcia FEDS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15 - 27.12.2021 oraz 12.01.2022: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Dyskusja nad zakresem wsparcia FEDS (projektem programu), postulatami wraz z odniesieniem IZ.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5" name="Grafika 14" descr="Żarówka i koło zębate">
            <a:extLst>
              <a:ext uri="{FF2B5EF4-FFF2-40B4-BE49-F238E27FC236}">
                <a16:creationId xmlns:a16="http://schemas.microsoft.com/office/drawing/2014/main" id="{EC817AD1-C7B5-48DE-8C67-8366E759983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768589" y="5537851"/>
            <a:ext cx="914400" cy="914400"/>
          </a:xfrm>
          <a:prstGeom prst="rect">
            <a:avLst/>
          </a:prstGeom>
        </p:spPr>
      </p:pic>
      <p:sp>
        <p:nvSpPr>
          <p:cNvPr id="16" name="pole tekstowe 15">
            <a:extLst>
              <a:ext uri="{FF2B5EF4-FFF2-40B4-BE49-F238E27FC236}">
                <a16:creationId xmlns:a16="http://schemas.microsoft.com/office/drawing/2014/main" id="{AD1D0178-FE8E-42B8-90EE-C36D796A804B}"/>
              </a:ext>
            </a:extLst>
          </p:cNvPr>
          <p:cNvSpPr txBox="1"/>
          <p:nvPr/>
        </p:nvSpPr>
        <p:spPr>
          <a:xfrm>
            <a:off x="4207822" y="5646917"/>
            <a:ext cx="3776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6"/>
              </a:rPr>
              <a:t>Szczegółowy opis prac Grupy</a:t>
            </a:r>
            <a:endParaRPr kumimoji="0" lang="pl-PL" sz="1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0811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524001" y="908721"/>
            <a:ext cx="89644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2F57DFC6-9B67-46FB-9DD0-7217F544A5C1}"/>
              </a:ext>
            </a:extLst>
          </p:cNvPr>
          <p:cNvSpPr txBox="1"/>
          <p:nvPr/>
        </p:nvSpPr>
        <p:spPr>
          <a:xfrm>
            <a:off x="0" y="1034854"/>
            <a:ext cx="1219199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800" b="1" i="0" u="none" strike="noStrike" kern="1200" cap="none" spc="0" normalizeH="0" baseline="0" noProof="0" dirty="0">
                <a:ln>
                  <a:noFill/>
                </a:ln>
                <a:solidFill>
                  <a:srgbClr val="1D1F21"/>
                </a:solidFill>
                <a:effectLst/>
                <a:uLnTx/>
                <a:uFillTx/>
                <a:latin typeface="Ubuntu"/>
                <a:ea typeface="+mn-ea"/>
                <a:cs typeface="+mn-cs"/>
                <a:hlinkClick r:id="rId4"/>
              </a:rPr>
              <a:t>Grupa Robocza ds. Funduszu Sprawiedliwej Transformacji</a:t>
            </a:r>
            <a:endParaRPr kumimoji="0" lang="pl-PL" sz="2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C5AFEDDC-C7D9-4368-8844-62F0AAE83513}"/>
              </a:ext>
            </a:extLst>
          </p:cNvPr>
          <p:cNvSpPr txBox="1"/>
          <p:nvPr/>
        </p:nvSpPr>
        <p:spPr>
          <a:xfrm>
            <a:off x="0" y="1862309"/>
            <a:ext cx="121920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Aby zapewnić zainteresowanym podmiotom udział w pracach przy tworzeniu Terytorialnych Planów Sprawiedliwej Transformacji (TPST), została powołana Grupa Robocza ds. Funduszu Sprawiedliwej Transformacji (Uchwała Zarządu Województwa Dolnośląskiego z dnia </a:t>
            </a:r>
            <a:b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kumimoji="0" lang="pl-PL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 października 2020 r. nr 2755/VI/20 z późn.zm).  W skład Grupy weszli przedstawiciele wszystkich środowisk zainteresowanych wdrażaniem Funduszu Sprawiedliwej Transformacji (JST, uczelnie, instytuty badawcze, IOB, przedsiębiorcy, związki zawodowe, NGO, Radni Sejmiku Województwa Dolnośląskiego – 76 podmiotów).</a:t>
            </a: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EDE48848-2FA3-4C21-A627-C110CECAC6B8}"/>
              </a:ext>
            </a:extLst>
          </p:cNvPr>
          <p:cNvSpPr txBox="1"/>
          <p:nvPr/>
        </p:nvSpPr>
        <p:spPr>
          <a:xfrm>
            <a:off x="2027711" y="5307413"/>
            <a:ext cx="61929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18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5"/>
              </a:rPr>
              <a:t>Szczegółowy opis prac Grupy</a:t>
            </a:r>
            <a:endParaRPr kumimoji="0" lang="pl-PL" sz="1800" b="1" i="0" u="sng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" name="Grafika 9" descr="Żarówka i koło zębate">
            <a:extLst>
              <a:ext uri="{FF2B5EF4-FFF2-40B4-BE49-F238E27FC236}">
                <a16:creationId xmlns:a16="http://schemas.microsoft.com/office/drawing/2014/main" id="{06FE3AA2-5DD0-41BE-9217-BA9DDCF19D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628557" y="503487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243668"/>
      </p:ext>
    </p:extLst>
  </p:cSld>
  <p:clrMapOvr>
    <a:masterClrMapping/>
  </p:clrMapOvr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2602</TotalTime>
  <Words>1580</Words>
  <Application>Microsoft Office PowerPoint</Application>
  <PresentationFormat>Panoramiczny</PresentationFormat>
  <Paragraphs>133</Paragraphs>
  <Slides>15</Slides>
  <Notes>15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15</vt:i4>
      </vt:variant>
    </vt:vector>
  </HeadingPairs>
  <TitlesOfParts>
    <vt:vector size="21" baseType="lpstr">
      <vt:lpstr>Arial</vt:lpstr>
      <vt:lpstr>Calibri</vt:lpstr>
      <vt:lpstr>Ubuntu</vt:lpstr>
      <vt:lpstr>Wingdings</vt:lpstr>
      <vt:lpstr>1_Motyw pakietu Office</vt:lpstr>
      <vt:lpstr>2_Motyw pakietu Office</vt:lpstr>
      <vt:lpstr>Fundusze Europejskie  dla Dolnego Śląska 2021-2027 (FEDS 2021-2027) Wysłuchanie odwrócone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 przygotowań Regionalnego Programu Operacyjnego Województwa Dolnośląskiego na lata 2021-2027</dc:title>
  <dc:creator>Przemysław Galkowski</dc:creator>
  <cp:lastModifiedBy>Jolanta Żabska-Cichoń</cp:lastModifiedBy>
  <cp:revision>208</cp:revision>
  <dcterms:created xsi:type="dcterms:W3CDTF">2020-11-10T08:45:52Z</dcterms:created>
  <dcterms:modified xsi:type="dcterms:W3CDTF">2022-03-02T07:00:54Z</dcterms:modified>
</cp:coreProperties>
</file>