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633" r:id="rId4"/>
    <p:sldId id="655" r:id="rId5"/>
    <p:sldId id="656" r:id="rId6"/>
    <p:sldId id="665" r:id="rId7"/>
    <p:sldId id="657" r:id="rId8"/>
    <p:sldId id="658" r:id="rId9"/>
    <p:sldId id="659" r:id="rId10"/>
    <p:sldId id="660" r:id="rId11"/>
    <p:sldId id="664" r:id="rId12"/>
    <p:sldId id="661" r:id="rId13"/>
    <p:sldId id="662" r:id="rId14"/>
    <p:sldId id="663" r:id="rId15"/>
    <p:sldId id="667" r:id="rId16"/>
    <p:sldId id="666" r:id="rId17"/>
    <p:sldId id="668" r:id="rId18"/>
    <p:sldId id="669" r:id="rId19"/>
    <p:sldId id="671" r:id="rId20"/>
    <p:sldId id="672" r:id="rId21"/>
    <p:sldId id="565" r:id="rId22"/>
  </p:sldIdLst>
  <p:sldSz cx="12192000" cy="6858000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Łukasz Kasprzak" initials="ŁK" lastIdx="3" clrIdx="2">
    <p:extLst>
      <p:ext uri="{19B8F6BF-5375-455C-9EA6-DF929625EA0E}">
        <p15:presenceInfo xmlns:p15="http://schemas.microsoft.com/office/powerpoint/2012/main" userId="S-1-5-21-993268263-2097026863-2477634896-4476" providerId="AD"/>
      </p:ext>
    </p:extLst>
  </p:cmAuthor>
  <p:cmAuthor id="4" name="Aleksandra Kondracka" initials="AK" lastIdx="2" clrIdx="3">
    <p:extLst>
      <p:ext uri="{19B8F6BF-5375-455C-9EA6-DF929625EA0E}">
        <p15:presenceInfo xmlns:p15="http://schemas.microsoft.com/office/powerpoint/2012/main" userId="Aleksandra Kondra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3440" autoAdjust="0"/>
  </p:normalViewPr>
  <p:slideViewPr>
    <p:cSldViewPr snapToGrid="0">
      <p:cViewPr varScale="1">
        <p:scale>
          <a:sx n="67" d="100"/>
          <a:sy n="67" d="100"/>
        </p:scale>
        <p:origin x="8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pl-PL" sz="3200" b="1" dirty="0"/>
            <a:t>Podstawy prawne Prognozy</a:t>
          </a:r>
          <a:endParaRPr lang="pl-PL" sz="32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DCE57BCE-DACD-4ABF-A9E1-286E2CB5A5C5}">
      <dgm:prSet phldrT="[Tekst]" custT="1"/>
      <dgm:spPr/>
      <dgm:t>
        <a:bodyPr/>
        <a:lstStyle/>
        <a:p>
          <a:r>
            <a:rPr lang="pl-PL" sz="2800" b="1" kern="1200" dirty="0">
              <a:latin typeface="+mn-lt"/>
            </a:rPr>
            <a:t>ustawa z dnia 3 października 2008 r. o udostępnianiu informacji o środowisku i jego ochronie, udziale społeczeństwa w ochronie środowiska oraz o ocenach oddziaływania na środowisko (Dz. U. z 2021 r. poz. 2373 z </a:t>
          </a:r>
          <a:r>
            <a:rPr lang="pl-PL" sz="2800" b="1" kern="1200" dirty="0" err="1">
              <a:latin typeface="+mn-lt"/>
            </a:rPr>
            <a:t>późn</a:t>
          </a:r>
          <a:r>
            <a:rPr lang="pl-PL" sz="2800" b="1" kern="1200" dirty="0">
              <a:latin typeface="+mn-lt"/>
            </a:rPr>
            <a:t>. zm.)</a:t>
          </a:r>
        </a:p>
      </dgm:t>
    </dgm:pt>
    <dgm:pt modelId="{7F0AE026-992A-4846-9B75-0309B7A874AA}" type="parTrans" cxnId="{16F5D407-8237-467B-90DE-B047DED474A1}">
      <dgm:prSet/>
      <dgm:spPr/>
      <dgm:t>
        <a:bodyPr/>
        <a:lstStyle/>
        <a:p>
          <a:endParaRPr lang="pl-PL"/>
        </a:p>
      </dgm:t>
    </dgm:pt>
    <dgm:pt modelId="{2E1B14B7-B788-493E-A055-B2221D1EB2DC}" type="sibTrans" cxnId="{16F5D407-8237-467B-90DE-B047DED474A1}">
      <dgm:prSet/>
      <dgm:spPr/>
      <dgm:t>
        <a:bodyPr/>
        <a:lstStyle/>
        <a:p>
          <a:endParaRPr lang="pl-PL"/>
        </a:p>
      </dgm:t>
    </dgm:pt>
    <dgm:pt modelId="{A5397EA8-63A6-4314-BB3C-3BBBB882EA5F}">
      <dgm:prSet phldrT="[Tekst]" custT="1"/>
      <dgm:spPr/>
      <dgm:t>
        <a:bodyPr/>
        <a:lstStyle/>
        <a:p>
          <a:r>
            <a:rPr lang="pl-PL" sz="2800" b="1" kern="1200" dirty="0">
              <a:latin typeface="+mn-lt"/>
            </a:rPr>
            <a:t>zakres prognozy określony przez:</a:t>
          </a:r>
        </a:p>
      </dgm:t>
    </dgm:pt>
    <dgm:pt modelId="{5EA779E1-76AE-475D-BF41-B0B5DF6DC101}" type="parTrans" cxnId="{4D9DF1BC-EC2E-4D26-9E12-71744BB3A117}">
      <dgm:prSet/>
      <dgm:spPr/>
      <dgm:t>
        <a:bodyPr/>
        <a:lstStyle/>
        <a:p>
          <a:endParaRPr lang="pl-PL"/>
        </a:p>
      </dgm:t>
    </dgm:pt>
    <dgm:pt modelId="{530AB2B3-0554-4A4E-AC52-04DFA8DF51CE}" type="sibTrans" cxnId="{4D9DF1BC-EC2E-4D26-9E12-71744BB3A117}">
      <dgm:prSet/>
      <dgm:spPr/>
      <dgm:t>
        <a:bodyPr/>
        <a:lstStyle/>
        <a:p>
          <a:endParaRPr lang="pl-PL"/>
        </a:p>
      </dgm:t>
    </dgm:pt>
    <dgm:pt modelId="{7EE0D58C-8450-4F15-AD98-328072034CA1}">
      <dgm:prSet phldrT="[Tekst]" custT="1"/>
      <dgm:spPr/>
      <dgm:t>
        <a:bodyPr/>
        <a:lstStyle/>
        <a:p>
          <a:r>
            <a:rPr lang="pl-PL" sz="2800" b="1" kern="1200" dirty="0">
              <a:latin typeface="+mn-lt"/>
            </a:rPr>
            <a:t>Regionalnego Dyrektora Ochrony Środowiska we Wrocławiu;</a:t>
          </a:r>
        </a:p>
      </dgm:t>
    </dgm:pt>
    <dgm:pt modelId="{94077FFF-3019-4FE6-9B9B-9B13AA2801A6}" type="parTrans" cxnId="{8AD16EF9-4A08-461C-AADF-CDE9553A677B}">
      <dgm:prSet/>
      <dgm:spPr/>
      <dgm:t>
        <a:bodyPr/>
        <a:lstStyle/>
        <a:p>
          <a:endParaRPr lang="pl-PL"/>
        </a:p>
      </dgm:t>
    </dgm:pt>
    <dgm:pt modelId="{D2A566D1-9521-479A-B4C4-297D8B62E737}" type="sibTrans" cxnId="{8AD16EF9-4A08-461C-AADF-CDE9553A677B}">
      <dgm:prSet/>
      <dgm:spPr/>
      <dgm:t>
        <a:bodyPr/>
        <a:lstStyle/>
        <a:p>
          <a:endParaRPr lang="pl-PL"/>
        </a:p>
      </dgm:t>
    </dgm:pt>
    <dgm:pt modelId="{0069AA2B-FFD8-411B-8501-A3187E788708}">
      <dgm:prSet phldrT="[Tekst]" custT="1"/>
      <dgm:spPr/>
      <dgm:t>
        <a:bodyPr/>
        <a:lstStyle/>
        <a:p>
          <a:r>
            <a:rPr lang="pl-PL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Dolnośląskiego Państwowego Wojewódzkiego Inspektora Sanitarnego we Wrocławiu </a:t>
          </a:r>
        </a:p>
      </dgm:t>
    </dgm:pt>
    <dgm:pt modelId="{B946A5A6-B390-4B6E-8ECE-B4507B186861}" type="parTrans" cxnId="{716582F7-5452-4F9B-9B07-57FB108B4456}">
      <dgm:prSet/>
      <dgm:spPr/>
      <dgm:t>
        <a:bodyPr/>
        <a:lstStyle/>
        <a:p>
          <a:endParaRPr lang="pl-PL"/>
        </a:p>
      </dgm:t>
    </dgm:pt>
    <dgm:pt modelId="{007EDC2D-E58F-4879-8DC7-41C8BDCFCB19}" type="sibTrans" cxnId="{716582F7-5452-4F9B-9B07-57FB108B4456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Y="54688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16F5D407-8237-467B-90DE-B047DED474A1}" srcId="{42EE46C8-3EE5-4E2A-B954-5999D2C35DA2}" destId="{DCE57BCE-DACD-4ABF-A9E1-286E2CB5A5C5}" srcOrd="0" destOrd="0" parTransId="{7F0AE026-992A-4846-9B75-0309B7A874AA}" sibTransId="{2E1B14B7-B788-493E-A055-B2221D1EB2DC}"/>
    <dgm:cxn modelId="{3A05FB0F-E992-4AB8-BA7C-840770D8AB77}" type="presOf" srcId="{DCE57BCE-DACD-4ABF-A9E1-286E2CB5A5C5}" destId="{9E999B0E-FD9A-4C05-93CF-59B7CCCE1434}" srcOrd="0" destOrd="0" presId="urn:microsoft.com/office/officeart/2005/8/layout/vList2"/>
    <dgm:cxn modelId="{517D3745-0CA5-4F5A-9910-124B80B57FD0}" type="presOf" srcId="{0069AA2B-FFD8-411B-8501-A3187E788708}" destId="{9E999B0E-FD9A-4C05-93CF-59B7CCCE1434}" srcOrd="0" destOrd="3" presId="urn:microsoft.com/office/officeart/2005/8/layout/vList2"/>
    <dgm:cxn modelId="{9B298A7E-EB49-4C96-B652-B965802E4BD9}" type="presOf" srcId="{7EE0D58C-8450-4F15-AD98-328072034CA1}" destId="{9E999B0E-FD9A-4C05-93CF-59B7CCCE1434}" srcOrd="0" destOrd="2" presId="urn:microsoft.com/office/officeart/2005/8/layout/vList2"/>
    <dgm:cxn modelId="{872AA48C-5C9C-49B1-8F6B-BA9D9CDD56FB}" type="presOf" srcId="{A5397EA8-63A6-4314-BB3C-3BBBB882EA5F}" destId="{9E999B0E-FD9A-4C05-93CF-59B7CCCE1434}" srcOrd="0" destOrd="1" presId="urn:microsoft.com/office/officeart/2005/8/layout/vList2"/>
    <dgm:cxn modelId="{4D9DF1BC-EC2E-4D26-9E12-71744BB3A117}" srcId="{42EE46C8-3EE5-4E2A-B954-5999D2C35DA2}" destId="{A5397EA8-63A6-4314-BB3C-3BBBB882EA5F}" srcOrd="1" destOrd="0" parTransId="{5EA779E1-76AE-475D-BF41-B0B5DF6DC101}" sibTransId="{530AB2B3-0554-4A4E-AC52-04DFA8DF51CE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716582F7-5452-4F9B-9B07-57FB108B4456}" srcId="{A5397EA8-63A6-4314-BB3C-3BBBB882EA5F}" destId="{0069AA2B-FFD8-411B-8501-A3187E788708}" srcOrd="1" destOrd="0" parTransId="{B946A5A6-B390-4B6E-8ECE-B4507B186861}" sibTransId="{007EDC2D-E58F-4879-8DC7-41C8BDCFCB19}"/>
    <dgm:cxn modelId="{8AD16EF9-4A08-461C-AADF-CDE9553A677B}" srcId="{A5397EA8-63A6-4314-BB3C-3BBBB882EA5F}" destId="{7EE0D58C-8450-4F15-AD98-328072034CA1}" srcOrd="0" destOrd="0" parTransId="{94077FFF-3019-4FE6-9B9B-9B13AA2801A6}" sibTransId="{D2A566D1-9521-479A-B4C4-297D8B62E737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4CBCF1-36AD-4FF9-9BA2-3D878F258593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79B7C7C5-A1F8-4F7D-9552-7C261CF3B30D}">
      <dgm:prSet phldrT="[Tekst]"/>
      <dgm:spPr/>
      <dgm:t>
        <a:bodyPr/>
        <a:lstStyle/>
        <a:p>
          <a:r>
            <a:rPr lang="pl-PL" b="1" dirty="0"/>
            <a:t>faza eksploatacji / faza realizacji</a:t>
          </a:r>
        </a:p>
      </dgm:t>
    </dgm:pt>
    <dgm:pt modelId="{4177DE80-5AF7-491E-8C93-26A561B66A5B}" type="parTrans" cxnId="{BF091292-1D30-4A69-83C2-27BC5D7CF958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725AF0F0-0F3C-4DFC-A2DA-5BE96D53C0B2}" type="sibTrans" cxnId="{BF091292-1D30-4A69-83C2-27BC5D7CF958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8BD9675D-D26B-484C-BA22-9038CE25FC34}">
      <dgm:prSet phldrT="[Tekst]"/>
      <dgm:spPr/>
      <dgm:t>
        <a:bodyPr/>
        <a:lstStyle/>
        <a:p>
          <a:r>
            <a:rPr lang="pl-PL" b="1"/>
            <a:t>stałe / chwilowe</a:t>
          </a:r>
          <a:endParaRPr lang="pl-PL" b="1" dirty="0"/>
        </a:p>
      </dgm:t>
    </dgm:pt>
    <dgm:pt modelId="{624B98F3-E73C-4595-AFC5-CF82DE3606C4}" type="parTrans" cxnId="{C69EF013-3847-4D32-898A-ABAA7CDF2C7C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B102DA5F-67A3-49E9-90EB-F734CA7B9FAF}" type="sibTrans" cxnId="{C69EF013-3847-4D32-898A-ABAA7CDF2C7C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2ECE09CF-658B-4CBA-924F-2291A3533AB1}">
      <dgm:prSet phldrT="[Tekst]"/>
      <dgm:spPr/>
      <dgm:t>
        <a:bodyPr/>
        <a:lstStyle/>
        <a:p>
          <a:r>
            <a:rPr lang="pl-PL" b="1"/>
            <a:t>pośrednie / bezpośrednie</a:t>
          </a:r>
          <a:endParaRPr lang="pl-PL" b="1" dirty="0"/>
        </a:p>
      </dgm:t>
    </dgm:pt>
    <dgm:pt modelId="{1EB4B918-4EB0-4C6E-B8D1-F7C03D21054A}" type="parTrans" cxnId="{4B4D1E51-C7C3-4625-A6EA-3A020A0B759E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6DEBBF1E-394B-4EC7-9095-B8D8618A348E}" type="sibTrans" cxnId="{4B4D1E51-C7C3-4625-A6EA-3A020A0B759E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47A35ABD-6A90-4493-96BD-442E6451E6CE}">
      <dgm:prSet phldrT="[Tekst]"/>
      <dgm:spPr/>
      <dgm:t>
        <a:bodyPr/>
        <a:lstStyle/>
        <a:p>
          <a:r>
            <a:rPr lang="pl-PL" b="1"/>
            <a:t>krótko- / średnio- / długotreminiwe</a:t>
          </a:r>
          <a:endParaRPr lang="pl-PL" b="1" dirty="0"/>
        </a:p>
      </dgm:t>
    </dgm:pt>
    <dgm:pt modelId="{9B157999-8AB5-46AD-B3D3-D78B2DB1B408}" type="parTrans" cxnId="{37655F62-C03A-4B77-9717-A68915950F57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F2AC1FB3-DC1E-49AE-8401-C86CD1501822}" type="sibTrans" cxnId="{37655F62-C03A-4B77-9717-A68915950F57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1721B687-1871-41FA-943E-0E387EEC3060}">
      <dgm:prSet phldrT="[Tekst]"/>
      <dgm:spPr/>
      <dgm:t>
        <a:bodyPr/>
        <a:lstStyle/>
        <a:p>
          <a:r>
            <a:rPr lang="pl-PL" b="1"/>
            <a:t>oddziaływanie</a:t>
          </a:r>
          <a:endParaRPr lang="pl-PL" b="1" dirty="0"/>
        </a:p>
      </dgm:t>
    </dgm:pt>
    <dgm:pt modelId="{26EE0110-AF82-49FD-842A-ED7914068EA9}" type="parTrans" cxnId="{F529F941-7A1D-47DF-99FA-CF0BA1B3D77C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991CB331-0B42-489E-A4A0-0721912D1869}" type="sibTrans" cxnId="{F529F941-7A1D-47DF-99FA-CF0BA1B3D77C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F4885A53-C9B5-458C-9319-2655278E29FB}">
      <dgm:prSet phldrT="[Tekst]"/>
      <dgm:spPr/>
      <dgm:t>
        <a:bodyPr/>
        <a:lstStyle/>
        <a:p>
          <a:r>
            <a:rPr lang="pl-PL" b="1" dirty="0"/>
            <a:t>pozytywne / negatywne</a:t>
          </a:r>
        </a:p>
      </dgm:t>
    </dgm:pt>
    <dgm:pt modelId="{9EA47563-0F0B-494C-BFF9-4B486C8C04E6}" type="parTrans" cxnId="{2B147067-D81A-4FD2-844A-CD00941AAE1E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C71C5DD1-A2ED-4123-BE56-AF0CFE2DF543}" type="sibTrans" cxnId="{2B147067-D81A-4FD2-844A-CD00941AAE1E}">
      <dgm:prSet/>
      <dgm:spPr/>
      <dgm:t>
        <a:bodyPr/>
        <a:lstStyle/>
        <a:p>
          <a:endParaRPr lang="pl-PL" b="1">
            <a:solidFill>
              <a:schemeClr val="accent6">
                <a:lumMod val="75000"/>
              </a:schemeClr>
            </a:solidFill>
          </a:endParaRPr>
        </a:p>
      </dgm:t>
    </dgm:pt>
    <dgm:pt modelId="{4AE044F7-8F07-4810-8CCE-0E3F4E394F17}" type="pres">
      <dgm:prSet presAssocID="{DA4CBCF1-36AD-4FF9-9BA2-3D878F25859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4EF324-4C0C-46DA-ACCF-E6B38788DD94}" type="pres">
      <dgm:prSet presAssocID="{1721B687-1871-41FA-943E-0E387EEC3060}" presName="centerShape" presStyleLbl="node0" presStyleIdx="0" presStyleCnt="1"/>
      <dgm:spPr/>
    </dgm:pt>
    <dgm:pt modelId="{54D7AE3C-B364-4A7C-A12B-27C4197885E7}" type="pres">
      <dgm:prSet presAssocID="{9EA47563-0F0B-494C-BFF9-4B486C8C04E6}" presName="parTrans" presStyleLbl="bgSibTrans2D1" presStyleIdx="0" presStyleCnt="5"/>
      <dgm:spPr/>
    </dgm:pt>
    <dgm:pt modelId="{996D1B57-950F-4A27-80A5-60C6FBA7D520}" type="pres">
      <dgm:prSet presAssocID="{F4885A53-C9B5-458C-9319-2655278E29FB}" presName="node" presStyleLbl="node1" presStyleIdx="0" presStyleCnt="5">
        <dgm:presLayoutVars>
          <dgm:bulletEnabled val="1"/>
        </dgm:presLayoutVars>
      </dgm:prSet>
      <dgm:spPr/>
    </dgm:pt>
    <dgm:pt modelId="{B76CE6C6-0A7B-42DB-9BB5-C5146EC0E9BA}" type="pres">
      <dgm:prSet presAssocID="{4177DE80-5AF7-491E-8C93-26A561B66A5B}" presName="parTrans" presStyleLbl="bgSibTrans2D1" presStyleIdx="1" presStyleCnt="5"/>
      <dgm:spPr/>
    </dgm:pt>
    <dgm:pt modelId="{99E5F92C-47E7-46E1-B000-056A97BC0D89}" type="pres">
      <dgm:prSet presAssocID="{79B7C7C5-A1F8-4F7D-9552-7C261CF3B30D}" presName="node" presStyleLbl="node1" presStyleIdx="1" presStyleCnt="5">
        <dgm:presLayoutVars>
          <dgm:bulletEnabled val="1"/>
        </dgm:presLayoutVars>
      </dgm:prSet>
      <dgm:spPr/>
    </dgm:pt>
    <dgm:pt modelId="{17BDC532-2C8F-433D-9065-5BFFE2FCF764}" type="pres">
      <dgm:prSet presAssocID="{624B98F3-E73C-4595-AFC5-CF82DE3606C4}" presName="parTrans" presStyleLbl="bgSibTrans2D1" presStyleIdx="2" presStyleCnt="5"/>
      <dgm:spPr/>
    </dgm:pt>
    <dgm:pt modelId="{066445C1-5A8F-4128-875C-08B9265E0EBE}" type="pres">
      <dgm:prSet presAssocID="{8BD9675D-D26B-484C-BA22-9038CE25FC34}" presName="node" presStyleLbl="node1" presStyleIdx="2" presStyleCnt="5">
        <dgm:presLayoutVars>
          <dgm:bulletEnabled val="1"/>
        </dgm:presLayoutVars>
      </dgm:prSet>
      <dgm:spPr/>
    </dgm:pt>
    <dgm:pt modelId="{1B810A8E-1353-4E84-894B-0E0BA8864918}" type="pres">
      <dgm:prSet presAssocID="{1EB4B918-4EB0-4C6E-B8D1-F7C03D21054A}" presName="parTrans" presStyleLbl="bgSibTrans2D1" presStyleIdx="3" presStyleCnt="5"/>
      <dgm:spPr/>
    </dgm:pt>
    <dgm:pt modelId="{7B47B332-0E3E-460A-B254-136AB69DB17F}" type="pres">
      <dgm:prSet presAssocID="{2ECE09CF-658B-4CBA-924F-2291A3533AB1}" presName="node" presStyleLbl="node1" presStyleIdx="3" presStyleCnt="5">
        <dgm:presLayoutVars>
          <dgm:bulletEnabled val="1"/>
        </dgm:presLayoutVars>
      </dgm:prSet>
      <dgm:spPr/>
    </dgm:pt>
    <dgm:pt modelId="{D38E62B7-A081-4B1C-B5E5-83FB82357933}" type="pres">
      <dgm:prSet presAssocID="{9B157999-8AB5-46AD-B3D3-D78B2DB1B408}" presName="parTrans" presStyleLbl="bgSibTrans2D1" presStyleIdx="4" presStyleCnt="5"/>
      <dgm:spPr/>
    </dgm:pt>
    <dgm:pt modelId="{03EC7D68-E693-4795-BCEC-6178DAA06D9E}" type="pres">
      <dgm:prSet presAssocID="{47A35ABD-6A90-4493-96BD-442E6451E6CE}" presName="node" presStyleLbl="node1" presStyleIdx="4" presStyleCnt="5">
        <dgm:presLayoutVars>
          <dgm:bulletEnabled val="1"/>
        </dgm:presLayoutVars>
      </dgm:prSet>
      <dgm:spPr/>
    </dgm:pt>
  </dgm:ptLst>
  <dgm:cxnLst>
    <dgm:cxn modelId="{C69EF013-3847-4D32-898A-ABAA7CDF2C7C}" srcId="{1721B687-1871-41FA-943E-0E387EEC3060}" destId="{8BD9675D-D26B-484C-BA22-9038CE25FC34}" srcOrd="2" destOrd="0" parTransId="{624B98F3-E73C-4595-AFC5-CF82DE3606C4}" sibTransId="{B102DA5F-67A3-49E9-90EB-F734CA7B9FAF}"/>
    <dgm:cxn modelId="{EC793C1E-1714-4B28-8C3A-68CDF3B39A87}" type="presOf" srcId="{79B7C7C5-A1F8-4F7D-9552-7C261CF3B30D}" destId="{99E5F92C-47E7-46E1-B000-056A97BC0D89}" srcOrd="0" destOrd="0" presId="urn:microsoft.com/office/officeart/2005/8/layout/radial4"/>
    <dgm:cxn modelId="{563E6B31-E386-46A2-A75C-1A10E885829F}" type="presOf" srcId="{4177DE80-5AF7-491E-8C93-26A561B66A5B}" destId="{B76CE6C6-0A7B-42DB-9BB5-C5146EC0E9BA}" srcOrd="0" destOrd="0" presId="urn:microsoft.com/office/officeart/2005/8/layout/radial4"/>
    <dgm:cxn modelId="{E651FD35-3D78-48CD-91AC-4B35B202DAAF}" type="presOf" srcId="{8BD9675D-D26B-484C-BA22-9038CE25FC34}" destId="{066445C1-5A8F-4128-875C-08B9265E0EBE}" srcOrd="0" destOrd="0" presId="urn:microsoft.com/office/officeart/2005/8/layout/radial4"/>
    <dgm:cxn modelId="{F529F941-7A1D-47DF-99FA-CF0BA1B3D77C}" srcId="{DA4CBCF1-36AD-4FF9-9BA2-3D878F258593}" destId="{1721B687-1871-41FA-943E-0E387EEC3060}" srcOrd="0" destOrd="0" parTransId="{26EE0110-AF82-49FD-842A-ED7914068EA9}" sibTransId="{991CB331-0B42-489E-A4A0-0721912D1869}"/>
    <dgm:cxn modelId="{6E9C0762-EF68-422F-9101-BCC148918428}" type="presOf" srcId="{9B157999-8AB5-46AD-B3D3-D78B2DB1B408}" destId="{D38E62B7-A081-4B1C-B5E5-83FB82357933}" srcOrd="0" destOrd="0" presId="urn:microsoft.com/office/officeart/2005/8/layout/radial4"/>
    <dgm:cxn modelId="{37655F62-C03A-4B77-9717-A68915950F57}" srcId="{1721B687-1871-41FA-943E-0E387EEC3060}" destId="{47A35ABD-6A90-4493-96BD-442E6451E6CE}" srcOrd="4" destOrd="0" parTransId="{9B157999-8AB5-46AD-B3D3-D78B2DB1B408}" sibTransId="{F2AC1FB3-DC1E-49AE-8401-C86CD1501822}"/>
    <dgm:cxn modelId="{2B147067-D81A-4FD2-844A-CD00941AAE1E}" srcId="{1721B687-1871-41FA-943E-0E387EEC3060}" destId="{F4885A53-C9B5-458C-9319-2655278E29FB}" srcOrd="0" destOrd="0" parTransId="{9EA47563-0F0B-494C-BFF9-4B486C8C04E6}" sibTransId="{C71C5DD1-A2ED-4123-BE56-AF0CFE2DF543}"/>
    <dgm:cxn modelId="{47873F6E-564B-4EA0-A3EA-298FE06093AD}" type="presOf" srcId="{1721B687-1871-41FA-943E-0E387EEC3060}" destId="{C74EF324-4C0C-46DA-ACCF-E6B38788DD94}" srcOrd="0" destOrd="0" presId="urn:microsoft.com/office/officeart/2005/8/layout/radial4"/>
    <dgm:cxn modelId="{4B4D1E51-C7C3-4625-A6EA-3A020A0B759E}" srcId="{1721B687-1871-41FA-943E-0E387EEC3060}" destId="{2ECE09CF-658B-4CBA-924F-2291A3533AB1}" srcOrd="3" destOrd="0" parTransId="{1EB4B918-4EB0-4C6E-B8D1-F7C03D21054A}" sibTransId="{6DEBBF1E-394B-4EC7-9095-B8D8618A348E}"/>
    <dgm:cxn modelId="{9973CF7F-C0DB-427D-9E12-E1F72E55F6DD}" type="presOf" srcId="{DA4CBCF1-36AD-4FF9-9BA2-3D878F258593}" destId="{4AE044F7-8F07-4810-8CCE-0E3F4E394F17}" srcOrd="0" destOrd="0" presId="urn:microsoft.com/office/officeart/2005/8/layout/radial4"/>
    <dgm:cxn modelId="{16213187-EC8E-4D60-ABB6-D51E3E94E360}" type="presOf" srcId="{47A35ABD-6A90-4493-96BD-442E6451E6CE}" destId="{03EC7D68-E693-4795-BCEC-6178DAA06D9E}" srcOrd="0" destOrd="0" presId="urn:microsoft.com/office/officeart/2005/8/layout/radial4"/>
    <dgm:cxn modelId="{BF091292-1D30-4A69-83C2-27BC5D7CF958}" srcId="{1721B687-1871-41FA-943E-0E387EEC3060}" destId="{79B7C7C5-A1F8-4F7D-9552-7C261CF3B30D}" srcOrd="1" destOrd="0" parTransId="{4177DE80-5AF7-491E-8C93-26A561B66A5B}" sibTransId="{725AF0F0-0F3C-4DFC-A2DA-5BE96D53C0B2}"/>
    <dgm:cxn modelId="{2C2B28A8-40FE-4324-B8B0-4EEF2C516A8D}" type="presOf" srcId="{1EB4B918-4EB0-4C6E-B8D1-F7C03D21054A}" destId="{1B810A8E-1353-4E84-894B-0E0BA8864918}" srcOrd="0" destOrd="0" presId="urn:microsoft.com/office/officeart/2005/8/layout/radial4"/>
    <dgm:cxn modelId="{0E5AB3B7-BC2F-4F2E-8FAD-2D8C39E7B4DC}" type="presOf" srcId="{F4885A53-C9B5-458C-9319-2655278E29FB}" destId="{996D1B57-950F-4A27-80A5-60C6FBA7D520}" srcOrd="0" destOrd="0" presId="urn:microsoft.com/office/officeart/2005/8/layout/radial4"/>
    <dgm:cxn modelId="{F4F988C9-A611-49B0-856F-161506851179}" type="presOf" srcId="{2ECE09CF-658B-4CBA-924F-2291A3533AB1}" destId="{7B47B332-0E3E-460A-B254-136AB69DB17F}" srcOrd="0" destOrd="0" presId="urn:microsoft.com/office/officeart/2005/8/layout/radial4"/>
    <dgm:cxn modelId="{4E271ACE-F960-4C90-B6C5-CDA90C41925D}" type="presOf" srcId="{9EA47563-0F0B-494C-BFF9-4B486C8C04E6}" destId="{54D7AE3C-B364-4A7C-A12B-27C4197885E7}" srcOrd="0" destOrd="0" presId="urn:microsoft.com/office/officeart/2005/8/layout/radial4"/>
    <dgm:cxn modelId="{06220EED-DBB0-458A-A6AA-6C8B22B36C52}" type="presOf" srcId="{624B98F3-E73C-4595-AFC5-CF82DE3606C4}" destId="{17BDC532-2C8F-433D-9065-5BFFE2FCF764}" srcOrd="0" destOrd="0" presId="urn:microsoft.com/office/officeart/2005/8/layout/radial4"/>
    <dgm:cxn modelId="{3EFBA4F8-2FD8-447B-87A0-8CF51402D313}" type="presParOf" srcId="{4AE044F7-8F07-4810-8CCE-0E3F4E394F17}" destId="{C74EF324-4C0C-46DA-ACCF-E6B38788DD94}" srcOrd="0" destOrd="0" presId="urn:microsoft.com/office/officeart/2005/8/layout/radial4"/>
    <dgm:cxn modelId="{650D3E7A-095A-42A2-AC00-4FBC52575EBF}" type="presParOf" srcId="{4AE044F7-8F07-4810-8CCE-0E3F4E394F17}" destId="{54D7AE3C-B364-4A7C-A12B-27C4197885E7}" srcOrd="1" destOrd="0" presId="urn:microsoft.com/office/officeart/2005/8/layout/radial4"/>
    <dgm:cxn modelId="{BB0BB6E4-A591-4B30-BDAF-1F70C4A37D08}" type="presParOf" srcId="{4AE044F7-8F07-4810-8CCE-0E3F4E394F17}" destId="{996D1B57-950F-4A27-80A5-60C6FBA7D520}" srcOrd="2" destOrd="0" presId="urn:microsoft.com/office/officeart/2005/8/layout/radial4"/>
    <dgm:cxn modelId="{A900C54F-5CDD-4852-88CD-F74933067D59}" type="presParOf" srcId="{4AE044F7-8F07-4810-8CCE-0E3F4E394F17}" destId="{B76CE6C6-0A7B-42DB-9BB5-C5146EC0E9BA}" srcOrd="3" destOrd="0" presId="urn:microsoft.com/office/officeart/2005/8/layout/radial4"/>
    <dgm:cxn modelId="{2619E950-D973-476D-A3FD-D6881D76A4D5}" type="presParOf" srcId="{4AE044F7-8F07-4810-8CCE-0E3F4E394F17}" destId="{99E5F92C-47E7-46E1-B000-056A97BC0D89}" srcOrd="4" destOrd="0" presId="urn:microsoft.com/office/officeart/2005/8/layout/radial4"/>
    <dgm:cxn modelId="{67C0C18C-A519-400A-ACA1-D89755B4638B}" type="presParOf" srcId="{4AE044F7-8F07-4810-8CCE-0E3F4E394F17}" destId="{17BDC532-2C8F-433D-9065-5BFFE2FCF764}" srcOrd="5" destOrd="0" presId="urn:microsoft.com/office/officeart/2005/8/layout/radial4"/>
    <dgm:cxn modelId="{5F8672EE-2978-4E50-9822-40306C7E53C7}" type="presParOf" srcId="{4AE044F7-8F07-4810-8CCE-0E3F4E394F17}" destId="{066445C1-5A8F-4128-875C-08B9265E0EBE}" srcOrd="6" destOrd="0" presId="urn:microsoft.com/office/officeart/2005/8/layout/radial4"/>
    <dgm:cxn modelId="{37264426-7D69-4C5F-93DD-17EE664FB987}" type="presParOf" srcId="{4AE044F7-8F07-4810-8CCE-0E3F4E394F17}" destId="{1B810A8E-1353-4E84-894B-0E0BA8864918}" srcOrd="7" destOrd="0" presId="urn:microsoft.com/office/officeart/2005/8/layout/radial4"/>
    <dgm:cxn modelId="{97190694-4B08-4D03-8881-6E607D1D2D47}" type="presParOf" srcId="{4AE044F7-8F07-4810-8CCE-0E3F4E394F17}" destId="{7B47B332-0E3E-460A-B254-136AB69DB17F}" srcOrd="8" destOrd="0" presId="urn:microsoft.com/office/officeart/2005/8/layout/radial4"/>
    <dgm:cxn modelId="{EBDBB97E-1688-43C2-B71F-225E36B0C13C}" type="presParOf" srcId="{4AE044F7-8F07-4810-8CCE-0E3F4E394F17}" destId="{D38E62B7-A081-4B1C-B5E5-83FB82357933}" srcOrd="9" destOrd="0" presId="urn:microsoft.com/office/officeart/2005/8/layout/radial4"/>
    <dgm:cxn modelId="{EEE6F496-C27D-48B6-BCFF-319779647C36}" type="presParOf" srcId="{4AE044F7-8F07-4810-8CCE-0E3F4E394F17}" destId="{03EC7D68-E693-4795-BCEC-6178DAA06D9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Analiza</a:t>
          </a:r>
          <a:r>
            <a:rPr lang="pl-PL" sz="2800" b="1" baseline="0" dirty="0"/>
            <a:t> oddziaływań projektu FEDS 2021-2027 wraz z załącznikami</a:t>
          </a:r>
          <a:endParaRPr lang="pl-PL" sz="2800" b="1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Przewidywane znaczące oddziaływanie na poszczególne komponenty środowiska</a:t>
          </a:r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Analiza</a:t>
          </a:r>
          <a:r>
            <a:rPr lang="pl-PL" sz="2800" b="1" baseline="0" dirty="0"/>
            <a:t> oddziaływań projektu FEDS 2021-2027 wraz z załącznikami</a:t>
          </a:r>
          <a:endParaRPr lang="pl-PL" sz="2800" b="1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Analiza oddziaływań projektu FEDS 2021-2027 wraz z załącznikami </a:t>
          </a:r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Analiza oddziaływań projektu FEDS 2021-2027 wraz z załącznikami </a:t>
          </a:r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3D7BFE8-9AD6-45F6-8B99-485297772B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9C7F82-B94B-4EF2-9A86-4EBCCA8E3762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000" b="1" dirty="0"/>
            <a:t>Oddziaływanie transgraniczne</a:t>
          </a:r>
          <a:endParaRPr lang="pl-PL" sz="2000" dirty="0"/>
        </a:p>
      </dgm:t>
    </dgm:pt>
    <dgm:pt modelId="{3298292A-3AB4-4358-922E-9C78610A6FFE}" type="parTrans" cxnId="{CD8EB1F0-C6E5-4295-97B0-C498E71A11AC}">
      <dgm:prSet/>
      <dgm:spPr/>
      <dgm:t>
        <a:bodyPr/>
        <a:lstStyle/>
        <a:p>
          <a:endParaRPr lang="pl-PL" sz="2000"/>
        </a:p>
      </dgm:t>
    </dgm:pt>
    <dgm:pt modelId="{DD1D868C-FB99-4350-B0CE-D8507EE89E9F}" type="sibTrans" cxnId="{CD8EB1F0-C6E5-4295-97B0-C498E71A11AC}">
      <dgm:prSet/>
      <dgm:spPr/>
      <dgm:t>
        <a:bodyPr/>
        <a:lstStyle/>
        <a:p>
          <a:endParaRPr lang="pl-PL" sz="2000"/>
        </a:p>
      </dgm:t>
    </dgm:pt>
    <dgm:pt modelId="{18CE87E8-D29B-4563-8EE3-898186325DE0}">
      <dgm:prSet phldrT="[Tekst]" custT="1"/>
      <dgm:spPr/>
      <dgm:t>
        <a:bodyPr/>
        <a:lstStyle/>
        <a:p>
          <a:r>
            <a:rPr lang="pl-PL" sz="2000" b="1" dirty="0"/>
            <a:t>typy projektów zaplanowane do realizacji w poszczególnych priorytetach, nie będą powodowały oddziaływań transgranicznych;</a:t>
          </a:r>
        </a:p>
      </dgm:t>
    </dgm:pt>
    <dgm:pt modelId="{285AF493-4EE8-4B3D-BBA9-5F3D366E227D}" type="parTrans" cxnId="{DB424644-FC4E-4DAC-AB54-79803A51CF21}">
      <dgm:prSet/>
      <dgm:spPr/>
      <dgm:t>
        <a:bodyPr/>
        <a:lstStyle/>
        <a:p>
          <a:endParaRPr lang="pl-PL" sz="2000"/>
        </a:p>
      </dgm:t>
    </dgm:pt>
    <dgm:pt modelId="{C81692D3-9869-40C8-99A1-4681AFB9BC49}" type="sibTrans" cxnId="{DB424644-FC4E-4DAC-AB54-79803A51CF21}">
      <dgm:prSet/>
      <dgm:spPr/>
      <dgm:t>
        <a:bodyPr/>
        <a:lstStyle/>
        <a:p>
          <a:endParaRPr lang="pl-PL" sz="2000"/>
        </a:p>
      </dgm:t>
    </dgm:pt>
    <dgm:pt modelId="{33D24278-DA5F-4EDA-9200-C8C6637EED31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000" b="1" dirty="0"/>
            <a:t>Oddziaływanie skumulowane</a:t>
          </a:r>
          <a:endParaRPr lang="pl-PL" sz="2000" dirty="0"/>
        </a:p>
      </dgm:t>
    </dgm:pt>
    <dgm:pt modelId="{CCB76450-E2E7-4B76-A106-1693FA05693F}" type="parTrans" cxnId="{8DD10090-AC10-40AA-ABF8-119CA084CA93}">
      <dgm:prSet/>
      <dgm:spPr/>
      <dgm:t>
        <a:bodyPr/>
        <a:lstStyle/>
        <a:p>
          <a:endParaRPr lang="pl-PL" sz="2000"/>
        </a:p>
      </dgm:t>
    </dgm:pt>
    <dgm:pt modelId="{0C910C9C-A5E8-4FA5-AF2E-BA9611D05A13}" type="sibTrans" cxnId="{8DD10090-AC10-40AA-ABF8-119CA084CA93}">
      <dgm:prSet/>
      <dgm:spPr/>
      <dgm:t>
        <a:bodyPr/>
        <a:lstStyle/>
        <a:p>
          <a:endParaRPr lang="pl-PL" sz="2000"/>
        </a:p>
      </dgm:t>
    </dgm:pt>
    <dgm:pt modelId="{A493B8B4-56F7-49EB-9D73-BF0A794D921C}">
      <dgm:prSet phldrT="[Tekst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kern="1200" dirty="0"/>
            <a:t> Nie można przewidzieć dokładnych oddziaływań skumulowanych - brak informacji o lokalizacji przedsięwzięć.</a:t>
          </a:r>
        </a:p>
      </dgm:t>
    </dgm:pt>
    <dgm:pt modelId="{47FAF5E9-9415-4C10-9F8E-7F531CD833EC}" type="parTrans" cxnId="{C49BD1EE-D54D-4B8F-ADDC-CBB53100E29B}">
      <dgm:prSet/>
      <dgm:spPr/>
      <dgm:t>
        <a:bodyPr/>
        <a:lstStyle/>
        <a:p>
          <a:endParaRPr lang="pl-PL" sz="2000"/>
        </a:p>
      </dgm:t>
    </dgm:pt>
    <dgm:pt modelId="{0E2BC3D6-C560-4933-B8B8-71E5947B2001}" type="sibTrans" cxnId="{C49BD1EE-D54D-4B8F-ADDC-CBB53100E29B}">
      <dgm:prSet/>
      <dgm:spPr/>
      <dgm:t>
        <a:bodyPr/>
        <a:lstStyle/>
        <a:p>
          <a:endParaRPr lang="pl-PL" sz="2000"/>
        </a:p>
      </dgm:t>
    </dgm:pt>
    <dgm:pt modelId="{D96D8393-25EB-44DD-B847-D623D9C597F6}">
      <dgm:prSet phldrT="[Tekst]" custT="1"/>
      <dgm:spPr/>
      <dgm:t>
        <a:bodyPr/>
        <a:lstStyle/>
        <a:p>
          <a:endParaRPr lang="pl-PL" sz="2000" dirty="0"/>
        </a:p>
      </dgm:t>
    </dgm:pt>
    <dgm:pt modelId="{AACFD183-F84C-4120-9388-25579BA1E295}" type="parTrans" cxnId="{2C463231-A518-4B40-9CA9-599953A9BCE5}">
      <dgm:prSet/>
      <dgm:spPr/>
      <dgm:t>
        <a:bodyPr/>
        <a:lstStyle/>
        <a:p>
          <a:endParaRPr lang="pl-PL"/>
        </a:p>
      </dgm:t>
    </dgm:pt>
    <dgm:pt modelId="{5E04F294-5C93-40E9-9E1E-DEF930421FC2}" type="sibTrans" cxnId="{2C463231-A518-4B40-9CA9-599953A9BCE5}">
      <dgm:prSet/>
      <dgm:spPr/>
      <dgm:t>
        <a:bodyPr/>
        <a:lstStyle/>
        <a:p>
          <a:endParaRPr lang="pl-PL"/>
        </a:p>
      </dgm:t>
    </dgm:pt>
    <dgm:pt modelId="{6EBBFBBD-A1F8-4926-9C7B-2F446BCC146D}">
      <dgm:prSet phldrT="[Tekst]" custT="1"/>
      <dgm:spPr/>
      <dgm:t>
        <a:bodyPr/>
        <a:lstStyle/>
        <a:p>
          <a:r>
            <a:rPr lang="pl-PL" sz="2000" b="1" dirty="0"/>
            <a:t>wniosek wynika min. z rodzajów oddziaływań, skali inwestycji oraz ich charakteru, a także ogólnych i strategicznych sformułowań, które nie wskazują precyzyjnie lokalizacji inwestycji. W ocenie posłużono się także wnioskami z prognoz sporządzonych dla powiązanych dokumentów sektorowych (np. Program budowy 100 obwodnic)</a:t>
          </a:r>
        </a:p>
      </dgm:t>
    </dgm:pt>
    <dgm:pt modelId="{40225565-320D-4661-959F-E5C286A4FEE5}" type="parTrans" cxnId="{26662ADA-A496-49F1-B139-1FECF6CC04E3}">
      <dgm:prSet/>
      <dgm:spPr/>
      <dgm:t>
        <a:bodyPr/>
        <a:lstStyle/>
        <a:p>
          <a:endParaRPr lang="pl-PL"/>
        </a:p>
      </dgm:t>
    </dgm:pt>
    <dgm:pt modelId="{C767B91B-1C36-4BE6-AE66-6842E164C2F6}" type="sibTrans" cxnId="{26662ADA-A496-49F1-B139-1FECF6CC04E3}">
      <dgm:prSet/>
      <dgm:spPr/>
      <dgm:t>
        <a:bodyPr/>
        <a:lstStyle/>
        <a:p>
          <a:endParaRPr lang="pl-PL"/>
        </a:p>
      </dgm:t>
    </dgm:pt>
    <dgm:pt modelId="{7D43C229-9624-4473-821E-556CF98DCEB5}">
      <dgm:prSet phldrT="[Tekst]" custT="1"/>
      <dgm:spPr/>
      <dgm:t>
        <a:bodyPr/>
        <a:lstStyle/>
        <a:p>
          <a:r>
            <a:rPr lang="pl-PL" sz="2000" b="1" dirty="0"/>
            <a:t>w prognozie wskazano typy projektów, które potencjalnie, w zależności od obranej lokalizacji oraz skali mogą na etapie realizacji powodować wystąpienie ryzyka oddziaływań transgranicznych (z zakresu energetyki, transportu) – konieczna analiza szczegółowa na etapie oceny oddziaływania na środowisko przedsięwzięcia</a:t>
          </a:r>
        </a:p>
      </dgm:t>
    </dgm:pt>
    <dgm:pt modelId="{38119449-63ED-4900-80CA-FEDAD1EE784D}" type="parTrans" cxnId="{AFC676DE-6C3E-459C-874B-F96D136A4052}">
      <dgm:prSet/>
      <dgm:spPr/>
      <dgm:t>
        <a:bodyPr/>
        <a:lstStyle/>
        <a:p>
          <a:endParaRPr lang="pl-PL"/>
        </a:p>
      </dgm:t>
    </dgm:pt>
    <dgm:pt modelId="{6C74BE59-26C2-43CC-9E38-05A5B97C4065}" type="sibTrans" cxnId="{AFC676DE-6C3E-459C-874B-F96D136A4052}">
      <dgm:prSet/>
      <dgm:spPr/>
      <dgm:t>
        <a:bodyPr/>
        <a:lstStyle/>
        <a:p>
          <a:endParaRPr lang="pl-PL"/>
        </a:p>
      </dgm:t>
    </dgm:pt>
    <dgm:pt modelId="{31E180A9-7E7C-442B-8268-DD99111BD83D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Kumulacja negatywnych oddziaływań ewentualnie w przypadku rozwoju infrastruktury liniowej, energetycznej.</a:t>
          </a:r>
        </a:p>
      </dgm:t>
    </dgm:pt>
    <dgm:pt modelId="{F0CE58C6-3E20-4AF7-9BC9-79D32FE949C2}" type="parTrans" cxnId="{6DA49B6A-449D-4632-9CC5-017B8FA77D7C}">
      <dgm:prSet/>
      <dgm:spPr/>
      <dgm:t>
        <a:bodyPr/>
        <a:lstStyle/>
        <a:p>
          <a:endParaRPr lang="pl-PL"/>
        </a:p>
      </dgm:t>
    </dgm:pt>
    <dgm:pt modelId="{359C01F9-1A7D-47D3-ACA0-30D13CC7CECC}" type="sibTrans" cxnId="{6DA49B6A-449D-4632-9CC5-017B8FA77D7C}">
      <dgm:prSet/>
      <dgm:spPr/>
      <dgm:t>
        <a:bodyPr/>
        <a:lstStyle/>
        <a:p>
          <a:endParaRPr lang="pl-PL"/>
        </a:p>
      </dgm:t>
    </dgm:pt>
    <dgm:pt modelId="{915517BE-50C0-471D-ADA5-C71B717A05F5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Potencjalne oddziaływania przeważnie krótkotrwałe (na etapie budowy inwestycji) i lokalne.</a:t>
          </a:r>
        </a:p>
      </dgm:t>
    </dgm:pt>
    <dgm:pt modelId="{59C7A880-FFD5-4901-98C9-8A9998FF02FA}" type="parTrans" cxnId="{3EC36203-B896-46EF-AF4B-0C2B8CB1DBA3}">
      <dgm:prSet/>
      <dgm:spPr/>
      <dgm:t>
        <a:bodyPr/>
        <a:lstStyle/>
        <a:p>
          <a:endParaRPr lang="pl-PL"/>
        </a:p>
      </dgm:t>
    </dgm:pt>
    <dgm:pt modelId="{3EC0879C-5D6F-4BF7-A4B0-07CE3332869A}" type="sibTrans" cxnId="{3EC36203-B896-46EF-AF4B-0C2B8CB1DBA3}">
      <dgm:prSet/>
      <dgm:spPr/>
      <dgm:t>
        <a:bodyPr/>
        <a:lstStyle/>
        <a:p>
          <a:endParaRPr lang="pl-PL"/>
        </a:p>
      </dgm:t>
    </dgm:pt>
    <dgm:pt modelId="{A7381B2F-006C-43B6-9625-09D87DD051B5}" type="pres">
      <dgm:prSet presAssocID="{53D7BFE8-9AD6-45F6-8B99-485297772B3E}" presName="linear" presStyleCnt="0">
        <dgm:presLayoutVars>
          <dgm:animLvl val="lvl"/>
          <dgm:resizeHandles val="exact"/>
        </dgm:presLayoutVars>
      </dgm:prSet>
      <dgm:spPr/>
    </dgm:pt>
    <dgm:pt modelId="{B75DACB8-B35F-4E5A-86AF-2E89D7D94D76}" type="pres">
      <dgm:prSet presAssocID="{C79C7F82-B94B-4EF2-9A86-4EBCCA8E3762}" presName="parentText" presStyleLbl="node1" presStyleIdx="0" presStyleCnt="2" custScaleY="90992" custLinFactNeighborX="-174" custLinFactNeighborY="-6430">
        <dgm:presLayoutVars>
          <dgm:chMax val="0"/>
          <dgm:bulletEnabled val="1"/>
        </dgm:presLayoutVars>
      </dgm:prSet>
      <dgm:spPr/>
    </dgm:pt>
    <dgm:pt modelId="{4462F43F-3B03-40E2-9566-80FF618D7354}" type="pres">
      <dgm:prSet presAssocID="{C79C7F82-B94B-4EF2-9A86-4EBCCA8E3762}" presName="childText" presStyleLbl="revTx" presStyleIdx="0" presStyleCnt="2" custScaleX="100000" custScaleY="103073">
        <dgm:presLayoutVars>
          <dgm:bulletEnabled val="1"/>
        </dgm:presLayoutVars>
      </dgm:prSet>
      <dgm:spPr/>
    </dgm:pt>
    <dgm:pt modelId="{EAE0719F-24DA-4BFD-AFB2-3C188A23E1AB}" type="pres">
      <dgm:prSet presAssocID="{33D24278-DA5F-4EDA-9200-C8C6637EED31}" presName="parentText" presStyleLbl="node1" presStyleIdx="1" presStyleCnt="2" custScaleY="59667" custLinFactNeighborX="-174" custLinFactNeighborY="6793">
        <dgm:presLayoutVars>
          <dgm:chMax val="0"/>
          <dgm:bulletEnabled val="1"/>
        </dgm:presLayoutVars>
      </dgm:prSet>
      <dgm:spPr/>
    </dgm:pt>
    <dgm:pt modelId="{E07B9591-CA77-4000-A538-87BA9239AF6C}" type="pres">
      <dgm:prSet presAssocID="{33D24278-DA5F-4EDA-9200-C8C6637EED31}" presName="childText" presStyleLbl="revTx" presStyleIdx="1" presStyleCnt="2" custScaleX="99651" custScaleY="164332">
        <dgm:presLayoutVars>
          <dgm:bulletEnabled val="1"/>
        </dgm:presLayoutVars>
      </dgm:prSet>
      <dgm:spPr/>
    </dgm:pt>
  </dgm:ptLst>
  <dgm:cxnLst>
    <dgm:cxn modelId="{3EC36203-B896-46EF-AF4B-0C2B8CB1DBA3}" srcId="{33D24278-DA5F-4EDA-9200-C8C6637EED31}" destId="{915517BE-50C0-471D-ADA5-C71B717A05F5}" srcOrd="2" destOrd="0" parTransId="{59C7A880-FFD5-4901-98C9-8A9998FF02FA}" sibTransId="{3EC0879C-5D6F-4BF7-A4B0-07CE3332869A}"/>
    <dgm:cxn modelId="{2C463231-A518-4B40-9CA9-599953A9BCE5}" srcId="{C79C7F82-B94B-4EF2-9A86-4EBCCA8E3762}" destId="{D96D8393-25EB-44DD-B847-D623D9C597F6}" srcOrd="3" destOrd="0" parTransId="{AACFD183-F84C-4120-9388-25579BA1E295}" sibTransId="{5E04F294-5C93-40E9-9E1E-DEF930421FC2}"/>
    <dgm:cxn modelId="{BE05BD34-EF3B-4323-8F08-F2DABB5286E5}" type="presOf" srcId="{18CE87E8-D29B-4563-8EE3-898186325DE0}" destId="{4462F43F-3B03-40E2-9566-80FF618D7354}" srcOrd="0" destOrd="0" presId="urn:microsoft.com/office/officeart/2005/8/layout/vList2"/>
    <dgm:cxn modelId="{576EDE37-F9BE-497A-9918-674E6A3912DC}" type="presOf" srcId="{915517BE-50C0-471D-ADA5-C71B717A05F5}" destId="{E07B9591-CA77-4000-A538-87BA9239AF6C}" srcOrd="0" destOrd="2" presId="urn:microsoft.com/office/officeart/2005/8/layout/vList2"/>
    <dgm:cxn modelId="{DB424644-FC4E-4DAC-AB54-79803A51CF21}" srcId="{C79C7F82-B94B-4EF2-9A86-4EBCCA8E3762}" destId="{18CE87E8-D29B-4563-8EE3-898186325DE0}" srcOrd="0" destOrd="0" parTransId="{285AF493-4EE8-4B3D-BBA9-5F3D366E227D}" sibTransId="{C81692D3-9869-40C8-99A1-4681AFB9BC49}"/>
    <dgm:cxn modelId="{D268F044-8617-49D0-80FD-F8DD244F0071}" type="presOf" srcId="{D96D8393-25EB-44DD-B847-D623D9C597F6}" destId="{4462F43F-3B03-40E2-9566-80FF618D7354}" srcOrd="0" destOrd="3" presId="urn:microsoft.com/office/officeart/2005/8/layout/vList2"/>
    <dgm:cxn modelId="{01120F49-EC92-423E-97EC-23EBFF78F32E}" type="presOf" srcId="{33D24278-DA5F-4EDA-9200-C8C6637EED31}" destId="{EAE0719F-24DA-4BFD-AFB2-3C188A23E1AB}" srcOrd="0" destOrd="0" presId="urn:microsoft.com/office/officeart/2005/8/layout/vList2"/>
    <dgm:cxn modelId="{0587B069-2613-45C1-9433-2D0FDA242508}" type="presOf" srcId="{53D7BFE8-9AD6-45F6-8B99-485297772B3E}" destId="{A7381B2F-006C-43B6-9625-09D87DD051B5}" srcOrd="0" destOrd="0" presId="urn:microsoft.com/office/officeart/2005/8/layout/vList2"/>
    <dgm:cxn modelId="{6DA49B6A-449D-4632-9CC5-017B8FA77D7C}" srcId="{33D24278-DA5F-4EDA-9200-C8C6637EED31}" destId="{31E180A9-7E7C-442B-8268-DD99111BD83D}" srcOrd="1" destOrd="0" parTransId="{F0CE58C6-3E20-4AF7-9BC9-79D32FE949C2}" sibTransId="{359C01F9-1A7D-47D3-ACA0-30D13CC7CECC}"/>
    <dgm:cxn modelId="{949B0F4C-87C5-48A7-B08D-F4DC63C4595A}" type="presOf" srcId="{A493B8B4-56F7-49EB-9D73-BF0A794D921C}" destId="{E07B9591-CA77-4000-A538-87BA9239AF6C}" srcOrd="0" destOrd="0" presId="urn:microsoft.com/office/officeart/2005/8/layout/vList2"/>
    <dgm:cxn modelId="{8DD10090-AC10-40AA-ABF8-119CA084CA93}" srcId="{53D7BFE8-9AD6-45F6-8B99-485297772B3E}" destId="{33D24278-DA5F-4EDA-9200-C8C6637EED31}" srcOrd="1" destOrd="0" parTransId="{CCB76450-E2E7-4B76-A106-1693FA05693F}" sibTransId="{0C910C9C-A5E8-4FA5-AF2E-BA9611D05A13}"/>
    <dgm:cxn modelId="{8254BBA6-FC55-474F-85E1-46C8F79AA7E7}" type="presOf" srcId="{6EBBFBBD-A1F8-4926-9C7B-2F446BCC146D}" destId="{4462F43F-3B03-40E2-9566-80FF618D7354}" srcOrd="0" destOrd="1" presId="urn:microsoft.com/office/officeart/2005/8/layout/vList2"/>
    <dgm:cxn modelId="{5D4184BD-25DD-43AE-ADA2-85376FB0B28D}" type="presOf" srcId="{7D43C229-9624-4473-821E-556CF98DCEB5}" destId="{4462F43F-3B03-40E2-9566-80FF618D7354}" srcOrd="0" destOrd="2" presId="urn:microsoft.com/office/officeart/2005/8/layout/vList2"/>
    <dgm:cxn modelId="{26662ADA-A496-49F1-B139-1FECF6CC04E3}" srcId="{C79C7F82-B94B-4EF2-9A86-4EBCCA8E3762}" destId="{6EBBFBBD-A1F8-4926-9C7B-2F446BCC146D}" srcOrd="1" destOrd="0" parTransId="{40225565-320D-4661-959F-E5C286A4FEE5}" sibTransId="{C767B91B-1C36-4BE6-AE66-6842E164C2F6}"/>
    <dgm:cxn modelId="{AFC676DE-6C3E-459C-874B-F96D136A4052}" srcId="{C79C7F82-B94B-4EF2-9A86-4EBCCA8E3762}" destId="{7D43C229-9624-4473-821E-556CF98DCEB5}" srcOrd="2" destOrd="0" parTransId="{38119449-63ED-4900-80CA-FEDAD1EE784D}" sibTransId="{6C74BE59-26C2-43CC-9E38-05A5B97C4065}"/>
    <dgm:cxn modelId="{C49BD1EE-D54D-4B8F-ADDC-CBB53100E29B}" srcId="{33D24278-DA5F-4EDA-9200-C8C6637EED31}" destId="{A493B8B4-56F7-49EB-9D73-BF0A794D921C}" srcOrd="0" destOrd="0" parTransId="{47FAF5E9-9415-4C10-9F8E-7F531CD833EC}" sibTransId="{0E2BC3D6-C560-4933-B8B8-71E5947B2001}"/>
    <dgm:cxn modelId="{CD8EB1F0-C6E5-4295-97B0-C498E71A11AC}" srcId="{53D7BFE8-9AD6-45F6-8B99-485297772B3E}" destId="{C79C7F82-B94B-4EF2-9A86-4EBCCA8E3762}" srcOrd="0" destOrd="0" parTransId="{3298292A-3AB4-4358-922E-9C78610A6FFE}" sibTransId="{DD1D868C-FB99-4350-B0CE-D8507EE89E9F}"/>
    <dgm:cxn modelId="{D88469FB-0F3C-4F62-A487-85FA0E507588}" type="presOf" srcId="{C79C7F82-B94B-4EF2-9A86-4EBCCA8E3762}" destId="{B75DACB8-B35F-4E5A-86AF-2E89D7D94D76}" srcOrd="0" destOrd="0" presId="urn:microsoft.com/office/officeart/2005/8/layout/vList2"/>
    <dgm:cxn modelId="{C1A43CFD-72E0-42C6-863D-55C484A3573E}" type="presOf" srcId="{31E180A9-7E7C-442B-8268-DD99111BD83D}" destId="{E07B9591-CA77-4000-A538-87BA9239AF6C}" srcOrd="0" destOrd="1" presId="urn:microsoft.com/office/officeart/2005/8/layout/vList2"/>
    <dgm:cxn modelId="{5C06FFB9-BBAE-4479-BC26-2C7BC29B81A7}" type="presParOf" srcId="{A7381B2F-006C-43B6-9625-09D87DD051B5}" destId="{B75DACB8-B35F-4E5A-86AF-2E89D7D94D76}" srcOrd="0" destOrd="0" presId="urn:microsoft.com/office/officeart/2005/8/layout/vList2"/>
    <dgm:cxn modelId="{23E49C61-D458-473D-8A9F-7992D9279B70}" type="presParOf" srcId="{A7381B2F-006C-43B6-9625-09D87DD051B5}" destId="{4462F43F-3B03-40E2-9566-80FF618D7354}" srcOrd="1" destOrd="0" presId="urn:microsoft.com/office/officeart/2005/8/layout/vList2"/>
    <dgm:cxn modelId="{9B7CDF12-3E13-4870-8C63-E93D1A8C081C}" type="presParOf" srcId="{A7381B2F-006C-43B6-9625-09D87DD051B5}" destId="{EAE0719F-24DA-4BFD-AFB2-3C188A23E1AB}" srcOrd="2" destOrd="0" presId="urn:microsoft.com/office/officeart/2005/8/layout/vList2"/>
    <dgm:cxn modelId="{C47C65D8-E7EF-4322-98FE-577FEEC5919E}" type="presParOf" srcId="{A7381B2F-006C-43B6-9625-09D87DD051B5}" destId="{E07B9591-CA77-4000-A538-87BA9239AF6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3D7BFE8-9AD6-45F6-8B99-485297772B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9C7F82-B94B-4EF2-9A86-4EBCCA8E3762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400" b="1" dirty="0"/>
            <a:t>Rekomendacje</a:t>
          </a:r>
        </a:p>
      </dgm:t>
    </dgm:pt>
    <dgm:pt modelId="{3298292A-3AB4-4358-922E-9C78610A6FFE}" type="parTrans" cxnId="{CD8EB1F0-C6E5-4295-97B0-C498E71A11AC}">
      <dgm:prSet/>
      <dgm:spPr/>
      <dgm:t>
        <a:bodyPr/>
        <a:lstStyle/>
        <a:p>
          <a:endParaRPr lang="pl-PL" sz="2000"/>
        </a:p>
      </dgm:t>
    </dgm:pt>
    <dgm:pt modelId="{DD1D868C-FB99-4350-B0CE-D8507EE89E9F}" type="sibTrans" cxnId="{CD8EB1F0-C6E5-4295-97B0-C498E71A11AC}">
      <dgm:prSet/>
      <dgm:spPr/>
      <dgm:t>
        <a:bodyPr/>
        <a:lstStyle/>
        <a:p>
          <a:endParaRPr lang="pl-PL" sz="2000"/>
        </a:p>
      </dgm:t>
    </dgm:pt>
    <dgm:pt modelId="{18CE87E8-D29B-4563-8EE3-898186325DE0}">
      <dgm:prSet phldrT="[Tekst]" custT="1"/>
      <dgm:spPr/>
      <dgm:t>
        <a:bodyPr/>
        <a:lstStyle/>
        <a:p>
          <a:r>
            <a:rPr lang="pl-PL" sz="2200" b="1" kern="1200" dirty="0">
              <a:latin typeface="+mn-lt"/>
            </a:rPr>
            <a:t>Wprowadzenie zapisów dotyczących wsparcia działań z zakresu </a:t>
          </a:r>
          <a:r>
            <a:rPr lang="pl-PL" sz="2200" b="1" kern="1200" dirty="0" err="1">
              <a:latin typeface="+mn-lt"/>
            </a:rPr>
            <a:t>ekoinnowacji</a:t>
          </a:r>
          <a:r>
            <a:rPr lang="pl-PL" sz="2200" b="1" kern="1200" dirty="0">
              <a:latin typeface="+mn-lt"/>
            </a:rPr>
            <a:t> oraz uwzględnienie wsparcia dla zielonych miejsc pracy;</a:t>
          </a:r>
        </a:p>
      </dgm:t>
    </dgm:pt>
    <dgm:pt modelId="{285AF493-4EE8-4B3D-BBA9-5F3D366E227D}" type="parTrans" cxnId="{DB424644-FC4E-4DAC-AB54-79803A51CF21}">
      <dgm:prSet/>
      <dgm:spPr/>
      <dgm:t>
        <a:bodyPr/>
        <a:lstStyle/>
        <a:p>
          <a:endParaRPr lang="pl-PL" sz="2000"/>
        </a:p>
      </dgm:t>
    </dgm:pt>
    <dgm:pt modelId="{C81692D3-9869-40C8-99A1-4681AFB9BC49}" type="sibTrans" cxnId="{DB424644-FC4E-4DAC-AB54-79803A51CF21}">
      <dgm:prSet/>
      <dgm:spPr/>
      <dgm:t>
        <a:bodyPr/>
        <a:lstStyle/>
        <a:p>
          <a:endParaRPr lang="pl-PL" sz="2000"/>
        </a:p>
      </dgm:t>
    </dgm:pt>
    <dgm:pt modelId="{9EEC493A-B5F9-42FE-89AE-AEC9C16E485D}">
      <dgm:prSet phldrT="[Tekst]" custT="1"/>
      <dgm:spPr/>
      <dgm:t>
        <a:bodyPr/>
        <a:lstStyle/>
        <a:p>
          <a:r>
            <a:rPr lang="pl-PL" sz="2200" b="1" kern="1200" dirty="0">
              <a:latin typeface="+mn-lt"/>
            </a:rPr>
            <a:t>Rozszerzenie Priorytetu 2 – Środowisko, cel szczegółowy CP2, vii - Ochrona przyrody i klimatu o działania związane z rozwojem niebieskiej i zielonej infrastruktury oraz </a:t>
          </a:r>
          <a:r>
            <a:rPr lang="pl-PL" sz="2200" b="1" kern="1200" dirty="0" err="1">
              <a:latin typeface="+mn-lt"/>
            </a:rPr>
            <a:t>rozszczelniania</a:t>
          </a:r>
          <a:r>
            <a:rPr lang="pl-PL" sz="2200" b="1" kern="1200" dirty="0">
              <a:latin typeface="+mn-lt"/>
            </a:rPr>
            <a:t> gruntów;</a:t>
          </a:r>
        </a:p>
      </dgm:t>
    </dgm:pt>
    <dgm:pt modelId="{133D25E8-CF5B-4105-BD8E-21EA26D76701}" type="parTrans" cxnId="{8BE9AB11-27D1-47A9-AFA5-7D2105C9D0E4}">
      <dgm:prSet/>
      <dgm:spPr/>
      <dgm:t>
        <a:bodyPr/>
        <a:lstStyle/>
        <a:p>
          <a:endParaRPr lang="pl-PL"/>
        </a:p>
      </dgm:t>
    </dgm:pt>
    <dgm:pt modelId="{631C1BDD-4230-42B8-9CAE-D4FC08263327}" type="sibTrans" cxnId="{8BE9AB11-27D1-47A9-AFA5-7D2105C9D0E4}">
      <dgm:prSet/>
      <dgm:spPr/>
      <dgm:t>
        <a:bodyPr/>
        <a:lstStyle/>
        <a:p>
          <a:endParaRPr lang="pl-PL"/>
        </a:p>
      </dgm:t>
    </dgm:pt>
    <dgm:pt modelId="{2E036157-9252-4316-ABAF-96D6CB807039}">
      <dgm:prSet phldrT="[Tekst]" custT="1"/>
      <dgm:spPr/>
      <dgm:t>
        <a:bodyPr/>
        <a:lstStyle/>
        <a:p>
          <a:r>
            <a:rPr lang="pl-PL" sz="2200" b="1" kern="1200" dirty="0">
              <a:latin typeface="+mn-lt"/>
            </a:rPr>
            <a:t>Ocena priorytetów Programu pod kątem zgodności z zasadą DNSH tj. „nie czyń poważnych szkód”</a:t>
          </a:r>
        </a:p>
      </dgm:t>
    </dgm:pt>
    <dgm:pt modelId="{511AACD3-3595-4F08-B8C9-BDE2FB59111F}" type="parTrans" cxnId="{18A4FF82-6522-47E3-87AA-50279A4BB19A}">
      <dgm:prSet/>
      <dgm:spPr/>
      <dgm:t>
        <a:bodyPr/>
        <a:lstStyle/>
        <a:p>
          <a:endParaRPr lang="pl-PL"/>
        </a:p>
      </dgm:t>
    </dgm:pt>
    <dgm:pt modelId="{AFE12493-BF0E-499D-B6A2-AFEFC2798038}" type="sibTrans" cxnId="{18A4FF82-6522-47E3-87AA-50279A4BB19A}">
      <dgm:prSet/>
      <dgm:spPr/>
      <dgm:t>
        <a:bodyPr/>
        <a:lstStyle/>
        <a:p>
          <a:endParaRPr lang="pl-PL"/>
        </a:p>
      </dgm:t>
    </dgm:pt>
    <dgm:pt modelId="{CCD56CBB-E880-4D24-AD6D-EC205CF372C3}">
      <dgm:prSet phldrT="[Tekst]" custT="1"/>
      <dgm:spPr/>
      <dgm:t>
        <a:bodyPr/>
        <a:lstStyle/>
        <a:p>
          <a:r>
            <a:rPr lang="pl-PL" sz="2200" b="1" kern="1200" dirty="0">
              <a:latin typeface="+mn-lt"/>
            </a:rPr>
            <a:t>Wprowadzenie rekomendacji dot. kryteriów pod kątem lokalizacji farm fotowoltaicznych na obszarze Dolnego Śląska – unikanie lokowania instalacji  na glebach o wysokich walorach użytkowych, preferowanie terenów przekształconych działalnością przemysłową lub górniczą;</a:t>
          </a:r>
        </a:p>
      </dgm:t>
    </dgm:pt>
    <dgm:pt modelId="{6D6FBFA7-1E5D-45E4-8650-89E2BA1AB8BA}" type="parTrans" cxnId="{1019C601-B52F-4E46-B42B-E8EB8DC001E1}">
      <dgm:prSet/>
      <dgm:spPr/>
      <dgm:t>
        <a:bodyPr/>
        <a:lstStyle/>
        <a:p>
          <a:endParaRPr lang="pl-PL"/>
        </a:p>
      </dgm:t>
    </dgm:pt>
    <dgm:pt modelId="{F83D0138-EF36-420F-B8E4-C93032FA5428}" type="sibTrans" cxnId="{1019C601-B52F-4E46-B42B-E8EB8DC001E1}">
      <dgm:prSet/>
      <dgm:spPr/>
      <dgm:t>
        <a:bodyPr/>
        <a:lstStyle/>
        <a:p>
          <a:endParaRPr lang="pl-PL"/>
        </a:p>
      </dgm:t>
    </dgm:pt>
    <dgm:pt modelId="{A7381B2F-006C-43B6-9625-09D87DD051B5}" type="pres">
      <dgm:prSet presAssocID="{53D7BFE8-9AD6-45F6-8B99-485297772B3E}" presName="linear" presStyleCnt="0">
        <dgm:presLayoutVars>
          <dgm:animLvl val="lvl"/>
          <dgm:resizeHandles val="exact"/>
        </dgm:presLayoutVars>
      </dgm:prSet>
      <dgm:spPr/>
    </dgm:pt>
    <dgm:pt modelId="{B75DACB8-B35F-4E5A-86AF-2E89D7D94D76}" type="pres">
      <dgm:prSet presAssocID="{C79C7F82-B94B-4EF2-9A86-4EBCCA8E3762}" presName="parentText" presStyleLbl="node1" presStyleIdx="0" presStyleCnt="1" custScaleX="99652" custScaleY="257732" custLinFactY="-73072" custLinFactNeighborX="-174" custLinFactNeighborY="-100000">
        <dgm:presLayoutVars>
          <dgm:chMax val="0"/>
          <dgm:bulletEnabled val="1"/>
        </dgm:presLayoutVars>
      </dgm:prSet>
      <dgm:spPr/>
    </dgm:pt>
    <dgm:pt modelId="{4462F43F-3B03-40E2-9566-80FF618D7354}" type="pres">
      <dgm:prSet presAssocID="{C79C7F82-B94B-4EF2-9A86-4EBCCA8E3762}" presName="childText" presStyleLbl="revTx" presStyleIdx="0" presStyleCnt="1" custScaleX="100000" custScaleY="336803">
        <dgm:presLayoutVars>
          <dgm:bulletEnabled val="1"/>
        </dgm:presLayoutVars>
      </dgm:prSet>
      <dgm:spPr/>
    </dgm:pt>
  </dgm:ptLst>
  <dgm:cxnLst>
    <dgm:cxn modelId="{1019C601-B52F-4E46-B42B-E8EB8DC001E1}" srcId="{C79C7F82-B94B-4EF2-9A86-4EBCCA8E3762}" destId="{CCD56CBB-E880-4D24-AD6D-EC205CF372C3}" srcOrd="3" destOrd="0" parTransId="{6D6FBFA7-1E5D-45E4-8650-89E2BA1AB8BA}" sibTransId="{F83D0138-EF36-420F-B8E4-C93032FA5428}"/>
    <dgm:cxn modelId="{F5D3F204-9FD2-4088-8AFA-3DCD02233309}" type="presOf" srcId="{CCD56CBB-E880-4D24-AD6D-EC205CF372C3}" destId="{4462F43F-3B03-40E2-9566-80FF618D7354}" srcOrd="0" destOrd="3" presId="urn:microsoft.com/office/officeart/2005/8/layout/vList2"/>
    <dgm:cxn modelId="{8BE9AB11-27D1-47A9-AFA5-7D2105C9D0E4}" srcId="{C79C7F82-B94B-4EF2-9A86-4EBCCA8E3762}" destId="{9EEC493A-B5F9-42FE-89AE-AEC9C16E485D}" srcOrd="1" destOrd="0" parTransId="{133D25E8-CF5B-4105-BD8E-21EA26D76701}" sibTransId="{631C1BDD-4230-42B8-9CAE-D4FC08263327}"/>
    <dgm:cxn modelId="{BE05BD34-EF3B-4323-8F08-F2DABB5286E5}" type="presOf" srcId="{18CE87E8-D29B-4563-8EE3-898186325DE0}" destId="{4462F43F-3B03-40E2-9566-80FF618D7354}" srcOrd="0" destOrd="0" presId="urn:microsoft.com/office/officeart/2005/8/layout/vList2"/>
    <dgm:cxn modelId="{DB424644-FC4E-4DAC-AB54-79803A51CF21}" srcId="{C79C7F82-B94B-4EF2-9A86-4EBCCA8E3762}" destId="{18CE87E8-D29B-4563-8EE3-898186325DE0}" srcOrd="0" destOrd="0" parTransId="{285AF493-4EE8-4B3D-BBA9-5F3D366E227D}" sibTransId="{C81692D3-9869-40C8-99A1-4681AFB9BC49}"/>
    <dgm:cxn modelId="{0587B069-2613-45C1-9433-2D0FDA242508}" type="presOf" srcId="{53D7BFE8-9AD6-45F6-8B99-485297772B3E}" destId="{A7381B2F-006C-43B6-9625-09D87DD051B5}" srcOrd="0" destOrd="0" presId="urn:microsoft.com/office/officeart/2005/8/layout/vList2"/>
    <dgm:cxn modelId="{18A4FF82-6522-47E3-87AA-50279A4BB19A}" srcId="{C79C7F82-B94B-4EF2-9A86-4EBCCA8E3762}" destId="{2E036157-9252-4316-ABAF-96D6CB807039}" srcOrd="2" destOrd="0" parTransId="{511AACD3-3595-4F08-B8C9-BDE2FB59111F}" sibTransId="{AFE12493-BF0E-499D-B6A2-AFEFC2798038}"/>
    <dgm:cxn modelId="{5D43BCB0-D49F-4C32-9B57-7C5F84704E42}" type="presOf" srcId="{9EEC493A-B5F9-42FE-89AE-AEC9C16E485D}" destId="{4462F43F-3B03-40E2-9566-80FF618D7354}" srcOrd="0" destOrd="1" presId="urn:microsoft.com/office/officeart/2005/8/layout/vList2"/>
    <dgm:cxn modelId="{CD8EB1F0-C6E5-4295-97B0-C498E71A11AC}" srcId="{53D7BFE8-9AD6-45F6-8B99-485297772B3E}" destId="{C79C7F82-B94B-4EF2-9A86-4EBCCA8E3762}" srcOrd="0" destOrd="0" parTransId="{3298292A-3AB4-4358-922E-9C78610A6FFE}" sibTransId="{DD1D868C-FB99-4350-B0CE-D8507EE89E9F}"/>
    <dgm:cxn modelId="{4786EFF0-DFEF-4D4D-A8D9-DCB72B5215A8}" type="presOf" srcId="{2E036157-9252-4316-ABAF-96D6CB807039}" destId="{4462F43F-3B03-40E2-9566-80FF618D7354}" srcOrd="0" destOrd="2" presId="urn:microsoft.com/office/officeart/2005/8/layout/vList2"/>
    <dgm:cxn modelId="{D88469FB-0F3C-4F62-A487-85FA0E507588}" type="presOf" srcId="{C79C7F82-B94B-4EF2-9A86-4EBCCA8E3762}" destId="{B75DACB8-B35F-4E5A-86AF-2E89D7D94D76}" srcOrd="0" destOrd="0" presId="urn:microsoft.com/office/officeart/2005/8/layout/vList2"/>
    <dgm:cxn modelId="{5C06FFB9-BBAE-4479-BC26-2C7BC29B81A7}" type="presParOf" srcId="{A7381B2F-006C-43B6-9625-09D87DD051B5}" destId="{B75DACB8-B35F-4E5A-86AF-2E89D7D94D76}" srcOrd="0" destOrd="0" presId="urn:microsoft.com/office/officeart/2005/8/layout/vList2"/>
    <dgm:cxn modelId="{23E49C61-D458-473D-8A9F-7992D9279B70}" type="presParOf" srcId="{A7381B2F-006C-43B6-9625-09D87DD051B5}" destId="{4462F43F-3B03-40E2-9566-80FF618D735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pl-PL" sz="3200" b="1" dirty="0"/>
            <a:t>Struktura Prognozy oddziaływania na środowisko</a:t>
          </a:r>
          <a:endParaRPr lang="pl-PL" sz="32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DCE57BCE-DACD-4ABF-A9E1-286E2CB5A5C5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analiza stanu aktualnego środowiska w województwie dolnośląskim</a:t>
          </a:r>
          <a:endParaRPr lang="pl-PL" sz="2200" kern="1200" dirty="0">
            <a:latin typeface="+mn-lt"/>
          </a:endParaRPr>
        </a:p>
      </dgm:t>
    </dgm:pt>
    <dgm:pt modelId="{7F0AE026-992A-4846-9B75-0309B7A874AA}" type="parTrans" cxnId="{16F5D407-8237-467B-90DE-B047DED474A1}">
      <dgm:prSet/>
      <dgm:spPr/>
      <dgm:t>
        <a:bodyPr/>
        <a:lstStyle/>
        <a:p>
          <a:endParaRPr lang="pl-PL"/>
        </a:p>
      </dgm:t>
    </dgm:pt>
    <dgm:pt modelId="{2E1B14B7-B788-493E-A055-B2221D1EB2DC}" type="sibTrans" cxnId="{16F5D407-8237-467B-90DE-B047DED474A1}">
      <dgm:prSet/>
      <dgm:spPr/>
      <dgm:t>
        <a:bodyPr/>
        <a:lstStyle/>
        <a:p>
          <a:endParaRPr lang="pl-PL"/>
        </a:p>
      </dgm:t>
    </dgm:pt>
    <dgm:pt modelId="{29E7F640-E907-49A9-AC88-DB678D70B1C7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ocena zgodności z dokumentami strategicznymi na szczeblu międzynarodowym, krajowym, wojewódzkim</a:t>
          </a:r>
        </a:p>
      </dgm:t>
    </dgm:pt>
    <dgm:pt modelId="{BCEDCB9C-B149-41B1-8F67-6830A5A4B20D}" type="parTrans" cxnId="{1E914670-4AF5-41AD-8774-35293D395ED9}">
      <dgm:prSet/>
      <dgm:spPr/>
      <dgm:t>
        <a:bodyPr/>
        <a:lstStyle/>
        <a:p>
          <a:endParaRPr lang="pl-PL"/>
        </a:p>
      </dgm:t>
    </dgm:pt>
    <dgm:pt modelId="{24DE3022-ECAF-4C27-A2DA-9CD466A4B9A3}" type="sibTrans" cxnId="{1E914670-4AF5-41AD-8774-35293D395ED9}">
      <dgm:prSet/>
      <dgm:spPr/>
      <dgm:t>
        <a:bodyPr/>
        <a:lstStyle/>
        <a:p>
          <a:endParaRPr lang="pl-PL"/>
        </a:p>
      </dgm:t>
    </dgm:pt>
    <dgm:pt modelId="{3987B057-DC3D-46E5-9399-1927537AFDCA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analiza skutków w przypadku odstąpienia od realizacji FEDS 2021-2027 oraz TPST</a:t>
          </a:r>
        </a:p>
      </dgm:t>
    </dgm:pt>
    <dgm:pt modelId="{317C0494-DC72-452B-9AE4-D241C073E3CA}" type="parTrans" cxnId="{D82F54F5-F728-4F25-8289-772A3B2D8E2A}">
      <dgm:prSet/>
      <dgm:spPr/>
      <dgm:t>
        <a:bodyPr/>
        <a:lstStyle/>
        <a:p>
          <a:endParaRPr lang="pl-PL"/>
        </a:p>
      </dgm:t>
    </dgm:pt>
    <dgm:pt modelId="{27A2C95A-5420-4B10-AA03-4BC0C8500F9D}" type="sibTrans" cxnId="{D82F54F5-F728-4F25-8289-772A3B2D8E2A}">
      <dgm:prSet/>
      <dgm:spPr/>
      <dgm:t>
        <a:bodyPr/>
        <a:lstStyle/>
        <a:p>
          <a:endParaRPr lang="pl-PL"/>
        </a:p>
      </dgm:t>
    </dgm:pt>
    <dgm:pt modelId="{CF6EC608-8AF4-4CA7-B611-9CFD9D2C21D8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analiza oddziaływań celów szczegółowych, </a:t>
          </a: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typów projektów i typów operacji przewidzianych do realizacji </a:t>
          </a:r>
          <a:r>
            <a:rPr lang="pl-PL" sz="2200" b="1" kern="1200" dirty="0"/>
            <a:t>na poszczególne komponenty środowiska</a:t>
          </a:r>
        </a:p>
      </dgm:t>
    </dgm:pt>
    <dgm:pt modelId="{6A6960DF-CE02-479C-AC51-B641821FFC32}" type="parTrans" cxnId="{26A10683-6CCC-4E6C-AF85-37F561AB1393}">
      <dgm:prSet/>
      <dgm:spPr/>
      <dgm:t>
        <a:bodyPr/>
        <a:lstStyle/>
        <a:p>
          <a:endParaRPr lang="pl-PL"/>
        </a:p>
      </dgm:t>
    </dgm:pt>
    <dgm:pt modelId="{C7317328-17EB-4750-8180-2C5861581202}" type="sibTrans" cxnId="{26A10683-6CCC-4E6C-AF85-37F561AB1393}">
      <dgm:prSet/>
      <dgm:spPr/>
      <dgm:t>
        <a:bodyPr/>
        <a:lstStyle/>
        <a:p>
          <a:endParaRPr lang="pl-PL"/>
        </a:p>
      </dgm:t>
    </dgm:pt>
    <dgm:pt modelId="{EE053F48-E25C-4B8A-A4C6-DC0486DEFBB6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wskazanie na możliwość wystąpienia oddziaływań skumulowanych</a:t>
          </a:r>
        </a:p>
      </dgm:t>
    </dgm:pt>
    <dgm:pt modelId="{A0E231D8-13B1-4F23-9C38-6F9B30999C13}" type="parTrans" cxnId="{366A2932-2D10-4335-94DC-54491A4E823A}">
      <dgm:prSet/>
      <dgm:spPr/>
      <dgm:t>
        <a:bodyPr/>
        <a:lstStyle/>
        <a:p>
          <a:endParaRPr lang="pl-PL"/>
        </a:p>
      </dgm:t>
    </dgm:pt>
    <dgm:pt modelId="{3C730479-4BD1-4C7B-93E1-E596443E65F3}" type="sibTrans" cxnId="{366A2932-2D10-4335-94DC-54491A4E823A}">
      <dgm:prSet/>
      <dgm:spPr/>
      <dgm:t>
        <a:bodyPr/>
        <a:lstStyle/>
        <a:p>
          <a:endParaRPr lang="pl-PL"/>
        </a:p>
      </dgm:t>
    </dgm:pt>
    <dgm:pt modelId="{8317ADEC-6A71-4978-B8BF-EC9EEE371CDB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analiza występowania oddziaływania transgranicznego</a:t>
          </a:r>
        </a:p>
      </dgm:t>
    </dgm:pt>
    <dgm:pt modelId="{9EB420A3-CD46-4890-92AA-E7D265F8650B}" type="parTrans" cxnId="{3C709490-B79B-4192-B1D3-502EB8ADDB4C}">
      <dgm:prSet/>
      <dgm:spPr/>
      <dgm:t>
        <a:bodyPr/>
        <a:lstStyle/>
        <a:p>
          <a:endParaRPr lang="pl-PL"/>
        </a:p>
      </dgm:t>
    </dgm:pt>
    <dgm:pt modelId="{5B7B3743-4C68-4C3E-B3E0-BBBF694265FD}" type="sibTrans" cxnId="{3C709490-B79B-4192-B1D3-502EB8ADDB4C}">
      <dgm:prSet/>
      <dgm:spPr/>
      <dgm:t>
        <a:bodyPr/>
        <a:lstStyle/>
        <a:p>
          <a:endParaRPr lang="pl-PL"/>
        </a:p>
      </dgm:t>
    </dgm:pt>
    <dgm:pt modelId="{5267B69E-CEE2-43D2-B160-8E151B6AE2C2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sposoby zapobiegania, ograniczania i kompensacji negatywnych oddziaływań</a:t>
          </a:r>
        </a:p>
      </dgm:t>
    </dgm:pt>
    <dgm:pt modelId="{6A6B50F4-A80B-48BF-8562-11FF136E77E6}" type="parTrans" cxnId="{B74E25AD-70D2-4AFE-8D67-F06A4B6D6B29}">
      <dgm:prSet/>
      <dgm:spPr/>
      <dgm:t>
        <a:bodyPr/>
        <a:lstStyle/>
        <a:p>
          <a:endParaRPr lang="pl-PL"/>
        </a:p>
      </dgm:t>
    </dgm:pt>
    <dgm:pt modelId="{E7C96928-8F52-4666-B352-8654429DF3F6}" type="sibTrans" cxnId="{B74E25AD-70D2-4AFE-8D67-F06A4B6D6B29}">
      <dgm:prSet/>
      <dgm:spPr/>
      <dgm:t>
        <a:bodyPr/>
        <a:lstStyle/>
        <a:p>
          <a:endParaRPr lang="pl-PL"/>
        </a:p>
      </dgm:t>
    </dgm:pt>
    <dgm:pt modelId="{80D1C129-92DF-4397-A24D-B5EF1A39032B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rozwiązania alternatywne</a:t>
          </a:r>
        </a:p>
      </dgm:t>
    </dgm:pt>
    <dgm:pt modelId="{79243F4B-2DE0-4DFD-A5A5-1B64C3061B74}" type="parTrans" cxnId="{68E07878-3E27-4CA5-9798-7EBAE15D692E}">
      <dgm:prSet/>
      <dgm:spPr/>
      <dgm:t>
        <a:bodyPr/>
        <a:lstStyle/>
        <a:p>
          <a:endParaRPr lang="pl-PL"/>
        </a:p>
      </dgm:t>
    </dgm:pt>
    <dgm:pt modelId="{FB051AD3-3D26-4160-9E6B-81300031C3BD}" type="sibTrans" cxnId="{68E07878-3E27-4CA5-9798-7EBAE15D692E}">
      <dgm:prSet/>
      <dgm:spPr/>
      <dgm:t>
        <a:bodyPr/>
        <a:lstStyle/>
        <a:p>
          <a:endParaRPr lang="pl-PL"/>
        </a:p>
      </dgm:t>
    </dgm:pt>
    <dgm:pt modelId="{DE9F6D1B-0C45-454F-85D0-B55E79258476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wskazania dla systemu monitorowania realizacji FEDS 2021-2027 oraz TPST</a:t>
          </a:r>
        </a:p>
      </dgm:t>
    </dgm:pt>
    <dgm:pt modelId="{4D22D4CC-C786-4237-80D3-68888DA6515D}" type="parTrans" cxnId="{B54448B2-A662-4825-A2A6-321550CAF13F}">
      <dgm:prSet/>
      <dgm:spPr/>
      <dgm:t>
        <a:bodyPr/>
        <a:lstStyle/>
        <a:p>
          <a:endParaRPr lang="pl-PL"/>
        </a:p>
      </dgm:t>
    </dgm:pt>
    <dgm:pt modelId="{4C23F61C-9A59-4068-84FC-478F2DC8F9E9}" type="sibTrans" cxnId="{B54448B2-A662-4825-A2A6-321550CAF13F}">
      <dgm:prSet/>
      <dgm:spPr/>
      <dgm:t>
        <a:bodyPr/>
        <a:lstStyle/>
        <a:p>
          <a:endParaRPr lang="pl-PL"/>
        </a:p>
      </dgm:t>
    </dgm:pt>
    <dgm:pt modelId="{2C69F359-56EF-4919-B3F3-6452322118DB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200" b="1" kern="1200" dirty="0"/>
            <a:t>wnioski i rekomendacje</a:t>
          </a:r>
        </a:p>
      </dgm:t>
    </dgm:pt>
    <dgm:pt modelId="{CAA65096-BB30-450A-B910-E4FAD569E759}" type="parTrans" cxnId="{4D07C899-39B9-4BAF-B4D7-F2947A262F23}">
      <dgm:prSet/>
      <dgm:spPr/>
      <dgm:t>
        <a:bodyPr/>
        <a:lstStyle/>
        <a:p>
          <a:endParaRPr lang="pl-PL"/>
        </a:p>
      </dgm:t>
    </dgm:pt>
    <dgm:pt modelId="{29B79D02-671A-4E0C-B201-16EB4A69892C}" type="sibTrans" cxnId="{4D07C899-39B9-4BAF-B4D7-F2947A262F23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AFCAC63A-AB99-423B-8DC0-6E3EFAEC05CD}">
      <dgm:prSet custT="1"/>
      <dgm:spPr/>
      <dgm:t>
        <a:bodyPr/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propozycje kryteriów oceny projektów pod kątem środowiskowym</a:t>
          </a:r>
        </a:p>
      </dgm:t>
    </dgm:pt>
    <dgm:pt modelId="{E856E285-1292-4BFB-9730-E5FD35BE2558}" type="parTrans" cxnId="{CAD05EEE-7E9E-4575-A3F3-50398FBC088E}">
      <dgm:prSet/>
      <dgm:spPr/>
      <dgm:t>
        <a:bodyPr/>
        <a:lstStyle/>
        <a:p>
          <a:endParaRPr lang="pl-PL"/>
        </a:p>
      </dgm:t>
    </dgm:pt>
    <dgm:pt modelId="{A0030C8B-B963-4D32-A0CD-B590C4B98305}" type="sibTrans" cxnId="{CAD05EEE-7E9E-4575-A3F3-50398FBC088E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Y="54688" custLinFactNeighborX="-122" custLinFactNeighborY="-2474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100000" custScaleY="879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16F5D407-8237-467B-90DE-B047DED474A1}" srcId="{42EE46C8-3EE5-4E2A-B954-5999D2C35DA2}" destId="{DCE57BCE-DACD-4ABF-A9E1-286E2CB5A5C5}" srcOrd="1" destOrd="0" parTransId="{7F0AE026-992A-4846-9B75-0309B7A874AA}" sibTransId="{2E1B14B7-B788-493E-A055-B2221D1EB2DC}"/>
    <dgm:cxn modelId="{3A05FB0F-E992-4AB8-BA7C-840770D8AB77}" type="presOf" srcId="{DCE57BCE-DACD-4ABF-A9E1-286E2CB5A5C5}" destId="{9E999B0E-FD9A-4C05-93CF-59B7CCCE1434}" srcOrd="0" destOrd="1" presId="urn:microsoft.com/office/officeart/2005/8/layout/vList2"/>
    <dgm:cxn modelId="{E56FA413-DF20-449E-A361-BE0816D3DFC7}" type="presOf" srcId="{29E7F640-E907-49A9-AC88-DB678D70B1C7}" destId="{9E999B0E-FD9A-4C05-93CF-59B7CCCE1434}" srcOrd="0" destOrd="2" presId="urn:microsoft.com/office/officeart/2005/8/layout/vList2"/>
    <dgm:cxn modelId="{99B28E2F-60A6-4CC2-9ADB-60FF7F7E0494}" type="presOf" srcId="{2C69F359-56EF-4919-B3F3-6452322118DB}" destId="{9E999B0E-FD9A-4C05-93CF-59B7CCCE1434}" srcOrd="0" destOrd="10" presId="urn:microsoft.com/office/officeart/2005/8/layout/vList2"/>
    <dgm:cxn modelId="{366A2932-2D10-4335-94DC-54491A4E823A}" srcId="{42EE46C8-3EE5-4E2A-B954-5999D2C35DA2}" destId="{EE053F48-E25C-4B8A-A4C6-DC0486DEFBB6}" srcOrd="5" destOrd="0" parTransId="{A0E231D8-13B1-4F23-9C38-6F9B30999C13}" sibTransId="{3C730479-4BD1-4C7B-93E1-E596443E65F3}"/>
    <dgm:cxn modelId="{83EB5339-F1A7-4B74-AC5E-EA9E40036D1E}" type="presOf" srcId="{DE9F6D1B-0C45-454F-85D0-B55E79258476}" destId="{9E999B0E-FD9A-4C05-93CF-59B7CCCE1434}" srcOrd="0" destOrd="9" presId="urn:microsoft.com/office/officeart/2005/8/layout/vList2"/>
    <dgm:cxn modelId="{71D6A842-CC13-48C4-9832-803219CDD89C}" type="presOf" srcId="{5267B69E-CEE2-43D2-B160-8E151B6AE2C2}" destId="{9E999B0E-FD9A-4C05-93CF-59B7CCCE1434}" srcOrd="0" destOrd="7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E914670-4AF5-41AD-8774-35293D395ED9}" srcId="{42EE46C8-3EE5-4E2A-B954-5999D2C35DA2}" destId="{29E7F640-E907-49A9-AC88-DB678D70B1C7}" srcOrd="2" destOrd="0" parTransId="{BCEDCB9C-B149-41B1-8F67-6830A5A4B20D}" sibTransId="{24DE3022-ECAF-4C27-A2DA-9CD466A4B9A3}"/>
    <dgm:cxn modelId="{D5DE8C72-6506-4A42-A24B-6F9A3AEE48BE}" type="presOf" srcId="{CF6EC608-8AF4-4CA7-B611-9CFD9D2C21D8}" destId="{9E999B0E-FD9A-4C05-93CF-59B7CCCE1434}" srcOrd="0" destOrd="4" presId="urn:microsoft.com/office/officeart/2005/8/layout/vList2"/>
    <dgm:cxn modelId="{201BE956-5731-4AE1-A96F-3ADE86A41F61}" type="presOf" srcId="{8317ADEC-6A71-4978-B8BF-EC9EEE371CDB}" destId="{9E999B0E-FD9A-4C05-93CF-59B7CCCE1434}" srcOrd="0" destOrd="6" presId="urn:microsoft.com/office/officeart/2005/8/layout/vList2"/>
    <dgm:cxn modelId="{68E07878-3E27-4CA5-9798-7EBAE15D692E}" srcId="{42EE46C8-3EE5-4E2A-B954-5999D2C35DA2}" destId="{80D1C129-92DF-4397-A24D-B5EF1A39032B}" srcOrd="8" destOrd="0" parTransId="{79243F4B-2DE0-4DFD-A5A5-1B64C3061B74}" sibTransId="{FB051AD3-3D26-4160-9E6B-81300031C3BD}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6A10683-6CCC-4E6C-AF85-37F561AB1393}" srcId="{42EE46C8-3EE5-4E2A-B954-5999D2C35DA2}" destId="{CF6EC608-8AF4-4CA7-B611-9CFD9D2C21D8}" srcOrd="4" destOrd="0" parTransId="{6A6960DF-CE02-479C-AC51-B641821FFC32}" sibTransId="{C7317328-17EB-4750-8180-2C5861581202}"/>
    <dgm:cxn modelId="{3C709490-B79B-4192-B1D3-502EB8ADDB4C}" srcId="{42EE46C8-3EE5-4E2A-B954-5999D2C35DA2}" destId="{8317ADEC-6A71-4978-B8BF-EC9EEE371CDB}" srcOrd="6" destOrd="0" parTransId="{9EB420A3-CD46-4890-92AA-E7D265F8650B}" sibTransId="{5B7B3743-4C68-4C3E-B3E0-BBBF694265FD}"/>
    <dgm:cxn modelId="{4D07C899-39B9-4BAF-B4D7-F2947A262F23}" srcId="{42EE46C8-3EE5-4E2A-B954-5999D2C35DA2}" destId="{2C69F359-56EF-4919-B3F3-6452322118DB}" srcOrd="10" destOrd="0" parTransId="{CAA65096-BB30-450A-B910-E4FAD569E759}" sibTransId="{29B79D02-671A-4E0C-B201-16EB4A69892C}"/>
    <dgm:cxn modelId="{88EBC7A3-2E4A-4237-B3C8-15A3AEE24080}" type="presOf" srcId="{3987B057-DC3D-46E5-9399-1927537AFDCA}" destId="{9E999B0E-FD9A-4C05-93CF-59B7CCCE1434}" srcOrd="0" destOrd="3" presId="urn:microsoft.com/office/officeart/2005/8/layout/vList2"/>
    <dgm:cxn modelId="{B74E25AD-70D2-4AFE-8D67-F06A4B6D6B29}" srcId="{42EE46C8-3EE5-4E2A-B954-5999D2C35DA2}" destId="{5267B69E-CEE2-43D2-B160-8E151B6AE2C2}" srcOrd="7" destOrd="0" parTransId="{6A6B50F4-A80B-48BF-8562-11FF136E77E6}" sibTransId="{E7C96928-8F52-4666-B352-8654429DF3F6}"/>
    <dgm:cxn modelId="{B54448B2-A662-4825-A2A6-321550CAF13F}" srcId="{42EE46C8-3EE5-4E2A-B954-5999D2C35DA2}" destId="{DE9F6D1B-0C45-454F-85D0-B55E79258476}" srcOrd="9" destOrd="0" parTransId="{4D22D4CC-C786-4237-80D3-68888DA6515D}" sibTransId="{4C23F61C-9A59-4068-84FC-478F2DC8F9E9}"/>
    <dgm:cxn modelId="{E1213EBB-F51E-4772-8A74-2229C3948E1A}" type="presOf" srcId="{EE053F48-E25C-4B8A-A4C6-DC0486DEFBB6}" destId="{9E999B0E-FD9A-4C05-93CF-59B7CCCE1434}" srcOrd="0" destOrd="5" presId="urn:microsoft.com/office/officeart/2005/8/layout/vList2"/>
    <dgm:cxn modelId="{09DEE9C7-6089-4495-A912-2BE0FC50A71E}" type="presOf" srcId="{AFCAC63A-AB99-423B-8DC0-6E3EFAEC05CD}" destId="{9E999B0E-FD9A-4C05-93CF-59B7CCCE1434}" srcOrd="0" destOrd="11" presId="urn:microsoft.com/office/officeart/2005/8/layout/vList2"/>
    <dgm:cxn modelId="{D88D3FD3-BDCA-47E1-AE53-90985AD7232E}" type="presOf" srcId="{80D1C129-92DF-4397-A24D-B5EF1A39032B}" destId="{9E999B0E-FD9A-4C05-93CF-59B7CCCE1434}" srcOrd="0" destOrd="8" presId="urn:microsoft.com/office/officeart/2005/8/layout/vList2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CAD05EEE-7E9E-4575-A3F3-50398FBC088E}" srcId="{42EE46C8-3EE5-4E2A-B954-5999D2C35DA2}" destId="{AFCAC63A-AB99-423B-8DC0-6E3EFAEC05CD}" srcOrd="11" destOrd="0" parTransId="{E856E285-1292-4BFB-9730-E5FD35BE2558}" sibTransId="{A0030C8B-B963-4D32-A0CD-B590C4B98305}"/>
    <dgm:cxn modelId="{D82F54F5-F728-4F25-8289-772A3B2D8E2A}" srcId="{42EE46C8-3EE5-4E2A-B954-5999D2C35DA2}" destId="{3987B057-DC3D-46E5-9399-1927537AFDCA}" srcOrd="3" destOrd="0" parTransId="{317C0494-DC72-452B-9AE4-D241C073E3CA}" sibTransId="{27A2C95A-5420-4B10-AA03-4BC0C8500F9D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3D7BFE8-9AD6-45F6-8B99-485297772B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9C7F82-B94B-4EF2-9A86-4EBCCA8E3762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200" b="1" dirty="0"/>
            <a:t>Rekomendacje</a:t>
          </a:r>
        </a:p>
      </dgm:t>
    </dgm:pt>
    <dgm:pt modelId="{3298292A-3AB4-4358-922E-9C78610A6FFE}" type="parTrans" cxnId="{CD8EB1F0-C6E5-4295-97B0-C498E71A11AC}">
      <dgm:prSet/>
      <dgm:spPr/>
      <dgm:t>
        <a:bodyPr/>
        <a:lstStyle/>
        <a:p>
          <a:endParaRPr lang="pl-PL" sz="2000"/>
        </a:p>
      </dgm:t>
    </dgm:pt>
    <dgm:pt modelId="{DD1D868C-FB99-4350-B0CE-D8507EE89E9F}" type="sibTrans" cxnId="{CD8EB1F0-C6E5-4295-97B0-C498E71A11AC}">
      <dgm:prSet/>
      <dgm:spPr/>
      <dgm:t>
        <a:bodyPr/>
        <a:lstStyle/>
        <a:p>
          <a:endParaRPr lang="pl-PL" sz="2000"/>
        </a:p>
      </dgm:t>
    </dgm:pt>
    <dgm:pt modelId="{18CE87E8-D29B-4563-8EE3-898186325DE0}">
      <dgm:prSet phldrT="[Tekst]" custT="1"/>
      <dgm:spPr/>
      <dgm:t>
        <a:bodyPr/>
        <a:lstStyle/>
        <a:p>
          <a:endParaRPr lang="pl-PL" sz="2000" kern="1200" dirty="0">
            <a:latin typeface="+mn-lt"/>
          </a:endParaRPr>
        </a:p>
      </dgm:t>
    </dgm:pt>
    <dgm:pt modelId="{285AF493-4EE8-4B3D-BBA9-5F3D366E227D}" type="parTrans" cxnId="{DB424644-FC4E-4DAC-AB54-79803A51CF21}">
      <dgm:prSet/>
      <dgm:spPr/>
      <dgm:t>
        <a:bodyPr/>
        <a:lstStyle/>
        <a:p>
          <a:endParaRPr lang="pl-PL" sz="2000"/>
        </a:p>
      </dgm:t>
    </dgm:pt>
    <dgm:pt modelId="{C81692D3-9869-40C8-99A1-4681AFB9BC49}" type="sibTrans" cxnId="{DB424644-FC4E-4DAC-AB54-79803A51CF21}">
      <dgm:prSet/>
      <dgm:spPr/>
      <dgm:t>
        <a:bodyPr/>
        <a:lstStyle/>
        <a:p>
          <a:endParaRPr lang="pl-PL" sz="2000"/>
        </a:p>
      </dgm:t>
    </dgm:pt>
    <dgm:pt modelId="{088FEF43-6DFB-48D5-8512-986EFFE44E60}">
      <dgm:prSet phldrT="[Tekst]" custT="1"/>
      <dgm:spPr/>
      <dgm:t>
        <a:bodyPr/>
        <a:lstStyle/>
        <a:p>
          <a:r>
            <a:rPr lang="pl-PL" sz="2200" b="1" kern="1200" dirty="0">
              <a:latin typeface="+mn-lt"/>
            </a:rPr>
            <a:t>Preferowanie w przypadku instalacji spalania biomasy, wykorzystania odpadów rolniczych, drzewnych, natomiast odnośnie upraw roślin energetycznych preferowanie upraw na glebach o niskiej przydatności produkcyjnej lub na terenach poprzemysłowych, poddanych rekultywacji;</a:t>
          </a:r>
        </a:p>
      </dgm:t>
    </dgm:pt>
    <dgm:pt modelId="{15975C78-7DCA-44F5-BF81-814BA47D0900}" type="parTrans" cxnId="{73A0C5D6-5B6E-4E35-8C62-D3B93F8E0D2A}">
      <dgm:prSet/>
      <dgm:spPr/>
      <dgm:t>
        <a:bodyPr/>
        <a:lstStyle/>
        <a:p>
          <a:endParaRPr lang="pl-PL"/>
        </a:p>
      </dgm:t>
    </dgm:pt>
    <dgm:pt modelId="{3F29A3E4-232B-4E4A-B996-A3357511B981}" type="sibTrans" cxnId="{73A0C5D6-5B6E-4E35-8C62-D3B93F8E0D2A}">
      <dgm:prSet/>
      <dgm:spPr/>
      <dgm:t>
        <a:bodyPr/>
        <a:lstStyle/>
        <a:p>
          <a:endParaRPr lang="pl-PL"/>
        </a:p>
      </dgm:t>
    </dgm:pt>
    <dgm:pt modelId="{8496B90F-457C-4CAC-862D-40FAF6E73CDB}">
      <dgm:prSet custT="1"/>
      <dgm:spPr/>
      <dgm:t>
        <a:bodyPr/>
        <a:lstStyle/>
        <a:p>
          <a:r>
            <a:rPr lang="pl-PL" sz="2200" b="1" kern="1200" dirty="0">
              <a:latin typeface="+mn-lt"/>
            </a:rPr>
            <a:t>Objęcie wsparciem projektów związanych z rozwojem komunikacji publicznej poza terenami miast, podlegających zjawisku „wykluczenia komunikacyjnego”;</a:t>
          </a:r>
          <a:endParaRPr lang="pl-PL" sz="22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43A7AA54-73D5-4EFA-990B-1E1801372BEE}" type="parTrans" cxnId="{ED56BF7E-2D37-48F8-9DE4-ED63B2E65B69}">
      <dgm:prSet/>
      <dgm:spPr/>
      <dgm:t>
        <a:bodyPr/>
        <a:lstStyle/>
        <a:p>
          <a:endParaRPr lang="pl-PL"/>
        </a:p>
      </dgm:t>
    </dgm:pt>
    <dgm:pt modelId="{67D6F155-A3B9-42A7-902E-B92FD85E9BC6}" type="sibTrans" cxnId="{ED56BF7E-2D37-48F8-9DE4-ED63B2E65B69}">
      <dgm:prSet/>
      <dgm:spPr/>
      <dgm:t>
        <a:bodyPr/>
        <a:lstStyle/>
        <a:p>
          <a:endParaRPr lang="pl-PL"/>
        </a:p>
      </dgm:t>
    </dgm:pt>
    <dgm:pt modelId="{BF149E56-7DF6-41B5-B437-70124636262B}">
      <dgm:prSet custT="1"/>
      <dgm:spPr/>
      <dgm:t>
        <a:bodyPr/>
        <a:lstStyle/>
        <a:p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Rekomenduje się zapewnienie zgodności projektów z zapisami audytu krajobrazowego (w opracowaniu).</a:t>
          </a:r>
        </a:p>
      </dgm:t>
    </dgm:pt>
    <dgm:pt modelId="{CA92AFDE-6C14-4EDA-A6F8-8808A054A6E6}" type="parTrans" cxnId="{57D34CBD-4493-4C4A-86BE-0B373D46C84B}">
      <dgm:prSet/>
      <dgm:spPr/>
      <dgm:t>
        <a:bodyPr/>
        <a:lstStyle/>
        <a:p>
          <a:endParaRPr lang="pl-PL"/>
        </a:p>
      </dgm:t>
    </dgm:pt>
    <dgm:pt modelId="{AF0475CA-86CD-451E-B01E-66C310E92D06}" type="sibTrans" cxnId="{57D34CBD-4493-4C4A-86BE-0B373D46C84B}">
      <dgm:prSet/>
      <dgm:spPr/>
      <dgm:t>
        <a:bodyPr/>
        <a:lstStyle/>
        <a:p>
          <a:endParaRPr lang="pl-PL"/>
        </a:p>
      </dgm:t>
    </dgm:pt>
    <dgm:pt modelId="{9DEF6D4D-0E8D-4A9F-9380-2154170B6D01}">
      <dgm:prSet phldrT="[Tekst]" custT="1"/>
      <dgm:spPr/>
      <dgm:t>
        <a:bodyPr/>
        <a:lstStyle/>
        <a:p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Rekomendowane wykorzystanie biogazu ze składowisk odpadów, osadów ściekowych, odpadów rolniczych i z przemysłu spożywczego;</a:t>
          </a:r>
          <a:endParaRPr lang="pl-PL" sz="2200" b="1" kern="1200" dirty="0">
            <a:latin typeface="+mn-lt"/>
          </a:endParaRPr>
        </a:p>
      </dgm:t>
    </dgm:pt>
    <dgm:pt modelId="{025E2F25-BBB6-4D49-A2AF-FACC29785BB1}" type="parTrans" cxnId="{78F9780B-6C39-4675-AD03-3F0B264E651B}">
      <dgm:prSet/>
      <dgm:spPr/>
    </dgm:pt>
    <dgm:pt modelId="{8075DEAD-1547-4903-B7B8-5D0FB5C76824}" type="sibTrans" cxnId="{78F9780B-6C39-4675-AD03-3F0B264E651B}">
      <dgm:prSet/>
      <dgm:spPr/>
    </dgm:pt>
    <dgm:pt modelId="{A7381B2F-006C-43B6-9625-09D87DD051B5}" type="pres">
      <dgm:prSet presAssocID="{53D7BFE8-9AD6-45F6-8B99-485297772B3E}" presName="linear" presStyleCnt="0">
        <dgm:presLayoutVars>
          <dgm:animLvl val="lvl"/>
          <dgm:resizeHandles val="exact"/>
        </dgm:presLayoutVars>
      </dgm:prSet>
      <dgm:spPr/>
    </dgm:pt>
    <dgm:pt modelId="{B75DACB8-B35F-4E5A-86AF-2E89D7D94D76}" type="pres">
      <dgm:prSet presAssocID="{C79C7F82-B94B-4EF2-9A86-4EBCCA8E3762}" presName="parentText" presStyleLbl="node1" presStyleIdx="0" presStyleCnt="1" custScaleY="287049" custLinFactY="-73072" custLinFactNeighborX="-174" custLinFactNeighborY="-100000">
        <dgm:presLayoutVars>
          <dgm:chMax val="0"/>
          <dgm:bulletEnabled val="1"/>
        </dgm:presLayoutVars>
      </dgm:prSet>
      <dgm:spPr/>
    </dgm:pt>
    <dgm:pt modelId="{4462F43F-3B03-40E2-9566-80FF618D7354}" type="pres">
      <dgm:prSet presAssocID="{C79C7F82-B94B-4EF2-9A86-4EBCCA8E3762}" presName="childText" presStyleLbl="revTx" presStyleIdx="0" presStyleCnt="1" custScaleX="100000" custScaleY="418988">
        <dgm:presLayoutVars>
          <dgm:bulletEnabled val="1"/>
        </dgm:presLayoutVars>
      </dgm:prSet>
      <dgm:spPr/>
    </dgm:pt>
  </dgm:ptLst>
  <dgm:cxnLst>
    <dgm:cxn modelId="{78F9780B-6C39-4675-AD03-3F0B264E651B}" srcId="{C79C7F82-B94B-4EF2-9A86-4EBCCA8E3762}" destId="{9DEF6D4D-0E8D-4A9F-9380-2154170B6D01}" srcOrd="2" destOrd="0" parTransId="{025E2F25-BBB6-4D49-A2AF-FACC29785BB1}" sibTransId="{8075DEAD-1547-4903-B7B8-5D0FB5C76824}"/>
    <dgm:cxn modelId="{BE05BD34-EF3B-4323-8F08-F2DABB5286E5}" type="presOf" srcId="{18CE87E8-D29B-4563-8EE3-898186325DE0}" destId="{4462F43F-3B03-40E2-9566-80FF618D7354}" srcOrd="0" destOrd="0" presId="urn:microsoft.com/office/officeart/2005/8/layout/vList2"/>
    <dgm:cxn modelId="{BC5B5C37-536F-47B7-B384-235DA8BD7E29}" type="presOf" srcId="{BF149E56-7DF6-41B5-B437-70124636262B}" destId="{4462F43F-3B03-40E2-9566-80FF618D7354}" srcOrd="0" destOrd="4" presId="urn:microsoft.com/office/officeart/2005/8/layout/vList2"/>
    <dgm:cxn modelId="{B224F362-29AA-4DBA-B5B2-8B0AAF6EE2C6}" type="presOf" srcId="{088FEF43-6DFB-48D5-8512-986EFFE44E60}" destId="{4462F43F-3B03-40E2-9566-80FF618D7354}" srcOrd="0" destOrd="1" presId="urn:microsoft.com/office/officeart/2005/8/layout/vList2"/>
    <dgm:cxn modelId="{DB424644-FC4E-4DAC-AB54-79803A51CF21}" srcId="{C79C7F82-B94B-4EF2-9A86-4EBCCA8E3762}" destId="{18CE87E8-D29B-4563-8EE3-898186325DE0}" srcOrd="0" destOrd="0" parTransId="{285AF493-4EE8-4B3D-BBA9-5F3D366E227D}" sibTransId="{C81692D3-9869-40C8-99A1-4681AFB9BC49}"/>
    <dgm:cxn modelId="{0587B069-2613-45C1-9433-2D0FDA242508}" type="presOf" srcId="{53D7BFE8-9AD6-45F6-8B99-485297772B3E}" destId="{A7381B2F-006C-43B6-9625-09D87DD051B5}" srcOrd="0" destOrd="0" presId="urn:microsoft.com/office/officeart/2005/8/layout/vList2"/>
    <dgm:cxn modelId="{ED56BF7E-2D37-48F8-9DE4-ED63B2E65B69}" srcId="{C79C7F82-B94B-4EF2-9A86-4EBCCA8E3762}" destId="{8496B90F-457C-4CAC-862D-40FAF6E73CDB}" srcOrd="3" destOrd="0" parTransId="{43A7AA54-73D5-4EFA-990B-1E1801372BEE}" sibTransId="{67D6F155-A3B9-42A7-902E-B92FD85E9BC6}"/>
    <dgm:cxn modelId="{F66A96BC-EB84-4E98-9465-2AFE27EF5A47}" type="presOf" srcId="{8496B90F-457C-4CAC-862D-40FAF6E73CDB}" destId="{4462F43F-3B03-40E2-9566-80FF618D7354}" srcOrd="0" destOrd="3" presId="urn:microsoft.com/office/officeart/2005/8/layout/vList2"/>
    <dgm:cxn modelId="{57D34CBD-4493-4C4A-86BE-0B373D46C84B}" srcId="{C79C7F82-B94B-4EF2-9A86-4EBCCA8E3762}" destId="{BF149E56-7DF6-41B5-B437-70124636262B}" srcOrd="4" destOrd="0" parTransId="{CA92AFDE-6C14-4EDA-A6F8-8808A054A6E6}" sibTransId="{AF0475CA-86CD-451E-B01E-66C310E92D06}"/>
    <dgm:cxn modelId="{73A0C5D6-5B6E-4E35-8C62-D3B93F8E0D2A}" srcId="{C79C7F82-B94B-4EF2-9A86-4EBCCA8E3762}" destId="{088FEF43-6DFB-48D5-8512-986EFFE44E60}" srcOrd="1" destOrd="0" parTransId="{15975C78-7DCA-44F5-BF81-814BA47D0900}" sibTransId="{3F29A3E4-232B-4E4A-B996-A3357511B981}"/>
    <dgm:cxn modelId="{BA9925F0-88EA-43D5-BA91-5D4E3D8D34A3}" type="presOf" srcId="{9DEF6D4D-0E8D-4A9F-9380-2154170B6D01}" destId="{4462F43F-3B03-40E2-9566-80FF618D7354}" srcOrd="0" destOrd="2" presId="urn:microsoft.com/office/officeart/2005/8/layout/vList2"/>
    <dgm:cxn modelId="{CD8EB1F0-C6E5-4295-97B0-C498E71A11AC}" srcId="{53D7BFE8-9AD6-45F6-8B99-485297772B3E}" destId="{C79C7F82-B94B-4EF2-9A86-4EBCCA8E3762}" srcOrd="0" destOrd="0" parTransId="{3298292A-3AB4-4358-922E-9C78610A6FFE}" sibTransId="{DD1D868C-FB99-4350-B0CE-D8507EE89E9F}"/>
    <dgm:cxn modelId="{D88469FB-0F3C-4F62-A487-85FA0E507588}" type="presOf" srcId="{C79C7F82-B94B-4EF2-9A86-4EBCCA8E3762}" destId="{B75DACB8-B35F-4E5A-86AF-2E89D7D94D76}" srcOrd="0" destOrd="0" presId="urn:microsoft.com/office/officeart/2005/8/layout/vList2"/>
    <dgm:cxn modelId="{5C06FFB9-BBAE-4479-BC26-2C7BC29B81A7}" type="presParOf" srcId="{A7381B2F-006C-43B6-9625-09D87DD051B5}" destId="{B75DACB8-B35F-4E5A-86AF-2E89D7D94D76}" srcOrd="0" destOrd="0" presId="urn:microsoft.com/office/officeart/2005/8/layout/vList2"/>
    <dgm:cxn modelId="{23E49C61-D458-473D-8A9F-7992D9279B70}" type="presParOf" srcId="{A7381B2F-006C-43B6-9625-09D87DD051B5}" destId="{4462F43F-3B03-40E2-9566-80FF618D735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pl-PL" sz="3200" b="1" dirty="0"/>
            <a:t>Stopień szczegółowości  Prognozy oddziaływania na środowisko</a:t>
          </a:r>
          <a:endParaRPr lang="pl-PL" sz="32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441253A0-82A3-4A7C-B557-6E0A11D08673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400" b="1" kern="1200" dirty="0"/>
            <a:t> oceniane dokumenty nie wskazują na konkretne projekty, które będą realizowane w ramach wsparcia;</a:t>
          </a:r>
        </a:p>
      </dgm:t>
    </dgm:pt>
    <dgm:pt modelId="{2E850630-A94F-4B5E-9E68-273A9250AA68}" type="parTrans" cxnId="{02A7104C-DD9D-4216-B2E0-9FCDA970E8EE}">
      <dgm:prSet/>
      <dgm:spPr/>
      <dgm:t>
        <a:bodyPr/>
        <a:lstStyle/>
        <a:p>
          <a:endParaRPr lang="pl-PL"/>
        </a:p>
      </dgm:t>
    </dgm:pt>
    <dgm:pt modelId="{362D5D7E-03AF-4A0D-89BE-675F1CBCE2C3}" type="sibTrans" cxnId="{02A7104C-DD9D-4216-B2E0-9FCDA970E8EE}">
      <dgm:prSet/>
      <dgm:spPr/>
      <dgm:t>
        <a:bodyPr/>
        <a:lstStyle/>
        <a:p>
          <a:endParaRPr lang="pl-PL"/>
        </a:p>
      </dgm:t>
    </dgm:pt>
    <dgm:pt modelId="{F9359468-7A40-4732-8637-C8755DD11683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400" b="1" kern="1200" dirty="0"/>
            <a:t> brak informacji nt. lokalizacji (przebiegu) inwestycji;</a:t>
          </a:r>
        </a:p>
      </dgm:t>
    </dgm:pt>
    <dgm:pt modelId="{B81242D4-6A7A-4092-BC78-884AC223D828}" type="parTrans" cxnId="{F7FCC12E-5376-478F-B680-B534467AA7FE}">
      <dgm:prSet/>
      <dgm:spPr/>
      <dgm:t>
        <a:bodyPr/>
        <a:lstStyle/>
        <a:p>
          <a:endParaRPr lang="pl-PL"/>
        </a:p>
      </dgm:t>
    </dgm:pt>
    <dgm:pt modelId="{B5E56BA8-68ED-43C1-B0FE-9DFC017276B5}" type="sibTrans" cxnId="{F7FCC12E-5376-478F-B680-B534467AA7FE}">
      <dgm:prSet/>
      <dgm:spPr/>
      <dgm:t>
        <a:bodyPr/>
        <a:lstStyle/>
        <a:p>
          <a:endParaRPr lang="pl-PL"/>
        </a:p>
      </dgm:t>
    </dgm:pt>
    <dgm:pt modelId="{40BD5DA7-C750-4EC5-BA74-865DFBBF93F1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400" b="1" kern="1200" dirty="0"/>
            <a:t> ocena dokonana na podstawie ogólnych założeń przy uwzględnieniu zasady przezorności.</a:t>
          </a:r>
        </a:p>
      </dgm:t>
    </dgm:pt>
    <dgm:pt modelId="{F90F23E4-3265-4A1B-B1D4-39409951D3F6}" type="parTrans" cxnId="{20CC3E54-E1D6-4DD5-AC9E-37A8B9B98630}">
      <dgm:prSet/>
      <dgm:spPr/>
      <dgm:t>
        <a:bodyPr/>
        <a:lstStyle/>
        <a:p>
          <a:endParaRPr lang="pl-PL"/>
        </a:p>
      </dgm:t>
    </dgm:pt>
    <dgm:pt modelId="{2FEDA235-8D16-419B-B1E0-AF59BB2891F0}" type="sibTrans" cxnId="{20CC3E54-E1D6-4DD5-AC9E-37A8B9B98630}">
      <dgm:prSet/>
      <dgm:spPr/>
      <dgm:t>
        <a:bodyPr/>
        <a:lstStyle/>
        <a:p>
          <a:endParaRPr lang="pl-PL"/>
        </a:p>
      </dgm:t>
    </dgm:pt>
    <dgm:pt modelId="{0A4FCD85-67EA-4517-ACC4-1A5E6424DD00}">
      <dgm:prSet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400" b="1" kern="1200" dirty="0"/>
            <a:t> wyodrębniono w ramach celów szczegółowych opisanych w priorytetach FEDS 2021-2027 oraz w celach TPST typy projektów oraz typy operacji przewidzianych do wsparcia, aby możliwe było jak najbardziej precyzyjne określenie potencjalnych oddziaływań na poszczególne komponenty środowiska;</a:t>
          </a:r>
        </a:p>
      </dgm:t>
    </dgm:pt>
    <dgm:pt modelId="{6D7EAF51-E08E-4860-B990-92EF1951103F}" type="parTrans" cxnId="{54471AEC-3E28-472E-981D-B0AEFA2E3542}">
      <dgm:prSet/>
      <dgm:spPr/>
      <dgm:t>
        <a:bodyPr/>
        <a:lstStyle/>
        <a:p>
          <a:endParaRPr lang="pl-PL"/>
        </a:p>
      </dgm:t>
    </dgm:pt>
    <dgm:pt modelId="{2C57EE63-FDB9-4A27-B9D7-7173CEF695E9}" type="sibTrans" cxnId="{54471AEC-3E28-472E-981D-B0AEFA2E3542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Y="81331" custLinFactNeighborY="67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 custLinFactNeighborX="0" custLinFactNeighborY="20555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0519C913-E039-467F-A2DC-DC9CA773E244}" type="presOf" srcId="{40BD5DA7-C750-4EC5-BA74-865DFBBF93F1}" destId="{9E999B0E-FD9A-4C05-93CF-59B7CCCE1434}" srcOrd="0" destOrd="4" presId="urn:microsoft.com/office/officeart/2005/8/layout/vList2"/>
    <dgm:cxn modelId="{F7FCC12E-5376-478F-B680-B534467AA7FE}" srcId="{42EE46C8-3EE5-4E2A-B954-5999D2C35DA2}" destId="{F9359468-7A40-4732-8637-C8755DD11683}" srcOrd="2" destOrd="0" parTransId="{B81242D4-6A7A-4092-BC78-884AC223D828}" sibTransId="{B5E56BA8-68ED-43C1-B0FE-9DFC017276B5}"/>
    <dgm:cxn modelId="{050E0166-BFDA-439B-B411-3680C32E7859}" type="presOf" srcId="{F9359468-7A40-4732-8637-C8755DD11683}" destId="{9E999B0E-FD9A-4C05-93CF-59B7CCCE1434}" srcOrd="0" destOrd="2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02A7104C-DD9D-4216-B2E0-9FCDA970E8EE}" srcId="{42EE46C8-3EE5-4E2A-B954-5999D2C35DA2}" destId="{441253A0-82A3-4A7C-B557-6E0A11D08673}" srcOrd="1" destOrd="0" parTransId="{2E850630-A94F-4B5E-9E68-273A9250AA68}" sibTransId="{362D5D7E-03AF-4A0D-89BE-675F1CBCE2C3}"/>
    <dgm:cxn modelId="{20CC3E54-E1D6-4DD5-AC9E-37A8B9B98630}" srcId="{42EE46C8-3EE5-4E2A-B954-5999D2C35DA2}" destId="{40BD5DA7-C750-4EC5-BA74-865DFBBF93F1}" srcOrd="4" destOrd="0" parTransId="{F90F23E4-3265-4A1B-B1D4-39409951D3F6}" sibTransId="{2FEDA235-8D16-419B-B1E0-AF59BB2891F0}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E0E10CB4-8D6B-4D24-816A-D76ED6E30103}" type="presOf" srcId="{441253A0-82A3-4A7C-B557-6E0A11D08673}" destId="{9E999B0E-FD9A-4C05-93CF-59B7CCCE1434}" srcOrd="0" destOrd="1" presId="urn:microsoft.com/office/officeart/2005/8/layout/vList2"/>
    <dgm:cxn modelId="{C22AC9B4-BE9B-4AB7-AEFD-A06475C82A54}" type="presOf" srcId="{0A4FCD85-67EA-4517-ACC4-1A5E6424DD00}" destId="{9E999B0E-FD9A-4C05-93CF-59B7CCCE1434}" srcOrd="0" destOrd="3" presId="urn:microsoft.com/office/officeart/2005/8/layout/vList2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54471AEC-3E28-472E-981D-B0AEFA2E3542}" srcId="{42EE46C8-3EE5-4E2A-B954-5999D2C35DA2}" destId="{0A4FCD85-67EA-4517-ACC4-1A5E6424DD00}" srcOrd="3" destOrd="0" parTransId="{6D7EAF51-E08E-4860-B990-92EF1951103F}" sibTransId="{2C57EE63-FDB9-4A27-B9D7-7173CEF695E9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Wybrane problemy środowiskowe w woj. dolnośląskim istotne z punktu widzenia ocenianych dokumentów</a:t>
          </a:r>
          <a:endParaRPr lang="pl-PL" sz="28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Wybrane problemy środowiskowe w woj. dolnośląskim istotne z punktu widzenia ocenianych dokumentów</a:t>
          </a:r>
          <a:endParaRPr lang="pl-PL" sz="28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Wybrane problemy środowiskowe w woj. dolnośląskim istotne z punktu widzenia ocenianych dokumentów</a:t>
          </a:r>
          <a:endParaRPr lang="pl-PL" sz="28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Wybrane negatywne aspekty środowiskowe w przypadku rezygnacji z realizacji Programu wraz z załącznikami</a:t>
          </a:r>
          <a:endParaRPr lang="pl-PL" sz="2800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Ocena zgodności projektu FEDS 2021-2027 oraz TPST powiat zgorzelecki i subregion wałbrzyski z dokumentami strategicznymi na poziomie międzynarodowym, krajowym, wojewódzkim</a:t>
          </a:r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100000" custScaleY="134609" custLinFactY="-25931" custLinFactNeighborX="454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A6655F-757E-48BC-A496-8994F2DB85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EE46C8-3EE5-4E2A-B954-5999D2C35DA2}">
      <dgm:prSet phldrT="[Tekst]" custT="1"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pl-PL" sz="2800" b="1" dirty="0"/>
            <a:t>Analiza</a:t>
          </a:r>
          <a:r>
            <a:rPr lang="pl-PL" sz="2800" b="1" baseline="0" dirty="0"/>
            <a:t> oddziaływań projektu FEDS 2021-2027 wraz z załącznikami</a:t>
          </a:r>
          <a:endParaRPr lang="pl-PL" sz="2800" b="1" dirty="0"/>
        </a:p>
      </dgm:t>
    </dgm:pt>
    <dgm:pt modelId="{E586635C-B410-4F0C-A718-ADF29131D1A6}" type="parTrans" cxnId="{6B2E9EE9-64C7-475D-A5AA-D7C876689250}">
      <dgm:prSet/>
      <dgm:spPr/>
      <dgm:t>
        <a:bodyPr/>
        <a:lstStyle/>
        <a:p>
          <a:endParaRPr lang="pl-PL"/>
        </a:p>
      </dgm:t>
    </dgm:pt>
    <dgm:pt modelId="{66DE1BC7-FEB4-4476-B715-C5FDF2B9C338}" type="sibTrans" cxnId="{6B2E9EE9-64C7-475D-A5AA-D7C876689250}">
      <dgm:prSet/>
      <dgm:spPr/>
      <dgm:t>
        <a:bodyPr/>
        <a:lstStyle/>
        <a:p>
          <a:endParaRPr lang="pl-PL"/>
        </a:p>
      </dgm:t>
    </dgm:pt>
    <dgm:pt modelId="{992A1E3C-6263-4D3F-A859-81F23C9D19BE}">
      <dgm:prSet phldrT="[Tekst]" custT="1"/>
      <dgm:spPr/>
      <dgm:t>
        <a:bodyPr/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400" kern="1200" dirty="0">
            <a:latin typeface="+mn-lt"/>
          </a:endParaRPr>
        </a:p>
      </dgm:t>
    </dgm:pt>
    <dgm:pt modelId="{62C48F89-D1BF-449E-A696-E18D0036E39D}" type="parTrans" cxnId="{112DE881-944E-45D1-B846-B77C031C79C7}">
      <dgm:prSet/>
      <dgm:spPr/>
      <dgm:t>
        <a:bodyPr/>
        <a:lstStyle/>
        <a:p>
          <a:endParaRPr lang="pl-PL"/>
        </a:p>
      </dgm:t>
    </dgm:pt>
    <dgm:pt modelId="{54F7AFC1-720C-45F4-A238-5A95EA36CF6F}" type="sibTrans" cxnId="{112DE881-944E-45D1-B846-B77C031C79C7}">
      <dgm:prSet/>
      <dgm:spPr/>
      <dgm:t>
        <a:bodyPr/>
        <a:lstStyle/>
        <a:p>
          <a:endParaRPr lang="pl-PL"/>
        </a:p>
      </dgm:t>
    </dgm:pt>
    <dgm:pt modelId="{D18FD679-10FA-4917-9980-E7AAB2B202FE}" type="pres">
      <dgm:prSet presAssocID="{B8A6655F-757E-48BC-A496-8994F2DB856E}" presName="linear" presStyleCnt="0">
        <dgm:presLayoutVars>
          <dgm:animLvl val="lvl"/>
          <dgm:resizeHandles val="exact"/>
        </dgm:presLayoutVars>
      </dgm:prSet>
      <dgm:spPr/>
    </dgm:pt>
    <dgm:pt modelId="{83252B9C-198F-4F18-B8A8-40BD229FE865}" type="pres">
      <dgm:prSet presAssocID="{42EE46C8-3EE5-4E2A-B954-5999D2C35DA2}" presName="parentText" presStyleLbl="node1" presStyleIdx="0" presStyleCnt="1" custScaleX="98019" custScaleY="63302" custLinFactY="-62851" custLinFactNeighborX="-122" custLinFactNeighborY="-100000">
        <dgm:presLayoutVars>
          <dgm:chMax val="0"/>
          <dgm:bulletEnabled val="1"/>
        </dgm:presLayoutVars>
      </dgm:prSet>
      <dgm:spPr/>
    </dgm:pt>
    <dgm:pt modelId="{9E999B0E-FD9A-4C05-93CF-59B7CCCE1434}" type="pres">
      <dgm:prSet presAssocID="{42EE46C8-3EE5-4E2A-B954-5999D2C35DA2}" presName="childText" presStyleLbl="revTx" presStyleIdx="0" presStyleCnt="1" custScaleX="99512" custScaleY="82271">
        <dgm:presLayoutVars>
          <dgm:bulletEnabled val="1"/>
        </dgm:presLayoutVars>
      </dgm:prSet>
      <dgm:spPr/>
    </dgm:pt>
  </dgm:ptLst>
  <dgm:cxnLst>
    <dgm:cxn modelId="{8C087602-5BD4-4BC0-BFD8-61CE5F10F1CE}" type="presOf" srcId="{B8A6655F-757E-48BC-A496-8994F2DB856E}" destId="{D18FD679-10FA-4917-9980-E7AAB2B202FE}" srcOrd="0" destOrd="0" presId="urn:microsoft.com/office/officeart/2005/8/layout/vList2"/>
    <dgm:cxn modelId="{83CDF169-993D-4BA5-9252-ADB74E227529}" type="presOf" srcId="{992A1E3C-6263-4D3F-A859-81F23C9D19BE}" destId="{9E999B0E-FD9A-4C05-93CF-59B7CCCE1434}" srcOrd="0" destOrd="0" presId="urn:microsoft.com/office/officeart/2005/8/layout/vList2"/>
    <dgm:cxn modelId="{112DE881-944E-45D1-B846-B77C031C79C7}" srcId="{42EE46C8-3EE5-4E2A-B954-5999D2C35DA2}" destId="{992A1E3C-6263-4D3F-A859-81F23C9D19BE}" srcOrd="0" destOrd="0" parTransId="{62C48F89-D1BF-449E-A696-E18D0036E39D}" sibTransId="{54F7AFC1-720C-45F4-A238-5A95EA36CF6F}"/>
    <dgm:cxn modelId="{255235DE-BD73-4D3A-A842-88084D30340D}" type="presOf" srcId="{42EE46C8-3EE5-4E2A-B954-5999D2C35DA2}" destId="{83252B9C-198F-4F18-B8A8-40BD229FE865}" srcOrd="0" destOrd="0" presId="urn:microsoft.com/office/officeart/2005/8/layout/vList2"/>
    <dgm:cxn modelId="{6B2E9EE9-64C7-475D-A5AA-D7C876689250}" srcId="{B8A6655F-757E-48BC-A496-8994F2DB856E}" destId="{42EE46C8-3EE5-4E2A-B954-5999D2C35DA2}" srcOrd="0" destOrd="0" parTransId="{E586635C-B410-4F0C-A718-ADF29131D1A6}" sibTransId="{66DE1BC7-FEB4-4476-B715-C5FDF2B9C338}"/>
    <dgm:cxn modelId="{04D6B59F-E4FD-46A5-9C20-16406E0A868D}" type="presParOf" srcId="{D18FD679-10FA-4917-9980-E7AAB2B202FE}" destId="{83252B9C-198F-4F18-B8A8-40BD229FE865}" srcOrd="0" destOrd="0" presId="urn:microsoft.com/office/officeart/2005/8/layout/vList2"/>
    <dgm:cxn modelId="{7E2486F9-CE03-4DC8-9A9D-D4B09EF06988}" type="presParOf" srcId="{D18FD679-10FA-4917-9980-E7AAB2B202FE}" destId="{9E999B0E-FD9A-4C05-93CF-59B7CCCE14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0" y="1563443"/>
          <a:ext cx="10256043" cy="655205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/>
            <a:t>Podstawy prawne Prognozy</a:t>
          </a:r>
          <a:endParaRPr lang="pl-PL" sz="3200" kern="1200" dirty="0"/>
        </a:p>
      </dsp:txBody>
      <dsp:txXfrm>
        <a:off x="31984" y="1595427"/>
        <a:ext cx="10192075" cy="591237"/>
      </dsp:txXfrm>
    </dsp:sp>
    <dsp:sp modelId="{9E999B0E-FD9A-4C05-93CF-59B7CCCE1434}">
      <dsp:nvSpPr>
        <dsp:cNvPr id="0" name=""/>
        <dsp:cNvSpPr/>
      </dsp:nvSpPr>
      <dsp:spPr>
        <a:xfrm>
          <a:off x="0" y="2218649"/>
          <a:ext cx="10256043" cy="351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62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800" b="1" kern="1200" dirty="0">
              <a:latin typeface="+mn-lt"/>
            </a:rPr>
            <a:t>ustawa z dnia 3 października 2008 r. o udostępnianiu informacji o środowisku i jego ochronie, udziale społeczeństwa w ochronie środowiska oraz o ocenach oddziaływania na środowisko (Dz. U. z 2021 r. poz. 2373 z </a:t>
          </a:r>
          <a:r>
            <a:rPr lang="pl-PL" sz="2800" b="1" kern="1200" dirty="0" err="1">
              <a:latin typeface="+mn-lt"/>
            </a:rPr>
            <a:t>późn</a:t>
          </a:r>
          <a:r>
            <a:rPr lang="pl-PL" sz="2800" b="1" kern="1200" dirty="0">
              <a:latin typeface="+mn-lt"/>
            </a:rPr>
            <a:t>. zm.)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800" b="1" kern="1200" dirty="0">
              <a:latin typeface="+mn-lt"/>
            </a:rPr>
            <a:t>zakres prognozy określony przez: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800" b="1" kern="1200" dirty="0">
              <a:latin typeface="+mn-lt"/>
            </a:rPr>
            <a:t>Regionalnego Dyrektora Ochrony Środowiska we Wrocławiu;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Dolnośląskiego Państwowego Wojewódzkiego Inspektora Sanitarnego we Wrocławiu </a:t>
          </a:r>
        </a:p>
      </dsp:txBody>
      <dsp:txXfrm>
        <a:off x="0" y="2218649"/>
        <a:ext cx="10256043" cy="35107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EF324-4C0C-46DA-ACCF-E6B38788DD94}">
      <dsp:nvSpPr>
        <dsp:cNvPr id="0" name=""/>
        <dsp:cNvSpPr/>
      </dsp:nvSpPr>
      <dsp:spPr>
        <a:xfrm>
          <a:off x="3213817" y="3001747"/>
          <a:ext cx="2227291" cy="2227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oddziaływanie</a:t>
          </a:r>
          <a:endParaRPr lang="pl-PL" sz="2000" b="1" kern="1200" dirty="0"/>
        </a:p>
      </dsp:txBody>
      <dsp:txXfrm>
        <a:off x="3539996" y="3327926"/>
        <a:ext cx="1574933" cy="1574933"/>
      </dsp:txXfrm>
    </dsp:sp>
    <dsp:sp modelId="{54D7AE3C-B364-4A7C-A12B-27C4197885E7}">
      <dsp:nvSpPr>
        <dsp:cNvPr id="0" name=""/>
        <dsp:cNvSpPr/>
      </dsp:nvSpPr>
      <dsp:spPr>
        <a:xfrm rot="10800000">
          <a:off x="1058625" y="3798003"/>
          <a:ext cx="2036656" cy="63477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D1B57-950F-4A27-80A5-60C6FBA7D520}">
      <dsp:nvSpPr>
        <dsp:cNvPr id="0" name=""/>
        <dsp:cNvSpPr/>
      </dsp:nvSpPr>
      <dsp:spPr>
        <a:xfrm>
          <a:off x="662" y="3269022"/>
          <a:ext cx="2115926" cy="1692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pozytywne / negatywne</a:t>
          </a:r>
        </a:p>
      </dsp:txBody>
      <dsp:txXfrm>
        <a:off x="50241" y="3318601"/>
        <a:ext cx="2016768" cy="1593583"/>
      </dsp:txXfrm>
    </dsp:sp>
    <dsp:sp modelId="{B76CE6C6-0A7B-42DB-9BB5-C5146EC0E9BA}">
      <dsp:nvSpPr>
        <dsp:cNvPr id="0" name=""/>
        <dsp:cNvSpPr/>
      </dsp:nvSpPr>
      <dsp:spPr>
        <a:xfrm rot="13500000">
          <a:off x="1717784" y="2206653"/>
          <a:ext cx="2036656" cy="63477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5F92C-47E7-46E1-B000-056A97BC0D89}">
      <dsp:nvSpPr>
        <dsp:cNvPr id="0" name=""/>
        <dsp:cNvSpPr/>
      </dsp:nvSpPr>
      <dsp:spPr>
        <a:xfrm>
          <a:off x="958082" y="957604"/>
          <a:ext cx="2115926" cy="1692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faza eksploatacji / faza realizacji</a:t>
          </a:r>
        </a:p>
      </dsp:txBody>
      <dsp:txXfrm>
        <a:off x="1007661" y="1007183"/>
        <a:ext cx="2016768" cy="1593583"/>
      </dsp:txXfrm>
    </dsp:sp>
    <dsp:sp modelId="{17BDC532-2C8F-433D-9065-5BFFE2FCF764}">
      <dsp:nvSpPr>
        <dsp:cNvPr id="0" name=""/>
        <dsp:cNvSpPr/>
      </dsp:nvSpPr>
      <dsp:spPr>
        <a:xfrm rot="16200000">
          <a:off x="3309135" y="1547494"/>
          <a:ext cx="2036656" cy="63477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445C1-5A8F-4128-875C-08B9265E0EBE}">
      <dsp:nvSpPr>
        <dsp:cNvPr id="0" name=""/>
        <dsp:cNvSpPr/>
      </dsp:nvSpPr>
      <dsp:spPr>
        <a:xfrm>
          <a:off x="3269500" y="184"/>
          <a:ext cx="2115926" cy="1692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/>
            <a:t>stałe / chwilowe</a:t>
          </a:r>
          <a:endParaRPr lang="pl-PL" sz="2200" b="1" kern="1200" dirty="0"/>
        </a:p>
      </dsp:txBody>
      <dsp:txXfrm>
        <a:off x="3319079" y="49763"/>
        <a:ext cx="2016768" cy="1593583"/>
      </dsp:txXfrm>
    </dsp:sp>
    <dsp:sp modelId="{1B810A8E-1353-4E84-894B-0E0BA8864918}">
      <dsp:nvSpPr>
        <dsp:cNvPr id="0" name=""/>
        <dsp:cNvSpPr/>
      </dsp:nvSpPr>
      <dsp:spPr>
        <a:xfrm rot="18900000">
          <a:off x="4900485" y="2206653"/>
          <a:ext cx="2036656" cy="63477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7B332-0E3E-460A-B254-136AB69DB17F}">
      <dsp:nvSpPr>
        <dsp:cNvPr id="0" name=""/>
        <dsp:cNvSpPr/>
      </dsp:nvSpPr>
      <dsp:spPr>
        <a:xfrm>
          <a:off x="5580917" y="957604"/>
          <a:ext cx="2115926" cy="1692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/>
            <a:t>pośrednie / bezpośrednie</a:t>
          </a:r>
          <a:endParaRPr lang="pl-PL" sz="2200" b="1" kern="1200" dirty="0"/>
        </a:p>
      </dsp:txBody>
      <dsp:txXfrm>
        <a:off x="5630496" y="1007183"/>
        <a:ext cx="2016768" cy="1593583"/>
      </dsp:txXfrm>
    </dsp:sp>
    <dsp:sp modelId="{D38E62B7-A081-4B1C-B5E5-83FB82357933}">
      <dsp:nvSpPr>
        <dsp:cNvPr id="0" name=""/>
        <dsp:cNvSpPr/>
      </dsp:nvSpPr>
      <dsp:spPr>
        <a:xfrm>
          <a:off x="5559644" y="3798003"/>
          <a:ext cx="2036656" cy="634778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D68-E693-4795-BCEC-6178DAA06D9E}">
      <dsp:nvSpPr>
        <dsp:cNvPr id="0" name=""/>
        <dsp:cNvSpPr/>
      </dsp:nvSpPr>
      <dsp:spPr>
        <a:xfrm>
          <a:off x="6538337" y="3269022"/>
          <a:ext cx="2115926" cy="16927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/>
            <a:t>krótko- / średnio- / długotreminiwe</a:t>
          </a:r>
          <a:endParaRPr lang="pl-PL" sz="2200" b="1" kern="1200" dirty="0"/>
        </a:p>
      </dsp:txBody>
      <dsp:txXfrm>
        <a:off x="6587916" y="3318601"/>
        <a:ext cx="2016768" cy="15935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88403"/>
          <a:ext cx="10308451" cy="77025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Analiza</a:t>
          </a:r>
          <a:r>
            <a:rPr lang="pl-PL" sz="2800" b="1" kern="1200" baseline="0" dirty="0"/>
            <a:t> oddziaływań projektu FEDS 2021-2027 wraz z załącznikami</a:t>
          </a:r>
          <a:endParaRPr lang="pl-PL" sz="2800" b="1" kern="1200" dirty="0"/>
        </a:p>
      </dsp:txBody>
      <dsp:txXfrm>
        <a:off x="128939" y="126004"/>
        <a:ext cx="10233249" cy="695056"/>
      </dsp:txXfrm>
    </dsp:sp>
    <dsp:sp modelId="{9E999B0E-FD9A-4C05-93CF-59B7CCCE1434}">
      <dsp:nvSpPr>
        <dsp:cNvPr id="0" name=""/>
        <dsp:cNvSpPr/>
      </dsp:nvSpPr>
      <dsp:spPr>
        <a:xfrm>
          <a:off x="25660" y="2699833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699833"/>
        <a:ext cx="10465467" cy="8855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129466"/>
          <a:ext cx="10308451" cy="75840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Przewidywane znaczące oddziaływanie na poszczególne komponenty środowiska</a:t>
          </a:r>
        </a:p>
      </dsp:txBody>
      <dsp:txXfrm>
        <a:off x="128360" y="166488"/>
        <a:ext cx="10234407" cy="684364"/>
      </dsp:txXfrm>
    </dsp:sp>
    <dsp:sp modelId="{9E999B0E-FD9A-4C05-93CF-59B7CCCE1434}">
      <dsp:nvSpPr>
        <dsp:cNvPr id="0" name=""/>
        <dsp:cNvSpPr/>
      </dsp:nvSpPr>
      <dsp:spPr>
        <a:xfrm>
          <a:off x="25660" y="2700720"/>
          <a:ext cx="10465467" cy="8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700720"/>
        <a:ext cx="10465467" cy="8719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88403"/>
          <a:ext cx="10308451" cy="77025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Analiza</a:t>
          </a:r>
          <a:r>
            <a:rPr lang="pl-PL" sz="2800" b="1" kern="1200" baseline="0" dirty="0"/>
            <a:t> oddziaływań projektu FEDS 2021-2027 wraz z załącznikami</a:t>
          </a:r>
          <a:endParaRPr lang="pl-PL" sz="2800" b="1" kern="1200" dirty="0"/>
        </a:p>
      </dsp:txBody>
      <dsp:txXfrm>
        <a:off x="128939" y="126004"/>
        <a:ext cx="10233249" cy="695056"/>
      </dsp:txXfrm>
    </dsp:sp>
    <dsp:sp modelId="{9E999B0E-FD9A-4C05-93CF-59B7CCCE1434}">
      <dsp:nvSpPr>
        <dsp:cNvPr id="0" name=""/>
        <dsp:cNvSpPr/>
      </dsp:nvSpPr>
      <dsp:spPr>
        <a:xfrm>
          <a:off x="25660" y="2699833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699833"/>
        <a:ext cx="10465467" cy="8855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88403"/>
          <a:ext cx="10308451" cy="77025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Analiza oddziaływań projektu FEDS 2021-2027 wraz z załącznikami </a:t>
          </a:r>
        </a:p>
      </dsp:txBody>
      <dsp:txXfrm>
        <a:off x="128939" y="126004"/>
        <a:ext cx="10233249" cy="695056"/>
      </dsp:txXfrm>
    </dsp:sp>
    <dsp:sp modelId="{9E999B0E-FD9A-4C05-93CF-59B7CCCE1434}">
      <dsp:nvSpPr>
        <dsp:cNvPr id="0" name=""/>
        <dsp:cNvSpPr/>
      </dsp:nvSpPr>
      <dsp:spPr>
        <a:xfrm>
          <a:off x="25660" y="2699833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699833"/>
        <a:ext cx="10465467" cy="8855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88403"/>
          <a:ext cx="10308451" cy="77025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Analiza oddziaływań projektu FEDS 2021-2027 wraz z załącznikami </a:t>
          </a:r>
        </a:p>
      </dsp:txBody>
      <dsp:txXfrm>
        <a:off x="128939" y="126004"/>
        <a:ext cx="10233249" cy="695056"/>
      </dsp:txXfrm>
    </dsp:sp>
    <dsp:sp modelId="{9E999B0E-FD9A-4C05-93CF-59B7CCCE1434}">
      <dsp:nvSpPr>
        <dsp:cNvPr id="0" name=""/>
        <dsp:cNvSpPr/>
      </dsp:nvSpPr>
      <dsp:spPr>
        <a:xfrm>
          <a:off x="25660" y="2699833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699833"/>
        <a:ext cx="10465467" cy="88556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DACB8-B35F-4E5A-86AF-2E89D7D94D76}">
      <dsp:nvSpPr>
        <dsp:cNvPr id="0" name=""/>
        <dsp:cNvSpPr/>
      </dsp:nvSpPr>
      <dsp:spPr>
        <a:xfrm>
          <a:off x="0" y="0"/>
          <a:ext cx="10241753" cy="598129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Oddziaływanie transgraniczne</a:t>
          </a:r>
          <a:endParaRPr lang="pl-PL" sz="2000" kern="1200" dirty="0"/>
        </a:p>
      </dsp:txBody>
      <dsp:txXfrm>
        <a:off x="29198" y="29198"/>
        <a:ext cx="10183357" cy="539733"/>
      </dsp:txXfrm>
    </dsp:sp>
    <dsp:sp modelId="{4462F43F-3B03-40E2-9566-80FF618D7354}">
      <dsp:nvSpPr>
        <dsp:cNvPr id="0" name=""/>
        <dsp:cNvSpPr/>
      </dsp:nvSpPr>
      <dsp:spPr>
        <a:xfrm>
          <a:off x="0" y="599017"/>
          <a:ext cx="10241753" cy="2791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17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/>
            <a:t>typy projektów zaplanowane do realizacji w poszczególnych priorytetach, nie będą powodowały oddziaływań transgranicznych;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/>
            <a:t>wniosek wynika min. z rodzajów oddziaływań, skali inwestycji oraz ich charakteru, a także ogólnych i strategicznych sformułowań, które nie wskazują precyzyjnie lokalizacji inwestycji. W ocenie posłużono się także wnioskami z prognoz sporządzonych dla powiązanych dokumentów sektorowych (np. Program budowy 100 obwodnic)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/>
            <a:t>w prognozie wskazano typy projektów, które potencjalnie, w zależności od obranej lokalizacji oraz skali mogą na etapie realizacji powodować wystąpienie ryzyka oddziaływań transgranicznych (z zakresu energetyki, transportu) – konieczna analiza szczegółowa na etapie oceny oddziaływania na środowisko przedsięwzięcia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kern="1200" dirty="0"/>
        </a:p>
      </dsp:txBody>
      <dsp:txXfrm>
        <a:off x="0" y="599017"/>
        <a:ext cx="10241753" cy="2791203"/>
      </dsp:txXfrm>
    </dsp:sp>
    <dsp:sp modelId="{EAE0719F-24DA-4BFD-AFB2-3C188A23E1AB}">
      <dsp:nvSpPr>
        <dsp:cNvPr id="0" name=""/>
        <dsp:cNvSpPr/>
      </dsp:nvSpPr>
      <dsp:spPr>
        <a:xfrm>
          <a:off x="0" y="3493694"/>
          <a:ext cx="10241753" cy="392216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Oddziaływanie skumulowane</a:t>
          </a:r>
          <a:endParaRPr lang="pl-PL" sz="2000" kern="1200" dirty="0"/>
        </a:p>
      </dsp:txBody>
      <dsp:txXfrm>
        <a:off x="19146" y="3512840"/>
        <a:ext cx="10203461" cy="353924"/>
      </dsp:txXfrm>
    </dsp:sp>
    <dsp:sp modelId="{E07B9591-CA77-4000-A538-87BA9239AF6C}">
      <dsp:nvSpPr>
        <dsp:cNvPr id="0" name=""/>
        <dsp:cNvSpPr/>
      </dsp:nvSpPr>
      <dsp:spPr>
        <a:xfrm>
          <a:off x="35681" y="3782436"/>
          <a:ext cx="10170390" cy="2503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041" tIns="25400" rIns="142240" bIns="25400" numCol="1" spcCol="1270" anchor="t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/>
            <a:t> Nie można przewidzieć dokładnych oddziaływań skumulowanych - brak informacji o lokalizacji przedsięwzięć.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Kumulacja negatywnych oddziaływań ewentualnie w przypadku rozwoju infrastruktury liniowej, energetycznej.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Potencjalne oddziaływania przeważnie krótkotrwałe (na etapie budowy inwestycji) i lokalne.</a:t>
          </a:r>
        </a:p>
      </dsp:txBody>
      <dsp:txXfrm>
        <a:off x="35681" y="3782436"/>
        <a:ext cx="10170390" cy="250317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DACB8-B35F-4E5A-86AF-2E89D7D94D76}">
      <dsp:nvSpPr>
        <dsp:cNvPr id="0" name=""/>
        <dsp:cNvSpPr/>
      </dsp:nvSpPr>
      <dsp:spPr>
        <a:xfrm>
          <a:off x="17851" y="0"/>
          <a:ext cx="10188331" cy="121472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Rekomendacje</a:t>
          </a:r>
        </a:p>
      </dsp:txBody>
      <dsp:txXfrm>
        <a:off x="77149" y="59298"/>
        <a:ext cx="10069735" cy="1096129"/>
      </dsp:txXfrm>
    </dsp:sp>
    <dsp:sp modelId="{4462F43F-3B03-40E2-9566-80FF618D7354}">
      <dsp:nvSpPr>
        <dsp:cNvPr id="0" name=""/>
        <dsp:cNvSpPr/>
      </dsp:nvSpPr>
      <dsp:spPr>
        <a:xfrm>
          <a:off x="0" y="1218209"/>
          <a:ext cx="10259614" cy="5064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743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Wprowadzenie zapisów dotyczących wsparcia działań z zakresu </a:t>
          </a:r>
          <a:r>
            <a:rPr lang="pl-PL" sz="2200" b="1" kern="1200" dirty="0" err="1">
              <a:latin typeface="+mn-lt"/>
            </a:rPr>
            <a:t>ekoinnowacji</a:t>
          </a:r>
          <a:r>
            <a:rPr lang="pl-PL" sz="2200" b="1" kern="1200" dirty="0">
              <a:latin typeface="+mn-lt"/>
            </a:rPr>
            <a:t> oraz uwzględnienie wsparcia dla zielonych miejsc pracy;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Rozszerzenie Priorytetu 2 – Środowisko, cel szczegółowy CP2, vii - Ochrona przyrody i klimatu o działania związane z rozwojem niebieskiej i zielonej infrastruktury oraz </a:t>
          </a:r>
          <a:r>
            <a:rPr lang="pl-PL" sz="2200" b="1" kern="1200" dirty="0" err="1">
              <a:latin typeface="+mn-lt"/>
            </a:rPr>
            <a:t>rozszczelniania</a:t>
          </a:r>
          <a:r>
            <a:rPr lang="pl-PL" sz="2200" b="1" kern="1200" dirty="0">
              <a:latin typeface="+mn-lt"/>
            </a:rPr>
            <a:t> gruntów;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Ocena priorytetów Programu pod kątem zgodności z zasadą DNSH tj. „nie czyń poważnych szkód”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Wprowadzenie rekomendacji dot. kryteriów pod kątem lokalizacji farm fotowoltaicznych na obszarze Dolnego Śląska – unikanie lokowania instalacji  na glebach o wysokich walorach użytkowych, preferowanie terenów przekształconych działalnością przemysłową lub górniczą;</a:t>
          </a:r>
        </a:p>
      </dsp:txBody>
      <dsp:txXfrm>
        <a:off x="0" y="1218209"/>
        <a:ext cx="10259614" cy="5064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0" y="60690"/>
          <a:ext cx="10216753" cy="654566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/>
            <a:t>Struktura Prognozy oddziaływania na środowisko</a:t>
          </a:r>
          <a:endParaRPr lang="pl-PL" sz="3200" kern="1200" dirty="0"/>
        </a:p>
      </dsp:txBody>
      <dsp:txXfrm>
        <a:off x="31953" y="92643"/>
        <a:ext cx="10152847" cy="590660"/>
      </dsp:txXfrm>
    </dsp:sp>
    <dsp:sp modelId="{9E999B0E-FD9A-4C05-93CF-59B7CCCE1434}">
      <dsp:nvSpPr>
        <dsp:cNvPr id="0" name=""/>
        <dsp:cNvSpPr/>
      </dsp:nvSpPr>
      <dsp:spPr>
        <a:xfrm>
          <a:off x="0" y="842956"/>
          <a:ext cx="10216753" cy="454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382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analiza stanu aktualnego środowiska w województwie dolnośląskim</a:t>
          </a:r>
          <a:endParaRPr lang="pl-PL" sz="2200" kern="1200" dirty="0">
            <a:latin typeface="+mn-lt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ocena zgodności z dokumentami strategicznymi na szczeblu międzynarodowym, krajowym, wojewódzkim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analiza skutków w przypadku odstąpienia od realizacji FEDS 2021-2027 oraz TPST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analiza oddziaływań celów szczegółowych, </a:t>
          </a: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typów projektów i typów operacji przewidzianych do realizacji </a:t>
          </a:r>
          <a:r>
            <a:rPr lang="pl-PL" sz="2200" b="1" kern="1200" dirty="0"/>
            <a:t>na poszczególne komponenty środowiska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wskazanie na możliwość wystąpienia oddziaływań skumulowanych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analiza występowania oddziaływania transgranicznego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sposoby zapobiegania, ograniczania i kompensacji negatywnych oddziaływań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rozwiązania alternatywne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wskazania dla systemu monitorowania realizacji FEDS 2021-2027 oraz TPST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/>
            <a:t>wnioski i rekomendacje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propozycje kryteriów oceny projektów pod kątem środowiskowym</a:t>
          </a:r>
        </a:p>
      </dsp:txBody>
      <dsp:txXfrm>
        <a:off x="0" y="842956"/>
        <a:ext cx="10216753" cy="45407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DACB8-B35F-4E5A-86AF-2E89D7D94D76}">
      <dsp:nvSpPr>
        <dsp:cNvPr id="0" name=""/>
        <dsp:cNvSpPr/>
      </dsp:nvSpPr>
      <dsp:spPr>
        <a:xfrm>
          <a:off x="0" y="0"/>
          <a:ext cx="10259614" cy="121761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Rekomendacje</a:t>
          </a:r>
        </a:p>
      </dsp:txBody>
      <dsp:txXfrm>
        <a:off x="59439" y="59439"/>
        <a:ext cx="10140736" cy="1098732"/>
      </dsp:txXfrm>
    </dsp:sp>
    <dsp:sp modelId="{4462F43F-3B03-40E2-9566-80FF618D7354}">
      <dsp:nvSpPr>
        <dsp:cNvPr id="0" name=""/>
        <dsp:cNvSpPr/>
      </dsp:nvSpPr>
      <dsp:spPr>
        <a:xfrm>
          <a:off x="0" y="1219651"/>
          <a:ext cx="10259614" cy="5064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74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kern="1200" dirty="0">
            <a:latin typeface="+mn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Preferowanie w przypadku instalacji spalania biomasy, wykorzystania odpadów rolniczych, drzewnych, natomiast odnośnie upraw roślin energetycznych preferowanie upraw na glebach o niskiej przydatności produkcyjnej lub na terenach poprzemysłowych, poddanych rekultywacji;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Rekomendowane wykorzystanie biogazu ze składowisk odpadów, osadów ściekowych, odpadów rolniczych i z przemysłu spożywczego;</a:t>
          </a:r>
          <a:endParaRPr lang="pl-PL" sz="2200" b="1" kern="1200" dirty="0">
            <a:latin typeface="+mn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latin typeface="+mn-lt"/>
            </a:rPr>
            <a:t>Objęcie wsparciem projektów związanych z rozwojem komunikacji publicznej poza terenami miast, podlegających zjawisku „wykluczenia komunikacyjnego”;</a:t>
          </a:r>
          <a:endParaRPr lang="pl-PL" sz="22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Rekomenduje się zapewnienie zgodności projektów z zapisami audytu krajobrazowego (w opracowaniu).</a:t>
          </a:r>
        </a:p>
      </dsp:txBody>
      <dsp:txXfrm>
        <a:off x="0" y="1219651"/>
        <a:ext cx="10259614" cy="50648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0" y="608664"/>
          <a:ext cx="10216753" cy="1034300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/>
            <a:t>Stopień szczegółowości  Prognozy oddziaływania na środowisko</a:t>
          </a:r>
          <a:endParaRPr lang="pl-PL" sz="3200" kern="1200" dirty="0"/>
        </a:p>
      </dsp:txBody>
      <dsp:txXfrm>
        <a:off x="50490" y="659154"/>
        <a:ext cx="10115773" cy="933320"/>
      </dsp:txXfrm>
    </dsp:sp>
    <dsp:sp modelId="{9E999B0E-FD9A-4C05-93CF-59B7CCCE1434}">
      <dsp:nvSpPr>
        <dsp:cNvPr id="0" name=""/>
        <dsp:cNvSpPr/>
      </dsp:nvSpPr>
      <dsp:spPr>
        <a:xfrm>
          <a:off x="24928" y="1876877"/>
          <a:ext cx="10166895" cy="3375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382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1" kern="1200" dirty="0"/>
            <a:t> oceniane dokumenty nie wskazują na konkretne projekty, które będą realizowane w ramach wsparcia;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1" kern="1200" dirty="0"/>
            <a:t> brak informacji nt. lokalizacji (przebiegu) inwestycji;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1" kern="1200" dirty="0"/>
            <a:t> wyodrębniono w ramach celów szczegółowych opisanych w priorytetach FEDS 2021-2027 oraz w celach TPST typy projektów oraz typy operacji przewidzianych do wsparcia, aby możliwe było jak najbardziej precyzyjne określenie potencjalnych oddziaływań na poszczególne komponenty środowiska;</a:t>
          </a:r>
        </a:p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1" kern="1200" dirty="0"/>
            <a:t> ocena dokonana na podstawie ogólnych założeń przy uwzględnieniu zasady przezorności.</a:t>
          </a:r>
        </a:p>
      </dsp:txBody>
      <dsp:txXfrm>
        <a:off x="24928" y="1876877"/>
        <a:ext cx="10166895" cy="33754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129466"/>
          <a:ext cx="10308451" cy="75840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Wybrane problemy środowiskowe w woj. dolnośląskim istotne z punktu widzenia ocenianych dokumentów</a:t>
          </a:r>
          <a:endParaRPr lang="pl-PL" sz="2800" kern="1200" dirty="0"/>
        </a:p>
      </dsp:txBody>
      <dsp:txXfrm>
        <a:off x="128360" y="166488"/>
        <a:ext cx="10234407" cy="684364"/>
      </dsp:txXfrm>
    </dsp:sp>
    <dsp:sp modelId="{9E999B0E-FD9A-4C05-93CF-59B7CCCE1434}">
      <dsp:nvSpPr>
        <dsp:cNvPr id="0" name=""/>
        <dsp:cNvSpPr/>
      </dsp:nvSpPr>
      <dsp:spPr>
        <a:xfrm>
          <a:off x="25660" y="2700720"/>
          <a:ext cx="10465467" cy="8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700720"/>
        <a:ext cx="10465467" cy="8719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129466"/>
          <a:ext cx="10308451" cy="75840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Wybrane problemy środowiskowe w woj. dolnośląskim istotne z punktu widzenia ocenianych dokumentów</a:t>
          </a:r>
          <a:endParaRPr lang="pl-PL" sz="2800" kern="1200" dirty="0"/>
        </a:p>
      </dsp:txBody>
      <dsp:txXfrm>
        <a:off x="128360" y="166488"/>
        <a:ext cx="10234407" cy="684364"/>
      </dsp:txXfrm>
    </dsp:sp>
    <dsp:sp modelId="{9E999B0E-FD9A-4C05-93CF-59B7CCCE1434}">
      <dsp:nvSpPr>
        <dsp:cNvPr id="0" name=""/>
        <dsp:cNvSpPr/>
      </dsp:nvSpPr>
      <dsp:spPr>
        <a:xfrm>
          <a:off x="25660" y="2700720"/>
          <a:ext cx="10465467" cy="8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700720"/>
        <a:ext cx="10465467" cy="871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129466"/>
          <a:ext cx="10308451" cy="75840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Wybrane problemy środowiskowe w woj. dolnośląskim istotne z punktu widzenia ocenianych dokumentów</a:t>
          </a:r>
          <a:endParaRPr lang="pl-PL" sz="2800" kern="1200" dirty="0"/>
        </a:p>
      </dsp:txBody>
      <dsp:txXfrm>
        <a:off x="128360" y="166488"/>
        <a:ext cx="10234407" cy="684364"/>
      </dsp:txXfrm>
    </dsp:sp>
    <dsp:sp modelId="{9E999B0E-FD9A-4C05-93CF-59B7CCCE1434}">
      <dsp:nvSpPr>
        <dsp:cNvPr id="0" name=""/>
        <dsp:cNvSpPr/>
      </dsp:nvSpPr>
      <dsp:spPr>
        <a:xfrm>
          <a:off x="25660" y="2700720"/>
          <a:ext cx="10465467" cy="8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700720"/>
        <a:ext cx="10465467" cy="8719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129466"/>
          <a:ext cx="10308451" cy="75840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Wybrane negatywne aspekty środowiskowe w przypadku rezygnacji z realizacji Programu wraz z załącznikami</a:t>
          </a:r>
          <a:endParaRPr lang="pl-PL" sz="2800" kern="1200" dirty="0"/>
        </a:p>
      </dsp:txBody>
      <dsp:txXfrm>
        <a:off x="128360" y="166488"/>
        <a:ext cx="10234407" cy="684364"/>
      </dsp:txXfrm>
    </dsp:sp>
    <dsp:sp modelId="{9E999B0E-FD9A-4C05-93CF-59B7CCCE1434}">
      <dsp:nvSpPr>
        <dsp:cNvPr id="0" name=""/>
        <dsp:cNvSpPr/>
      </dsp:nvSpPr>
      <dsp:spPr>
        <a:xfrm>
          <a:off x="25660" y="2700720"/>
          <a:ext cx="10465467" cy="871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700720"/>
        <a:ext cx="10465467" cy="8719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0" y="0"/>
          <a:ext cx="10516789" cy="2098587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Ocena zgodności projektu FEDS 2021-2027 oraz TPST powiat zgorzelecki i subregion wałbrzyski z dokumentami strategicznymi na poziomie międzynarodowym, krajowym, wojewódzkim</a:t>
          </a:r>
        </a:p>
      </dsp:txBody>
      <dsp:txXfrm>
        <a:off x="102445" y="102445"/>
        <a:ext cx="10311899" cy="1893697"/>
      </dsp:txXfrm>
    </dsp:sp>
    <dsp:sp modelId="{9E999B0E-FD9A-4C05-93CF-59B7CCCE1434}">
      <dsp:nvSpPr>
        <dsp:cNvPr id="0" name=""/>
        <dsp:cNvSpPr/>
      </dsp:nvSpPr>
      <dsp:spPr>
        <a:xfrm>
          <a:off x="25660" y="3363997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3363997"/>
        <a:ext cx="10465467" cy="8855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2B9C-198F-4F18-B8A8-40BD229FE865}">
      <dsp:nvSpPr>
        <dsp:cNvPr id="0" name=""/>
        <dsp:cNvSpPr/>
      </dsp:nvSpPr>
      <dsp:spPr>
        <a:xfrm>
          <a:off x="91338" y="88403"/>
          <a:ext cx="10308451" cy="77025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Analiza</a:t>
          </a:r>
          <a:r>
            <a:rPr lang="pl-PL" sz="2800" b="1" kern="1200" baseline="0" dirty="0"/>
            <a:t> oddziaływań projektu FEDS 2021-2027 wraz z załącznikami</a:t>
          </a:r>
          <a:endParaRPr lang="pl-PL" sz="2800" b="1" kern="1200" dirty="0"/>
        </a:p>
      </dsp:txBody>
      <dsp:txXfrm>
        <a:off x="128939" y="126004"/>
        <a:ext cx="10233249" cy="695056"/>
      </dsp:txXfrm>
    </dsp:sp>
    <dsp:sp modelId="{9E999B0E-FD9A-4C05-93CF-59B7CCCE1434}">
      <dsp:nvSpPr>
        <dsp:cNvPr id="0" name=""/>
        <dsp:cNvSpPr/>
      </dsp:nvSpPr>
      <dsp:spPr>
        <a:xfrm>
          <a:off x="25660" y="2699833"/>
          <a:ext cx="10465467" cy="8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908" tIns="30480" rIns="170688" bIns="30480" numCol="1" spcCol="1270" anchor="t" anchorCtr="0">
          <a:noAutofit/>
        </a:bodyPr>
        <a:lstStyle/>
        <a:p>
          <a:pPr marL="228600" lvl="1" indent="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400" kern="1200" dirty="0">
            <a:latin typeface="+mn-lt"/>
          </a:endParaRPr>
        </a:p>
      </dsp:txBody>
      <dsp:txXfrm>
        <a:off x="25660" y="2699833"/>
        <a:ext cx="10465467" cy="88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pPr/>
              <a:t>16.02.2022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1450" indent="-296711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86847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61585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36324" indent="-23736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E8AD901F-4647-4EFD-A1C3-827697F3D947}" type="slidenum">
              <a:rPr lang="pl-PL" altLang="pl-PL">
                <a:solidFill>
                  <a:prstClr val="black"/>
                </a:solidFill>
                <a:latin typeface="Calibri" pitchFamily="34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27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76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78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81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78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57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64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11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71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85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76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 fontAlgn="base">
              <a:spcBef>
                <a:spcPct val="0"/>
              </a:spcBef>
              <a:spcAft>
                <a:spcPct val="0"/>
              </a:spcAft>
              <a:defRPr/>
            </a:pPr>
            <a:fld id="{0DA6E039-83FE-4C65-869F-6DE1470A665D}" type="slidenum">
              <a:rPr lang="pl-PL" altLang="pl-PL">
                <a:solidFill>
                  <a:prstClr val="black"/>
                </a:solidFill>
                <a:latin typeface="Calibri" pitchFamily="34" charset="0"/>
                <a:cs typeface="Arial" charset="0"/>
              </a:rPr>
              <a:pPr defTabSz="931774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altLang="pl-PL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1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90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88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1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4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40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14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16.02.2022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microsoft.com/office/2007/relationships/diagramDrawing" Target="../diagrams/drawing1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6.xml"/><Relationship Id="rId12" Type="http://schemas.openxmlformats.org/officeDocument/2006/relationships/diagramColors" Target="../diagrams/colors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6.xml"/><Relationship Id="rId11" Type="http://schemas.openxmlformats.org/officeDocument/2006/relationships/diagramQuickStyle" Target="../diagrams/quickStyle17.xml"/><Relationship Id="rId5" Type="http://schemas.openxmlformats.org/officeDocument/2006/relationships/diagramLayout" Target="../diagrams/layout16.xml"/><Relationship Id="rId10" Type="http://schemas.openxmlformats.org/officeDocument/2006/relationships/diagramLayout" Target="../diagrams/layout17.xml"/><Relationship Id="rId4" Type="http://schemas.openxmlformats.org/officeDocument/2006/relationships/diagramData" Target="../diagrams/data16.xml"/><Relationship Id="rId9" Type="http://schemas.openxmlformats.org/officeDocument/2006/relationships/diagramData" Target="../diagrams/data1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13" Type="http://schemas.microsoft.com/office/2007/relationships/diagramDrawing" Target="../diagrams/drawing19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8.xml"/><Relationship Id="rId12" Type="http://schemas.openxmlformats.org/officeDocument/2006/relationships/diagramColors" Target="../diagrams/colors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8.xml"/><Relationship Id="rId11" Type="http://schemas.openxmlformats.org/officeDocument/2006/relationships/diagramQuickStyle" Target="../diagrams/quickStyle19.xml"/><Relationship Id="rId5" Type="http://schemas.openxmlformats.org/officeDocument/2006/relationships/diagramLayout" Target="../diagrams/layout18.xml"/><Relationship Id="rId10" Type="http://schemas.openxmlformats.org/officeDocument/2006/relationships/diagramLayout" Target="../diagrams/layout19.xml"/><Relationship Id="rId4" Type="http://schemas.openxmlformats.org/officeDocument/2006/relationships/diagramData" Target="../diagrams/data18.xml"/><Relationship Id="rId9" Type="http://schemas.openxmlformats.org/officeDocument/2006/relationships/diagramData" Target="../diagrams/data19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13" Type="http://schemas.microsoft.com/office/2007/relationships/diagramDrawing" Target="../diagrams/drawing2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0.xml"/><Relationship Id="rId12" Type="http://schemas.openxmlformats.org/officeDocument/2006/relationships/diagramColors" Target="../diagrams/colors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0.xml"/><Relationship Id="rId11" Type="http://schemas.openxmlformats.org/officeDocument/2006/relationships/diagramQuickStyle" Target="../diagrams/quickStyle21.xml"/><Relationship Id="rId5" Type="http://schemas.openxmlformats.org/officeDocument/2006/relationships/diagramLayout" Target="../diagrams/layout20.xml"/><Relationship Id="rId10" Type="http://schemas.openxmlformats.org/officeDocument/2006/relationships/diagramLayout" Target="../diagrams/layout21.xml"/><Relationship Id="rId4" Type="http://schemas.openxmlformats.org/officeDocument/2006/relationships/diagramData" Target="../diagrams/data20.xml"/><Relationship Id="rId9" Type="http://schemas.openxmlformats.org/officeDocument/2006/relationships/diagramData" Target="../diagrams/data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88504" y="759038"/>
            <a:ext cx="9144000" cy="4941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Prognoza oddziaływania na środowisko projektu dokumentu 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wraz z załącznikami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26619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E786E2CD-21C0-46DA-A1B4-41A5C7CE6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76958"/>
              </p:ext>
            </p:extLst>
          </p:nvPr>
        </p:nvGraphicFramePr>
        <p:xfrm>
          <a:off x="975123" y="2343151"/>
          <a:ext cx="10241754" cy="432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1754">
                  <a:extLst>
                    <a:ext uri="{9D8B030D-6E8A-4147-A177-3AD203B41FA5}">
                      <a16:colId xmlns:a16="http://schemas.microsoft.com/office/drawing/2014/main" val="3984167353"/>
                    </a:ext>
                  </a:extLst>
                </a:gridCol>
              </a:tblGrid>
              <a:tr h="40116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Wnioski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9503"/>
                  </a:ext>
                </a:extLst>
              </a:tr>
              <a:tr h="1018328">
                <a:tc>
                  <a:txBody>
                    <a:bodyPr/>
                    <a:lstStyle/>
                    <a:p>
                      <a:pPr algn="just"/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Program, jako całość, będzie realizować większość celów środowiskowych analizowanych dokumentów, jednak wskazano na pewne rozbieżności w zakresie ochrony przyrody, </a:t>
                      </a:r>
                      <a:r>
                        <a:rPr lang="pl-PL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mitygacji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zmian klimatycznych.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5407"/>
                  </a:ext>
                </a:extLst>
              </a:tr>
              <a:tr h="1635497">
                <a:tc>
                  <a:txBody>
                    <a:bodyPr/>
                    <a:lstStyle/>
                    <a:p>
                      <a:pPr algn="just"/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FEDS 2021-2027 wraz z załącznikami realizuje cele dokumentów strategicznych przede wszystkim w zakresie: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wyzwań transformacji energetycznej – rozwoju OZE,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poprawy efektywności energetycznej w sektorze mieszkaniowym i w transporcie,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wdrażania założeń gospodarki obiegu zamkniętego i zasad zrównoważonego rozwoju. 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817529"/>
                  </a:ext>
                </a:extLst>
              </a:tr>
              <a:tr h="1265555">
                <a:tc>
                  <a:txBody>
                    <a:bodyPr/>
                    <a:lstStyle/>
                    <a:p>
                      <a:r>
                        <a:rPr lang="pl-PL" sz="2000" b="0" dirty="0"/>
                        <a:t>Projekty dokumentów odpowiadają w znacznym stopniu na kwestie ujęte w </a:t>
                      </a: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Strategii Europejski Zielony Ład </a:t>
                      </a:r>
                      <a:r>
                        <a:rPr lang="pl-PL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oraz realizują postanowienia </a:t>
                      </a: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Rozporządzenia Parlamentu Europejskiego i Rady (UE) 2021/1060 z dnia 24 czerwca 2021 r. 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32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191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169721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3759488-6EFD-4B43-B9F1-BDFF483439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470451"/>
              </p:ext>
            </p:extLst>
          </p:nvPr>
        </p:nvGraphicFramePr>
        <p:xfrm>
          <a:off x="1703511" y="1343027"/>
          <a:ext cx="8654927" cy="522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89804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695915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C0C4AD9F-0F95-414E-857D-88CFC7500D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9878" y="1094460"/>
            <a:ext cx="8352244" cy="557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3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748770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C265FA8A-E836-4E60-AE3B-F843A3D39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08314"/>
              </p:ext>
            </p:extLst>
          </p:nvPr>
        </p:nvGraphicFramePr>
        <p:xfrm>
          <a:off x="1271588" y="1214439"/>
          <a:ext cx="9396411" cy="5186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6411">
                  <a:extLst>
                    <a:ext uri="{9D8B030D-6E8A-4147-A177-3AD203B41FA5}">
                      <a16:colId xmlns:a16="http://schemas.microsoft.com/office/drawing/2014/main" val="1726732046"/>
                    </a:ext>
                  </a:extLst>
                </a:gridCol>
              </a:tblGrid>
              <a:tr h="590057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Wnioski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53376"/>
                  </a:ext>
                </a:extLst>
              </a:tr>
              <a:tr h="610092">
                <a:tc>
                  <a:txBody>
                    <a:bodyPr/>
                    <a:lstStyle/>
                    <a:p>
                      <a:pPr algn="just"/>
                      <a:r>
                        <a:rPr lang="pl-PL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stwierdzono znaczących oddziaływań na poszczególne komponenty środowiska, w tym negatywnych</a:t>
                      </a:r>
                      <a:endParaRPr lang="pl-PL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89185"/>
                  </a:ext>
                </a:extLst>
              </a:tr>
              <a:tr h="588846">
                <a:tc>
                  <a:txBody>
                    <a:bodyPr/>
                    <a:lstStyle/>
                    <a:p>
                      <a:pPr algn="just"/>
                      <a:r>
                        <a:rPr lang="pl-PL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Analizy szczegółowe wykazały, iż potencjalnie mogą wystąpić negatywne oddziaływania na niektóre z elementów środowiska, jednak większość z nich będzie miała charakter krótkotrwały i związana będzie z etapem realizacji inwestycji</a:t>
                      </a:r>
                      <a:endParaRPr lang="pl-PL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775277"/>
                  </a:ext>
                </a:extLst>
              </a:tr>
              <a:tr h="588846">
                <a:tc>
                  <a:txBody>
                    <a:bodyPr/>
                    <a:lstStyle/>
                    <a:p>
                      <a:pPr algn="just"/>
                      <a:r>
                        <a:rPr lang="pl-PL" sz="2200" b="1" dirty="0"/>
                        <a:t>Zdecydowaną większość zidentyfikowanych potencjalnych negatywnych oddziaływań można minimalizować lub kompensować, wdrażając zalecone w prognozie działania, zarówno na etapie realizacji, jak i eksploatacji inwestycji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63838"/>
                  </a:ext>
                </a:extLst>
              </a:tr>
              <a:tr h="1304464">
                <a:tc>
                  <a:txBody>
                    <a:bodyPr/>
                    <a:lstStyle/>
                    <a:p>
                      <a:pPr algn="just"/>
                      <a:r>
                        <a:rPr lang="pl-PL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Potencjalnie najbardziej istotne oddziaływania negatywne będą dotyczyły inwestycji związanych z transportem – rozbudową dróg, obwodnic, kolei i infrastruktury komunikacyjnej na terenach miast oraz dróg rowerowych. </a:t>
                      </a:r>
                      <a:endParaRPr lang="pl-PL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28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8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7462277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BC949F1-E2DD-448A-95F1-DF7BD9103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55393"/>
              </p:ext>
            </p:extLst>
          </p:nvPr>
        </p:nvGraphicFramePr>
        <p:xfrm>
          <a:off x="1524001" y="1328772"/>
          <a:ext cx="8590694" cy="2711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694">
                  <a:extLst>
                    <a:ext uri="{9D8B030D-6E8A-4147-A177-3AD203B41FA5}">
                      <a16:colId xmlns:a16="http://schemas.microsoft.com/office/drawing/2014/main" val="107181013"/>
                    </a:ext>
                  </a:extLst>
                </a:gridCol>
              </a:tblGrid>
              <a:tr h="516867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/>
                        <a:t>Wnioski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641729"/>
                  </a:ext>
                </a:extLst>
              </a:tr>
              <a:tr h="1097586">
                <a:tc>
                  <a:txBody>
                    <a:bodyPr/>
                    <a:lstStyle/>
                    <a:p>
                      <a:r>
                        <a:rPr lang="pl-PL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FEDS 2021-2027 wraz z załącznikami, jako całość, będzie pozytywnie oddziaływać na środowisko Dolnego Śląska i sprzyjać rozwiązaniu problemów środowiskowych zidentyfikowanych w regionie. </a:t>
                      </a:r>
                      <a:endParaRPr lang="pl-PL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864729"/>
                  </a:ext>
                </a:extLst>
              </a:tr>
              <a:tr h="1019225">
                <a:tc>
                  <a:txBody>
                    <a:bodyPr/>
                    <a:lstStyle/>
                    <a:p>
                      <a:r>
                        <a:rPr lang="pl-PL" sz="2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założeń dokumentów będzie miała również istotne znaczenie w rozwiązywaniu problemów społecznych, gospodarczych i związanych z dostępem do usług ochrony zdrowia. </a:t>
                      </a:r>
                      <a:endParaRPr lang="pl-PL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3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48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4243792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120CEDA-95DC-4D50-B150-659C7E898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10417"/>
              </p:ext>
            </p:extLst>
          </p:nvPr>
        </p:nvGraphicFramePr>
        <p:xfrm>
          <a:off x="1524001" y="1234016"/>
          <a:ext cx="896448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488">
                  <a:extLst>
                    <a:ext uri="{9D8B030D-6E8A-4147-A177-3AD203B41FA5}">
                      <a16:colId xmlns:a16="http://schemas.microsoft.com/office/drawing/2014/main" val="3910722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Wybrane oddziaływania pozytywne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2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presji turystycznej i komunikacyjnej na obszary chronione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4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przenikania zanieczyszczeń do wód i gleb dzięki poprawie funkcjonowania gospodarki ściekowej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77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/>
                        <a:t>poprawa jakości powietrza poprzez poprawę efektywności energetycznej budynków, rozwój komunikacji publicznej, rozwój OZE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8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/>
                        <a:t>ograniczenie emisji dwutlenku węgla z działalności przedsiębiorstw (nowe technologie, ograniczenie zużycia paliw kopalnych), a także sektora </a:t>
                      </a:r>
                      <a:r>
                        <a:rPr lang="pl-PL" sz="2000" b="1" dirty="0" err="1"/>
                        <a:t>komunalno</a:t>
                      </a:r>
                      <a:r>
                        <a:rPr lang="pl-PL" sz="2000" b="1" dirty="0"/>
                        <a:t> – bytowego i transportowego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/>
                        <a:t>poprawa stosunków wodnych na obszarach wydobycia oraz poprawa zdolności retencyjnych terenów zurbanizowanych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47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/>
                        <a:t>zagospodarowanie terenów zdegradowanych i wymagających rekultywacji na obszarach działalności górniczej  (wody, gleby, krajobraz)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869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poprawa komfortu życia, bezpieczeństwa, zdrowia mieszkańców, wsparcie dla osób zagrożonych wykluczeniem oraz poprawa konkurencyjności rynku pracy 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39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56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/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120CEDA-95DC-4D50-B150-659C7E898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32431"/>
              </p:ext>
            </p:extLst>
          </p:nvPr>
        </p:nvGraphicFramePr>
        <p:xfrm>
          <a:off x="1379661" y="1234016"/>
          <a:ext cx="9288337" cy="354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8337">
                  <a:extLst>
                    <a:ext uri="{9D8B030D-6E8A-4147-A177-3AD203B41FA5}">
                      <a16:colId xmlns:a16="http://schemas.microsoft.com/office/drawing/2014/main" val="3910722419"/>
                    </a:ext>
                  </a:extLst>
                </a:gridCol>
              </a:tblGrid>
              <a:tr h="375705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Wybrane oddziaływania negatywne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28033"/>
                  </a:ext>
                </a:extLst>
              </a:tr>
              <a:tr h="664709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fragmentacja siedlisk oraz korytarzy ekologicznych na skutek budowy i eksploatacji dróg stanowiących barierę i w pewnym stopniu ograniczają migracje gatunków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40695"/>
                  </a:ext>
                </a:extLst>
              </a:tr>
              <a:tr h="1242717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inwestycje związane z wykonywaniem prac ziemnych i budowlanych, w przypadku których konieczne jest zajęcie terenu, wiążą się z ryzykiem dotyczącym usuwania drzew i krzewów, zajmowania powierzchni biologicznie czynnej oraz zajmowania siedlisk przyrodniczych oraz siedlisk gatunków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770138"/>
                  </a:ext>
                </a:extLst>
              </a:tr>
              <a:tr h="1140578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roboty budowlane i ziemne mogą powodować na etapie realizacji emisję spalin z maszyn budowlanych, intensywne pylenie, hałas, wibracje, ryzyko miejscowego zanieczyszczenia wód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89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896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059019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B027CD9-74E5-4F2A-9F1A-04FB068D4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731733"/>
              </p:ext>
            </p:extLst>
          </p:nvPr>
        </p:nvGraphicFramePr>
        <p:xfrm>
          <a:off x="992984" y="285750"/>
          <a:ext cx="10241753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17804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/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B027CD9-74E5-4F2A-9F1A-04FB068D4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841841"/>
              </p:ext>
            </p:extLst>
          </p:nvPr>
        </p:nvGraphicFramePr>
        <p:xfrm>
          <a:off x="975124" y="285750"/>
          <a:ext cx="10259614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32055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/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B027CD9-74E5-4F2A-9F1A-04FB068D4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9394582"/>
              </p:ext>
            </p:extLst>
          </p:nvPr>
        </p:nvGraphicFramePr>
        <p:xfrm>
          <a:off x="975124" y="285750"/>
          <a:ext cx="10259614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40317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95250" y="170611"/>
            <a:ext cx="12192000" cy="65167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pl-PL" sz="3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Prognoza stanowi element strategicznej oceny oddziaływania na środowisko projektów dokumentów: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Fundusze Europejskie dla Dolnego Śląska 2021-2027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defRPr/>
            </a:pPr>
            <a:r>
              <a:rPr lang="pl-PL" sz="3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Terytorialny Plan Sprawiedliwej Transformacji dla Województwa Dolnośląskiego 2021-2030 - powiat zgorzelecki oraz subregion wałbrzyski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72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62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624060"/>
              </p:ext>
            </p:extLst>
          </p:nvPr>
        </p:nvGraphicFramePr>
        <p:xfrm>
          <a:off x="957263" y="-920589"/>
          <a:ext cx="10256043" cy="7292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593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4391914"/>
              </p:ext>
            </p:extLst>
          </p:nvPr>
        </p:nvGraphicFramePr>
        <p:xfrm>
          <a:off x="1100136" y="142875"/>
          <a:ext cx="10216753" cy="557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722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183456"/>
              </p:ext>
            </p:extLst>
          </p:nvPr>
        </p:nvGraphicFramePr>
        <p:xfrm>
          <a:off x="987623" y="-257175"/>
          <a:ext cx="10216753" cy="557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541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2635752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7F709F-A5DA-401D-9B80-EFAED6B2E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18"/>
              </p:ext>
            </p:extLst>
          </p:nvPr>
        </p:nvGraphicFramePr>
        <p:xfrm>
          <a:off x="975123" y="1228725"/>
          <a:ext cx="9692876" cy="530932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55096">
                  <a:extLst>
                    <a:ext uri="{9D8B030D-6E8A-4147-A177-3AD203B41FA5}">
                      <a16:colId xmlns:a16="http://schemas.microsoft.com/office/drawing/2014/main" val="2710983295"/>
                    </a:ext>
                  </a:extLst>
                </a:gridCol>
                <a:gridCol w="4937780">
                  <a:extLst>
                    <a:ext uri="{9D8B030D-6E8A-4147-A177-3AD203B41FA5}">
                      <a16:colId xmlns:a16="http://schemas.microsoft.com/office/drawing/2014/main" val="3284889723"/>
                    </a:ext>
                  </a:extLst>
                </a:gridCol>
              </a:tblGrid>
              <a:tr h="371561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Czynniki zmian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jakości środowiska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08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Emisje zanieczyszczeń głównie z indywidualnych źródeł ciepła, a także źródeł komunikacyjnych, emisja niezorganizowana.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Przekroczenia wartości normatywnych pyłu PM10, pyłu PM2,5, </a:t>
                      </a:r>
                      <a:r>
                        <a:rPr lang="pl-PL" sz="2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benzo</a:t>
                      </a: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r>
                        <a:rPr lang="pl-PL" sz="2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pirenu</a:t>
                      </a: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</a:t>
                      </a:r>
                      <a:r>
                        <a:rPr lang="pl-PL" sz="2000" b="1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(aglomeracja wrocławska)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2147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Emisja ze źródeł przemysłowych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Przekroczenia wartości normatywnych arsenu na terenie LGOM.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52599"/>
                  </a:ext>
                </a:extLst>
              </a:tr>
              <a:tr h="579034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Duże natężenie ruchu w szczególności na terenach miast i stref podmiejskich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Zagęszczanie zabudowy mieszkaniowej wzdłuż dróg i linii kolejowych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Przekroczenia poziomów normatywnych hałasu na terenach w pobliżu ciągów komunikacyjnych oraz w centrach miast.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Zwiększająca się liczba ludności narażonej na hałas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74267"/>
                  </a:ext>
                </a:extLst>
              </a:tr>
              <a:tr h="1114683">
                <a:tc>
                  <a:txBody>
                    <a:bodyPr/>
                    <a:lstStyle/>
                    <a:p>
                      <a:r>
                        <a:rPr lang="pl-PL" sz="2000" b="1" dirty="0"/>
                        <a:t>Przenikanie zanieczyszczeń do wód podziemnych i powierzchniowych z działalności rolniczej i sektora </a:t>
                      </a:r>
                      <a:r>
                        <a:rPr lang="pl-PL" sz="2000" b="1" dirty="0" err="1"/>
                        <a:t>komunalno</a:t>
                      </a:r>
                      <a:r>
                        <a:rPr lang="pl-PL" sz="2000" b="1" dirty="0"/>
                        <a:t> - bytowego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Niezadawalająca jakość wód powierzchniowych.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Zagrożenie osiągnięcia celów środowiskowych dla jednolitych części wód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42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93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/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7F709F-A5DA-401D-9B80-EFAED6B2E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8080"/>
              </p:ext>
            </p:extLst>
          </p:nvPr>
        </p:nvGraphicFramePr>
        <p:xfrm>
          <a:off x="1262920" y="1328578"/>
          <a:ext cx="8964488" cy="500639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82244">
                  <a:extLst>
                    <a:ext uri="{9D8B030D-6E8A-4147-A177-3AD203B41FA5}">
                      <a16:colId xmlns:a16="http://schemas.microsoft.com/office/drawing/2014/main" val="2710983295"/>
                    </a:ext>
                  </a:extLst>
                </a:gridCol>
                <a:gridCol w="4482244">
                  <a:extLst>
                    <a:ext uri="{9D8B030D-6E8A-4147-A177-3AD203B41FA5}">
                      <a16:colId xmlns:a16="http://schemas.microsoft.com/office/drawing/2014/main" val="3284889723"/>
                    </a:ext>
                  </a:extLst>
                </a:gridCol>
              </a:tblGrid>
              <a:tr h="366644"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Czynniki zmian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jakości środowiska</a:t>
                      </a:r>
                      <a:endParaRPr lang="pl-P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08463"/>
                  </a:ext>
                </a:extLst>
              </a:tr>
              <a:tr h="1191593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Odwadnianie kopalń, tj. pokładów węgla kamiennego;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Leje depresji w rejonach odkrywkowej eksploatacji węgla brunatnego.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Niezadawalająca jakość wód oraz pogorszenie stosunków wodnych na terenach wydobycia kopalin oraz terenach sąsiadujących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21471"/>
                  </a:ext>
                </a:extLst>
              </a:tr>
              <a:tr h="3299515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klimatu powodujące nasilenie zjawisk ekstremalnych, tj. powodzie, podtopienia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Ograniczona mała retencja powierzchniowa i zbiornikowa;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Zasklepianie gleb przyspieszające spływ powierzchniowy i ograniczające naturalną retencję; 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Słaba przepustowość lub brak kanalizacji deszczowej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zagrożenia powodziowego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5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99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/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7F709F-A5DA-401D-9B80-EFAED6B2E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65384"/>
              </p:ext>
            </p:extLst>
          </p:nvPr>
        </p:nvGraphicFramePr>
        <p:xfrm>
          <a:off x="1105757" y="1228726"/>
          <a:ext cx="8964488" cy="5212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82244">
                  <a:extLst>
                    <a:ext uri="{9D8B030D-6E8A-4147-A177-3AD203B41FA5}">
                      <a16:colId xmlns:a16="http://schemas.microsoft.com/office/drawing/2014/main" val="2710983295"/>
                    </a:ext>
                  </a:extLst>
                </a:gridCol>
                <a:gridCol w="4482244">
                  <a:extLst>
                    <a:ext uri="{9D8B030D-6E8A-4147-A177-3AD203B41FA5}">
                      <a16:colId xmlns:a16="http://schemas.microsoft.com/office/drawing/2014/main" val="3284889723"/>
                    </a:ext>
                  </a:extLst>
                </a:gridCol>
              </a:tblGrid>
              <a:tr h="316804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Czynniki zmian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 jakości środowiska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08463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Przekształcenia powierzchni ziemi na skutek działalności górniczej oraz przetwórstwa kopalin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 powierzchni gruntów zdegradowanych i zdewastowanych wymagających rekultywacji.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21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Presja antropogeniczna (osadnicza, turystyczna, komunikacyjna, rolnicza) na siedliska przyrodnicze i siedliska gatunków;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Wprowadzanie barier migracyjnych w przebiegu korytarzy ekologicznych</a:t>
                      </a:r>
                      <a:endParaRPr lang="pl-PL" sz="2000" b="1" dirty="0"/>
                    </a:p>
                    <a:p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Fragmentacja siedlisk;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Osłabianie populacji roślin i zwierząt;</a:t>
                      </a:r>
                    </a:p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możliwości lub utrudnienia w migracjach gatunków</a:t>
                      </a:r>
                      <a:endParaRPr lang="pl-PL" sz="2000" b="1" dirty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24530"/>
                  </a:ext>
                </a:extLst>
              </a:tr>
              <a:tr h="1344917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 średniej rocznej temperatury powietrza, zmiana struktury opadów atmosferycznych oraz zwiększenie częstości występowania zjawisk ekstremalnych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Wysokie temperatury powietrza wpływające na wszystkie komponenty środowiska oraz uprawy, zdrowie ludzi, gospodarkę.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5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50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90D40-F6E7-403A-93B1-626BB7E8C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599758"/>
              </p:ext>
            </p:extLst>
          </p:nvPr>
        </p:nvGraphicFramePr>
        <p:xfrm>
          <a:off x="700088" y="285750"/>
          <a:ext cx="10516789" cy="55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E786E2CD-21C0-46DA-A1B4-41A5C7CE6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7692"/>
              </p:ext>
            </p:extLst>
          </p:nvPr>
        </p:nvGraphicFramePr>
        <p:xfrm>
          <a:off x="1371601" y="1274653"/>
          <a:ext cx="9296398" cy="51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398">
                  <a:extLst>
                    <a:ext uri="{9D8B030D-6E8A-4147-A177-3AD203B41FA5}">
                      <a16:colId xmlns:a16="http://schemas.microsoft.com/office/drawing/2014/main" val="3984167353"/>
                    </a:ext>
                  </a:extLst>
                </a:gridCol>
              </a:tblGrid>
              <a:tr h="449502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Skutki negatywne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9503"/>
                  </a:ext>
                </a:extLst>
              </a:tr>
              <a:tr h="699579">
                <a:tc>
                  <a:txBody>
                    <a:bodyPr/>
                    <a:lstStyle/>
                    <a:p>
                      <a:pPr algn="just"/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tempa wdrażania GOZ, dekarbonizacji przedsiębiorstw i dążenia do neutralności klimatycznej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5407"/>
                  </a:ext>
                </a:extLst>
              </a:tr>
              <a:tr h="699579">
                <a:tc>
                  <a:txBody>
                    <a:bodyPr/>
                    <a:lstStyle/>
                    <a:p>
                      <a:pPr algn="just"/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utrzymanie poziomu zużycia surowców i zasobów oraz wytwarzania odpadów i emisji zanieczyszczeń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817529"/>
                  </a:ext>
                </a:extLst>
              </a:tr>
              <a:tr h="61835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tempa poprawy jakości powietrza 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321492"/>
                  </a:ext>
                </a:extLst>
              </a:tr>
              <a:tr h="61835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tempa redukcji emisji gazów cieplarnianych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58040"/>
                  </a:ext>
                </a:extLst>
              </a:tr>
              <a:tr h="618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ograniczenie możliwości wykorzystania OZE w ramach transformacji energetycznej</a:t>
                      </a:r>
                    </a:p>
                    <a:p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076070"/>
                  </a:ext>
                </a:extLst>
              </a:tr>
              <a:tr h="61835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ograniczony dostęp do sieci kanalizacyjnej dla części mieszkańców województwa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07079"/>
                  </a:ext>
                </a:extLst>
              </a:tr>
              <a:tr h="61835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brak poprawy stanu gleb oraz utrzymanie degradacji gruntów na terenach po działalności wydobywczej i przemysłowej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11987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</TotalTime>
  <Words>1598</Words>
  <Application>Microsoft Office PowerPoint</Application>
  <PresentationFormat>Panoramiczny</PresentationFormat>
  <Paragraphs>155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1_Motyw pakietu Office</vt:lpstr>
      <vt:lpstr>2_Motyw pakietu Office</vt:lpstr>
      <vt:lpstr>   Prognoza oddziaływania na środowisko projektu dokumentu Fundusze Europejskie  dla Dolnego Śląska 2021-2027  wraz z załącznikami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Anna Wahlig</cp:lastModifiedBy>
  <cp:revision>372</cp:revision>
  <cp:lastPrinted>2021-12-09T07:31:39Z</cp:lastPrinted>
  <dcterms:created xsi:type="dcterms:W3CDTF">2020-11-10T08:45:52Z</dcterms:created>
  <dcterms:modified xsi:type="dcterms:W3CDTF">2022-02-16T15:47:25Z</dcterms:modified>
</cp:coreProperties>
</file>