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7" r:id="rId3"/>
    <p:sldId id="633" r:id="rId4"/>
    <p:sldId id="637" r:id="rId5"/>
    <p:sldId id="649" r:id="rId6"/>
    <p:sldId id="646" r:id="rId7"/>
    <p:sldId id="647" r:id="rId8"/>
    <p:sldId id="638" r:id="rId9"/>
    <p:sldId id="648" r:id="rId10"/>
    <p:sldId id="642" r:id="rId11"/>
    <p:sldId id="643" r:id="rId12"/>
    <p:sldId id="644" r:id="rId13"/>
    <p:sldId id="645" r:id="rId14"/>
    <p:sldId id="652" r:id="rId15"/>
    <p:sldId id="654" r:id="rId16"/>
    <p:sldId id="651" r:id="rId17"/>
    <p:sldId id="653" r:id="rId18"/>
    <p:sldId id="650" r:id="rId19"/>
    <p:sldId id="635" r:id="rId20"/>
    <p:sldId id="636" r:id="rId21"/>
    <p:sldId id="565" r:id="rId22"/>
  </p:sldIdLst>
  <p:sldSz cx="12192000" cy="6858000"/>
  <p:notesSz cx="7010400" cy="9296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Pasik" initials="KP" lastIdx="6" clrIdx="0"/>
  <p:cmAuthor id="2" name="Grzegorz Mikołajczyk" initials="GM" lastIdx="6" clrIdx="1"/>
  <p:cmAuthor id="3" name="Łukasz Kasprzak" initials="ŁK" lastIdx="3" clrIdx="2">
    <p:extLst>
      <p:ext uri="{19B8F6BF-5375-455C-9EA6-DF929625EA0E}">
        <p15:presenceInfo xmlns:p15="http://schemas.microsoft.com/office/powerpoint/2012/main" userId="S-1-5-21-993268263-2097026863-2477634896-4476" providerId="AD"/>
      </p:ext>
    </p:extLst>
  </p:cmAuthor>
  <p:cmAuthor id="4" name="Aleksandra Kondracka" initials="AK" lastIdx="2" clrIdx="3">
    <p:extLst>
      <p:ext uri="{19B8F6BF-5375-455C-9EA6-DF929625EA0E}">
        <p15:presenceInfo xmlns:p15="http://schemas.microsoft.com/office/powerpoint/2012/main" userId="Aleksandra Kondra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3440" autoAdjust="0"/>
  </p:normalViewPr>
  <p:slideViewPr>
    <p:cSldViewPr snapToGrid="0">
      <p:cViewPr varScale="1">
        <p:scale>
          <a:sx n="103" d="100"/>
          <a:sy n="103" d="100"/>
        </p:scale>
        <p:origin x="82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F69911-753A-4668-9D37-6675C4072E5E}" type="datetimeFigureOut">
              <a:rPr lang="pl-PL" smtClean="0"/>
              <a:pPr/>
              <a:t>01.02.2022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924205-6B8F-456D-9FD8-3C71ABEEF6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68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765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E8AD901F-4647-4EFD-A1C3-827697F3D947}" type="slidenum">
              <a:rPr lang="pl-PL" altLang="pl-PL">
                <a:solidFill>
                  <a:prstClr val="black"/>
                </a:solidFill>
                <a:latin typeface="Calibri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altLang="pl-PL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08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3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09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85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8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21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72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08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1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76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DA6E039-83FE-4C65-869F-6DE1470A665D}" type="slidenum">
              <a:rPr lang="pl-PL" altLang="pl-PL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altLang="pl-PL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1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9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0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2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1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6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3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6E039-83FE-4C65-869F-6DE1470A66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3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E560-EF6D-4E08-B863-55B68CE25269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F906-6BDB-4ACA-A696-ECE21A43F0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082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80C0-3B43-4AC2-9E59-FDA88B1BCDF7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28DA-4D5B-4F4C-865C-BEDD152F682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313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AF9F-CA2E-4B48-A02C-8E1977612548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DD18-C813-42D7-9B7F-8459E17C74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789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E560-EF6D-4E08-B863-55B68CE2526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F906-6BDB-4ACA-A696-ECE21A43F0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803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1986-A307-43C0-950E-F9EC2CD0EDA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7D44-12E0-40C7-B295-268AEA6171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664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0F17-8CBD-4B98-BC46-41FF4F06142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2BC-6DAB-4A79-BFD6-36D177BA28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373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EEA2-B9D6-4817-A9EE-74A331FBE1B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9139-21BB-4437-9AE6-C658B6B24A1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6560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0D25-63E2-4F9E-8671-5A48244C300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53EB-D8B0-4BE0-A1FE-227EDCED88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926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BA4F-EC0B-4509-ADD5-A17E4906FCA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2D78-A238-41EA-AC0F-B7121F73C9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37289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7C8B-2CA2-4C4D-A828-7225FB44EAF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47AD-3638-4FE1-9C80-C9018D5446F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608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C199-DBD3-4D46-AF36-6693EBC7279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E565-13AE-4080-BE1F-86A19DE493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314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1986-A307-43C0-950E-F9EC2CD0EDAB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7D44-12E0-40C7-B295-268AEA6171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1245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C175-BAB7-4B02-AF5A-C8A6B0F26F0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3DAB-CF7E-4E21-B1BB-A5EEE3B2805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897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80C0-3B43-4AC2-9E59-FDA88B1BCDF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28DA-4D5B-4F4C-865C-BEDD152F682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1498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AF9F-CA2E-4B48-A02C-8E197761254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DD18-C813-42D7-9B7F-8459E17C74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638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0F17-8CBD-4B98-BC46-41FF4F061422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2BC-6DAB-4A79-BFD6-36D177BA28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38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EEA2-B9D6-4817-A9EE-74A331FBE1B9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9139-21BB-4437-9AE6-C658B6B24A1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299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0D25-63E2-4F9E-8671-5A48244C300C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53EB-D8B0-4BE0-A1FE-227EDCED88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449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BA4F-EC0B-4509-ADD5-A17E4906FCAD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2D78-A238-41EA-AC0F-B7121F73C9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229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7C8B-2CA2-4C4D-A828-7225FB44EAF2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47AD-3638-4FE1-9C80-C9018D5446F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739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C199-DBD3-4D46-AF36-6693EBC7279D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E565-13AE-4080-BE1F-86A19DE493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49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C175-BAB7-4B02-AF5A-C8A6B0F26F04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3DAB-CF7E-4E21-B1BB-A5EEE3B2805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946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B59076-1E8F-433D-B9AB-BEA1F2606673}" type="datetimeFigureOut">
              <a:rPr lang="pl-PL"/>
              <a:pPr>
                <a:defRPr/>
              </a:pPr>
              <a:t>01.02.2022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2EBE806-042F-42D8-86BE-D947F4B783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507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B59076-1E8F-433D-B9AB-BEA1F260667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2EBE806-042F-42D8-86BE-D947F4B783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474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88504" y="759038"/>
            <a:ext cx="9144000" cy="49418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Fundusze Europejskie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Dolnego Śląska 2021-2027-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Fundusz Sprawiedliwiej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Transformacji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9" y="188914"/>
            <a:ext cx="42497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E_PR-DS-UE_EFSI-poziom-PL-kolor">
            <a:extLst>
              <a:ext uri="{FF2B5EF4-FFF2-40B4-BE49-F238E27FC236}">
                <a16:creationId xmlns:a16="http://schemas.microsoft.com/office/drawing/2014/main" id="{DC665684-3F6B-4227-A146-139EDDB9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58502"/>
            <a:ext cx="4824536" cy="67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C86A28D-06D6-40D9-947F-FD9C2F8E79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8187"/>
            <a:ext cx="12192000" cy="53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542953A-6790-4E62-9949-8E9F90AB6F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946" y="1573308"/>
            <a:ext cx="10522608" cy="4365114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6F57D7A3-CD8B-44D6-932D-4254BCC6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71805"/>
          </a:xfrm>
        </p:spPr>
        <p:txBody>
          <a:bodyPr/>
          <a:lstStyle/>
          <a:p>
            <a:pPr algn="r"/>
            <a:r>
              <a:rPr lang="pl-PL" sz="3600" b="1" dirty="0"/>
              <a:t>                                                   TPST Powiat zgorzelecki</a:t>
            </a:r>
            <a:br>
              <a:rPr lang="pl-PL" sz="3600" b="1" dirty="0"/>
            </a:br>
            <a:r>
              <a:rPr lang="pl-PL" sz="3600" b="1" dirty="0"/>
              <a:t>                                                  cele:</a:t>
            </a:r>
          </a:p>
        </p:txBody>
      </p:sp>
    </p:spTree>
    <p:extLst>
      <p:ext uri="{BB962C8B-B14F-4D97-AF65-F5344CB8AC3E}">
        <p14:creationId xmlns:p14="http://schemas.microsoft.com/office/powerpoint/2010/main" val="166334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80CD61D-5B7A-4024-9E12-42DD15D5BF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57146"/>
            <a:ext cx="12192000" cy="5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635C45-88FD-45A4-986B-B9825B7AFECA}"/>
              </a:ext>
            </a:extLst>
          </p:cNvPr>
          <p:cNvSpPr txBox="1"/>
          <p:nvPr/>
        </p:nvSpPr>
        <p:spPr>
          <a:xfrm>
            <a:off x="0" y="2155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Typy operacji z Celu 6 FEDS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D120E2-88EE-4A3D-BB26-C19E4DE71232}"/>
              </a:ext>
            </a:extLst>
          </p:cNvPr>
          <p:cNvSpPr txBox="1"/>
          <p:nvPr/>
        </p:nvSpPr>
        <p:spPr>
          <a:xfrm>
            <a:off x="154305" y="1542234"/>
            <a:ext cx="11883390" cy="401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Transformacja społeczna – kierunki działań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usługi wsparcia dla osób wykluczonych lub zagrożonych wykluczeniem, dotkniętych negatywnymi skutkami transformacji:</a:t>
            </a:r>
          </a:p>
          <a:p>
            <a:pPr marL="342900" lvl="0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przeciwdziałanie wykluczeniu społecznemu osób znajdujących się w trudnej sytuacji na rynku pracy poprzez wykorzystanie potencjału podmiotów ekonomii społecznej,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zapobieganie wykluczeniu z rynku pracy osób zapewaniających opiekę osobom zależnym, poprzez rozwój usług na potrzeby osób z niepełnosprawnością i osób starszych,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usługi społeczne w ramach mieszkalnictwa wspomaganego i chronionego,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działania w zakresie promocji i edukacji społecznej przygotowujące mieszkańców do zmieniających się priorytetów rozwojowych związanych z neutralnością klimatyczną i dekarbonizacją.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7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635C45-88FD-45A4-986B-B9825B7AFECA}"/>
              </a:ext>
            </a:extLst>
          </p:cNvPr>
          <p:cNvSpPr txBox="1"/>
          <p:nvPr/>
        </p:nvSpPr>
        <p:spPr>
          <a:xfrm>
            <a:off x="0" y="2155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Typy operacji z Celu 6 FEDS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D120E2-88EE-4A3D-BB26-C19E4DE71232}"/>
              </a:ext>
            </a:extLst>
          </p:cNvPr>
          <p:cNvSpPr txBox="1"/>
          <p:nvPr/>
        </p:nvSpPr>
        <p:spPr>
          <a:xfrm>
            <a:off x="95250" y="908721"/>
            <a:ext cx="12001500" cy="5870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Transformacja społeczna – kierunki działań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podnoszenie kompetencji niezbędnych dla sprostania zmieniającym się wymogom rynku pracy wynikającym z trwającej transformacji: </a:t>
            </a:r>
          </a:p>
          <a:p>
            <a:pPr marL="342900" lvl="0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</a:rPr>
              <a:t>podnoszenie i doskonalenie kompetencji nauczycieli w zakresie kształcenia na rzecz zielonej transformacji,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</a:rPr>
              <a:t>podnoszenie i zmiana kwalifikacji pracowników, w tym w związku z rozwojem rynku modernizacji energetycznej, GOZ, technologii cyfrowych,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</a:rPr>
              <a:t>wsparcie budowy kompetencji kluczowych dla dywersyfikowanej gospodarki, w tym  staże dla uczniów szkół zawodowych realizowane u pracodawców,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</a:rPr>
              <a:t>rozwój kształcenia zawodowego dostosowanego do potrzeb rynku pracy, w szczególności w zakresie kompetencji związanych z nowymi technologiami, OZE, efektywnością energetyczną, GOZ i wpisujących się w branże RIS DŚ,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</a:rPr>
              <a:t>podnoszenie i zmiana kwalifikacji osób chcących kształcić się z własnej inicjatywy (LLL),</a:t>
            </a: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</a:rPr>
              <a:t>rozwój kształcenia na rzecz zielonej transformacji na każdym etapie edukacji (edukacja przedszkolna, edukacja podstawowa i ponadpodstawowa).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infrastruktura na rzecz kształcenia i włączenia społecznego:</a:t>
            </a: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</a:rPr>
              <a:t>poprawa dostępności i jakości infrastruktury edukacyjnej, podstawowej, średniej, szkolnictwa zawodowego i technicznego służącej kształceniu zawodów związanych z transformacją energetyczną i gospodarczą,</a:t>
            </a: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</a:rPr>
              <a:t>rozwój infrastruktury mieszkalnictwa wspomaganego i chronionego,</a:t>
            </a: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</a:rPr>
              <a:t>rozwój </a:t>
            </a:r>
            <a:r>
              <a:rPr lang="pl-PL" dirty="0" err="1">
                <a:latin typeface="Calibri" panose="020F0502020204030204" pitchFamily="34" charset="0"/>
              </a:rPr>
              <a:t>zdeinstytucjonalizowanych</a:t>
            </a:r>
            <a:r>
              <a:rPr lang="pl-PL" dirty="0">
                <a:latin typeface="Calibri" panose="020F0502020204030204" pitchFamily="34" charset="0"/>
              </a:rPr>
              <a:t> form opieki nad osobami niesamodzielnymi.</a:t>
            </a:r>
          </a:p>
        </p:txBody>
      </p:sp>
    </p:spTree>
    <p:extLst>
      <p:ext uri="{BB962C8B-B14F-4D97-AF65-F5344CB8AC3E}">
        <p14:creationId xmlns:p14="http://schemas.microsoft.com/office/powerpoint/2010/main" val="134693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635C45-88FD-45A4-986B-B9825B7AFECA}"/>
              </a:ext>
            </a:extLst>
          </p:cNvPr>
          <p:cNvSpPr txBox="1"/>
          <p:nvPr/>
        </p:nvSpPr>
        <p:spPr>
          <a:xfrm>
            <a:off x="0" y="2155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Typy operacji z Celu 6 FEDS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D120E2-88EE-4A3D-BB26-C19E4DE71232}"/>
              </a:ext>
            </a:extLst>
          </p:cNvPr>
          <p:cNvSpPr txBox="1"/>
          <p:nvPr/>
        </p:nvSpPr>
        <p:spPr>
          <a:xfrm>
            <a:off x="95250" y="1025481"/>
            <a:ext cx="12049125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Transformacja gospodarcza – kierunki działań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lvl="0" indent="-342900" algn="just"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dotacyjne w inwestycje MŚP w szczególności mające na celu tworzenie nowych miejsc pracy, w tym wsparcie w zakresie dywersyfikacji i unowocześnienia działalności dla firm, ściśle powiązanej z celami procesu transformacji obszaru;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dotacyjne w inwestycje MŚP przyczyniające się do ograniczania emisji gazów cieplarnianych i dekarbonizacji, wdrażania rozwiązań GOZ, </a:t>
            </a: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zmniejszania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energochłonności procesów i usług;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doradztwo dla firm w zakresie audytów energetycznych oraz technologicznych w kierunku rozwoju GOZ i transformacji cyfrowej (jako część projektów inwestycyjnych);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zwiększanie endogenicznego potencjału regionu w zakresie zrównoważonej turystyki, obejmujące m. in. tworzenie miejsc pracy, modernizację w kierunku efektu dekarbonizacji i wdrażania zielonych technologii;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inwestycje w tworzenie nowych przedsiębiorstw, w tym start-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upów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poprzez wsparcie dotacyjno-doradcze na rozpoczęcie działalności gospodarczej;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inwestycje w działania B+R oraz wdrażanie innowacji zwiększających potencjał dolnośląskich inteligentnych specjalizacji; 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powstawania centrów i działów badawczo-naukowych przedsiębiorstw  w celu tworzenia wysokiej jakości miejsc pracy w regionie dotkniętym transformacją (jako towarzyszących projektom B+R);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rozwój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hubów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technologicznych i inkubatorów oraz stref aktywności gospodarczej i infrastruktury biznesowej dla MŚP, w szczególności poprzez zagospodarowanie budynków pogórniczych, terenów pokopalnianych oraz poprzemysłowych;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inwestycje w infrastrukturę przedsiębiorstw ciepłowniczych, w tym sieci ciepłowniczych prowadzące do zmiany źródeł energii i ciepła na OZE oraz ograniczania emisji gazów cieplarnianych.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7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635C45-88FD-45A4-986B-B9825B7AFECA}"/>
              </a:ext>
            </a:extLst>
          </p:cNvPr>
          <p:cNvSpPr txBox="1"/>
          <p:nvPr/>
        </p:nvSpPr>
        <p:spPr>
          <a:xfrm>
            <a:off x="0" y="2155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Typy operacji z Celu 6 FEDS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D120E2-88EE-4A3D-BB26-C19E4DE71232}"/>
              </a:ext>
            </a:extLst>
          </p:cNvPr>
          <p:cNvSpPr txBox="1"/>
          <p:nvPr/>
        </p:nvSpPr>
        <p:spPr>
          <a:xfrm>
            <a:off x="47405" y="1085034"/>
            <a:ext cx="1191768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Transformacja środowiskowa – kierunki działań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indent="-342900" algn="just">
              <a:spcBef>
                <a:spcPts val="600"/>
              </a:spcBef>
              <a:buSzPts val="1000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	</a:t>
            </a:r>
            <a:r>
              <a:rPr lang="pl-PL" dirty="0">
                <a:latin typeface="Calibri" panose="020F0502020204030204" pitchFamily="34" charset="0"/>
              </a:rPr>
              <a:t>gruntowna termomodernizacja budynków publicznych i mieszkalnych, w szczególności w zakresie ograniczania ubóstwa energetycznego, wraz z wymianą źródeł ciepła i instalacją urządzeń OZE, wymianą/modernizacją instalacji CO i CWU, czy podłączeniem do sieci ciepłowniczej/chłodniczej. Elementem uzupełniającym projekty w zakresie poprawy efektywności energetycznej budynków, mogą być działania mające na celu podwyższenie ich standardów techniczno-użytkowych, tworzenie zielonych ścian i dachów, ogrodów wertykalnych, instalację systemów do gromadzenia i wykorzystania wody deszczowej oraz usuwanie barier architektonicznych/infrastrukturalnych;</a:t>
            </a:r>
          </a:p>
          <a:p>
            <a:pPr marL="342900" indent="-342900" algn="just">
              <a:buSzPts val="1000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	</a:t>
            </a:r>
            <a:r>
              <a:rPr lang="pl-PL" dirty="0">
                <a:latin typeface="Calibri" panose="020F0502020204030204" pitchFamily="34" charset="0"/>
              </a:rPr>
              <a:t>wsparcie inwestycji w alternatywne źródła energii (w tym instalacje PV i pompy ciepła) i efektywność energetyczna także w zakresie </a:t>
            </a:r>
            <a:r>
              <a:rPr lang="pl-PL" dirty="0" err="1">
                <a:latin typeface="Calibri" panose="020F0502020204030204" pitchFamily="34" charset="0"/>
              </a:rPr>
              <a:t>prosumenckim</a:t>
            </a:r>
            <a:r>
              <a:rPr lang="pl-PL" dirty="0">
                <a:latin typeface="Calibri" panose="020F0502020204030204" pitchFamily="34" charset="0"/>
              </a:rPr>
              <a:t> dla indywidualnych instalacji OZE oraz magazynów energii;</a:t>
            </a:r>
          </a:p>
          <a:p>
            <a:pPr marL="342900" indent="-342900" algn="just">
              <a:buSzPts val="1000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	</a:t>
            </a:r>
            <a:r>
              <a:rPr lang="pl-PL" dirty="0">
                <a:latin typeface="Calibri" panose="020F0502020204030204" pitchFamily="34" charset="0"/>
              </a:rPr>
              <a:t>wsparcie inwestycji publicznych w zakresie budownictwa o znacznie podwyższonych parametrach charakterystyki energetycznej - budynki demonstracyjne w zakresie użyteczności publicznej;</a:t>
            </a:r>
          </a:p>
          <a:p>
            <a:pPr marL="342900" indent="-342900" algn="just">
              <a:buSzPts val="1000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l-PL" dirty="0">
                <a:latin typeface="Calibri" panose="020F0502020204030204" pitchFamily="34" charset="0"/>
              </a:rPr>
              <a:t>rozwój spółdzielni energetycznych, klastrów energii odnawialnej oraz innych mechanizmów wytwarzania </a:t>
            </a:r>
            <a:br>
              <a:rPr lang="pl-PL" dirty="0">
                <a:latin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</a:rPr>
              <a:t>i bilansowania energii z OZE (społeczności energetycznych działających w zakresie OZE);</a:t>
            </a:r>
          </a:p>
          <a:p>
            <a:pPr marL="342900" indent="-342900" algn="just">
              <a:spcAft>
                <a:spcPts val="600"/>
              </a:spcAft>
              <a:buSzPts val="1000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l-PL" dirty="0">
                <a:latin typeface="Calibri" panose="020F0502020204030204" pitchFamily="34" charset="0"/>
              </a:rPr>
              <a:t>rekultywacja, </a:t>
            </a:r>
            <a:r>
              <a:rPr lang="pl-PL" dirty="0" err="1">
                <a:latin typeface="Calibri" panose="020F0502020204030204" pitchFamily="34" charset="0"/>
              </a:rPr>
              <a:t>renaturalizacja</a:t>
            </a:r>
            <a:r>
              <a:rPr lang="pl-PL" dirty="0">
                <a:latin typeface="Calibri" panose="020F0502020204030204" pitchFamily="34" charset="0"/>
              </a:rPr>
              <a:t>, </a:t>
            </a:r>
            <a:r>
              <a:rPr lang="pl-PL" dirty="0" err="1">
                <a:latin typeface="Calibri" panose="020F0502020204030204" pitchFamily="34" charset="0"/>
              </a:rPr>
              <a:t>remediacja</a:t>
            </a:r>
            <a:r>
              <a:rPr lang="pl-PL" dirty="0">
                <a:latin typeface="Calibri" panose="020F0502020204030204" pitchFamily="34" charset="0"/>
              </a:rPr>
              <a:t>, dekontaminacja i zagospodarowanie terenów, budynków pogórniczych, pokopalnianych oraz poprzemysłowych poprzez przywracanie bioróżnorodności oraz nadanie im nowych funkcji gospodarczych, społecznych, turystycznych i rekreacyjnych;</a:t>
            </a:r>
          </a:p>
        </p:txBody>
      </p:sp>
    </p:spTree>
    <p:extLst>
      <p:ext uri="{BB962C8B-B14F-4D97-AF65-F5344CB8AC3E}">
        <p14:creationId xmlns:p14="http://schemas.microsoft.com/office/powerpoint/2010/main" val="407615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635C45-88FD-45A4-986B-B9825B7AFECA}"/>
              </a:ext>
            </a:extLst>
          </p:cNvPr>
          <p:cNvSpPr txBox="1"/>
          <p:nvPr/>
        </p:nvSpPr>
        <p:spPr>
          <a:xfrm>
            <a:off x="0" y="2155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ypy operacji z Celu 6 FEDS</a:t>
            </a:r>
            <a:endParaRPr lang="pl-PL" sz="3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D120E2-88EE-4A3D-BB26-C19E4DE71232}"/>
              </a:ext>
            </a:extLst>
          </p:cNvPr>
          <p:cNvSpPr txBox="1"/>
          <p:nvPr/>
        </p:nvSpPr>
        <p:spPr>
          <a:xfrm>
            <a:off x="6765" y="1040870"/>
            <a:ext cx="1199896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Transformacja środowiskowa – kierunki działań</a:t>
            </a:r>
          </a:p>
          <a:p>
            <a:pPr algn="ctr"/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SzPct val="100000"/>
              <a:buFont typeface="Calibri" panose="020F0502020204030204" pitchFamily="34" charset="0"/>
              <a:buChar char="•"/>
            </a:pPr>
            <a:r>
              <a:rPr lang="pl-PL" dirty="0">
                <a:latin typeface="Calibri" panose="020F0502020204030204" pitchFamily="34" charset="0"/>
              </a:rPr>
              <a:t>projekty na rzecz uporządkowania systemu odwadniania obszarów pogórniczych, w tym wykorzystania wód pokopalnianych, w szczególności zagospodarowanie </a:t>
            </a:r>
            <a:r>
              <a:rPr lang="pl-PL" dirty="0" err="1">
                <a:latin typeface="Calibri" panose="020F0502020204030204" pitchFamily="34" charset="0"/>
              </a:rPr>
              <a:t>samowypływów</a:t>
            </a:r>
            <a:r>
              <a:rPr lang="pl-PL" dirty="0">
                <a:latin typeface="Calibri" panose="020F0502020204030204" pitchFamily="34" charset="0"/>
              </a:rPr>
              <a:t> wód z zamkniętych wyrobisk w celu zachowania dobrego stanu cieków wodnych i zabezpieczenia ciągłości dostaw wody pitnej dla mieszkańców (instalacje dla pozyskania wody, bez instalacji </a:t>
            </a:r>
            <a:r>
              <a:rPr lang="pl-PL" dirty="0" err="1">
                <a:latin typeface="Calibri" panose="020F0502020204030204" pitchFamily="34" charset="0"/>
              </a:rPr>
              <a:t>wod-kan</a:t>
            </a:r>
            <a:r>
              <a:rPr lang="pl-PL" dirty="0">
                <a:latin typeface="Calibri" panose="020F0502020204030204" pitchFamily="34" charset="0"/>
              </a:rPr>
              <a:t>);</a:t>
            </a:r>
          </a:p>
          <a:p>
            <a:pPr marL="342900" indent="-342900" algn="just">
              <a:buSzPct val="100000"/>
              <a:buFont typeface="Calibri" panose="020F0502020204030204" pitchFamily="34" charset="0"/>
              <a:buChar char="•"/>
            </a:pPr>
            <a:r>
              <a:rPr lang="pl-PL" dirty="0">
                <a:latin typeface="Calibri" panose="020F0502020204030204" pitchFamily="34" charset="0"/>
              </a:rPr>
              <a:t>projekty rewitalizacji zdegradowanych obszarów miejskich i wiejskich, w tym osiedli pogórniczych, zabytkowych układów urbanistycznych i założeń uzdrowiskowych z uwzględnianiem modernizacji energetycznej i cieplnej budynków użyteczności publicznej oraz budynków mieszkalnych, w tym inwestycje w inteligentne systemy zarządzania energią elektryczną i cieplną oraz OZE;</a:t>
            </a:r>
          </a:p>
          <a:p>
            <a:pPr marL="342900" indent="-342900" algn="just">
              <a:buSzPct val="100000"/>
              <a:buFont typeface="Calibri" panose="020F0502020204030204" pitchFamily="34" charset="0"/>
              <a:buChar char="•"/>
            </a:pPr>
            <a:r>
              <a:rPr lang="pl-PL" dirty="0">
                <a:latin typeface="Calibri" panose="020F0502020204030204" pitchFamily="34" charset="0"/>
              </a:rPr>
              <a:t>inwestycje w inteligentną i zrównoważoną mobilność lokalną, w tym zakup zeroemisyjnego taboru na potrzeby transportu publicznego (w tym taboru kolejowego)  oraz infrastruktura towarzysząca (umożliwiająca eksploatacje taboru </a:t>
            </a:r>
            <a:r>
              <a:rPr lang="pl-PL" dirty="0" err="1">
                <a:latin typeface="Calibri" panose="020F0502020204030204" pitchFamily="34" charset="0"/>
              </a:rPr>
              <a:t>bezemisyjnego</a:t>
            </a:r>
            <a:r>
              <a:rPr lang="pl-PL" dirty="0">
                <a:latin typeface="Calibri" panose="020F0502020204030204" pitchFamily="34" charset="0"/>
              </a:rPr>
              <a:t>), w tym punkty ładowania pojazdów komunikacji publicznej, drogi rowerowe, punkty przesiadkowe, rewitalizacja linii kolejowych celem przywrócenia możliwości ich funkcjonowania;</a:t>
            </a:r>
          </a:p>
          <a:p>
            <a:pPr marL="342900" indent="-342900" algn="just">
              <a:spcAft>
                <a:spcPts val="600"/>
              </a:spcAft>
              <a:buSzPct val="100000"/>
              <a:buFont typeface="Calibri" panose="020F0502020204030204" pitchFamily="34" charset="0"/>
              <a:buChar char="•"/>
            </a:pPr>
            <a:r>
              <a:rPr lang="pl-PL" dirty="0">
                <a:latin typeface="Calibri" panose="020F0502020204030204" pitchFamily="34" charset="0"/>
              </a:rPr>
              <a:t>turystyczne szlaki tematyczne i produkty turystyczne, odwołujące się do walorów historycznych, kulturowych, przyrodniczych oraz dziedzictwa niematerialnego i materialnego;</a:t>
            </a:r>
          </a:p>
          <a:p>
            <a:pPr marL="342900" indent="-342900" algn="just">
              <a:spcAft>
                <a:spcPts val="600"/>
              </a:spcAft>
              <a:buSzPct val="100000"/>
              <a:buFont typeface="Calibri" panose="020F0502020204030204" pitchFamily="34" charset="0"/>
              <a:buChar char="•"/>
            </a:pPr>
            <a:r>
              <a:rPr lang="pl-PL" dirty="0">
                <a:latin typeface="Calibri" panose="020F0502020204030204" pitchFamily="34" charset="0"/>
              </a:rPr>
              <a:t>inwestycje we wzmacnianie GOZ, w tym poprzez zapobieganie powstawaniu odpadów i ograniczanie ich ilości, </a:t>
            </a:r>
            <a:r>
              <a:rPr lang="pl-PL" dirty="0" err="1">
                <a:latin typeface="Calibri" panose="020F0502020204030204" pitchFamily="34" charset="0"/>
              </a:rPr>
              <a:t>efektyw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</a:rPr>
              <a:t>ne</a:t>
            </a:r>
            <a:r>
              <a:rPr lang="pl-PL" dirty="0">
                <a:latin typeface="Calibri" panose="020F0502020204030204" pitchFamily="34" charset="0"/>
              </a:rPr>
              <a:t> gospodarowanie zasobami, ponowne wykorzystanie, naprawę oraz recykling (bez rekultywacji składowisk, chyba, że na terenach pogórniczych).</a:t>
            </a:r>
          </a:p>
        </p:txBody>
      </p:sp>
    </p:spTree>
    <p:extLst>
      <p:ext uri="{BB962C8B-B14F-4D97-AF65-F5344CB8AC3E}">
        <p14:creationId xmlns:p14="http://schemas.microsoft.com/office/powerpoint/2010/main" val="241280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26894" y="159607"/>
            <a:ext cx="12165106" cy="5754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                                                      Nabór projektów niekonkurencyjnych</a:t>
            </a:r>
            <a:endParaRPr kumimoji="0" lang="pl-PL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97062E-34F0-4EC6-83F5-4358CF475258}"/>
              </a:ext>
            </a:extLst>
          </p:cNvPr>
          <p:cNvSpPr txBox="1"/>
          <p:nvPr/>
        </p:nvSpPr>
        <p:spPr>
          <a:xfrm>
            <a:off x="129668" y="918041"/>
            <a:ext cx="11161058" cy="5939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 naboru: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24.01.2022 – 28.02.2022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Obszar realizacji projektów: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obszary rekomendowane do wsparcia w Terytorialnych Planach Sprawiedliwej Transformacji dla subregionu wałbrzyskiego oraz powiatu zgorzeleckiego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Termin realizacji projektów: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podpisanie umowy o dofinansowanie i rozpoczęcie projektu nie później niż w grudniu 2023 roku, zakończenie realizacji – nie później niż w czerwcu 2026 roku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Typy operacji i minimalna wartość projektu: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inwestycje w rozwój przedsiębiorczości i innowacyjności prowadzące do dywersyfikacji gospodarczej oraz tworzenia miejsc pracy, w tym w zakresie zrównoważonej turystyki –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mln PLN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inwestycje we wdrażanie technologii oraz systemy i infrastrukturę zapewniającą przystępną cenowo czystą energię, magazynowanie energii, redukcję emisji gazów cieplarnianych, rozwój OZE i poprawę efektywności energetycznej, w tym do celów ograniczania ubóstwa energetycznego –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mln PLN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inwestycje w inteligentną i zrównoważoną mobilność lokalną, w tym dekarbonizację lokalnego transportu i jego infrastruktury –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mln PLN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remont i modernizacja sieci ciepłowniczych oraz inwestycje w produkcję energii cieplnej (instalacje oparte wyłącznie na OZE) –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mln PLN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rewitalizacja i dekontaminacja terenów zdegradowanych, przywracanie funkcji obszarom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pogórniczym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zmiany przeznaczenia terenów –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mln PLN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podnoszenie i zmiana kwalifikacji pracowników i osób poszukujących pracy –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mln PLN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w poszukiwaniu pracy i aktywne włączenie społeczne osób poszukujących pracy –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mln PLN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infrastruktura na rzecz kształcenia i włączenia społecznego –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5 mln PLN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1992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26894" y="159608"/>
            <a:ext cx="12192000" cy="5754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l-PL" sz="2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N</a:t>
            </a:r>
            <a:r>
              <a:rPr kumimoji="0" lang="pl-PL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abór</a:t>
            </a:r>
            <a:r>
              <a:rPr kumimoji="0" lang="pl-PL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projektów niekonkurencyjnych</a:t>
            </a:r>
            <a:endParaRPr kumimoji="0" lang="pl-PL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97062E-34F0-4EC6-83F5-4358CF475258}"/>
              </a:ext>
            </a:extLst>
          </p:cNvPr>
          <p:cNvSpPr txBox="1"/>
          <p:nvPr/>
        </p:nvSpPr>
        <p:spPr>
          <a:xfrm>
            <a:off x="170329" y="978682"/>
            <a:ext cx="11905130" cy="5473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Gotowość projektu do realizacji – 0-10 pkt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nie wymaga uzyskania decyzji budowlanych – 5 pkt.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wymaga uzyskania decyzji budowlanych ale jeszcze ich nie uzyskał i  nie posiada żadnej dokumentacji związanej z planowaną inwestycją   – 0 pkt.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wymaga uzyskania decyzji budowlanych i posiada podstawowe dokumenty niezbędne do realizacji inwestycji tj. prawo do władania nieruchomością, podpisaną umowę na prace projektowe – 3 pkt.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wymaga uzyskania decyzji budowlanych i  posiada pełną dokumentację formalno-prawną i projektową,  która została złożona do odpowiednich instytucji celem wydania decyzji – 6 pkt.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wymaga uzyskania decyzji budowlanych  i posiada wszystkie ostateczne decyzje budowlane dla całego zakresu inwestycji – 10 pkt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Wykonalność finansowa projektu – 0-10 pkt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kryterium będzie oceniana wykonalność finansowa projektu na bazie oświadczenia o zabezpieczeniu wkładu własnego w momencie złożenia fiszki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Oddziaływanie terytorialne projektu – 0-6 pkt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kryterium będzie oceniania skala oddziaływania projektu (na podstawie obszaru realizacji):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Lokalne (1 gmina) – 0 pkt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Ponadlokalne (2-5 gmin) – 2 pkt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Subregionalne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(powyżej 5 gmin) – 6 pkt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Potencjał i doświadczenie wnioskodawcy/partnerów – 0-6 pkt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2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816939"/>
            <a:ext cx="12192000" cy="52241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Fundusze Europejskie dla Dolnego Śląska 2021-2027: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EFRR – Europejski Fundusz Rozwoju Regionalnego (projekty infrastrukturalne) 				- </a:t>
            </a: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1 253 908 097 EUR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EFS+ - Europejski Fundusz Społeczny (projekty miękkie)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- </a:t>
            </a: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419 508 723 EUR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FST – Fundusz Sprawiedliwej Transformacji (projekty dot. przemian w regionach górniczych – subregion wałbrzyski z powiatem kamiennogórskim oraz powiat zgorzelecki) - 556 000 000 EUR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RAZEM </a:t>
            </a:r>
            <a:r>
              <a:rPr kumimoji="0" lang="pl-PL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2 229 416 820 EUR</a:t>
            </a: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72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556432" y="3085391"/>
            <a:ext cx="1062193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Dzi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ękuję za uwagę!</a:t>
            </a:r>
          </a:p>
        </p:txBody>
      </p:sp>
      <p:pic>
        <p:nvPicPr>
          <p:cNvPr id="5" name="Picture 2" descr="FE_PR-DS-UE_EFSI-poziom-PL-kolor">
            <a:extLst>
              <a:ext uri="{FF2B5EF4-FFF2-40B4-BE49-F238E27FC236}">
                <a16:creationId xmlns:a16="http://schemas.microsoft.com/office/drawing/2014/main" id="{FE3699F2-0049-430D-A44F-AAD5E7D2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10" y="5167824"/>
            <a:ext cx="4824536" cy="67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2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F8D56B-4C33-4B63-B7DF-BFD0E760E0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959" y="685562"/>
            <a:ext cx="10290940" cy="548687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F2D1DCC-665B-4BF4-83C4-EE80BD4D9F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343" y="4697078"/>
            <a:ext cx="81266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311D09ED-BAA0-4CE7-A399-E5FA7AE5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897"/>
            <a:ext cx="12192000" cy="1143000"/>
          </a:xfrm>
        </p:spPr>
        <p:txBody>
          <a:bodyPr/>
          <a:lstStyle/>
          <a:p>
            <a:pPr algn="r"/>
            <a:r>
              <a:rPr lang="pl-PL" sz="3200" b="1" dirty="0"/>
              <a:t>Zakres terytorialny FST w Polsce – </a:t>
            </a:r>
            <a:br>
              <a:rPr lang="pl-PL" sz="3200" b="1" dirty="0"/>
            </a:br>
            <a:r>
              <a:rPr lang="pl-PL" sz="3200" b="1" dirty="0"/>
              <a:t>wg projektu Umowy Partnerstwa 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652424D-4981-4A32-9D9C-A236DF73A87F}"/>
              </a:ext>
            </a:extLst>
          </p:cNvPr>
          <p:cNvSpPr/>
          <p:nvPr/>
        </p:nvSpPr>
        <p:spPr>
          <a:xfrm>
            <a:off x="4467005" y="1480424"/>
            <a:ext cx="307848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Poziom centralny</a:t>
            </a:r>
          </a:p>
          <a:p>
            <a:pPr algn="ctr"/>
            <a:r>
              <a:rPr lang="pl-PL" dirty="0"/>
              <a:t>3,8 mld euro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E697768-5E4D-42CA-9C10-8CFAC3952076}"/>
              </a:ext>
            </a:extLst>
          </p:cNvPr>
          <p:cNvSpPr/>
          <p:nvPr/>
        </p:nvSpPr>
        <p:spPr>
          <a:xfrm>
            <a:off x="2332750" y="5354983"/>
            <a:ext cx="207147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Subregion Wałbrzyski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F17F44CA-C2EA-470B-BB30-F5F2A95A5DB6}"/>
              </a:ext>
            </a:extLst>
          </p:cNvPr>
          <p:cNvSpPr/>
          <p:nvPr/>
        </p:nvSpPr>
        <p:spPr>
          <a:xfrm>
            <a:off x="6040073" y="5346594"/>
            <a:ext cx="1961507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Powiat Zgorzelecki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4016B500-0F91-4F35-B4E7-586E7594EFC4}"/>
              </a:ext>
            </a:extLst>
          </p:cNvPr>
          <p:cNvSpPr/>
          <p:nvPr/>
        </p:nvSpPr>
        <p:spPr>
          <a:xfrm>
            <a:off x="10142290" y="3376609"/>
            <a:ext cx="158508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Wielkopolska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461CF2E2-0135-4C5A-ABE9-6144593DBA16}"/>
              </a:ext>
            </a:extLst>
          </p:cNvPr>
          <p:cNvCxnSpPr>
            <a:cxnSpLocks/>
          </p:cNvCxnSpPr>
          <p:nvPr/>
        </p:nvCxnSpPr>
        <p:spPr>
          <a:xfrm>
            <a:off x="1236884" y="2936147"/>
            <a:ext cx="97023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84BF4360-CBE9-40B0-822F-A017B6ABC837}"/>
              </a:ext>
            </a:extLst>
          </p:cNvPr>
          <p:cNvCxnSpPr>
            <a:cxnSpLocks/>
          </p:cNvCxnSpPr>
          <p:nvPr/>
        </p:nvCxnSpPr>
        <p:spPr>
          <a:xfrm>
            <a:off x="5136365" y="2942020"/>
            <a:ext cx="0" cy="5457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A37C4420-F452-4313-851E-C85E5ECD7614}"/>
              </a:ext>
            </a:extLst>
          </p:cNvPr>
          <p:cNvCxnSpPr>
            <a:cxnSpLocks/>
          </p:cNvCxnSpPr>
          <p:nvPr/>
        </p:nvCxnSpPr>
        <p:spPr>
          <a:xfrm>
            <a:off x="5167346" y="4319729"/>
            <a:ext cx="1" cy="45309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3D5F6F30-6828-48FA-9B5F-6E602FB37864}"/>
              </a:ext>
            </a:extLst>
          </p:cNvPr>
          <p:cNvCxnSpPr>
            <a:cxnSpLocks/>
          </p:cNvCxnSpPr>
          <p:nvPr/>
        </p:nvCxnSpPr>
        <p:spPr>
          <a:xfrm>
            <a:off x="3363985" y="4790114"/>
            <a:ext cx="373149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>
            <a:extLst>
              <a:ext uri="{FF2B5EF4-FFF2-40B4-BE49-F238E27FC236}">
                <a16:creationId xmlns:a16="http://schemas.microsoft.com/office/drawing/2014/main" id="{575F3997-3417-4F5E-A7CB-9EC6778254E2}"/>
              </a:ext>
            </a:extLst>
          </p:cNvPr>
          <p:cNvCxnSpPr>
            <a:cxnSpLocks/>
          </p:cNvCxnSpPr>
          <p:nvPr/>
        </p:nvCxnSpPr>
        <p:spPr>
          <a:xfrm>
            <a:off x="7087181" y="4790114"/>
            <a:ext cx="0" cy="615251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>
            <a:extLst>
              <a:ext uri="{FF2B5EF4-FFF2-40B4-BE49-F238E27FC236}">
                <a16:creationId xmlns:a16="http://schemas.microsoft.com/office/drawing/2014/main" id="{8B8242BE-1531-4DBB-B45D-A0B052EA4BB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368485" y="4790114"/>
            <a:ext cx="0" cy="56486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: zaokrąglone rogi 14">
            <a:extLst>
              <a:ext uri="{FF2B5EF4-FFF2-40B4-BE49-F238E27FC236}">
                <a16:creationId xmlns:a16="http://schemas.microsoft.com/office/drawing/2014/main" id="{4016B500-0F91-4F35-B4E7-586E7594EFC4}"/>
              </a:ext>
            </a:extLst>
          </p:cNvPr>
          <p:cNvSpPr/>
          <p:nvPr/>
        </p:nvSpPr>
        <p:spPr>
          <a:xfrm>
            <a:off x="6309919" y="3378006"/>
            <a:ext cx="158508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Małopolska</a:t>
            </a:r>
          </a:p>
        </p:txBody>
      </p:sp>
      <p:sp>
        <p:nvSpPr>
          <p:cNvPr id="26" name="Prostokąt: zaokrąglone rogi 14">
            <a:extLst>
              <a:ext uri="{FF2B5EF4-FFF2-40B4-BE49-F238E27FC236}">
                <a16:creationId xmlns:a16="http://schemas.microsoft.com/office/drawing/2014/main" id="{4016B500-0F91-4F35-B4E7-586E7594EFC4}"/>
              </a:ext>
            </a:extLst>
          </p:cNvPr>
          <p:cNvSpPr/>
          <p:nvPr/>
        </p:nvSpPr>
        <p:spPr>
          <a:xfrm>
            <a:off x="436228" y="3384998"/>
            <a:ext cx="158508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Lubelskie</a:t>
            </a:r>
          </a:p>
        </p:txBody>
      </p:sp>
      <p:sp>
        <p:nvSpPr>
          <p:cNvPr id="27" name="Prostokąt: zaokrąglone rogi 14">
            <a:extLst>
              <a:ext uri="{FF2B5EF4-FFF2-40B4-BE49-F238E27FC236}">
                <a16:creationId xmlns:a16="http://schemas.microsoft.com/office/drawing/2014/main" id="{4016B500-0F91-4F35-B4E7-586E7594EFC4}"/>
              </a:ext>
            </a:extLst>
          </p:cNvPr>
          <p:cNvSpPr/>
          <p:nvPr/>
        </p:nvSpPr>
        <p:spPr>
          <a:xfrm>
            <a:off x="2340528" y="3368220"/>
            <a:ext cx="158508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Łódzkie</a:t>
            </a:r>
          </a:p>
        </p:txBody>
      </p:sp>
      <p:sp>
        <p:nvSpPr>
          <p:cNvPr id="32" name="Prostokąt: zaokrąglone rogi 14">
            <a:extLst>
              <a:ext uri="{FF2B5EF4-FFF2-40B4-BE49-F238E27FC236}">
                <a16:creationId xmlns:a16="http://schemas.microsoft.com/office/drawing/2014/main" id="{4016B500-0F91-4F35-B4E7-586E7594EFC4}"/>
              </a:ext>
            </a:extLst>
          </p:cNvPr>
          <p:cNvSpPr/>
          <p:nvPr/>
        </p:nvSpPr>
        <p:spPr>
          <a:xfrm>
            <a:off x="8212822" y="3351442"/>
            <a:ext cx="158508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Śląsk</a:t>
            </a:r>
          </a:p>
        </p:txBody>
      </p:sp>
      <p:sp>
        <p:nvSpPr>
          <p:cNvPr id="33" name="Prostokąt: zaokrąglone rogi 14">
            <a:extLst>
              <a:ext uri="{FF2B5EF4-FFF2-40B4-BE49-F238E27FC236}">
                <a16:creationId xmlns:a16="http://schemas.microsoft.com/office/drawing/2014/main" id="{4016B500-0F91-4F35-B4E7-586E7594EFC4}"/>
              </a:ext>
            </a:extLst>
          </p:cNvPr>
          <p:cNvSpPr/>
          <p:nvPr/>
        </p:nvSpPr>
        <p:spPr>
          <a:xfrm>
            <a:off x="4387443" y="3393387"/>
            <a:ext cx="158508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Dolny Śląsk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4BF4360-CBE9-40B0-822F-A017B6ABC837}"/>
              </a:ext>
            </a:extLst>
          </p:cNvPr>
          <p:cNvCxnSpPr>
            <a:cxnSpLocks/>
          </p:cNvCxnSpPr>
          <p:nvPr/>
        </p:nvCxnSpPr>
        <p:spPr>
          <a:xfrm>
            <a:off x="1241571" y="2935031"/>
            <a:ext cx="0" cy="4289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4BF4360-CBE9-40B0-822F-A017B6ABC837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33073" y="2935031"/>
            <a:ext cx="0" cy="4331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4BF4360-CBE9-40B0-822F-A017B6ABC837}"/>
              </a:ext>
            </a:extLst>
          </p:cNvPr>
          <p:cNvCxnSpPr>
            <a:cxnSpLocks/>
          </p:cNvCxnSpPr>
          <p:nvPr/>
        </p:nvCxnSpPr>
        <p:spPr>
          <a:xfrm flipH="1">
            <a:off x="10919457" y="2935031"/>
            <a:ext cx="19787" cy="4513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84BF4360-CBE9-40B0-822F-A017B6ABC837}"/>
              </a:ext>
            </a:extLst>
          </p:cNvPr>
          <p:cNvCxnSpPr>
            <a:cxnSpLocks/>
          </p:cNvCxnSpPr>
          <p:nvPr/>
        </p:nvCxnSpPr>
        <p:spPr>
          <a:xfrm flipH="1">
            <a:off x="8982998" y="2946400"/>
            <a:ext cx="8602" cy="4497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84BF4360-CBE9-40B0-822F-A017B6ABC837}"/>
              </a:ext>
            </a:extLst>
          </p:cNvPr>
          <p:cNvCxnSpPr>
            <a:cxnSpLocks/>
          </p:cNvCxnSpPr>
          <p:nvPr/>
        </p:nvCxnSpPr>
        <p:spPr>
          <a:xfrm flipH="1">
            <a:off x="7095475" y="2927758"/>
            <a:ext cx="1611" cy="4516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84BF4360-CBE9-40B0-822F-A017B6ABC837}"/>
              </a:ext>
            </a:extLst>
          </p:cNvPr>
          <p:cNvCxnSpPr>
            <a:cxnSpLocks/>
          </p:cNvCxnSpPr>
          <p:nvPr/>
        </p:nvCxnSpPr>
        <p:spPr>
          <a:xfrm>
            <a:off x="5999526" y="2409039"/>
            <a:ext cx="6991" cy="5103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7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5DA0395-888C-4D3F-A282-F80E43E097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2039"/>
            <a:ext cx="12192000" cy="1143000"/>
          </a:xfrm>
        </p:spPr>
        <p:txBody>
          <a:bodyPr/>
          <a:lstStyle/>
          <a:p>
            <a:pPr algn="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ROZPORZĄDZENIE PARLAMENTU EUROPEJSKIEGO I RADY (UE) 2021/1056 z dnia 24 czerwca 2021 r.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ustanawiające Fundusz na rzecz Sprawiedliwej Transformacji- zakres interwencji: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C44E6E8-B27A-41CF-A8FE-941BD0C19C17}"/>
              </a:ext>
            </a:extLst>
          </p:cNvPr>
          <p:cNvSpPr txBox="1"/>
          <p:nvPr/>
        </p:nvSpPr>
        <p:spPr>
          <a:xfrm>
            <a:off x="351064" y="990159"/>
            <a:ext cx="11840936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pl-PL" sz="1600" dirty="0"/>
              <a:t>inwestycje produkcyjne w MŚP, w tym w mikroprzedsiębiorstwach i przedsiębiorstwach typu start-</a:t>
            </a:r>
            <a:r>
              <a:rPr lang="pl-PL" sz="1600" dirty="0" err="1"/>
              <a:t>up</a:t>
            </a:r>
            <a:r>
              <a:rPr lang="pl-PL" sz="1600" dirty="0"/>
              <a:t>, prowadzące</a:t>
            </a:r>
          </a:p>
          <a:p>
            <a:r>
              <a:rPr lang="pl-PL" sz="1600" dirty="0"/>
              <a:t>do dywersyfikacji gospodarczej, modernizacji i restrukturyzacji;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pl-PL" sz="1600" dirty="0"/>
              <a:t>inwestycje w tworzenie nowych przedsiębiorstw, w tym poprzez inkubatory przedsiębiorczości i usługi konsultingowe,</a:t>
            </a:r>
          </a:p>
          <a:p>
            <a:r>
              <a:rPr lang="pl-PL" sz="1600" dirty="0"/>
              <a:t>prowadzące do utworzenia miejsc pracy;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</a:t>
            </a:r>
            <a:r>
              <a:rPr lang="pl-PL" sz="1600" dirty="0"/>
              <a:t>inwestycje w działania badawcze i innowacyjne, w tym działania prowadzone przez uniwersytety i publiczne organiza­cje badawcze, oraz działania wspierające transfer zaawansowanych technologii;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</a:t>
            </a:r>
            <a:r>
              <a:rPr lang="pl-PL" sz="1600" dirty="0"/>
              <a:t>inwestycje we wdrażanie technologii oraz w systemy i infrastrukturę zapewniające przystępną cenowo czystą energię,</a:t>
            </a:r>
          </a:p>
          <a:p>
            <a:r>
              <a:rPr lang="pl-PL" sz="1600" dirty="0"/>
              <a:t>w tym we wdrażanie technologii magazynowania energii, oraz w redukcję emisji gazów cieplarnianych;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</a:t>
            </a:r>
            <a:r>
              <a:rPr lang="pl-PL" sz="1600" dirty="0"/>
              <a:t>inwestycje w energię odnawialną zgodnie z dyrektywą Parlamentu Europejskiego i Rady (UE) 2018/2001 (17), w tym</a:t>
            </a:r>
          </a:p>
          <a:p>
            <a:r>
              <a:rPr lang="pl-PL" sz="1600" dirty="0"/>
              <a:t>z określonymi w tej dyrektywie kryteriami zrównoważonego rozwoju, i w efektywność energetyczną, w tym do celów</a:t>
            </a:r>
          </a:p>
          <a:p>
            <a:r>
              <a:rPr lang="pl-PL" sz="1600" dirty="0"/>
              <a:t>ograniczania ubóstwa energetycznego;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f) </a:t>
            </a:r>
            <a:r>
              <a:rPr lang="pl-PL" sz="1600" dirty="0"/>
              <a:t>inwestycje w inteligentną i zrównoważoną mobilność lokalną, w tym dekarbonizację lokalnego sektora transportu</a:t>
            </a:r>
          </a:p>
          <a:p>
            <a:r>
              <a:rPr lang="pl-PL" sz="1600" dirty="0"/>
              <a:t>i jego infrastruktury;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g) </a:t>
            </a:r>
            <a:r>
              <a:rPr lang="pl-PL" sz="1600" dirty="0"/>
              <a:t>remont i modernizacja sieci ciepłowniczych w celu poprawy efektywności energetycznej systemów ciepłowniczych</a:t>
            </a:r>
          </a:p>
          <a:p>
            <a:r>
              <a:rPr lang="pl-PL" sz="1600" dirty="0"/>
              <a:t>oraz inwestycje w produkcję energii cieplnej, pod warunkiem że instalacje produkujące energię cieplną opierają się</a:t>
            </a:r>
          </a:p>
          <a:p>
            <a:r>
              <a:rPr lang="pl-PL" sz="1600" dirty="0"/>
              <a:t>wyłącznie na odnawialnych źródłach energii;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68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A4DDC85-D786-4348-8955-94440FFA9C9C}"/>
              </a:ext>
            </a:extLst>
          </p:cNvPr>
          <p:cNvSpPr txBox="1"/>
          <p:nvPr/>
        </p:nvSpPr>
        <p:spPr>
          <a:xfrm>
            <a:off x="95250" y="832616"/>
            <a:ext cx="121321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h) </a:t>
            </a:r>
            <a:r>
              <a:rPr lang="pl-PL" sz="1600" dirty="0"/>
              <a:t>inwestycje w cyfryzację, innowacje cyfrowe i łączność cyfrową;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 </a:t>
            </a:r>
            <a:r>
              <a:rPr lang="pl-PL" sz="1600" dirty="0"/>
              <a:t>inwestycje w rewitalizację i dekontaminację terenów zdegradowanych, przywracanie funkcji obszarom oraz – w tym</a:t>
            </a:r>
          </a:p>
          <a:p>
            <a:r>
              <a:rPr lang="pl-PL" sz="1600" dirty="0"/>
              <a:t>tam, gdzie jest to konieczne, w projekty w zakresie zielonej infrastruktury i zmiany przeznaczenia terenów – z uwzględ­nieniem zasady „zanieczyszczający płaci”;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j) </a:t>
            </a:r>
            <a:r>
              <a:rPr lang="pl-PL" sz="1600" dirty="0"/>
              <a:t>inwestycje we wzmacnianie gospodarki o obiegu zamkniętym w tym poprzez zapobieganie powstawaniu odpadów</a:t>
            </a:r>
          </a:p>
          <a:p>
            <a:r>
              <a:rPr lang="pl-PL" sz="1600" dirty="0"/>
              <a:t>i ograniczanie ich ilości, efektywne gospodarowanie zasobami, ponowne wykorzystywanie, naprawy oraz recykling;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k) </a:t>
            </a:r>
            <a:r>
              <a:rPr lang="pl-PL" sz="1600" dirty="0"/>
              <a:t>podnoszenie i zmiana kwalifikacji pracowników i osób poszukujących pracy;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l) </a:t>
            </a:r>
            <a:r>
              <a:rPr lang="pl-PL" sz="1600" dirty="0"/>
              <a:t>pomoc w poszukiwaniu pracy dla osób poszukujących pracy;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m) </a:t>
            </a:r>
            <a:r>
              <a:rPr lang="pl-PL" sz="1600" dirty="0"/>
              <a:t>aktywne włączenie społeczne osób poszukujących pracy;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n) </a:t>
            </a:r>
            <a:r>
              <a:rPr lang="pl-PL" sz="1600" dirty="0"/>
              <a:t>pomoc techniczna;</a:t>
            </a:r>
          </a:p>
          <a:p>
            <a:endParaRPr lang="pl-PL" sz="1600" dirty="0"/>
          </a:p>
          <a:p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 </a:t>
            </a:r>
            <a:r>
              <a:rPr lang="pl-PL" sz="1600" dirty="0"/>
              <a:t>inne działania w obszarach kształcenia i włączenia społecznego, w tym – tam, gdzie jest to należycie uzasadnione –</a:t>
            </a:r>
          </a:p>
          <a:p>
            <a:r>
              <a:rPr lang="pl-PL" sz="1600" dirty="0"/>
              <a:t>inwestycje w infrastrukturę na potrzeby ośrodków szkoleniowych oraz placówek opieki nad dziećmi i osobami </a:t>
            </a:r>
            <a:r>
              <a:rPr lang="pl-PL" sz="1600"/>
              <a:t>star­szymi</a:t>
            </a:r>
            <a:r>
              <a:rPr lang="pl-PL" sz="1600" dirty="0"/>
              <a:t>, wskazane w terytorialnych planach sprawiedliwej transformacji zgodnie z art. 11.</a:t>
            </a: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C0A178AF-0F66-434C-AD0F-D88FBA6F4CFB}"/>
              </a:ext>
            </a:extLst>
          </p:cNvPr>
          <p:cNvSpPr txBox="1">
            <a:spLocks/>
          </p:cNvSpPr>
          <p:nvPr/>
        </p:nvSpPr>
        <p:spPr bwMode="auto">
          <a:xfrm>
            <a:off x="0" y="-92039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ROZPORZĄDZENIE PARLAMENTU EUROPEJSKIEGO I RADY (UE) 2021/1056 z dnia 24 czerwca 2021 r.</a:t>
            </a:r>
            <a:br>
              <a:rPr lang="pl-PL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ustanawiające Fundusz na rzecz Sprawiedliwej Transformacji- zakres interwencji: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95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06DA837-BACA-4CFC-BB09-D4EC2145C0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58608"/>
            <a:ext cx="1115241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BDD18A-532B-4E2B-950E-8962EE7364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641" y="1216009"/>
            <a:ext cx="2286198" cy="326773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F0BC6D4-0B34-424C-BFE9-CE213FA8DF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7856" y="1216009"/>
            <a:ext cx="2274005" cy="326773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A60FFF-E6A1-4779-B9A3-ECE617002C8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077" y="3160214"/>
            <a:ext cx="2359356" cy="326164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D0B3EE1-36E3-46EF-AF27-839ABB2CB29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2066" y="1216009"/>
            <a:ext cx="6334293" cy="5419814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6FA5ABF4-CD3E-4CED-ACEB-627A07823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88265"/>
          </a:xfrm>
        </p:spPr>
        <p:txBody>
          <a:bodyPr/>
          <a:lstStyle/>
          <a:p>
            <a:pPr algn="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Grupa Robocza FST</a:t>
            </a:r>
          </a:p>
        </p:txBody>
      </p:sp>
    </p:spTree>
    <p:extLst>
      <p:ext uri="{BB962C8B-B14F-4D97-AF65-F5344CB8AC3E}">
        <p14:creationId xmlns:p14="http://schemas.microsoft.com/office/powerpoint/2010/main" val="135888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1" y="908721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779013-7E87-4E17-8C25-221963509409}"/>
              </a:ext>
            </a:extLst>
          </p:cNvPr>
          <p:cNvSpPr/>
          <p:nvPr/>
        </p:nvSpPr>
        <p:spPr>
          <a:xfrm>
            <a:off x="95250" y="3371773"/>
            <a:ext cx="12192000" cy="592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85A096D-B529-4F2E-B7F3-EC871D8DD4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03" y="1584165"/>
            <a:ext cx="10546994" cy="4365114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0A631F0D-157F-4ADD-8335-D50463B8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9308"/>
          </a:xfrm>
        </p:spPr>
        <p:txBody>
          <a:bodyPr/>
          <a:lstStyle/>
          <a:p>
            <a:pPr algn="r"/>
            <a:r>
              <a:rPr lang="pl-PL" sz="3600" b="1" dirty="0"/>
              <a:t>         TPST Subregion wałbrzyski</a:t>
            </a:r>
            <a:br>
              <a:rPr lang="pl-PL" sz="3600" b="1" dirty="0"/>
            </a:br>
            <a:r>
              <a:rPr lang="pl-PL" sz="3600" b="1" dirty="0"/>
              <a:t>                           cele:</a:t>
            </a:r>
          </a:p>
        </p:txBody>
      </p:sp>
    </p:spTree>
    <p:extLst>
      <p:ext uri="{BB962C8B-B14F-4D97-AF65-F5344CB8AC3E}">
        <p14:creationId xmlns:p14="http://schemas.microsoft.com/office/powerpoint/2010/main" val="111324932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2001</Words>
  <Application>Microsoft Office PowerPoint</Application>
  <PresentationFormat>Panoramiczny</PresentationFormat>
  <Paragraphs>161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Symbol</vt:lpstr>
      <vt:lpstr>Times New Roman</vt:lpstr>
      <vt:lpstr>1_Motyw pakietu Office</vt:lpstr>
      <vt:lpstr>2_Motyw pakietu Office</vt:lpstr>
      <vt:lpstr>       Fundusze Europejskie  dla Dolnego Śląska 2021-2027-  Fundusz Sprawiedliwiej Transformacji  </vt:lpstr>
      <vt:lpstr>Prezentacja programu PowerPoint</vt:lpstr>
      <vt:lpstr>Prezentacja programu PowerPoint</vt:lpstr>
      <vt:lpstr>Zakres terytorialny FST w Polsce –  wg projektu Umowy Partnerstwa </vt:lpstr>
      <vt:lpstr>ROZPORZĄDZENIE PARLAMENTU EUROPEJSKIEGO I RADY (UE) 2021/1056 z dnia 24 czerwca 2021 r. ustanawiające Fundusz na rzecz Sprawiedliwej Transformacji- zakres interwencji:</vt:lpstr>
      <vt:lpstr>Prezentacja programu PowerPoint</vt:lpstr>
      <vt:lpstr>Prezentacja programu PowerPoint</vt:lpstr>
      <vt:lpstr>                     Grupa Robocza FST</vt:lpstr>
      <vt:lpstr>         TPST Subregion wałbrzyski                            cele:</vt:lpstr>
      <vt:lpstr>Prezentacja programu PowerPoint</vt:lpstr>
      <vt:lpstr>                                                   TPST Powiat zgorzelecki                                                   cele: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 przygotowań Regionalnego Programu Operacyjnego Województwa Dolnośląskiego na lata 2021-2027</dc:title>
  <dc:creator>Przemysław Galkowski</dc:creator>
  <cp:lastModifiedBy>Karolina Pasik</cp:lastModifiedBy>
  <cp:revision>354</cp:revision>
  <cp:lastPrinted>2021-12-09T07:31:39Z</cp:lastPrinted>
  <dcterms:created xsi:type="dcterms:W3CDTF">2020-11-10T08:45:52Z</dcterms:created>
  <dcterms:modified xsi:type="dcterms:W3CDTF">2022-02-01T15:59:45Z</dcterms:modified>
</cp:coreProperties>
</file>