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57" r:id="rId3"/>
    <p:sldId id="485" r:id="rId4"/>
    <p:sldId id="498" r:id="rId5"/>
    <p:sldId id="507" r:id="rId6"/>
    <p:sldId id="508" r:id="rId7"/>
    <p:sldId id="509" r:id="rId8"/>
    <p:sldId id="486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3250" autoAdjust="0"/>
  </p:normalViewPr>
  <p:slideViewPr>
    <p:cSldViewPr snapToGrid="0">
      <p:cViewPr varScale="1">
        <p:scale>
          <a:sx n="107" d="100"/>
          <a:sy n="107" d="100"/>
        </p:scale>
        <p:origin x="7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31.01.2022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D901F-4647-4EFD-A1C3-827697F3D947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67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25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27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07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564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31.01.2022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31.01.2022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494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(FEDS 2021-2027)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Polityki 5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>
                <a:solidFill>
                  <a:schemeClr val="tx1"/>
                </a:solidFill>
              </a:rPr>
              <a:t>Wrocław 2022</a:t>
            </a:r>
            <a:endParaRPr lang="pl-PL" altLang="pl-PL" sz="1400" dirty="0">
              <a:solidFill>
                <a:schemeClr val="tx1"/>
              </a:solidFill>
            </a:endParaRP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95718" y="43359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E4D20A2-53F3-4FBA-9989-5A91BEEFAAF3}"/>
              </a:ext>
            </a:extLst>
          </p:cNvPr>
          <p:cNvSpPr txBox="1">
            <a:spLocks/>
          </p:cNvSpPr>
          <p:nvPr/>
        </p:nvSpPr>
        <p:spPr bwMode="auto">
          <a:xfrm>
            <a:off x="123113" y="2974451"/>
            <a:ext cx="11724644" cy="117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3600" b="1" dirty="0">
                <a:latin typeface="+mn-lt"/>
                <a:ea typeface="Lato Heavy"/>
                <a:cs typeface="Lato Heavy"/>
              </a:rPr>
              <a:t>Cel Polityki 5</a:t>
            </a:r>
          </a:p>
          <a:p>
            <a:r>
              <a:rPr lang="pl-PL" altLang="pl-PL" sz="3600" b="1" dirty="0">
                <a:latin typeface="+mn-lt"/>
                <a:ea typeface="Lato Heavy"/>
                <a:cs typeface="Lato Heavy"/>
              </a:rPr>
              <a:t>Europa bliższa obywatelom dzięki wspieraniu zrównoważonego i zintegrowanego rozwoju wszystkich rodzajów terytoriów oraz inicjatyw lokalnych</a:t>
            </a:r>
            <a:endParaRPr lang="pl-PL" sz="3600" b="1" dirty="0"/>
          </a:p>
          <a:p>
            <a:r>
              <a:rPr lang="pl-PL" sz="3600" b="1" dirty="0"/>
              <a:t>EFRR</a:t>
            </a:r>
          </a:p>
          <a:p>
            <a:r>
              <a:rPr lang="pl-PL" altLang="pl-PL" sz="1600" b="1" dirty="0">
                <a:latin typeface="+mn-lt"/>
                <a:ea typeface="Lato Heavy"/>
                <a:cs typeface="Lato Heavy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468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40" y="1020483"/>
            <a:ext cx="11724640" cy="4715434"/>
          </a:xfrm>
        </p:spPr>
        <p:txBody>
          <a:bodyPr/>
          <a:lstStyle/>
          <a:p>
            <a:pPr algn="just"/>
            <a:r>
              <a:rPr lang="pl-PL" sz="2000" b="1" dirty="0">
                <a:solidFill>
                  <a:schemeClr val="tx1"/>
                </a:solidFill>
              </a:rPr>
              <a:t>Planowane kierunki interwencji: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Działania w Celu Polityki 5 realizowane będą na obszarach miast i ich obszarach funkcjonalnych (w tym na obszarach wiejskich). Środki będą przeznaczone na realizację kluczowych przedsięwzięć wynikających ze strategii/planów działań ZIT/IIT, istotnych z punktu widzenia rozwoju miast, gmin, powiatów oraz ich obszarów funkcjonalnych.</a:t>
            </a: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Interwencja w ramach celu szczegółowego będzie skupiała się na rozwoju i promowaniu publicznych walorów turystycznych, jak również promowaniu i ochronie materialnego dziedzictwa kulturowego i rozwoju instytucji kultury. Wsparcie uzyskają także działania związane z fizyczną odnową i bezpieczeństwem przestrzeni publicznych.</a:t>
            </a: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Współfinansowane będą również działania z zakresu ochrony, rozwoju i promowania dziedzictwa naturalnego </a:t>
            </a:r>
            <a:br>
              <a:rPr lang="pl-P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kulturowego w szczególności w zakresie szlaków turystycznych, miejsc wypoczynku i rekreacji przyczyniających się do ochrony przyrody, np. związanych z infrastrukturą rowerową (drogi dla rowerów, infrastruktura towarzysząca), niebieską i zieloną infrastrukturą.</a:t>
            </a:r>
            <a:endParaRPr lang="pl-PL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 ramach tego celu mogą być finansowane także projekty wpisujące się w pozostałe cele polityki spójności (CP1-4, CP6)</a:t>
            </a:r>
            <a:r>
              <a:rPr lang="pl-P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realizujące ich wymogi, </a:t>
            </a:r>
            <a:r>
              <a:rPr lang="pl-P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wynikające i wskazane w strategiach/planach działań ZIT/IIT. 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49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5835" y="942190"/>
            <a:ext cx="11600329" cy="5723965"/>
          </a:xfrm>
        </p:spPr>
        <p:txBody>
          <a:bodyPr/>
          <a:lstStyle/>
          <a:p>
            <a:pPr algn="just"/>
            <a:r>
              <a:rPr lang="pl-PL" sz="2000" b="1" dirty="0">
                <a:solidFill>
                  <a:schemeClr val="tx1"/>
                </a:solidFill>
              </a:rPr>
              <a:t>Alokacja na realizację celu szczegółowego: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(i) </a:t>
            </a:r>
            <a:r>
              <a:rPr lang="pl-PL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100 312 648 EURO</a:t>
            </a:r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2000" b="1" dirty="0">
              <a:solidFill>
                <a:schemeClr val="tx1"/>
              </a:solidFill>
            </a:endParaRPr>
          </a:p>
          <a:p>
            <a:pPr algn="just"/>
            <a:r>
              <a:rPr lang="pl-PL" sz="2000" b="1" dirty="0">
                <a:solidFill>
                  <a:schemeClr val="tx1"/>
                </a:solidFill>
              </a:rPr>
              <a:t>Grupy docelowe: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Mieszkańcy województwa dolnośląskiego, podmioty gospodarcze, instytucje otoczenia biznesu, szkoły wyższe, sektor naukowo-badawczy, organizacje pozarządowe.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b="1" dirty="0">
                <a:solidFill>
                  <a:schemeClr val="tx1"/>
                </a:solidFill>
              </a:rPr>
              <a:t>Podejście terytorialne: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tx1"/>
                </a:solidFill>
              </a:rPr>
              <a:t>Całość Celu Polityki 5 będzie realizowana poprzez strategie/plany działań ZIT/IIT, w których interesariusze lokalni wskażą wykaz operacji, które mają być wspierane o znaczeniu strategicznym dla rozwoju terytorium ZIT/IIT z zapewnieniem partycypacji partnerów społeczno-gospodarczych. Wybór operacji na poziomie programu będzie następował w trybie niekonkurencyjnym, zgodnie z kolejnością ujęcia operacji w wykazie do wysokości alokacji przeznaczonej na dany instrument terytorialny.</a:t>
            </a:r>
          </a:p>
        </p:txBody>
      </p:sp>
    </p:spTree>
    <p:extLst>
      <p:ext uri="{BB962C8B-B14F-4D97-AF65-F5344CB8AC3E}">
        <p14:creationId xmlns:p14="http://schemas.microsoft.com/office/powerpoint/2010/main" val="168516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90588E1-506A-4AC3-A73F-72B452F4E7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36" y="1015615"/>
            <a:ext cx="7781363" cy="5501727"/>
          </a:xfrm>
          <a:prstGeom prst="rect">
            <a:avLst/>
          </a:prstGeom>
        </p:spPr>
      </p:pic>
      <p:sp>
        <p:nvSpPr>
          <p:cNvPr id="6" name="Podtytuł 2">
            <a:extLst>
              <a:ext uri="{FF2B5EF4-FFF2-40B4-BE49-F238E27FC236}">
                <a16:creationId xmlns:a16="http://schemas.microsoft.com/office/drawing/2014/main" id="{1BA1E1FF-854D-45E1-876E-6B53C0273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02706" y="1071283"/>
            <a:ext cx="3074894" cy="4715434"/>
          </a:xfrm>
        </p:spPr>
        <p:txBody>
          <a:bodyPr/>
          <a:lstStyle/>
          <a:p>
            <a:pPr algn="l"/>
            <a:r>
              <a:rPr lang="pl-PL" sz="1800" b="1" dirty="0">
                <a:solidFill>
                  <a:schemeClr val="tx1"/>
                </a:solidFill>
              </a:rPr>
              <a:t>Delimitowane podejście terytorialne:</a:t>
            </a:r>
          </a:p>
          <a:p>
            <a:pPr algn="l"/>
            <a:endParaRPr lang="pl-PL" sz="1400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pl-PL" sz="1800" i="1" dirty="0">
                <a:solidFill>
                  <a:schemeClr val="tx1"/>
                </a:solidFill>
              </a:rPr>
              <a:t>-   7 obszarów ZIT/IIT;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1800" i="1" dirty="0">
                <a:solidFill>
                  <a:schemeClr val="tx1"/>
                </a:solidFill>
              </a:rPr>
              <a:t>całe województwo objęte wsparciem;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1800" i="1" dirty="0">
                <a:solidFill>
                  <a:schemeClr val="tx1"/>
                </a:solidFill>
              </a:rPr>
              <a:t>30 gmin zmarginalizowanych;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l-PL" sz="1800" i="1" dirty="0">
                <a:solidFill>
                  <a:schemeClr val="tx1"/>
                </a:solidFill>
              </a:rPr>
              <a:t>17 miast średnich tracących funkcje społeczno-gospodarcze;</a:t>
            </a:r>
          </a:p>
        </p:txBody>
      </p:sp>
    </p:spTree>
    <p:extLst>
      <p:ext uri="{BB962C8B-B14F-4D97-AF65-F5344CB8AC3E}">
        <p14:creationId xmlns:p14="http://schemas.microsoft.com/office/powerpoint/2010/main" val="97955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E9BD8B48-1D57-487B-BAFA-F81FDE930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1671" y="1044387"/>
            <a:ext cx="11600329" cy="5723965"/>
          </a:xfrm>
        </p:spPr>
        <p:txBody>
          <a:bodyPr/>
          <a:lstStyle/>
          <a:p>
            <a:pPr algn="just"/>
            <a:r>
              <a:rPr lang="pl-PL" sz="1800" b="1" dirty="0">
                <a:solidFill>
                  <a:schemeClr val="tx1"/>
                </a:solidFill>
              </a:rPr>
              <a:t>Koncepcja projektu zintegrowanego w perspektywie 2021-2027 </a:t>
            </a:r>
          </a:p>
          <a:p>
            <a:pPr algn="just"/>
            <a:endParaRPr lang="pl-PL" sz="1800" dirty="0">
              <a:solidFill>
                <a:schemeClr val="tx1"/>
              </a:solidFill>
            </a:endParaRPr>
          </a:p>
        </p:txBody>
      </p:sp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589" y="1543983"/>
            <a:ext cx="11600329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arenR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projekt wpisuje się w cele rozwoju obszaru funkcjonalnego objętego instrumentem i jest ukierunkowany na rozwiązywanie wspólnych problemów rozwojowych – oznacza to, że projekt ma wpływ na więcej niż 1 gminę w OF oraz jego realizacja jest uzasadniona zarówno w części diagnostycznej, jak i operacyjnej strategii.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arenR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projekt jest realizowany wspólnie w partnerstwie lub w ramach wiązki powiązanych (zintegrowanych) projektów, tj. musi spełniać jeden lub więcej z poniższych warunków: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jest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projektem partnerskim 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w rozumieniu art. 39 projektu ustawy o zasadach realizacji zadań finansowanych ze środków europejskich w perspektywie finansowej 2021-2027;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jest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przygotowywany wspólnie 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w ramach partnerstwa – projekt w sposób jednoznaczny jest powiązany z innymi projektami w strategii i jego wpisanie na listę projektów zostało zaakceptowane przez statutową większość partnerów;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deklarowana jest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wspólna eksploatacja 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produktu końcowego projektu, tj. stworzonej w jego ramach infrastruktury w przypadku projektów „twardych”, lub objęcie wsparciem w przypadku projektów „miękkich”, mieszkańców co najmniej 2 gmin OF, co będzie musiało znaleźć swoje uzasadnienie zarówno w części diagnostycznej, jak i operacyjnej.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rabicParenR" startAt="3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projekt powinien realizować jeden lub kilka z następujących celów:</a:t>
            </a:r>
          </a:p>
          <a:p>
            <a:pPr lvl="1"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wspierać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rozwój gospodarczy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;</a:t>
            </a:r>
          </a:p>
          <a:p>
            <a:pPr lvl="1"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dążyć do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neutralności klimatycznej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;</a:t>
            </a:r>
          </a:p>
          <a:p>
            <a:pPr lvl="1"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wpływać na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zwiększenie dostępności do usług publicznych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;</a:t>
            </a:r>
          </a:p>
          <a:p>
            <a:pPr lvl="1"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realnie przekładać się na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poprawę jakości życia 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mieszkańców;</a:t>
            </a:r>
          </a:p>
          <a:p>
            <a:pPr lvl="1">
              <a:buFont typeface="Arial" panose="020B0604020202020204" pitchFamily="34" charset="0"/>
              <a:buAutoNum type="alphaLcPeriod"/>
            </a:pP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opierać się na </a:t>
            </a:r>
            <a:r>
              <a:rPr lang="pl-PL" altLang="pl-PL" sz="1400" b="1" dirty="0">
                <a:ea typeface="Lato Medium" panose="020F0502020204030203" pitchFamily="34" charset="0"/>
                <a:cs typeface="Calibri" panose="020F0502020204030204" pitchFamily="34" charset="0"/>
              </a:rPr>
              <a:t>inteligentnym zarządzaniu</a:t>
            </a:r>
            <a:r>
              <a:rPr lang="pl-PL" altLang="pl-PL" sz="1400" dirty="0">
                <a:ea typeface="Lato Medium" panose="020F0502020204030203" pitchFamily="34" charset="0"/>
                <a:cs typeface="Calibri" panose="020F0502020204030204" pitchFamily="34" charset="0"/>
              </a:rPr>
              <a:t>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AutoNum type="alphaLcPeriod"/>
            </a:pPr>
            <a:endParaRPr lang="pl-PL" altLang="pl-PL" sz="1400" dirty="0">
              <a:ea typeface="Lato Medium" panose="020F050202020403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69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16240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2296</TotalTime>
  <Words>603</Words>
  <Application>Microsoft Office PowerPoint</Application>
  <PresentationFormat>Panoramiczny</PresentationFormat>
  <Paragraphs>49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1_Motyw pakietu Office</vt:lpstr>
      <vt:lpstr>2_Motyw pakietu Office</vt:lpstr>
      <vt:lpstr>Fundusze Europejskie  dla Dolnego Śląska 2021-2027 (FEDS 2021-2027) Cel Polityki 5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Grzegorz Mikołajczyk</cp:lastModifiedBy>
  <cp:revision>201</cp:revision>
  <dcterms:created xsi:type="dcterms:W3CDTF">2020-11-10T08:45:52Z</dcterms:created>
  <dcterms:modified xsi:type="dcterms:W3CDTF">2022-01-31T06:51:49Z</dcterms:modified>
</cp:coreProperties>
</file>