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8"/>
  </p:notesMasterIdLst>
  <p:sldIdLst>
    <p:sldId id="257" r:id="rId3"/>
    <p:sldId id="485" r:id="rId4"/>
    <p:sldId id="530" r:id="rId5"/>
    <p:sldId id="505" r:id="rId6"/>
    <p:sldId id="506" r:id="rId7"/>
    <p:sldId id="529" r:id="rId8"/>
    <p:sldId id="507" r:id="rId9"/>
    <p:sldId id="508" r:id="rId10"/>
    <p:sldId id="509" r:id="rId11"/>
    <p:sldId id="510" r:id="rId12"/>
    <p:sldId id="513" r:id="rId13"/>
    <p:sldId id="511" r:id="rId14"/>
    <p:sldId id="524" r:id="rId15"/>
    <p:sldId id="514" r:id="rId16"/>
    <p:sldId id="515" r:id="rId17"/>
    <p:sldId id="517" r:id="rId18"/>
    <p:sldId id="518" r:id="rId19"/>
    <p:sldId id="519" r:id="rId20"/>
    <p:sldId id="520" r:id="rId21"/>
    <p:sldId id="525" r:id="rId22"/>
    <p:sldId id="526" r:id="rId23"/>
    <p:sldId id="527" r:id="rId24"/>
    <p:sldId id="522" r:id="rId25"/>
    <p:sldId id="528" r:id="rId26"/>
    <p:sldId id="486" r:id="rId27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olina Pasik" initials="KP" lastIdx="6" clrIdx="0"/>
  <p:cmAuthor id="2" name="Grzegorz Mikołajczyk" initials="GM" lastIdx="6" clrIdx="1"/>
  <p:cmAuthor id="3" name="Iwona Blak" initials="IB" lastIdx="2" clrIdx="2">
    <p:extLst>
      <p:ext uri="{19B8F6BF-5375-455C-9EA6-DF929625EA0E}">
        <p15:presenceInfo xmlns:p15="http://schemas.microsoft.com/office/powerpoint/2012/main" userId="Iwona Blak" providerId="None"/>
      </p:ext>
    </p:extLst>
  </p:cmAuthor>
  <p:cmAuthor id="4" name="Aleksandra Kondracka" initials="AK" lastIdx="3" clrIdx="3">
    <p:extLst>
      <p:ext uri="{19B8F6BF-5375-455C-9EA6-DF929625EA0E}">
        <p15:presenceInfo xmlns:p15="http://schemas.microsoft.com/office/powerpoint/2012/main" userId="Aleksandra Kondrac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3250" autoAdjust="0"/>
  </p:normalViewPr>
  <p:slideViewPr>
    <p:cSldViewPr snapToGrid="0">
      <p:cViewPr varScale="1">
        <p:scale>
          <a:sx n="103" d="100"/>
          <a:sy n="103" d="100"/>
        </p:scale>
        <p:origin x="82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69911-753A-4668-9D37-6675C4072E5E}" type="datetimeFigureOut">
              <a:rPr lang="pl-PL" smtClean="0"/>
              <a:t>03.02.2022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24205-6B8F-456D-9FD8-3C71ABEEF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68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Symbol zastępczy notatek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27652" name="Symbol zastępczy numeru slajd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AD901F-4647-4EFD-A1C3-827697F3D947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698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466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6528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505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7047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801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3194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4720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5643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010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6758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4941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499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5759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7292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7809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056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842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486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499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046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49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449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58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/>
              <a:pPr>
                <a:defRPr/>
              </a:pPr>
              <a:t>03.02.2022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82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/>
              <a:pPr>
                <a:defRPr/>
              </a:pPr>
              <a:t>03.02.2022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0313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/>
              <a:pPr>
                <a:defRPr/>
              </a:pPr>
              <a:t>03.02.2022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7897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8035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56649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3733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5601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9268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37289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6088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314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/>
              <a:pPr>
                <a:defRPr/>
              </a:pPr>
              <a:t>03.02.2022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12455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8974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91498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2638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/>
              <a:pPr>
                <a:defRPr/>
              </a:pPr>
              <a:t>03.02.2022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388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/>
              <a:pPr>
                <a:defRPr/>
              </a:pPr>
              <a:t>03.02.2022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2299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/>
              <a:pPr>
                <a:defRPr/>
              </a:pPr>
              <a:t>03.02.2022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4449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/>
              <a:pPr>
                <a:defRPr/>
              </a:pPr>
              <a:t>03.02.2022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229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/>
              <a:pPr>
                <a:defRPr/>
              </a:pPr>
              <a:t>03.02.2022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739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/>
              <a:pPr>
                <a:defRPr/>
              </a:pPr>
              <a:t>03.02.2022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49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/>
              <a:pPr>
                <a:defRPr/>
              </a:pPr>
              <a:t>03.02.2022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946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/>
              <a:pPr>
                <a:defRPr/>
              </a:pPr>
              <a:t>03.02.2022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4507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2474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emf"/><Relationship Id="rId4" Type="http://schemas.openxmlformats.org/officeDocument/2006/relationships/hyperlink" Target="https://rpo.dolnyslask.pl/o-projekcie/rpo-wd-2021-2027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790575"/>
            <a:ext cx="9144000" cy="49418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Fundusze Europejskie 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Dolnego Śląska 2021-2027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(FEDŚ 2021-2027)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7896202" y="6453188"/>
            <a:ext cx="2771798" cy="404812"/>
          </a:xfrm>
        </p:spPr>
        <p:txBody>
          <a:bodyPr/>
          <a:lstStyle/>
          <a:p>
            <a:pPr eaLnBrk="1" hangingPunct="1"/>
            <a:r>
              <a:rPr lang="pl-PL" altLang="pl-PL" sz="1400" dirty="0">
                <a:solidFill>
                  <a:schemeClr val="tx1"/>
                </a:solidFill>
              </a:rPr>
              <a:t>Wrocław 2022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9" y="188914"/>
            <a:ext cx="424973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FE_PR-DS-UE_EFSI-poziom-PL-kolor">
            <a:extLst>
              <a:ext uri="{FF2B5EF4-FFF2-40B4-BE49-F238E27FC236}">
                <a16:creationId xmlns:a16="http://schemas.microsoft.com/office/drawing/2014/main" id="{DC665684-3F6B-4227-A146-139EDDB98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158502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766994" y="1219863"/>
            <a:ext cx="10621935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l-PL" sz="1600" b="1" i="0" u="none" strike="noStrike" baseline="0" dirty="0">
                <a:solidFill>
                  <a:srgbClr val="000000"/>
                </a:solidFill>
                <a:latin typeface="+mj-lt"/>
              </a:rPr>
              <a:t>Adaptacja do zmian na rynku pracy - Cel szczegółowy: d) wspieranie dostosowania pracowników, przedsiębiorstw i przedsiębiorców do zmian, wspieranie aktywnego i zdrowego starzenia się oraz zdrowego i dobrze dostosowanego środowiska pracy, które uwzględnia zagrożenia dla zdrowia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766994" y="2139466"/>
            <a:ext cx="1075998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400" dirty="0"/>
              <a:t>Planowane kierunki interwencji: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Wsparcie ukierunkowane będzie na rzecz pracodawców i ich pracowników i obejmie rozwój kompetencji pracowników zgodnie ze zdiagnozowanymi potrzebami pracodawców oraz kompleksowe usługi rozwojowe odpowiadające na ich potrzeby. Wsparcie udzielane będzie z wykorzystaniem popytowego mechanizmu finansowania usług rozwojowych– system popytowy w oparciu o BUR. 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Interwencja EFS+ w zakresie </a:t>
            </a:r>
            <a:r>
              <a:rPr lang="pl-PL" sz="1400" b="1" u="sng" dirty="0"/>
              <a:t>usług rozwojowych </a:t>
            </a:r>
            <a:r>
              <a:rPr lang="pl-PL" sz="1400" dirty="0"/>
              <a:t>zostanie skoncentrowana w oparciu o potrzeby lokalnego rynku pracy. Wsparcie skierowane będzie również do pracodawców na rozwój elastycznych form zatrudnienia, w tym wprowadzanie pracy zdalnej. Ponadto wspierane będą działania służące wydłużeniu zdolności do pracy osób starszych, uwzględniające zarządzanie wiekiem w przedsiębiorstwach, rozwijanie kompetencji osób starszych, promowanie zdrowego i aktywnego starzenia się.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Wsparcie finansowe ukierunkowane będzie również na działania w zakresie realizacji procesów adaptacyjnych i modernizacyjnych w regionie poprzez wsparcie typu </a:t>
            </a:r>
            <a:r>
              <a:rPr lang="pl-PL" sz="1400" dirty="0" err="1"/>
              <a:t>outplacement</a:t>
            </a:r>
            <a:r>
              <a:rPr lang="pl-PL" sz="1400" dirty="0"/>
              <a:t> - dla pracowników zagrożonych zwolnieniem, przewidzianych do zwolnienia lub zwolnionych z przyczyn niedotyczących pracownika oraz osób odchodzących z rolnictwa.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Finansowane będą także regionalne programy zdrowotne dotyczące chorób będących istotnym problemem zdrowotnym regionu, zgodne z założeniami dokumentu „Zdrowa przyszłość. Ramy strategiczne rozwoju systemu ochrony zdrowia na lata 2021-2027, z perspektywą do 2030 r.”.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effectLst/>
                <a:ea typeface="Calibri" panose="020F0502020204030204" pitchFamily="34" charset="0"/>
              </a:rPr>
              <a:t>Grupy docelowe: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a typeface="Calibri" panose="020F0502020204030204" pitchFamily="34" charset="0"/>
              </a:rPr>
              <a:t>m</a:t>
            </a:r>
            <a:r>
              <a:rPr lang="pl-PL" sz="1400" dirty="0">
                <a:effectLst/>
                <a:ea typeface="Calibri" panose="020F0502020204030204" pitchFamily="34" charset="0"/>
              </a:rPr>
              <a:t>ieszkańcy województwa dolnośląskiego, pracodawcy i ich pracownicy, osoby kwalifikujące się do wsparcia typu </a:t>
            </a:r>
            <a:r>
              <a:rPr lang="pl-PL" sz="1400" dirty="0" err="1">
                <a:effectLst/>
                <a:ea typeface="Calibri" panose="020F0502020204030204" pitchFamily="34" charset="0"/>
              </a:rPr>
              <a:t>outplacement</a:t>
            </a:r>
            <a:r>
              <a:rPr lang="pl-PL" sz="1400" dirty="0">
                <a:effectLst/>
                <a:ea typeface="Calibri" panose="020F0502020204030204" pitchFamily="34" charset="0"/>
              </a:rPr>
              <a:t>, osoby wskazane do objęcia wsparciem w regionalnych programach zdrowotnyc</a:t>
            </a:r>
            <a:r>
              <a:rPr lang="pl-PL" sz="1400" dirty="0">
                <a:ea typeface="Calibri" panose="020F0502020204030204" pitchFamily="34" charset="0"/>
              </a:rPr>
              <a:t>h.</a:t>
            </a:r>
            <a:endParaRPr lang="pl-PL" sz="1400" dirty="0">
              <a:effectLst/>
              <a:ea typeface="Calibri" panose="020F0502020204030204" pitchFamily="34" charset="0"/>
            </a:endParaRPr>
          </a:p>
          <a:p>
            <a:pPr lvl="0" algn="just"/>
            <a:endParaRPr lang="pl-PL" sz="1400" dirty="0"/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50055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567424" y="979899"/>
            <a:ext cx="11021076" cy="5827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Jednocześnie finansowane będą działania dotyczące wsparcia dialogu społecznego i obywatelskiego w ramach trybu konkurencyjnego, tj. na budowanie zdolności partnerów społecznych.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Możliwe będzie: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wsparcie dialogu międzysektorowego i budowa potencjału partnerów społecznych, w szczególności: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przypadku organizacji pracodawców – rozwój rozwiązań z zakresu społecznie odpowiedzialnego biznesu, sieciowania, tj. współpracy wewnątrz- oraz międzysektorowej oraz tworzenia planów rozwoju pracowników zgodnie z ideą LLL;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przypadku organizacji pracowników – rozwój różnych form dialogu społecznego.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wzmacnianie działań </a:t>
            </a:r>
            <a:r>
              <a:rPr lang="pl-PL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rzeczniczych</a:t>
            </a: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m.in. poprzez edukację w tym szkolenia, doradztwo, konsultacje, usługi prawne, opracowanie i opiniowanie dokumentów, w tym analizę dokumentów przedstawianych do konsultacji społecznych (ocena ekspertów, konsultacje), wewnętrzne inicjowanie i prowadzenie grup roboczych, organizację wydarzeń,  konferencji, spotkań, seminariów, wzmocnienie potencjału technicznego i administracyjnego;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wzmacnianie działań strażniczych m.in. poprzez monitoring dokumentów prawa lokalnego, strategii rozwoju i tematycznych na poziomie wojewódzkim, powiatowym i gminnym, monitoring FEDS, usługi prawne;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edukacja liderów lokalnych poprzez szkolenia, mentoring, coaching, studia podyplomowe, przeciwdziałanie wypaleniu społecznikowskiemu;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wzmacnianie potencjału technicznego i administracyjnego;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udzielanie organizacjom pozarządowym usług doradczych, prawnych, księgowych;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inne wymienione w projekcie FEDS (…)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Możliwe do dofinansowania będą także działania związane z remontem, zakupem sprzętu i wyposażenia (jako element głównego wsparcia).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959491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697968" y="1032267"/>
            <a:ext cx="10759988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l-PL" sz="1600" b="1" dirty="0">
                <a:solidFill>
                  <a:srgbClr val="000000"/>
                </a:solidFill>
                <a:latin typeface="+mj-lt"/>
              </a:rPr>
              <a:t>Dostęp do e</a:t>
            </a:r>
            <a:r>
              <a:rPr lang="pl-PL" sz="1600" b="1" i="0" u="none" strike="noStrike" baseline="0" dirty="0">
                <a:solidFill>
                  <a:srgbClr val="000000"/>
                </a:solidFill>
                <a:latin typeface="+mj-lt"/>
              </a:rPr>
              <a:t>dukacji - Cel szczegółowy: f) wspieranie równego dostępu do dobrej jakości, włączającego kształcenia i szkolenia oraz możliwości ich ukończenia, w szczególności w odniesieniu do grup w niekorzystnej sytuacji, od wczesnej edukacji i opieki nad dzieckiem przez ogólne i zawodowe kształcenie i szkolenie, po szkolnictwo wyższe, a także kształcenie i uczenie się dorosłych, w tym ułatwianie mobilności edukacyjnej dla wszystkich i dostępności dla osób z niepełnosprawnościami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497840" y="2109485"/>
            <a:ext cx="11029142" cy="479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600" dirty="0"/>
              <a:t>Wsparciu podlegać będą m.in.:</a:t>
            </a:r>
          </a:p>
          <a:p>
            <a:pPr algn="just">
              <a:spcAft>
                <a:spcPts val="600"/>
              </a:spcAft>
            </a:pPr>
            <a:r>
              <a:rPr lang="pl-PL" sz="1600" dirty="0"/>
              <a:t>1. Upowszechnianie dostępu do edukacji przedszkolnej poprzez tworzenie nowych miejsc wychowania przedszkolnego, poprawę warunków lokalowych i bazy dydaktycznej ośrodków wychowania przedszkolnego, dodatkowe zajęcia edukacyjne, wczesne wspomaganie rozwoju i pomoc psychologiczno-pedagogiczną, doskonalenie kadry pedagogicznej i zarządzającej.</a:t>
            </a:r>
          </a:p>
          <a:p>
            <a:pPr algn="just">
              <a:spcAft>
                <a:spcPts val="600"/>
              </a:spcAft>
            </a:pPr>
            <a:r>
              <a:rPr lang="pl-PL" sz="1600" dirty="0"/>
              <a:t>2. Wsparcie kształcenia ogólnego m.in. poprzez kształtowanie kompetencji kluczowych oraz umiejętności podstawowych i przekrojowych, tym umiejętności społecznych, obywatelskich, wspieranie postaw prozdrowotnych, w tym zdrowia psychicznego, wspieranie pomocy psychologiczno-pedagogicznej, doradztwo edukacyjno-zawodowe, zwiększenie oferty form pozaszkolnych, wspieranie uczniów ze specjalnymi potrzebami edukacyjnymi i rozwojowymi, poprawę bazy dydaktycznej szkół i placówek, doskonalenie kadry pedagogicznej i zarządzającej, programy pomocy stypendialnej, programy mające na celu podniesienie zdawalności i wyników egzaminów zewnętrznych.</a:t>
            </a:r>
          </a:p>
          <a:p>
            <a:pPr algn="just">
              <a:spcAft>
                <a:spcPts val="600"/>
              </a:spcAft>
            </a:pPr>
            <a:r>
              <a:rPr lang="pl-PL" sz="1600" dirty="0"/>
              <a:t>3. Wsparcie kształcenia zawodowego oraz dostosowanie jego kierunków do uwarunkowań rynku pracy, gospodarki i wymogów ochrony klimatu, m.in. poprzez kształtowanie umiejętności zawodowych uczniów, w szczególności w formach praktycznych, nabywanie przez nich dodatkowych umiejętności zawodowych, uprawnień zawodowych i kwalifikacji rynkowych zwiększających ich szanse na rynku pracy, tworzenie nowych kierunków kształcenia, tworzenie klas patronackich, zapewnienie aktywnego udziału pracodawców w procesie edukacyjnym, doradztwo edukacyjno-zawodowe, doposażenie szkół i placówek prowadzących kształcenie zawodowe do potrzeb nowoczesnego nauczania, doskonalenie kadr pedagogicznych i zarządzających, programy pomocy stypendialnej).</a:t>
            </a:r>
          </a:p>
          <a:p>
            <a:pPr algn="just">
              <a:spcAft>
                <a:spcPts val="600"/>
              </a:spcAft>
            </a:pPr>
            <a:r>
              <a:rPr lang="pl-PL" sz="1350" dirty="0"/>
              <a:t>	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4066512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848274" y="1606062"/>
            <a:ext cx="10759988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600" dirty="0"/>
              <a:t>4. Wsparcie kształcenia ogólnego i zawodowego w ramach szkół i oddziałów specjalnych uwzględniające potrzeby uczniów z niepełnosprawnością;</a:t>
            </a:r>
          </a:p>
          <a:p>
            <a:pPr algn="just">
              <a:spcAft>
                <a:spcPts val="600"/>
              </a:spcAft>
            </a:pPr>
            <a:r>
              <a:rPr lang="pl-PL" sz="1600" dirty="0"/>
              <a:t>5. Wsparcie w zakresie zapewnienia dobrostanu </a:t>
            </a:r>
            <a:r>
              <a:rPr lang="pl-PL" sz="1600" dirty="0" err="1"/>
              <a:t>psycho</a:t>
            </a:r>
            <a:r>
              <a:rPr lang="pl-PL" sz="1600" dirty="0"/>
              <a:t>-fizycznego uczniów poprzez rozwój umiejętności osobistych, społecznych, obywatelskich oraz w zakresie zdrowia, w tym zdrowia psychicznego (m.in. rozwój zdrowych nawyków żywieniowych, przeciwdziałanie wadom postawy, otyłości i chorób dzieci i młodzieży, wspieranie postaw prozdrowotnych i sportowych) a także przeciwdziałanie uzależnieniom od środków psychoaktywnych i uzależnieniom behawioralnym.</a:t>
            </a:r>
          </a:p>
          <a:p>
            <a:pPr algn="just">
              <a:spcAft>
                <a:spcPts val="600"/>
              </a:spcAft>
            </a:pPr>
            <a:r>
              <a:rPr lang="pl-PL" sz="1600" dirty="0"/>
              <a:t>6. Wsparcie działań z zakresu edukacji ekologicznej i zrównoważonego rozwoju. </a:t>
            </a:r>
          </a:p>
          <a:p>
            <a:pPr algn="just">
              <a:spcAft>
                <a:spcPts val="600"/>
              </a:spcAft>
            </a:pPr>
            <a:r>
              <a:rPr lang="pl-PL" sz="1600" dirty="0"/>
              <a:t>7. Współpraca międzysektorowa (tj. III sektor z sektorem publicznym) na rzecz wzmacniania potencjału organizacji pozarządowych i jednostek publicznych działających w obszarze edukacji ekologicznej, m.in. przez Ośrodki Edukacji Ekologicznej prowadzone zarówno przez III sektor, jak i podmioty publiczne. Projekty będą realizowane w partnerstwach, w których liderem będą organizacje pozarządowe, a partnerem jednostki publiczne działające na rzecz edukacji ekologicznej.</a:t>
            </a:r>
          </a:p>
          <a:p>
            <a:pPr algn="just">
              <a:spcAft>
                <a:spcPts val="600"/>
              </a:spcAft>
            </a:pPr>
            <a:r>
              <a:rPr lang="pl-PL" sz="1600" dirty="0"/>
              <a:t>8. Wsparcie  obejmie również działania mające na celu dostosowanie istniejących placówek edukacyjnych do potrzeb osób z niepełnosprawnościami, w tym zapewnienie odpowiedniego wyposażenia (wykorzystanie modeli wypracowanych w projekcie Przestrzeń dostępnej szkoły), podnoszenie kompetencji kadr pedagogicznych, bezpośrednie wsparcie uczniów, w tym poprzez zapewnienie usług asystenckich dla uczniów.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784301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807830" y="1674523"/>
            <a:ext cx="1075998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000" dirty="0"/>
              <a:t>Grupy docelowe: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/>
              <a:t>Mieszkańcy województwa dolnośląskiego, w tym: dzieci w wieku przedszkolnym, rodzice i opiekunowie dzieci w wieku przedszkolnym; przedszkola i inne formy wychowania przedszkolnego; uczniowie i słuchacze szkół i placówek edukacyjnych; szkoły i placówki, w tym szkoły i oddziały specjalne (instytucje oraz kadra pedagogiczna i zarządzająca); instruktorzy praktycznej nauki zawodu; opiekunowie i rodzice uczniów wspieranych szkół i placówek; osoby, które przedwcześnie opuściły system edukacji i ich otoczenie; pracodawcy, organizacje pozarządowe oraz jednostki publiczne działające w obszarze edukacji ekologicznej, ich pracownicy i wolontariusze.</a:t>
            </a:r>
            <a:endParaRPr lang="pl-PL" sz="1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667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803071" y="1095029"/>
            <a:ext cx="10621935" cy="156966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l-PL" sz="1600" b="1" i="0" u="none" strike="noStrike" baseline="0" dirty="0">
                <a:solidFill>
                  <a:srgbClr val="000000"/>
                </a:solidFill>
                <a:latin typeface="+mj-lt"/>
              </a:rPr>
              <a:t>Wspieranie podnoszenia kwalifikacji i uczenia się przez całe życie  - Cel szczegółowy: </a:t>
            </a:r>
            <a:r>
              <a:rPr lang="pl-PL" sz="1600" b="1" i="0" u="none" strike="noStrike" baseline="0" dirty="0">
                <a:solidFill>
                  <a:srgbClr val="000000"/>
                </a:solidFill>
              </a:rPr>
              <a:t>g) wspieranie uczenia się przez całe życie, w szczególności elastycznych możliwości podnoszenia i zmiany kwalifikacji dla wszystkich, z uwzględnieniem umiejętności w zakresie przedsiębiorczości i kompetencji cyfrowych, lepsze przewidywanie zmian i zapotrzebowania na nowe umiejętności na podstawie potrzeb rynku pracy, ułatwianie zmian ścieżki kariery zawodowej i wspieranie mobilności zawodowej</a:t>
            </a:r>
          </a:p>
          <a:p>
            <a:pPr algn="just"/>
            <a:endParaRPr lang="pl-PL" sz="1600" b="1" i="0" u="none" strike="noStrike" baseline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803071" y="2664689"/>
            <a:ext cx="107599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dirty="0"/>
              <a:t>Planowane kierunki interwencji: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usługi rozwojowe w ramach PSF z wykorzystaniem BUR dla osób dorosłych, które chcą z własnej inicjatywy podnieść swoje kwalifikacje/ kompetencje lub przekwalifikować się.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dirty="0">
                <a:effectLst/>
                <a:ea typeface="Calibri" panose="020F0502020204030204" pitchFamily="34" charset="0"/>
              </a:rPr>
              <a:t>Grupy docelowe: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ea typeface="Calibri" panose="020F0502020204030204" pitchFamily="34" charset="0"/>
              </a:rPr>
              <a:t>osoby dorosłe z własnej inicjatywy chcące rozwijać kompetencje i kwalifikacje. </a:t>
            </a:r>
          </a:p>
          <a:p>
            <a:pPr>
              <a:spcAft>
                <a:spcPts val="600"/>
              </a:spcAft>
            </a:pPr>
            <a:endParaRPr lang="pl-PL" dirty="0"/>
          </a:p>
          <a:p>
            <a:pPr>
              <a:spcAft>
                <a:spcPts val="6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5179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766994" y="1062249"/>
            <a:ext cx="10621935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l-PL" sz="1600" b="1" i="0" u="none" strike="noStrike" baseline="0" dirty="0">
                <a:solidFill>
                  <a:srgbClr val="000000"/>
                </a:solidFill>
                <a:latin typeface="+mj-lt"/>
              </a:rPr>
              <a:t>Aktywna integracja - Cel szczegółowy: h) wspieranie aktywnego włączenia społecznego w celu promowania równości szans, niedyskryminacji i aktywnego uczestnictwa, oraz zwiększanie zdolności do zatrudnienia, w szczególności grup w niekorzystnej sytuacji</a:t>
            </a:r>
          </a:p>
          <a:p>
            <a:pPr algn="just"/>
            <a:endParaRPr lang="pl-PL" sz="1600" b="1" i="0" u="none" strike="noStrike" baseline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913643" y="1859894"/>
            <a:ext cx="1075998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400" dirty="0"/>
              <a:t>Planowane kierunki interwencji:</a:t>
            </a:r>
          </a:p>
          <a:p>
            <a:pPr algn="just">
              <a:spcAft>
                <a:spcPts val="600"/>
              </a:spcAft>
            </a:pPr>
            <a:r>
              <a:rPr lang="pl-PL" sz="1400" b="1" u="sng" dirty="0"/>
              <a:t>Aktywna integracja poprzez: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działania w zakresie aktywizacji społecznej, edukacyjnej, zdrowotnej i zawodowej osób zagrożonych ubóstwem lub wykluczeniem społecznym oraz ich otoczenia, a także </a:t>
            </a:r>
            <a:r>
              <a:rPr lang="pl-PL" sz="1400" u="sng" dirty="0"/>
              <a:t>osób biernych zawodowo</a:t>
            </a:r>
            <a:r>
              <a:rPr lang="pl-PL" sz="1400" dirty="0"/>
              <a:t>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działania towarzyszące w obszarze : 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400" dirty="0"/>
              <a:t>poprawy warunków mieszkaniowych,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400" dirty="0"/>
              <a:t>poprawy kompetencji w zakresie spędzania czasu wolnego i rekreacji oraz uczestnictwa w kulturze, 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400" dirty="0"/>
              <a:t>wzmacniania świadomości w zakresie konieczności oszczędnego korzystania z energii.,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wsparcie na rzecz tworzenia i funkcjonowania podmiotów reintegracyjnych tj. podmiotów zatrudnienia socjalnego (centrów integracji społecznej i klubów integracji społecznej) oraz warsztatów terapii zajęciowej i zakładów aktywności zawodowej,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1400" dirty="0"/>
          </a:p>
          <a:p>
            <a:pPr algn="just">
              <a:spcAft>
                <a:spcPts val="600"/>
              </a:spcAft>
            </a:pPr>
            <a:r>
              <a:rPr lang="pl-PL" sz="1400" b="1" u="sng" dirty="0"/>
              <a:t>Rozwój sektora ekonomii społecznej poprzez: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usługi wsparcia rozwoju ekonomii społecznej – usługi animacji oraz wsparcia istniejących przedsiębiorstw społecznych, w tym wsparcie realizacji indywidualnego procesu reintegracji w przedsiębiorstwach społecznych,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bezzwrotne wsparcie finansowe na utworzenie i utrzymanie miejsc pracy w przedsiębiorstwach społecznych.</a:t>
            </a:r>
          </a:p>
          <a:p>
            <a:pPr>
              <a:spcAft>
                <a:spcPts val="600"/>
              </a:spcAft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575245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913643" y="1471705"/>
            <a:ext cx="107599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dirty="0"/>
              <a:t>Grupy docelowe: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mieszkańcy województwa dolnośląskiego, w tym osoby lub rodziny, społeczności lokalne zagrożone ubóstwem lub wykluczeniem społecznym i ich otoczenie,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osoby bierne zawodowo i ich otoczenie,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osoby należące do społeczności marginalizowanych,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Romowie,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osoby z niepełnosprawnościami i ich otoczenie,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przedsiębiorstwa społeczne oraz podmioty ekonomii społecznej,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podmioty reintegracyjne,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podmioty uprawnione do tworzenia podmiotów ekonomii społecznej o charakterze reintegracyjnym.</a:t>
            </a:r>
          </a:p>
        </p:txBody>
      </p:sp>
    </p:spTree>
    <p:extLst>
      <p:ext uri="{BB962C8B-B14F-4D97-AF65-F5344CB8AC3E}">
        <p14:creationId xmlns:p14="http://schemas.microsoft.com/office/powerpoint/2010/main" val="3582798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766994" y="1308470"/>
            <a:ext cx="10621935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l-PL" sz="1600" b="1" i="0" u="none" strike="noStrike" baseline="0" dirty="0">
                <a:solidFill>
                  <a:srgbClr val="000000"/>
                </a:solidFill>
                <a:latin typeface="+mj-lt"/>
              </a:rPr>
              <a:t>Integracja migrantów - Cel szczegółowy: i) wspieranie integracji społeczno-gospodarczej obywateli państw trzecich, w tym migrantów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827379" y="2040878"/>
            <a:ext cx="10759988" cy="4507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400" dirty="0"/>
              <a:t>Planowane kierunki interwencji: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działania wspierające integrację społeczną oraz zawodową obywateli państw trzecich (OPT), w tym m.in.</a:t>
            </a: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z zakresu ochrony praw pracowniczych, kształcenia zawodowego, wspierania przedsiębiorczości w tej grupie docelowej oraz pracodawców ich zatrudniających, </a:t>
            </a:r>
            <a:r>
              <a:rPr lang="pl-PL" sz="1400" dirty="0"/>
              <a:t>nauki języka polskiego, szkoleń z zakresu wartości i kultury polskiej, </a:t>
            </a: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wsparcia psychologicznego oraz integracyjnego,</a:t>
            </a:r>
            <a:endParaRPr lang="pl-PL" sz="1400" strike="sngStrike" dirty="0"/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finansowanie tworzenia i funkcjonowania  nowych punktów pomocowych świadczących wsparcie na rzecz obywateli państw trzecich, w zależności od zdiagnozowanych potrzeb lokalnych.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</a:rPr>
              <a:t>w</a:t>
            </a: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sparcie budowania potencjału instytucjonalnego i wzmacnianie współpracy międzyinstytucjonalnej struktur pomocy społecznej, rynku pracy oraz systemu edukacji, a także organizacji społeczeństwa obywatelskiego w celu świadczenia przez te podmioty usług wysokiej jakości na rzecz OPT (np. szkolenie kadr pracujących z OPT, doskonalenie nauczycieli w zakresie prowadzenia zajęć z cudzoziemcami).</a:t>
            </a:r>
            <a:endParaRPr lang="pl-PL" sz="1400" dirty="0"/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400" dirty="0">
                <a:effectLst/>
                <a:ea typeface="Calibri" panose="020F0502020204030204" pitchFamily="34" charset="0"/>
              </a:rPr>
              <a:t>Grupy docelowe: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a typeface="Calibri" panose="020F0502020204030204" pitchFamily="34" charset="0"/>
              </a:rPr>
              <a:t>obywatele państw trzecich, ich rodziny i otoczenie,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a typeface="Calibri" panose="020F0502020204030204" pitchFamily="34" charset="0"/>
              </a:rPr>
              <a:t>podmioty tworzące nowe punkty pomocowe świadczące wsparcie na rzecz obywateli państw trzecich,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pracodawcy,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pracownicy struktur pomocy społecznej, rynku pracy oraz systemu edukacji,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organizacje społeczeństwa obywatelskiego.</a:t>
            </a:r>
            <a:endParaRPr lang="pl-PL" sz="1400" dirty="0"/>
          </a:p>
          <a:p>
            <a:pPr>
              <a:spcAft>
                <a:spcPts val="600"/>
              </a:spcAft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5895369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766994" y="1197386"/>
            <a:ext cx="10621935" cy="156966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l-PL" sz="1550" b="1" i="0" u="none" strike="noStrike" baseline="0" dirty="0">
                <a:solidFill>
                  <a:srgbClr val="000000"/>
                </a:solidFill>
                <a:latin typeface="+mj-lt"/>
              </a:rPr>
              <a:t>Rozwój usług społecznych i zdrowotnych - Cel szczegółowy: k) zwiększanie równego i szybkiego dostępu do dobrej jakości, trwałych i przystępnych cenowo usług, w tym usług, które wspierają dostęp do mieszkań oraz opieki skoncentrowanej na osobie, w tym opieki zdrowotnej; modernizacja systemów ochrony socjalnej, w tym wspieranie dostępu do ochrony socjalnej, ze szczególnym uwzględnieniem dzieci i grup w niekorzystnej sytuacji; poprawa </a:t>
            </a:r>
            <a:r>
              <a:rPr lang="pl-PL" sz="1600" b="1" i="0" u="none" strike="noStrike" baseline="0" dirty="0">
                <a:solidFill>
                  <a:srgbClr val="000000"/>
                </a:solidFill>
                <a:latin typeface="+mj-lt"/>
              </a:rPr>
              <a:t>dostępności</a:t>
            </a:r>
            <a:r>
              <a:rPr lang="pl-PL" sz="1550" b="1" i="0" u="none" strike="noStrike" baseline="0" dirty="0">
                <a:solidFill>
                  <a:srgbClr val="000000"/>
                </a:solidFill>
                <a:latin typeface="+mj-lt"/>
              </a:rPr>
              <a:t>, w tym dla osób z niepełnosprawnościami, skuteczności i odporności systemów ochrony zdrowia i usług opieki długoterminowej</a:t>
            </a:r>
          </a:p>
          <a:p>
            <a:pPr algn="just"/>
            <a:endParaRPr lang="pl-PL" sz="1600" b="1" i="0" u="none" strike="noStrike" baseline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874093" y="2701022"/>
            <a:ext cx="1075998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400" dirty="0"/>
              <a:t>Planowane kierunki interwencji: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rozwój usług asystencji osobistej oraz usług opiekuńczych (w tym specjalistycznych usług opiekuńczych) dla osób potrzebujących wsparcia w codziennym funkcjonowaniu wraz ze wsparciem towarzyszącym,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tworzenie miejsc i świadczenie usług opiekuńczych świadczonych w społeczności lokalnej w ramach placówek zapewniających dzienną i całodobową opiekę nad osobami potrzebującymi wsparcia w codziennym funkcjonowaniu,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wsparcie dla opiekunów faktycznych w opiece nad osobami potrzebującymi wsparcia w codziennym funkcjonowaniu (w tym opieka </a:t>
            </a:r>
            <a:r>
              <a:rPr lang="pl-PL" sz="1400" dirty="0" err="1"/>
              <a:t>wytchnieniowa</a:t>
            </a:r>
            <a:r>
              <a:rPr lang="pl-PL" sz="1400" dirty="0"/>
              <a:t>),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kształcenie kandydatów oraz kadr świadczących usługi opiekuńcze i asystenckie oraz opiekunów faktycznych w zakresie świadczenia usług w społeczności lokalnej,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mieszkalnictwo wspomagane i chronione, rozwój mieszkalnictwa adaptowalnego oraz upowszechnianie form wspólnego zamieszkiwania,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przedsięwzięcia prowadzące do powstania Centrów Usług Społecznych i Centrów Społecznych oraz rozwoju dostarczanych przez nie usług,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rozwój środowiskowych centrów zdrowia psychicznego i innych form środowiskowego wsparcia psychicznego dla dorosłych,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r</a:t>
            </a: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ozwój systemu wsparcia </a:t>
            </a:r>
            <a:r>
              <a:rPr lang="pl-PL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superwizyjnego</a:t>
            </a: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pl-PL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coachingowego</a:t>
            </a: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 </a:t>
            </a:r>
            <a:r>
              <a:rPr lang="pl-PL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mentoringowego</a:t>
            </a: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usług świadczonych przez instytucje publiczne i niepubliczne dla osób zagrożonych wykluczeniem społecznym (jako element projektu),</a:t>
            </a:r>
            <a:endParaRPr lang="pl-PL" sz="1400" dirty="0"/>
          </a:p>
          <a:p>
            <a:pPr>
              <a:spcAft>
                <a:spcPts val="600"/>
              </a:spcAft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870469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353B6B34-8B6C-4F75-B4A8-6E3A0251B454}"/>
              </a:ext>
            </a:extLst>
          </p:cNvPr>
          <p:cNvSpPr txBox="1"/>
          <p:nvPr/>
        </p:nvSpPr>
        <p:spPr bwMode="auto">
          <a:xfrm>
            <a:off x="0" y="977262"/>
            <a:ext cx="4586635" cy="60324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l-PL" sz="2400" b="1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Terminy:</a:t>
            </a:r>
          </a:p>
          <a:p>
            <a:pPr algn="ctr" eaLnBrk="1" hangingPunct="1">
              <a:defRPr/>
            </a:pPr>
            <a:r>
              <a:rPr lang="pl-PL" sz="2000" b="1" u="sng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Konsultacje </a:t>
            </a:r>
          </a:p>
          <a:p>
            <a:pPr algn="ctr" eaLnBrk="1" hangingPunct="1">
              <a:defRPr/>
            </a:pPr>
            <a:r>
              <a:rPr lang="pl-PL" sz="2000" b="1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FEDS 2021-2027:</a:t>
            </a:r>
          </a:p>
          <a:p>
            <a:pPr algn="ctr" eaLnBrk="1" hangingPunct="1">
              <a:defRPr/>
            </a:pPr>
            <a:r>
              <a:rPr lang="pl-PL" sz="2000" dirty="0">
                <a:solidFill>
                  <a:srgbClr val="FF0000"/>
                </a:solidFill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24.01-28.02.2022r.</a:t>
            </a:r>
          </a:p>
          <a:p>
            <a:pPr algn="ctr" eaLnBrk="1" hangingPunct="1">
              <a:defRPr/>
            </a:pPr>
            <a:endParaRPr lang="pl-PL" sz="2000" dirty="0">
              <a:solidFill>
                <a:srgbClr val="FF0000"/>
              </a:solidFill>
              <a:latin typeface="+mj-lt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ctr" eaLnBrk="1" hangingPunct="1">
              <a:defRPr/>
            </a:pPr>
            <a:r>
              <a:rPr lang="pl-PL" sz="2000" b="1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Prognoza OŚ:</a:t>
            </a:r>
          </a:p>
          <a:p>
            <a:pPr algn="ctr" eaLnBrk="1" hangingPunct="1">
              <a:defRPr/>
            </a:pPr>
            <a:r>
              <a:rPr lang="pl-PL" sz="2000" dirty="0">
                <a:solidFill>
                  <a:srgbClr val="FF0000"/>
                </a:solidFill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02.02-23.02.2022 r.</a:t>
            </a:r>
          </a:p>
          <a:p>
            <a:pPr algn="ctr" eaLnBrk="1" hangingPunct="1">
              <a:defRPr/>
            </a:pPr>
            <a:endParaRPr lang="pl-PL" sz="2000" dirty="0">
              <a:solidFill>
                <a:srgbClr val="FF0000"/>
              </a:solidFill>
              <a:latin typeface="+mj-lt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ctr" eaLnBrk="1" hangingPunct="1">
              <a:defRPr/>
            </a:pPr>
            <a:r>
              <a:rPr lang="pl-PL" sz="2000" b="1" u="sng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Spotkania on-line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CP1, CP3 i CP4 EFR – 1 lutego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CP2 i CP5 – 2 lutego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CP4 EFS+ – 3 lutego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CP6 FST – 4 lutego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WYSŁUCHANIE – 7 lutego</a:t>
            </a:r>
          </a:p>
          <a:p>
            <a:pPr eaLnBrk="1" hangingPunct="1">
              <a:defRPr/>
            </a:pPr>
            <a:r>
              <a:rPr lang="pl-PL" sz="2000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      (zgłoszenia do 3 lutego </a:t>
            </a:r>
            <a:r>
              <a:rPr lang="pl-PL" sz="2000" b="1" dirty="0">
                <a:solidFill>
                  <a:srgbClr val="FF0000"/>
                </a:solidFill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!</a:t>
            </a:r>
            <a:r>
              <a:rPr lang="pl-PL" sz="2000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)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Wysłuchanie odwrócone – 2 marca</a:t>
            </a:r>
          </a:p>
          <a:p>
            <a:pPr eaLnBrk="1" hangingPunct="1">
              <a:defRPr/>
            </a:pPr>
            <a:endParaRPr lang="pl-PL" sz="2000" dirty="0">
              <a:latin typeface="+mj-lt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eaLnBrk="1" hangingPunct="1">
              <a:defRPr/>
            </a:pPr>
            <a:r>
              <a:rPr lang="pl-PL" sz="1400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  <a:hlinkClick r:id="rId4"/>
              </a:rPr>
              <a:t>https://rpo.dolnyslask.pl/o-projekcie/rpo-wd-2021-2027/</a:t>
            </a:r>
            <a:endParaRPr lang="pl-PL" sz="1400" dirty="0">
              <a:latin typeface="+mj-lt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ctr" eaLnBrk="1" hangingPunct="1">
              <a:defRPr/>
            </a:pPr>
            <a:endParaRPr lang="pl-PL" sz="1400" dirty="0">
              <a:solidFill>
                <a:srgbClr val="FF0000"/>
              </a:solidFill>
              <a:latin typeface="+mj-lt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ctr" eaLnBrk="1" hangingPunct="1">
              <a:defRPr/>
            </a:pPr>
            <a:endParaRPr lang="pl-PL" sz="1400" dirty="0">
              <a:solidFill>
                <a:srgbClr val="FF0000"/>
              </a:solidFill>
              <a:latin typeface="+mj-lt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EA0E62F-EA04-466A-96E6-FB288E191D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6635" y="1172151"/>
            <a:ext cx="7477847" cy="4678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689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533126" y="1387698"/>
            <a:ext cx="10759988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Regionalne Programy Zdrowotne kierowane do dzieci i młodzieży, w tym zagrożonych marginalizacją,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wdrażanie standardów dostępności w podmiotach leczniczych</a:t>
            </a:r>
            <a:r>
              <a:rPr lang="pl-PL" sz="1400" dirty="0">
                <a:effectLst/>
                <a:ea typeface="Times New Roman" panose="02020603050405020304" pitchFamily="18" charset="0"/>
              </a:rPr>
              <a:t> (w zakresie opieki szpitalnej oraz POZ),</a:t>
            </a:r>
            <a:endParaRPr kumimoji="0" lang="pl-PL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ffectLst/>
                <a:ea typeface="Times New Roman" panose="02020603050405020304" pitchFamily="18" charset="0"/>
              </a:rPr>
              <a:t>rozwój kompleksowej opieki medycznej długoterminowej, paliatywnej i hospicyjnej, w tym usługi wsparcia perinatalnego rodziców, u których na etapie ciąży została rozpoznana wada letalna, a także kompleksowe usługi wsparcia na rzecz dzieci urodzonych z wadą letalną oraz ich rodziców/ opiekunów,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ffectLst/>
                <a:ea typeface="Times New Roman" panose="02020603050405020304" pitchFamily="18" charset="0"/>
              </a:rPr>
              <a:t>diagnostyka występowania i terapia zaburzeń rozwojowych ze spektrum FAS/FASD,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działania dotyczące wsparcia dialogu społecznego i obywatelskiego, tj. na budowanie zdolności partnerów społecznych i organizacji społeczeństwa obywatelskiego: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>
                <a:ea typeface="Times New Roman" panose="02020603050405020304" pitchFamily="18" charset="0"/>
              </a:rPr>
              <a:t>b</a:t>
            </a:r>
            <a:r>
              <a:rPr lang="pl-PL" sz="1400" dirty="0">
                <a:effectLst/>
                <a:ea typeface="Times New Roman" panose="02020603050405020304" pitchFamily="18" charset="0"/>
              </a:rPr>
              <a:t>udowanie i rozwój sieci współpracy organizacji społeczeństwa obywatelskiego,</a:t>
            </a:r>
            <a:endParaRPr lang="pl-PL" sz="1400" dirty="0"/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/>
              <a:t>budowanie potencjału organizacji pozarządowych działających na rzecz równości i niedyskryminacji,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/>
              <a:t>wzmacnianie działań </a:t>
            </a:r>
            <a:r>
              <a:rPr lang="pl-PL" sz="1400" dirty="0" err="1"/>
              <a:t>rzeczniczych</a:t>
            </a:r>
            <a:r>
              <a:rPr lang="pl-PL" sz="1400" dirty="0"/>
              <a:t>, m.in. poprzez edukację w tym szkolenia, doradztwo, konsultacje, usługi prawne, opracowanie i opiniowanie dokumentów, w tym analizę dokumentów przedstawianych do konsultacji społecznych (ocena ekspertów, konsultacje), wewnętrzne inicjowanie i prowadzenie grup roboczych, organizację wydarzeń,  konferencji, spotkań, seminariów, wzmocnienie potencjału technicznego i administracyjnego,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/>
              <a:t>wzmacnianie działań strażniczych m.in. poprzez monitoring dokumentów prawa lokalnego, strategii rozwoju i tematycznych na poziomie wojewódzkim, powiatowym i gminnym, monitoring FEDS, usługi prawne,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/>
              <a:t>edukacja liderów lokalnych poprzez szkolenia, mentoring, coaching, studia podyplomowe, przeciwdziałanie wypaleniu społecznikowskiemu,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/>
              <a:t>wsparcie funkcjonowania </a:t>
            </a:r>
            <a:r>
              <a:rPr lang="pl-PL" sz="1400" dirty="0" err="1"/>
              <a:t>think</a:t>
            </a:r>
            <a:r>
              <a:rPr lang="pl-PL" sz="1400" dirty="0"/>
              <a:t> </a:t>
            </a:r>
            <a:r>
              <a:rPr lang="pl-PL" sz="1400" dirty="0" err="1"/>
              <a:t>thank’ów</a:t>
            </a:r>
            <a:r>
              <a:rPr lang="pl-PL" sz="1400" dirty="0"/>
              <a:t> społeczeństwa obywatelskiego, zajmujących się m.in. badaniami i analizami dotyczącymi polityk publicznych, poszukiwaniem sposobów rozwiązywania problemów społecznych i udziału w debacie publicznej społeczeństwa, </a:t>
            </a:r>
          </a:p>
          <a:p>
            <a:pPr>
              <a:spcAft>
                <a:spcPts val="600"/>
              </a:spcAft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4650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533126" y="1387698"/>
            <a:ext cx="10759988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sieciowanie i budowania partnerstw, w tym partnerstw międzysektorowych i branżowych poprzez  m.in. edukację, w tym szkolenia, doradztwo, konsultacje, organizację wydarzeń,  konferencji, spotkań, seminariów;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wzmacnianie potencjału technicznego i administracyjnego;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udzielanie organizacjom pozarządowym usług doradczych, prawnych, księgowych;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wzmacnianie przedstawicieli partnerów społecznych w strukturach dialogu społecznego, m.in. poprzez prowadzenie i obsługę sekretariatu dla ciał konsultacyjno-doradczych, wymianę doświadczeń, ekspertyzy i  badania, szkolenia i doradztwo, zwroty kosztów przejazdu i delegacji oraz noclegów, organizację wydarzeń,  konferencji, spotkań, seminariów, wzmocnienie potencjału technicznego i administracyjnego;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edukacja o społeczeństwie obywatelskim m.in. poprzez kampanie społeczne, szkolenia, konferencje, wydarzenia plenerowe, edukacja w placówkach edukacyjnych, kongresy i konwenty o znaczeniu wojewódzkim, prowadzenie działań, których celem będzie włączenie osób młodych w prace sektora pozarządowego;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profesjonalizacja partnerów społecznych i działań przez nich prowadzonych, m.in. poprzez szkolenia, doradztwo, usługi prawne, usługi księgowe, usługi marketingowe;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zwiększanie dostępności partnerów społecznych i ich działań, m.in. poprzez edukację przedstawicieli, doradztwo, wsparcie techniczne, inwestycje w infrastrukturę w celu stosowania zasad dostępności (w tym doposażenie w sprzęt zapewniający dostępność dla osób ze szczególnymi potrzebami).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działania związane z remontem, zakupem sprzętu i wyposażenia (jako element głównego wsparcia).</a:t>
            </a:r>
          </a:p>
        </p:txBody>
      </p:sp>
    </p:spTree>
    <p:extLst>
      <p:ext uri="{BB962C8B-B14F-4D97-AF65-F5344CB8AC3E}">
        <p14:creationId xmlns:p14="http://schemas.microsoft.com/office/powerpoint/2010/main" val="11485594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533126" y="1387698"/>
            <a:ext cx="1075998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1600" dirty="0"/>
              <a:t>Grupy docelowe: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mieszkańcy województwa, w szczególności osoby dotknięte/zagrożone ubóstwem i wykluczeniem społecznym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osoby wymagające wsparcia w codziennym funkcjonowaniu oraz ich rodziny (w tym opiekunowie faktyczni osób potrzebujących wsparcia w codziennym funkcjonowaniu), </a:t>
            </a:r>
            <a:endParaRPr lang="pl-PL" sz="1600" strike="sngStrike" dirty="0"/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osoby z niepełnosprawnościami, adresaci usług opiekuńczych, </a:t>
            </a:r>
            <a:r>
              <a:rPr lang="pl-PL" sz="1600" dirty="0" err="1"/>
              <a:t>wytchnieniowych</a:t>
            </a:r>
            <a:r>
              <a:rPr lang="pl-PL" sz="1600" dirty="0"/>
              <a:t> oraz usług asystencji,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rodzice i rodziny dotknięci problemem ciąży z wadami letalnymi płodu, </a:t>
            </a:r>
            <a:endParaRPr lang="pl-PL" sz="1600" dirty="0"/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podmioty uprawnione do prowadzenia Centrów Usług Społecznych,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Pracownicy, wolontariusze Centrów Usług Społecznych oraz Centrów Społecznych,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klienci Centrów Usług Społecznych oraz Centrów Społecznych,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podmioty lecznicze,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organizacje społeczeństwa obywatelskiego oraz ich pracownicy i wolontariusze,</a:t>
            </a:r>
            <a:endParaRPr lang="pl-PL" sz="1600" dirty="0"/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osoby zawodowo świadczące usługi opiekuńcze lub asystenckie oraz kandydaci do świadczenia tych usług.</a:t>
            </a:r>
          </a:p>
          <a:p>
            <a:pPr algn="just">
              <a:spcAft>
                <a:spcPts val="600"/>
              </a:spcAft>
            </a:pPr>
            <a:endParaRPr lang="pl-PL" sz="1600" dirty="0"/>
          </a:p>
          <a:p>
            <a:pPr>
              <a:spcAft>
                <a:spcPts val="600"/>
              </a:spcAft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3412088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766994" y="1308470"/>
            <a:ext cx="10621935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l-PL" sz="1600" b="1" i="0" u="none" strike="noStrike" baseline="0" dirty="0">
                <a:solidFill>
                  <a:srgbClr val="000000"/>
                </a:solidFill>
                <a:latin typeface="+mj-lt"/>
              </a:rPr>
              <a:t>Wspieranie włączenia społecznego - Cel szczegółowy: l) wspieranie integracji społecznej osób zagrożonych ubóstwem lub wykluczeniem społecznym, w tym osób najbardziej potrzebujących i dzieci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803071" y="2074399"/>
            <a:ext cx="1075998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400" dirty="0"/>
              <a:t>Planowane kierunki interwencji: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wsparcie usług na rzecz rodziny,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wsparcie usług na rzecz systemu pieczy zastępczej, </a:t>
            </a: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 tym: działania ośrodka adopcyjnego i realizacja usług społecznych i zdrowotnych w ramach wsparcia </a:t>
            </a:r>
            <a:r>
              <a:rPr lang="pl-PL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preadopcyjnego</a:t>
            </a: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</a:t>
            </a:r>
            <a:endParaRPr lang="pl-PL" sz="1400" dirty="0"/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wsparcie usług w zakresie przeciwdziałania przemocy, w tym przemocy w rodzinie,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działania na rzecz profilaktyki bezdomności/ wykluczenia mieszkaniowego oraz </a:t>
            </a:r>
            <a:r>
              <a:rPr lang="pl-PL" sz="1400" dirty="0"/>
              <a:t>wsparcie usług dla osób w kryzysie bezdomności i zagrożonych wykluczeniem mieszkaniowym, </a:t>
            </a: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(w tym, wdrażanie modelu </a:t>
            </a:r>
            <a:r>
              <a:rPr lang="pl-PL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Housing</a:t>
            </a: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first</a:t>
            </a:r>
            <a:r>
              <a:rPr lang="pl-PL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r>
              <a:rPr lang="pl-PL" sz="1400" dirty="0"/>
              <a:t>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działania skierowane do dzieci i młodzieży (oraz ich otoczenia) na rzecz profilaktyki uzależnień oraz usług wsparcia dla uzależnionych,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podnoszenie kompetencji kadr systemu, pomocy i integracji społecznej oraz systemu wsparcia rodziny i pieczy zastępczej na potrzeby świadczenia usług społecznych w społeczności lokalnej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projekty na rzecz integracji dla osób przebywających w Zakładach Poprawczych, Schroniskach dla Nieletnich, Ośrodkach Kuratorskich, Młodzieżowych Ośrodkach Wychowawczych, Młodzieżowych Ośrodkach Socjoterapii i ich otoczenia przy wykorzystaniu instrumentów aktywnej integracji opisanych w </a:t>
            </a:r>
            <a:r>
              <a:rPr lang="pl-PL" sz="1400" dirty="0" err="1"/>
              <a:t>cs</a:t>
            </a:r>
            <a:r>
              <a:rPr lang="pl-PL" sz="1400" dirty="0"/>
              <a:t> h)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wsparcie kadry realizującej działania na rzecz osób przebywających w tych podmiotach,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mieszkalnictwo wspomagane i chronione, rozwój mieszkalnictwa adaptowalnego oraz upowszechnianie form wspólnego zamieszkiwania dla usamodzielnianej młodzieży oraz osób będących w kryzysie bezdomności, obejmujące m.in. remonty i adaptację pomieszczeń (z wyłączeniem budowy).</a:t>
            </a:r>
          </a:p>
          <a:p>
            <a:pPr>
              <a:spcAft>
                <a:spcPts val="600"/>
              </a:spcAft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650694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0311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716006" y="1110630"/>
            <a:ext cx="10759988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Grupy docelowe: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mieszkańcy województwa, w szczególności osoby dotknięte/zagrożone ubóstwem i wykluczeniem społecznym oraz ich rodziny,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dzieci, młodzież i młodzi dorośli, wraz z otoczeniem wymagający wsparcia, w tym przebywający w instytucjonalnej pieczy zastępczej i innych placówkach całodobowych o charakterze długoterminowym,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osoby, do których adresowane są usługi wsparcia rodziny i systemu pieczy zastępczej,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młodzież przebywająca w ZP, </a:t>
            </a:r>
            <a:r>
              <a:rPr kumimoji="0" lang="pl-PL" sz="1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SdN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, OK, MOW i MOS i ich otoczenie oraz kadra świadcząca usługi w tych podmiotach i ich otoczenie,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osoby w kryzysie bezdomności i zagrożone wykluczeniem mieszkaniowym, ich otoczenie,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rodziny z dziećmi doświadczające trudności opiekuńczo-wychowawcze,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kandydaci do pełnienia funkcji rodziny zastępczej, rodzinnego domu dziecka,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osoby objęte działaniami  interwencji kryzysowej, ofiary przemocy i ich otoczenie,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400" b="0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kadry realizujące wsparcie na rzecz dzieci i rodzin z dziećmi oraz systemu pieczy zastępczej,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400" b="0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kadry instytucji pomocy i integracji społecznej.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150054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556432" y="3085391"/>
            <a:ext cx="1062193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Dzi</a:t>
            </a:r>
            <a:r>
              <a:rPr lang="pl-PL" sz="2800" b="1" dirty="0">
                <a:solidFill>
                  <a:prstClr val="black"/>
                </a:solidFill>
                <a:latin typeface="Calibri"/>
              </a:rPr>
              <a:t>ękuję za uwagę!</a:t>
            </a:r>
          </a:p>
        </p:txBody>
      </p:sp>
      <p:pic>
        <p:nvPicPr>
          <p:cNvPr id="5" name="Picture 2" descr="FE_PR-DS-UE_EFSI-poziom-PL-kolor">
            <a:extLst>
              <a:ext uri="{FF2B5EF4-FFF2-40B4-BE49-F238E27FC236}">
                <a16:creationId xmlns:a16="http://schemas.microsoft.com/office/drawing/2014/main" id="{FE3699F2-0049-430D-A44F-AAD5E7D29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810" y="5167824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11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353B6B34-8B6C-4F75-B4A8-6E3A0251B454}"/>
              </a:ext>
            </a:extLst>
          </p:cNvPr>
          <p:cNvSpPr txBox="1"/>
          <p:nvPr/>
        </p:nvSpPr>
        <p:spPr bwMode="auto">
          <a:xfrm>
            <a:off x="726141" y="1480061"/>
            <a:ext cx="10524565" cy="390876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l-PL" sz="4400" b="1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Cel Polityki 4 </a:t>
            </a:r>
          </a:p>
          <a:p>
            <a:pPr algn="ctr" eaLnBrk="1" hangingPunct="1">
              <a:defRPr/>
            </a:pPr>
            <a:endParaRPr lang="pl-PL" sz="4400" b="1" dirty="0">
              <a:latin typeface="+mj-lt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ctr" eaLnBrk="1" hangingPunct="1">
              <a:defRPr/>
            </a:pPr>
            <a:r>
              <a:rPr lang="pl-PL" sz="4000" b="1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Europa o silniejszym wymiarze społecznym, bardziej sprzyjająca włączeniu społecznemu i wdrażająca Europejski filar praw socjalnych.</a:t>
            </a:r>
          </a:p>
          <a:p>
            <a:pPr algn="ctr" eaLnBrk="1" hangingPunct="1">
              <a:defRPr/>
            </a:pPr>
            <a:r>
              <a:rPr lang="pl-PL" sz="4000" b="1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EFS+</a:t>
            </a:r>
            <a:endParaRPr lang="pl-PL" sz="4000" b="1" dirty="0">
              <a:latin typeface="+mj-lt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89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B1C66F7-E827-42E2-B1ED-9E61FC7C7C91}"/>
              </a:ext>
            </a:extLst>
          </p:cNvPr>
          <p:cNvSpPr txBox="1"/>
          <p:nvPr/>
        </p:nvSpPr>
        <p:spPr>
          <a:xfrm>
            <a:off x="771672" y="1098995"/>
            <a:ext cx="106125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18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pPr algn="just"/>
            <a:endParaRPr lang="pl-PL" sz="18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pPr algn="just"/>
            <a:r>
              <a:rPr lang="pl-PL" sz="1400" b="0" i="0" u="none" strike="noStrike" baseline="0" dirty="0">
                <a:solidFill>
                  <a:srgbClr val="000000"/>
                </a:solidFill>
              </a:rPr>
              <a:t>Cele szczegółowe: </a:t>
            </a:r>
          </a:p>
          <a:p>
            <a:pPr algn="just"/>
            <a:endParaRPr lang="pl-PL" sz="1400" b="0" i="0" u="none" strike="noStrike" baseline="0" dirty="0">
              <a:solidFill>
                <a:srgbClr val="00000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pl-PL" sz="1400" b="1" i="0" u="none" strike="noStrike" baseline="0" dirty="0">
                <a:solidFill>
                  <a:srgbClr val="000000"/>
                </a:solidFill>
                <a:latin typeface="+mj-lt"/>
              </a:rPr>
              <a:t>a) poprawa dostępu do zatrudnienia i działań aktywizujących dla wszystkich osób poszukujących pracy, w szczególności osób młodych, zwłaszcza poprzez wdrażanie gwarancji dla młodzieży, długotrwale bezrobotnych oraz grup znajdujących się w niekorzystnej sytuacji na rynku pracy, jak również dla osób biernych zawodowo, a także poprzez promowanie samozatrudnienia i ekonomii społecznej;</a:t>
            </a:r>
          </a:p>
          <a:p>
            <a:pPr algn="just">
              <a:spcAft>
                <a:spcPts val="600"/>
              </a:spcAft>
            </a:pPr>
            <a:r>
              <a:rPr lang="pl-PL" sz="1400" b="1" i="0" u="none" strike="noStrike" baseline="0" dirty="0">
                <a:solidFill>
                  <a:srgbClr val="000000"/>
                </a:solidFill>
                <a:latin typeface="+mj-lt"/>
              </a:rPr>
              <a:t>b) modernizacja instytucji i służb rynków pracy celem oceny i przewidywania zapotrzebowania na umiejętności oraz zapewnienia terminowej i odpowiednio dopasowanej pomocy i wsparcia na rzecz dostosowania umiejętności i kwalifikacji zawodowych do potrzeb rynku pracy oraz na rzecz przepływów i mobilności na rynku pracy;</a:t>
            </a:r>
          </a:p>
          <a:p>
            <a:pPr algn="just">
              <a:spcAft>
                <a:spcPts val="600"/>
              </a:spcAft>
            </a:pPr>
            <a:r>
              <a:rPr lang="pl-PL" sz="1400" b="1" i="0" u="none" strike="noStrike" baseline="0" dirty="0">
                <a:solidFill>
                  <a:srgbClr val="000000"/>
                </a:solidFill>
                <a:latin typeface="+mj-lt"/>
              </a:rPr>
              <a:t>d) wspieranie dostosowania pracowników, przedsiębiorstw i przedsiębiorców do zmian, wspieranie aktywnego i zdrowego starzenia się oraz zdrowego i dobrze dostosowanego środowiska pracy, które uwzględnia zagrożenia dla zdrowia;</a:t>
            </a:r>
            <a:endParaRPr lang="pl-PL" sz="14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>
              <a:spcAft>
                <a:spcPts val="600"/>
              </a:spcAft>
            </a:pPr>
            <a:r>
              <a:rPr lang="pl-PL" sz="1400" b="1" dirty="0">
                <a:solidFill>
                  <a:srgbClr val="000000"/>
                </a:solidFill>
                <a:latin typeface="+mj-lt"/>
              </a:rPr>
              <a:t>f) wspieranie równego dostępu do dobrej jakości, włączającego kształcenia i szkolenia oraz możliwości ich ukończenia, w szczególności w odniesieniu do grup w niekorzystnej sytuacji, od wczesnej edukacji i opieki nad dzieckiem przez ogólne i zawodowe kształcenie i szkolenie, po szkolnictwo wyższe, a także kształcenie i uczenie się dorosłych, w tym ułatwianie mobilności edukacyjnej dla wszystkich i dostępności dla osób z niepełnosprawnościami;</a:t>
            </a:r>
          </a:p>
          <a:p>
            <a:pPr algn="just"/>
            <a:endParaRPr lang="pl-PL" sz="18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pPr algn="just"/>
            <a:endParaRPr lang="pl-PL" sz="1800" b="0" i="0" u="none" strike="noStrike" baseline="0" dirty="0">
              <a:solidFill>
                <a:srgbClr val="000000"/>
              </a:solidFill>
              <a:latin typeface="EUAlbertina"/>
            </a:endParaRP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353B6B34-8B6C-4F75-B4A8-6E3A0251B454}"/>
              </a:ext>
            </a:extLst>
          </p:cNvPr>
          <p:cNvSpPr txBox="1"/>
          <p:nvPr/>
        </p:nvSpPr>
        <p:spPr bwMode="auto">
          <a:xfrm>
            <a:off x="3780309" y="1095310"/>
            <a:ext cx="3671888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l-PL" sz="1600" b="1" dirty="0">
                <a:ea typeface="Lato Medium" panose="020F0502020204030203" pitchFamily="34" charset="0"/>
                <a:cs typeface="Lato Medium" panose="020F0502020204030203" pitchFamily="34" charset="0"/>
              </a:rPr>
              <a:t>Cel Polityki 4 </a:t>
            </a:r>
          </a:p>
          <a:p>
            <a:pPr algn="ctr" eaLnBrk="1" hangingPunct="1">
              <a:defRPr/>
            </a:pPr>
            <a:r>
              <a:rPr lang="pl-PL" sz="1600" b="1" dirty="0">
                <a:ea typeface="Lato Medium" panose="020F0502020204030203" pitchFamily="34" charset="0"/>
                <a:cs typeface="Lato Medium" panose="020F0502020204030203" pitchFamily="34" charset="0"/>
              </a:rPr>
              <a:t>EFS+</a:t>
            </a:r>
          </a:p>
        </p:txBody>
      </p:sp>
    </p:spTree>
    <p:extLst>
      <p:ext uri="{BB962C8B-B14F-4D97-AF65-F5344CB8AC3E}">
        <p14:creationId xmlns:p14="http://schemas.microsoft.com/office/powerpoint/2010/main" val="318609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353B6B34-8B6C-4F75-B4A8-6E3A0251B454}"/>
              </a:ext>
            </a:extLst>
          </p:cNvPr>
          <p:cNvSpPr txBox="1"/>
          <p:nvPr/>
        </p:nvSpPr>
        <p:spPr bwMode="auto">
          <a:xfrm>
            <a:off x="3820066" y="910644"/>
            <a:ext cx="3671888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l-PL" sz="1600" b="1" dirty="0">
                <a:ea typeface="Lato Medium" panose="020F0502020204030203" pitchFamily="34" charset="0"/>
                <a:cs typeface="Lato Medium" panose="020F0502020204030203" pitchFamily="34" charset="0"/>
              </a:rPr>
              <a:t>Cel Polityki 4 </a:t>
            </a:r>
          </a:p>
          <a:p>
            <a:pPr algn="ctr" eaLnBrk="1" hangingPunct="1">
              <a:defRPr/>
            </a:pPr>
            <a:r>
              <a:rPr lang="pl-PL" sz="1600" b="1" dirty="0">
                <a:ea typeface="Lato Medium" panose="020F0502020204030203" pitchFamily="34" charset="0"/>
                <a:cs typeface="Lato Medium" panose="020F0502020204030203" pitchFamily="34" charset="0"/>
              </a:rPr>
              <a:t>EFS+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B1C66F7-E827-42E2-B1ED-9E61FC7C7C91}"/>
              </a:ext>
            </a:extLst>
          </p:cNvPr>
          <p:cNvSpPr txBox="1"/>
          <p:nvPr/>
        </p:nvSpPr>
        <p:spPr>
          <a:xfrm>
            <a:off x="771672" y="1472199"/>
            <a:ext cx="1061258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600" b="1" i="0" u="none" strike="noStrike" baseline="0" dirty="0">
                <a:solidFill>
                  <a:srgbClr val="000000"/>
                </a:solidFill>
              </a:rPr>
              <a:t>g) wspieranie uczenia się przez całe życie, w szczególności elastycznych możliwości podnoszenia i zmiany kwalifikacji dla wszystkich, z uwzględnieniem umiejętności w zakresie przedsiębiorczości i kompetencji cyfrowych, lepsze przewidywanie zmian i zapotrzebowania na nowe umiejętności na podstawie potrzeb rynku pracy, ułatwianie zmian ścieżki kariery zawodowej i wspieranie mobilności zawodowej;</a:t>
            </a:r>
          </a:p>
          <a:p>
            <a:pPr algn="just">
              <a:spcAft>
                <a:spcPts val="600"/>
              </a:spcAft>
            </a:pPr>
            <a:r>
              <a:rPr lang="pl-PL" sz="1600" b="1" i="0" u="none" strike="noStrike" baseline="0" dirty="0">
                <a:solidFill>
                  <a:srgbClr val="000000"/>
                </a:solidFill>
              </a:rPr>
              <a:t>h) wspieranie aktywnego włączenia społecznego w celu promowania równości szans, niedyskryminacji i aktywnego uczestnictwa, oraz zwiększanie zdolności do zatrudnienia, w szczególności grup w niekorzystnej sytuacji;</a:t>
            </a:r>
          </a:p>
          <a:p>
            <a:pPr algn="just">
              <a:spcAft>
                <a:spcPts val="600"/>
              </a:spcAft>
            </a:pPr>
            <a:r>
              <a:rPr lang="pl-PL" sz="1600" b="1" i="0" u="none" strike="noStrike" baseline="0" dirty="0">
                <a:solidFill>
                  <a:srgbClr val="000000"/>
                </a:solidFill>
              </a:rPr>
              <a:t>i) wspieranie integracji społeczno-gospodarczej obywateli państw trzecich, w tym migrantów;</a:t>
            </a:r>
          </a:p>
          <a:p>
            <a:pPr algn="just">
              <a:spcAft>
                <a:spcPts val="600"/>
              </a:spcAft>
            </a:pPr>
            <a:r>
              <a:rPr lang="pl-PL" sz="1600" b="1" i="0" u="none" strike="noStrike" baseline="0" dirty="0">
                <a:solidFill>
                  <a:srgbClr val="000000"/>
                </a:solidFill>
              </a:rPr>
              <a:t>k) zwiększanie równego i szybkiego dostępu do dobrej jakości, trwałych i przystępnych cenowo usług, w tym usług, które wspierają dostęp do mieszkań oraz opieki skoncentrowanej na osobie, w tym opieki zdrowotnej; modernizacja systemów ochrony socjalnej, w tym wspieranie dostępu do ochrony socjalnej, ze szczególnym uwzględnieniem dzieci i grup w niekorzystnej sytuacji; poprawa dostępności, w tym dla osób z niepełnosprawnościami, skuteczności i odporności systemów ochrony zdrowia i usług opieki długoterminowej;</a:t>
            </a:r>
          </a:p>
          <a:p>
            <a:pPr algn="just">
              <a:spcAft>
                <a:spcPts val="600"/>
              </a:spcAft>
            </a:pPr>
            <a:r>
              <a:rPr lang="pl-PL" sz="1600" b="1" i="0" u="none" strike="noStrike" baseline="0" dirty="0">
                <a:solidFill>
                  <a:srgbClr val="000000"/>
                </a:solidFill>
              </a:rPr>
              <a:t>l) wspieranie integracji społecznej osób zagrożonych ubóstwem lub wykluczeniem społecznym, w tym osób najbardziej potrzebujących i dzieci;</a:t>
            </a:r>
          </a:p>
          <a:p>
            <a:pPr algn="just">
              <a:spcAft>
                <a:spcPts val="600"/>
              </a:spcAft>
            </a:pPr>
            <a:endParaRPr lang="pl-PL" sz="1600" b="0" i="0" u="none" strike="noStrike" baseline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195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B1C66F7-E827-42E2-B1ED-9E61FC7C7C91}"/>
              </a:ext>
            </a:extLst>
          </p:cNvPr>
          <p:cNvSpPr txBox="1"/>
          <p:nvPr/>
        </p:nvSpPr>
        <p:spPr>
          <a:xfrm>
            <a:off x="789710" y="1095310"/>
            <a:ext cx="1061258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18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pPr algn="just"/>
            <a:endParaRPr lang="pl-PL" sz="18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pPr algn="just"/>
            <a:r>
              <a:rPr lang="pl-PL" sz="1400" b="0" i="0" u="none" strike="noStrike" baseline="0" dirty="0">
                <a:solidFill>
                  <a:srgbClr val="000000"/>
                </a:solidFill>
              </a:rPr>
              <a:t>Alokacja po celach szczegółowych: </a:t>
            </a:r>
          </a:p>
          <a:p>
            <a:pPr algn="just"/>
            <a:endParaRPr lang="pl-PL" sz="1400" b="0" i="0" u="none" strike="noStrike" baseline="0" dirty="0">
              <a:solidFill>
                <a:srgbClr val="00000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pl-PL" sz="1600" b="1" i="0" u="none" strike="noStrike" baseline="0" dirty="0">
                <a:solidFill>
                  <a:srgbClr val="000000"/>
                </a:solidFill>
              </a:rPr>
              <a:t>a) Aktywizacja osób na rynku pracy - </a:t>
            </a:r>
            <a:r>
              <a:rPr lang="pl-PL" sz="1600" b="1" i="0" u="none" strike="noStrike" dirty="0">
                <a:solidFill>
                  <a:srgbClr val="000000"/>
                </a:solidFill>
                <a:effectLst/>
              </a:rPr>
              <a:t>119 164 194  EURO</a:t>
            </a:r>
            <a:endParaRPr lang="pl-PL" sz="1600" b="1" i="0" u="none" strike="noStrike" baseline="0" dirty="0">
              <a:solidFill>
                <a:srgbClr val="00000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pl-PL" sz="1600" b="1" i="0" u="none" strike="noStrike" baseline="0" dirty="0">
                <a:solidFill>
                  <a:srgbClr val="000000"/>
                </a:solidFill>
              </a:rPr>
              <a:t>b) Rozwój instytucji rynku pracy - </a:t>
            </a:r>
            <a:r>
              <a:rPr lang="pl-PL" sz="1600" b="1" i="0" u="none" strike="noStrike" dirty="0">
                <a:solidFill>
                  <a:srgbClr val="000000"/>
                </a:solidFill>
                <a:effectLst/>
              </a:rPr>
              <a:t>1 365 000 EURO</a:t>
            </a:r>
            <a:endParaRPr lang="pl-PL" sz="1600" b="1" i="0" u="none" strike="noStrike" baseline="0" dirty="0">
              <a:solidFill>
                <a:srgbClr val="00000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pl-PL" sz="1600" b="1" i="0" u="none" strike="noStrike" baseline="0" dirty="0">
                <a:solidFill>
                  <a:srgbClr val="000000"/>
                </a:solidFill>
              </a:rPr>
              <a:t>d) Adaptacja do zmian na rynku pracy - </a:t>
            </a:r>
            <a:r>
              <a:rPr lang="pl-PL" sz="1600" b="1" i="0" u="none" strike="noStrike" dirty="0">
                <a:solidFill>
                  <a:srgbClr val="000000"/>
                </a:solidFill>
                <a:effectLst/>
              </a:rPr>
              <a:t>39 859 557 EURO</a:t>
            </a:r>
            <a:endParaRPr lang="pl-PL" sz="1600" b="0" i="0" u="none" strike="noStrike" baseline="0" dirty="0">
              <a:solidFill>
                <a:srgbClr val="00000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pl-PL" sz="1600" b="1" dirty="0">
                <a:solidFill>
                  <a:srgbClr val="000000"/>
                </a:solidFill>
              </a:rPr>
              <a:t>f) Dostęp do edukacji - </a:t>
            </a:r>
            <a:r>
              <a:rPr lang="pl-PL" sz="1600" b="1" i="0" u="none" strike="noStrike" dirty="0">
                <a:solidFill>
                  <a:srgbClr val="000000"/>
                </a:solidFill>
                <a:effectLst/>
              </a:rPr>
              <a:t>77 189 605 EURO</a:t>
            </a:r>
            <a:endParaRPr lang="pl-PL" sz="1600" b="1" dirty="0">
              <a:solidFill>
                <a:srgbClr val="00000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pl-PL" sz="1600" b="1" dirty="0">
                <a:solidFill>
                  <a:srgbClr val="000000"/>
                </a:solidFill>
              </a:rPr>
              <a:t>g) Wspieranie podnoszenia kwalifikacji i uczenia się przez całe życie - </a:t>
            </a:r>
            <a:r>
              <a:rPr lang="pl-PL" sz="1600" b="1" i="0" u="none" strike="noStrike" dirty="0">
                <a:solidFill>
                  <a:srgbClr val="000000"/>
                </a:solidFill>
                <a:effectLst/>
              </a:rPr>
              <a:t>19 297 401 EURO</a:t>
            </a:r>
            <a:endParaRPr lang="pl-PL" sz="1600" b="1" dirty="0">
              <a:solidFill>
                <a:srgbClr val="00000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pl-PL" sz="1600" b="1" dirty="0">
                <a:solidFill>
                  <a:srgbClr val="000000"/>
                </a:solidFill>
              </a:rPr>
              <a:t>h) Aktywna integracja - </a:t>
            </a:r>
            <a:r>
              <a:rPr lang="pl-PL" sz="1600" b="1" i="0" u="none" strike="noStrike" dirty="0">
                <a:solidFill>
                  <a:srgbClr val="000000"/>
                </a:solidFill>
                <a:effectLst/>
              </a:rPr>
              <a:t>61 389 819 EURO</a:t>
            </a:r>
            <a:endParaRPr lang="pl-PL" sz="1600" b="1" dirty="0">
              <a:solidFill>
                <a:srgbClr val="00000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pl-PL" sz="1600" b="1" dirty="0">
                <a:solidFill>
                  <a:srgbClr val="000000"/>
                </a:solidFill>
              </a:rPr>
              <a:t>i) Integracja migrantów - </a:t>
            </a:r>
            <a:r>
              <a:rPr lang="pl-PL" sz="1600" b="1" i="0" u="none" strike="noStrike" dirty="0">
                <a:solidFill>
                  <a:srgbClr val="000000"/>
                </a:solidFill>
                <a:effectLst/>
              </a:rPr>
              <a:t>7 341 403 EURO</a:t>
            </a:r>
            <a:endParaRPr lang="pl-PL" sz="1600" b="1" dirty="0">
              <a:solidFill>
                <a:srgbClr val="00000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pl-PL" sz="1600" b="1" dirty="0">
                <a:solidFill>
                  <a:srgbClr val="000000"/>
                </a:solidFill>
              </a:rPr>
              <a:t>k) Rozwój usług społecznych i zdrowotnych - </a:t>
            </a:r>
            <a:r>
              <a:rPr lang="pl-PL" sz="1600" b="1" i="0" u="none" strike="noStrike" dirty="0">
                <a:solidFill>
                  <a:srgbClr val="000000"/>
                </a:solidFill>
                <a:effectLst/>
              </a:rPr>
              <a:t>61 250 005 EURO</a:t>
            </a:r>
            <a:endParaRPr lang="pl-PL" sz="1600" b="1" dirty="0">
              <a:solidFill>
                <a:srgbClr val="00000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pl-PL" sz="1600" b="1" dirty="0">
                <a:solidFill>
                  <a:srgbClr val="000000"/>
                </a:solidFill>
              </a:rPr>
              <a:t>l) Wspieranie </a:t>
            </a:r>
            <a:r>
              <a:rPr lang="pl-PL" sz="1600" b="1" dirty="0"/>
              <a:t>włączenia społecznego </a:t>
            </a:r>
            <a:r>
              <a:rPr lang="pl-PL" sz="1600" b="1" dirty="0">
                <a:solidFill>
                  <a:srgbClr val="000000"/>
                </a:solidFill>
              </a:rPr>
              <a:t>- </a:t>
            </a:r>
            <a:r>
              <a:rPr lang="pl-PL" sz="1600" b="1" i="0" u="none" strike="noStrike" dirty="0">
                <a:solidFill>
                  <a:srgbClr val="000000"/>
                </a:solidFill>
                <a:effectLst/>
              </a:rPr>
              <a:t>15 731 577 EURO</a:t>
            </a:r>
          </a:p>
          <a:p>
            <a:pPr algn="just">
              <a:spcAft>
                <a:spcPts val="600"/>
              </a:spcAft>
            </a:pPr>
            <a:endParaRPr lang="pl-PL" sz="1600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SUMA: </a:t>
            </a:r>
            <a:r>
              <a:rPr lang="pl-PL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pl-PL" sz="1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402 588 561 EURO</a:t>
            </a:r>
          </a:p>
          <a:p>
            <a:pPr algn="just">
              <a:spcAft>
                <a:spcPts val="600"/>
              </a:spcAft>
            </a:pP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w tym Priorytet 6 Rynek pracy i włączenie społeczne – 306 101 555 EURO</a:t>
            </a:r>
          </a:p>
          <a:p>
            <a:pPr algn="just">
              <a:spcAft>
                <a:spcPts val="600"/>
              </a:spcAft>
            </a:pPr>
            <a:r>
              <a:rPr lang="pl-PL" sz="1600" b="1" dirty="0">
                <a:solidFill>
                  <a:srgbClr val="000000"/>
                </a:solidFill>
                <a:latin typeface="+mj-lt"/>
              </a:rPr>
              <a:t>oraz Priorytet 7 Edukacja – 96 487 006 EURO</a:t>
            </a:r>
            <a:endParaRPr lang="pl-PL" sz="1400" b="1" dirty="0">
              <a:solidFill>
                <a:srgbClr val="000000"/>
              </a:solidFill>
              <a:latin typeface="+mj-lt"/>
            </a:endParaRPr>
          </a:p>
          <a:p>
            <a:pPr algn="just"/>
            <a:endParaRPr lang="pl-PL" sz="18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pPr algn="just"/>
            <a:endParaRPr lang="pl-PL" sz="1800" b="0" i="0" u="none" strike="noStrike" baseline="0" dirty="0">
              <a:solidFill>
                <a:srgbClr val="000000"/>
              </a:solidFill>
              <a:latin typeface="EUAlbertina"/>
            </a:endParaRP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353B6B34-8B6C-4F75-B4A8-6E3A0251B454}"/>
              </a:ext>
            </a:extLst>
          </p:cNvPr>
          <p:cNvSpPr txBox="1"/>
          <p:nvPr/>
        </p:nvSpPr>
        <p:spPr bwMode="auto">
          <a:xfrm>
            <a:off x="3780309" y="1095310"/>
            <a:ext cx="3671888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l-PL" sz="1600" b="1" dirty="0">
                <a:ea typeface="Lato Medium" panose="020F0502020204030203" pitchFamily="34" charset="0"/>
                <a:cs typeface="Lato Medium" panose="020F0502020204030203" pitchFamily="34" charset="0"/>
              </a:rPr>
              <a:t>Cel Polityki 4 </a:t>
            </a:r>
          </a:p>
          <a:p>
            <a:pPr algn="ctr" eaLnBrk="1" hangingPunct="1">
              <a:defRPr/>
            </a:pPr>
            <a:r>
              <a:rPr lang="pl-PL" sz="1600" b="1" dirty="0">
                <a:ea typeface="Lato Medium" panose="020F0502020204030203" pitchFamily="34" charset="0"/>
                <a:cs typeface="Lato Medium" panose="020F0502020204030203" pitchFamily="34" charset="0"/>
              </a:rPr>
              <a:t>EFS+</a:t>
            </a:r>
          </a:p>
        </p:txBody>
      </p:sp>
    </p:spTree>
    <p:extLst>
      <p:ext uri="{BB962C8B-B14F-4D97-AF65-F5344CB8AC3E}">
        <p14:creationId xmlns:p14="http://schemas.microsoft.com/office/powerpoint/2010/main" val="3065393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766994" y="1062249"/>
            <a:ext cx="10663006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l-PL" sz="1600" b="1" i="0" u="none" strike="noStrike" baseline="0" dirty="0">
                <a:solidFill>
                  <a:srgbClr val="000000"/>
                </a:solidFill>
                <a:latin typeface="+mj-lt"/>
              </a:rPr>
              <a:t>Aktywizacja osób na rynku pracy - Cel szczegółowy: a) poprawa dostępu do zatrudnienia i działań aktywizujących dla wszystkich osób poszukujących pracy, w szczególności osób młodych, zwłaszcza poprzez wdrażanie gwarancji dla młodzieży, długotrwale bezrobotnych oraz grup znajdujących się w niekorzystnej sytuacji na rynku pracy, jak również dla osób biernych zawodowo, a także poprzez promowanie samozatrudnienia i ekonomii społecznej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766994" y="2372018"/>
            <a:ext cx="10759988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400" dirty="0"/>
              <a:t>Planowane kierunki interwencji: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aktywizacja zawodowa osób bezrobotnych zarejestrowanych w Powiatowych Urzędach Pracy, w tym bezzwrotne dotacje na rozpoczęcie działalności gospodarczej - projekty niekonkurencyjne realizowane przez PUP.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aktywizacja zawodowa młodzieży objętej wsparciem Ochotniczych Hufców Pracy - projekty niekonkurencyjne realizowane przez OHP.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aktywizacja zawodowa osób bezrobotnych zarejestrowanych w PUP szczególnie </a:t>
            </a:r>
            <a:r>
              <a:rPr lang="pl-PL" sz="1400" dirty="0" err="1"/>
              <a:t>defaworyzowanych</a:t>
            </a:r>
            <a:r>
              <a:rPr lang="pl-PL" sz="1400" dirty="0"/>
              <a:t> na rynku pracy, tj. . długotrwale bezrobotnych,  osób bezrobotnych z niepełnosprawnością, bezrobotnych w wieku 50+ oraz osób bezrobotnych opuszczających pieczę zastępczą, które będą mogły otrzymać wsparcie w ramach projektów niekonkurencyjnych PUP lub projektów wyłonionych w drodze konkursowej.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wsparcie na pomoc w funkcjonowaniu mikro - i małych przedsiębiorstw prowadzących działalność nie dłużej niż 24 miesiące poprzez wsparcie pomostowe.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przeciwdziałanie segmentacji rynku pracy poprzez zapewnienie większego dostępu do stabilnego zatrudnienia oraz możliwości podnoszenia kompetencji i kwalifikacji dla osób zatrudnionych na umowach krótkoterminowych, umowach cywilno-prawnych, ubogich pracujących i osób odchodzących z rolnictwa.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/>
              <a:t>realizacja ukierunkowanych schematów mobilności transnarodowej (USMT) EURES zdiagnozowanych na podstawie analiz </a:t>
            </a:r>
            <a:r>
              <a:rPr lang="pl-PL" sz="1400" dirty="0" err="1"/>
              <a:t>społeczno</a:t>
            </a:r>
            <a:r>
              <a:rPr lang="pl-PL" sz="1400" dirty="0"/>
              <a:t> - gospodarczych regionu. Realizacja tego typu operacji ma charakter warunkowy, uzależniony od zdiagnozowania branż, zawodów lub kompetencji, w których sytuacja na rynku pracy wymaga realizacji USMT.</a:t>
            </a:r>
          </a:p>
          <a:p>
            <a:pPr lvl="0" algn="just"/>
            <a:endParaRPr lang="pl-PL" sz="1100" dirty="0"/>
          </a:p>
          <a:p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767437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888726" y="1387698"/>
            <a:ext cx="1075998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pl-PL" dirty="0"/>
          </a:p>
          <a:p>
            <a:pPr lvl="0" algn="just">
              <a:spcAft>
                <a:spcPts val="600"/>
              </a:spcAft>
            </a:pPr>
            <a:r>
              <a:rPr lang="pl-PL" dirty="0">
                <a:effectLst/>
                <a:ea typeface="Calibri" panose="020F0502020204030204" pitchFamily="34" charset="0"/>
              </a:rPr>
              <a:t>Grupy docelowe: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ea typeface="Calibri" panose="020F0502020204030204" pitchFamily="34" charset="0"/>
              </a:rPr>
              <a:t>osoby kwalifikujące się do wsparcia Powiatowych Urzędów Pracy zgodnie z przepisami prawa,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ea typeface="Calibri" panose="020F0502020204030204" pitchFamily="34" charset="0"/>
              </a:rPr>
              <a:t>osoby kwalifikujące się do wsparcia Ochotniczych Hufców Pracy,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ea typeface="Calibri" panose="020F0502020204030204" pitchFamily="34" charset="0"/>
              </a:rPr>
              <a:t>mikro i małe przedsiębiorstwa prowadzące działalność nie dłużej niż 24 miesiące, 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ea typeface="Calibri" panose="020F0502020204030204" pitchFamily="34" charset="0"/>
              </a:rPr>
              <a:t>osoby na umowach krótkoterminowych, umowach cywilno-prawnych, 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ea typeface="Calibri" panose="020F0502020204030204" pitchFamily="34" charset="0"/>
              </a:rPr>
              <a:t>ubodzy pracujący i osoby odchodzące z rolnictwa, 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ea typeface="Calibri" panose="020F0502020204030204" pitchFamily="34" charset="0"/>
              </a:rPr>
              <a:t>osoby kwalifikujące się do wsparcia w ramach Sieci EURES zgodnie z przepisami prawa.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253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766994" y="950489"/>
            <a:ext cx="10759988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l-PL" sz="1600" b="1" i="0" u="none" strike="noStrike" baseline="0" dirty="0">
                <a:solidFill>
                  <a:srgbClr val="000000"/>
                </a:solidFill>
                <a:latin typeface="+mj-lt"/>
              </a:rPr>
              <a:t>Rozwój instytucji rynku pracy - Cel szczegółowy: b) modernizacja instytucji i służb rynków pracy celem oceny i przewidywania zapotrzebowania na umiejętności oraz zapewnienia terminowej i odpowiednio dopasowanej pomocy i wsparcia na rzecz dostosowania umiejętności i kwalifikacji zawodowych do potrzeb rynku pracy oraz na rzecz przepływów i mobilności na rynku pracy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208468" y="2058187"/>
            <a:ext cx="11877040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1600" dirty="0"/>
              <a:t>Planowane kierunki interwencji: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Wsparcie uzyskają przedsięwzięcia odpowiadające na problemy instytucji rynku pracy. Będą to projekty służące wzmocnieniu i rozwojowi instytucji rynku pracy obejmujące:  </a:t>
            </a:r>
          </a:p>
          <a:p>
            <a:pPr lvl="2" algn="just">
              <a:spcAft>
                <a:spcPts val="600"/>
              </a:spcAft>
            </a:pPr>
            <a:r>
              <a:rPr lang="pl-PL" sz="1600" dirty="0"/>
              <a:t>- rozwój kwalifikacji i kompetencji pracowników PSZ i innych instytucji rynku pracy wynikających z potrzeb regionalnego/lokalnego rynku pracy;</a:t>
            </a:r>
          </a:p>
          <a:p>
            <a:pPr lvl="2" algn="just">
              <a:spcAft>
                <a:spcPts val="600"/>
              </a:spcAft>
            </a:pPr>
            <a:r>
              <a:rPr lang="pl-PL" sz="1600" dirty="0"/>
              <a:t>- wsparcie PSZ w świadczeniu usług w ramach sieci EURES.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Finansowane wsparcie dotyczyć będzie działań, których celem będzie doskonalenie potencjału instytucji rynku pracy na wszystkich poziomach, szczególnie wobec konieczności dostosowania usług do zmieniającego się rynku pracy.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Wspierane będą także działania realizowane przez Samorząd Województwa w trybie niekonkurencyjnym, dotyczące doskonalenia mechanizmów diagnozowania, prognozowania i analizowania (tzw. obserwatorium rynku pracy), których celem ma być dostarczenie rzetelnych informacji w różnych obszarach rynku pracy i edukacji, które przyczynią się do zwiększenia zatrudnienia oraz ograniczenia i zapobiegania bezrobociu na Dolnym Śląsku, a także pozwolą na wypracowanie nowych rozwiązań dla pracodawców oraz dolnośląskiego rynku pracy.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effectLst/>
                <a:ea typeface="Calibri" panose="020F0502020204030204" pitchFamily="34" charset="0"/>
              </a:rPr>
              <a:t>Grupy docelowe: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ea typeface="Calibri" panose="020F0502020204030204" pitchFamily="34" charset="0"/>
              </a:rPr>
              <a:t>pracownicy instytucji rynku pracy; Wojewódzki Urząd Pracy (w zakresie Obserwatorium rynku pracy).</a:t>
            </a:r>
            <a:endParaRPr lang="pl-PL" sz="1600" dirty="0"/>
          </a:p>
          <a:p>
            <a:pPr>
              <a:spcAft>
                <a:spcPts val="600"/>
              </a:spcAft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450022162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3976</TotalTime>
  <Words>4176</Words>
  <Application>Microsoft Office PowerPoint</Application>
  <PresentationFormat>Panoramiczny</PresentationFormat>
  <Paragraphs>245</Paragraphs>
  <Slides>25</Slides>
  <Notes>25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25</vt:i4>
      </vt:variant>
    </vt:vector>
  </HeadingPairs>
  <TitlesOfParts>
    <vt:vector size="33" baseType="lpstr">
      <vt:lpstr>Arial</vt:lpstr>
      <vt:lpstr>Calibri</vt:lpstr>
      <vt:lpstr>Courier New</vt:lpstr>
      <vt:lpstr>EUAlbertina</vt:lpstr>
      <vt:lpstr>Symbol</vt:lpstr>
      <vt:lpstr>Wingdings</vt:lpstr>
      <vt:lpstr>1_Motyw pakietu Office</vt:lpstr>
      <vt:lpstr>2_Motyw pakietu Office</vt:lpstr>
      <vt:lpstr>  Fundusze Europejskie  dla Dolnego Śląska 2021-2027 (FEDŚ 2021-2027)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 przygotowań Regionalnego Programu Operacyjnego Województwa Dolnośląskiego na lata 2021-2027</dc:title>
  <dc:creator>Przemysław Galkowski</dc:creator>
  <cp:lastModifiedBy>Karolina Pasik</cp:lastModifiedBy>
  <cp:revision>317</cp:revision>
  <cp:lastPrinted>2022-02-03T07:13:59Z</cp:lastPrinted>
  <dcterms:created xsi:type="dcterms:W3CDTF">2020-11-10T08:45:52Z</dcterms:created>
  <dcterms:modified xsi:type="dcterms:W3CDTF">2022-02-03T08:36:02Z</dcterms:modified>
</cp:coreProperties>
</file>