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485" r:id="rId4"/>
    <p:sldId id="512" r:id="rId5"/>
    <p:sldId id="513" r:id="rId6"/>
    <p:sldId id="497" r:id="rId7"/>
    <p:sldId id="504" r:id="rId8"/>
    <p:sldId id="486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  <p:cmAuthor id="3" name="Iwona Blak" initials="IB" lastIdx="2" clrIdx="2">
    <p:extLst>
      <p:ext uri="{19B8F6BF-5375-455C-9EA6-DF929625EA0E}">
        <p15:presenceInfo xmlns:p15="http://schemas.microsoft.com/office/powerpoint/2012/main" userId="Iwona Bl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31.01.2022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38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3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7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40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(FEDŚ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2022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726141" y="1480061"/>
            <a:ext cx="10524565" cy="390876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l-PL" sz="44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endParaRPr lang="pl-PL" sz="4400" b="1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 eaLnBrk="1" hangingPunct="1">
              <a:defRPr/>
            </a:pPr>
            <a:r>
              <a:rPr lang="pl-PL" sz="4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Europa o silniejszym wymiarze społecznym, bardziej sprzyjająca włączeniu społecznemu i wdrażająca Europejski filar praw socjalnych.</a:t>
            </a:r>
          </a:p>
          <a:p>
            <a:pPr algn="ctr" eaLnBrk="1" hangingPunct="1">
              <a:defRPr/>
            </a:pPr>
            <a:r>
              <a:rPr lang="pl-PL" sz="4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EFRR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818116" y="1166843"/>
            <a:ext cx="3671888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EFRR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01965" y="1653874"/>
            <a:ext cx="1061258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</a:rPr>
              <a:t>Cele szczegółowe: </a:t>
            </a:r>
          </a:p>
          <a:p>
            <a:endParaRPr lang="pl-PL" sz="16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(v) zapewnianie równego dostępu do opieki zdrowotnej i wspieranie odporności systemów opieki zdrowotnej, w tym podstawowej opieki zdrowotnej, oraz wspieranie przechodzenia od opieki instytucjonalnej do opieki rodzinnej i środowiskowej;</a:t>
            </a: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(vi) wzmacnianie roli kultury i zrównoważonej turystyki w rozwoju gospodarczym, włączeniu społecznym i innowacjach społecznych;</a:t>
            </a:r>
          </a:p>
          <a:p>
            <a:pPr>
              <a:spcAft>
                <a:spcPts val="600"/>
              </a:spcAft>
            </a:pPr>
            <a:endParaRPr lang="pl-PL" sz="1600" b="0" i="0" u="none" strike="noStrike" baseline="0" dirty="0">
              <a:solidFill>
                <a:srgbClr val="000000"/>
              </a:solidFill>
            </a:endParaRPr>
          </a:p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1230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53B6B34-8B6C-4F75-B4A8-6E3A0251B454}"/>
              </a:ext>
            </a:extLst>
          </p:cNvPr>
          <p:cNvSpPr txBox="1"/>
          <p:nvPr/>
        </p:nvSpPr>
        <p:spPr bwMode="auto">
          <a:xfrm>
            <a:off x="3818116" y="1166843"/>
            <a:ext cx="3671888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Cel Polityki 4 </a:t>
            </a:r>
          </a:p>
          <a:p>
            <a:pPr algn="ctr" eaLnBrk="1" hangingPunct="1">
              <a:defRPr/>
            </a:pPr>
            <a:r>
              <a:rPr lang="pl-PL" sz="2000" b="1" dirty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EFRR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B1C66F7-E827-42E2-B1ED-9E61FC7C7C91}"/>
              </a:ext>
            </a:extLst>
          </p:cNvPr>
          <p:cNvSpPr txBox="1"/>
          <p:nvPr/>
        </p:nvSpPr>
        <p:spPr>
          <a:xfrm>
            <a:off x="701965" y="1653874"/>
            <a:ext cx="1061258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</a:rPr>
              <a:t>Alokacja po Celach szczegółowych: </a:t>
            </a:r>
          </a:p>
          <a:p>
            <a:endParaRPr lang="pl-PL" sz="1600" b="0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Rozwój opieki zdrowotnej -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81 110 607 EURO</a:t>
            </a:r>
            <a:endParaRPr lang="pl-PL" sz="1600" b="1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Kultura i turystyka -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50 549 743 EURO</a:t>
            </a:r>
            <a:endParaRPr lang="pl-PL" sz="1600" b="1" i="0" u="none" strike="noStrike" baseline="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endParaRPr lang="pl-PL" sz="1600" b="1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SUMA: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Priorytet 4 Infrastruktura społeczna -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131 660 350 EURO</a:t>
            </a:r>
            <a:endParaRPr lang="pl-PL" sz="1600" b="1" i="0" u="none" strike="noStrike" baseline="0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endParaRPr lang="pl-PL" sz="1600" b="0" i="0" u="none" strike="noStrike" baseline="0" dirty="0">
              <a:solidFill>
                <a:srgbClr val="000000"/>
              </a:solidFill>
            </a:endParaRPr>
          </a:p>
          <a:p>
            <a:endParaRPr lang="pl-PL" sz="1600" b="0" i="0" u="none" strike="noStrike" baseline="0" dirty="0">
              <a:solidFill>
                <a:srgbClr val="000000"/>
              </a:solidFill>
              <a:latin typeface="EUAlbertina"/>
            </a:endParaRPr>
          </a:p>
        </p:txBody>
      </p:sp>
    </p:spTree>
    <p:extLst>
      <p:ext uri="{BB962C8B-B14F-4D97-AF65-F5344CB8AC3E}">
        <p14:creationId xmlns:p14="http://schemas.microsoft.com/office/powerpoint/2010/main" val="2034438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939138"/>
            <a:ext cx="10759988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2000" b="1" i="0" u="none" strike="noStrike" baseline="0" dirty="0">
                <a:solidFill>
                  <a:srgbClr val="000000"/>
                </a:solidFill>
                <a:latin typeface="+mj-lt"/>
              </a:rPr>
              <a:t>Rozwój opieki zdrowotnej - Cel szczegółowy: (v) zapewnianie równego dostępu do opieki zdrowotnej i wspieranie odporności systemów opieki zdrowotnej, w tym podstawowej opieki zdrowotnej, oraz wspieranie przechodzenia od opieki instytucjonalnej do opieki rodzinnej i środowiskowej: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2076711"/>
            <a:ext cx="10759988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Planowane kierunki interwencji: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działania związane z dostosowaniem systemu ochrony zdrowia do aktualnych trendów demograficznych (intensywne starzenie się społeczeństwa)  i epidemiologicznych,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działania mające na celu zapewnienie równego dostępu do wysokiej jakości usług zdrowotnych, w szczególności w priorytetowych dziedzinach medycyny lub dziedzinach wynikających z potrzeb epidemicznych, zidentyfikowanych na poziomie województwa,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rozwój i modernizacja bazy obiektów służących rehabilitacji oraz podniesienie jakości świadczonych usług w tym zakresie, 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wzmocnienie odporności i zdolności systemu ochrony zdrowia do przeciwdziałania zagrożeniu epidemicznemu.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mieszkańcy województwa dolnośląskiego, w tym personel medyczny oraz pacjenci podmiotów medycznych.</a:t>
            </a:r>
          </a:p>
          <a:p>
            <a:pPr algn="just">
              <a:spcAft>
                <a:spcPts val="600"/>
              </a:spcAft>
            </a:pPr>
            <a:r>
              <a:rPr lang="pl-PL" dirty="0"/>
              <a:t>Interwencja będzie zaadresowana do wybranych podmiotów leczniczych, udzielających świadczeń zdrowotnych w poszczególnych zakresach, w których zidentyfikowano występowanie deficytów.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21428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766994" y="1033755"/>
            <a:ext cx="10759988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l-PL" sz="2000" b="1" i="0" u="none" strike="noStrike" baseline="0" dirty="0">
                <a:solidFill>
                  <a:srgbClr val="000000"/>
                </a:solidFill>
                <a:latin typeface="+mj-lt"/>
              </a:rPr>
              <a:t>Zrównoważona turystyka i kultura - Cel szczegółowy: (vi) wzmacnianie roli kultury i zrównoważonej turystyki w rozwoju gospodarczym, włączeniu społecznym i innowacjach społecznych: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CDDC18AC-6B71-4A1C-BB39-6E20C7303D22}"/>
              </a:ext>
            </a:extLst>
          </p:cNvPr>
          <p:cNvSpPr txBox="1"/>
          <p:nvPr/>
        </p:nvSpPr>
        <p:spPr>
          <a:xfrm>
            <a:off x="766994" y="1680085"/>
            <a:ext cx="1075998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dirty="0"/>
              <a:t>Planowane kierunki interwencji: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Times New Roman" panose="02020603050405020304" pitchFamily="18" charset="0"/>
              </a:rPr>
              <a:t>Wsparciem objęte zostaną instytucje kultury o znaczeniu regionalnym, prowadzone lub współprowadzone przez samorząd województwa, w zakresie ich rozbudowy, przebudowy (wraz z niezbędnym wyposażeniem) oraz działania związane z ich rozwojem. Wsparcie nie będzie skierowane na budowę nowej infrastruktury kultury.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Times New Roman" panose="02020603050405020304" pitchFamily="18" charset="0"/>
              </a:rPr>
              <a:t>Wsparcie będą mogły uzyskać działania skierowane na inwestycje w infrastrukturę rowerową sprzyjającą rozwojowi ruchu turystycznego. Uzupełniającym zakresem będzie wsparcie infrastruktury towarzyszącej, w tym m.in. toalet, wiat, punktów naprawy rowerów, parkingów, podnoszącej funkcjonalność dróg rowerowych.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a typeface="Times New Roman" panose="02020603050405020304" pitchFamily="18" charset="0"/>
              </a:rPr>
              <a:t>Ponadto wsparcie skierowane będzie na działania dotyczące rozwoju turystycznych szlaków  kajakowych. Uzupełniającym zakresem będzie wsparcie infrastruktury towarzyszącej.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ffectLst/>
                <a:ea typeface="Calibri" panose="020F0502020204030204" pitchFamily="34" charset="0"/>
              </a:rPr>
              <a:t>Grupy docelowe: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mieszkańcy województwa dolnośląskiego,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turyści,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osoby podróżujące,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pracownicy instytucji i przedsiębiorstw.</a:t>
            </a:r>
          </a:p>
          <a:p>
            <a:pPr lvl="0" algn="just">
              <a:spcAft>
                <a:spcPts val="600"/>
              </a:spcAft>
            </a:pPr>
            <a:endParaRPr lang="pl-PL" sz="1600" dirty="0">
              <a:effectLst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17183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464</Words>
  <Application>Microsoft Office PowerPoint</Application>
  <PresentationFormat>Panoramiczny</PresentationFormat>
  <Paragraphs>54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EUAlbertina</vt:lpstr>
      <vt:lpstr>1_Motyw pakietu Office</vt:lpstr>
      <vt:lpstr>2_Motyw pakietu Office</vt:lpstr>
      <vt:lpstr>  Fundusze Europejskie  dla Dolnego Śląska 2021-2027 (FEDŚ 2021-2027)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286</cp:revision>
  <dcterms:created xsi:type="dcterms:W3CDTF">2020-11-10T08:45:52Z</dcterms:created>
  <dcterms:modified xsi:type="dcterms:W3CDTF">2022-01-31T06:46:08Z</dcterms:modified>
</cp:coreProperties>
</file>