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0"/>
  </p:notesMasterIdLst>
  <p:sldIdLst>
    <p:sldId id="257" r:id="rId3"/>
    <p:sldId id="499" r:id="rId4"/>
    <p:sldId id="514" r:id="rId5"/>
    <p:sldId id="515" r:id="rId6"/>
    <p:sldId id="516" r:id="rId7"/>
    <p:sldId id="517" r:id="rId8"/>
    <p:sldId id="486" r:id="rId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olina Pasik" initials="KP" lastIdx="6" clrIdx="0"/>
  <p:cmAuthor id="2" name="Grzegorz Mikołajczyk" initials="GM"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3250" autoAdjust="0"/>
  </p:normalViewPr>
  <p:slideViewPr>
    <p:cSldViewPr snapToGrid="0">
      <p:cViewPr varScale="1">
        <p:scale>
          <a:sx n="107" d="100"/>
          <a:sy n="107" d="100"/>
        </p:scale>
        <p:origin x="74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F69911-753A-4668-9D37-6675C4072E5E}" type="datetimeFigureOut">
              <a:rPr lang="pl-PL" smtClean="0"/>
              <a:t>31.01.2022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924205-6B8F-456D-9FD8-3C71ABEEF645}" type="slidenum">
              <a:rPr lang="pl-PL" smtClean="0"/>
              <a:t>‹#›</a:t>
            </a:fld>
            <a:endParaRPr lang="pl-PL"/>
          </a:p>
        </p:txBody>
      </p:sp>
    </p:spTree>
    <p:extLst>
      <p:ext uri="{BB962C8B-B14F-4D97-AF65-F5344CB8AC3E}">
        <p14:creationId xmlns:p14="http://schemas.microsoft.com/office/powerpoint/2010/main" val="1586682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ymbol zastępczy obrazu slajdu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Symbol zastępczy notatek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27652" name="Symbol zastępczy numeru slajdu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57066" indent="-291179">
              <a:defRPr>
                <a:solidFill>
                  <a:schemeClr val="tx1"/>
                </a:solidFill>
                <a:latin typeface="Arial" charset="0"/>
                <a:cs typeface="Arial" charset="0"/>
              </a:defRPr>
            </a:lvl2pPr>
            <a:lvl3pPr marL="1164717" indent="-232943">
              <a:defRPr>
                <a:solidFill>
                  <a:schemeClr val="tx1"/>
                </a:solidFill>
                <a:latin typeface="Arial" charset="0"/>
                <a:cs typeface="Arial" charset="0"/>
              </a:defRPr>
            </a:lvl3pPr>
            <a:lvl4pPr marL="1630604" indent="-232943">
              <a:defRPr>
                <a:solidFill>
                  <a:schemeClr val="tx1"/>
                </a:solidFill>
                <a:latin typeface="Arial" charset="0"/>
                <a:cs typeface="Arial" charset="0"/>
              </a:defRPr>
            </a:lvl4pPr>
            <a:lvl5pPr marL="2096491" indent="-232943">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8AD901F-4647-4EFD-A1C3-827697F3D947}"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597111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990767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156287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457245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944988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459056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6"/>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3435E560-EF6D-4E08-B863-55B68CE25269}" type="datetimeFigureOut">
              <a:rPr lang="pl-PL"/>
              <a:pPr>
                <a:defRPr/>
              </a:pPr>
              <a:t>31.01.2022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7465F906-6BDB-4ACA-A696-ECE21A43F01C}" type="slidenum">
              <a:rPr lang="pl-PL" altLang="pl-PL"/>
              <a:pPr>
                <a:defRPr/>
              </a:pPr>
              <a:t>‹#›</a:t>
            </a:fld>
            <a:endParaRPr lang="pl-PL" altLang="pl-PL"/>
          </a:p>
        </p:txBody>
      </p:sp>
    </p:spTree>
    <p:extLst>
      <p:ext uri="{BB962C8B-B14F-4D97-AF65-F5344CB8AC3E}">
        <p14:creationId xmlns:p14="http://schemas.microsoft.com/office/powerpoint/2010/main" val="249082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E37E80C0-3B43-4AC2-9E59-FDA88B1BCDF7}" type="datetimeFigureOut">
              <a:rPr lang="pl-PL"/>
              <a:pPr>
                <a:defRPr/>
              </a:pPr>
              <a:t>31.01.2022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D7828DA-4D5B-4F4C-865C-BEDD152F6824}" type="slidenum">
              <a:rPr lang="pl-PL" altLang="pl-PL"/>
              <a:pPr>
                <a:defRPr/>
              </a:pPr>
              <a:t>‹#›</a:t>
            </a:fld>
            <a:endParaRPr lang="pl-PL" altLang="pl-PL"/>
          </a:p>
        </p:txBody>
      </p:sp>
    </p:spTree>
    <p:extLst>
      <p:ext uri="{BB962C8B-B14F-4D97-AF65-F5344CB8AC3E}">
        <p14:creationId xmlns:p14="http://schemas.microsoft.com/office/powerpoint/2010/main" val="3503134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9200" y="274639"/>
            <a:ext cx="27432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0" y="274639"/>
            <a:ext cx="80264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A75AF9F-CA2E-4B48-A02C-8E1977612548}" type="datetimeFigureOut">
              <a:rPr lang="pl-PL"/>
              <a:pPr>
                <a:defRPr/>
              </a:pPr>
              <a:t>31.01.2022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9E79DD18-C813-42D7-9B7F-8459E17C74B7}" type="slidenum">
              <a:rPr lang="pl-PL" altLang="pl-PL"/>
              <a:pPr>
                <a:defRPr/>
              </a:pPr>
              <a:t>‹#›</a:t>
            </a:fld>
            <a:endParaRPr lang="pl-PL" altLang="pl-PL"/>
          </a:p>
        </p:txBody>
      </p:sp>
    </p:spTree>
    <p:extLst>
      <p:ext uri="{BB962C8B-B14F-4D97-AF65-F5344CB8AC3E}">
        <p14:creationId xmlns:p14="http://schemas.microsoft.com/office/powerpoint/2010/main" val="777897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6"/>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3435E560-EF6D-4E08-B863-55B68CE25269}" type="datetimeFigureOut">
              <a:rPr lang="pl-PL">
                <a:solidFill>
                  <a:prstClr val="black">
                    <a:tint val="75000"/>
                  </a:prstClr>
                </a:solidFill>
              </a:rPr>
              <a:pPr>
                <a:defRPr/>
              </a:pPr>
              <a:t>31.01.2022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7465F906-6BDB-4ACA-A696-ECE21A43F01C}" type="slidenum">
              <a:rPr lang="pl-PL" altLang="pl-PL"/>
              <a:pPr>
                <a:defRPr/>
              </a:pPr>
              <a:t>‹#›</a:t>
            </a:fld>
            <a:endParaRPr lang="pl-PL" altLang="pl-PL"/>
          </a:p>
        </p:txBody>
      </p:sp>
    </p:spTree>
    <p:extLst>
      <p:ext uri="{BB962C8B-B14F-4D97-AF65-F5344CB8AC3E}">
        <p14:creationId xmlns:p14="http://schemas.microsoft.com/office/powerpoint/2010/main" val="4258035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52671986-A307-43C0-950E-F9EC2CD0EDAB}" type="datetimeFigureOut">
              <a:rPr lang="pl-PL">
                <a:solidFill>
                  <a:prstClr val="black">
                    <a:tint val="75000"/>
                  </a:prstClr>
                </a:solidFill>
              </a:rPr>
              <a:pPr>
                <a:defRPr/>
              </a:pPr>
              <a:t>31.01.2022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C26F7D44-12E0-40C7-B295-268AEA6171F7}" type="slidenum">
              <a:rPr lang="pl-PL" altLang="pl-PL"/>
              <a:pPr>
                <a:defRPr/>
              </a:pPr>
              <a:t>‹#›</a:t>
            </a:fld>
            <a:endParaRPr lang="pl-PL" altLang="pl-PL"/>
          </a:p>
        </p:txBody>
      </p:sp>
    </p:spTree>
    <p:extLst>
      <p:ext uri="{BB962C8B-B14F-4D97-AF65-F5344CB8AC3E}">
        <p14:creationId xmlns:p14="http://schemas.microsoft.com/office/powerpoint/2010/main" val="2056649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1"/>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46530F17-8CBD-4B98-BC46-41FF4F061422}" type="datetimeFigureOut">
              <a:rPr lang="pl-PL">
                <a:solidFill>
                  <a:prstClr val="black">
                    <a:tint val="75000"/>
                  </a:prstClr>
                </a:solidFill>
              </a:rPr>
              <a:pPr>
                <a:defRPr/>
              </a:pPr>
              <a:t>31.01.2022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468752BC-6DAB-4A79-BFD6-36D177BA2843}" type="slidenum">
              <a:rPr lang="pl-PL" altLang="pl-PL"/>
              <a:pPr>
                <a:defRPr/>
              </a:pPr>
              <a:t>‹#›</a:t>
            </a:fld>
            <a:endParaRPr lang="pl-PL" altLang="pl-PL"/>
          </a:p>
        </p:txBody>
      </p:sp>
    </p:spTree>
    <p:extLst>
      <p:ext uri="{BB962C8B-B14F-4D97-AF65-F5344CB8AC3E}">
        <p14:creationId xmlns:p14="http://schemas.microsoft.com/office/powerpoint/2010/main" val="3853733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37E5EEA2-B9D6-4817-A9EE-74A331FBE1B9}" type="datetimeFigureOut">
              <a:rPr lang="pl-PL">
                <a:solidFill>
                  <a:prstClr val="black">
                    <a:tint val="75000"/>
                  </a:prstClr>
                </a:solidFill>
              </a:rPr>
              <a:pPr>
                <a:defRPr/>
              </a:pPr>
              <a:t>31.01.2022</a:t>
            </a:fld>
            <a:endParaRPr lang="pl-PL" dirty="0">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4E1A9139-21BB-4437-9AE6-C658B6B24A12}" type="slidenum">
              <a:rPr lang="pl-PL" altLang="pl-PL"/>
              <a:pPr>
                <a:defRPr/>
              </a:pPr>
              <a:t>‹#›</a:t>
            </a:fld>
            <a:endParaRPr lang="pl-PL" altLang="pl-PL"/>
          </a:p>
        </p:txBody>
      </p:sp>
    </p:spTree>
    <p:extLst>
      <p:ext uri="{BB962C8B-B14F-4D97-AF65-F5344CB8AC3E}">
        <p14:creationId xmlns:p14="http://schemas.microsoft.com/office/powerpoint/2010/main" val="2565601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4D6C0D25-63E2-4F9E-8671-5A48244C300C}" type="datetimeFigureOut">
              <a:rPr lang="pl-PL">
                <a:solidFill>
                  <a:prstClr val="black">
                    <a:tint val="75000"/>
                  </a:prstClr>
                </a:solidFill>
              </a:rPr>
              <a:pPr>
                <a:defRPr/>
              </a:pPr>
              <a:t>31.01.2022</a:t>
            </a:fld>
            <a:endParaRPr lang="pl-PL" dirty="0">
              <a:solidFill>
                <a:prstClr val="black">
                  <a:tint val="75000"/>
                </a:prstClr>
              </a:solidFill>
            </a:endParaRPr>
          </a:p>
        </p:txBody>
      </p:sp>
      <p:sp>
        <p:nvSpPr>
          <p:cNvPr id="8"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9" name="Symbol zastępczy numeru slajdu 5"/>
          <p:cNvSpPr>
            <a:spLocks noGrp="1"/>
          </p:cNvSpPr>
          <p:nvPr>
            <p:ph type="sldNum" sz="quarter" idx="12"/>
          </p:nvPr>
        </p:nvSpPr>
        <p:spPr/>
        <p:txBody>
          <a:bodyPr/>
          <a:lstStyle>
            <a:lvl1pPr>
              <a:defRPr/>
            </a:lvl1pPr>
          </a:lstStyle>
          <a:p>
            <a:pPr>
              <a:defRPr/>
            </a:pPr>
            <a:fld id="{4BFE53EB-D8B0-4BE0-A1FE-227EDCED881B}" type="slidenum">
              <a:rPr lang="pl-PL" altLang="pl-PL"/>
              <a:pPr>
                <a:defRPr/>
              </a:pPr>
              <a:t>‹#›</a:t>
            </a:fld>
            <a:endParaRPr lang="pl-PL" altLang="pl-PL"/>
          </a:p>
        </p:txBody>
      </p:sp>
    </p:spTree>
    <p:extLst>
      <p:ext uri="{BB962C8B-B14F-4D97-AF65-F5344CB8AC3E}">
        <p14:creationId xmlns:p14="http://schemas.microsoft.com/office/powerpoint/2010/main" val="38392684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9E08BA4F-EC0B-4509-ADD5-A17E4906FCAD}" type="datetimeFigureOut">
              <a:rPr lang="pl-PL">
                <a:solidFill>
                  <a:prstClr val="black">
                    <a:tint val="75000"/>
                  </a:prstClr>
                </a:solidFill>
              </a:rPr>
              <a:pPr>
                <a:defRPr/>
              </a:pPr>
              <a:t>31.01.2022</a:t>
            </a:fld>
            <a:endParaRPr lang="pl-PL" dirty="0">
              <a:solidFill>
                <a:prstClr val="black">
                  <a:tint val="75000"/>
                </a:prstClr>
              </a:solidFill>
            </a:endParaRPr>
          </a:p>
        </p:txBody>
      </p:sp>
      <p:sp>
        <p:nvSpPr>
          <p:cNvPr id="4"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5" name="Symbol zastępczy numeru slajdu 5"/>
          <p:cNvSpPr>
            <a:spLocks noGrp="1"/>
          </p:cNvSpPr>
          <p:nvPr>
            <p:ph type="sldNum" sz="quarter" idx="12"/>
          </p:nvPr>
        </p:nvSpPr>
        <p:spPr/>
        <p:txBody>
          <a:bodyPr/>
          <a:lstStyle>
            <a:lvl1pPr>
              <a:defRPr/>
            </a:lvl1pPr>
          </a:lstStyle>
          <a:p>
            <a:pPr>
              <a:defRPr/>
            </a:pPr>
            <a:fld id="{ED0D2D78-A238-41EA-AC0F-B7121F73C95A}" type="slidenum">
              <a:rPr lang="pl-PL" altLang="pl-PL"/>
              <a:pPr>
                <a:defRPr/>
              </a:pPr>
              <a:t>‹#›</a:t>
            </a:fld>
            <a:endParaRPr lang="pl-PL" altLang="pl-PL"/>
          </a:p>
        </p:txBody>
      </p:sp>
    </p:spTree>
    <p:extLst>
      <p:ext uri="{BB962C8B-B14F-4D97-AF65-F5344CB8AC3E}">
        <p14:creationId xmlns:p14="http://schemas.microsoft.com/office/powerpoint/2010/main" val="8372899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94537C8B-2CA2-4C4D-A828-7225FB44EAF2}" type="datetimeFigureOut">
              <a:rPr lang="pl-PL">
                <a:solidFill>
                  <a:prstClr val="black">
                    <a:tint val="75000"/>
                  </a:prstClr>
                </a:solidFill>
              </a:rPr>
              <a:pPr>
                <a:defRPr/>
              </a:pPr>
              <a:t>31.01.2022</a:t>
            </a:fld>
            <a:endParaRPr lang="pl-PL" dirty="0">
              <a:solidFill>
                <a:prstClr val="black">
                  <a:tint val="75000"/>
                </a:prstClr>
              </a:solidFill>
            </a:endParaRPr>
          </a:p>
        </p:txBody>
      </p:sp>
      <p:sp>
        <p:nvSpPr>
          <p:cNvPr id="3"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4" name="Symbol zastępczy numeru slajdu 5"/>
          <p:cNvSpPr>
            <a:spLocks noGrp="1"/>
          </p:cNvSpPr>
          <p:nvPr>
            <p:ph type="sldNum" sz="quarter" idx="12"/>
          </p:nvPr>
        </p:nvSpPr>
        <p:spPr/>
        <p:txBody>
          <a:bodyPr/>
          <a:lstStyle>
            <a:lvl1pPr>
              <a:defRPr/>
            </a:lvl1pPr>
          </a:lstStyle>
          <a:p>
            <a:pPr>
              <a:defRPr/>
            </a:pPr>
            <a:fld id="{758547AD-3638-4FE1-9C80-C9018D5446F6}" type="slidenum">
              <a:rPr lang="pl-PL" altLang="pl-PL"/>
              <a:pPr>
                <a:defRPr/>
              </a:pPr>
              <a:t>‹#›</a:t>
            </a:fld>
            <a:endParaRPr lang="pl-PL" altLang="pl-PL"/>
          </a:p>
        </p:txBody>
      </p:sp>
    </p:spTree>
    <p:extLst>
      <p:ext uri="{BB962C8B-B14F-4D97-AF65-F5344CB8AC3E}">
        <p14:creationId xmlns:p14="http://schemas.microsoft.com/office/powerpoint/2010/main" val="15160882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1"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8246C199-DBD3-4D46-AF36-6693EBC7279D}" type="datetimeFigureOut">
              <a:rPr lang="pl-PL">
                <a:solidFill>
                  <a:prstClr val="black">
                    <a:tint val="75000"/>
                  </a:prstClr>
                </a:solidFill>
              </a:rPr>
              <a:pPr>
                <a:defRPr/>
              </a:pPr>
              <a:t>31.01.2022</a:t>
            </a:fld>
            <a:endParaRPr lang="pl-PL" dirty="0">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F43BE565-13AE-4080-BE1F-86A19DE4938E}" type="slidenum">
              <a:rPr lang="pl-PL" altLang="pl-PL"/>
              <a:pPr>
                <a:defRPr/>
              </a:pPr>
              <a:t>‹#›</a:t>
            </a:fld>
            <a:endParaRPr lang="pl-PL" altLang="pl-PL"/>
          </a:p>
        </p:txBody>
      </p:sp>
    </p:spTree>
    <p:extLst>
      <p:ext uri="{BB962C8B-B14F-4D97-AF65-F5344CB8AC3E}">
        <p14:creationId xmlns:p14="http://schemas.microsoft.com/office/powerpoint/2010/main" val="963140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52671986-A307-43C0-950E-F9EC2CD0EDAB}" type="datetimeFigureOut">
              <a:rPr lang="pl-PL"/>
              <a:pPr>
                <a:defRPr/>
              </a:pPr>
              <a:t>31.01.2022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C26F7D44-12E0-40C7-B295-268AEA6171F7}" type="slidenum">
              <a:rPr lang="pl-PL" altLang="pl-PL"/>
              <a:pPr>
                <a:defRPr/>
              </a:pPr>
              <a:t>‹#›</a:t>
            </a:fld>
            <a:endParaRPr lang="pl-PL" altLang="pl-PL"/>
          </a:p>
        </p:txBody>
      </p:sp>
    </p:spTree>
    <p:extLst>
      <p:ext uri="{BB962C8B-B14F-4D97-AF65-F5344CB8AC3E}">
        <p14:creationId xmlns:p14="http://schemas.microsoft.com/office/powerpoint/2010/main" val="38712455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9466C175-BAB7-4B02-AF5A-C8A6B0F26F04}" type="datetimeFigureOut">
              <a:rPr lang="pl-PL">
                <a:solidFill>
                  <a:prstClr val="black">
                    <a:tint val="75000"/>
                  </a:prstClr>
                </a:solidFill>
              </a:rPr>
              <a:pPr>
                <a:defRPr/>
              </a:pPr>
              <a:t>31.01.2022</a:t>
            </a:fld>
            <a:endParaRPr lang="pl-PL" dirty="0">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52493DAB-CF7E-4E21-B1BB-A5EEE3B28057}" type="slidenum">
              <a:rPr lang="pl-PL" altLang="pl-PL"/>
              <a:pPr>
                <a:defRPr/>
              </a:pPr>
              <a:t>‹#›</a:t>
            </a:fld>
            <a:endParaRPr lang="pl-PL" altLang="pl-PL"/>
          </a:p>
        </p:txBody>
      </p:sp>
    </p:spTree>
    <p:extLst>
      <p:ext uri="{BB962C8B-B14F-4D97-AF65-F5344CB8AC3E}">
        <p14:creationId xmlns:p14="http://schemas.microsoft.com/office/powerpoint/2010/main" val="1098974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E37E80C0-3B43-4AC2-9E59-FDA88B1BCDF7}" type="datetimeFigureOut">
              <a:rPr lang="pl-PL">
                <a:solidFill>
                  <a:prstClr val="black">
                    <a:tint val="75000"/>
                  </a:prstClr>
                </a:solidFill>
              </a:rPr>
              <a:pPr>
                <a:defRPr/>
              </a:pPr>
              <a:t>31.01.2022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AD7828DA-4D5B-4F4C-865C-BEDD152F6824}" type="slidenum">
              <a:rPr lang="pl-PL" altLang="pl-PL"/>
              <a:pPr>
                <a:defRPr/>
              </a:pPr>
              <a:t>‹#›</a:t>
            </a:fld>
            <a:endParaRPr lang="pl-PL" altLang="pl-PL"/>
          </a:p>
        </p:txBody>
      </p:sp>
    </p:spTree>
    <p:extLst>
      <p:ext uri="{BB962C8B-B14F-4D97-AF65-F5344CB8AC3E}">
        <p14:creationId xmlns:p14="http://schemas.microsoft.com/office/powerpoint/2010/main" val="27914984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9200" y="274639"/>
            <a:ext cx="27432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0" y="274639"/>
            <a:ext cx="80264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A75AF9F-CA2E-4B48-A02C-8E1977612548}" type="datetimeFigureOut">
              <a:rPr lang="pl-PL">
                <a:solidFill>
                  <a:prstClr val="black">
                    <a:tint val="75000"/>
                  </a:prstClr>
                </a:solidFill>
              </a:rPr>
              <a:pPr>
                <a:defRPr/>
              </a:pPr>
              <a:t>31.01.2022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9E79DD18-C813-42D7-9B7F-8459E17C74B7}" type="slidenum">
              <a:rPr lang="pl-PL" altLang="pl-PL"/>
              <a:pPr>
                <a:defRPr/>
              </a:pPr>
              <a:t>‹#›</a:t>
            </a:fld>
            <a:endParaRPr lang="pl-PL" altLang="pl-PL"/>
          </a:p>
        </p:txBody>
      </p:sp>
    </p:spTree>
    <p:extLst>
      <p:ext uri="{BB962C8B-B14F-4D97-AF65-F5344CB8AC3E}">
        <p14:creationId xmlns:p14="http://schemas.microsoft.com/office/powerpoint/2010/main" val="3926386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1"/>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46530F17-8CBD-4B98-BC46-41FF4F061422}" type="datetimeFigureOut">
              <a:rPr lang="pl-PL"/>
              <a:pPr>
                <a:defRPr/>
              </a:pPr>
              <a:t>31.01.2022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468752BC-6DAB-4A79-BFD6-36D177BA2843}" type="slidenum">
              <a:rPr lang="pl-PL" altLang="pl-PL"/>
              <a:pPr>
                <a:defRPr/>
              </a:pPr>
              <a:t>‹#›</a:t>
            </a:fld>
            <a:endParaRPr lang="pl-PL" altLang="pl-PL"/>
          </a:p>
        </p:txBody>
      </p:sp>
    </p:spTree>
    <p:extLst>
      <p:ext uri="{BB962C8B-B14F-4D97-AF65-F5344CB8AC3E}">
        <p14:creationId xmlns:p14="http://schemas.microsoft.com/office/powerpoint/2010/main" val="3783889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37E5EEA2-B9D6-4817-A9EE-74A331FBE1B9}" type="datetimeFigureOut">
              <a:rPr lang="pl-PL"/>
              <a:pPr>
                <a:defRPr/>
              </a:pPr>
              <a:t>31.01.2022</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4E1A9139-21BB-4437-9AE6-C658B6B24A12}" type="slidenum">
              <a:rPr lang="pl-PL" altLang="pl-PL"/>
              <a:pPr>
                <a:defRPr/>
              </a:pPr>
              <a:t>‹#›</a:t>
            </a:fld>
            <a:endParaRPr lang="pl-PL" altLang="pl-PL"/>
          </a:p>
        </p:txBody>
      </p:sp>
    </p:spTree>
    <p:extLst>
      <p:ext uri="{BB962C8B-B14F-4D97-AF65-F5344CB8AC3E}">
        <p14:creationId xmlns:p14="http://schemas.microsoft.com/office/powerpoint/2010/main" val="202299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4D6C0D25-63E2-4F9E-8671-5A48244C300C}" type="datetimeFigureOut">
              <a:rPr lang="pl-PL"/>
              <a:pPr>
                <a:defRPr/>
              </a:pPr>
              <a:t>31.01.2022</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4BFE53EB-D8B0-4BE0-A1FE-227EDCED881B}" type="slidenum">
              <a:rPr lang="pl-PL" altLang="pl-PL"/>
              <a:pPr>
                <a:defRPr/>
              </a:pPr>
              <a:t>‹#›</a:t>
            </a:fld>
            <a:endParaRPr lang="pl-PL" altLang="pl-PL"/>
          </a:p>
        </p:txBody>
      </p:sp>
    </p:spTree>
    <p:extLst>
      <p:ext uri="{BB962C8B-B14F-4D97-AF65-F5344CB8AC3E}">
        <p14:creationId xmlns:p14="http://schemas.microsoft.com/office/powerpoint/2010/main" val="1844494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9E08BA4F-EC0B-4509-ADD5-A17E4906FCAD}" type="datetimeFigureOut">
              <a:rPr lang="pl-PL"/>
              <a:pPr>
                <a:defRPr/>
              </a:pPr>
              <a:t>31.01.2022</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ED0D2D78-A238-41EA-AC0F-B7121F73C95A}" type="slidenum">
              <a:rPr lang="pl-PL" altLang="pl-PL"/>
              <a:pPr>
                <a:defRPr/>
              </a:pPr>
              <a:t>‹#›</a:t>
            </a:fld>
            <a:endParaRPr lang="pl-PL" altLang="pl-PL"/>
          </a:p>
        </p:txBody>
      </p:sp>
    </p:spTree>
    <p:extLst>
      <p:ext uri="{BB962C8B-B14F-4D97-AF65-F5344CB8AC3E}">
        <p14:creationId xmlns:p14="http://schemas.microsoft.com/office/powerpoint/2010/main" val="522294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94537C8B-2CA2-4C4D-A828-7225FB44EAF2}" type="datetimeFigureOut">
              <a:rPr lang="pl-PL"/>
              <a:pPr>
                <a:defRPr/>
              </a:pPr>
              <a:t>31.01.2022</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758547AD-3638-4FE1-9C80-C9018D5446F6}" type="slidenum">
              <a:rPr lang="pl-PL" altLang="pl-PL"/>
              <a:pPr>
                <a:defRPr/>
              </a:pPr>
              <a:t>‹#›</a:t>
            </a:fld>
            <a:endParaRPr lang="pl-PL" altLang="pl-PL"/>
          </a:p>
        </p:txBody>
      </p:sp>
    </p:spTree>
    <p:extLst>
      <p:ext uri="{BB962C8B-B14F-4D97-AF65-F5344CB8AC3E}">
        <p14:creationId xmlns:p14="http://schemas.microsoft.com/office/powerpoint/2010/main" val="707397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1"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8246C199-DBD3-4D46-AF36-6693EBC7279D}" type="datetimeFigureOut">
              <a:rPr lang="pl-PL"/>
              <a:pPr>
                <a:defRPr/>
              </a:pPr>
              <a:t>31.01.2022</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43BE565-13AE-4080-BE1F-86A19DE4938E}" type="slidenum">
              <a:rPr lang="pl-PL" altLang="pl-PL"/>
              <a:pPr>
                <a:defRPr/>
              </a:pPr>
              <a:t>‹#›</a:t>
            </a:fld>
            <a:endParaRPr lang="pl-PL" altLang="pl-PL"/>
          </a:p>
        </p:txBody>
      </p:sp>
    </p:spTree>
    <p:extLst>
      <p:ext uri="{BB962C8B-B14F-4D97-AF65-F5344CB8AC3E}">
        <p14:creationId xmlns:p14="http://schemas.microsoft.com/office/powerpoint/2010/main" val="122499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9466C175-BAB7-4B02-AF5A-C8A6B0F26F04}" type="datetimeFigureOut">
              <a:rPr lang="pl-PL"/>
              <a:pPr>
                <a:defRPr/>
              </a:pPr>
              <a:t>31.01.2022</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52493DAB-CF7E-4E21-B1BB-A5EEE3B28057}" type="slidenum">
              <a:rPr lang="pl-PL" altLang="pl-PL"/>
              <a:pPr>
                <a:defRPr/>
              </a:pPr>
              <a:t>‹#›</a:t>
            </a:fld>
            <a:endParaRPr lang="pl-PL" altLang="pl-PL"/>
          </a:p>
        </p:txBody>
      </p:sp>
    </p:spTree>
    <p:extLst>
      <p:ext uri="{BB962C8B-B14F-4D97-AF65-F5344CB8AC3E}">
        <p14:creationId xmlns:p14="http://schemas.microsoft.com/office/powerpoint/2010/main" val="4259464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EB59076-1E8F-433D-B9AB-BEA1F2606673}" type="datetimeFigureOut">
              <a:rPr lang="pl-PL"/>
              <a:pPr>
                <a:defRPr/>
              </a:pPr>
              <a:t>31.01.2022</a:t>
            </a:fld>
            <a:endParaRPr lang="pl-PL" dirty="0"/>
          </a:p>
        </p:txBody>
      </p:sp>
      <p:sp>
        <p:nvSpPr>
          <p:cNvPr id="5" name="Symbol zastępczy stopki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p>
        </p:txBody>
      </p:sp>
      <p:sp>
        <p:nvSpPr>
          <p:cNvPr id="6" name="Symbol zastępczy numeru slajdu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72EBE806-042F-42D8-86BE-D947F4B78333}" type="slidenum">
              <a:rPr lang="pl-PL" altLang="pl-PL"/>
              <a:pPr>
                <a:defRPr/>
              </a:pPr>
              <a:t>‹#›</a:t>
            </a:fld>
            <a:endParaRPr lang="pl-PL" altLang="pl-PL"/>
          </a:p>
        </p:txBody>
      </p:sp>
    </p:spTree>
    <p:extLst>
      <p:ext uri="{BB962C8B-B14F-4D97-AF65-F5344CB8AC3E}">
        <p14:creationId xmlns:p14="http://schemas.microsoft.com/office/powerpoint/2010/main" val="1045078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EB59076-1E8F-433D-B9AB-BEA1F2606673}" type="datetimeFigureOut">
              <a:rPr lang="pl-PL">
                <a:solidFill>
                  <a:prstClr val="black">
                    <a:tint val="75000"/>
                  </a:prstClr>
                </a:solidFill>
              </a:rPr>
              <a:pPr>
                <a:defRPr/>
              </a:pPr>
              <a:t>31.01.2022</a:t>
            </a:fld>
            <a:endParaRPr lang="pl-PL" dirty="0">
              <a:solidFill>
                <a:prstClr val="black">
                  <a:tint val="75000"/>
                </a:prstClr>
              </a:solidFill>
            </a:endParaRPr>
          </a:p>
        </p:txBody>
      </p:sp>
      <p:sp>
        <p:nvSpPr>
          <p:cNvPr id="5" name="Symbol zastępczy stopki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72EBE806-042F-42D8-86BE-D947F4B78333}" type="slidenum">
              <a:rPr lang="pl-PL" altLang="pl-PL"/>
              <a:pPr>
                <a:defRPr/>
              </a:pPr>
              <a:t>‹#›</a:t>
            </a:fld>
            <a:endParaRPr lang="pl-PL" altLang="pl-PL"/>
          </a:p>
        </p:txBody>
      </p:sp>
    </p:spTree>
    <p:extLst>
      <p:ext uri="{BB962C8B-B14F-4D97-AF65-F5344CB8AC3E}">
        <p14:creationId xmlns:p14="http://schemas.microsoft.com/office/powerpoint/2010/main" val="34247417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790575"/>
            <a:ext cx="9144000" cy="4941888"/>
          </a:xfrm>
        </p:spPr>
        <p:txBody>
          <a:bodyPr rtlCol="0">
            <a:normAutofit/>
          </a:bodyPr>
          <a:lstStyle/>
          <a:p>
            <a:pPr eaLnBrk="1" fontAlgn="auto" hangingPunct="1">
              <a:spcAft>
                <a:spcPts val="0"/>
              </a:spcAft>
              <a:defRPr/>
            </a:pPr>
            <a:r>
              <a:rPr lang="pl-PL" b="1" dirty="0">
                <a:effectLst>
                  <a:outerShdw blurRad="38100" dist="38100" dir="2700000" algn="tl">
                    <a:srgbClr val="000000">
                      <a:alpha val="43137"/>
                    </a:srgbClr>
                  </a:outerShdw>
                </a:effectLst>
              </a:rPr>
              <a:t>Fundusze Europejskie </a:t>
            </a:r>
            <a:br>
              <a:rPr lang="pl-PL" b="1" dirty="0">
                <a:effectLst>
                  <a:outerShdw blurRad="38100" dist="38100" dir="2700000" algn="tl">
                    <a:srgbClr val="000000">
                      <a:alpha val="43137"/>
                    </a:srgbClr>
                  </a:outerShdw>
                </a:effectLst>
              </a:rPr>
            </a:br>
            <a:r>
              <a:rPr lang="pl-PL" b="1" dirty="0">
                <a:effectLst>
                  <a:outerShdw blurRad="38100" dist="38100" dir="2700000" algn="tl">
                    <a:srgbClr val="000000">
                      <a:alpha val="43137"/>
                    </a:srgbClr>
                  </a:outerShdw>
                </a:effectLst>
              </a:rPr>
              <a:t>dla Dolnego Śląska 2021-2027</a:t>
            </a:r>
            <a:br>
              <a:rPr lang="pl-PL" b="1" dirty="0">
                <a:effectLst>
                  <a:outerShdw blurRad="38100" dist="38100" dir="2700000" algn="tl">
                    <a:srgbClr val="000000">
                      <a:alpha val="43137"/>
                    </a:srgbClr>
                  </a:outerShdw>
                </a:effectLst>
              </a:rPr>
            </a:br>
            <a:r>
              <a:rPr lang="pl-PL" b="1" dirty="0">
                <a:effectLst>
                  <a:outerShdw blurRad="38100" dist="38100" dir="2700000" algn="tl">
                    <a:srgbClr val="000000">
                      <a:alpha val="43137"/>
                    </a:srgbClr>
                  </a:outerShdw>
                </a:effectLst>
              </a:rPr>
              <a:t>(FEDŚ 2021-2027)</a:t>
            </a:r>
            <a:br>
              <a:rPr lang="pl-PL" b="1" dirty="0">
                <a:effectLst>
                  <a:outerShdw blurRad="38100" dist="38100" dir="2700000" algn="tl">
                    <a:srgbClr val="000000">
                      <a:alpha val="43137"/>
                    </a:srgbClr>
                  </a:outerShdw>
                </a:effectLst>
              </a:rPr>
            </a:br>
            <a:r>
              <a:rPr lang="pl-PL" b="1" dirty="0">
                <a:effectLst>
                  <a:outerShdw blurRad="38100" dist="38100" dir="2700000" algn="tl">
                    <a:srgbClr val="000000">
                      <a:alpha val="43137"/>
                    </a:srgbClr>
                  </a:outerShdw>
                </a:effectLst>
              </a:rPr>
              <a:t>Cel polityki 3</a:t>
            </a:r>
          </a:p>
        </p:txBody>
      </p:sp>
      <p:sp>
        <p:nvSpPr>
          <p:cNvPr id="2051" name="Podtytuł 2"/>
          <p:cNvSpPr>
            <a:spLocks noGrp="1"/>
          </p:cNvSpPr>
          <p:nvPr>
            <p:ph type="subTitle" idx="1"/>
          </p:nvPr>
        </p:nvSpPr>
        <p:spPr>
          <a:xfrm>
            <a:off x="7896202" y="6453188"/>
            <a:ext cx="2771798" cy="404812"/>
          </a:xfrm>
        </p:spPr>
        <p:txBody>
          <a:bodyPr/>
          <a:lstStyle/>
          <a:p>
            <a:pPr eaLnBrk="1" hangingPunct="1"/>
            <a:r>
              <a:rPr lang="pl-PL" altLang="pl-PL" sz="1400">
                <a:solidFill>
                  <a:schemeClr val="tx1"/>
                </a:solidFill>
              </a:rPr>
              <a:t>Wrocław 2022</a:t>
            </a:r>
            <a:endParaRPr lang="pl-PL" altLang="pl-PL" sz="1400" dirty="0">
              <a:solidFill>
                <a:schemeClr val="tx1"/>
              </a:solidFill>
            </a:endParaRPr>
          </a:p>
        </p:txBody>
      </p:sp>
      <p:pic>
        <p:nvPicPr>
          <p:cNvPr id="205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0389" y="188914"/>
            <a:ext cx="4249737"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FE_PR-DS-UE_EFSI-poziom-PL-kolor">
            <a:extLst>
              <a:ext uri="{FF2B5EF4-FFF2-40B4-BE49-F238E27FC236}">
                <a16:creationId xmlns:a16="http://schemas.microsoft.com/office/drawing/2014/main" id="{DC665684-3F6B-4227-A146-139EDDB981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9496" y="158502"/>
            <a:ext cx="4824536" cy="678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BE4D20A2-53F3-4FBA-9989-5A91BEEFAAF3}"/>
              </a:ext>
            </a:extLst>
          </p:cNvPr>
          <p:cNvSpPr txBox="1">
            <a:spLocks/>
          </p:cNvSpPr>
          <p:nvPr/>
        </p:nvSpPr>
        <p:spPr bwMode="auto">
          <a:xfrm>
            <a:off x="660398" y="5551714"/>
            <a:ext cx="11226801" cy="1012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endParaRPr lang="pl-PL" altLang="pl-PL" sz="2400" dirty="0">
              <a:latin typeface="+mn-lt"/>
              <a:ea typeface="Lato Heavy"/>
              <a:cs typeface="Lato Heavy"/>
            </a:endParaRPr>
          </a:p>
        </p:txBody>
      </p:sp>
      <p:sp>
        <p:nvSpPr>
          <p:cNvPr id="16" name="Tytuł 1">
            <a:extLst>
              <a:ext uri="{FF2B5EF4-FFF2-40B4-BE49-F238E27FC236}">
                <a16:creationId xmlns:a16="http://schemas.microsoft.com/office/drawing/2014/main" id="{166C8545-243E-4ABD-ABB9-055C50DA3E4D}"/>
              </a:ext>
            </a:extLst>
          </p:cNvPr>
          <p:cNvSpPr txBox="1">
            <a:spLocks/>
          </p:cNvSpPr>
          <p:nvPr/>
        </p:nvSpPr>
        <p:spPr bwMode="auto">
          <a:xfrm>
            <a:off x="660399" y="1077686"/>
            <a:ext cx="10728529"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1"/>
            <a:r>
              <a:rPr lang="pl-PL" altLang="pl-PL" sz="6000" dirty="0">
                <a:ea typeface="Lato Heavy"/>
                <a:cs typeface="Lato Heavy"/>
              </a:rPr>
              <a:t>Cel polityki 3 (CP 3) </a:t>
            </a:r>
          </a:p>
          <a:p>
            <a:pPr lvl="1"/>
            <a:r>
              <a:rPr lang="pl-PL" altLang="pl-PL" sz="6000" dirty="0">
                <a:ea typeface="Lato Heavy"/>
                <a:cs typeface="Lato Heavy"/>
              </a:rPr>
              <a:t>„Lepiej połączona Europa dzięki zwiększeniu mobilności”</a:t>
            </a:r>
          </a:p>
          <a:p>
            <a:pPr lvl="1"/>
            <a:r>
              <a:rPr lang="pl-PL" altLang="pl-PL" sz="6000" dirty="0">
                <a:ea typeface="Lato Heavy"/>
                <a:cs typeface="Lato Heavy"/>
              </a:rPr>
              <a:t>EFRR</a:t>
            </a:r>
          </a:p>
        </p:txBody>
      </p:sp>
    </p:spTree>
    <p:extLst>
      <p:ext uri="{BB962C8B-B14F-4D97-AF65-F5344CB8AC3E}">
        <p14:creationId xmlns:p14="http://schemas.microsoft.com/office/powerpoint/2010/main" val="2632102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BE4D20A2-53F3-4FBA-9989-5A91BEEFAAF3}"/>
              </a:ext>
            </a:extLst>
          </p:cNvPr>
          <p:cNvSpPr txBox="1">
            <a:spLocks/>
          </p:cNvSpPr>
          <p:nvPr/>
        </p:nvSpPr>
        <p:spPr bwMode="auto">
          <a:xfrm>
            <a:off x="660398" y="5551714"/>
            <a:ext cx="11226801" cy="1012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endParaRPr lang="pl-PL" altLang="pl-PL" sz="2400" dirty="0">
              <a:latin typeface="+mn-lt"/>
              <a:ea typeface="Lato Heavy"/>
              <a:cs typeface="Lato Heavy"/>
            </a:endParaRPr>
          </a:p>
        </p:txBody>
      </p:sp>
      <p:sp>
        <p:nvSpPr>
          <p:cNvPr id="16" name="Tytuł 1">
            <a:extLst>
              <a:ext uri="{FF2B5EF4-FFF2-40B4-BE49-F238E27FC236}">
                <a16:creationId xmlns:a16="http://schemas.microsoft.com/office/drawing/2014/main" id="{166C8545-243E-4ABD-ABB9-055C50DA3E4D}"/>
              </a:ext>
            </a:extLst>
          </p:cNvPr>
          <p:cNvSpPr txBox="1">
            <a:spLocks/>
          </p:cNvSpPr>
          <p:nvPr/>
        </p:nvSpPr>
        <p:spPr bwMode="auto">
          <a:xfrm>
            <a:off x="660399" y="1077686"/>
            <a:ext cx="10728529"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180975" lvl="1" algn="just"/>
            <a:r>
              <a:rPr lang="pl-PL" altLang="pl-PL" sz="2800" dirty="0">
                <a:latin typeface="+mn-lt"/>
                <a:ea typeface="Lato Heavy"/>
                <a:cs typeface="Lato Heavy"/>
              </a:rPr>
              <a:t>Cele szczegółowe celu polityki 3:</a:t>
            </a:r>
          </a:p>
          <a:p>
            <a:pPr marL="180975" lvl="1" algn="just"/>
            <a:endParaRPr lang="pl-PL" altLang="pl-PL" sz="2000" dirty="0">
              <a:latin typeface="+mn-lt"/>
              <a:ea typeface="Lato Heavy"/>
              <a:cs typeface="Lato Heavy"/>
            </a:endParaRPr>
          </a:p>
          <a:p>
            <a:pPr marL="523875" lvl="1" indent="-342900" algn="just">
              <a:buFontTx/>
              <a:buChar char="-"/>
            </a:pPr>
            <a:r>
              <a:rPr lang="pl-PL" altLang="pl-PL" sz="2000" b="1" dirty="0">
                <a:latin typeface="+mn-lt"/>
                <a:ea typeface="Lato Heavy"/>
                <a:cs typeface="Lato Heavy"/>
              </a:rPr>
              <a:t>(ii) Rozwój i udoskonalanie zrównoważonej, odpornej na zmianę klimatu, inteligentnej </a:t>
            </a:r>
            <a:br>
              <a:rPr lang="pl-PL" altLang="pl-PL" sz="2000" b="1" dirty="0">
                <a:latin typeface="+mn-lt"/>
                <a:ea typeface="Lato Heavy"/>
                <a:cs typeface="Lato Heavy"/>
              </a:rPr>
            </a:br>
            <a:r>
              <a:rPr lang="pl-PL" altLang="pl-PL" sz="2000" b="1" dirty="0">
                <a:latin typeface="+mn-lt"/>
                <a:ea typeface="Lato Heavy"/>
                <a:cs typeface="Lato Heavy"/>
              </a:rPr>
              <a:t>i intermodalnej mobilności na poziomie krajowym, regionalnym i lokalnym, w tym poprawa dostępu do sieci TEN-T oraz mobilności transgranicznej.</a:t>
            </a:r>
          </a:p>
          <a:p>
            <a:pPr marL="523875" lvl="1" indent="-342900" algn="just">
              <a:buFontTx/>
              <a:buChar char="-"/>
            </a:pPr>
            <a:endParaRPr lang="pl-PL" altLang="pl-PL" sz="2400" b="1" dirty="0">
              <a:latin typeface="+mn-lt"/>
              <a:ea typeface="Lato Heavy"/>
              <a:cs typeface="Lato Heavy"/>
            </a:endParaRPr>
          </a:p>
          <a:p>
            <a:pPr marL="180975" lvl="1" algn="just"/>
            <a:r>
              <a:rPr lang="pl-PL" altLang="pl-PL" sz="2400" dirty="0">
                <a:latin typeface="+mn-lt"/>
                <a:ea typeface="Lato Heavy"/>
                <a:cs typeface="Lato Heavy"/>
              </a:rPr>
              <a:t>Alokacja Priorytetu 3 Transport -</a:t>
            </a:r>
            <a:r>
              <a:rPr lang="pl-PL" altLang="pl-PL" sz="2400" b="1" dirty="0">
                <a:latin typeface="+mn-lt"/>
                <a:ea typeface="Lato Heavy"/>
                <a:cs typeface="Lato Heavy"/>
              </a:rPr>
              <a:t> </a:t>
            </a:r>
            <a:r>
              <a:rPr lang="pl-PL" sz="2400" b="1" i="0" u="none" strike="noStrike" dirty="0">
                <a:solidFill>
                  <a:srgbClr val="000000"/>
                </a:solidFill>
                <a:effectLst/>
                <a:latin typeface="+mn-lt"/>
              </a:rPr>
              <a:t>332 285 646 EURO</a:t>
            </a:r>
            <a:endParaRPr lang="pl-PL" altLang="pl-PL" sz="2400" b="1" dirty="0">
              <a:latin typeface="+mn-lt"/>
              <a:ea typeface="Lato Heavy"/>
              <a:cs typeface="Lato Heavy"/>
            </a:endParaRPr>
          </a:p>
          <a:p>
            <a:pPr marL="523875" lvl="1" indent="-342900" algn="just">
              <a:buFontTx/>
              <a:buChar char="-"/>
            </a:pPr>
            <a:endParaRPr lang="pl-PL" altLang="pl-PL" sz="2000" b="1" dirty="0">
              <a:latin typeface="+mn-lt"/>
              <a:ea typeface="Lato Heavy"/>
              <a:cs typeface="Lato Heavy"/>
            </a:endParaRPr>
          </a:p>
        </p:txBody>
      </p:sp>
    </p:spTree>
    <p:extLst>
      <p:ext uri="{BB962C8B-B14F-4D97-AF65-F5344CB8AC3E}">
        <p14:creationId xmlns:p14="http://schemas.microsoft.com/office/powerpoint/2010/main" val="2918336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BE4D20A2-53F3-4FBA-9989-5A91BEEFAAF3}"/>
              </a:ext>
            </a:extLst>
          </p:cNvPr>
          <p:cNvSpPr txBox="1">
            <a:spLocks/>
          </p:cNvSpPr>
          <p:nvPr/>
        </p:nvSpPr>
        <p:spPr bwMode="auto">
          <a:xfrm>
            <a:off x="660398" y="5551714"/>
            <a:ext cx="11226801" cy="1012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endParaRPr lang="pl-PL" altLang="pl-PL" sz="2400" dirty="0">
              <a:latin typeface="+mn-lt"/>
              <a:ea typeface="Lato Heavy"/>
              <a:cs typeface="Lato Heavy"/>
            </a:endParaRPr>
          </a:p>
        </p:txBody>
      </p:sp>
      <p:sp>
        <p:nvSpPr>
          <p:cNvPr id="16" name="Tytuł 1">
            <a:extLst>
              <a:ext uri="{FF2B5EF4-FFF2-40B4-BE49-F238E27FC236}">
                <a16:creationId xmlns:a16="http://schemas.microsoft.com/office/drawing/2014/main" id="{166C8545-243E-4ABD-ABB9-055C50DA3E4D}"/>
              </a:ext>
            </a:extLst>
          </p:cNvPr>
          <p:cNvSpPr txBox="1">
            <a:spLocks/>
          </p:cNvSpPr>
          <p:nvPr/>
        </p:nvSpPr>
        <p:spPr bwMode="auto">
          <a:xfrm>
            <a:off x="660399" y="2253343"/>
            <a:ext cx="10728529" cy="4171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lgn="just"/>
            <a:r>
              <a:rPr lang="pl-PL" altLang="pl-PL" sz="3000" dirty="0">
                <a:latin typeface="+mn-lt"/>
                <a:ea typeface="Lato Heavy"/>
                <a:cs typeface="Lato Heavy"/>
              </a:rPr>
              <a:t>Zrównoważony transport - (ii) Rozwój i udoskonalanie zrównoważonej, odpornej na zmianę klimatu, inteligentnej i intermodalnej mobilności na poziomie krajowym, regionalnym i lokalnym, w tym poprawa dostępu do sieci TEN-T oraz mobilności transgranicznej – planowane kierunki interwencji:</a:t>
            </a:r>
          </a:p>
          <a:p>
            <a:pPr marL="342900" indent="-342900" algn="just">
              <a:spcBef>
                <a:spcPts val="600"/>
              </a:spcBef>
              <a:spcAft>
                <a:spcPts val="600"/>
              </a:spcAft>
              <a:buFont typeface="Arial" panose="020B0604020202020204" pitchFamily="34" charset="0"/>
              <a:buChar char="•"/>
            </a:pPr>
            <a:r>
              <a:rPr lang="pl-PL" sz="2000" dirty="0">
                <a:effectLst/>
                <a:latin typeface="Calibri" panose="020F0502020204030204" pitchFamily="34" charset="0"/>
                <a:ea typeface="Times New Roman" panose="02020603050405020304" pitchFamily="18" charset="0"/>
              </a:rPr>
              <a:t>Realizowane będą projekty dotyczące budowy, przebudowy, remontu i modernizacji dróg wojewódzkich poza siecią TEN-T poprawiające spójność komunikacyjną regionu i subregionów, a także polegające na wyprowadzeniu ruchu tranzytowego z miast poprzez budowę obwodnic i obejść miejscowości w przebiegu dróg wojewódzkich. </a:t>
            </a:r>
          </a:p>
          <a:p>
            <a:pPr marL="342900" indent="-342900" algn="just">
              <a:spcBef>
                <a:spcPts val="600"/>
              </a:spcBef>
              <a:spcAft>
                <a:spcPts val="600"/>
              </a:spcAft>
              <a:buFont typeface="Arial" panose="020B0604020202020204" pitchFamily="34" charset="0"/>
              <a:buChar char="•"/>
            </a:pPr>
            <a:r>
              <a:rPr lang="pl-PL" sz="2000" dirty="0">
                <a:effectLst/>
                <a:latin typeface="Calibri" panose="020F0502020204030204" pitchFamily="34" charset="0"/>
                <a:ea typeface="Times New Roman" panose="02020603050405020304" pitchFamily="18" charset="0"/>
              </a:rPr>
              <a:t>Jako element uzupełniający projektów drogowych możliwe będzie finasowanie zadań dotyczących zwiększenia bezpieczeństwa ruchu (w tym zwiększenia bezpieczeństwa niezmotoryzowanych uczestników ruchu), jak również dotyczących  dróg dla rowerów, a także wydatków na infrastrukturę na potrzeby publicznego transportu zbiorowego (np. przystanki, zatoki, wiaty) w pasie dróg wojewódzkich. </a:t>
            </a:r>
          </a:p>
          <a:p>
            <a:pPr marL="180975" lvl="1" algn="just"/>
            <a:endParaRPr lang="pl-PL" altLang="pl-PL" sz="3600" dirty="0">
              <a:latin typeface="+mn-lt"/>
              <a:ea typeface="Lato Heavy"/>
              <a:cs typeface="Lato Heavy"/>
            </a:endParaRPr>
          </a:p>
        </p:txBody>
      </p:sp>
    </p:spTree>
    <p:extLst>
      <p:ext uri="{BB962C8B-B14F-4D97-AF65-F5344CB8AC3E}">
        <p14:creationId xmlns:p14="http://schemas.microsoft.com/office/powerpoint/2010/main" val="2002941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BE4D20A2-53F3-4FBA-9989-5A91BEEFAAF3}"/>
              </a:ext>
            </a:extLst>
          </p:cNvPr>
          <p:cNvSpPr txBox="1">
            <a:spLocks/>
          </p:cNvSpPr>
          <p:nvPr/>
        </p:nvSpPr>
        <p:spPr bwMode="auto">
          <a:xfrm>
            <a:off x="660398" y="5551714"/>
            <a:ext cx="11226801" cy="1012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endParaRPr lang="pl-PL" altLang="pl-PL" sz="2400" dirty="0">
              <a:latin typeface="+mn-lt"/>
              <a:ea typeface="Lato Heavy"/>
              <a:cs typeface="Lato Heavy"/>
            </a:endParaRPr>
          </a:p>
        </p:txBody>
      </p:sp>
      <p:sp>
        <p:nvSpPr>
          <p:cNvPr id="16" name="Tytuł 1">
            <a:extLst>
              <a:ext uri="{FF2B5EF4-FFF2-40B4-BE49-F238E27FC236}">
                <a16:creationId xmlns:a16="http://schemas.microsoft.com/office/drawing/2014/main" id="{166C8545-243E-4ABD-ABB9-055C50DA3E4D}"/>
              </a:ext>
            </a:extLst>
          </p:cNvPr>
          <p:cNvSpPr txBox="1">
            <a:spLocks/>
          </p:cNvSpPr>
          <p:nvPr/>
        </p:nvSpPr>
        <p:spPr bwMode="auto">
          <a:xfrm>
            <a:off x="660399" y="1077686"/>
            <a:ext cx="10728529"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just">
              <a:spcBef>
                <a:spcPts val="600"/>
              </a:spcBef>
              <a:spcAft>
                <a:spcPts val="600"/>
              </a:spcAft>
            </a:pPr>
            <a:r>
              <a:rPr lang="pl-PL" altLang="pl-PL" sz="2800" dirty="0">
                <a:latin typeface="+mn-lt"/>
                <a:ea typeface="Lato Heavy"/>
                <a:cs typeface="Lato Heavy"/>
              </a:rPr>
              <a:t>(ii) Rozwój i udoskonalanie zrównoważonej, odpornej na zmianę klimatu, inteligentnej i intermodalnej mobilności na poziomie krajowym, regionalnym i lokalnym, w tym poprawa dostępu do sieci TEN-T oraz mobilności transgranicznej – planowane kierunki interwencji – c.d.:</a:t>
            </a:r>
          </a:p>
          <a:p>
            <a:pPr marL="342900" indent="-342900" algn="just">
              <a:spcBef>
                <a:spcPts val="600"/>
              </a:spcBef>
              <a:spcAft>
                <a:spcPts val="600"/>
              </a:spcAft>
              <a:buFont typeface="Arial" panose="020B0604020202020204" pitchFamily="34" charset="0"/>
              <a:buChar char="•"/>
            </a:pPr>
            <a:r>
              <a:rPr lang="pl-PL" sz="1800" dirty="0">
                <a:effectLst/>
                <a:latin typeface="Calibri" panose="020F0502020204030204" pitchFamily="34" charset="0"/>
                <a:ea typeface="Times New Roman" panose="02020603050405020304" pitchFamily="18" charset="0"/>
              </a:rPr>
              <a:t>Finansowaniu podlegać będą również działania związane z rozwojem transportu kolejowego poza siecią TEN-T poprzez  inwestycje w linie kolejowe (budowę, przebudowę, modernizację oraz remont) poprawiające spójność komunikacyjną oraz ograniczające wykluczenie komunikacyjne. Jako element uzupełniający możliwe będzie finasowanie infrastruktury towarzyszącej (np. perony i przystanki kolejowe) służącej do obsługi ruchu pasażerskiego.</a:t>
            </a:r>
          </a:p>
          <a:p>
            <a:pPr marL="342900" indent="-342900" algn="just">
              <a:spcBef>
                <a:spcPts val="600"/>
              </a:spcBef>
              <a:spcAft>
                <a:spcPts val="600"/>
              </a:spcAft>
              <a:buFont typeface="Arial" panose="020B0604020202020204" pitchFamily="34" charset="0"/>
              <a:buChar char="•"/>
            </a:pPr>
            <a:r>
              <a:rPr lang="pl-PL" sz="1800" dirty="0">
                <a:effectLst/>
                <a:latin typeface="Calibri" panose="020F0502020204030204" pitchFamily="34" charset="0"/>
                <a:ea typeface="Times New Roman" panose="02020603050405020304" pitchFamily="18" charset="0"/>
              </a:rPr>
              <a:t>Realizacja powyższych działań zwiększy mobilność mieszkańców Dolnego Śląska ułatwiając komunikację ze stolicą województwa oraz między mniejszymi miejscowościami. Realizacja działań wpłynie na wzrost atrakcyjności województwa dolnośląskiego poprzez zwiększenie dostępności komunikacyjnej jego poszczególnych obszarów.</a:t>
            </a:r>
          </a:p>
          <a:p>
            <a:pPr marL="342900" indent="-342900" algn="just">
              <a:spcBef>
                <a:spcPts val="600"/>
              </a:spcBef>
              <a:spcAft>
                <a:spcPts val="600"/>
              </a:spcAft>
              <a:buFont typeface="Arial" panose="020B0604020202020204" pitchFamily="34" charset="0"/>
              <a:buChar char="•"/>
            </a:pPr>
            <a:r>
              <a:rPr lang="pl-PL" sz="1800" dirty="0">
                <a:effectLst/>
                <a:latin typeface="Calibri" panose="020F0502020204030204" pitchFamily="34" charset="0"/>
                <a:ea typeface="Times New Roman" panose="02020603050405020304" pitchFamily="18" charset="0"/>
              </a:rPr>
              <a:t>W ramach interwencji uzupełniającej w celu szczegółowym jako osobny projekt przewiduje się możliwość finansowania zakupu taboru kolejowego do przewozów o charakterze regionalnym w publicznym systemie transportu zbiorowego.</a:t>
            </a:r>
          </a:p>
        </p:txBody>
      </p:sp>
    </p:spTree>
    <p:extLst>
      <p:ext uri="{BB962C8B-B14F-4D97-AF65-F5344CB8AC3E}">
        <p14:creationId xmlns:p14="http://schemas.microsoft.com/office/powerpoint/2010/main" val="1636390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BE4D20A2-53F3-4FBA-9989-5A91BEEFAAF3}"/>
              </a:ext>
            </a:extLst>
          </p:cNvPr>
          <p:cNvSpPr txBox="1">
            <a:spLocks/>
          </p:cNvSpPr>
          <p:nvPr/>
        </p:nvSpPr>
        <p:spPr bwMode="auto">
          <a:xfrm>
            <a:off x="660398" y="5551714"/>
            <a:ext cx="11226801" cy="1012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endParaRPr lang="pl-PL" altLang="pl-PL" sz="2400" dirty="0">
              <a:latin typeface="+mn-lt"/>
              <a:ea typeface="Lato Heavy"/>
              <a:cs typeface="Lato Heavy"/>
            </a:endParaRPr>
          </a:p>
        </p:txBody>
      </p:sp>
      <p:sp>
        <p:nvSpPr>
          <p:cNvPr id="16" name="Tytuł 1">
            <a:extLst>
              <a:ext uri="{FF2B5EF4-FFF2-40B4-BE49-F238E27FC236}">
                <a16:creationId xmlns:a16="http://schemas.microsoft.com/office/drawing/2014/main" id="{166C8545-243E-4ABD-ABB9-055C50DA3E4D}"/>
              </a:ext>
            </a:extLst>
          </p:cNvPr>
          <p:cNvSpPr txBox="1">
            <a:spLocks/>
          </p:cNvSpPr>
          <p:nvPr/>
        </p:nvSpPr>
        <p:spPr bwMode="auto">
          <a:xfrm>
            <a:off x="660399" y="1077686"/>
            <a:ext cx="10728529"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lgn="just"/>
            <a:r>
              <a:rPr lang="pl-PL" altLang="pl-PL" sz="3200" dirty="0">
                <a:latin typeface="+mn-lt"/>
                <a:ea typeface="Lato Heavy"/>
                <a:cs typeface="Lato Heavy"/>
              </a:rPr>
              <a:t>(ii) Rozwój i udoskonalanie zrównoważonej, odpornej na zmianę klimatu, inteligentnej i intermodalnej mobilności na poziomie krajowym, regionalnym i lokalnym, w tym poprawa dostępu do sieci TEN-T oraz mobilności transgranicznej - główne grupy docelowe:</a:t>
            </a:r>
            <a:endParaRPr lang="pl-PL" altLang="pl-PL" sz="3600" dirty="0">
              <a:latin typeface="+mn-lt"/>
              <a:ea typeface="Lato Heavy"/>
              <a:cs typeface="Lato Heavy"/>
            </a:endParaRPr>
          </a:p>
          <a:p>
            <a:pPr marL="538163" lvl="1" indent="-357188" algn="just">
              <a:buFontTx/>
              <a:buChar char="-"/>
            </a:pPr>
            <a:r>
              <a:rPr lang="pl-PL" altLang="pl-PL" sz="3200" dirty="0">
                <a:ea typeface="Lato Heavy"/>
                <a:cs typeface="Lato Heavy"/>
              </a:rPr>
              <a:t>m</a:t>
            </a:r>
            <a:r>
              <a:rPr lang="pl-PL" sz="3200" dirty="0">
                <a:effectLst/>
                <a:latin typeface="Calibri" panose="020F0502020204030204" pitchFamily="34" charset="0"/>
                <a:ea typeface="Times New Roman" panose="02020603050405020304" pitchFamily="18" charset="0"/>
              </a:rPr>
              <a:t>ieszkańcy województwa dolnośląskiego, </a:t>
            </a:r>
          </a:p>
          <a:p>
            <a:pPr marL="538163" lvl="1" indent="-357188" algn="just">
              <a:buFontTx/>
              <a:buChar char="-"/>
            </a:pPr>
            <a:r>
              <a:rPr lang="pl-PL" sz="3200" dirty="0">
                <a:ea typeface="Times New Roman" panose="02020603050405020304" pitchFamily="18" charset="0"/>
              </a:rPr>
              <a:t>t</a:t>
            </a:r>
            <a:r>
              <a:rPr lang="pl-PL" sz="3200" dirty="0">
                <a:effectLst/>
                <a:latin typeface="Calibri" panose="020F0502020204030204" pitchFamily="34" charset="0"/>
                <a:ea typeface="Times New Roman" panose="02020603050405020304" pitchFamily="18" charset="0"/>
              </a:rPr>
              <a:t>uryści,</a:t>
            </a:r>
          </a:p>
          <a:p>
            <a:pPr marL="538163" lvl="1" indent="-357188" algn="just">
              <a:buFontTx/>
              <a:buChar char="-"/>
            </a:pPr>
            <a:r>
              <a:rPr lang="pl-PL" sz="3200" dirty="0">
                <a:effectLst/>
                <a:latin typeface="Calibri" panose="020F0502020204030204" pitchFamily="34" charset="0"/>
                <a:ea typeface="Times New Roman" panose="02020603050405020304" pitchFamily="18" charset="0"/>
              </a:rPr>
              <a:t>przedsiębiorcy,</a:t>
            </a:r>
            <a:r>
              <a:rPr lang="pl-PL" sz="3200" dirty="0">
                <a:ea typeface="Times New Roman" panose="02020603050405020304" pitchFamily="18" charset="0"/>
              </a:rPr>
              <a:t> instytucje i przedsiębiorstwa.</a:t>
            </a:r>
            <a:endParaRPr lang="pl-PL" sz="32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384213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6" name="Prostokąt 5">
            <a:extLst>
              <a:ext uri="{FF2B5EF4-FFF2-40B4-BE49-F238E27FC236}">
                <a16:creationId xmlns:a16="http://schemas.microsoft.com/office/drawing/2014/main" id="{F1779013-7E87-4E17-8C25-221963509409}"/>
              </a:ext>
            </a:extLst>
          </p:cNvPr>
          <p:cNvSpPr/>
          <p:nvPr/>
        </p:nvSpPr>
        <p:spPr>
          <a:xfrm>
            <a:off x="556432" y="3085391"/>
            <a:ext cx="10621935" cy="523220"/>
          </a:xfrm>
          <a:prstGeom prst="rect">
            <a:avLst/>
          </a:prstGeom>
        </p:spPr>
        <p:txBody>
          <a:bodyPr wrap="squar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800" b="1" i="0" u="none" strike="noStrike" kern="1200" cap="none" spc="0" normalizeH="0" baseline="0" noProof="0" dirty="0">
                <a:ln>
                  <a:noFill/>
                </a:ln>
                <a:solidFill>
                  <a:prstClr val="black"/>
                </a:solidFill>
                <a:effectLst/>
                <a:uLnTx/>
                <a:uFillTx/>
                <a:latin typeface="Calibri"/>
                <a:ea typeface="+mn-ea"/>
                <a:cs typeface="+mn-cs"/>
              </a:rPr>
              <a:t>Dzi</a:t>
            </a:r>
            <a:r>
              <a:rPr lang="pl-PL" sz="2800" b="1" dirty="0">
                <a:solidFill>
                  <a:prstClr val="black"/>
                </a:solidFill>
                <a:latin typeface="Calibri"/>
              </a:rPr>
              <a:t>ękuję za uwagę!</a:t>
            </a:r>
          </a:p>
        </p:txBody>
      </p:sp>
      <p:pic>
        <p:nvPicPr>
          <p:cNvPr id="5" name="Picture 2" descr="FE_PR-DS-UE_EFSI-poziom-PL-kolor">
            <a:extLst>
              <a:ext uri="{FF2B5EF4-FFF2-40B4-BE49-F238E27FC236}">
                <a16:creationId xmlns:a16="http://schemas.microsoft.com/office/drawing/2014/main" id="{FE3699F2-0049-430D-A44F-AAD5E7D290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3810" y="5167824"/>
            <a:ext cx="4824536" cy="678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6116240"/>
      </p:ext>
    </p:extLst>
  </p:cSld>
  <p:clrMapOvr>
    <a:masterClrMapping/>
  </p:clrMapOvr>
</p:sld>
</file>

<file path=ppt/theme/theme1.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1675</TotalTime>
  <Words>451</Words>
  <Application>Microsoft Office PowerPoint</Application>
  <PresentationFormat>Panoramiczny</PresentationFormat>
  <Paragraphs>29</Paragraphs>
  <Slides>7</Slides>
  <Notes>7</Notes>
  <HiddenSlides>0</HiddenSlides>
  <MMClips>0</MMClips>
  <ScaleCrop>false</ScaleCrop>
  <HeadingPairs>
    <vt:vector size="6" baseType="variant">
      <vt:variant>
        <vt:lpstr>Używane czcionki</vt:lpstr>
      </vt:variant>
      <vt:variant>
        <vt:i4>2</vt:i4>
      </vt:variant>
      <vt:variant>
        <vt:lpstr>Motyw</vt:lpstr>
      </vt:variant>
      <vt:variant>
        <vt:i4>2</vt:i4>
      </vt:variant>
      <vt:variant>
        <vt:lpstr>Tytuły slajdów</vt:lpstr>
      </vt:variant>
      <vt:variant>
        <vt:i4>7</vt:i4>
      </vt:variant>
    </vt:vector>
  </HeadingPairs>
  <TitlesOfParts>
    <vt:vector size="11" baseType="lpstr">
      <vt:lpstr>Arial</vt:lpstr>
      <vt:lpstr>Calibri</vt:lpstr>
      <vt:lpstr>1_Motyw pakietu Office</vt:lpstr>
      <vt:lpstr>2_Motyw pakietu Office</vt:lpstr>
      <vt:lpstr>Fundusze Europejskie  dla Dolnego Śląska 2021-2027 (FEDŚ 2021-2027) Cel polityki 3</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 przygotowań Regionalnego Programu Operacyjnego Województwa Dolnośląskiego na lata 2021-2027</dc:title>
  <dc:creator>Przemysław Galkowski</dc:creator>
  <cp:lastModifiedBy>Grzegorz Mikołajczyk</cp:lastModifiedBy>
  <cp:revision>207</cp:revision>
  <dcterms:created xsi:type="dcterms:W3CDTF">2020-11-10T08:45:52Z</dcterms:created>
  <dcterms:modified xsi:type="dcterms:W3CDTF">2022-01-31T06:45:13Z</dcterms:modified>
</cp:coreProperties>
</file>