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5"/>
  </p:notesMasterIdLst>
  <p:sldIdLst>
    <p:sldId id="257" r:id="rId3"/>
    <p:sldId id="500" r:id="rId4"/>
    <p:sldId id="505" r:id="rId5"/>
    <p:sldId id="526" r:id="rId6"/>
    <p:sldId id="506" r:id="rId7"/>
    <p:sldId id="509" r:id="rId8"/>
    <p:sldId id="510" r:id="rId9"/>
    <p:sldId id="521" r:id="rId10"/>
    <p:sldId id="524" r:id="rId11"/>
    <p:sldId id="525" r:id="rId12"/>
    <p:sldId id="522" r:id="rId13"/>
    <p:sldId id="507" r:id="rId14"/>
    <p:sldId id="511" r:id="rId15"/>
    <p:sldId id="508" r:id="rId16"/>
    <p:sldId id="516" r:id="rId17"/>
    <p:sldId id="517" r:id="rId18"/>
    <p:sldId id="520" r:id="rId19"/>
    <p:sldId id="518" r:id="rId20"/>
    <p:sldId id="486" r:id="rId21"/>
    <p:sldId id="538" r:id="rId22"/>
    <p:sldId id="536" r:id="rId23"/>
    <p:sldId id="537" r:id="rId2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olina Pasik" initials="KP" lastIdx="6" clrIdx="0"/>
  <p:cmAuthor id="2" name="Grzegorz Mikołajczyk" initials="GM"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3250" autoAdjust="0"/>
  </p:normalViewPr>
  <p:slideViewPr>
    <p:cSldViewPr snapToGrid="0">
      <p:cViewPr varScale="1">
        <p:scale>
          <a:sx n="103" d="100"/>
          <a:sy n="103" d="100"/>
        </p:scale>
        <p:origin x="82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E5EEDD-F0FB-4B68-98E0-9D89E3E35A3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pl-PL"/>
        </a:p>
      </dgm:t>
    </dgm:pt>
    <dgm:pt modelId="{469FB222-8522-4D20-BFCF-7D18B3067BC4}">
      <dgm:prSet phldrT="[Tekst]"/>
      <dgm:spPr/>
      <dgm:t>
        <a:bodyPr/>
        <a:lstStyle/>
        <a:p>
          <a:pPr marL="0" marR="0" lvl="0" indent="0" defTabSz="444500" eaLnBrk="1" fontAlgn="auto" latinLnBrk="0" hangingPunct="1">
            <a:lnSpc>
              <a:spcPct val="90000"/>
            </a:lnSpc>
            <a:spcBef>
              <a:spcPct val="0"/>
            </a:spcBef>
            <a:spcAft>
              <a:spcPct val="35000"/>
            </a:spcAft>
            <a:buClrTx/>
            <a:buSzTx/>
            <a:buFontTx/>
            <a:buNone/>
            <a:tabLst/>
            <a:defRPr/>
          </a:pPr>
          <a:r>
            <a:rPr lang="pl-PL" dirty="0"/>
            <a:t>Kto może złożyć wniosek o dofinansowanie oraz zostać beneficjentem</a:t>
          </a:r>
          <a:br>
            <a:rPr lang="pl-PL" dirty="0"/>
          </a:br>
          <a:r>
            <a:rPr lang="pl-PL" dirty="0"/>
            <a:t>projektu hybrydowego?</a:t>
          </a:r>
        </a:p>
        <a:p>
          <a:pPr marL="0" lvl="0" defTabSz="444500">
            <a:lnSpc>
              <a:spcPct val="90000"/>
            </a:lnSpc>
            <a:spcBef>
              <a:spcPct val="0"/>
            </a:spcBef>
            <a:spcAft>
              <a:spcPct val="35000"/>
            </a:spcAft>
            <a:buNone/>
          </a:pPr>
          <a:endParaRPr lang="pl-PL" dirty="0"/>
        </a:p>
      </dgm:t>
    </dgm:pt>
    <dgm:pt modelId="{21BEC280-4F78-4B36-963B-80DA3191AE56}" type="parTrans" cxnId="{E2552DFA-8768-4923-9947-3DE68F4A323C}">
      <dgm:prSet/>
      <dgm:spPr/>
      <dgm:t>
        <a:bodyPr/>
        <a:lstStyle/>
        <a:p>
          <a:endParaRPr lang="pl-PL"/>
        </a:p>
      </dgm:t>
    </dgm:pt>
    <dgm:pt modelId="{969FE7D2-24BA-4C52-BF87-8D22A1BE2F76}" type="sibTrans" cxnId="{E2552DFA-8768-4923-9947-3DE68F4A323C}">
      <dgm:prSet/>
      <dgm:spPr/>
      <dgm:t>
        <a:bodyPr/>
        <a:lstStyle/>
        <a:p>
          <a:endParaRPr lang="pl-PL"/>
        </a:p>
      </dgm:t>
    </dgm:pt>
    <dgm:pt modelId="{640EB999-B370-46D7-A16A-4DC0420F50EC}">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pl-PL" dirty="0"/>
            <a:t>Kto może ponosić wydatki kwalifikowalne w projekcie hybrydowym?</a:t>
          </a:r>
        </a:p>
        <a:p>
          <a:endParaRPr lang="pl-PL" dirty="0"/>
        </a:p>
      </dgm:t>
    </dgm:pt>
    <dgm:pt modelId="{356AD91F-1AB7-4461-8F4A-B1B66391AD84}" type="parTrans" cxnId="{39069D0E-B38A-4860-81E0-577AE94E87DF}">
      <dgm:prSet/>
      <dgm:spPr/>
      <dgm:t>
        <a:bodyPr/>
        <a:lstStyle/>
        <a:p>
          <a:endParaRPr lang="pl-PL"/>
        </a:p>
      </dgm:t>
    </dgm:pt>
    <dgm:pt modelId="{F14A4938-3A90-46DD-BA69-4D80C1E58E58}" type="sibTrans" cxnId="{39069D0E-B38A-4860-81E0-577AE94E87DF}">
      <dgm:prSet/>
      <dgm:spPr/>
      <dgm:t>
        <a:bodyPr/>
        <a:lstStyle/>
        <a:p>
          <a:endParaRPr lang="pl-PL"/>
        </a:p>
      </dgm:t>
    </dgm:pt>
    <dgm:pt modelId="{62AFCEE4-5EBF-4557-BC32-F57BA40A66BD}">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pl-PL" dirty="0"/>
            <a:t>Które koszty są kwalifikowalne w projekcie hybrydowym?</a:t>
          </a:r>
        </a:p>
        <a:p>
          <a:pPr marL="0" lvl="0" defTabSz="355600">
            <a:lnSpc>
              <a:spcPct val="90000"/>
            </a:lnSpc>
            <a:spcBef>
              <a:spcPct val="0"/>
            </a:spcBef>
            <a:spcAft>
              <a:spcPct val="35000"/>
            </a:spcAft>
            <a:buNone/>
          </a:pPr>
          <a:endParaRPr lang="pl-PL" dirty="0"/>
        </a:p>
      </dgm:t>
    </dgm:pt>
    <dgm:pt modelId="{E7BFE134-77E8-4F05-A092-6BAC2C224CE6}" type="parTrans" cxnId="{4C80DB79-59B9-46D6-9685-F571C3E71ECE}">
      <dgm:prSet/>
      <dgm:spPr/>
      <dgm:t>
        <a:bodyPr/>
        <a:lstStyle/>
        <a:p>
          <a:endParaRPr lang="pl-PL"/>
        </a:p>
      </dgm:t>
    </dgm:pt>
    <dgm:pt modelId="{F03B4A0E-4AEC-4064-8C9F-4BCE561F5768}" type="sibTrans" cxnId="{4C80DB79-59B9-46D6-9685-F571C3E71ECE}">
      <dgm:prSet/>
      <dgm:spPr/>
      <dgm:t>
        <a:bodyPr/>
        <a:lstStyle/>
        <a:p>
          <a:endParaRPr lang="pl-PL"/>
        </a:p>
      </dgm:t>
    </dgm:pt>
    <dgm:pt modelId="{CE3AB13A-3B16-436D-B9F8-A1FCE0F1BD39}">
      <dgm:prSet custT="1"/>
      <dgm:spPr/>
      <dgm:t>
        <a:bodyPr/>
        <a:lstStyle/>
        <a:p>
          <a:pPr>
            <a:buFont typeface="+mj-lt"/>
            <a:buAutoNum type="arabicPeriod"/>
          </a:pPr>
          <a:r>
            <a:rPr lang="pl-PL" sz="1100" dirty="0"/>
            <a:t> Podmiot publiczny – zarówno przed, jak i po wybraniu partnera prywatnego</a:t>
          </a:r>
        </a:p>
      </dgm:t>
    </dgm:pt>
    <dgm:pt modelId="{D3C143C7-B757-41B2-9041-D2980AE58019}" type="parTrans" cxnId="{0807B4AF-5F43-4EAE-886A-BCE8FEF6ED8B}">
      <dgm:prSet/>
      <dgm:spPr/>
      <dgm:t>
        <a:bodyPr/>
        <a:lstStyle/>
        <a:p>
          <a:endParaRPr lang="pl-PL"/>
        </a:p>
      </dgm:t>
    </dgm:pt>
    <dgm:pt modelId="{92DC3C55-28A7-4B5E-90A0-59E40FEE3A08}" type="sibTrans" cxnId="{0807B4AF-5F43-4EAE-886A-BCE8FEF6ED8B}">
      <dgm:prSet/>
      <dgm:spPr/>
      <dgm:t>
        <a:bodyPr/>
        <a:lstStyle/>
        <a:p>
          <a:endParaRPr lang="pl-PL"/>
        </a:p>
      </dgm:t>
    </dgm:pt>
    <dgm:pt modelId="{25803C97-7E93-4393-8F9F-B9956F9592B7}">
      <dgm:prSet custT="1"/>
      <dgm:spPr/>
      <dgm:t>
        <a:bodyPr/>
        <a:lstStyle/>
        <a:p>
          <a:pPr>
            <a:buFont typeface="+mj-lt"/>
            <a:buAutoNum type="arabicPeriod"/>
          </a:pPr>
          <a:r>
            <a:rPr lang="pl-PL" sz="1100" dirty="0"/>
            <a:t> Podmiot publiczny pełniący rolę beneficjenta projektu</a:t>
          </a:r>
        </a:p>
      </dgm:t>
    </dgm:pt>
    <dgm:pt modelId="{D1C7345E-6D16-4C77-9429-FADA0FCDEDF2}" type="parTrans" cxnId="{14363065-F3F2-4F48-95E4-39F97965DFD0}">
      <dgm:prSet/>
      <dgm:spPr/>
      <dgm:t>
        <a:bodyPr/>
        <a:lstStyle/>
        <a:p>
          <a:endParaRPr lang="pl-PL"/>
        </a:p>
      </dgm:t>
    </dgm:pt>
    <dgm:pt modelId="{E4E980E3-F1A3-4DB9-BEEF-6C859432531F}" type="sibTrans" cxnId="{14363065-F3F2-4F48-95E4-39F97965DFD0}">
      <dgm:prSet/>
      <dgm:spPr/>
      <dgm:t>
        <a:bodyPr/>
        <a:lstStyle/>
        <a:p>
          <a:endParaRPr lang="pl-PL"/>
        </a:p>
      </dgm:t>
    </dgm:pt>
    <dgm:pt modelId="{A95F8CF8-7D4E-4545-9BA0-BB7E78FD52D1}">
      <dgm:prSet/>
      <dgm:spPr/>
      <dgm:t>
        <a:bodyPr/>
        <a:lstStyle/>
        <a:p>
          <a:endParaRPr lang="pl-PL" sz="1000" dirty="0"/>
        </a:p>
      </dgm:t>
    </dgm:pt>
    <dgm:pt modelId="{5A10BFFA-CB01-4A7A-95DB-2A20FC704396}" type="parTrans" cxnId="{89B7420C-AB75-4607-938F-45D6DC233A0C}">
      <dgm:prSet/>
      <dgm:spPr/>
      <dgm:t>
        <a:bodyPr/>
        <a:lstStyle/>
        <a:p>
          <a:endParaRPr lang="pl-PL"/>
        </a:p>
      </dgm:t>
    </dgm:pt>
    <dgm:pt modelId="{7124171A-043E-4FD7-A37C-5141A126712D}" type="sibTrans" cxnId="{89B7420C-AB75-4607-938F-45D6DC233A0C}">
      <dgm:prSet/>
      <dgm:spPr/>
      <dgm:t>
        <a:bodyPr/>
        <a:lstStyle/>
        <a:p>
          <a:endParaRPr lang="pl-PL"/>
        </a:p>
      </dgm:t>
    </dgm:pt>
    <dgm:pt modelId="{4D39AB27-078F-4808-B01B-87E1877EE9D1}">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1100" dirty="0"/>
            <a:t>Wyłącznie nakłady inwestycyjne (nawet jeśli środki z dofinansowania będą przekazywane partnerowi prywatnemu, jako część opłaty za dostępność, już po okresie kwalifikowalności)</a:t>
          </a:r>
        </a:p>
        <a:p>
          <a:pPr marL="57150" lvl="1" indent="0" defTabSz="311150">
            <a:lnSpc>
              <a:spcPct val="90000"/>
            </a:lnSpc>
            <a:spcBef>
              <a:spcPct val="0"/>
            </a:spcBef>
            <a:spcAft>
              <a:spcPct val="15000"/>
            </a:spcAft>
          </a:pPr>
          <a:endParaRPr lang="pl-PL" sz="1200" dirty="0"/>
        </a:p>
      </dgm:t>
    </dgm:pt>
    <dgm:pt modelId="{A7B125D2-E52F-48DC-B3CC-4EB1EB8D923E}" type="parTrans" cxnId="{862F1D61-0EB2-4956-96CD-C2376D5BAB3C}">
      <dgm:prSet/>
      <dgm:spPr/>
      <dgm:t>
        <a:bodyPr/>
        <a:lstStyle/>
        <a:p>
          <a:endParaRPr lang="pl-PL"/>
        </a:p>
      </dgm:t>
    </dgm:pt>
    <dgm:pt modelId="{F975E306-FBDE-473A-A0FA-0765080066B0}" type="sibTrans" cxnId="{862F1D61-0EB2-4956-96CD-C2376D5BAB3C}">
      <dgm:prSet/>
      <dgm:spPr/>
      <dgm:t>
        <a:bodyPr/>
        <a:lstStyle/>
        <a:p>
          <a:endParaRPr lang="pl-PL"/>
        </a:p>
      </dgm:t>
    </dgm:pt>
    <dgm:pt modelId="{6C9AA2E4-7533-4537-8406-2E27B49254AA}">
      <dgm:prSet custT="1"/>
      <dgm:spPr/>
      <dgm:t>
        <a:bodyPr/>
        <a:lstStyle/>
        <a:p>
          <a:pPr>
            <a:buFont typeface="+mj-lt"/>
            <a:buNone/>
          </a:pPr>
          <a:r>
            <a:rPr lang="pl-PL" sz="1100" dirty="0"/>
            <a:t>2. Partner prywatny – który został wybrany (co najmniej wybór najkorzystniejszej oferty, a najlepiej umowa o PPP)</a:t>
          </a:r>
        </a:p>
        <a:p>
          <a:endParaRPr lang="pl-PL" sz="1000" dirty="0"/>
        </a:p>
      </dgm:t>
    </dgm:pt>
    <dgm:pt modelId="{86EF9067-C517-43A6-9CD9-27F760E2393A}" type="parTrans" cxnId="{9493649F-7264-429B-8A4D-A4A44F24B7CD}">
      <dgm:prSet/>
      <dgm:spPr/>
      <dgm:t>
        <a:bodyPr/>
        <a:lstStyle/>
        <a:p>
          <a:endParaRPr lang="pl-PL"/>
        </a:p>
      </dgm:t>
    </dgm:pt>
    <dgm:pt modelId="{C6D38FB2-5184-4C3E-9DE4-74A93C6FE20A}" type="sibTrans" cxnId="{9493649F-7264-429B-8A4D-A4A44F24B7CD}">
      <dgm:prSet/>
      <dgm:spPr/>
      <dgm:t>
        <a:bodyPr/>
        <a:lstStyle/>
        <a:p>
          <a:endParaRPr lang="pl-PL"/>
        </a:p>
      </dgm:t>
    </dgm:pt>
    <dgm:pt modelId="{9D10A7E1-09FD-4405-AFA9-92403F611468}">
      <dgm:prSet custT="1"/>
      <dgm:spPr/>
      <dgm:t>
        <a:bodyPr/>
        <a:lstStyle/>
        <a:p>
          <a:pPr>
            <a:buFont typeface="+mj-lt"/>
            <a:buNone/>
          </a:pPr>
          <a:endParaRPr lang="pl-PL" sz="1100" dirty="0"/>
        </a:p>
      </dgm:t>
    </dgm:pt>
    <dgm:pt modelId="{9133AE59-A8C4-411F-8BCB-A90851365227}" type="parTrans" cxnId="{66642789-C6AB-4BA9-B6F3-8748F0669BB4}">
      <dgm:prSet/>
      <dgm:spPr/>
      <dgm:t>
        <a:bodyPr/>
        <a:lstStyle/>
        <a:p>
          <a:endParaRPr lang="pl-PL"/>
        </a:p>
      </dgm:t>
    </dgm:pt>
    <dgm:pt modelId="{A27BD3F5-2250-4C07-B972-68760738EC1D}" type="sibTrans" cxnId="{66642789-C6AB-4BA9-B6F3-8748F0669BB4}">
      <dgm:prSet/>
      <dgm:spPr/>
      <dgm:t>
        <a:bodyPr/>
        <a:lstStyle/>
        <a:p>
          <a:endParaRPr lang="pl-PL"/>
        </a:p>
      </dgm:t>
    </dgm:pt>
    <dgm:pt modelId="{26E08B50-40C3-4273-8810-1F857DBC56D4}">
      <dgm:prSet custT="1"/>
      <dgm:spPr/>
      <dgm:t>
        <a:bodyPr/>
        <a:lstStyle/>
        <a:p>
          <a:pPr>
            <a:buFont typeface="+mj-lt"/>
            <a:buAutoNum type="arabicPeriod"/>
          </a:pPr>
          <a:r>
            <a:rPr lang="pl-PL" sz="1100" dirty="0"/>
            <a:t>Partner prywatny zarówno w sytuacji, gdy pełni rolę beneficjenta, jak i w projekcie hybrydowym, które beneficjentem jest podmiot publiczny </a:t>
          </a:r>
        </a:p>
      </dgm:t>
    </dgm:pt>
    <dgm:pt modelId="{3FFB3436-9054-4207-982C-200C66D4B7BF}" type="parTrans" cxnId="{6A39C4FA-E745-4325-9A90-F744FC8D363F}">
      <dgm:prSet/>
      <dgm:spPr/>
      <dgm:t>
        <a:bodyPr/>
        <a:lstStyle/>
        <a:p>
          <a:endParaRPr lang="pl-PL"/>
        </a:p>
      </dgm:t>
    </dgm:pt>
    <dgm:pt modelId="{7B6D9C5A-2C71-4F72-9946-9BE1615CED6E}" type="sibTrans" cxnId="{6A39C4FA-E745-4325-9A90-F744FC8D363F}">
      <dgm:prSet/>
      <dgm:spPr/>
      <dgm:t>
        <a:bodyPr/>
        <a:lstStyle/>
        <a:p>
          <a:endParaRPr lang="pl-PL"/>
        </a:p>
      </dgm:t>
    </dgm:pt>
    <dgm:pt modelId="{DABC236B-92D0-4A96-861F-30FBA9FDACA4}">
      <dgm:prSet custT="1"/>
      <dgm:spPr/>
      <dgm:t>
        <a:bodyPr/>
        <a:lstStyle/>
        <a:p>
          <a:pPr>
            <a:buFont typeface="+mj-lt"/>
            <a:buAutoNum type="arabicPeriod"/>
          </a:pPr>
          <a:endParaRPr lang="pl-PL" sz="1100" dirty="0"/>
        </a:p>
      </dgm:t>
    </dgm:pt>
    <dgm:pt modelId="{17E79824-959C-4C42-991A-A776A9952612}" type="parTrans" cxnId="{C22C8DFC-0B72-48B4-A0CD-34E95552F131}">
      <dgm:prSet/>
      <dgm:spPr/>
      <dgm:t>
        <a:bodyPr/>
        <a:lstStyle/>
        <a:p>
          <a:endParaRPr lang="pl-PL"/>
        </a:p>
      </dgm:t>
    </dgm:pt>
    <dgm:pt modelId="{C8BD8E84-C6BD-4B23-9FE0-3D2093493173}" type="sibTrans" cxnId="{C22C8DFC-0B72-48B4-A0CD-34E95552F131}">
      <dgm:prSet/>
      <dgm:spPr/>
      <dgm:t>
        <a:bodyPr/>
        <a:lstStyle/>
        <a:p>
          <a:endParaRPr lang="pl-PL"/>
        </a:p>
      </dgm:t>
    </dgm:pt>
    <dgm:pt modelId="{150C8C06-C0E3-4B04-BB2D-D13A4D6CC0E8}">
      <dgm:prSet custT="1"/>
      <dgm:spPr/>
      <dgm:t>
        <a:bodyPr/>
        <a:lstStyle/>
        <a:p>
          <a:pPr marL="57150" lvl="1" indent="0" defTabSz="311150">
            <a:lnSpc>
              <a:spcPct val="90000"/>
            </a:lnSpc>
            <a:spcBef>
              <a:spcPct val="0"/>
            </a:spcBef>
            <a:spcAft>
              <a:spcPct val="15000"/>
            </a:spcAft>
          </a:pPr>
          <a:endParaRPr lang="pl-PL" sz="1200" dirty="0"/>
        </a:p>
      </dgm:t>
    </dgm:pt>
    <dgm:pt modelId="{E960F23D-9942-46EB-A999-CD8E7BE8EA18}" type="parTrans" cxnId="{7EFE86D2-51C6-44B0-8798-6DFCB5323A0A}">
      <dgm:prSet/>
      <dgm:spPr/>
      <dgm:t>
        <a:bodyPr/>
        <a:lstStyle/>
        <a:p>
          <a:endParaRPr lang="pl-PL"/>
        </a:p>
      </dgm:t>
    </dgm:pt>
    <dgm:pt modelId="{C4378F0B-5F7F-43E5-83DD-B1DB10B0E5E8}" type="sibTrans" cxnId="{7EFE86D2-51C6-44B0-8798-6DFCB5323A0A}">
      <dgm:prSet/>
      <dgm:spPr/>
      <dgm:t>
        <a:bodyPr/>
        <a:lstStyle/>
        <a:p>
          <a:endParaRPr lang="pl-PL"/>
        </a:p>
      </dgm:t>
    </dgm:pt>
    <dgm:pt modelId="{3D9FF7BC-7C54-4AD5-BC76-4026B33D1EF1}" type="pres">
      <dgm:prSet presAssocID="{70E5EEDD-F0FB-4B68-98E0-9D89E3E35A38}" presName="Name0" presStyleCnt="0">
        <dgm:presLayoutVars>
          <dgm:dir/>
          <dgm:animLvl val="lvl"/>
          <dgm:resizeHandles/>
        </dgm:presLayoutVars>
      </dgm:prSet>
      <dgm:spPr/>
    </dgm:pt>
    <dgm:pt modelId="{1E75A6AA-C781-4052-8CF3-138CF901725E}" type="pres">
      <dgm:prSet presAssocID="{469FB222-8522-4D20-BFCF-7D18B3067BC4}" presName="linNode" presStyleCnt="0"/>
      <dgm:spPr/>
    </dgm:pt>
    <dgm:pt modelId="{CB9E6DCE-0DA5-4616-B7AB-C8C948A7F044}" type="pres">
      <dgm:prSet presAssocID="{469FB222-8522-4D20-BFCF-7D18B3067BC4}" presName="parentShp" presStyleLbl="node1" presStyleIdx="0" presStyleCnt="3" custLinFactNeighborX="-3398" custLinFactNeighborY="511">
        <dgm:presLayoutVars>
          <dgm:bulletEnabled val="1"/>
        </dgm:presLayoutVars>
      </dgm:prSet>
      <dgm:spPr/>
    </dgm:pt>
    <dgm:pt modelId="{E4BD59F3-AF8C-4C45-90F3-D6A243FE952F}" type="pres">
      <dgm:prSet presAssocID="{469FB222-8522-4D20-BFCF-7D18B3067BC4}" presName="childShp" presStyleLbl="bgAccFollowNode1" presStyleIdx="0" presStyleCnt="3">
        <dgm:presLayoutVars>
          <dgm:bulletEnabled val="1"/>
        </dgm:presLayoutVars>
      </dgm:prSet>
      <dgm:spPr/>
    </dgm:pt>
    <dgm:pt modelId="{E7A287BE-E3C4-439E-A441-48B2C542C7A7}" type="pres">
      <dgm:prSet presAssocID="{969FE7D2-24BA-4C52-BF87-8D22A1BE2F76}" presName="spacing" presStyleCnt="0"/>
      <dgm:spPr/>
    </dgm:pt>
    <dgm:pt modelId="{378ABB49-B6EE-4863-89A7-ABF68DA6C4A0}" type="pres">
      <dgm:prSet presAssocID="{640EB999-B370-46D7-A16A-4DC0420F50EC}" presName="linNode" presStyleCnt="0"/>
      <dgm:spPr/>
    </dgm:pt>
    <dgm:pt modelId="{A81E5FC9-4FB9-4BAA-B250-EF066296182F}" type="pres">
      <dgm:prSet presAssocID="{640EB999-B370-46D7-A16A-4DC0420F50EC}" presName="parentShp" presStyleLbl="node1" presStyleIdx="1" presStyleCnt="3">
        <dgm:presLayoutVars>
          <dgm:bulletEnabled val="1"/>
        </dgm:presLayoutVars>
      </dgm:prSet>
      <dgm:spPr/>
    </dgm:pt>
    <dgm:pt modelId="{C28098BD-A436-4277-8FB6-40354B0817EF}" type="pres">
      <dgm:prSet presAssocID="{640EB999-B370-46D7-A16A-4DC0420F50EC}" presName="childShp" presStyleLbl="bgAccFollowNode1" presStyleIdx="1" presStyleCnt="3">
        <dgm:presLayoutVars>
          <dgm:bulletEnabled val="1"/>
        </dgm:presLayoutVars>
      </dgm:prSet>
      <dgm:spPr/>
    </dgm:pt>
    <dgm:pt modelId="{49E80507-B5C4-4BB4-97FB-17E0CFC5E01F}" type="pres">
      <dgm:prSet presAssocID="{F14A4938-3A90-46DD-BA69-4D80C1E58E58}" presName="spacing" presStyleCnt="0"/>
      <dgm:spPr/>
    </dgm:pt>
    <dgm:pt modelId="{94C6D644-9FE5-4300-80FC-0B7104CF3290}" type="pres">
      <dgm:prSet presAssocID="{62AFCEE4-5EBF-4557-BC32-F57BA40A66BD}" presName="linNode" presStyleCnt="0"/>
      <dgm:spPr/>
    </dgm:pt>
    <dgm:pt modelId="{390D1133-C4DD-4A17-8BDB-6B576CF0D75F}" type="pres">
      <dgm:prSet presAssocID="{62AFCEE4-5EBF-4557-BC32-F57BA40A66BD}" presName="parentShp" presStyleLbl="node1" presStyleIdx="2" presStyleCnt="3">
        <dgm:presLayoutVars>
          <dgm:bulletEnabled val="1"/>
        </dgm:presLayoutVars>
      </dgm:prSet>
      <dgm:spPr/>
    </dgm:pt>
    <dgm:pt modelId="{E02EACCE-3980-47E2-9BFA-88407EBD2AA9}" type="pres">
      <dgm:prSet presAssocID="{62AFCEE4-5EBF-4557-BC32-F57BA40A66BD}" presName="childShp" presStyleLbl="bgAccFollowNode1" presStyleIdx="2" presStyleCnt="3">
        <dgm:presLayoutVars>
          <dgm:bulletEnabled val="1"/>
        </dgm:presLayoutVars>
      </dgm:prSet>
      <dgm:spPr/>
    </dgm:pt>
  </dgm:ptLst>
  <dgm:cxnLst>
    <dgm:cxn modelId="{F4763908-4F0F-4C8B-BE07-B4B24CAE5C7C}" type="presOf" srcId="{640EB999-B370-46D7-A16A-4DC0420F50EC}" destId="{A81E5FC9-4FB9-4BAA-B250-EF066296182F}" srcOrd="0" destOrd="0" presId="urn:microsoft.com/office/officeart/2005/8/layout/vList6"/>
    <dgm:cxn modelId="{89B7420C-AB75-4607-938F-45D6DC233A0C}" srcId="{640EB999-B370-46D7-A16A-4DC0420F50EC}" destId="{A95F8CF8-7D4E-4545-9BA0-BB7E78FD52D1}" srcOrd="3" destOrd="0" parTransId="{5A10BFFA-CB01-4A7A-95DB-2A20FC704396}" sibTransId="{7124171A-043E-4FD7-A37C-5141A126712D}"/>
    <dgm:cxn modelId="{39069D0E-B38A-4860-81E0-577AE94E87DF}" srcId="{70E5EEDD-F0FB-4B68-98E0-9D89E3E35A38}" destId="{640EB999-B370-46D7-A16A-4DC0420F50EC}" srcOrd="1" destOrd="0" parTransId="{356AD91F-1AB7-4461-8F4A-B1B66391AD84}" sibTransId="{F14A4938-3A90-46DD-BA69-4D80C1E58E58}"/>
    <dgm:cxn modelId="{DE4E2310-5892-42A5-B7F6-2CBBE4F16CBF}" type="presOf" srcId="{9D10A7E1-09FD-4405-AFA9-92403F611468}" destId="{E4BD59F3-AF8C-4C45-90F3-D6A243FE952F}" srcOrd="0" destOrd="1" presId="urn:microsoft.com/office/officeart/2005/8/layout/vList6"/>
    <dgm:cxn modelId="{3519213E-4ED3-45F1-9162-25569054EDEB}" type="presOf" srcId="{62AFCEE4-5EBF-4557-BC32-F57BA40A66BD}" destId="{390D1133-C4DD-4A17-8BDB-6B576CF0D75F}" srcOrd="0" destOrd="0" presId="urn:microsoft.com/office/officeart/2005/8/layout/vList6"/>
    <dgm:cxn modelId="{862F1D61-0EB2-4956-96CD-C2376D5BAB3C}" srcId="{62AFCEE4-5EBF-4557-BC32-F57BA40A66BD}" destId="{4D39AB27-078F-4808-B01B-87E1877EE9D1}" srcOrd="1" destOrd="0" parTransId="{A7B125D2-E52F-48DC-B3CC-4EB1EB8D923E}" sibTransId="{F975E306-FBDE-473A-A0FA-0765080066B0}"/>
    <dgm:cxn modelId="{14363065-F3F2-4F48-95E4-39F97965DFD0}" srcId="{640EB999-B370-46D7-A16A-4DC0420F50EC}" destId="{25803C97-7E93-4393-8F9F-B9956F9592B7}" srcOrd="0" destOrd="0" parTransId="{D1C7345E-6D16-4C77-9429-FADA0FCDEDF2}" sibTransId="{E4E980E3-F1A3-4DB9-BEEF-6C859432531F}"/>
    <dgm:cxn modelId="{75F6A177-FBC8-4F00-B2DB-5800138C8ADB}" type="presOf" srcId="{150C8C06-C0E3-4B04-BB2D-D13A4D6CC0E8}" destId="{E02EACCE-3980-47E2-9BFA-88407EBD2AA9}" srcOrd="0" destOrd="0" presId="urn:microsoft.com/office/officeart/2005/8/layout/vList6"/>
    <dgm:cxn modelId="{4C80DB79-59B9-46D6-9685-F571C3E71ECE}" srcId="{70E5EEDD-F0FB-4B68-98E0-9D89E3E35A38}" destId="{62AFCEE4-5EBF-4557-BC32-F57BA40A66BD}" srcOrd="2" destOrd="0" parTransId="{E7BFE134-77E8-4F05-A092-6BAC2C224CE6}" sibTransId="{F03B4A0E-4AEC-4064-8C9F-4BCE561F5768}"/>
    <dgm:cxn modelId="{2F690687-2B44-4536-96AA-B0E94167DADE}" type="presOf" srcId="{4D39AB27-078F-4808-B01B-87E1877EE9D1}" destId="{E02EACCE-3980-47E2-9BFA-88407EBD2AA9}" srcOrd="0" destOrd="1" presId="urn:microsoft.com/office/officeart/2005/8/layout/vList6"/>
    <dgm:cxn modelId="{66642789-C6AB-4BA9-B6F3-8748F0669BB4}" srcId="{469FB222-8522-4D20-BFCF-7D18B3067BC4}" destId="{9D10A7E1-09FD-4405-AFA9-92403F611468}" srcOrd="1" destOrd="0" parTransId="{9133AE59-A8C4-411F-8BCB-A90851365227}" sibTransId="{A27BD3F5-2250-4C07-B972-68760738EC1D}"/>
    <dgm:cxn modelId="{2692498D-C189-43A3-A638-7310AC42F750}" type="presOf" srcId="{6C9AA2E4-7533-4537-8406-2E27B49254AA}" destId="{E4BD59F3-AF8C-4C45-90F3-D6A243FE952F}" srcOrd="0" destOrd="2" presId="urn:microsoft.com/office/officeart/2005/8/layout/vList6"/>
    <dgm:cxn modelId="{9493649F-7264-429B-8A4D-A4A44F24B7CD}" srcId="{469FB222-8522-4D20-BFCF-7D18B3067BC4}" destId="{6C9AA2E4-7533-4537-8406-2E27B49254AA}" srcOrd="2" destOrd="0" parTransId="{86EF9067-C517-43A6-9CD9-27F760E2393A}" sibTransId="{C6D38FB2-5184-4C3E-9DE4-74A93C6FE20A}"/>
    <dgm:cxn modelId="{0713D2A6-C07E-465D-AAFC-8293773791DD}" type="presOf" srcId="{469FB222-8522-4D20-BFCF-7D18B3067BC4}" destId="{CB9E6DCE-0DA5-4616-B7AB-C8C948A7F044}" srcOrd="0" destOrd="0" presId="urn:microsoft.com/office/officeart/2005/8/layout/vList6"/>
    <dgm:cxn modelId="{0807B4AF-5F43-4EAE-886A-BCE8FEF6ED8B}" srcId="{469FB222-8522-4D20-BFCF-7D18B3067BC4}" destId="{CE3AB13A-3B16-436D-B9F8-A1FCE0F1BD39}" srcOrd="0" destOrd="0" parTransId="{D3C143C7-B757-41B2-9041-D2980AE58019}" sibTransId="{92DC3C55-28A7-4B5E-90A0-59E40FEE3A08}"/>
    <dgm:cxn modelId="{EDD72AC1-2CDB-44AE-BE41-9124AE4002AD}" type="presOf" srcId="{26E08B50-40C3-4273-8810-1F857DBC56D4}" destId="{C28098BD-A436-4277-8FB6-40354B0817EF}" srcOrd="0" destOrd="2" presId="urn:microsoft.com/office/officeart/2005/8/layout/vList6"/>
    <dgm:cxn modelId="{AED565CE-30A6-4191-8726-16238E2F6054}" type="presOf" srcId="{DABC236B-92D0-4A96-861F-30FBA9FDACA4}" destId="{C28098BD-A436-4277-8FB6-40354B0817EF}" srcOrd="0" destOrd="1" presId="urn:microsoft.com/office/officeart/2005/8/layout/vList6"/>
    <dgm:cxn modelId="{7EFE86D2-51C6-44B0-8798-6DFCB5323A0A}" srcId="{62AFCEE4-5EBF-4557-BC32-F57BA40A66BD}" destId="{150C8C06-C0E3-4B04-BB2D-D13A4D6CC0E8}" srcOrd="0" destOrd="0" parTransId="{E960F23D-9942-46EB-A999-CD8E7BE8EA18}" sibTransId="{C4378F0B-5F7F-43E5-83DD-B1DB10B0E5E8}"/>
    <dgm:cxn modelId="{9BF598E6-E06E-4B15-A1FC-586907334600}" type="presOf" srcId="{A95F8CF8-7D4E-4545-9BA0-BB7E78FD52D1}" destId="{C28098BD-A436-4277-8FB6-40354B0817EF}" srcOrd="0" destOrd="3" presId="urn:microsoft.com/office/officeart/2005/8/layout/vList6"/>
    <dgm:cxn modelId="{F74A01E9-5BDF-4B43-A25B-4FB0667583DB}" type="presOf" srcId="{CE3AB13A-3B16-436D-B9F8-A1FCE0F1BD39}" destId="{E4BD59F3-AF8C-4C45-90F3-D6A243FE952F}" srcOrd="0" destOrd="0" presId="urn:microsoft.com/office/officeart/2005/8/layout/vList6"/>
    <dgm:cxn modelId="{6AE784ED-9D38-40C8-A6E0-0BBA20377E1F}" type="presOf" srcId="{70E5EEDD-F0FB-4B68-98E0-9D89E3E35A38}" destId="{3D9FF7BC-7C54-4AD5-BC76-4026B33D1EF1}" srcOrd="0" destOrd="0" presId="urn:microsoft.com/office/officeart/2005/8/layout/vList6"/>
    <dgm:cxn modelId="{449B3FF5-6CD9-4D59-AC0F-F9C818AC552A}" type="presOf" srcId="{25803C97-7E93-4393-8F9F-B9956F9592B7}" destId="{C28098BD-A436-4277-8FB6-40354B0817EF}" srcOrd="0" destOrd="0" presId="urn:microsoft.com/office/officeart/2005/8/layout/vList6"/>
    <dgm:cxn modelId="{E2552DFA-8768-4923-9947-3DE68F4A323C}" srcId="{70E5EEDD-F0FB-4B68-98E0-9D89E3E35A38}" destId="{469FB222-8522-4D20-BFCF-7D18B3067BC4}" srcOrd="0" destOrd="0" parTransId="{21BEC280-4F78-4B36-963B-80DA3191AE56}" sibTransId="{969FE7D2-24BA-4C52-BF87-8D22A1BE2F76}"/>
    <dgm:cxn modelId="{6A39C4FA-E745-4325-9A90-F744FC8D363F}" srcId="{640EB999-B370-46D7-A16A-4DC0420F50EC}" destId="{26E08B50-40C3-4273-8810-1F857DBC56D4}" srcOrd="2" destOrd="0" parTransId="{3FFB3436-9054-4207-982C-200C66D4B7BF}" sibTransId="{7B6D9C5A-2C71-4F72-9946-9BE1615CED6E}"/>
    <dgm:cxn modelId="{C22C8DFC-0B72-48B4-A0CD-34E95552F131}" srcId="{640EB999-B370-46D7-A16A-4DC0420F50EC}" destId="{DABC236B-92D0-4A96-861F-30FBA9FDACA4}" srcOrd="1" destOrd="0" parTransId="{17E79824-959C-4C42-991A-A776A9952612}" sibTransId="{C8BD8E84-C6BD-4B23-9FE0-3D2093493173}"/>
    <dgm:cxn modelId="{28827D45-367B-427A-AA0B-C695728227A1}" type="presParOf" srcId="{3D9FF7BC-7C54-4AD5-BC76-4026B33D1EF1}" destId="{1E75A6AA-C781-4052-8CF3-138CF901725E}" srcOrd="0" destOrd="0" presId="urn:microsoft.com/office/officeart/2005/8/layout/vList6"/>
    <dgm:cxn modelId="{1F22565F-243C-441C-9090-920F917D5814}" type="presParOf" srcId="{1E75A6AA-C781-4052-8CF3-138CF901725E}" destId="{CB9E6DCE-0DA5-4616-B7AB-C8C948A7F044}" srcOrd="0" destOrd="0" presId="urn:microsoft.com/office/officeart/2005/8/layout/vList6"/>
    <dgm:cxn modelId="{FF25E6B6-2B15-4924-BDA7-B37A694AA38B}" type="presParOf" srcId="{1E75A6AA-C781-4052-8CF3-138CF901725E}" destId="{E4BD59F3-AF8C-4C45-90F3-D6A243FE952F}" srcOrd="1" destOrd="0" presId="urn:microsoft.com/office/officeart/2005/8/layout/vList6"/>
    <dgm:cxn modelId="{5F9F0EE5-8546-43E9-AF9E-F8FDB2CC9DF9}" type="presParOf" srcId="{3D9FF7BC-7C54-4AD5-BC76-4026B33D1EF1}" destId="{E7A287BE-E3C4-439E-A441-48B2C542C7A7}" srcOrd="1" destOrd="0" presId="urn:microsoft.com/office/officeart/2005/8/layout/vList6"/>
    <dgm:cxn modelId="{B7A1D2F7-A2B7-48FE-B37A-4CA55DAE0003}" type="presParOf" srcId="{3D9FF7BC-7C54-4AD5-BC76-4026B33D1EF1}" destId="{378ABB49-B6EE-4863-89A7-ABF68DA6C4A0}" srcOrd="2" destOrd="0" presId="urn:microsoft.com/office/officeart/2005/8/layout/vList6"/>
    <dgm:cxn modelId="{81486150-8247-46D1-B932-FB5F53E1BE2F}" type="presParOf" srcId="{378ABB49-B6EE-4863-89A7-ABF68DA6C4A0}" destId="{A81E5FC9-4FB9-4BAA-B250-EF066296182F}" srcOrd="0" destOrd="0" presId="urn:microsoft.com/office/officeart/2005/8/layout/vList6"/>
    <dgm:cxn modelId="{93C8A6B8-A3AB-45BA-83C3-5D42A3773D1C}" type="presParOf" srcId="{378ABB49-B6EE-4863-89A7-ABF68DA6C4A0}" destId="{C28098BD-A436-4277-8FB6-40354B0817EF}" srcOrd="1" destOrd="0" presId="urn:microsoft.com/office/officeart/2005/8/layout/vList6"/>
    <dgm:cxn modelId="{922166B3-3A1F-491B-84A4-4AE810AEDFFA}" type="presParOf" srcId="{3D9FF7BC-7C54-4AD5-BC76-4026B33D1EF1}" destId="{49E80507-B5C4-4BB4-97FB-17E0CFC5E01F}" srcOrd="3" destOrd="0" presId="urn:microsoft.com/office/officeart/2005/8/layout/vList6"/>
    <dgm:cxn modelId="{93E01F9B-98E7-45A7-B2D1-513A04085D44}" type="presParOf" srcId="{3D9FF7BC-7C54-4AD5-BC76-4026B33D1EF1}" destId="{94C6D644-9FE5-4300-80FC-0B7104CF3290}" srcOrd="4" destOrd="0" presId="urn:microsoft.com/office/officeart/2005/8/layout/vList6"/>
    <dgm:cxn modelId="{0B275A76-F3B9-496E-9F34-17A7E2A8A7EA}" type="presParOf" srcId="{94C6D644-9FE5-4300-80FC-0B7104CF3290}" destId="{390D1133-C4DD-4A17-8BDB-6B576CF0D75F}" srcOrd="0" destOrd="0" presId="urn:microsoft.com/office/officeart/2005/8/layout/vList6"/>
    <dgm:cxn modelId="{D3E979B9-F0BE-4C7A-845A-2EE76A6980DC}" type="presParOf" srcId="{94C6D644-9FE5-4300-80FC-0B7104CF3290}" destId="{E02EACCE-3980-47E2-9BFA-88407EBD2AA9}" srcOrd="1" destOrd="0" presId="urn:microsoft.com/office/officeart/2005/8/layout/vList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BD59F3-AF8C-4C45-90F3-D6A243FE952F}">
      <dsp:nvSpPr>
        <dsp:cNvPr id="0" name=""/>
        <dsp:cNvSpPr/>
      </dsp:nvSpPr>
      <dsp:spPr>
        <a:xfrm>
          <a:off x="2438400" y="0"/>
          <a:ext cx="3657600" cy="126999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l" defTabSz="488950">
            <a:lnSpc>
              <a:spcPct val="90000"/>
            </a:lnSpc>
            <a:spcBef>
              <a:spcPct val="0"/>
            </a:spcBef>
            <a:spcAft>
              <a:spcPct val="15000"/>
            </a:spcAft>
            <a:buFont typeface="+mj-lt"/>
            <a:buAutoNum type="arabicPeriod"/>
          </a:pPr>
          <a:r>
            <a:rPr lang="pl-PL" sz="1100" kern="1200" dirty="0"/>
            <a:t> Podmiot publiczny – zarówno przed, jak i po wybraniu partnera prywatnego</a:t>
          </a:r>
        </a:p>
        <a:p>
          <a:pPr marL="57150" lvl="1" indent="-57150" algn="l" defTabSz="488950">
            <a:lnSpc>
              <a:spcPct val="90000"/>
            </a:lnSpc>
            <a:spcBef>
              <a:spcPct val="0"/>
            </a:spcBef>
            <a:spcAft>
              <a:spcPct val="15000"/>
            </a:spcAft>
            <a:buFont typeface="+mj-lt"/>
            <a:buNone/>
          </a:pPr>
          <a:endParaRPr lang="pl-PL" sz="1100" kern="1200" dirty="0"/>
        </a:p>
        <a:p>
          <a:pPr marL="57150" lvl="1" indent="-57150" algn="l" defTabSz="488950">
            <a:lnSpc>
              <a:spcPct val="90000"/>
            </a:lnSpc>
            <a:spcBef>
              <a:spcPct val="0"/>
            </a:spcBef>
            <a:spcAft>
              <a:spcPct val="15000"/>
            </a:spcAft>
            <a:buFont typeface="+mj-lt"/>
            <a:buNone/>
          </a:pPr>
          <a:r>
            <a:rPr lang="pl-PL" sz="1100" kern="1200" dirty="0"/>
            <a:t>2. Partner prywatny – który został wybrany (co najmniej wybór najkorzystniejszej oferty, a najlepiej umowa o PPP)</a:t>
          </a:r>
        </a:p>
        <a:p>
          <a:pPr marL="57150" lvl="1" indent="-57150" algn="l" defTabSz="488950">
            <a:lnSpc>
              <a:spcPct val="90000"/>
            </a:lnSpc>
            <a:spcBef>
              <a:spcPct val="0"/>
            </a:spcBef>
            <a:spcAft>
              <a:spcPct val="15000"/>
            </a:spcAft>
          </a:pPr>
          <a:endParaRPr lang="pl-PL" sz="1000" kern="1200" dirty="0"/>
        </a:p>
      </dsp:txBody>
      <dsp:txXfrm>
        <a:off x="2438400" y="158750"/>
        <a:ext cx="3181350" cy="952499"/>
      </dsp:txXfrm>
    </dsp:sp>
    <dsp:sp modelId="{CB9E6DCE-0DA5-4616-B7AB-C8C948A7F044}">
      <dsp:nvSpPr>
        <dsp:cNvPr id="0" name=""/>
        <dsp:cNvSpPr/>
      </dsp:nvSpPr>
      <dsp:spPr>
        <a:xfrm>
          <a:off x="0" y="6489"/>
          <a:ext cx="2438400" cy="1269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marR="0" lvl="0" indent="0" algn="ctr" defTabSz="444500" eaLnBrk="1" fontAlgn="auto" latinLnBrk="0" hangingPunct="1">
            <a:lnSpc>
              <a:spcPct val="90000"/>
            </a:lnSpc>
            <a:spcBef>
              <a:spcPct val="0"/>
            </a:spcBef>
            <a:spcAft>
              <a:spcPct val="35000"/>
            </a:spcAft>
            <a:buClrTx/>
            <a:buSzTx/>
            <a:buFontTx/>
            <a:buNone/>
            <a:tabLst/>
            <a:defRPr/>
          </a:pPr>
          <a:r>
            <a:rPr lang="pl-PL" sz="1400" kern="1200" dirty="0"/>
            <a:t>Kto może złożyć wniosek o dofinansowanie oraz zostać beneficjentem</a:t>
          </a:r>
          <a:br>
            <a:rPr lang="pl-PL" sz="1400" kern="1200" dirty="0"/>
          </a:br>
          <a:r>
            <a:rPr lang="pl-PL" sz="1400" kern="1200" dirty="0"/>
            <a:t>projektu hybrydowego?</a:t>
          </a:r>
        </a:p>
        <a:p>
          <a:pPr marL="0" lvl="0" algn="ctr" defTabSz="444500">
            <a:lnSpc>
              <a:spcPct val="90000"/>
            </a:lnSpc>
            <a:spcBef>
              <a:spcPct val="0"/>
            </a:spcBef>
            <a:spcAft>
              <a:spcPct val="35000"/>
            </a:spcAft>
            <a:buNone/>
          </a:pPr>
          <a:endParaRPr lang="pl-PL" sz="1400" kern="1200" dirty="0"/>
        </a:p>
      </dsp:txBody>
      <dsp:txXfrm>
        <a:off x="61996" y="68485"/>
        <a:ext cx="2314408" cy="1146007"/>
      </dsp:txXfrm>
    </dsp:sp>
    <dsp:sp modelId="{C28098BD-A436-4277-8FB6-40354B0817EF}">
      <dsp:nvSpPr>
        <dsp:cNvPr id="0" name=""/>
        <dsp:cNvSpPr/>
      </dsp:nvSpPr>
      <dsp:spPr>
        <a:xfrm>
          <a:off x="2438400" y="1397000"/>
          <a:ext cx="3657600" cy="126999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l" defTabSz="488950">
            <a:lnSpc>
              <a:spcPct val="90000"/>
            </a:lnSpc>
            <a:spcBef>
              <a:spcPct val="0"/>
            </a:spcBef>
            <a:spcAft>
              <a:spcPct val="15000"/>
            </a:spcAft>
            <a:buFont typeface="+mj-lt"/>
            <a:buAutoNum type="arabicPeriod"/>
          </a:pPr>
          <a:r>
            <a:rPr lang="pl-PL" sz="1100" kern="1200" dirty="0"/>
            <a:t> Podmiot publiczny pełniący rolę beneficjenta projektu</a:t>
          </a:r>
        </a:p>
        <a:p>
          <a:pPr marL="57150" lvl="1" indent="-57150" algn="l" defTabSz="488950">
            <a:lnSpc>
              <a:spcPct val="90000"/>
            </a:lnSpc>
            <a:spcBef>
              <a:spcPct val="0"/>
            </a:spcBef>
            <a:spcAft>
              <a:spcPct val="15000"/>
            </a:spcAft>
            <a:buFont typeface="+mj-lt"/>
            <a:buAutoNum type="arabicPeriod"/>
          </a:pPr>
          <a:endParaRPr lang="pl-PL" sz="1100" kern="1200" dirty="0"/>
        </a:p>
        <a:p>
          <a:pPr marL="57150" lvl="1" indent="-57150" algn="l" defTabSz="488950">
            <a:lnSpc>
              <a:spcPct val="90000"/>
            </a:lnSpc>
            <a:spcBef>
              <a:spcPct val="0"/>
            </a:spcBef>
            <a:spcAft>
              <a:spcPct val="15000"/>
            </a:spcAft>
            <a:buFont typeface="+mj-lt"/>
            <a:buAutoNum type="arabicPeriod"/>
          </a:pPr>
          <a:r>
            <a:rPr lang="pl-PL" sz="1100" kern="1200" dirty="0"/>
            <a:t>Partner prywatny zarówno w sytuacji, gdy pełni rolę beneficjenta, jak i w projekcie hybrydowym, które beneficjentem jest podmiot publiczny </a:t>
          </a:r>
        </a:p>
        <a:p>
          <a:pPr marL="57150" lvl="1" indent="-57150" algn="l" defTabSz="444500">
            <a:lnSpc>
              <a:spcPct val="90000"/>
            </a:lnSpc>
            <a:spcBef>
              <a:spcPct val="0"/>
            </a:spcBef>
            <a:spcAft>
              <a:spcPct val="15000"/>
            </a:spcAft>
            <a:buChar char="•"/>
          </a:pPr>
          <a:endParaRPr lang="pl-PL" sz="1000" kern="1200" dirty="0"/>
        </a:p>
      </dsp:txBody>
      <dsp:txXfrm>
        <a:off x="2438400" y="1555750"/>
        <a:ext cx="3181350" cy="952499"/>
      </dsp:txXfrm>
    </dsp:sp>
    <dsp:sp modelId="{A81E5FC9-4FB9-4BAA-B250-EF066296182F}">
      <dsp:nvSpPr>
        <dsp:cNvPr id="0" name=""/>
        <dsp:cNvSpPr/>
      </dsp:nvSpPr>
      <dsp:spPr>
        <a:xfrm>
          <a:off x="0" y="1397000"/>
          <a:ext cx="2438400" cy="1269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pl-PL" sz="1400" kern="1200" dirty="0"/>
            <a:t>Kto może ponosić wydatki kwalifikowalne w projekcie hybrydowym?</a:t>
          </a:r>
        </a:p>
        <a:p>
          <a:pPr algn="ctr">
            <a:spcBef>
              <a:spcPct val="0"/>
            </a:spcBef>
            <a:buNone/>
          </a:pPr>
          <a:endParaRPr lang="pl-PL" sz="1400" kern="1200" dirty="0"/>
        </a:p>
      </dsp:txBody>
      <dsp:txXfrm>
        <a:off x="61996" y="1458996"/>
        <a:ext cx="2314408" cy="1146007"/>
      </dsp:txXfrm>
    </dsp:sp>
    <dsp:sp modelId="{E02EACCE-3980-47E2-9BFA-88407EBD2AA9}">
      <dsp:nvSpPr>
        <dsp:cNvPr id="0" name=""/>
        <dsp:cNvSpPr/>
      </dsp:nvSpPr>
      <dsp:spPr>
        <a:xfrm>
          <a:off x="2438400" y="2793999"/>
          <a:ext cx="3657600" cy="126999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57150" lvl="1" indent="0" algn="l" defTabSz="311150">
            <a:lnSpc>
              <a:spcPct val="90000"/>
            </a:lnSpc>
            <a:spcBef>
              <a:spcPct val="0"/>
            </a:spcBef>
            <a:spcAft>
              <a:spcPct val="15000"/>
            </a:spcAft>
            <a:buChar char="•"/>
          </a:pPr>
          <a:endParaRPr lang="pl-PL" sz="1200" kern="1200" dirty="0"/>
        </a:p>
        <a:p>
          <a:pPr marL="0" marR="0" lvl="0" indent="0" algn="l" defTabSz="914400" eaLnBrk="1" fontAlgn="auto" latinLnBrk="0" hangingPunct="1">
            <a:lnSpc>
              <a:spcPct val="100000"/>
            </a:lnSpc>
            <a:spcBef>
              <a:spcPct val="0"/>
            </a:spcBef>
            <a:spcAft>
              <a:spcPts val="0"/>
            </a:spcAft>
            <a:buClrTx/>
            <a:buSzTx/>
            <a:buFontTx/>
            <a:buNone/>
            <a:tabLst/>
            <a:defRPr/>
          </a:pPr>
          <a:r>
            <a:rPr lang="pl-PL" sz="1100" kern="1200" dirty="0"/>
            <a:t>Wyłącznie nakłady inwestycyjne (nawet jeśli środki z dofinansowania będą przekazywane partnerowi prywatnemu, jako część opłaty za dostępność, już po okresie kwalifikowalności)</a:t>
          </a:r>
        </a:p>
        <a:p>
          <a:pPr marL="57150" lvl="1" indent="0" algn="l" defTabSz="311150">
            <a:lnSpc>
              <a:spcPct val="90000"/>
            </a:lnSpc>
            <a:spcBef>
              <a:spcPct val="0"/>
            </a:spcBef>
            <a:spcAft>
              <a:spcPct val="15000"/>
            </a:spcAft>
          </a:pPr>
          <a:endParaRPr lang="pl-PL" sz="1200" kern="1200" dirty="0"/>
        </a:p>
      </dsp:txBody>
      <dsp:txXfrm>
        <a:off x="2438400" y="2952749"/>
        <a:ext cx="3181350" cy="952499"/>
      </dsp:txXfrm>
    </dsp:sp>
    <dsp:sp modelId="{390D1133-C4DD-4A17-8BDB-6B576CF0D75F}">
      <dsp:nvSpPr>
        <dsp:cNvPr id="0" name=""/>
        <dsp:cNvSpPr/>
      </dsp:nvSpPr>
      <dsp:spPr>
        <a:xfrm>
          <a:off x="0" y="2793999"/>
          <a:ext cx="2438400" cy="1269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pl-PL" sz="1400" kern="1200" dirty="0"/>
            <a:t>Które koszty są kwalifikowalne w projekcie hybrydowym?</a:t>
          </a:r>
        </a:p>
        <a:p>
          <a:pPr marL="0" lvl="0" algn="ctr" defTabSz="355600">
            <a:lnSpc>
              <a:spcPct val="90000"/>
            </a:lnSpc>
            <a:spcBef>
              <a:spcPct val="0"/>
            </a:spcBef>
            <a:spcAft>
              <a:spcPct val="35000"/>
            </a:spcAft>
            <a:buNone/>
          </a:pPr>
          <a:endParaRPr lang="pl-PL" sz="1400" kern="1200" dirty="0"/>
        </a:p>
      </dsp:txBody>
      <dsp:txXfrm>
        <a:off x="61996" y="2855995"/>
        <a:ext cx="2314408" cy="1146007"/>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F69911-753A-4668-9D37-6675C4072E5E}" type="datetimeFigureOut">
              <a:rPr lang="pl-PL" smtClean="0"/>
              <a:t>01.02.2022</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924205-6B8F-456D-9FD8-3C71ABEEF645}" type="slidenum">
              <a:rPr lang="pl-PL" smtClean="0"/>
              <a:t>‹#›</a:t>
            </a:fld>
            <a:endParaRPr lang="pl-PL"/>
          </a:p>
        </p:txBody>
      </p:sp>
    </p:spTree>
    <p:extLst>
      <p:ext uri="{BB962C8B-B14F-4D97-AF65-F5344CB8AC3E}">
        <p14:creationId xmlns:p14="http://schemas.microsoft.com/office/powerpoint/2010/main" val="1586682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ymbol zastępczy obrazu slajdu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Symbol zastępczy notatek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dirty="0"/>
          </a:p>
        </p:txBody>
      </p:sp>
      <p:sp>
        <p:nvSpPr>
          <p:cNvPr id="27652" name="Symbol zastępczy numeru slajdu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57066" indent="-291179">
              <a:defRPr>
                <a:solidFill>
                  <a:schemeClr val="tx1"/>
                </a:solidFill>
                <a:latin typeface="Arial" charset="0"/>
                <a:cs typeface="Arial" charset="0"/>
              </a:defRPr>
            </a:lvl2pPr>
            <a:lvl3pPr marL="1164717" indent="-232943">
              <a:defRPr>
                <a:solidFill>
                  <a:schemeClr val="tx1"/>
                </a:solidFill>
                <a:latin typeface="Arial" charset="0"/>
                <a:cs typeface="Arial" charset="0"/>
              </a:defRPr>
            </a:lvl3pPr>
            <a:lvl4pPr marL="1630604" indent="-232943">
              <a:defRPr>
                <a:solidFill>
                  <a:schemeClr val="tx1"/>
                </a:solidFill>
                <a:latin typeface="Arial" charset="0"/>
                <a:cs typeface="Arial" charset="0"/>
              </a:defRPr>
            </a:lvl4pPr>
            <a:lvl5pPr marL="2096491" indent="-232943">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8AD901F-4647-4EFD-A1C3-827697F3D947}"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pl-PL" altLang="pl-PL" sz="1200" b="0" i="0" u="none" strike="noStrike" kern="1200" cap="none" spc="0" normalizeH="0" baseline="0" noProof="0" dirty="0">
              <a:ln>
                <a:noFill/>
              </a:ln>
              <a:solidFill>
                <a:prstClr val="black"/>
              </a:solidFill>
              <a:effectLst/>
              <a:uLnTx/>
              <a:uFillTx/>
              <a:latin typeface="Calibri" pitchFamily="34" charset="0"/>
              <a:ea typeface="+mn-ea"/>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5601634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9403287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4569789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2335093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1147453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3894903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40600945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8611720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41025314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459056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pl-PL" altLang="pl-PL" sz="1200" b="0" i="0" u="none" strike="noStrike" kern="1200" cap="none" spc="0" normalizeH="0" baseline="0" noProof="0" dirty="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40095563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9073013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7065699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930944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pl-PL" altLang="pl-PL" sz="1200" b="0" i="0" u="none" strike="noStrike" kern="1200" cap="none" spc="0" normalizeH="0" baseline="0" noProof="0" dirty="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494373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pl-PL" altLang="pl-PL" sz="1200" b="0" i="0" u="none" strike="noStrike" kern="1200" cap="none" spc="0" normalizeH="0" baseline="0" noProof="0" dirty="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937380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61598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4060529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878264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4150389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A6E039-83FE-4C65-869F-6DE1470A665D}" type="slidenum">
              <a:rPr kumimoji="0" lang="pl-PL" altLang="pl-PL"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pl-PL" altLang="pl-PL"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846565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26"/>
            <a:ext cx="10363200" cy="1470025"/>
          </a:xfrm>
        </p:spPr>
        <p:txBody>
          <a:bodyPr/>
          <a:lstStyle/>
          <a:p>
            <a:r>
              <a:rPr lang="pl-PL"/>
              <a:t>Kliknij, aby edytować styl</a:t>
            </a:r>
          </a:p>
        </p:txBody>
      </p:sp>
      <p:sp>
        <p:nvSpPr>
          <p:cNvPr id="3" name="Podtytuł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3435E560-EF6D-4E08-B863-55B68CE25269}" type="datetimeFigureOut">
              <a:rPr lang="pl-PL"/>
              <a:pPr>
                <a:defRPr/>
              </a:pPr>
              <a:t>01.02.2022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7465F906-6BDB-4ACA-A696-ECE21A43F01C}" type="slidenum">
              <a:rPr lang="pl-PL" altLang="pl-PL"/>
              <a:pPr>
                <a:defRPr/>
              </a:pPr>
              <a:t>‹#›</a:t>
            </a:fld>
            <a:endParaRPr lang="pl-PL" altLang="pl-PL"/>
          </a:p>
        </p:txBody>
      </p:sp>
    </p:spTree>
    <p:extLst>
      <p:ext uri="{BB962C8B-B14F-4D97-AF65-F5344CB8AC3E}">
        <p14:creationId xmlns:p14="http://schemas.microsoft.com/office/powerpoint/2010/main" val="2490821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E37E80C0-3B43-4AC2-9E59-FDA88B1BCDF7}" type="datetimeFigureOut">
              <a:rPr lang="pl-PL"/>
              <a:pPr>
                <a:defRPr/>
              </a:pPr>
              <a:t>01.02.2022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D7828DA-4D5B-4F4C-865C-BEDD152F6824}" type="slidenum">
              <a:rPr lang="pl-PL" altLang="pl-PL"/>
              <a:pPr>
                <a:defRPr/>
              </a:pPr>
              <a:t>‹#›</a:t>
            </a:fld>
            <a:endParaRPr lang="pl-PL" altLang="pl-PL"/>
          </a:p>
        </p:txBody>
      </p:sp>
    </p:spTree>
    <p:extLst>
      <p:ext uri="{BB962C8B-B14F-4D97-AF65-F5344CB8AC3E}">
        <p14:creationId xmlns:p14="http://schemas.microsoft.com/office/powerpoint/2010/main" val="3503134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9200" y="274639"/>
            <a:ext cx="27432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0" y="274639"/>
            <a:ext cx="80264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BA75AF9F-CA2E-4B48-A02C-8E1977612548}" type="datetimeFigureOut">
              <a:rPr lang="pl-PL"/>
              <a:pPr>
                <a:defRPr/>
              </a:pPr>
              <a:t>01.02.2022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9E79DD18-C813-42D7-9B7F-8459E17C74B7}" type="slidenum">
              <a:rPr lang="pl-PL" altLang="pl-PL"/>
              <a:pPr>
                <a:defRPr/>
              </a:pPr>
              <a:t>‹#›</a:t>
            </a:fld>
            <a:endParaRPr lang="pl-PL" altLang="pl-PL"/>
          </a:p>
        </p:txBody>
      </p:sp>
    </p:spTree>
    <p:extLst>
      <p:ext uri="{BB962C8B-B14F-4D97-AF65-F5344CB8AC3E}">
        <p14:creationId xmlns:p14="http://schemas.microsoft.com/office/powerpoint/2010/main" val="777897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26"/>
            <a:ext cx="10363200" cy="1470025"/>
          </a:xfrm>
        </p:spPr>
        <p:txBody>
          <a:bodyPr/>
          <a:lstStyle/>
          <a:p>
            <a:r>
              <a:rPr lang="pl-PL"/>
              <a:t>Kliknij, aby edytować styl</a:t>
            </a:r>
          </a:p>
        </p:txBody>
      </p:sp>
      <p:sp>
        <p:nvSpPr>
          <p:cNvPr id="3" name="Podtytuł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3435E560-EF6D-4E08-B863-55B68CE25269}" type="datetimeFigureOut">
              <a:rPr lang="pl-PL">
                <a:solidFill>
                  <a:prstClr val="black">
                    <a:tint val="75000"/>
                  </a:prstClr>
                </a:solidFill>
              </a:rPr>
              <a:pPr>
                <a:defRPr/>
              </a:pPr>
              <a:t>01.02.2022</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7465F906-6BDB-4ACA-A696-ECE21A43F01C}" type="slidenum">
              <a:rPr lang="pl-PL" altLang="pl-PL"/>
              <a:pPr>
                <a:defRPr/>
              </a:pPr>
              <a:t>‹#›</a:t>
            </a:fld>
            <a:endParaRPr lang="pl-PL" altLang="pl-PL"/>
          </a:p>
        </p:txBody>
      </p:sp>
    </p:spTree>
    <p:extLst>
      <p:ext uri="{BB962C8B-B14F-4D97-AF65-F5344CB8AC3E}">
        <p14:creationId xmlns:p14="http://schemas.microsoft.com/office/powerpoint/2010/main" val="4258035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52671986-A307-43C0-950E-F9EC2CD0EDAB}" type="datetimeFigureOut">
              <a:rPr lang="pl-PL">
                <a:solidFill>
                  <a:prstClr val="black">
                    <a:tint val="75000"/>
                  </a:prstClr>
                </a:solidFill>
              </a:rPr>
              <a:pPr>
                <a:defRPr/>
              </a:pPr>
              <a:t>01.02.2022</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C26F7D44-12E0-40C7-B295-268AEA6171F7}" type="slidenum">
              <a:rPr lang="pl-PL" altLang="pl-PL"/>
              <a:pPr>
                <a:defRPr/>
              </a:pPr>
              <a:t>‹#›</a:t>
            </a:fld>
            <a:endParaRPr lang="pl-PL" altLang="pl-PL"/>
          </a:p>
        </p:txBody>
      </p:sp>
    </p:spTree>
    <p:extLst>
      <p:ext uri="{BB962C8B-B14F-4D97-AF65-F5344CB8AC3E}">
        <p14:creationId xmlns:p14="http://schemas.microsoft.com/office/powerpoint/2010/main" val="2056649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1"/>
            <a:ext cx="103632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46530F17-8CBD-4B98-BC46-41FF4F061422}" type="datetimeFigureOut">
              <a:rPr lang="pl-PL">
                <a:solidFill>
                  <a:prstClr val="black">
                    <a:tint val="75000"/>
                  </a:prstClr>
                </a:solidFill>
              </a:rPr>
              <a:pPr>
                <a:defRPr/>
              </a:pPr>
              <a:t>01.02.2022</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468752BC-6DAB-4A79-BFD6-36D177BA2843}" type="slidenum">
              <a:rPr lang="pl-PL" altLang="pl-PL"/>
              <a:pPr>
                <a:defRPr/>
              </a:pPr>
              <a:t>‹#›</a:t>
            </a:fld>
            <a:endParaRPr lang="pl-PL" altLang="pl-PL"/>
          </a:p>
        </p:txBody>
      </p:sp>
    </p:spTree>
    <p:extLst>
      <p:ext uri="{BB962C8B-B14F-4D97-AF65-F5344CB8AC3E}">
        <p14:creationId xmlns:p14="http://schemas.microsoft.com/office/powerpoint/2010/main" val="3853733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37E5EEA2-B9D6-4817-A9EE-74A331FBE1B9}" type="datetimeFigureOut">
              <a:rPr lang="pl-PL">
                <a:solidFill>
                  <a:prstClr val="black">
                    <a:tint val="75000"/>
                  </a:prstClr>
                </a:solidFill>
              </a:rPr>
              <a:pPr>
                <a:defRPr/>
              </a:pPr>
              <a:t>01.02.2022</a:t>
            </a:fld>
            <a:endParaRPr lang="pl-PL" dirty="0">
              <a:solidFill>
                <a:prstClr val="black">
                  <a:tint val="75000"/>
                </a:prstClr>
              </a:solidFill>
            </a:endParaRPr>
          </a:p>
        </p:txBody>
      </p:sp>
      <p:sp>
        <p:nvSpPr>
          <p:cNvPr id="6"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7" name="Symbol zastępczy numeru slajdu 5"/>
          <p:cNvSpPr>
            <a:spLocks noGrp="1"/>
          </p:cNvSpPr>
          <p:nvPr>
            <p:ph type="sldNum" sz="quarter" idx="12"/>
          </p:nvPr>
        </p:nvSpPr>
        <p:spPr/>
        <p:txBody>
          <a:bodyPr/>
          <a:lstStyle>
            <a:lvl1pPr>
              <a:defRPr/>
            </a:lvl1pPr>
          </a:lstStyle>
          <a:p>
            <a:pPr>
              <a:defRPr/>
            </a:pPr>
            <a:fld id="{4E1A9139-21BB-4437-9AE6-C658B6B24A12}" type="slidenum">
              <a:rPr lang="pl-PL" altLang="pl-PL"/>
              <a:pPr>
                <a:defRPr/>
              </a:pPr>
              <a:t>‹#›</a:t>
            </a:fld>
            <a:endParaRPr lang="pl-PL" altLang="pl-PL"/>
          </a:p>
        </p:txBody>
      </p:sp>
    </p:spTree>
    <p:extLst>
      <p:ext uri="{BB962C8B-B14F-4D97-AF65-F5344CB8AC3E}">
        <p14:creationId xmlns:p14="http://schemas.microsoft.com/office/powerpoint/2010/main" val="2565601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4D6C0D25-63E2-4F9E-8671-5A48244C300C}" type="datetimeFigureOut">
              <a:rPr lang="pl-PL">
                <a:solidFill>
                  <a:prstClr val="black">
                    <a:tint val="75000"/>
                  </a:prstClr>
                </a:solidFill>
              </a:rPr>
              <a:pPr>
                <a:defRPr/>
              </a:pPr>
              <a:t>01.02.2022</a:t>
            </a:fld>
            <a:endParaRPr lang="pl-PL" dirty="0">
              <a:solidFill>
                <a:prstClr val="black">
                  <a:tint val="75000"/>
                </a:prstClr>
              </a:solidFill>
            </a:endParaRPr>
          </a:p>
        </p:txBody>
      </p:sp>
      <p:sp>
        <p:nvSpPr>
          <p:cNvPr id="8"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9" name="Symbol zastępczy numeru slajdu 5"/>
          <p:cNvSpPr>
            <a:spLocks noGrp="1"/>
          </p:cNvSpPr>
          <p:nvPr>
            <p:ph type="sldNum" sz="quarter" idx="12"/>
          </p:nvPr>
        </p:nvSpPr>
        <p:spPr/>
        <p:txBody>
          <a:bodyPr/>
          <a:lstStyle>
            <a:lvl1pPr>
              <a:defRPr/>
            </a:lvl1pPr>
          </a:lstStyle>
          <a:p>
            <a:pPr>
              <a:defRPr/>
            </a:pPr>
            <a:fld id="{4BFE53EB-D8B0-4BE0-A1FE-227EDCED881B}" type="slidenum">
              <a:rPr lang="pl-PL" altLang="pl-PL"/>
              <a:pPr>
                <a:defRPr/>
              </a:pPr>
              <a:t>‹#›</a:t>
            </a:fld>
            <a:endParaRPr lang="pl-PL" altLang="pl-PL"/>
          </a:p>
        </p:txBody>
      </p:sp>
    </p:spTree>
    <p:extLst>
      <p:ext uri="{BB962C8B-B14F-4D97-AF65-F5344CB8AC3E}">
        <p14:creationId xmlns:p14="http://schemas.microsoft.com/office/powerpoint/2010/main" val="38392684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9E08BA4F-EC0B-4509-ADD5-A17E4906FCAD}" type="datetimeFigureOut">
              <a:rPr lang="pl-PL">
                <a:solidFill>
                  <a:prstClr val="black">
                    <a:tint val="75000"/>
                  </a:prstClr>
                </a:solidFill>
              </a:rPr>
              <a:pPr>
                <a:defRPr/>
              </a:pPr>
              <a:t>01.02.2022</a:t>
            </a:fld>
            <a:endParaRPr lang="pl-PL" dirty="0">
              <a:solidFill>
                <a:prstClr val="black">
                  <a:tint val="75000"/>
                </a:prstClr>
              </a:solidFill>
            </a:endParaRPr>
          </a:p>
        </p:txBody>
      </p:sp>
      <p:sp>
        <p:nvSpPr>
          <p:cNvPr id="4"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5" name="Symbol zastępczy numeru slajdu 5"/>
          <p:cNvSpPr>
            <a:spLocks noGrp="1"/>
          </p:cNvSpPr>
          <p:nvPr>
            <p:ph type="sldNum" sz="quarter" idx="12"/>
          </p:nvPr>
        </p:nvSpPr>
        <p:spPr/>
        <p:txBody>
          <a:bodyPr/>
          <a:lstStyle>
            <a:lvl1pPr>
              <a:defRPr/>
            </a:lvl1pPr>
          </a:lstStyle>
          <a:p>
            <a:pPr>
              <a:defRPr/>
            </a:pPr>
            <a:fld id="{ED0D2D78-A238-41EA-AC0F-B7121F73C95A}" type="slidenum">
              <a:rPr lang="pl-PL" altLang="pl-PL"/>
              <a:pPr>
                <a:defRPr/>
              </a:pPr>
              <a:t>‹#›</a:t>
            </a:fld>
            <a:endParaRPr lang="pl-PL" altLang="pl-PL"/>
          </a:p>
        </p:txBody>
      </p:sp>
    </p:spTree>
    <p:extLst>
      <p:ext uri="{BB962C8B-B14F-4D97-AF65-F5344CB8AC3E}">
        <p14:creationId xmlns:p14="http://schemas.microsoft.com/office/powerpoint/2010/main" val="8372899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94537C8B-2CA2-4C4D-A828-7225FB44EAF2}" type="datetimeFigureOut">
              <a:rPr lang="pl-PL">
                <a:solidFill>
                  <a:prstClr val="black">
                    <a:tint val="75000"/>
                  </a:prstClr>
                </a:solidFill>
              </a:rPr>
              <a:pPr>
                <a:defRPr/>
              </a:pPr>
              <a:t>01.02.2022</a:t>
            </a:fld>
            <a:endParaRPr lang="pl-PL" dirty="0">
              <a:solidFill>
                <a:prstClr val="black">
                  <a:tint val="75000"/>
                </a:prstClr>
              </a:solidFill>
            </a:endParaRPr>
          </a:p>
        </p:txBody>
      </p:sp>
      <p:sp>
        <p:nvSpPr>
          <p:cNvPr id="3"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4" name="Symbol zastępczy numeru slajdu 5"/>
          <p:cNvSpPr>
            <a:spLocks noGrp="1"/>
          </p:cNvSpPr>
          <p:nvPr>
            <p:ph type="sldNum" sz="quarter" idx="12"/>
          </p:nvPr>
        </p:nvSpPr>
        <p:spPr/>
        <p:txBody>
          <a:bodyPr/>
          <a:lstStyle>
            <a:lvl1pPr>
              <a:defRPr/>
            </a:lvl1pPr>
          </a:lstStyle>
          <a:p>
            <a:pPr>
              <a:defRPr/>
            </a:pPr>
            <a:fld id="{758547AD-3638-4FE1-9C80-C9018D5446F6}" type="slidenum">
              <a:rPr lang="pl-PL" altLang="pl-PL"/>
              <a:pPr>
                <a:defRPr/>
              </a:pPr>
              <a:t>‹#›</a:t>
            </a:fld>
            <a:endParaRPr lang="pl-PL" altLang="pl-PL"/>
          </a:p>
        </p:txBody>
      </p:sp>
    </p:spTree>
    <p:extLst>
      <p:ext uri="{BB962C8B-B14F-4D97-AF65-F5344CB8AC3E}">
        <p14:creationId xmlns:p14="http://schemas.microsoft.com/office/powerpoint/2010/main" val="15160882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1" y="273050"/>
            <a:ext cx="4011084"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8246C199-DBD3-4D46-AF36-6693EBC7279D}" type="datetimeFigureOut">
              <a:rPr lang="pl-PL">
                <a:solidFill>
                  <a:prstClr val="black">
                    <a:tint val="75000"/>
                  </a:prstClr>
                </a:solidFill>
              </a:rPr>
              <a:pPr>
                <a:defRPr/>
              </a:pPr>
              <a:t>01.02.2022</a:t>
            </a:fld>
            <a:endParaRPr lang="pl-PL" dirty="0">
              <a:solidFill>
                <a:prstClr val="black">
                  <a:tint val="75000"/>
                </a:prstClr>
              </a:solidFill>
            </a:endParaRPr>
          </a:p>
        </p:txBody>
      </p:sp>
      <p:sp>
        <p:nvSpPr>
          <p:cNvPr id="6"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7" name="Symbol zastępczy numeru slajdu 5"/>
          <p:cNvSpPr>
            <a:spLocks noGrp="1"/>
          </p:cNvSpPr>
          <p:nvPr>
            <p:ph type="sldNum" sz="quarter" idx="12"/>
          </p:nvPr>
        </p:nvSpPr>
        <p:spPr/>
        <p:txBody>
          <a:bodyPr/>
          <a:lstStyle>
            <a:lvl1pPr>
              <a:defRPr/>
            </a:lvl1pPr>
          </a:lstStyle>
          <a:p>
            <a:pPr>
              <a:defRPr/>
            </a:pPr>
            <a:fld id="{F43BE565-13AE-4080-BE1F-86A19DE4938E}" type="slidenum">
              <a:rPr lang="pl-PL" altLang="pl-PL"/>
              <a:pPr>
                <a:defRPr/>
              </a:pPr>
              <a:t>‹#›</a:t>
            </a:fld>
            <a:endParaRPr lang="pl-PL" altLang="pl-PL"/>
          </a:p>
        </p:txBody>
      </p:sp>
    </p:spTree>
    <p:extLst>
      <p:ext uri="{BB962C8B-B14F-4D97-AF65-F5344CB8AC3E}">
        <p14:creationId xmlns:p14="http://schemas.microsoft.com/office/powerpoint/2010/main" val="963140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52671986-A307-43C0-950E-F9EC2CD0EDAB}" type="datetimeFigureOut">
              <a:rPr lang="pl-PL"/>
              <a:pPr>
                <a:defRPr/>
              </a:pPr>
              <a:t>01.02.2022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C26F7D44-12E0-40C7-B295-268AEA6171F7}" type="slidenum">
              <a:rPr lang="pl-PL" altLang="pl-PL"/>
              <a:pPr>
                <a:defRPr/>
              </a:pPr>
              <a:t>‹#›</a:t>
            </a:fld>
            <a:endParaRPr lang="pl-PL" altLang="pl-PL"/>
          </a:p>
        </p:txBody>
      </p:sp>
    </p:spTree>
    <p:extLst>
      <p:ext uri="{BB962C8B-B14F-4D97-AF65-F5344CB8AC3E}">
        <p14:creationId xmlns:p14="http://schemas.microsoft.com/office/powerpoint/2010/main" val="38712455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9466C175-BAB7-4B02-AF5A-C8A6B0F26F04}" type="datetimeFigureOut">
              <a:rPr lang="pl-PL">
                <a:solidFill>
                  <a:prstClr val="black">
                    <a:tint val="75000"/>
                  </a:prstClr>
                </a:solidFill>
              </a:rPr>
              <a:pPr>
                <a:defRPr/>
              </a:pPr>
              <a:t>01.02.2022</a:t>
            </a:fld>
            <a:endParaRPr lang="pl-PL" dirty="0">
              <a:solidFill>
                <a:prstClr val="black">
                  <a:tint val="75000"/>
                </a:prstClr>
              </a:solidFill>
            </a:endParaRPr>
          </a:p>
        </p:txBody>
      </p:sp>
      <p:sp>
        <p:nvSpPr>
          <p:cNvPr id="6"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7" name="Symbol zastępczy numeru slajdu 5"/>
          <p:cNvSpPr>
            <a:spLocks noGrp="1"/>
          </p:cNvSpPr>
          <p:nvPr>
            <p:ph type="sldNum" sz="quarter" idx="12"/>
          </p:nvPr>
        </p:nvSpPr>
        <p:spPr/>
        <p:txBody>
          <a:bodyPr/>
          <a:lstStyle>
            <a:lvl1pPr>
              <a:defRPr/>
            </a:lvl1pPr>
          </a:lstStyle>
          <a:p>
            <a:pPr>
              <a:defRPr/>
            </a:pPr>
            <a:fld id="{52493DAB-CF7E-4E21-B1BB-A5EEE3B28057}" type="slidenum">
              <a:rPr lang="pl-PL" altLang="pl-PL"/>
              <a:pPr>
                <a:defRPr/>
              </a:pPr>
              <a:t>‹#›</a:t>
            </a:fld>
            <a:endParaRPr lang="pl-PL" altLang="pl-PL"/>
          </a:p>
        </p:txBody>
      </p:sp>
    </p:spTree>
    <p:extLst>
      <p:ext uri="{BB962C8B-B14F-4D97-AF65-F5344CB8AC3E}">
        <p14:creationId xmlns:p14="http://schemas.microsoft.com/office/powerpoint/2010/main" val="10989743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E37E80C0-3B43-4AC2-9E59-FDA88B1BCDF7}" type="datetimeFigureOut">
              <a:rPr lang="pl-PL">
                <a:solidFill>
                  <a:prstClr val="black">
                    <a:tint val="75000"/>
                  </a:prstClr>
                </a:solidFill>
              </a:rPr>
              <a:pPr>
                <a:defRPr/>
              </a:pPr>
              <a:t>01.02.2022</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AD7828DA-4D5B-4F4C-865C-BEDD152F6824}" type="slidenum">
              <a:rPr lang="pl-PL" altLang="pl-PL"/>
              <a:pPr>
                <a:defRPr/>
              </a:pPr>
              <a:t>‹#›</a:t>
            </a:fld>
            <a:endParaRPr lang="pl-PL" altLang="pl-PL"/>
          </a:p>
        </p:txBody>
      </p:sp>
    </p:spTree>
    <p:extLst>
      <p:ext uri="{BB962C8B-B14F-4D97-AF65-F5344CB8AC3E}">
        <p14:creationId xmlns:p14="http://schemas.microsoft.com/office/powerpoint/2010/main" val="27914984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9200" y="274639"/>
            <a:ext cx="27432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0" y="274639"/>
            <a:ext cx="80264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BA75AF9F-CA2E-4B48-A02C-8E1977612548}" type="datetimeFigureOut">
              <a:rPr lang="pl-PL">
                <a:solidFill>
                  <a:prstClr val="black">
                    <a:tint val="75000"/>
                  </a:prstClr>
                </a:solidFill>
              </a:rPr>
              <a:pPr>
                <a:defRPr/>
              </a:pPr>
              <a:t>01.02.2022</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9E79DD18-C813-42D7-9B7F-8459E17C74B7}" type="slidenum">
              <a:rPr lang="pl-PL" altLang="pl-PL"/>
              <a:pPr>
                <a:defRPr/>
              </a:pPr>
              <a:t>‹#›</a:t>
            </a:fld>
            <a:endParaRPr lang="pl-PL" altLang="pl-PL"/>
          </a:p>
        </p:txBody>
      </p:sp>
    </p:spTree>
    <p:extLst>
      <p:ext uri="{BB962C8B-B14F-4D97-AF65-F5344CB8AC3E}">
        <p14:creationId xmlns:p14="http://schemas.microsoft.com/office/powerpoint/2010/main" val="3926386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1"/>
            <a:ext cx="103632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46530F17-8CBD-4B98-BC46-41FF4F061422}" type="datetimeFigureOut">
              <a:rPr lang="pl-PL"/>
              <a:pPr>
                <a:defRPr/>
              </a:pPr>
              <a:t>01.02.2022</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468752BC-6DAB-4A79-BFD6-36D177BA2843}" type="slidenum">
              <a:rPr lang="pl-PL" altLang="pl-PL"/>
              <a:pPr>
                <a:defRPr/>
              </a:pPr>
              <a:t>‹#›</a:t>
            </a:fld>
            <a:endParaRPr lang="pl-PL" altLang="pl-PL"/>
          </a:p>
        </p:txBody>
      </p:sp>
    </p:spTree>
    <p:extLst>
      <p:ext uri="{BB962C8B-B14F-4D97-AF65-F5344CB8AC3E}">
        <p14:creationId xmlns:p14="http://schemas.microsoft.com/office/powerpoint/2010/main" val="3783889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37E5EEA2-B9D6-4817-A9EE-74A331FBE1B9}" type="datetimeFigureOut">
              <a:rPr lang="pl-PL"/>
              <a:pPr>
                <a:defRPr/>
              </a:pPr>
              <a:t>01.02.2022</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4E1A9139-21BB-4437-9AE6-C658B6B24A12}" type="slidenum">
              <a:rPr lang="pl-PL" altLang="pl-PL"/>
              <a:pPr>
                <a:defRPr/>
              </a:pPr>
              <a:t>‹#›</a:t>
            </a:fld>
            <a:endParaRPr lang="pl-PL" altLang="pl-PL"/>
          </a:p>
        </p:txBody>
      </p:sp>
    </p:spTree>
    <p:extLst>
      <p:ext uri="{BB962C8B-B14F-4D97-AF65-F5344CB8AC3E}">
        <p14:creationId xmlns:p14="http://schemas.microsoft.com/office/powerpoint/2010/main" val="2022993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4D6C0D25-63E2-4F9E-8671-5A48244C300C}" type="datetimeFigureOut">
              <a:rPr lang="pl-PL"/>
              <a:pPr>
                <a:defRPr/>
              </a:pPr>
              <a:t>01.02.2022</a:t>
            </a:fld>
            <a:endParaRPr lang="pl-PL" dirty="0"/>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4BFE53EB-D8B0-4BE0-A1FE-227EDCED881B}" type="slidenum">
              <a:rPr lang="pl-PL" altLang="pl-PL"/>
              <a:pPr>
                <a:defRPr/>
              </a:pPr>
              <a:t>‹#›</a:t>
            </a:fld>
            <a:endParaRPr lang="pl-PL" altLang="pl-PL"/>
          </a:p>
        </p:txBody>
      </p:sp>
    </p:spTree>
    <p:extLst>
      <p:ext uri="{BB962C8B-B14F-4D97-AF65-F5344CB8AC3E}">
        <p14:creationId xmlns:p14="http://schemas.microsoft.com/office/powerpoint/2010/main" val="1844494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9E08BA4F-EC0B-4509-ADD5-A17E4906FCAD}" type="datetimeFigureOut">
              <a:rPr lang="pl-PL"/>
              <a:pPr>
                <a:defRPr/>
              </a:pPr>
              <a:t>01.02.2022</a:t>
            </a:fld>
            <a:endParaRPr lang="pl-PL" dirty="0"/>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ED0D2D78-A238-41EA-AC0F-B7121F73C95A}" type="slidenum">
              <a:rPr lang="pl-PL" altLang="pl-PL"/>
              <a:pPr>
                <a:defRPr/>
              </a:pPr>
              <a:t>‹#›</a:t>
            </a:fld>
            <a:endParaRPr lang="pl-PL" altLang="pl-PL"/>
          </a:p>
        </p:txBody>
      </p:sp>
    </p:spTree>
    <p:extLst>
      <p:ext uri="{BB962C8B-B14F-4D97-AF65-F5344CB8AC3E}">
        <p14:creationId xmlns:p14="http://schemas.microsoft.com/office/powerpoint/2010/main" val="522294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94537C8B-2CA2-4C4D-A828-7225FB44EAF2}" type="datetimeFigureOut">
              <a:rPr lang="pl-PL"/>
              <a:pPr>
                <a:defRPr/>
              </a:pPr>
              <a:t>01.02.2022</a:t>
            </a:fld>
            <a:endParaRPr lang="pl-PL" dirty="0"/>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758547AD-3638-4FE1-9C80-C9018D5446F6}" type="slidenum">
              <a:rPr lang="pl-PL" altLang="pl-PL"/>
              <a:pPr>
                <a:defRPr/>
              </a:pPr>
              <a:t>‹#›</a:t>
            </a:fld>
            <a:endParaRPr lang="pl-PL" altLang="pl-PL"/>
          </a:p>
        </p:txBody>
      </p:sp>
    </p:spTree>
    <p:extLst>
      <p:ext uri="{BB962C8B-B14F-4D97-AF65-F5344CB8AC3E}">
        <p14:creationId xmlns:p14="http://schemas.microsoft.com/office/powerpoint/2010/main" val="707397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1" y="273050"/>
            <a:ext cx="4011084"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8246C199-DBD3-4D46-AF36-6693EBC7279D}" type="datetimeFigureOut">
              <a:rPr lang="pl-PL"/>
              <a:pPr>
                <a:defRPr/>
              </a:pPr>
              <a:t>01.02.2022</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43BE565-13AE-4080-BE1F-86A19DE4938E}" type="slidenum">
              <a:rPr lang="pl-PL" altLang="pl-PL"/>
              <a:pPr>
                <a:defRPr/>
              </a:pPr>
              <a:t>‹#›</a:t>
            </a:fld>
            <a:endParaRPr lang="pl-PL" altLang="pl-PL"/>
          </a:p>
        </p:txBody>
      </p:sp>
    </p:spTree>
    <p:extLst>
      <p:ext uri="{BB962C8B-B14F-4D97-AF65-F5344CB8AC3E}">
        <p14:creationId xmlns:p14="http://schemas.microsoft.com/office/powerpoint/2010/main" val="122499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9466C175-BAB7-4B02-AF5A-C8A6B0F26F04}" type="datetimeFigureOut">
              <a:rPr lang="pl-PL"/>
              <a:pPr>
                <a:defRPr/>
              </a:pPr>
              <a:t>01.02.2022</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52493DAB-CF7E-4E21-B1BB-A5EEE3B28057}" type="slidenum">
              <a:rPr lang="pl-PL" altLang="pl-PL"/>
              <a:pPr>
                <a:defRPr/>
              </a:pPr>
              <a:t>‹#›</a:t>
            </a:fld>
            <a:endParaRPr lang="pl-PL" altLang="pl-PL"/>
          </a:p>
        </p:txBody>
      </p:sp>
    </p:spTree>
    <p:extLst>
      <p:ext uri="{BB962C8B-B14F-4D97-AF65-F5344CB8AC3E}">
        <p14:creationId xmlns:p14="http://schemas.microsoft.com/office/powerpoint/2010/main" val="4259464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EB59076-1E8F-433D-B9AB-BEA1F2606673}" type="datetimeFigureOut">
              <a:rPr lang="pl-PL"/>
              <a:pPr>
                <a:defRPr/>
              </a:pPr>
              <a:t>01.02.2022</a:t>
            </a:fld>
            <a:endParaRPr lang="pl-PL" dirty="0"/>
          </a:p>
        </p:txBody>
      </p:sp>
      <p:sp>
        <p:nvSpPr>
          <p:cNvPr id="5" name="Symbol zastępczy stopki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l-PL"/>
          </a:p>
        </p:txBody>
      </p:sp>
      <p:sp>
        <p:nvSpPr>
          <p:cNvPr id="6" name="Symbol zastępczy numeru slajdu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72EBE806-042F-42D8-86BE-D947F4B78333}" type="slidenum">
              <a:rPr lang="pl-PL" altLang="pl-PL"/>
              <a:pPr>
                <a:defRPr/>
              </a:pPr>
              <a:t>‹#›</a:t>
            </a:fld>
            <a:endParaRPr lang="pl-PL" altLang="pl-PL"/>
          </a:p>
        </p:txBody>
      </p:sp>
    </p:spTree>
    <p:extLst>
      <p:ext uri="{BB962C8B-B14F-4D97-AF65-F5344CB8AC3E}">
        <p14:creationId xmlns:p14="http://schemas.microsoft.com/office/powerpoint/2010/main" val="1045078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9EB59076-1E8F-433D-B9AB-BEA1F2606673}" type="datetimeFigureOut">
              <a:rPr lang="pl-PL">
                <a:solidFill>
                  <a:prstClr val="black">
                    <a:tint val="75000"/>
                  </a:prstClr>
                </a:solidFill>
              </a:rPr>
              <a:pPr>
                <a:defRPr/>
              </a:pPr>
              <a:t>01.02.2022</a:t>
            </a:fld>
            <a:endParaRPr lang="pl-PL" dirty="0">
              <a:solidFill>
                <a:prstClr val="black">
                  <a:tint val="75000"/>
                </a:prstClr>
              </a:solidFill>
            </a:endParaRPr>
          </a:p>
        </p:txBody>
      </p:sp>
      <p:sp>
        <p:nvSpPr>
          <p:cNvPr id="5" name="Symbol zastępczy stopki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l-PL">
              <a:solidFill>
                <a:prstClr val="black">
                  <a:tint val="75000"/>
                </a:prstClr>
              </a:solidFill>
            </a:endParaRPr>
          </a:p>
        </p:txBody>
      </p:sp>
      <p:sp>
        <p:nvSpPr>
          <p:cNvPr id="6" name="Symbol zastępczy numeru slajdu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72EBE806-042F-42D8-86BE-D947F4B78333}" type="slidenum">
              <a:rPr lang="pl-PL" altLang="pl-PL"/>
              <a:pPr>
                <a:defRPr/>
              </a:pPr>
              <a:t>‹#›</a:t>
            </a:fld>
            <a:endParaRPr lang="pl-PL" altLang="pl-PL"/>
          </a:p>
        </p:txBody>
      </p:sp>
    </p:spTree>
    <p:extLst>
      <p:ext uri="{BB962C8B-B14F-4D97-AF65-F5344CB8AC3E}">
        <p14:creationId xmlns:p14="http://schemas.microsoft.com/office/powerpoint/2010/main" val="34247417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4.png"/><Relationship Id="rId7" Type="http://schemas.openxmlformats.org/officeDocument/2006/relationships/diagramQuickStyle" Target="../diagrams/quickStyle1.xml"/><Relationship Id="rId2" Type="http://schemas.openxmlformats.org/officeDocument/2006/relationships/notesSlide" Target="../notesSlides/notesSlide20.xml"/><Relationship Id="rId1" Type="http://schemas.openxmlformats.org/officeDocument/2006/relationships/slideLayout" Target="../slideLayouts/slideLayout13.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jpeg"/><Relationship Id="rId9" Type="http://schemas.microsoft.com/office/2007/relationships/diagramDrawing" Target="../diagrams/drawing1.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13.xml"/><Relationship Id="rId6" Type="http://schemas.openxmlformats.org/officeDocument/2006/relationships/hyperlink" Target="mailto:pife@dolnyslask.pl" TargetMode="External"/><Relationship Id="rId5" Type="http://schemas.openxmlformats.org/officeDocument/2006/relationships/image" Target="../media/image6.jpeg"/><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790575"/>
            <a:ext cx="9144000" cy="4941888"/>
          </a:xfrm>
        </p:spPr>
        <p:txBody>
          <a:bodyPr rtlCol="0">
            <a:normAutofit/>
          </a:bodyPr>
          <a:lstStyle/>
          <a:p>
            <a:pPr eaLnBrk="1" fontAlgn="auto" hangingPunct="1">
              <a:spcAft>
                <a:spcPts val="0"/>
              </a:spcAft>
              <a:defRPr/>
            </a:pPr>
            <a:r>
              <a:rPr lang="pl-PL" b="1" dirty="0">
                <a:effectLst>
                  <a:outerShdw blurRad="38100" dist="38100" dir="2700000" algn="tl">
                    <a:srgbClr val="000000">
                      <a:alpha val="43137"/>
                    </a:srgbClr>
                  </a:outerShdw>
                </a:effectLst>
              </a:rPr>
              <a:t>Fundusze Europejskie </a:t>
            </a:r>
            <a:br>
              <a:rPr lang="pl-PL" b="1" dirty="0">
                <a:effectLst>
                  <a:outerShdw blurRad="38100" dist="38100" dir="2700000" algn="tl">
                    <a:srgbClr val="000000">
                      <a:alpha val="43137"/>
                    </a:srgbClr>
                  </a:outerShdw>
                </a:effectLst>
              </a:rPr>
            </a:br>
            <a:r>
              <a:rPr lang="pl-PL" b="1" dirty="0">
                <a:effectLst>
                  <a:outerShdw blurRad="38100" dist="38100" dir="2700000" algn="tl">
                    <a:srgbClr val="000000">
                      <a:alpha val="43137"/>
                    </a:srgbClr>
                  </a:outerShdw>
                </a:effectLst>
              </a:rPr>
              <a:t>dla Dolnego Śląska 2021-2027</a:t>
            </a:r>
            <a:br>
              <a:rPr lang="pl-PL" b="1" dirty="0">
                <a:effectLst>
                  <a:outerShdw blurRad="38100" dist="38100" dir="2700000" algn="tl">
                    <a:srgbClr val="000000">
                      <a:alpha val="43137"/>
                    </a:srgbClr>
                  </a:outerShdw>
                </a:effectLst>
              </a:rPr>
            </a:br>
            <a:r>
              <a:rPr lang="pl-PL" b="1" dirty="0">
                <a:effectLst>
                  <a:outerShdw blurRad="38100" dist="38100" dir="2700000" algn="tl">
                    <a:srgbClr val="000000">
                      <a:alpha val="43137"/>
                    </a:srgbClr>
                  </a:outerShdw>
                </a:effectLst>
              </a:rPr>
              <a:t>(FEDS 2021-2027)</a:t>
            </a:r>
            <a:br>
              <a:rPr lang="pl-PL" b="1" dirty="0">
                <a:effectLst>
                  <a:outerShdw blurRad="38100" dist="38100" dir="2700000" algn="tl">
                    <a:srgbClr val="000000">
                      <a:alpha val="43137"/>
                    </a:srgbClr>
                  </a:outerShdw>
                </a:effectLst>
              </a:rPr>
            </a:br>
            <a:r>
              <a:rPr lang="pl-PL" b="1" dirty="0">
                <a:effectLst>
                  <a:outerShdw blurRad="38100" dist="38100" dir="2700000" algn="tl">
                    <a:srgbClr val="000000">
                      <a:alpha val="43137"/>
                    </a:srgbClr>
                  </a:outerShdw>
                </a:effectLst>
              </a:rPr>
              <a:t>Cel polityki 2</a:t>
            </a:r>
          </a:p>
        </p:txBody>
      </p:sp>
      <p:sp>
        <p:nvSpPr>
          <p:cNvPr id="2051" name="Podtytuł 2"/>
          <p:cNvSpPr>
            <a:spLocks noGrp="1"/>
          </p:cNvSpPr>
          <p:nvPr>
            <p:ph type="subTitle" idx="1"/>
          </p:nvPr>
        </p:nvSpPr>
        <p:spPr>
          <a:xfrm>
            <a:off x="7896202" y="6453188"/>
            <a:ext cx="2771798" cy="404812"/>
          </a:xfrm>
        </p:spPr>
        <p:txBody>
          <a:bodyPr/>
          <a:lstStyle/>
          <a:p>
            <a:pPr eaLnBrk="1" hangingPunct="1"/>
            <a:r>
              <a:rPr lang="pl-PL" altLang="pl-PL" sz="1400">
                <a:solidFill>
                  <a:schemeClr val="tx1"/>
                </a:solidFill>
              </a:rPr>
              <a:t>Wrocław 2022</a:t>
            </a:r>
            <a:endParaRPr lang="pl-PL" altLang="pl-PL" sz="1400" dirty="0">
              <a:solidFill>
                <a:schemeClr val="tx1"/>
              </a:solidFill>
            </a:endParaRPr>
          </a:p>
        </p:txBody>
      </p:sp>
      <p:pic>
        <p:nvPicPr>
          <p:cNvPr id="205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0389" y="188914"/>
            <a:ext cx="4249737"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FE_PR-DS-UE_EFSI-poziom-PL-kolor">
            <a:extLst>
              <a:ext uri="{FF2B5EF4-FFF2-40B4-BE49-F238E27FC236}">
                <a16:creationId xmlns:a16="http://schemas.microsoft.com/office/drawing/2014/main" id="{DC665684-3F6B-4227-A146-139EDDB981E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9496" y="158502"/>
            <a:ext cx="4824536" cy="678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95718" y="43359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ea typeface="+mn-ea"/>
              <a:cs typeface="Arial" charset="0"/>
            </a:endParaRPr>
          </a:p>
        </p:txBody>
      </p:sp>
      <p:sp>
        <p:nvSpPr>
          <p:cNvPr id="7" name="Tytuł 1">
            <a:extLst>
              <a:ext uri="{FF2B5EF4-FFF2-40B4-BE49-F238E27FC236}">
                <a16:creationId xmlns:a16="http://schemas.microsoft.com/office/drawing/2014/main" id="{9891429E-4E69-415D-90B0-1F1A190ACCE7}"/>
              </a:ext>
            </a:extLst>
          </p:cNvPr>
          <p:cNvSpPr txBox="1">
            <a:spLocks/>
          </p:cNvSpPr>
          <p:nvPr/>
        </p:nvSpPr>
        <p:spPr bwMode="auto">
          <a:xfrm>
            <a:off x="559559" y="614148"/>
            <a:ext cx="11136255" cy="6243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lvl="1" algn="just"/>
            <a:r>
              <a:rPr lang="pl-PL" altLang="pl-PL" sz="2800" dirty="0">
                <a:latin typeface="+mn-lt"/>
                <a:ea typeface="Lato Heavy"/>
                <a:cs typeface="Lato Heavy"/>
              </a:rPr>
              <a:t>(ii) Wspieranie energii odnawialnej zgodnie z dyrektywą (UE) 2018/2001, </a:t>
            </a:r>
            <a:br>
              <a:rPr lang="pl-PL" altLang="pl-PL" sz="2800" dirty="0">
                <a:latin typeface="+mn-lt"/>
                <a:ea typeface="Lato Heavy"/>
                <a:cs typeface="Lato Heavy"/>
              </a:rPr>
            </a:br>
            <a:r>
              <a:rPr lang="pl-PL" altLang="pl-PL" sz="2800" dirty="0">
                <a:latin typeface="+mn-lt"/>
                <a:ea typeface="Lato Heavy"/>
                <a:cs typeface="Lato Heavy"/>
              </a:rPr>
              <a:t>w tym określonymi w niej kryteriami zrównoważonego rozwoju – planowane kierunki interwencji – c.d.:</a:t>
            </a:r>
          </a:p>
          <a:p>
            <a:pPr marL="180975" lvl="1" algn="just"/>
            <a:endParaRPr lang="pl-PL" altLang="pl-PL" sz="2800" dirty="0">
              <a:latin typeface="+mn-lt"/>
              <a:ea typeface="Lato Heavy"/>
              <a:cs typeface="Lato Heavy"/>
            </a:endParaRPr>
          </a:p>
          <a:p>
            <a:pPr marL="285750" indent="-285750" algn="just">
              <a:lnSpc>
                <a:spcPct val="107000"/>
              </a:lnSpc>
              <a:spcAft>
                <a:spcPts val="800"/>
              </a:spcAft>
              <a:buFont typeface="Arial" panose="020B0604020202020204" pitchFamily="34" charset="0"/>
              <a:buChar char="•"/>
            </a:pPr>
            <a:r>
              <a:rPr lang="pl-PL" sz="1800" dirty="0">
                <a:effectLst/>
                <a:latin typeface="Calibri" panose="020F0502020204030204" pitchFamily="34" charset="0"/>
                <a:ea typeface="Calibri" panose="020F0502020204030204" pitchFamily="34" charset="0"/>
                <a:cs typeface="Calibri" panose="020F0502020204030204" pitchFamily="34" charset="0"/>
              </a:rPr>
              <a:t>Wsparcie uzyskają także projekty grantowe dla budynków jednorodzinnych dotyczące produkcji oraz energii elektrycznej i/lub cieplnej, także z magazynami energii (wraz z podłączeniem tych źródeł do sieci dystrybucyjnej/przesyłowej) polegające na budowie (w tym zakup niezbędnych urządzeń) </a:t>
            </a:r>
            <a:r>
              <a:rPr lang="pl-PL" sz="1800" dirty="0" err="1">
                <a:effectLst/>
                <a:latin typeface="Calibri" panose="020F0502020204030204" pitchFamily="34" charset="0"/>
                <a:ea typeface="Calibri" panose="020F0502020204030204" pitchFamily="34" charset="0"/>
                <a:cs typeface="Calibri" panose="020F0502020204030204" pitchFamily="34" charset="0"/>
              </a:rPr>
              <a:t>mikroinstalacji</a:t>
            </a:r>
            <a:r>
              <a:rPr lang="pl-PL" sz="1800" dirty="0">
                <a:effectLst/>
                <a:latin typeface="Calibri" panose="020F0502020204030204" pitchFamily="34" charset="0"/>
                <a:ea typeface="Calibri" panose="020F0502020204030204" pitchFamily="34" charset="0"/>
                <a:cs typeface="Calibri" panose="020F0502020204030204" pitchFamily="34" charset="0"/>
              </a:rPr>
              <a:t> służących wytwarzaniu energii z OZE.</a:t>
            </a:r>
          </a:p>
          <a:p>
            <a:pPr algn="just">
              <a:lnSpc>
                <a:spcPct val="107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Wszystkie działania w ramach celu szczegółowego będą mogły dotyczyć wyłącznie energii promieniowania słonecznego, geotermii, </a:t>
            </a:r>
            <a:r>
              <a:rPr lang="pl-PL" sz="1800" dirty="0" err="1">
                <a:effectLst/>
                <a:latin typeface="Calibri" panose="020F0502020204030204" pitchFamily="34" charset="0"/>
                <a:ea typeface="Calibri" panose="020F0502020204030204" pitchFamily="34" charset="0"/>
                <a:cs typeface="Calibri" panose="020F0502020204030204" pitchFamily="34" charset="0"/>
              </a:rPr>
              <a:t>aerotermii</a:t>
            </a:r>
            <a:r>
              <a:rPr lang="pl-PL" sz="1800" dirty="0">
                <a:effectLst/>
                <a:latin typeface="Calibri" panose="020F0502020204030204" pitchFamily="34" charset="0"/>
                <a:ea typeface="Calibri" panose="020F0502020204030204" pitchFamily="34" charset="0"/>
                <a:cs typeface="Calibri" panose="020F0502020204030204" pitchFamily="34" charset="0"/>
              </a:rPr>
              <a:t>/energii otoczenia, biomasy i biogazu.</a:t>
            </a:r>
          </a:p>
        </p:txBody>
      </p:sp>
    </p:spTree>
    <p:extLst>
      <p:ext uri="{BB962C8B-B14F-4D97-AF65-F5344CB8AC3E}">
        <p14:creationId xmlns:p14="http://schemas.microsoft.com/office/powerpoint/2010/main" val="2905520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95718" y="43359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ea typeface="+mn-ea"/>
              <a:cs typeface="Arial" charset="0"/>
            </a:endParaRPr>
          </a:p>
        </p:txBody>
      </p:sp>
      <p:sp>
        <p:nvSpPr>
          <p:cNvPr id="7" name="Tytuł 1">
            <a:extLst>
              <a:ext uri="{FF2B5EF4-FFF2-40B4-BE49-F238E27FC236}">
                <a16:creationId xmlns:a16="http://schemas.microsoft.com/office/drawing/2014/main" id="{9891429E-4E69-415D-90B0-1F1A190ACCE7}"/>
              </a:ext>
            </a:extLst>
          </p:cNvPr>
          <p:cNvSpPr txBox="1">
            <a:spLocks/>
          </p:cNvSpPr>
          <p:nvPr/>
        </p:nvSpPr>
        <p:spPr bwMode="auto">
          <a:xfrm>
            <a:off x="559559" y="614148"/>
            <a:ext cx="11136255" cy="6243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lvl="1" algn="l"/>
            <a:endParaRPr lang="pl-PL" altLang="pl-PL" sz="3200" dirty="0">
              <a:latin typeface="+mn-lt"/>
              <a:ea typeface="Lato Heavy"/>
              <a:cs typeface="Lato Heavy"/>
            </a:endParaRPr>
          </a:p>
          <a:p>
            <a:pPr marL="0" lvl="1" algn="l"/>
            <a:endParaRPr lang="pl-PL" altLang="pl-PL" sz="3200" dirty="0">
              <a:latin typeface="+mn-lt"/>
              <a:ea typeface="Lato Heavy"/>
              <a:cs typeface="Lato Heavy"/>
            </a:endParaRPr>
          </a:p>
          <a:p>
            <a:pPr marL="0" lvl="1" algn="l"/>
            <a:endParaRPr lang="pl-PL" altLang="pl-PL" sz="3200" dirty="0">
              <a:latin typeface="+mn-lt"/>
              <a:ea typeface="Lato Heavy"/>
              <a:cs typeface="Lato Heavy"/>
            </a:endParaRPr>
          </a:p>
          <a:p>
            <a:pPr marL="0" lvl="1" algn="l"/>
            <a:r>
              <a:rPr lang="pl-PL" altLang="pl-PL" sz="3200" dirty="0">
                <a:latin typeface="+mn-lt"/>
                <a:ea typeface="Lato Heavy"/>
                <a:cs typeface="Lato Heavy"/>
              </a:rPr>
              <a:t>(ii) Wspieranie energii odnawialnej zgodnie z dyrektywą (UE) 2018/2001, w tym określonymi w niej kryteriami zrównoważonego rozwoju – główne grupy docelowe:</a:t>
            </a:r>
          </a:p>
          <a:p>
            <a:pPr marL="180975" lvl="1" algn="just"/>
            <a:endParaRPr lang="pl-PL" altLang="pl-PL" sz="2800" dirty="0">
              <a:latin typeface="+mn-lt"/>
              <a:ea typeface="Lato Heavy"/>
              <a:cs typeface="Lato Heavy"/>
            </a:endParaRPr>
          </a:p>
          <a:p>
            <a:pPr marL="285750" indent="-285750" algn="just">
              <a:spcBef>
                <a:spcPts val="600"/>
              </a:spcBef>
              <a:spcAft>
                <a:spcPts val="600"/>
              </a:spcAft>
              <a:buFontTx/>
              <a:buChar char="-"/>
            </a:pPr>
            <a:r>
              <a:rPr lang="pl-PL" sz="2800" dirty="0">
                <a:effectLst/>
                <a:latin typeface="Calibri" panose="020F0502020204030204" pitchFamily="34" charset="0"/>
                <a:ea typeface="Times New Roman" panose="02020603050405020304" pitchFamily="18" charset="0"/>
              </a:rPr>
              <a:t>mieszkańcy województwa dolnośląskiego</a:t>
            </a:r>
          </a:p>
          <a:p>
            <a:pPr marL="285750" indent="-285750" algn="just">
              <a:spcBef>
                <a:spcPts val="600"/>
              </a:spcBef>
              <a:spcAft>
                <a:spcPts val="600"/>
              </a:spcAft>
              <a:buFontTx/>
              <a:buChar char="-"/>
            </a:pPr>
            <a:r>
              <a:rPr lang="pl-PL" sz="2800" dirty="0">
                <a:effectLst/>
                <a:latin typeface="Calibri" panose="020F0502020204030204" pitchFamily="34" charset="0"/>
                <a:ea typeface="Times New Roman" panose="02020603050405020304" pitchFamily="18" charset="0"/>
              </a:rPr>
              <a:t>klastry energii, </a:t>
            </a:r>
          </a:p>
          <a:p>
            <a:pPr marL="285750" indent="-285750" algn="just">
              <a:spcBef>
                <a:spcPts val="600"/>
              </a:spcBef>
              <a:spcAft>
                <a:spcPts val="600"/>
              </a:spcAft>
              <a:buFontTx/>
              <a:buChar char="-"/>
            </a:pPr>
            <a:r>
              <a:rPr lang="pl-PL" sz="2800" dirty="0">
                <a:effectLst/>
                <a:latin typeface="Calibri" panose="020F0502020204030204" pitchFamily="34" charset="0"/>
                <a:ea typeface="Times New Roman" panose="02020603050405020304" pitchFamily="18" charset="0"/>
              </a:rPr>
              <a:t>spółdzielnie energetyczne, </a:t>
            </a:r>
          </a:p>
          <a:p>
            <a:pPr marL="285750" indent="-285750" algn="just">
              <a:spcBef>
                <a:spcPts val="600"/>
              </a:spcBef>
              <a:spcAft>
                <a:spcPts val="600"/>
              </a:spcAft>
              <a:buFontTx/>
              <a:buChar char="-"/>
            </a:pPr>
            <a:r>
              <a:rPr lang="pl-PL" sz="2800" dirty="0">
                <a:effectLst/>
                <a:latin typeface="Calibri" panose="020F0502020204030204" pitchFamily="34" charset="0"/>
                <a:ea typeface="Times New Roman" panose="02020603050405020304" pitchFamily="18" charset="0"/>
              </a:rPr>
              <a:t>prosumenci, </a:t>
            </a:r>
          </a:p>
          <a:p>
            <a:pPr marL="285750" indent="-285750" algn="just">
              <a:spcBef>
                <a:spcPts val="600"/>
              </a:spcBef>
              <a:spcAft>
                <a:spcPts val="600"/>
              </a:spcAft>
              <a:buFontTx/>
              <a:buChar char="-"/>
            </a:pPr>
            <a:r>
              <a:rPr lang="pl-PL" sz="2800" dirty="0">
                <a:effectLst/>
                <a:latin typeface="Calibri" panose="020F0502020204030204" pitchFamily="34" charset="0"/>
                <a:ea typeface="Times New Roman" panose="02020603050405020304" pitchFamily="18" charset="0"/>
              </a:rPr>
              <a:t>organizacje pozarządowe, </a:t>
            </a:r>
          </a:p>
          <a:p>
            <a:pPr marL="285750" indent="-285750" algn="just">
              <a:spcBef>
                <a:spcPts val="600"/>
              </a:spcBef>
              <a:spcAft>
                <a:spcPts val="600"/>
              </a:spcAft>
              <a:buFontTx/>
              <a:buChar char="-"/>
            </a:pPr>
            <a:r>
              <a:rPr lang="pl-PL" sz="2800" dirty="0">
                <a:effectLst/>
                <a:latin typeface="Calibri" panose="020F0502020204030204" pitchFamily="34" charset="0"/>
                <a:ea typeface="Times New Roman" panose="02020603050405020304" pitchFamily="18" charset="0"/>
              </a:rPr>
              <a:t>jednostki samorządu terytorialnego, ich jednostki organizacyjne, związki i stowarzyszenia.</a:t>
            </a:r>
          </a:p>
          <a:p>
            <a:pPr marL="285750" indent="-285750" algn="just">
              <a:spcBef>
                <a:spcPts val="600"/>
              </a:spcBef>
              <a:spcAft>
                <a:spcPts val="600"/>
              </a:spcAft>
              <a:buFontTx/>
              <a:buChar char="-"/>
            </a:pPr>
            <a:endParaRPr lang="pl-PL" sz="2800" dirty="0">
              <a:effectLst/>
              <a:latin typeface="Times New Roman" panose="02020603050405020304" pitchFamily="18" charset="0"/>
              <a:ea typeface="Calibri" panose="020F0502020204030204" pitchFamily="34" charset="0"/>
            </a:endParaRPr>
          </a:p>
          <a:p>
            <a:pPr marL="180975" lvl="1" algn="just"/>
            <a:endParaRPr lang="pl-PL" altLang="pl-PL" sz="2400" dirty="0">
              <a:latin typeface="+mn-lt"/>
              <a:ea typeface="Lato Heavy"/>
              <a:cs typeface="Lato Heavy"/>
            </a:endParaRPr>
          </a:p>
          <a:p>
            <a:pPr marL="523875" lvl="1" indent="-342900" algn="just">
              <a:buFontTx/>
              <a:buChar char="-"/>
            </a:pPr>
            <a:endParaRPr lang="pl-PL" altLang="pl-PL" sz="2400" b="1" dirty="0">
              <a:latin typeface="+mn-lt"/>
              <a:ea typeface="Lato Heavy"/>
              <a:cs typeface="Lato Heavy"/>
            </a:endParaRPr>
          </a:p>
        </p:txBody>
      </p:sp>
    </p:spTree>
    <p:extLst>
      <p:ext uri="{BB962C8B-B14F-4D97-AF65-F5344CB8AC3E}">
        <p14:creationId xmlns:p14="http://schemas.microsoft.com/office/powerpoint/2010/main" val="1472801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95718" y="43359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ea typeface="+mn-ea"/>
              <a:cs typeface="Arial" charset="0"/>
            </a:endParaRPr>
          </a:p>
        </p:txBody>
      </p:sp>
      <p:sp>
        <p:nvSpPr>
          <p:cNvPr id="7" name="Tytuł 1">
            <a:extLst>
              <a:ext uri="{FF2B5EF4-FFF2-40B4-BE49-F238E27FC236}">
                <a16:creationId xmlns:a16="http://schemas.microsoft.com/office/drawing/2014/main" id="{9891429E-4E69-415D-90B0-1F1A190ACCE7}"/>
              </a:ext>
            </a:extLst>
          </p:cNvPr>
          <p:cNvSpPr txBox="1">
            <a:spLocks/>
          </p:cNvSpPr>
          <p:nvPr/>
        </p:nvSpPr>
        <p:spPr bwMode="auto">
          <a:xfrm>
            <a:off x="559559" y="614148"/>
            <a:ext cx="11136255" cy="6005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180975" lvl="1" algn="just"/>
            <a:endParaRPr lang="pl-PL" altLang="pl-PL" sz="2400" dirty="0">
              <a:latin typeface="+mn-lt"/>
              <a:ea typeface="Lato Heavy"/>
              <a:cs typeface="Lato Heavy"/>
            </a:endParaRPr>
          </a:p>
          <a:p>
            <a:pPr marL="0" lvl="1" algn="just"/>
            <a:r>
              <a:rPr lang="pl-PL" altLang="pl-PL" sz="2400" dirty="0">
                <a:latin typeface="+mn-lt"/>
                <a:ea typeface="Lato Heavy"/>
                <a:cs typeface="Lato Heavy"/>
              </a:rPr>
              <a:t>Gospodarka wodno-ściekowa - (v) Wspieranie dostępu do wody oraz zrównoważonej gospodarki wodnej - planowane kierunki interwencji:</a:t>
            </a:r>
          </a:p>
          <a:p>
            <a:pPr marL="180975" lvl="1" algn="just"/>
            <a:endParaRPr lang="pl-PL" altLang="pl-PL" sz="2400" dirty="0">
              <a:latin typeface="+mn-lt"/>
              <a:ea typeface="Lato Heavy"/>
              <a:cs typeface="Lato Heavy"/>
            </a:endParaRPr>
          </a:p>
          <a:p>
            <a:pPr marL="523875" lvl="1" indent="-342900" algn="just">
              <a:buFont typeface="Arial" panose="020B0604020202020204" pitchFamily="34" charset="0"/>
              <a:buChar char="•"/>
            </a:pPr>
            <a:r>
              <a:rPr lang="pl-PL" altLang="pl-PL" sz="2000" dirty="0">
                <a:latin typeface="+mn-lt"/>
                <a:ea typeface="Lato Heavy"/>
                <a:cs typeface="Lato Heavy"/>
              </a:rPr>
              <a:t>Wsparcie będą mogły uzyskać projekty z zakresu gospodarki  ściekowej i wodnej w zakresie infrastruktury odprowadzania i oczyszczania ścieków w ramach aglomeracji wskazanych w KPOŚK od 2 – 15 tyś RLM niespełniających wymogów dyrektywy ściekowej, w tym m.in. oczyszczalnie ścieków komunalnych, sieć kanalizacji sanitarnej, zagospodarowanie osadów ściekowych, monitoring. </a:t>
            </a:r>
          </a:p>
          <a:p>
            <a:pPr marL="523875" lvl="1" indent="-342900" algn="just">
              <a:buFont typeface="Arial" panose="020B0604020202020204" pitchFamily="34" charset="0"/>
              <a:buChar char="•"/>
            </a:pPr>
            <a:endParaRPr lang="pl-PL" altLang="pl-PL" sz="2000" dirty="0">
              <a:latin typeface="+mn-lt"/>
              <a:ea typeface="Lato Heavy"/>
              <a:cs typeface="Lato Heavy"/>
            </a:endParaRPr>
          </a:p>
          <a:p>
            <a:pPr marL="523875" lvl="1" indent="-342900" algn="just">
              <a:buFont typeface="Arial" panose="020B0604020202020204" pitchFamily="34" charset="0"/>
              <a:buChar char="•"/>
            </a:pPr>
            <a:r>
              <a:rPr lang="pl-PL" altLang="pl-PL" sz="2000" dirty="0">
                <a:latin typeface="+mn-lt"/>
                <a:ea typeface="Lato Heavy"/>
                <a:cs typeface="Lato Heavy"/>
              </a:rPr>
              <a:t>Jako element projektu dopuszcza się inwestycje w zakresie infrastruktury wodociągowej.</a:t>
            </a:r>
          </a:p>
          <a:p>
            <a:pPr marL="180975" lvl="1" algn="just"/>
            <a:endParaRPr lang="pl-PL" altLang="pl-PL" sz="2400" b="1" dirty="0">
              <a:latin typeface="+mn-lt"/>
              <a:ea typeface="Lato Heavy"/>
              <a:cs typeface="Lato Heavy"/>
            </a:endParaRPr>
          </a:p>
        </p:txBody>
      </p:sp>
    </p:spTree>
    <p:extLst>
      <p:ext uri="{BB962C8B-B14F-4D97-AF65-F5344CB8AC3E}">
        <p14:creationId xmlns:p14="http://schemas.microsoft.com/office/powerpoint/2010/main" val="1747082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95718" y="43359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ea typeface="+mn-ea"/>
              <a:cs typeface="Arial" charset="0"/>
            </a:endParaRPr>
          </a:p>
        </p:txBody>
      </p:sp>
      <p:sp>
        <p:nvSpPr>
          <p:cNvPr id="7" name="Tytuł 1">
            <a:extLst>
              <a:ext uri="{FF2B5EF4-FFF2-40B4-BE49-F238E27FC236}">
                <a16:creationId xmlns:a16="http://schemas.microsoft.com/office/drawing/2014/main" id="{9891429E-4E69-415D-90B0-1F1A190ACCE7}"/>
              </a:ext>
            </a:extLst>
          </p:cNvPr>
          <p:cNvSpPr txBox="1">
            <a:spLocks/>
          </p:cNvSpPr>
          <p:nvPr/>
        </p:nvSpPr>
        <p:spPr bwMode="auto">
          <a:xfrm>
            <a:off x="559559" y="614148"/>
            <a:ext cx="11136255" cy="6243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lvl="1" algn="just"/>
            <a:r>
              <a:rPr lang="pl-PL" altLang="pl-PL" sz="3200" dirty="0">
                <a:latin typeface="+mn-lt"/>
                <a:ea typeface="Lato Heavy"/>
                <a:cs typeface="Lato Heavy"/>
              </a:rPr>
              <a:t>(v) Wspieranie dostępu do wody oraz zrównoważonej gospodarki wodnej – główne grupy docelowe:</a:t>
            </a:r>
          </a:p>
          <a:p>
            <a:pPr marL="180975" lvl="1" algn="just"/>
            <a:endParaRPr lang="pl-PL" altLang="pl-PL" sz="2800" dirty="0">
              <a:latin typeface="+mn-lt"/>
              <a:ea typeface="Lato Heavy"/>
              <a:cs typeface="Lato Heavy"/>
            </a:endParaRPr>
          </a:p>
          <a:p>
            <a:pPr marL="457200" indent="-457200" algn="just">
              <a:spcBef>
                <a:spcPts val="600"/>
              </a:spcBef>
              <a:spcAft>
                <a:spcPts val="600"/>
              </a:spcAft>
              <a:buFontTx/>
              <a:buChar char="-"/>
            </a:pPr>
            <a:r>
              <a:rPr lang="pl-PL" sz="2800" dirty="0">
                <a:latin typeface="Calibri" panose="020F0502020204030204" pitchFamily="34" charset="0"/>
                <a:ea typeface="Times New Roman" panose="02020603050405020304" pitchFamily="18" charset="0"/>
              </a:rPr>
              <a:t>m</a:t>
            </a:r>
            <a:r>
              <a:rPr lang="pl-PL" sz="2800" dirty="0">
                <a:effectLst/>
                <a:latin typeface="Calibri" panose="020F0502020204030204" pitchFamily="34" charset="0"/>
                <a:ea typeface="Times New Roman" panose="02020603050405020304" pitchFamily="18" charset="0"/>
              </a:rPr>
              <a:t>ieszkańcy województwa dolnośląskiego, </a:t>
            </a:r>
          </a:p>
          <a:p>
            <a:pPr marL="457200" indent="-457200" algn="just">
              <a:spcBef>
                <a:spcPts val="600"/>
              </a:spcBef>
              <a:spcAft>
                <a:spcPts val="600"/>
              </a:spcAft>
              <a:buFontTx/>
              <a:buChar char="-"/>
            </a:pPr>
            <a:r>
              <a:rPr lang="pl-PL" sz="2800" dirty="0">
                <a:effectLst/>
                <a:latin typeface="Calibri" panose="020F0502020204030204" pitchFamily="34" charset="0"/>
                <a:ea typeface="Times New Roman" panose="02020603050405020304" pitchFamily="18" charset="0"/>
              </a:rPr>
              <a:t>przedsiębiorstwa z branży oczyszczania ścieków lub wodociągowania, </a:t>
            </a:r>
          </a:p>
          <a:p>
            <a:pPr marL="457200" indent="-457200" algn="just">
              <a:spcBef>
                <a:spcPts val="600"/>
              </a:spcBef>
              <a:spcAft>
                <a:spcPts val="600"/>
              </a:spcAft>
              <a:buFontTx/>
              <a:buChar char="-"/>
            </a:pPr>
            <a:r>
              <a:rPr lang="pl-PL" sz="2800" dirty="0">
                <a:effectLst/>
                <a:latin typeface="Calibri" panose="020F0502020204030204" pitchFamily="34" charset="0"/>
                <a:ea typeface="Times New Roman" panose="02020603050405020304" pitchFamily="18" charset="0"/>
              </a:rPr>
              <a:t>jednostki samorządu terytorialnego, ich jednostki organizacyjne, związki i stowarzyszenia.</a:t>
            </a:r>
            <a:endParaRPr lang="pl-PL" sz="2800" dirty="0">
              <a:effectLst/>
              <a:latin typeface="Times New Roman" panose="02020603050405020304" pitchFamily="18" charset="0"/>
              <a:ea typeface="Calibri" panose="020F0502020204030204" pitchFamily="34" charset="0"/>
            </a:endParaRPr>
          </a:p>
          <a:p>
            <a:pPr marL="180975" lvl="1" algn="just"/>
            <a:endParaRPr lang="pl-PL" altLang="pl-PL" sz="2400" dirty="0">
              <a:latin typeface="+mn-lt"/>
              <a:ea typeface="Lato Heavy"/>
              <a:cs typeface="Lato Heavy"/>
            </a:endParaRPr>
          </a:p>
          <a:p>
            <a:pPr marL="523875" lvl="1" indent="-342900" algn="just">
              <a:buFontTx/>
              <a:buChar char="-"/>
            </a:pPr>
            <a:endParaRPr lang="pl-PL" altLang="pl-PL" sz="2400" b="1" dirty="0">
              <a:latin typeface="+mn-lt"/>
              <a:ea typeface="Lato Heavy"/>
              <a:cs typeface="Lato Heavy"/>
            </a:endParaRPr>
          </a:p>
        </p:txBody>
      </p:sp>
    </p:spTree>
    <p:extLst>
      <p:ext uri="{BB962C8B-B14F-4D97-AF65-F5344CB8AC3E}">
        <p14:creationId xmlns:p14="http://schemas.microsoft.com/office/powerpoint/2010/main" val="765341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95718" y="43359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ea typeface="+mn-ea"/>
              <a:cs typeface="Arial" charset="0"/>
            </a:endParaRPr>
          </a:p>
        </p:txBody>
      </p:sp>
      <p:sp>
        <p:nvSpPr>
          <p:cNvPr id="7" name="Tytuł 1">
            <a:extLst>
              <a:ext uri="{FF2B5EF4-FFF2-40B4-BE49-F238E27FC236}">
                <a16:creationId xmlns:a16="http://schemas.microsoft.com/office/drawing/2014/main" id="{9891429E-4E69-415D-90B0-1F1A190ACCE7}"/>
              </a:ext>
            </a:extLst>
          </p:cNvPr>
          <p:cNvSpPr txBox="1">
            <a:spLocks/>
          </p:cNvSpPr>
          <p:nvPr/>
        </p:nvSpPr>
        <p:spPr bwMode="auto">
          <a:xfrm>
            <a:off x="559559" y="614148"/>
            <a:ext cx="11136255" cy="6005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lvl="1" algn="just"/>
            <a:r>
              <a:rPr lang="pl-PL" altLang="pl-PL" sz="2400" dirty="0">
                <a:latin typeface="+mn-lt"/>
                <a:ea typeface="Lato Heavy"/>
                <a:cs typeface="Lato Heavy"/>
              </a:rPr>
              <a:t>Ochrona przyrody i klimatu - (vii) Wzmacnianie ochrony i zachowania przyrody, różnorodności biologicznej oraz zielonej infrastruktury, w tym na obszarach miejskich, oraz ograniczanie wszelkich rodzajów zanieczyszczenia - planowane kierunki interwencji:</a:t>
            </a:r>
          </a:p>
          <a:p>
            <a:pPr marL="180975" lvl="1" algn="just"/>
            <a:endParaRPr lang="pl-PL" altLang="pl-PL" sz="2400" dirty="0">
              <a:latin typeface="+mn-lt"/>
              <a:ea typeface="Lato Heavy"/>
              <a:cs typeface="Lato Heavy"/>
            </a:endParaRPr>
          </a:p>
          <a:p>
            <a:pPr marL="523875" lvl="1" indent="-342900" algn="just">
              <a:buFont typeface="Arial" panose="020B0604020202020204" pitchFamily="34" charset="0"/>
              <a:buChar char="•"/>
            </a:pPr>
            <a:r>
              <a:rPr lang="pl-PL" sz="2000" dirty="0">
                <a:effectLst/>
                <a:latin typeface="Calibri" panose="020F0502020204030204" pitchFamily="34" charset="0"/>
                <a:ea typeface="Times New Roman" panose="02020603050405020304" pitchFamily="18" charset="0"/>
              </a:rPr>
              <a:t>Wsparcie finansowe przeznaczone będzie na projekty z zakresu ochrony i udostępniania zasobów przyrodniczych, racjonalnego wykorzystania zasobów glebowych i leśnych, wspierania racjonalnej gospodarki zasobami wód termalnych i leczniczych w regionie, w tym także wspierane będą projekty w zakresie czynnej ochrony przyrody, w tym działania służące zachowaniu i odtworzeniu siedlisk przyrodniczych i populacji gatunków . Możliwe będzie również wspieranie zielonej i niebieskiej infrastruktury na terenach miejskich i ich obszarach funkcjonalnych. </a:t>
            </a:r>
          </a:p>
          <a:p>
            <a:pPr marL="523875" lvl="1" indent="-342900" algn="just">
              <a:buFont typeface="Arial" panose="020B0604020202020204" pitchFamily="34" charset="0"/>
              <a:buChar char="•"/>
            </a:pPr>
            <a:r>
              <a:rPr lang="pl-PL" sz="2000" dirty="0">
                <a:effectLst/>
                <a:latin typeface="Calibri" panose="020F0502020204030204" pitchFamily="34" charset="0"/>
                <a:ea typeface="Times New Roman" panose="02020603050405020304" pitchFamily="18" charset="0"/>
              </a:rPr>
              <a:t>Dofinansowanie będą mogły otrzymać także projekty w zakresie efektywnej ochrony wartości krajobrazu  oraz tworzenia i rozwoju centrów ochrony różnorodności biologicznej głównie w oparciu o gatunki rodzime, np. banki genowe, parki, ogrody botaniczne, ogrody terapeutyczne, parki rehabilitacyjno-terapeutyczne, </a:t>
            </a:r>
            <a:r>
              <a:rPr lang="pl-PL" sz="2000" dirty="0" err="1">
                <a:effectLst/>
                <a:latin typeface="Calibri" panose="020F0502020204030204" pitchFamily="34" charset="0"/>
                <a:ea typeface="Times New Roman" panose="02020603050405020304" pitchFamily="18" charset="0"/>
              </a:rPr>
              <a:t>ekoparki</a:t>
            </a:r>
            <a:r>
              <a:rPr lang="pl-PL" sz="2000" dirty="0">
                <a:effectLst/>
                <a:latin typeface="Calibri" panose="020F0502020204030204" pitchFamily="34" charset="0"/>
                <a:ea typeface="Times New Roman" panose="02020603050405020304" pitchFamily="18" charset="0"/>
              </a:rPr>
              <a:t>, ogrody zoologiczne.</a:t>
            </a:r>
          </a:p>
          <a:p>
            <a:pPr marL="523875" lvl="1" indent="-342900" algn="just">
              <a:buFont typeface="Arial" panose="020B0604020202020204" pitchFamily="34" charset="0"/>
              <a:buChar char="•"/>
            </a:pPr>
            <a:r>
              <a:rPr lang="pl-PL" sz="2000" dirty="0">
                <a:effectLst/>
                <a:latin typeface="Calibri" panose="020F0502020204030204" pitchFamily="34" charset="0"/>
                <a:ea typeface="Times New Roman" panose="02020603050405020304" pitchFamily="18" charset="0"/>
              </a:rPr>
              <a:t>Wsparcie uzyskają również inwestycje ograniczające antropopresję w celu ochrony  terenów cennych przyrodniczo w zakresie budowy i rozwoju infrastruktury rowerowej oraz turystycznej.</a:t>
            </a:r>
          </a:p>
        </p:txBody>
      </p:sp>
    </p:spTree>
    <p:extLst>
      <p:ext uri="{BB962C8B-B14F-4D97-AF65-F5344CB8AC3E}">
        <p14:creationId xmlns:p14="http://schemas.microsoft.com/office/powerpoint/2010/main" val="1355411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95718" y="43359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ea typeface="+mn-ea"/>
              <a:cs typeface="Arial" charset="0"/>
            </a:endParaRPr>
          </a:p>
        </p:txBody>
      </p:sp>
      <p:sp>
        <p:nvSpPr>
          <p:cNvPr id="7" name="Tytuł 1">
            <a:extLst>
              <a:ext uri="{FF2B5EF4-FFF2-40B4-BE49-F238E27FC236}">
                <a16:creationId xmlns:a16="http://schemas.microsoft.com/office/drawing/2014/main" id="{9891429E-4E69-415D-90B0-1F1A190ACCE7}"/>
              </a:ext>
            </a:extLst>
          </p:cNvPr>
          <p:cNvSpPr txBox="1">
            <a:spLocks/>
          </p:cNvSpPr>
          <p:nvPr/>
        </p:nvSpPr>
        <p:spPr bwMode="auto">
          <a:xfrm>
            <a:off x="559559" y="614148"/>
            <a:ext cx="11136255" cy="6243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lvl="1" algn="just"/>
            <a:r>
              <a:rPr lang="pl-PL" altLang="pl-PL" sz="3200" dirty="0">
                <a:latin typeface="+mj-lt"/>
                <a:ea typeface="Lato Heavy"/>
                <a:cs typeface="Lato Heavy"/>
              </a:rPr>
              <a:t>(vii) Wzmacnianie ochrony i zachowania przyrody, różnorodności biologicznej oraz zielonej infrastruktury, w tym na obszarach miejskich, oraz ograniczanie wszelkich rodzajów zanieczyszczenia – główne grupy docelowe: </a:t>
            </a:r>
          </a:p>
          <a:p>
            <a:pPr marL="180975" lvl="1" algn="l"/>
            <a:endParaRPr lang="pl-PL" altLang="pl-PL" sz="3200" dirty="0">
              <a:latin typeface="+mj-lt"/>
              <a:ea typeface="Lato Heavy"/>
              <a:cs typeface="Lato Heavy"/>
            </a:endParaRPr>
          </a:p>
          <a:p>
            <a:pPr marL="638175" lvl="1" indent="-457200" algn="l">
              <a:buFontTx/>
              <a:buChar char="-"/>
            </a:pPr>
            <a:r>
              <a:rPr lang="pl-PL" sz="2800" dirty="0">
                <a:effectLst/>
                <a:latin typeface="+mj-lt"/>
                <a:ea typeface="Times New Roman" panose="02020603050405020304" pitchFamily="18" charset="0"/>
              </a:rPr>
              <a:t>mieszkańcy województwa dolnośląskiego, w tym turyści i osoby podróżujące, </a:t>
            </a:r>
            <a:br>
              <a:rPr lang="pl-PL" sz="2800" dirty="0">
                <a:effectLst/>
                <a:latin typeface="+mj-lt"/>
                <a:ea typeface="Times New Roman" panose="02020603050405020304" pitchFamily="18" charset="0"/>
              </a:rPr>
            </a:br>
            <a:r>
              <a:rPr lang="pl-PL" sz="2800" dirty="0">
                <a:effectLst/>
                <a:latin typeface="+mj-lt"/>
                <a:ea typeface="Times New Roman" panose="02020603050405020304" pitchFamily="18" charset="0"/>
              </a:rPr>
              <a:t>- instytucje i przedsiębiorstwa, </a:t>
            </a:r>
          </a:p>
          <a:p>
            <a:pPr marL="638175" lvl="1" indent="-457200" algn="l">
              <a:buFontTx/>
              <a:buChar char="-"/>
            </a:pPr>
            <a:r>
              <a:rPr lang="pl-PL" sz="2800" dirty="0">
                <a:effectLst/>
                <a:latin typeface="+mj-lt"/>
                <a:ea typeface="Times New Roman" panose="02020603050405020304" pitchFamily="18" charset="0"/>
              </a:rPr>
              <a:t>jednostki samorządu terytorialnego, ich jednostki organizacyjne, związki i stowarzyszenia.</a:t>
            </a:r>
            <a:endParaRPr lang="pl-PL" sz="2800" dirty="0">
              <a:effectLst/>
              <a:latin typeface="+mj-lt"/>
              <a:ea typeface="Calibri" panose="020F0502020204030204" pitchFamily="34" charset="0"/>
            </a:endParaRPr>
          </a:p>
          <a:p>
            <a:pPr marL="180975" lvl="1" algn="just"/>
            <a:endParaRPr lang="pl-PL" altLang="pl-PL" sz="2400" dirty="0">
              <a:latin typeface="+mn-lt"/>
              <a:ea typeface="Lato Heavy"/>
              <a:cs typeface="Lato Heavy"/>
            </a:endParaRPr>
          </a:p>
          <a:p>
            <a:pPr marL="523875" lvl="1" indent="-342900" algn="just">
              <a:buFontTx/>
              <a:buChar char="-"/>
            </a:pPr>
            <a:endParaRPr lang="pl-PL" altLang="pl-PL" sz="2400" b="1" dirty="0">
              <a:latin typeface="+mn-lt"/>
              <a:ea typeface="Lato Heavy"/>
              <a:cs typeface="Lato Heavy"/>
            </a:endParaRPr>
          </a:p>
        </p:txBody>
      </p:sp>
    </p:spTree>
    <p:extLst>
      <p:ext uri="{BB962C8B-B14F-4D97-AF65-F5344CB8AC3E}">
        <p14:creationId xmlns:p14="http://schemas.microsoft.com/office/powerpoint/2010/main" val="1852463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95718" y="43359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ea typeface="+mn-ea"/>
              <a:cs typeface="Arial" charset="0"/>
            </a:endParaRPr>
          </a:p>
        </p:txBody>
      </p:sp>
      <p:sp>
        <p:nvSpPr>
          <p:cNvPr id="7" name="Tytuł 1">
            <a:extLst>
              <a:ext uri="{FF2B5EF4-FFF2-40B4-BE49-F238E27FC236}">
                <a16:creationId xmlns:a16="http://schemas.microsoft.com/office/drawing/2014/main" id="{9891429E-4E69-415D-90B0-1F1A190ACCE7}"/>
              </a:ext>
            </a:extLst>
          </p:cNvPr>
          <p:cNvSpPr txBox="1">
            <a:spLocks/>
          </p:cNvSpPr>
          <p:nvPr/>
        </p:nvSpPr>
        <p:spPr bwMode="auto">
          <a:xfrm>
            <a:off x="559559" y="614147"/>
            <a:ext cx="11136255" cy="6456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lvl="1" algn="just"/>
            <a:r>
              <a:rPr lang="pl-PL" altLang="pl-PL" sz="2400" dirty="0">
                <a:latin typeface="+mn-lt"/>
                <a:ea typeface="Lato Heavy"/>
                <a:cs typeface="Lato Heavy"/>
              </a:rPr>
              <a:t>Mobilność miejska i aglomeracyjna - (viii) wspieranie zrównoważonej multimodalnej mobilności miejskiej jako elementu transformacji w kierunku gospodarki zeroemisyjnej - planowane kierunki interwencji:</a:t>
            </a:r>
          </a:p>
          <a:p>
            <a:pPr marL="180975" lvl="1" algn="just"/>
            <a:endParaRPr lang="pl-PL" altLang="pl-PL" sz="2400" dirty="0">
              <a:latin typeface="+mn-lt"/>
              <a:ea typeface="Lato Heavy"/>
              <a:cs typeface="Lato Heavy"/>
            </a:endParaRPr>
          </a:p>
          <a:p>
            <a:pPr marL="523875" lvl="1" indent="-342900" algn="just">
              <a:buFont typeface="Arial" panose="020B0604020202020204" pitchFamily="34" charset="0"/>
              <a:buChar char="•"/>
            </a:pPr>
            <a:r>
              <a:rPr lang="pl-PL" sz="2000" dirty="0">
                <a:effectLst/>
                <a:latin typeface="Calibri" panose="020F0502020204030204" pitchFamily="34" charset="0"/>
                <a:ea typeface="Times New Roman" panose="02020603050405020304" pitchFamily="18" charset="0"/>
              </a:rPr>
              <a:t>Wsparciu podlegać będą działania związane z zakupem oraz modernizacją niskoemisyjnego, zeroemisyjnego taboru  autobusowego dla połączeń w obszarach funkcjonalnych miast. Wspierane będą także projekty związane z budową lub modernizacją niezbędnej infrastruktury np. bazy sprzętowe, zaplecze techniczne do obsługi taboru autobusowego,  stacje ładowania pojazdów elektrycznych, stacje tankowania paliw alternatywnych - na potrzeby taboru komunikacji publicznej. </a:t>
            </a:r>
          </a:p>
          <a:p>
            <a:pPr marL="523875" lvl="1" indent="-342900" algn="just">
              <a:buFont typeface="Arial" panose="020B0604020202020204" pitchFamily="34" charset="0"/>
              <a:buChar char="•"/>
            </a:pPr>
            <a:endParaRPr lang="pl-PL" sz="2000" dirty="0">
              <a:effectLst/>
              <a:latin typeface="Calibri" panose="020F0502020204030204" pitchFamily="34" charset="0"/>
              <a:ea typeface="Times New Roman" panose="02020603050405020304" pitchFamily="18" charset="0"/>
            </a:endParaRPr>
          </a:p>
          <a:p>
            <a:pPr marL="523875" lvl="1" indent="-342900" algn="just">
              <a:buFont typeface="Arial" panose="020B0604020202020204" pitchFamily="34" charset="0"/>
              <a:buChar char="•"/>
            </a:pPr>
            <a:r>
              <a:rPr lang="pl-PL" sz="2000" dirty="0">
                <a:effectLst/>
                <a:latin typeface="Calibri" panose="020F0502020204030204" pitchFamily="34" charset="0"/>
                <a:ea typeface="Times New Roman" panose="02020603050405020304" pitchFamily="18" charset="0"/>
              </a:rPr>
              <a:t>Finansowane będą także zadania związane z budową i przebudową infrastruktury transportu publicznego - infrastruktura punktowa: przystanki, wysepki, pętle, zatoki, także na drogach lokalnych w ramach połączeń aglomeracyjnych, centra przesiadkowe, dworce intermodalne, obiekty P&amp;R, B&amp;R, wspólny bilet, systemy informatyczne integrujące obiekty P&amp;R z komunikacją publiczną oraz inne niezbędne do funkcjonowania liniowych inwestycji drogowych. Infrastruktura czystego transportu miejskiego może być skierowana do infrastruktury umożliwiającej eksploatację taboru </a:t>
            </a:r>
            <a:r>
              <a:rPr lang="pl-PL" sz="2000" dirty="0" err="1">
                <a:effectLst/>
                <a:latin typeface="Calibri" panose="020F0502020204030204" pitchFamily="34" charset="0"/>
                <a:ea typeface="Times New Roman" panose="02020603050405020304" pitchFamily="18" charset="0"/>
              </a:rPr>
              <a:t>bezemisyjnego</a:t>
            </a:r>
            <a:r>
              <a:rPr lang="pl-PL" sz="2000" dirty="0">
                <a:effectLst/>
                <a:latin typeface="Calibri" panose="020F0502020204030204" pitchFamily="34" charset="0"/>
                <a:ea typeface="Times New Roman" panose="02020603050405020304" pitchFamily="18" charset="0"/>
              </a:rPr>
              <a:t>.</a:t>
            </a:r>
          </a:p>
        </p:txBody>
      </p:sp>
    </p:spTree>
    <p:extLst>
      <p:ext uri="{BB962C8B-B14F-4D97-AF65-F5344CB8AC3E}">
        <p14:creationId xmlns:p14="http://schemas.microsoft.com/office/powerpoint/2010/main" val="4122642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95718" y="43359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ea typeface="+mn-ea"/>
              <a:cs typeface="Arial" charset="0"/>
            </a:endParaRPr>
          </a:p>
        </p:txBody>
      </p:sp>
      <p:sp>
        <p:nvSpPr>
          <p:cNvPr id="7" name="Tytuł 1">
            <a:extLst>
              <a:ext uri="{FF2B5EF4-FFF2-40B4-BE49-F238E27FC236}">
                <a16:creationId xmlns:a16="http://schemas.microsoft.com/office/drawing/2014/main" id="{9891429E-4E69-415D-90B0-1F1A190ACCE7}"/>
              </a:ext>
            </a:extLst>
          </p:cNvPr>
          <p:cNvSpPr txBox="1">
            <a:spLocks/>
          </p:cNvSpPr>
          <p:nvPr/>
        </p:nvSpPr>
        <p:spPr bwMode="auto">
          <a:xfrm>
            <a:off x="559559" y="614148"/>
            <a:ext cx="11136255" cy="6005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lvl="1" algn="just"/>
            <a:r>
              <a:rPr lang="pl-PL" altLang="pl-PL" sz="2400" dirty="0">
                <a:latin typeface="+mn-lt"/>
                <a:ea typeface="Lato Heavy"/>
                <a:cs typeface="Lato Heavy"/>
              </a:rPr>
              <a:t>(viii) wspieranie zrównoważonej multimodalnej mobilności miejskiej jako elementu transformacji w kierunku gospodarki zeroemisyjnej – planowane kierunki </a:t>
            </a:r>
            <a:br>
              <a:rPr lang="pl-PL" altLang="pl-PL" sz="2400" dirty="0">
                <a:latin typeface="+mn-lt"/>
                <a:ea typeface="Lato Heavy"/>
                <a:cs typeface="Lato Heavy"/>
              </a:rPr>
            </a:br>
            <a:r>
              <a:rPr lang="pl-PL" altLang="pl-PL" sz="2400" dirty="0">
                <a:latin typeface="+mn-lt"/>
                <a:ea typeface="Lato Heavy"/>
                <a:cs typeface="Lato Heavy"/>
              </a:rPr>
              <a:t>interwencji – c.d.:</a:t>
            </a:r>
          </a:p>
          <a:p>
            <a:pPr marL="180975" lvl="1" algn="just"/>
            <a:endParaRPr lang="pl-PL" altLang="pl-PL" sz="2400" dirty="0">
              <a:latin typeface="+mn-lt"/>
              <a:ea typeface="Lato Heavy"/>
              <a:cs typeface="Lato Heavy"/>
            </a:endParaRPr>
          </a:p>
          <a:p>
            <a:pPr marL="523875" lvl="1" indent="-342900" algn="just">
              <a:buFont typeface="Arial" panose="020B0604020202020204" pitchFamily="34" charset="0"/>
              <a:buChar char="•"/>
            </a:pPr>
            <a:r>
              <a:rPr lang="pl-PL" sz="2400" dirty="0">
                <a:effectLst/>
                <a:latin typeface="Calibri" panose="020F0502020204030204" pitchFamily="34" charset="0"/>
                <a:ea typeface="Times New Roman" panose="02020603050405020304" pitchFamily="18" charset="0"/>
              </a:rPr>
              <a:t>Działania realizowane będą również poprzez wsparcie inwestycji ograniczających indywidualny ruch zmotoryzowany na terenie miast i ich obszarów funkcjonalnych m.in. poprzez zastosowanie odpowiednich systemów, elementów uspokajania ruchu, budowy stacji i parkingów rowerowych a także dróg dla rowerów. </a:t>
            </a:r>
          </a:p>
          <a:p>
            <a:pPr marL="523875" lvl="1" indent="-342900" algn="just">
              <a:buFont typeface="Arial" panose="020B0604020202020204" pitchFamily="34" charset="0"/>
              <a:buChar char="•"/>
            </a:pPr>
            <a:endParaRPr lang="pl-PL" sz="2400" dirty="0">
              <a:effectLst/>
              <a:latin typeface="Calibri" panose="020F0502020204030204" pitchFamily="34" charset="0"/>
              <a:ea typeface="Times New Roman" panose="02020603050405020304" pitchFamily="18" charset="0"/>
            </a:endParaRPr>
          </a:p>
          <a:p>
            <a:pPr marL="523875" lvl="1" indent="-342900" algn="just">
              <a:buFont typeface="Arial" panose="020B0604020202020204" pitchFamily="34" charset="0"/>
              <a:buChar char="•"/>
            </a:pPr>
            <a:r>
              <a:rPr lang="pl-PL" sz="2400" dirty="0">
                <a:effectLst/>
                <a:latin typeface="Calibri" panose="020F0502020204030204" pitchFamily="34" charset="0"/>
                <a:ea typeface="Times New Roman" panose="02020603050405020304" pitchFamily="18" charset="0"/>
              </a:rPr>
              <a:t>Uzupełniająco możliwe będą także do dofinansowania inwestycje związane z systemami zarządzania ruchem (ITS).</a:t>
            </a:r>
          </a:p>
        </p:txBody>
      </p:sp>
    </p:spTree>
    <p:extLst>
      <p:ext uri="{BB962C8B-B14F-4D97-AF65-F5344CB8AC3E}">
        <p14:creationId xmlns:p14="http://schemas.microsoft.com/office/powerpoint/2010/main" val="2893562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95718" y="43359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ea typeface="+mn-ea"/>
              <a:cs typeface="Arial" charset="0"/>
            </a:endParaRPr>
          </a:p>
        </p:txBody>
      </p:sp>
      <p:sp>
        <p:nvSpPr>
          <p:cNvPr id="7" name="Tytuł 1">
            <a:extLst>
              <a:ext uri="{FF2B5EF4-FFF2-40B4-BE49-F238E27FC236}">
                <a16:creationId xmlns:a16="http://schemas.microsoft.com/office/drawing/2014/main" id="{9891429E-4E69-415D-90B0-1F1A190ACCE7}"/>
              </a:ext>
            </a:extLst>
          </p:cNvPr>
          <p:cNvSpPr txBox="1">
            <a:spLocks/>
          </p:cNvSpPr>
          <p:nvPr/>
        </p:nvSpPr>
        <p:spPr bwMode="auto">
          <a:xfrm>
            <a:off x="559559" y="614148"/>
            <a:ext cx="11136255" cy="6243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lvl="1" algn="just"/>
            <a:r>
              <a:rPr lang="pl-PL" altLang="pl-PL" sz="3200" dirty="0">
                <a:latin typeface="+mn-lt"/>
                <a:ea typeface="Lato Heavy"/>
                <a:cs typeface="Lato Heavy"/>
              </a:rPr>
              <a:t>(viii) wspieranie zrównoważonej multimodalnej mobilności miejskiej jako elementu transformacji w kierunku gospodarki zeroemisyjnej – główne grupy docelowe: </a:t>
            </a:r>
          </a:p>
          <a:p>
            <a:pPr marL="180975" lvl="1" algn="just"/>
            <a:endParaRPr lang="pl-PL" altLang="pl-PL" sz="3200" dirty="0">
              <a:latin typeface="+mn-lt"/>
              <a:ea typeface="Lato Heavy"/>
              <a:cs typeface="Lato Heavy"/>
            </a:endParaRPr>
          </a:p>
          <a:p>
            <a:pPr marL="285750" indent="-285750" algn="just">
              <a:spcBef>
                <a:spcPts val="600"/>
              </a:spcBef>
              <a:spcAft>
                <a:spcPts val="600"/>
              </a:spcAft>
              <a:buFontTx/>
              <a:buChar char="-"/>
            </a:pPr>
            <a:r>
              <a:rPr lang="pl-PL" sz="2800" dirty="0">
                <a:latin typeface="Calibri" panose="020F0502020204030204" pitchFamily="34" charset="0"/>
                <a:ea typeface="Times New Roman" panose="02020603050405020304" pitchFamily="18" charset="0"/>
              </a:rPr>
              <a:t>m</a:t>
            </a:r>
            <a:r>
              <a:rPr lang="pl-PL" sz="2800" dirty="0">
                <a:effectLst/>
                <a:latin typeface="Calibri" panose="020F0502020204030204" pitchFamily="34" charset="0"/>
                <a:ea typeface="Times New Roman" panose="02020603050405020304" pitchFamily="18" charset="0"/>
              </a:rPr>
              <a:t>ieszkańcy województwa dolnośląskiego, w tym turyści oraz osoby podróżujące,</a:t>
            </a:r>
            <a:r>
              <a:rPr lang="pl-PL" sz="2800" dirty="0">
                <a:effectLst/>
                <a:latin typeface="Times New Roman" panose="02020603050405020304" pitchFamily="18" charset="0"/>
                <a:ea typeface="Calibri" panose="020F0502020204030204" pitchFamily="34" charset="0"/>
              </a:rPr>
              <a:t> </a:t>
            </a:r>
          </a:p>
          <a:p>
            <a:pPr marL="285750" indent="-285750" algn="just">
              <a:spcBef>
                <a:spcPts val="600"/>
              </a:spcBef>
              <a:spcAft>
                <a:spcPts val="600"/>
              </a:spcAft>
              <a:buFontTx/>
              <a:buChar char="-"/>
            </a:pPr>
            <a:r>
              <a:rPr lang="pl-PL" sz="2800" dirty="0">
                <a:effectLst/>
                <a:latin typeface="Calibri" panose="020F0502020204030204" pitchFamily="34" charset="0"/>
                <a:ea typeface="Times New Roman" panose="02020603050405020304" pitchFamily="18" charset="0"/>
              </a:rPr>
              <a:t>instytucje i przedsiębiorstwa, w tym komunikacji miejskiej,</a:t>
            </a:r>
          </a:p>
          <a:p>
            <a:pPr marL="285750" indent="-285750" algn="just">
              <a:spcBef>
                <a:spcPts val="600"/>
              </a:spcBef>
              <a:spcAft>
                <a:spcPts val="600"/>
              </a:spcAft>
              <a:buFontTx/>
              <a:buChar char="-"/>
            </a:pPr>
            <a:r>
              <a:rPr lang="pl-PL" sz="2800" dirty="0">
                <a:effectLst/>
                <a:latin typeface="Calibri" panose="020F0502020204030204" pitchFamily="34" charset="0"/>
                <a:ea typeface="Times New Roman" panose="02020603050405020304" pitchFamily="18" charset="0"/>
              </a:rPr>
              <a:t>jednostki samorządu terytorialnego, ich jednostki organizacyjne, związki i stowarzyszenia.</a:t>
            </a:r>
            <a:endParaRPr lang="pl-PL" sz="2800" dirty="0">
              <a:effectLst/>
              <a:latin typeface="Times New Roman" panose="02020603050405020304" pitchFamily="18" charset="0"/>
              <a:ea typeface="Calibri" panose="020F0502020204030204" pitchFamily="34" charset="0"/>
            </a:endParaRPr>
          </a:p>
          <a:p>
            <a:pPr marL="180975" lvl="1" algn="just"/>
            <a:endParaRPr lang="pl-PL" altLang="pl-PL" sz="2400" dirty="0">
              <a:latin typeface="+mn-lt"/>
              <a:ea typeface="Lato Heavy"/>
              <a:cs typeface="Lato Heavy"/>
            </a:endParaRPr>
          </a:p>
          <a:p>
            <a:pPr marL="523875" lvl="1" indent="-342900" algn="just">
              <a:buFontTx/>
              <a:buChar char="-"/>
            </a:pPr>
            <a:endParaRPr lang="pl-PL" altLang="pl-PL" sz="2400" b="1" dirty="0">
              <a:latin typeface="+mn-lt"/>
              <a:ea typeface="Lato Heavy"/>
              <a:cs typeface="Lato Heavy"/>
            </a:endParaRPr>
          </a:p>
        </p:txBody>
      </p:sp>
    </p:spTree>
    <p:extLst>
      <p:ext uri="{BB962C8B-B14F-4D97-AF65-F5344CB8AC3E}">
        <p14:creationId xmlns:p14="http://schemas.microsoft.com/office/powerpoint/2010/main" val="35450751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pic>
        <p:nvPicPr>
          <p:cNvPr id="5" name="Picture 2" descr="FE_PR-DS-UE_EFSI-poziom-PL-kolor">
            <a:extLst>
              <a:ext uri="{FF2B5EF4-FFF2-40B4-BE49-F238E27FC236}">
                <a16:creationId xmlns:a16="http://schemas.microsoft.com/office/drawing/2014/main" id="{FE3699F2-0049-430D-A44F-AAD5E7D290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6050" y="230511"/>
            <a:ext cx="4824536" cy="678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ytuł 1">
            <a:extLst>
              <a:ext uri="{FF2B5EF4-FFF2-40B4-BE49-F238E27FC236}">
                <a16:creationId xmlns:a16="http://schemas.microsoft.com/office/drawing/2014/main" id="{CB8AD34D-0E8A-40D1-824F-437BEFDFF845}"/>
              </a:ext>
            </a:extLst>
          </p:cNvPr>
          <p:cNvSpPr>
            <a:spLocks noGrp="1"/>
          </p:cNvSpPr>
          <p:nvPr>
            <p:ph type="title"/>
          </p:nvPr>
        </p:nvSpPr>
        <p:spPr>
          <a:xfrm>
            <a:off x="1811338" y="1166813"/>
            <a:ext cx="7886700" cy="933450"/>
          </a:xfrm>
        </p:spPr>
        <p:txBody>
          <a:bodyPr/>
          <a:lstStyle/>
          <a:p>
            <a:pPr algn="ctr">
              <a:defRPr/>
            </a:pPr>
            <a:r>
              <a:rPr lang="pl-PL" sz="2400" b="1" dirty="0">
                <a:solidFill>
                  <a:srgbClr val="2F5597"/>
                </a:solidFill>
                <a:latin typeface="+mn-lt"/>
                <a:ea typeface="+mn-ea"/>
                <a:cs typeface="+mn-cs"/>
              </a:rPr>
              <a:t>Ustawa o PPP – definicja PPP (Partnerstwa Publiczno-Prywatnego)</a:t>
            </a:r>
          </a:p>
        </p:txBody>
      </p:sp>
      <p:pic>
        <p:nvPicPr>
          <p:cNvPr id="8" name="Obraz 2">
            <a:extLst>
              <a:ext uri="{FF2B5EF4-FFF2-40B4-BE49-F238E27FC236}">
                <a16:creationId xmlns:a16="http://schemas.microsoft.com/office/drawing/2014/main" id="{BCE8A9C1-0B87-40D0-92E8-A10194F57F2C}"/>
              </a:ext>
            </a:extLst>
          </p:cNvPr>
          <p:cNvPicPr>
            <a:picLocks noChangeAspect="1"/>
          </p:cNvPicPr>
          <p:nvPr/>
        </p:nvPicPr>
        <p:blipFill>
          <a:blip r:embed="rId5">
            <a:lum bright="70000" contrast="-70000"/>
            <a:extLst>
              <a:ext uri="{28A0092B-C50C-407E-A947-70E740481C1C}">
                <a14:useLocalDpi xmlns:a14="http://schemas.microsoft.com/office/drawing/2010/main" val="0"/>
              </a:ext>
            </a:extLst>
          </a:blip>
          <a:srcRect t="11111" b="32361"/>
          <a:stretch>
            <a:fillRect/>
          </a:stretch>
        </p:blipFill>
        <p:spPr bwMode="auto">
          <a:xfrm>
            <a:off x="1612901" y="2819401"/>
            <a:ext cx="8964613"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rostokąt 8">
            <a:extLst>
              <a:ext uri="{FF2B5EF4-FFF2-40B4-BE49-F238E27FC236}">
                <a16:creationId xmlns:a16="http://schemas.microsoft.com/office/drawing/2014/main" id="{96DA3EA6-1A2D-4B26-8D12-0D9E19777DD2}"/>
              </a:ext>
            </a:extLst>
          </p:cNvPr>
          <p:cNvSpPr/>
          <p:nvPr/>
        </p:nvSpPr>
        <p:spPr>
          <a:xfrm>
            <a:off x="1811338" y="1962151"/>
            <a:ext cx="8856662" cy="646113"/>
          </a:xfrm>
          <a:prstGeom prst="rect">
            <a:avLst/>
          </a:prstGeom>
        </p:spPr>
        <p:txBody>
          <a:bodyPr>
            <a:spAutoFit/>
          </a:bodyPr>
          <a:lstStyle/>
          <a:p>
            <a:pPr marL="0" lvl="2" defTabSz="933307">
              <a:lnSpc>
                <a:spcPct val="90000"/>
              </a:lnSpc>
              <a:spcBef>
                <a:spcPts val="600"/>
              </a:spcBef>
              <a:spcAft>
                <a:spcPts val="600"/>
              </a:spcAft>
              <a:defRPr/>
            </a:pPr>
            <a:r>
              <a:rPr lang="pl-PL" sz="2000" b="1" dirty="0">
                <a:solidFill>
                  <a:schemeClr val="accent5">
                    <a:lumMod val="75000"/>
                  </a:schemeClr>
                </a:solidFill>
                <a:cs typeface="Arial" charset="0"/>
              </a:rPr>
              <a:t>PPP</a:t>
            </a:r>
            <a:r>
              <a:rPr lang="pl-PL" sz="2000" b="1" dirty="0">
                <a:solidFill>
                  <a:schemeClr val="accent5"/>
                </a:solidFill>
                <a:cs typeface="Arial" charset="0"/>
              </a:rPr>
              <a:t> </a:t>
            </a:r>
            <a:r>
              <a:rPr lang="pl-PL" sz="2000" b="1" dirty="0">
                <a:solidFill>
                  <a:schemeClr val="tx1">
                    <a:lumMod val="75000"/>
                    <a:lumOff val="25000"/>
                  </a:schemeClr>
                </a:solidFill>
                <a:cs typeface="Arial" charset="0"/>
              </a:rPr>
              <a:t>polega na wspólnej realizacji przedsięwzięcia opartej na podziale zadań i </a:t>
            </a:r>
            <a:r>
              <a:rPr lang="pl-PL" sz="2000" b="1" dirty="0" err="1">
                <a:solidFill>
                  <a:schemeClr val="tx1">
                    <a:lumMod val="75000"/>
                    <a:lumOff val="25000"/>
                  </a:schemeClr>
                </a:solidFill>
                <a:cs typeface="Arial" charset="0"/>
              </a:rPr>
              <a:t>ryzyk</a:t>
            </a:r>
            <a:r>
              <a:rPr lang="pl-PL" sz="2000" b="1" dirty="0">
                <a:solidFill>
                  <a:schemeClr val="tx1">
                    <a:lumMod val="75000"/>
                    <a:lumOff val="25000"/>
                  </a:schemeClr>
                </a:solidFill>
                <a:cs typeface="Arial" charset="0"/>
              </a:rPr>
              <a:t> pomiędzy podmiotem publicznym i partnerem prywatnym(art. 1 ust 2).</a:t>
            </a:r>
          </a:p>
        </p:txBody>
      </p:sp>
      <p:sp>
        <p:nvSpPr>
          <p:cNvPr id="10" name="Symbol zastępczy zawartości 2">
            <a:extLst>
              <a:ext uri="{FF2B5EF4-FFF2-40B4-BE49-F238E27FC236}">
                <a16:creationId xmlns:a16="http://schemas.microsoft.com/office/drawing/2014/main" id="{D5142405-CFD6-4168-8055-88A384515DD3}"/>
              </a:ext>
            </a:extLst>
          </p:cNvPr>
          <p:cNvSpPr txBox="1">
            <a:spLocks/>
          </p:cNvSpPr>
          <p:nvPr/>
        </p:nvSpPr>
        <p:spPr bwMode="auto">
          <a:xfrm>
            <a:off x="1811339" y="2819400"/>
            <a:ext cx="8562975" cy="4248150"/>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None/>
              <a:defRPr/>
            </a:pPr>
            <a:r>
              <a:rPr lang="pl-PL" altLang="pl-PL" sz="2000" dirty="0">
                <a:solidFill>
                  <a:srgbClr val="404040"/>
                </a:solidFill>
                <a:cs typeface="Arial" panose="020B0604020202020204" pitchFamily="34" charset="0"/>
              </a:rPr>
              <a:t>Celem PPP jest świadczenie określonej usługi publicznej przez Partnera Prywatnego w oparciu o Infrastrukturę Publiczną.</a:t>
            </a:r>
          </a:p>
          <a:p>
            <a:pPr eaLnBrk="1" hangingPunct="1">
              <a:defRPr/>
            </a:pPr>
            <a:endParaRPr lang="pl-PL" altLang="pl-PL" sz="2000" dirty="0">
              <a:solidFill>
                <a:srgbClr val="404040"/>
              </a:solidFill>
              <a:cs typeface="Arial" panose="020B0604020202020204" pitchFamily="34" charset="0"/>
            </a:endParaRPr>
          </a:p>
          <a:p>
            <a:pPr marL="0" lvl="2" indent="0" eaLnBrk="1" hangingPunct="1">
              <a:spcAft>
                <a:spcPts val="600"/>
              </a:spcAft>
              <a:buNone/>
              <a:defRPr/>
            </a:pPr>
            <a:r>
              <a:rPr lang="pl-PL" altLang="pl-PL" sz="2400" b="1" dirty="0">
                <a:solidFill>
                  <a:srgbClr val="2F5597"/>
                </a:solidFill>
              </a:rPr>
              <a:t>Partner prywatny to przedsiębiorca, </a:t>
            </a:r>
            <a:r>
              <a:rPr lang="pl-PL" altLang="pl-PL" sz="2400" dirty="0"/>
              <a:t>który </a:t>
            </a:r>
            <a:r>
              <a:rPr lang="pl-PL" altLang="pl-PL" sz="2400" dirty="0">
                <a:solidFill>
                  <a:srgbClr val="404040"/>
                </a:solidFill>
              </a:rPr>
              <a:t>zobowiązuje się do:</a:t>
            </a:r>
          </a:p>
          <a:p>
            <a:pPr marL="0" lvl="2" indent="0" eaLnBrk="1" hangingPunct="1">
              <a:spcAft>
                <a:spcPts val="600"/>
              </a:spcAft>
              <a:buNone/>
              <a:defRPr/>
            </a:pPr>
            <a:r>
              <a:rPr lang="pl-PL" altLang="pl-PL" dirty="0">
                <a:solidFill>
                  <a:srgbClr val="404040"/>
                </a:solidFill>
              </a:rPr>
              <a:t>I. Zaprojektowania</a:t>
            </a:r>
          </a:p>
          <a:p>
            <a:pPr marL="0" lvl="2" indent="0" eaLnBrk="1" hangingPunct="1">
              <a:spcAft>
                <a:spcPts val="600"/>
              </a:spcAft>
              <a:buNone/>
              <a:defRPr/>
            </a:pPr>
            <a:r>
              <a:rPr lang="pl-PL" altLang="pl-PL" dirty="0">
                <a:solidFill>
                  <a:srgbClr val="404040"/>
                </a:solidFill>
              </a:rPr>
              <a:t>II. Wybudowania</a:t>
            </a:r>
          </a:p>
          <a:p>
            <a:pPr marL="0" lvl="2" indent="0" eaLnBrk="1" hangingPunct="1">
              <a:spcAft>
                <a:spcPts val="600"/>
              </a:spcAft>
              <a:buNone/>
              <a:defRPr/>
            </a:pPr>
            <a:r>
              <a:rPr lang="pl-PL" altLang="pl-PL" dirty="0">
                <a:solidFill>
                  <a:srgbClr val="404040"/>
                </a:solidFill>
              </a:rPr>
              <a:t>III. </a:t>
            </a:r>
            <a:r>
              <a:rPr lang="pl-PL" altLang="pl-PL" b="1" dirty="0">
                <a:solidFill>
                  <a:srgbClr val="404040"/>
                </a:solidFill>
              </a:rPr>
              <a:t>Zarządzania przez wiele lat (5 – 25) co najmniej w zakresie technicznym</a:t>
            </a:r>
          </a:p>
          <a:p>
            <a:pPr marL="0" lvl="2" indent="0" eaLnBrk="1" hangingPunct="1">
              <a:spcAft>
                <a:spcPts val="600"/>
              </a:spcAft>
              <a:buNone/>
              <a:defRPr/>
            </a:pPr>
            <a:r>
              <a:rPr lang="pl-PL" altLang="pl-PL" dirty="0">
                <a:solidFill>
                  <a:srgbClr val="404040"/>
                </a:solidFill>
              </a:rPr>
              <a:t>IV. Finansowania</a:t>
            </a:r>
          </a:p>
          <a:p>
            <a:pPr marL="0" lvl="2" indent="0" eaLnBrk="1" hangingPunct="1">
              <a:spcAft>
                <a:spcPts val="600"/>
              </a:spcAft>
              <a:buNone/>
              <a:defRPr/>
            </a:pPr>
            <a:r>
              <a:rPr lang="pl-PL" altLang="pl-PL" sz="2400" dirty="0">
                <a:solidFill>
                  <a:srgbClr val="404040"/>
                </a:solidFill>
              </a:rPr>
              <a:t>za </a:t>
            </a:r>
            <a:r>
              <a:rPr lang="pl-PL" altLang="pl-PL" sz="2400" b="1" dirty="0">
                <a:solidFill>
                  <a:srgbClr val="2F5597"/>
                </a:solidFill>
              </a:rPr>
              <a:t>wynagrodzeniem</a:t>
            </a:r>
            <a:r>
              <a:rPr lang="pl-PL" altLang="pl-PL" sz="2400" dirty="0">
                <a:solidFill>
                  <a:srgbClr val="404040"/>
                </a:solidFill>
              </a:rPr>
              <a:t> </a:t>
            </a:r>
          </a:p>
          <a:p>
            <a:pPr eaLnBrk="1" hangingPunct="1">
              <a:defRPr/>
            </a:pPr>
            <a:endParaRPr lang="pl-PL" altLang="pl-PL" sz="2000" b="1" dirty="0">
              <a:solidFill>
                <a:srgbClr val="404040"/>
              </a:solidFill>
              <a:cs typeface="Arial" panose="020B0604020202020204" pitchFamily="34" charset="0"/>
            </a:endParaRPr>
          </a:p>
          <a:p>
            <a:pPr eaLnBrk="1" hangingPunct="1">
              <a:defRPr/>
            </a:pPr>
            <a:endParaRPr lang="pl-PL" altLang="pl-PL" sz="2000" b="1" dirty="0">
              <a:solidFill>
                <a:srgbClr val="404040"/>
              </a:solidFill>
              <a:cs typeface="Arial" panose="020B0604020202020204" pitchFamily="34" charset="0"/>
            </a:endParaRPr>
          </a:p>
          <a:p>
            <a:pPr eaLnBrk="1" hangingPunct="1">
              <a:defRPr/>
            </a:pPr>
            <a:endParaRPr lang="pl-PL" altLang="pl-PL" sz="2000" b="1" dirty="0">
              <a:solidFill>
                <a:srgbClr val="404040"/>
              </a:solidFill>
              <a:cs typeface="Arial" panose="020B0604020202020204" pitchFamily="34" charset="0"/>
            </a:endParaRPr>
          </a:p>
          <a:p>
            <a:pPr eaLnBrk="1" hangingPunct="1">
              <a:defRPr/>
            </a:pPr>
            <a:endParaRPr lang="en-GB" altLang="pl-PL" b="1" dirty="0">
              <a:solidFill>
                <a:srgbClr val="404040"/>
              </a:solidFill>
            </a:endParaRPr>
          </a:p>
        </p:txBody>
      </p:sp>
    </p:spTree>
    <p:extLst>
      <p:ext uri="{BB962C8B-B14F-4D97-AF65-F5344CB8AC3E}">
        <p14:creationId xmlns:p14="http://schemas.microsoft.com/office/powerpoint/2010/main" val="2706116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95718" y="43359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ea typeface="+mn-ea"/>
              <a:cs typeface="Arial" charset="0"/>
            </a:endParaRPr>
          </a:p>
        </p:txBody>
      </p:sp>
      <p:sp>
        <p:nvSpPr>
          <p:cNvPr id="7" name="Tytuł 1">
            <a:extLst>
              <a:ext uri="{FF2B5EF4-FFF2-40B4-BE49-F238E27FC236}">
                <a16:creationId xmlns:a16="http://schemas.microsoft.com/office/drawing/2014/main" id="{9891429E-4E69-415D-90B0-1F1A190ACCE7}"/>
              </a:ext>
            </a:extLst>
          </p:cNvPr>
          <p:cNvSpPr txBox="1">
            <a:spLocks/>
          </p:cNvSpPr>
          <p:nvPr/>
        </p:nvSpPr>
        <p:spPr bwMode="auto">
          <a:xfrm>
            <a:off x="0" y="1497106"/>
            <a:ext cx="11923059" cy="3379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1" algn="just"/>
            <a:r>
              <a:rPr lang="pl-PL" altLang="pl-PL" sz="2800" dirty="0">
                <a:latin typeface="+mn-lt"/>
                <a:ea typeface="Lato Heavy"/>
                <a:cs typeface="Lato Heavy"/>
              </a:rPr>
              <a:t>Cel polityki 2 (CP 2) „Bardziej przyjazna dla środowiska, niskoemisyjna i przechodząca w kierunku gospodarki zeroemisyjnej oraz odporna Europa dzięki promowaniu czystej i sprawiedliwej transformacji energetycznej, zielonych i niebieskich inwestycji, gospodarki o obiegu zamkniętym, łagodzenia zmian klimatu i przystosowania się do nich, zapobiegania ryzyku, oraz zrównoważonej mobilności miejskiej”</a:t>
            </a:r>
          </a:p>
          <a:p>
            <a:pPr marL="800100" lvl="1" indent="-342900" algn="just">
              <a:buFont typeface="Arial" panose="020B0604020202020204" pitchFamily="34" charset="0"/>
              <a:buChar char="•"/>
            </a:pPr>
            <a:endParaRPr lang="pl-PL" altLang="pl-PL" sz="1600" dirty="0">
              <a:latin typeface="+mn-lt"/>
              <a:ea typeface="Lato Heavy"/>
              <a:cs typeface="Lato Heavy"/>
            </a:endParaRPr>
          </a:p>
        </p:txBody>
      </p:sp>
    </p:spTree>
    <p:extLst>
      <p:ext uri="{BB962C8B-B14F-4D97-AF65-F5344CB8AC3E}">
        <p14:creationId xmlns:p14="http://schemas.microsoft.com/office/powerpoint/2010/main" val="819272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pic>
        <p:nvPicPr>
          <p:cNvPr id="5" name="Picture 2" descr="FE_PR-DS-UE_EFSI-poziom-PL-kolor">
            <a:extLst>
              <a:ext uri="{FF2B5EF4-FFF2-40B4-BE49-F238E27FC236}">
                <a16:creationId xmlns:a16="http://schemas.microsoft.com/office/drawing/2014/main" id="{FE3699F2-0049-430D-A44F-AAD5E7D290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01890" y="230511"/>
            <a:ext cx="4824536" cy="678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le tekstowe 15">
            <a:extLst>
              <a:ext uri="{FF2B5EF4-FFF2-40B4-BE49-F238E27FC236}">
                <a16:creationId xmlns:a16="http://schemas.microsoft.com/office/drawing/2014/main" id="{492D5C0D-9135-44A4-8A17-678AE2AFFE99}"/>
              </a:ext>
            </a:extLst>
          </p:cNvPr>
          <p:cNvSpPr txBox="1">
            <a:spLocks noChangeArrowheads="1"/>
          </p:cNvSpPr>
          <p:nvPr/>
        </p:nvSpPr>
        <p:spPr bwMode="auto">
          <a:xfrm>
            <a:off x="1995488" y="1393825"/>
            <a:ext cx="8043862" cy="368300"/>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defRPr/>
            </a:pPr>
            <a:r>
              <a:rPr lang="pl-PL" sz="1800" b="1" dirty="0">
                <a:solidFill>
                  <a:schemeClr val="accent5">
                    <a:lumMod val="75000"/>
                  </a:schemeClr>
                </a:solidFill>
                <a:latin typeface="+mj-lt"/>
              </a:rPr>
              <a:t>Projekty hybrydowe 2021-2027 -  </a:t>
            </a:r>
            <a:r>
              <a:rPr lang="pl-PL" sz="1800" b="1" u="sng" dirty="0">
                <a:solidFill>
                  <a:schemeClr val="accent5">
                    <a:lumMod val="75000"/>
                  </a:schemeClr>
                </a:solidFill>
                <a:latin typeface="+mj-lt"/>
              </a:rPr>
              <a:t>przepisy i zasady</a:t>
            </a:r>
            <a:endParaRPr lang="pl-PL" altLang="pl-PL" sz="1800" b="1" dirty="0"/>
          </a:p>
        </p:txBody>
      </p:sp>
      <p:graphicFrame>
        <p:nvGraphicFramePr>
          <p:cNvPr id="8" name="Diagram 7">
            <a:extLst>
              <a:ext uri="{FF2B5EF4-FFF2-40B4-BE49-F238E27FC236}">
                <a16:creationId xmlns:a16="http://schemas.microsoft.com/office/drawing/2014/main" id="{59FE0972-D17A-4F05-BE70-88CF8370A8B4}"/>
              </a:ext>
            </a:extLst>
          </p:cNvPr>
          <p:cNvGraphicFramePr/>
          <p:nvPr/>
        </p:nvGraphicFramePr>
        <p:xfrm>
          <a:off x="3048000" y="2101850"/>
          <a:ext cx="6096000"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758701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pic>
        <p:nvPicPr>
          <p:cNvPr id="5" name="Picture 2" descr="FE_PR-DS-UE_EFSI-poziom-PL-kolor">
            <a:extLst>
              <a:ext uri="{FF2B5EF4-FFF2-40B4-BE49-F238E27FC236}">
                <a16:creationId xmlns:a16="http://schemas.microsoft.com/office/drawing/2014/main" id="{FE3699F2-0049-430D-A44F-AAD5E7D290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93696" y="116212"/>
            <a:ext cx="4824536" cy="678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Symbol zastępczy zawartości 5">
            <a:extLst>
              <a:ext uri="{FF2B5EF4-FFF2-40B4-BE49-F238E27FC236}">
                <a16:creationId xmlns:a16="http://schemas.microsoft.com/office/drawing/2014/main" id="{E0AA4619-3F28-48FA-8E7A-FBB31513911C}"/>
              </a:ext>
            </a:extLst>
          </p:cNvPr>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a:xfrm>
            <a:off x="1995489" y="1571626"/>
            <a:ext cx="4429125" cy="3713163"/>
          </a:xfrm>
        </p:spPr>
      </p:pic>
      <p:sp>
        <p:nvSpPr>
          <p:cNvPr id="9" name="pole tekstowe 8">
            <a:extLst>
              <a:ext uri="{FF2B5EF4-FFF2-40B4-BE49-F238E27FC236}">
                <a16:creationId xmlns:a16="http://schemas.microsoft.com/office/drawing/2014/main" id="{6C4ACDF8-D232-4A50-B690-0405C3B444B9}"/>
              </a:ext>
            </a:extLst>
          </p:cNvPr>
          <p:cNvSpPr txBox="1"/>
          <p:nvPr/>
        </p:nvSpPr>
        <p:spPr>
          <a:xfrm>
            <a:off x="6981826" y="2232026"/>
            <a:ext cx="3148013" cy="2862263"/>
          </a:xfrm>
          <a:prstGeom prst="rect">
            <a:avLst/>
          </a:prstGeom>
          <a:noFill/>
        </p:spPr>
        <p:txBody>
          <a:bodyPr>
            <a:spAutoFit/>
          </a:bodyPr>
          <a:lstStyle/>
          <a:p>
            <a:pPr>
              <a:defRPr/>
            </a:pPr>
            <a:r>
              <a:rPr lang="pl-PL" b="1" dirty="0"/>
              <a:t>Konsultanci PPP:</a:t>
            </a:r>
          </a:p>
          <a:p>
            <a:pPr marL="285750" indent="-285750">
              <a:buFont typeface="Arial" panose="020B0604020202020204" pitchFamily="34" charset="0"/>
              <a:buChar char="•"/>
              <a:defRPr/>
            </a:pPr>
            <a:r>
              <a:rPr lang="pl-PL" dirty="0"/>
              <a:t>Urszula Witkowska-Śliwa</a:t>
            </a:r>
          </a:p>
          <a:p>
            <a:pPr marL="285750" indent="-285750">
              <a:buFont typeface="Arial" panose="020B0604020202020204" pitchFamily="34" charset="0"/>
              <a:buChar char="•"/>
              <a:defRPr/>
            </a:pPr>
            <a:r>
              <a:rPr lang="pl-PL" dirty="0"/>
              <a:t>Piotr Puczek</a:t>
            </a:r>
          </a:p>
          <a:p>
            <a:pPr>
              <a:defRPr/>
            </a:pPr>
            <a:endParaRPr lang="pl-PL" dirty="0"/>
          </a:p>
          <a:p>
            <a:pPr>
              <a:defRPr/>
            </a:pPr>
            <a:r>
              <a:rPr lang="pl-PL" dirty="0"/>
              <a:t>Główny Punkt Informacyjny we Wrocławiu</a:t>
            </a:r>
          </a:p>
          <a:p>
            <a:pPr>
              <a:defRPr/>
            </a:pPr>
            <a:r>
              <a:rPr lang="it-IT" dirty="0"/>
              <a:t>infolinia 0801 700 008</a:t>
            </a:r>
          </a:p>
          <a:p>
            <a:pPr>
              <a:defRPr/>
            </a:pPr>
            <a:r>
              <a:rPr lang="it-IT" dirty="0"/>
              <a:t>tel. 71/776 95 01</a:t>
            </a:r>
          </a:p>
          <a:p>
            <a:pPr>
              <a:defRPr/>
            </a:pPr>
            <a:r>
              <a:rPr lang="it-IT" dirty="0">
                <a:hlinkClick r:id="rId6"/>
              </a:rPr>
              <a:t>pife@dolnyslask.pl</a:t>
            </a:r>
            <a:r>
              <a:rPr lang="pl-PL" dirty="0"/>
              <a:t> </a:t>
            </a:r>
            <a:r>
              <a:rPr lang="it-IT" dirty="0"/>
              <a:t> </a:t>
            </a:r>
          </a:p>
          <a:p>
            <a:pPr>
              <a:defRPr/>
            </a:pPr>
            <a:endParaRPr lang="pl-PL" dirty="0"/>
          </a:p>
        </p:txBody>
      </p:sp>
      <p:pic>
        <p:nvPicPr>
          <p:cNvPr id="10" name="Obraz 8">
            <a:extLst>
              <a:ext uri="{FF2B5EF4-FFF2-40B4-BE49-F238E27FC236}">
                <a16:creationId xmlns:a16="http://schemas.microsoft.com/office/drawing/2014/main" id="{FEC17687-3496-4924-94AA-7D655EFC9FF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10439" y="5322888"/>
            <a:ext cx="22955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32032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24001" y="90872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latin typeface="Calibri"/>
              <a:ea typeface="+mn-ea"/>
              <a:cs typeface="Arial" charset="0"/>
            </a:endParaRPr>
          </a:p>
        </p:txBody>
      </p:sp>
      <p:sp>
        <p:nvSpPr>
          <p:cNvPr id="6" name="Prostokąt 5">
            <a:extLst>
              <a:ext uri="{FF2B5EF4-FFF2-40B4-BE49-F238E27FC236}">
                <a16:creationId xmlns:a16="http://schemas.microsoft.com/office/drawing/2014/main" id="{F1779013-7E87-4E17-8C25-221963509409}"/>
              </a:ext>
            </a:extLst>
          </p:cNvPr>
          <p:cNvSpPr/>
          <p:nvPr/>
        </p:nvSpPr>
        <p:spPr>
          <a:xfrm>
            <a:off x="556432" y="3085391"/>
            <a:ext cx="10621935" cy="523220"/>
          </a:xfrm>
          <a:prstGeom prst="rect">
            <a:avLst/>
          </a:prstGeom>
        </p:spPr>
        <p:txBody>
          <a:bodyPr wrap="square"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800" b="1" i="0" u="none" strike="noStrike" kern="1200" cap="none" spc="0" normalizeH="0" baseline="0" noProof="0" dirty="0">
                <a:ln>
                  <a:noFill/>
                </a:ln>
                <a:solidFill>
                  <a:prstClr val="black"/>
                </a:solidFill>
                <a:effectLst/>
                <a:uLnTx/>
                <a:uFillTx/>
                <a:latin typeface="Calibri"/>
                <a:ea typeface="+mn-ea"/>
                <a:cs typeface="+mn-cs"/>
              </a:rPr>
              <a:t>Dzi</a:t>
            </a:r>
            <a:r>
              <a:rPr lang="pl-PL" sz="2800" b="1" dirty="0">
                <a:solidFill>
                  <a:prstClr val="black"/>
                </a:solidFill>
                <a:latin typeface="Calibri"/>
              </a:rPr>
              <a:t>ękuję za uwagę!</a:t>
            </a:r>
          </a:p>
        </p:txBody>
      </p:sp>
      <p:pic>
        <p:nvPicPr>
          <p:cNvPr id="5" name="Picture 2" descr="FE_PR-DS-UE_EFSI-poziom-PL-kolor">
            <a:extLst>
              <a:ext uri="{FF2B5EF4-FFF2-40B4-BE49-F238E27FC236}">
                <a16:creationId xmlns:a16="http://schemas.microsoft.com/office/drawing/2014/main" id="{FE3699F2-0049-430D-A44F-AAD5E7D290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53810" y="5167824"/>
            <a:ext cx="4824536" cy="678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9312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95718" y="43359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ea typeface="+mn-ea"/>
              <a:cs typeface="Arial" charset="0"/>
            </a:endParaRPr>
          </a:p>
        </p:txBody>
      </p:sp>
      <p:sp>
        <p:nvSpPr>
          <p:cNvPr id="7" name="Tytuł 1">
            <a:extLst>
              <a:ext uri="{FF2B5EF4-FFF2-40B4-BE49-F238E27FC236}">
                <a16:creationId xmlns:a16="http://schemas.microsoft.com/office/drawing/2014/main" id="{9891429E-4E69-415D-90B0-1F1A190ACCE7}"/>
              </a:ext>
            </a:extLst>
          </p:cNvPr>
          <p:cNvSpPr txBox="1">
            <a:spLocks/>
          </p:cNvSpPr>
          <p:nvPr/>
        </p:nvSpPr>
        <p:spPr bwMode="auto">
          <a:xfrm>
            <a:off x="527872" y="851126"/>
            <a:ext cx="11136255" cy="6005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180975" lvl="1" algn="just"/>
            <a:r>
              <a:rPr lang="pl-PL" altLang="pl-PL" sz="2400" dirty="0">
                <a:latin typeface="+mn-lt"/>
                <a:ea typeface="Lato Heavy"/>
                <a:cs typeface="Lato Heavy"/>
              </a:rPr>
              <a:t>Cele szczegółowe celu polityki 2:</a:t>
            </a:r>
          </a:p>
          <a:p>
            <a:pPr marL="180975" lvl="1" algn="just"/>
            <a:r>
              <a:rPr lang="pl-PL" altLang="pl-PL" sz="2000" dirty="0">
                <a:latin typeface="+mn-lt"/>
                <a:ea typeface="Lato Heavy"/>
                <a:cs typeface="Lato Heavy"/>
              </a:rPr>
              <a:t>- </a:t>
            </a:r>
            <a:r>
              <a:rPr lang="pl-PL" altLang="pl-PL" sz="2000" b="1" dirty="0">
                <a:latin typeface="+mn-lt"/>
                <a:ea typeface="Lato Heavy"/>
                <a:cs typeface="Lato Heavy"/>
              </a:rPr>
              <a:t>(i) Wspieranie efektywności energetycznej i redukcji emisji gazów cieplarnianych;</a:t>
            </a:r>
          </a:p>
          <a:p>
            <a:pPr marL="180975" lvl="1" algn="just"/>
            <a:r>
              <a:rPr lang="pl-PL" altLang="pl-PL" sz="2000" dirty="0">
                <a:latin typeface="+mn-lt"/>
                <a:ea typeface="Lato Heavy"/>
                <a:cs typeface="Lato Heavy"/>
              </a:rPr>
              <a:t>- </a:t>
            </a:r>
            <a:r>
              <a:rPr lang="pl-PL" altLang="pl-PL" sz="2000" b="1" dirty="0">
                <a:latin typeface="+mn-lt"/>
                <a:ea typeface="Lato Heavy"/>
                <a:cs typeface="Lato Heavy"/>
              </a:rPr>
              <a:t>(ii) Wspieranie energii odnawialnej zgodnie z dyrektywą (UE) 2018/2001, w tym określonymi w niej kryteriami zrównoważonego rozwoju;</a:t>
            </a:r>
          </a:p>
          <a:p>
            <a:pPr marL="180975" lvl="1" algn="just"/>
            <a:r>
              <a:rPr lang="pl-PL" altLang="pl-PL" sz="2000" b="1" dirty="0">
                <a:latin typeface="+mn-lt"/>
                <a:ea typeface="Lato Heavy"/>
                <a:cs typeface="Lato Heavy"/>
              </a:rPr>
              <a:t>- (v) Wspieranie dostępu do wody oraz zrównoważonej gospodarki wodnej;</a:t>
            </a:r>
            <a:endParaRPr lang="pl-PL" altLang="pl-PL" sz="2000" dirty="0">
              <a:latin typeface="+mn-lt"/>
              <a:ea typeface="Lato Heavy"/>
              <a:cs typeface="Lato Heavy"/>
            </a:endParaRPr>
          </a:p>
          <a:p>
            <a:pPr marL="182563" lvl="1" indent="-1588" algn="just">
              <a:buFontTx/>
              <a:buChar char="-"/>
            </a:pPr>
            <a:r>
              <a:rPr lang="pl-PL" altLang="pl-PL" sz="2000" b="1" dirty="0">
                <a:latin typeface="+mn-lt"/>
                <a:ea typeface="Lato Heavy"/>
                <a:cs typeface="Lato Heavy"/>
              </a:rPr>
              <a:t> (vii) wzmacnianie ochrony i zachowania przyrody, różnorodności biologicznej oraz zielonej infrastruktury, w tym na obszarach miejskich, oraz ograniczanie wszelkich rodzajów zanieczyszczenia;</a:t>
            </a:r>
          </a:p>
          <a:p>
            <a:pPr marL="182563" lvl="1" indent="-1588" algn="just">
              <a:buFontTx/>
              <a:buChar char="-"/>
            </a:pPr>
            <a:r>
              <a:rPr lang="pl-PL" altLang="pl-PL" sz="2000" b="1" dirty="0">
                <a:latin typeface="+mn-lt"/>
                <a:ea typeface="Lato Heavy"/>
                <a:cs typeface="Lato Heavy"/>
              </a:rPr>
              <a:t> (viii) wspieranie zrównoważonej multimodalnej mobilności miejskiej jako elementu transformacji </a:t>
            </a:r>
            <a:br>
              <a:rPr lang="pl-PL" altLang="pl-PL" sz="2000" b="1" dirty="0">
                <a:latin typeface="+mn-lt"/>
                <a:ea typeface="Lato Heavy"/>
                <a:cs typeface="Lato Heavy"/>
              </a:rPr>
            </a:br>
            <a:r>
              <a:rPr lang="pl-PL" altLang="pl-PL" sz="2000" b="1" dirty="0">
                <a:latin typeface="+mn-lt"/>
                <a:ea typeface="Lato Heavy"/>
                <a:cs typeface="Lato Heavy"/>
              </a:rPr>
              <a:t>w kierunku gospodarki zeroemisyjnej</a:t>
            </a:r>
            <a:r>
              <a:rPr lang="pl-PL" altLang="pl-PL" sz="2000" dirty="0">
                <a:latin typeface="+mn-lt"/>
                <a:ea typeface="Lato Heavy"/>
                <a:cs typeface="Lato Heavy"/>
              </a:rPr>
              <a:t>.</a:t>
            </a:r>
          </a:p>
        </p:txBody>
      </p:sp>
    </p:spTree>
    <p:extLst>
      <p:ext uri="{BB962C8B-B14F-4D97-AF65-F5344CB8AC3E}">
        <p14:creationId xmlns:p14="http://schemas.microsoft.com/office/powerpoint/2010/main" val="3124728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95718" y="43359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ea typeface="+mn-ea"/>
              <a:cs typeface="Arial" charset="0"/>
            </a:endParaRPr>
          </a:p>
        </p:txBody>
      </p:sp>
      <p:sp>
        <p:nvSpPr>
          <p:cNvPr id="7" name="Tytuł 1">
            <a:extLst>
              <a:ext uri="{FF2B5EF4-FFF2-40B4-BE49-F238E27FC236}">
                <a16:creationId xmlns:a16="http://schemas.microsoft.com/office/drawing/2014/main" id="{9891429E-4E69-415D-90B0-1F1A190ACCE7}"/>
              </a:ext>
            </a:extLst>
          </p:cNvPr>
          <p:cNvSpPr txBox="1">
            <a:spLocks/>
          </p:cNvSpPr>
          <p:nvPr/>
        </p:nvSpPr>
        <p:spPr bwMode="auto">
          <a:xfrm>
            <a:off x="1298837" y="433591"/>
            <a:ext cx="11136255" cy="6005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spcBef>
                <a:spcPts val="1200"/>
              </a:spcBef>
              <a:spcAft>
                <a:spcPts val="1200"/>
              </a:spcAft>
            </a:pPr>
            <a:r>
              <a:rPr lang="pl-PL" altLang="pl-PL" sz="2400" b="1" dirty="0">
                <a:latin typeface="+mn-lt"/>
                <a:ea typeface="Lato Heavy"/>
                <a:cs typeface="Lato Heavy"/>
              </a:rPr>
              <a:t>Alokacja po Celach szczegółowych CP2:</a:t>
            </a:r>
          </a:p>
          <a:p>
            <a:pPr marL="180975" lvl="1" algn="just"/>
            <a:r>
              <a:rPr lang="pl-PL" altLang="pl-PL" sz="2000" dirty="0">
                <a:latin typeface="+mn-lt"/>
                <a:ea typeface="Lato Heavy"/>
                <a:cs typeface="Lato Heavy"/>
              </a:rPr>
              <a:t>- Efektywność energetyczna - </a:t>
            </a:r>
            <a:r>
              <a:rPr lang="pl-PL" sz="1800" i="0" u="none" strike="noStrike" dirty="0">
                <a:solidFill>
                  <a:srgbClr val="000000"/>
                </a:solidFill>
                <a:effectLst/>
                <a:latin typeface="Calibri" panose="020F0502020204030204" pitchFamily="34" charset="0"/>
              </a:rPr>
              <a:t>143 597 895 EURO</a:t>
            </a:r>
            <a:endParaRPr lang="pl-PL" altLang="pl-PL" sz="2000" dirty="0">
              <a:latin typeface="+mn-lt"/>
              <a:ea typeface="Lato Heavy"/>
              <a:cs typeface="Lato Heavy"/>
            </a:endParaRPr>
          </a:p>
          <a:p>
            <a:pPr marL="180975" lvl="1" algn="just"/>
            <a:r>
              <a:rPr lang="pl-PL" altLang="pl-PL" sz="2000" dirty="0">
                <a:latin typeface="+mn-lt"/>
                <a:ea typeface="Lato Heavy"/>
                <a:cs typeface="Lato Heavy"/>
              </a:rPr>
              <a:t>- Energia z OZE - </a:t>
            </a:r>
            <a:r>
              <a:rPr lang="pl-PL" sz="1800" i="0" u="none" strike="noStrike" dirty="0">
                <a:solidFill>
                  <a:srgbClr val="000000"/>
                </a:solidFill>
                <a:effectLst/>
                <a:latin typeface="Calibri" panose="020F0502020204030204" pitchFamily="34" charset="0"/>
              </a:rPr>
              <a:t>37 617 243  EURO</a:t>
            </a:r>
            <a:endParaRPr lang="pl-PL" altLang="pl-PL" sz="2000" dirty="0">
              <a:latin typeface="+mn-lt"/>
              <a:ea typeface="Lato Heavy"/>
              <a:cs typeface="Lato Heavy"/>
            </a:endParaRPr>
          </a:p>
          <a:p>
            <a:pPr marL="180975" lvl="1" algn="just"/>
            <a:r>
              <a:rPr lang="pl-PL" altLang="pl-PL" sz="2000" dirty="0">
                <a:latin typeface="+mn-lt"/>
                <a:ea typeface="Lato Heavy"/>
                <a:cs typeface="Lato Heavy"/>
              </a:rPr>
              <a:t>- Gospodarka wodno-ściekowa - </a:t>
            </a:r>
            <a:r>
              <a:rPr lang="pl-PL" sz="1800" i="0" u="none" strike="noStrike" dirty="0">
                <a:solidFill>
                  <a:srgbClr val="000000"/>
                </a:solidFill>
                <a:effectLst/>
                <a:latin typeface="Calibri" panose="020F0502020204030204" pitchFamily="34" charset="0"/>
              </a:rPr>
              <a:t>63 949 313 EURO</a:t>
            </a:r>
            <a:endParaRPr lang="pl-PL" altLang="pl-PL" sz="2000" dirty="0">
              <a:latin typeface="+mn-lt"/>
              <a:ea typeface="Lato Heavy"/>
              <a:cs typeface="Lato Heavy"/>
            </a:endParaRPr>
          </a:p>
          <a:p>
            <a:pPr marL="182563" lvl="1" indent="-1588" algn="just">
              <a:buFontTx/>
              <a:buChar char="-"/>
            </a:pPr>
            <a:r>
              <a:rPr lang="pl-PL" altLang="pl-PL" sz="2000" dirty="0">
                <a:latin typeface="+mn-lt"/>
                <a:ea typeface="Lato Heavy"/>
                <a:cs typeface="Lato Heavy"/>
              </a:rPr>
              <a:t> Ochrona przyrody i klimatu - </a:t>
            </a:r>
            <a:r>
              <a:rPr lang="pl-PL" sz="1800" i="0" u="none" strike="noStrike" dirty="0">
                <a:solidFill>
                  <a:srgbClr val="000000"/>
                </a:solidFill>
                <a:effectLst/>
                <a:latin typeface="Calibri" panose="020F0502020204030204" pitchFamily="34" charset="0"/>
              </a:rPr>
              <a:t>138 531 427 EURO</a:t>
            </a:r>
            <a:endParaRPr lang="pl-PL" altLang="pl-PL" sz="2000" dirty="0">
              <a:latin typeface="+mn-lt"/>
              <a:ea typeface="Lato Heavy"/>
              <a:cs typeface="Lato Heavy"/>
            </a:endParaRPr>
          </a:p>
          <a:p>
            <a:pPr marL="182563" lvl="1" indent="-1588" algn="just">
              <a:buFontTx/>
              <a:buChar char="-"/>
            </a:pPr>
            <a:r>
              <a:rPr lang="pl-PL" altLang="pl-PL" sz="2000" dirty="0">
                <a:latin typeface="+mn-lt"/>
                <a:ea typeface="Lato Heavy"/>
                <a:cs typeface="Lato Heavy"/>
              </a:rPr>
              <a:t> Mobilność miejska i aglomeracyjna - </a:t>
            </a:r>
            <a:r>
              <a:rPr lang="pl-PL" sz="1800" i="0" u="none" strike="noStrike" dirty="0">
                <a:solidFill>
                  <a:srgbClr val="000000"/>
                </a:solidFill>
                <a:effectLst/>
                <a:latin typeface="Calibri" panose="020F0502020204030204" pitchFamily="34" charset="0"/>
              </a:rPr>
              <a:t>68 964 945  EURO</a:t>
            </a:r>
            <a:endParaRPr lang="pl-PL" altLang="pl-PL" sz="2000" dirty="0">
              <a:latin typeface="+mn-lt"/>
              <a:ea typeface="Lato Heavy"/>
              <a:cs typeface="Lato Heavy"/>
            </a:endParaRPr>
          </a:p>
          <a:p>
            <a:pPr marL="180975" lvl="1" algn="just"/>
            <a:endParaRPr lang="pl-PL" altLang="pl-PL" sz="2000" b="1" dirty="0">
              <a:latin typeface="+mn-lt"/>
              <a:ea typeface="Lato Heavy"/>
              <a:cs typeface="Lato Heavy"/>
            </a:endParaRPr>
          </a:p>
          <a:p>
            <a:pPr marL="180975" lvl="1" algn="just"/>
            <a:r>
              <a:rPr lang="pl-PL" altLang="pl-PL" sz="2000" b="1" dirty="0">
                <a:latin typeface="+mn-lt"/>
                <a:ea typeface="Lato Heavy"/>
                <a:cs typeface="Lato Heavy"/>
              </a:rPr>
              <a:t>SUMA: </a:t>
            </a:r>
          </a:p>
          <a:p>
            <a:pPr marL="180975" lvl="1" algn="just"/>
            <a:r>
              <a:rPr lang="pl-PL" sz="2000" b="1" i="0" u="none" strike="noStrike" dirty="0">
                <a:solidFill>
                  <a:srgbClr val="000000"/>
                </a:solidFill>
                <a:effectLst/>
                <a:latin typeface="+mn-lt"/>
              </a:rPr>
              <a:t>Priorytet 2 </a:t>
            </a:r>
            <a:r>
              <a:rPr lang="pl-PL" sz="2000" b="1" dirty="0">
                <a:solidFill>
                  <a:srgbClr val="000000"/>
                </a:solidFill>
                <a:latin typeface="+mn-lt"/>
              </a:rPr>
              <a:t>Środowisko - </a:t>
            </a:r>
            <a:r>
              <a:rPr lang="pl-PL" sz="1800" b="1" i="0" u="none" strike="noStrike" dirty="0">
                <a:solidFill>
                  <a:srgbClr val="000000"/>
                </a:solidFill>
                <a:effectLst/>
                <a:latin typeface="Calibri" panose="020F0502020204030204" pitchFamily="34" charset="0"/>
              </a:rPr>
              <a:t>452 660 823 EURO</a:t>
            </a:r>
            <a:endParaRPr lang="pl-PL" altLang="pl-PL" sz="2000" dirty="0">
              <a:latin typeface="+mn-lt"/>
              <a:ea typeface="Lato Heavy"/>
              <a:cs typeface="Lato Heavy"/>
            </a:endParaRPr>
          </a:p>
        </p:txBody>
      </p:sp>
    </p:spTree>
    <p:extLst>
      <p:ext uri="{BB962C8B-B14F-4D97-AF65-F5344CB8AC3E}">
        <p14:creationId xmlns:p14="http://schemas.microsoft.com/office/powerpoint/2010/main" val="711707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95718" y="43359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ea typeface="+mn-ea"/>
              <a:cs typeface="Arial" charset="0"/>
            </a:endParaRPr>
          </a:p>
        </p:txBody>
      </p:sp>
      <p:sp>
        <p:nvSpPr>
          <p:cNvPr id="7" name="Tytuł 1">
            <a:extLst>
              <a:ext uri="{FF2B5EF4-FFF2-40B4-BE49-F238E27FC236}">
                <a16:creationId xmlns:a16="http://schemas.microsoft.com/office/drawing/2014/main" id="{9891429E-4E69-415D-90B0-1F1A190ACCE7}"/>
              </a:ext>
            </a:extLst>
          </p:cNvPr>
          <p:cNvSpPr txBox="1">
            <a:spLocks/>
          </p:cNvSpPr>
          <p:nvPr/>
        </p:nvSpPr>
        <p:spPr bwMode="auto">
          <a:xfrm>
            <a:off x="559559" y="614148"/>
            <a:ext cx="11136255" cy="6243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lvl="1" algn="just"/>
            <a:r>
              <a:rPr lang="pl-PL" altLang="pl-PL" sz="2800" dirty="0">
                <a:latin typeface="+mn-lt"/>
                <a:ea typeface="Lato Heavy"/>
                <a:cs typeface="Lato Heavy"/>
              </a:rPr>
              <a:t>Efektywność energetyczna – (i) Wspieranie efektywności energetycznej i redukcji emisji gazów cieplarnianych – planowane kierunki interwencji:</a:t>
            </a:r>
          </a:p>
          <a:p>
            <a:pPr marL="180975" lvl="1" algn="just"/>
            <a:endParaRPr lang="pl-PL" altLang="pl-PL" sz="2800" dirty="0">
              <a:latin typeface="+mn-lt"/>
              <a:ea typeface="Lato Heavy"/>
              <a:cs typeface="Lato Heavy"/>
            </a:endParaRPr>
          </a:p>
          <a:p>
            <a:pPr marL="523875" lvl="1" indent="-342900" algn="just">
              <a:buFont typeface="Arial" panose="020B0604020202020204" pitchFamily="34" charset="0"/>
              <a:buChar char="•"/>
            </a:pPr>
            <a:r>
              <a:rPr lang="pl-PL" altLang="pl-PL" sz="2000" dirty="0">
                <a:latin typeface="+mn-lt"/>
                <a:ea typeface="Lato Heavy"/>
                <a:cs typeface="Lato Heavy"/>
              </a:rPr>
              <a:t>Istotnym elementem w walce z emisją szkodliwych substancji jest poprawa efektywności energetycznej  budynków użyteczności publicznej (w tym budynków stanowiących własność oraz współwłasność organizacji pozarządowych), zamieszkania zbiorowego oraz wielorodzinnych budynków mieszkalnych (z wyłączeniem stanowiących własność Skarbu Państwa oraz budynków spółdzielni mieszkaniowych finansowanych z poziomu krajowego). </a:t>
            </a:r>
          </a:p>
          <a:p>
            <a:pPr marL="523875" lvl="1" indent="-342900" algn="just">
              <a:buFont typeface="Arial" panose="020B0604020202020204" pitchFamily="34" charset="0"/>
              <a:buChar char="•"/>
            </a:pPr>
            <a:r>
              <a:rPr lang="pl-PL" altLang="pl-PL" sz="2000" dirty="0">
                <a:latin typeface="+mn-lt"/>
                <a:ea typeface="Lato Heavy"/>
                <a:cs typeface="Lato Heavy"/>
              </a:rPr>
              <a:t>Wsparciem zostanie kompleksowa modernizacja energetyczna ww. budynków obejmująca także instalacje grzewcze/chłodzące ze źródłami ciepła, w tym także m.in. OZE, systemy wentylacji, systemy zarządzania, magazynowania energii. </a:t>
            </a:r>
          </a:p>
          <a:p>
            <a:pPr marL="523875" lvl="1" indent="-342900" algn="just">
              <a:buFont typeface="Arial" panose="020B0604020202020204" pitchFamily="34" charset="0"/>
              <a:buChar char="•"/>
            </a:pPr>
            <a:r>
              <a:rPr lang="pl-PL" altLang="pl-PL" sz="2000" dirty="0">
                <a:latin typeface="+mn-lt"/>
                <a:ea typeface="Lato Heavy"/>
                <a:cs typeface="Lato Heavy"/>
              </a:rPr>
              <a:t>Finansowane będą także działania dotyczące budowy budynków w podwyższonym standardzie energooszczędnym, </a:t>
            </a:r>
            <a:r>
              <a:rPr lang="pl-PL" altLang="pl-PL" sz="2000" dirty="0" err="1">
                <a:latin typeface="+mn-lt"/>
                <a:ea typeface="Lato Heavy"/>
                <a:cs typeface="Lato Heavy"/>
              </a:rPr>
              <a:t>zeroenergetycznym</a:t>
            </a:r>
            <a:r>
              <a:rPr lang="pl-PL" altLang="pl-PL" sz="2000" dirty="0">
                <a:latin typeface="+mn-lt"/>
                <a:ea typeface="Lato Heavy"/>
                <a:cs typeface="Lato Heavy"/>
              </a:rPr>
              <a:t> i/lub pasywnym w zakresie budynków użyteczności publicznej należących do </a:t>
            </a:r>
            <a:r>
              <a:rPr lang="pl-PL" altLang="pl-PL" sz="2000" dirty="0" err="1">
                <a:latin typeface="+mn-lt"/>
                <a:ea typeface="Lato Heavy"/>
                <a:cs typeface="Lato Heavy"/>
              </a:rPr>
              <a:t>jst</a:t>
            </a:r>
            <a:r>
              <a:rPr lang="pl-PL" altLang="pl-PL" sz="2000" dirty="0">
                <a:latin typeface="+mn-lt"/>
                <a:ea typeface="Lato Heavy"/>
                <a:cs typeface="Lato Heavy"/>
              </a:rPr>
              <a:t>. </a:t>
            </a:r>
          </a:p>
        </p:txBody>
      </p:sp>
    </p:spTree>
    <p:extLst>
      <p:ext uri="{BB962C8B-B14F-4D97-AF65-F5344CB8AC3E}">
        <p14:creationId xmlns:p14="http://schemas.microsoft.com/office/powerpoint/2010/main" val="3076867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95718" y="43359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ea typeface="+mn-ea"/>
              <a:cs typeface="Arial" charset="0"/>
            </a:endParaRPr>
          </a:p>
        </p:txBody>
      </p:sp>
      <p:sp>
        <p:nvSpPr>
          <p:cNvPr id="7" name="Tytuł 1">
            <a:extLst>
              <a:ext uri="{FF2B5EF4-FFF2-40B4-BE49-F238E27FC236}">
                <a16:creationId xmlns:a16="http://schemas.microsoft.com/office/drawing/2014/main" id="{9891429E-4E69-415D-90B0-1F1A190ACCE7}"/>
              </a:ext>
            </a:extLst>
          </p:cNvPr>
          <p:cNvSpPr txBox="1">
            <a:spLocks/>
          </p:cNvSpPr>
          <p:nvPr/>
        </p:nvSpPr>
        <p:spPr bwMode="auto">
          <a:xfrm>
            <a:off x="559559" y="614148"/>
            <a:ext cx="11136255" cy="6243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lvl="1" algn="just">
              <a:buFontTx/>
              <a:buAutoNum type="romanLcParenBoth"/>
            </a:pPr>
            <a:r>
              <a:rPr lang="pl-PL" altLang="pl-PL" sz="2800" dirty="0">
                <a:latin typeface="+mn-lt"/>
                <a:ea typeface="Lato Heavy"/>
                <a:cs typeface="Lato Heavy"/>
              </a:rPr>
              <a:t>Wspieranie efektywności energetycznej i redukcji emisji gazów cieplarnianych – planowane kierunki interwencji – c.d.:</a:t>
            </a:r>
          </a:p>
          <a:p>
            <a:pPr marL="180975" lvl="1" algn="just"/>
            <a:endParaRPr lang="pl-PL" altLang="pl-PL" sz="2800" dirty="0">
              <a:latin typeface="+mn-lt"/>
              <a:ea typeface="Lato Heavy"/>
              <a:cs typeface="Lato Heavy"/>
            </a:endParaRPr>
          </a:p>
          <a:p>
            <a:pPr marL="523875" lvl="1" indent="-342900" algn="just">
              <a:buFont typeface="Arial" panose="020B0604020202020204" pitchFamily="34" charset="0"/>
              <a:buChar char="•"/>
            </a:pPr>
            <a:r>
              <a:rPr lang="pl-PL" altLang="pl-PL" sz="2400" dirty="0">
                <a:latin typeface="+mn-lt"/>
                <a:ea typeface="Lato Heavy"/>
                <a:cs typeface="Lato Heavy"/>
              </a:rPr>
              <a:t>Uzupełniająco w celu szczegółowym możliwa będzie również modernizacja energetyczna oświetlenia ulicznego (w ramach instrumentów finansowych, jako osobny projekt).</a:t>
            </a:r>
          </a:p>
          <a:p>
            <a:pPr marL="523875" lvl="1" indent="-342900" algn="just">
              <a:buFont typeface="Arial" panose="020B0604020202020204" pitchFamily="34" charset="0"/>
              <a:buChar char="•"/>
            </a:pPr>
            <a:r>
              <a:rPr lang="pl-PL" altLang="pl-PL" sz="2400" dirty="0">
                <a:latin typeface="+mn-lt"/>
                <a:ea typeface="Lato Heavy"/>
                <a:cs typeface="Lato Heavy"/>
              </a:rPr>
              <a:t>Finansowaniu podlegać będą także projekty w zakresie zwiększonej efektywności energetycznej w MŚP (np. ograniczenie energochłonności, wymiana oświetlenia na energooszczędne, modernizacja systemu grzewczego, minimalizacja strat ciepła, wykorzystanie ciepła odpadowego).</a:t>
            </a:r>
          </a:p>
          <a:p>
            <a:pPr marL="523875" lvl="1" indent="-342900" algn="just">
              <a:buFontTx/>
              <a:buChar char="-"/>
            </a:pPr>
            <a:r>
              <a:rPr lang="pl-PL" altLang="pl-PL" sz="2400" b="1" dirty="0">
                <a:latin typeface="+mn-lt"/>
                <a:ea typeface="Lato Heavy"/>
                <a:cs typeface="Lato Heavy"/>
              </a:rPr>
              <a:t>We wszystkich projektach dotyczących efektywności energetycznej należy przyjąć minimalny próg oszczędności energii, zależny od formy wsparcia i typu beneficjenta, jednak na poziomie nie niższym niż 30% (z </a:t>
            </a:r>
            <a:r>
              <a:rPr lang="pl-PL" altLang="pl-PL" sz="2400" b="1">
                <a:latin typeface="+mn-lt"/>
                <a:ea typeface="Lato Heavy"/>
                <a:cs typeface="Lato Heavy"/>
              </a:rPr>
              <a:t>wyjątkiem budynków </a:t>
            </a:r>
            <a:r>
              <a:rPr lang="pl-PL" altLang="pl-PL" sz="2400" b="1" dirty="0">
                <a:latin typeface="+mn-lt"/>
                <a:ea typeface="Lato Heavy"/>
                <a:cs typeface="Lato Heavy"/>
              </a:rPr>
              <a:t>zabytkowych).</a:t>
            </a:r>
          </a:p>
        </p:txBody>
      </p:sp>
    </p:spTree>
    <p:extLst>
      <p:ext uri="{BB962C8B-B14F-4D97-AF65-F5344CB8AC3E}">
        <p14:creationId xmlns:p14="http://schemas.microsoft.com/office/powerpoint/2010/main" val="129528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95718" y="43359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ea typeface="+mn-ea"/>
              <a:cs typeface="Arial" charset="0"/>
            </a:endParaRPr>
          </a:p>
        </p:txBody>
      </p:sp>
      <p:sp>
        <p:nvSpPr>
          <p:cNvPr id="7" name="Tytuł 1">
            <a:extLst>
              <a:ext uri="{FF2B5EF4-FFF2-40B4-BE49-F238E27FC236}">
                <a16:creationId xmlns:a16="http://schemas.microsoft.com/office/drawing/2014/main" id="{9891429E-4E69-415D-90B0-1F1A190ACCE7}"/>
              </a:ext>
            </a:extLst>
          </p:cNvPr>
          <p:cNvSpPr txBox="1">
            <a:spLocks/>
          </p:cNvSpPr>
          <p:nvPr/>
        </p:nvSpPr>
        <p:spPr bwMode="auto">
          <a:xfrm>
            <a:off x="559559" y="614148"/>
            <a:ext cx="11136255" cy="6243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lvl="1" algn="just">
              <a:buFontTx/>
              <a:buAutoNum type="romanLcParenBoth"/>
            </a:pPr>
            <a:r>
              <a:rPr lang="pl-PL" altLang="pl-PL" sz="3200" dirty="0">
                <a:latin typeface="+mn-lt"/>
                <a:ea typeface="Lato Heavy"/>
                <a:cs typeface="Lato Heavy"/>
              </a:rPr>
              <a:t>Wspieranie efektywności energetycznej i redukcji emisji gazów cieplarnianych – główne grupy docelowe:</a:t>
            </a:r>
          </a:p>
          <a:p>
            <a:pPr marL="180975" lvl="1" algn="just"/>
            <a:endParaRPr lang="pl-PL" altLang="pl-PL" sz="2800" dirty="0">
              <a:latin typeface="+mn-lt"/>
              <a:ea typeface="Lato Heavy"/>
              <a:cs typeface="Lato Heavy"/>
            </a:endParaRPr>
          </a:p>
          <a:p>
            <a:pPr marL="466725" lvl="1" indent="-285750" algn="just">
              <a:buFontTx/>
              <a:buChar char="-"/>
            </a:pPr>
            <a:r>
              <a:rPr lang="pl-PL" altLang="pl-PL" sz="2800" dirty="0">
                <a:ea typeface="Lato Heavy"/>
                <a:cs typeface="Lato Heavy"/>
              </a:rPr>
              <a:t>m</a:t>
            </a:r>
            <a:r>
              <a:rPr lang="pl-PL" sz="2800" dirty="0">
                <a:effectLst/>
                <a:latin typeface="Calibri" panose="020F0502020204030204" pitchFamily="34" charset="0"/>
                <a:ea typeface="Times New Roman" panose="02020603050405020304" pitchFamily="18" charset="0"/>
              </a:rPr>
              <a:t>ieszkańcy województwa dolnośląskiego, </a:t>
            </a:r>
          </a:p>
          <a:p>
            <a:pPr marL="466725" lvl="1" indent="-285750" algn="just">
              <a:buFontTx/>
              <a:buChar char="-"/>
            </a:pPr>
            <a:r>
              <a:rPr lang="pl-PL" sz="2800" dirty="0">
                <a:effectLst/>
                <a:latin typeface="Calibri" panose="020F0502020204030204" pitchFamily="34" charset="0"/>
                <a:ea typeface="Times New Roman" panose="02020603050405020304" pitchFamily="18" charset="0"/>
              </a:rPr>
              <a:t>przedsiębiorcy, </a:t>
            </a:r>
          </a:p>
          <a:p>
            <a:pPr marL="466725" lvl="1" indent="-285750" algn="just">
              <a:buFontTx/>
              <a:buChar char="-"/>
            </a:pPr>
            <a:r>
              <a:rPr lang="pl-PL" sz="2800" dirty="0">
                <a:effectLst/>
                <a:latin typeface="Calibri" panose="020F0502020204030204" pitchFamily="34" charset="0"/>
                <a:ea typeface="Times New Roman" panose="02020603050405020304" pitchFamily="18" charset="0"/>
              </a:rPr>
              <a:t>jednostki samorządu terytorialnego ich związki i stowarzyszenia i jednostki podległe, </a:t>
            </a:r>
          </a:p>
          <a:p>
            <a:pPr marL="466725" lvl="1" indent="-285750" algn="just">
              <a:buFontTx/>
              <a:buChar char="-"/>
            </a:pPr>
            <a:r>
              <a:rPr lang="pl-PL" sz="2800" dirty="0">
                <a:effectLst/>
                <a:latin typeface="Calibri" panose="020F0502020204030204" pitchFamily="34" charset="0"/>
                <a:ea typeface="Times New Roman" panose="02020603050405020304" pitchFamily="18" charset="0"/>
              </a:rPr>
              <a:t>wspólnoty mieszkaniowe, </a:t>
            </a:r>
          </a:p>
          <a:p>
            <a:pPr marL="466725" lvl="1" indent="-285750" algn="just">
              <a:buFontTx/>
              <a:buChar char="-"/>
            </a:pPr>
            <a:r>
              <a:rPr lang="pl-PL" sz="2800" dirty="0">
                <a:effectLst/>
                <a:latin typeface="Calibri" panose="020F0502020204030204" pitchFamily="34" charset="0"/>
                <a:ea typeface="Times New Roman" panose="02020603050405020304" pitchFamily="18" charset="0"/>
              </a:rPr>
              <a:t>TBS, </a:t>
            </a:r>
          </a:p>
          <a:p>
            <a:pPr marL="466725" lvl="1" indent="-285750" algn="just">
              <a:buFontTx/>
              <a:buChar char="-"/>
            </a:pPr>
            <a:r>
              <a:rPr lang="pl-PL" sz="2800" dirty="0">
                <a:effectLst/>
                <a:latin typeface="Calibri" panose="020F0502020204030204" pitchFamily="34" charset="0"/>
                <a:ea typeface="Times New Roman" panose="02020603050405020304" pitchFamily="18" charset="0"/>
              </a:rPr>
              <a:t>organizacje pozarządowe.</a:t>
            </a:r>
            <a:endParaRPr lang="pl-PL" sz="2800" dirty="0">
              <a:effectLst/>
              <a:latin typeface="Times New Roman" panose="02020603050405020304" pitchFamily="18" charset="0"/>
              <a:ea typeface="Calibri" panose="020F0502020204030204" pitchFamily="34" charset="0"/>
            </a:endParaRPr>
          </a:p>
          <a:p>
            <a:pPr marL="180975" lvl="1" algn="just"/>
            <a:endParaRPr lang="pl-PL" altLang="pl-PL" sz="2400" dirty="0">
              <a:latin typeface="+mn-lt"/>
              <a:ea typeface="Lato Heavy"/>
              <a:cs typeface="Lato Heavy"/>
            </a:endParaRPr>
          </a:p>
          <a:p>
            <a:pPr marL="523875" lvl="1" indent="-342900" algn="just">
              <a:buFontTx/>
              <a:buChar char="-"/>
            </a:pPr>
            <a:endParaRPr lang="pl-PL" altLang="pl-PL" sz="2400" b="1" dirty="0">
              <a:latin typeface="+mn-lt"/>
              <a:ea typeface="Lato Heavy"/>
              <a:cs typeface="Lato Heavy"/>
            </a:endParaRPr>
          </a:p>
        </p:txBody>
      </p:sp>
    </p:spTree>
    <p:extLst>
      <p:ext uri="{BB962C8B-B14F-4D97-AF65-F5344CB8AC3E}">
        <p14:creationId xmlns:p14="http://schemas.microsoft.com/office/powerpoint/2010/main" val="3155723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95718" y="43359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ea typeface="+mn-ea"/>
              <a:cs typeface="Arial" charset="0"/>
            </a:endParaRPr>
          </a:p>
        </p:txBody>
      </p:sp>
      <p:sp>
        <p:nvSpPr>
          <p:cNvPr id="7" name="Tytuł 1">
            <a:extLst>
              <a:ext uri="{FF2B5EF4-FFF2-40B4-BE49-F238E27FC236}">
                <a16:creationId xmlns:a16="http://schemas.microsoft.com/office/drawing/2014/main" id="{9891429E-4E69-415D-90B0-1F1A190ACCE7}"/>
              </a:ext>
            </a:extLst>
          </p:cNvPr>
          <p:cNvSpPr txBox="1">
            <a:spLocks/>
          </p:cNvSpPr>
          <p:nvPr/>
        </p:nvSpPr>
        <p:spPr bwMode="auto">
          <a:xfrm>
            <a:off x="527872" y="614148"/>
            <a:ext cx="11136255" cy="6243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lvl="1" algn="just"/>
            <a:r>
              <a:rPr lang="pl-PL" altLang="pl-PL" sz="2800" dirty="0">
                <a:latin typeface="+mn-lt"/>
                <a:ea typeface="Lato Heavy"/>
                <a:cs typeface="Lato Heavy"/>
              </a:rPr>
              <a:t>Energia z OZE - (ii) Wspieranie energii odnawialnej zgodnie z dyrektywą (UE) 2018/2001, w tym określonymi w niej kryteriami zrównoważonego rozwoju – planowane kierunki interwencji:</a:t>
            </a:r>
          </a:p>
          <a:p>
            <a:pPr marL="180975" lvl="1" algn="just"/>
            <a:endParaRPr lang="pl-PL" altLang="pl-PL" sz="2800" dirty="0">
              <a:latin typeface="+mn-lt"/>
              <a:ea typeface="Lato Heavy"/>
              <a:cs typeface="Lato Heavy"/>
            </a:endParaRPr>
          </a:p>
          <a:p>
            <a:pPr marL="471488" indent="-285750" algn="just">
              <a:spcBef>
                <a:spcPts val="600"/>
              </a:spcBef>
              <a:spcAft>
                <a:spcPts val="600"/>
              </a:spcAft>
              <a:buFont typeface="Arial" panose="020B0604020202020204" pitchFamily="34" charset="0"/>
              <a:buChar char="•"/>
            </a:pPr>
            <a:r>
              <a:rPr lang="pl-PL" sz="1800" dirty="0">
                <a:effectLst/>
                <a:latin typeface="Calibri" panose="020F0502020204030204" pitchFamily="34" charset="0"/>
                <a:ea typeface="Calibri" panose="020F0502020204030204" pitchFamily="34" charset="0"/>
              </a:rPr>
              <a:t>W ramach działania w obszarze rozwoju odnawialnych źródeł energii wspierana będzie budowa i rozbudowa odnawialnych źródeł energii w zakresie wytwarzania energii elektrycznej i/lub cieplnej, w tym z magazynami energii działającymi na potrzeby danego źródła OZE, ze szczególnym uwzględnieniem rozproszonej energetyki </a:t>
            </a:r>
            <a:r>
              <a:rPr lang="pl-PL" sz="1800" dirty="0" err="1">
                <a:effectLst/>
                <a:latin typeface="Calibri" panose="020F0502020204030204" pitchFamily="34" charset="0"/>
                <a:ea typeface="Calibri" panose="020F0502020204030204" pitchFamily="34" charset="0"/>
              </a:rPr>
              <a:t>prosumenckiej</a:t>
            </a:r>
            <a:r>
              <a:rPr lang="pl-PL" sz="1800" dirty="0">
                <a:effectLst/>
                <a:latin typeface="Calibri" panose="020F0502020204030204" pitchFamily="34" charset="0"/>
                <a:ea typeface="Calibri" panose="020F0502020204030204" pitchFamily="34" charset="0"/>
              </a:rPr>
              <a:t> wraz z przyłączeniem źródeł OZE do sieci energetycznych lub ciepłowniczych. Możliwe będzie także wsparcie projektów realizowanych przez </a:t>
            </a:r>
            <a:r>
              <a:rPr lang="pl-PL" sz="1800" dirty="0" err="1">
                <a:effectLst/>
                <a:latin typeface="Calibri" panose="020F0502020204030204" pitchFamily="34" charset="0"/>
                <a:ea typeface="Calibri" panose="020F0502020204030204" pitchFamily="34" charset="0"/>
              </a:rPr>
              <a:t>jst</a:t>
            </a:r>
            <a:r>
              <a:rPr lang="pl-PL" sz="1800" dirty="0">
                <a:effectLst/>
                <a:latin typeface="Calibri" panose="020F0502020204030204" pitchFamily="34" charset="0"/>
                <a:ea typeface="Calibri" panose="020F0502020204030204" pitchFamily="34" charset="0"/>
              </a:rPr>
              <a:t>, organizacje pozarządowe w zakresie OZE.</a:t>
            </a:r>
          </a:p>
          <a:p>
            <a:pPr marL="471488" indent="-285750" algn="just">
              <a:spcBef>
                <a:spcPts val="600"/>
              </a:spcBef>
              <a:spcAft>
                <a:spcPts val="600"/>
              </a:spcAft>
              <a:buFont typeface="Arial" panose="020B0604020202020204" pitchFamily="34" charset="0"/>
              <a:buChar char="•"/>
            </a:pPr>
            <a:r>
              <a:rPr lang="pl-PL" sz="1800" dirty="0">
                <a:effectLst/>
                <a:latin typeface="Calibri" panose="020F0502020204030204" pitchFamily="34" charset="0"/>
                <a:ea typeface="Calibri" panose="020F0502020204030204" pitchFamily="34" charset="0"/>
              </a:rPr>
              <a:t>Wspierane będą projekty realizowane przez klastry energii, spółdzielnie energetyczne działające w zakresie energii odnawialnej. W ramach kompleksowych projektów możliwa także będzie budowa, rozbudowa lub przebudowa sieci wewnątrz klastrów energii, spółdzielni energetycznych oraz społeczności energetycznych działających w zakresie energii odnawialnej. </a:t>
            </a:r>
          </a:p>
        </p:txBody>
      </p:sp>
    </p:spTree>
    <p:extLst>
      <p:ext uri="{BB962C8B-B14F-4D97-AF65-F5344CB8AC3E}">
        <p14:creationId xmlns:p14="http://schemas.microsoft.com/office/powerpoint/2010/main" val="4016499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Prostokąt 2"/>
          <p:cNvSpPr/>
          <p:nvPr/>
        </p:nvSpPr>
        <p:spPr>
          <a:xfrm>
            <a:off x="1595718" y="433591"/>
            <a:ext cx="8964488" cy="954107"/>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1" i="0" u="sng" strike="noStrike" kern="1200" cap="none" spc="0" normalizeH="0" baseline="0" noProof="0" dirty="0">
              <a:ln>
                <a:noFill/>
              </a:ln>
              <a:solidFill>
                <a:prstClr val="black"/>
              </a:solidFill>
              <a:effectLst/>
              <a:uLnTx/>
              <a:uFillTx/>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800" b="0" i="0" u="sng" strike="noStrike" kern="1200" cap="none" spc="0" normalizeH="0" baseline="0" noProof="0" dirty="0">
              <a:ln>
                <a:noFill/>
              </a:ln>
              <a:solidFill>
                <a:prstClr val="black"/>
              </a:solidFill>
              <a:effectLst/>
              <a:uLnTx/>
              <a:uFillTx/>
              <a:ea typeface="+mn-ea"/>
              <a:cs typeface="Arial" charset="0"/>
            </a:endParaRPr>
          </a:p>
        </p:txBody>
      </p:sp>
      <p:sp>
        <p:nvSpPr>
          <p:cNvPr id="7" name="Tytuł 1">
            <a:extLst>
              <a:ext uri="{FF2B5EF4-FFF2-40B4-BE49-F238E27FC236}">
                <a16:creationId xmlns:a16="http://schemas.microsoft.com/office/drawing/2014/main" id="{9891429E-4E69-415D-90B0-1F1A190ACCE7}"/>
              </a:ext>
            </a:extLst>
          </p:cNvPr>
          <p:cNvSpPr txBox="1">
            <a:spLocks/>
          </p:cNvSpPr>
          <p:nvPr/>
        </p:nvSpPr>
        <p:spPr bwMode="auto">
          <a:xfrm>
            <a:off x="559559" y="614148"/>
            <a:ext cx="11136255" cy="6243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lvl="1" algn="just"/>
            <a:r>
              <a:rPr lang="pl-PL" altLang="pl-PL" sz="2800" dirty="0">
                <a:latin typeface="+mn-lt"/>
                <a:ea typeface="Lato Heavy"/>
                <a:cs typeface="Lato Heavy"/>
              </a:rPr>
              <a:t>(ii) Wspieranie energii odnawialnej zgodnie z dyrektywą (UE) 2018/2001, </a:t>
            </a:r>
            <a:br>
              <a:rPr lang="pl-PL" altLang="pl-PL" sz="2800" dirty="0">
                <a:latin typeface="+mn-lt"/>
                <a:ea typeface="Lato Heavy"/>
                <a:cs typeface="Lato Heavy"/>
              </a:rPr>
            </a:br>
            <a:r>
              <a:rPr lang="pl-PL" altLang="pl-PL" sz="2800" dirty="0">
                <a:latin typeface="+mn-lt"/>
                <a:ea typeface="Lato Heavy"/>
                <a:cs typeface="Lato Heavy"/>
              </a:rPr>
              <a:t>w tym określonymi w niej kryteriami zrównoważonego rozwoju – planowane kierunki interwencji – c.d.:</a:t>
            </a:r>
          </a:p>
          <a:p>
            <a:pPr marL="180975" lvl="1" algn="just"/>
            <a:endParaRPr lang="pl-PL" altLang="pl-PL" sz="2800" dirty="0">
              <a:latin typeface="+mn-lt"/>
              <a:ea typeface="Lato Heavy"/>
              <a:cs typeface="Lato Heavy"/>
            </a:endParaRPr>
          </a:p>
          <a:p>
            <a:pPr>
              <a:lnSpc>
                <a:spcPct val="107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W zakresie wytwarzania energii elektrycznej dofinansowywane będą źródła OZE o mocy: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buFont typeface="+mj-lt"/>
              <a:buAutoNum type="alphaLcParenR"/>
            </a:pPr>
            <a:r>
              <a:rPr lang="pl-PL" sz="1800" dirty="0">
                <a:effectLst/>
                <a:latin typeface="Calibri" panose="020F0502020204030204" pitchFamily="34" charset="0"/>
                <a:ea typeface="Calibri" panose="020F0502020204030204" pitchFamily="34" charset="0"/>
              </a:rPr>
              <a:t>do 0,5 </a:t>
            </a:r>
            <a:r>
              <a:rPr lang="pl-PL" sz="1800" dirty="0" err="1">
                <a:effectLst/>
                <a:latin typeface="Calibri" panose="020F0502020204030204" pitchFamily="34" charset="0"/>
                <a:ea typeface="Calibri" panose="020F0502020204030204" pitchFamily="34" charset="0"/>
              </a:rPr>
              <a:t>MWe</a:t>
            </a:r>
            <a:r>
              <a:rPr lang="pl-PL" sz="1800" dirty="0">
                <a:effectLst/>
                <a:latin typeface="Calibri" panose="020F0502020204030204" pitchFamily="34" charset="0"/>
                <a:ea typeface="Calibri" panose="020F0502020204030204" pitchFamily="34" charset="0"/>
              </a:rPr>
              <a:t> dla promieniowania słonecznego.</a:t>
            </a:r>
            <a:endParaRPr lang="pl-PL" sz="1800" dirty="0">
              <a:effectLst/>
              <a:latin typeface="Times New Roman" panose="02020603050405020304" pitchFamily="18" charset="0"/>
              <a:ea typeface="Calibri" panose="020F0502020204030204" pitchFamily="34" charset="0"/>
            </a:endParaRPr>
          </a:p>
          <a:p>
            <a:pPr marL="342900" lvl="0" indent="-342900" algn="just">
              <a:spcAft>
                <a:spcPts val="600"/>
              </a:spcAft>
              <a:buFont typeface="+mj-lt"/>
              <a:buAutoNum type="alphaLcParenR"/>
            </a:pPr>
            <a:r>
              <a:rPr lang="pl-PL" sz="1800" dirty="0">
                <a:effectLst/>
                <a:latin typeface="Calibri" panose="020F0502020204030204" pitchFamily="34" charset="0"/>
                <a:ea typeface="Calibri" panose="020F0502020204030204" pitchFamily="34" charset="0"/>
              </a:rPr>
              <a:t>do 0,5 </a:t>
            </a:r>
            <a:r>
              <a:rPr lang="pl-PL" sz="1800" dirty="0" err="1">
                <a:effectLst/>
                <a:latin typeface="Calibri" panose="020F0502020204030204" pitchFamily="34" charset="0"/>
                <a:ea typeface="Calibri" panose="020F0502020204030204" pitchFamily="34" charset="0"/>
              </a:rPr>
              <a:t>MWe</a:t>
            </a:r>
            <a:r>
              <a:rPr lang="pl-PL" sz="1800" dirty="0">
                <a:effectLst/>
                <a:latin typeface="Calibri" panose="020F0502020204030204" pitchFamily="34" charset="0"/>
                <a:ea typeface="Calibri" panose="020F0502020204030204" pitchFamily="34" charset="0"/>
              </a:rPr>
              <a:t> dla biogazu</a:t>
            </a:r>
            <a:r>
              <a:rPr lang="pl-PL" sz="1800" dirty="0">
                <a:effectLst/>
                <a:latin typeface="Times New Roman" panose="02020603050405020304" pitchFamily="18" charset="0"/>
                <a:ea typeface="Calibri" panose="020F0502020204030204" pitchFamily="34" charset="0"/>
                <a:cs typeface="Calibri" panose="020F0502020204030204" pitchFamily="34" charset="0"/>
              </a:rPr>
              <a:t>. </a:t>
            </a:r>
            <a:endParaRPr lang="pl-PL" sz="1800" dirty="0">
              <a:effectLst/>
              <a:latin typeface="Times New Roman" panose="02020603050405020304" pitchFamily="18" charset="0"/>
              <a:ea typeface="Calibri" panose="020F0502020204030204" pitchFamily="34" charset="0"/>
            </a:endParaRPr>
          </a:p>
          <a:p>
            <a:pPr>
              <a:lnSpc>
                <a:spcPct val="107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W zakresie wytwarzania energii cieplnej dofinansowywane będą źródła OZE o mocy: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buFont typeface="+mj-lt"/>
              <a:buAutoNum type="alphaLcParenR"/>
            </a:pPr>
            <a:r>
              <a:rPr lang="pl-PL" sz="1800" dirty="0">
                <a:effectLst/>
                <a:latin typeface="Calibri" panose="020F0502020204030204" pitchFamily="34" charset="0"/>
                <a:ea typeface="Calibri" panose="020F0502020204030204" pitchFamily="34" charset="0"/>
              </a:rPr>
              <a:t>do 0,5 </a:t>
            </a:r>
            <a:r>
              <a:rPr lang="pl-PL" sz="1800" dirty="0" err="1">
                <a:effectLst/>
                <a:latin typeface="Calibri" panose="020F0502020204030204" pitchFamily="34" charset="0"/>
                <a:ea typeface="Calibri" panose="020F0502020204030204" pitchFamily="34" charset="0"/>
              </a:rPr>
              <a:t>MWt</a:t>
            </a:r>
            <a:r>
              <a:rPr lang="pl-PL" sz="1800" dirty="0">
                <a:effectLst/>
                <a:latin typeface="Calibri" panose="020F0502020204030204" pitchFamily="34" charset="0"/>
                <a:ea typeface="Calibri" panose="020F0502020204030204" pitchFamily="34" charset="0"/>
              </a:rPr>
              <a:t> dla promieniowania słonecznego,</a:t>
            </a:r>
            <a:endParaRPr lang="pl-PL" sz="1800" dirty="0">
              <a:effectLst/>
              <a:latin typeface="Times New Roman" panose="02020603050405020304" pitchFamily="18" charset="0"/>
              <a:ea typeface="Calibri" panose="020F0502020204030204" pitchFamily="34" charset="0"/>
            </a:endParaRPr>
          </a:p>
          <a:p>
            <a:pPr marL="342900" lvl="0" indent="-342900" algn="just">
              <a:buFont typeface="+mj-lt"/>
              <a:buAutoNum type="alphaLcParenR"/>
            </a:pPr>
            <a:r>
              <a:rPr lang="pl-PL" sz="1800" dirty="0">
                <a:effectLst/>
                <a:latin typeface="Calibri" panose="020F0502020204030204" pitchFamily="34" charset="0"/>
                <a:ea typeface="Calibri" panose="020F0502020204030204" pitchFamily="34" charset="0"/>
              </a:rPr>
              <a:t>do 5 </a:t>
            </a:r>
            <a:r>
              <a:rPr lang="pl-PL" sz="1800" dirty="0" err="1">
                <a:effectLst/>
                <a:latin typeface="Calibri" panose="020F0502020204030204" pitchFamily="34" charset="0"/>
                <a:ea typeface="Calibri" panose="020F0502020204030204" pitchFamily="34" charset="0"/>
              </a:rPr>
              <a:t>MWe</a:t>
            </a:r>
            <a:r>
              <a:rPr lang="pl-PL" sz="1800" dirty="0">
                <a:effectLst/>
                <a:latin typeface="Calibri" panose="020F0502020204030204" pitchFamily="34" charset="0"/>
                <a:ea typeface="Calibri" panose="020F0502020204030204" pitchFamily="34" charset="0"/>
              </a:rPr>
              <a:t> dla biomasy, </a:t>
            </a:r>
            <a:endParaRPr lang="pl-PL" sz="1800" dirty="0">
              <a:effectLst/>
              <a:latin typeface="Times New Roman" panose="02020603050405020304" pitchFamily="18" charset="0"/>
              <a:ea typeface="Calibri" panose="020F0502020204030204" pitchFamily="34" charset="0"/>
            </a:endParaRPr>
          </a:p>
          <a:p>
            <a:pPr marL="342900" lvl="0" indent="-342900" algn="just">
              <a:buFont typeface="+mj-lt"/>
              <a:buAutoNum type="alphaLcParenR"/>
            </a:pPr>
            <a:r>
              <a:rPr lang="pl-PL" sz="1800" dirty="0">
                <a:effectLst/>
                <a:latin typeface="Calibri" panose="020F0502020204030204" pitchFamily="34" charset="0"/>
                <a:ea typeface="Calibri" panose="020F0502020204030204" pitchFamily="34" charset="0"/>
              </a:rPr>
              <a:t>do 0,5 </a:t>
            </a:r>
            <a:r>
              <a:rPr lang="pl-PL" sz="1800" dirty="0" err="1">
                <a:effectLst/>
                <a:latin typeface="Calibri" panose="020F0502020204030204" pitchFamily="34" charset="0"/>
                <a:ea typeface="Calibri" panose="020F0502020204030204" pitchFamily="34" charset="0"/>
              </a:rPr>
              <a:t>MWe</a:t>
            </a:r>
            <a:r>
              <a:rPr lang="pl-PL" sz="1800" dirty="0">
                <a:effectLst/>
                <a:latin typeface="Calibri" panose="020F0502020204030204" pitchFamily="34" charset="0"/>
                <a:ea typeface="Calibri" panose="020F0502020204030204" pitchFamily="34" charset="0"/>
              </a:rPr>
              <a:t> dla biogazu</a:t>
            </a:r>
            <a:endParaRPr lang="pl-PL" sz="1800" dirty="0">
              <a:effectLst/>
              <a:latin typeface="Times New Roman" panose="02020603050405020304" pitchFamily="18" charset="0"/>
              <a:ea typeface="Calibri" panose="020F0502020204030204" pitchFamily="34" charset="0"/>
            </a:endParaRPr>
          </a:p>
          <a:p>
            <a:pPr marL="342900" lvl="0" indent="-342900" algn="just">
              <a:spcAft>
                <a:spcPts val="600"/>
              </a:spcAft>
              <a:buFont typeface="+mj-lt"/>
              <a:buAutoNum type="alphaLcParenR"/>
            </a:pPr>
            <a:r>
              <a:rPr lang="pl-PL" sz="1800" dirty="0">
                <a:effectLst/>
                <a:latin typeface="Calibri" panose="020F0502020204030204" pitchFamily="34" charset="0"/>
                <a:ea typeface="Calibri" panose="020F0502020204030204" pitchFamily="34" charset="0"/>
              </a:rPr>
              <a:t> do 2 </a:t>
            </a:r>
            <a:r>
              <a:rPr lang="pl-PL" sz="1800" dirty="0" err="1">
                <a:effectLst/>
                <a:latin typeface="Calibri" panose="020F0502020204030204" pitchFamily="34" charset="0"/>
                <a:ea typeface="Calibri" panose="020F0502020204030204" pitchFamily="34" charset="0"/>
              </a:rPr>
              <a:t>MWt</a:t>
            </a:r>
            <a:r>
              <a:rPr lang="pl-PL" sz="1800" dirty="0">
                <a:effectLst/>
                <a:latin typeface="Calibri" panose="020F0502020204030204" pitchFamily="34" charset="0"/>
                <a:ea typeface="Calibri" panose="020F0502020204030204" pitchFamily="34" charset="0"/>
              </a:rPr>
              <a:t> dla geotermii i </a:t>
            </a:r>
            <a:r>
              <a:rPr lang="pl-PL" sz="1800" dirty="0" err="1">
                <a:effectLst/>
                <a:latin typeface="Calibri" panose="020F0502020204030204" pitchFamily="34" charset="0"/>
                <a:ea typeface="Calibri" panose="020F0502020204030204" pitchFamily="34" charset="0"/>
              </a:rPr>
              <a:t>aerotermii</a:t>
            </a:r>
            <a:r>
              <a:rPr lang="pl-PL" sz="1800" dirty="0">
                <a:effectLst/>
                <a:latin typeface="Calibri" panose="020F0502020204030204" pitchFamily="34" charset="0"/>
                <a:ea typeface="Calibri" panose="020F0502020204030204" pitchFamily="34" charset="0"/>
              </a:rPr>
              <a:t>/energii otoczenia (w tym pompy ciepła).</a:t>
            </a:r>
            <a:endParaRPr lang="pl-PL" sz="1800" dirty="0">
              <a:effectLst/>
              <a:latin typeface="Times New Roman" panose="02020603050405020304" pitchFamily="18" charset="0"/>
              <a:ea typeface="Calibri" panose="020F0502020204030204" pitchFamily="34" charset="0"/>
            </a:endParaRPr>
          </a:p>
          <a:p>
            <a:pPr>
              <a:lnSpc>
                <a:spcPct val="107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Zaproponowane limity mocy nie dotyczą projektów realizowanych przez klastry energii lub spółdzielnie energetyczne oraz projektów parasolowych.</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1785906"/>
      </p:ext>
    </p:extLst>
  </p:cSld>
  <p:clrMapOvr>
    <a:masterClrMapping/>
  </p:clrMapOvr>
</p:sld>
</file>

<file path=ppt/theme/theme1.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3055</TotalTime>
  <Words>1874</Words>
  <Application>Microsoft Office PowerPoint</Application>
  <PresentationFormat>Panoramiczny</PresentationFormat>
  <Paragraphs>154</Paragraphs>
  <Slides>22</Slides>
  <Notes>22</Notes>
  <HiddenSlides>0</HiddenSlides>
  <MMClips>0</MMClips>
  <ScaleCrop>false</ScaleCrop>
  <HeadingPairs>
    <vt:vector size="6" baseType="variant">
      <vt:variant>
        <vt:lpstr>Używane czcionki</vt:lpstr>
      </vt:variant>
      <vt:variant>
        <vt:i4>3</vt:i4>
      </vt:variant>
      <vt:variant>
        <vt:lpstr>Motyw</vt:lpstr>
      </vt:variant>
      <vt:variant>
        <vt:i4>2</vt:i4>
      </vt:variant>
      <vt:variant>
        <vt:lpstr>Tytuły slajdów</vt:lpstr>
      </vt:variant>
      <vt:variant>
        <vt:i4>22</vt:i4>
      </vt:variant>
    </vt:vector>
  </HeadingPairs>
  <TitlesOfParts>
    <vt:vector size="27" baseType="lpstr">
      <vt:lpstr>Arial</vt:lpstr>
      <vt:lpstr>Calibri</vt:lpstr>
      <vt:lpstr>Times New Roman</vt:lpstr>
      <vt:lpstr>1_Motyw pakietu Office</vt:lpstr>
      <vt:lpstr>2_Motyw pakietu Office</vt:lpstr>
      <vt:lpstr>Fundusze Europejskie  dla Dolnego Śląska 2021-2027 (FEDS 2021-2027) Cel polityki 2</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Ustawa o PPP – definicja PPP (Partnerstwa Publiczno-Prywatnego)</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 przygotowań Regionalnego Programu Operacyjnego Województwa Dolnośląskiego na lata 2021-2027</dc:title>
  <dc:creator>Przemysław Galkowski</dc:creator>
  <cp:lastModifiedBy>Karolina Pasik</cp:lastModifiedBy>
  <cp:revision>270</cp:revision>
  <dcterms:created xsi:type="dcterms:W3CDTF">2020-11-10T08:45:52Z</dcterms:created>
  <dcterms:modified xsi:type="dcterms:W3CDTF">2022-02-01T16:07:19Z</dcterms:modified>
</cp:coreProperties>
</file>