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sldIdLst>
    <p:sldId id="257" r:id="rId3"/>
    <p:sldId id="485" r:id="rId4"/>
    <p:sldId id="497" r:id="rId5"/>
    <p:sldId id="519" r:id="rId6"/>
    <p:sldId id="498" r:id="rId7"/>
    <p:sldId id="507" r:id="rId8"/>
    <p:sldId id="509" r:id="rId9"/>
    <p:sldId id="510" r:id="rId10"/>
    <p:sldId id="512" r:id="rId11"/>
    <p:sldId id="513" r:id="rId12"/>
    <p:sldId id="518" r:id="rId13"/>
    <p:sldId id="516" r:id="rId14"/>
    <p:sldId id="486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olina Pasik" initials="KP" lastIdx="6" clrIdx="0"/>
  <p:cmAuthor id="2" name="Grzegorz Mikołajczyk" initials="GM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3250" autoAdjust="0"/>
  </p:normalViewPr>
  <p:slideViewPr>
    <p:cSldViewPr snapToGrid="0">
      <p:cViewPr varScale="1">
        <p:scale>
          <a:sx n="103" d="100"/>
          <a:sy n="103" d="100"/>
        </p:scale>
        <p:origin x="82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69911-753A-4668-9D37-6675C4072E5E}" type="datetimeFigureOut">
              <a:rPr lang="pl-PL" smtClean="0"/>
              <a:t>01.02.2022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24205-6B8F-456D-9FD8-3C71ABEEF6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6682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obrazu slajdu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Symbol zastępczy notatek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27652" name="Symbol zastępczy numeru slajdu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AD901F-4647-4EFD-A1C3-827697F3D947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0094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202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5044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056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675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179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236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125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127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86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3220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095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5E560-EF6D-4E08-B863-55B68CE25269}" type="datetimeFigureOut">
              <a:rPr lang="pl-PL"/>
              <a:pPr>
                <a:defRPr/>
              </a:pPr>
              <a:t>01.02.2022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5F906-6BDB-4ACA-A696-ECE21A43F01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9082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E80C0-3B43-4AC2-9E59-FDA88B1BCDF7}" type="datetimeFigureOut">
              <a:rPr lang="pl-PL"/>
              <a:pPr>
                <a:defRPr/>
              </a:pPr>
              <a:t>01.02.2022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828DA-4D5B-4F4C-865C-BEDD152F682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0313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AF9F-CA2E-4B48-A02C-8E1977612548}" type="datetimeFigureOut">
              <a:rPr lang="pl-PL"/>
              <a:pPr>
                <a:defRPr/>
              </a:pPr>
              <a:t>01.02.2022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DD18-C813-42D7-9B7F-8459E17C74B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77897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5E560-EF6D-4E08-B863-55B68CE25269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01.02.2022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5F906-6BDB-4ACA-A696-ECE21A43F01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58035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71986-A307-43C0-950E-F9EC2CD0EDAB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01.02.2022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F7D44-12E0-40C7-B295-268AEA6171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56649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30F17-8CBD-4B98-BC46-41FF4F061422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01.02.2022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752BC-6DAB-4A79-BFD6-36D177BA284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53733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5EEA2-B9D6-4817-A9EE-74A331FBE1B9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01.02.2022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A9139-21BB-4437-9AE6-C658B6B24A1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65601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C0D25-63E2-4F9E-8671-5A48244C300C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01.02.2022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E53EB-D8B0-4BE0-A1FE-227EDCED88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39268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8BA4F-EC0B-4509-ADD5-A17E4906FCAD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01.02.2022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D2D78-A238-41EA-AC0F-B7121F73C9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372899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37C8B-2CA2-4C4D-A828-7225FB44EAF2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01.02.2022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547AD-3638-4FE1-9C80-C9018D5446F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60882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6C199-DBD3-4D46-AF36-6693EBC7279D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01.02.2022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BE565-13AE-4080-BE1F-86A19DE493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63140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71986-A307-43C0-950E-F9EC2CD0EDAB}" type="datetimeFigureOut">
              <a:rPr lang="pl-PL"/>
              <a:pPr>
                <a:defRPr/>
              </a:pPr>
              <a:t>01.02.2022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F7D44-12E0-40C7-B295-268AEA6171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712455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6C175-BAB7-4B02-AF5A-C8A6B0F26F04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01.02.2022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93DAB-CF7E-4E21-B1BB-A5EEE3B280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989743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E80C0-3B43-4AC2-9E59-FDA88B1BCDF7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01.02.2022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828DA-4D5B-4F4C-865C-BEDD152F682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914984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AF9F-CA2E-4B48-A02C-8E1977612548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01.02.2022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DD18-C813-42D7-9B7F-8459E17C74B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2638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30F17-8CBD-4B98-BC46-41FF4F061422}" type="datetimeFigureOut">
              <a:rPr lang="pl-PL"/>
              <a:pPr>
                <a:defRPr/>
              </a:pPr>
              <a:t>01.02.2022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752BC-6DAB-4A79-BFD6-36D177BA284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8388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5EEA2-B9D6-4817-A9EE-74A331FBE1B9}" type="datetimeFigureOut">
              <a:rPr lang="pl-PL"/>
              <a:pPr>
                <a:defRPr/>
              </a:pPr>
              <a:t>01.02.2022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A9139-21BB-4437-9AE6-C658B6B24A1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22993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C0D25-63E2-4F9E-8671-5A48244C300C}" type="datetimeFigureOut">
              <a:rPr lang="pl-PL"/>
              <a:pPr>
                <a:defRPr/>
              </a:pPr>
              <a:t>01.02.2022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E53EB-D8B0-4BE0-A1FE-227EDCED88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44494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8BA4F-EC0B-4509-ADD5-A17E4906FCAD}" type="datetimeFigureOut">
              <a:rPr lang="pl-PL"/>
              <a:pPr>
                <a:defRPr/>
              </a:pPr>
              <a:t>01.02.2022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D2D78-A238-41EA-AC0F-B7121F73C9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2229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37C8B-2CA2-4C4D-A828-7225FB44EAF2}" type="datetimeFigureOut">
              <a:rPr lang="pl-PL"/>
              <a:pPr>
                <a:defRPr/>
              </a:pPr>
              <a:t>01.02.2022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547AD-3638-4FE1-9C80-C9018D5446F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0739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6C199-DBD3-4D46-AF36-6693EBC7279D}" type="datetimeFigureOut">
              <a:rPr lang="pl-PL"/>
              <a:pPr>
                <a:defRPr/>
              </a:pPr>
              <a:t>01.02.2022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BE565-13AE-4080-BE1F-86A19DE493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2499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6C175-BAB7-4B02-AF5A-C8A6B0F26F04}" type="datetimeFigureOut">
              <a:rPr lang="pl-PL"/>
              <a:pPr>
                <a:defRPr/>
              </a:pPr>
              <a:t>01.02.2022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93DAB-CF7E-4E21-B1BB-A5EEE3B280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5946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B59076-1E8F-433D-B9AB-BEA1F2606673}" type="datetimeFigureOut">
              <a:rPr lang="pl-PL"/>
              <a:pPr>
                <a:defRPr/>
              </a:pPr>
              <a:t>01.02.2022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2EBE806-042F-42D8-86BE-D947F4B7833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4507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B59076-1E8F-433D-B9AB-BEA1F2606673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01.02.2022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2EBE806-042F-42D8-86BE-D947F4B7833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2474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790575"/>
            <a:ext cx="9144000" cy="49418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Fundusze Europejskie 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dla Dolnego Śląska 2021-2027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(FEDS 2021-2027)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 Polityki 1</a:t>
            </a: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7896202" y="6453188"/>
            <a:ext cx="2771798" cy="404812"/>
          </a:xfrm>
        </p:spPr>
        <p:txBody>
          <a:bodyPr/>
          <a:lstStyle/>
          <a:p>
            <a:pPr eaLnBrk="1" hangingPunct="1"/>
            <a:r>
              <a:rPr lang="pl-PL" altLang="pl-PL" sz="1400">
                <a:solidFill>
                  <a:schemeClr val="tx1"/>
                </a:solidFill>
              </a:rPr>
              <a:t>Wrocław 2022</a:t>
            </a:r>
            <a:endParaRPr lang="pl-PL" altLang="pl-PL" sz="1400" dirty="0">
              <a:solidFill>
                <a:schemeClr val="tx1"/>
              </a:solidFill>
            </a:endParaRP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389" y="188914"/>
            <a:ext cx="4249737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FE_PR-DS-UE_EFSI-poziom-PL-kolor">
            <a:extLst>
              <a:ext uri="{FF2B5EF4-FFF2-40B4-BE49-F238E27FC236}">
                <a16:creationId xmlns:a16="http://schemas.microsoft.com/office/drawing/2014/main" id="{DC665684-3F6B-4227-A146-139EDDB98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496" y="158502"/>
            <a:ext cx="4824536" cy="678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8B55B0-9582-4384-800A-4B85E2E93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000873"/>
            <a:ext cx="10363200" cy="1132727"/>
          </a:xfrm>
        </p:spPr>
        <p:txBody>
          <a:bodyPr/>
          <a:lstStyle/>
          <a:p>
            <a:pPr algn="l"/>
            <a:r>
              <a:rPr lang="pl-PL" sz="2000" b="1" dirty="0"/>
              <a:t>Cel szczegółowy CP1 (iii) wzmacnianie trwałego wzrostu i konkurencyjności MŚP oraz tworzenie miejsc pracy w MŚP, w tym poprzez inwestycje produkcyjne </a:t>
            </a:r>
            <a:br>
              <a:rPr lang="pl-PL" sz="2000" b="1" dirty="0"/>
            </a:br>
            <a:endParaRPr lang="pl-PL" sz="2000" b="1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9BD8B48-1D57-487B-BAFA-F81FDE930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2451847"/>
            <a:ext cx="10363200" cy="1954305"/>
          </a:xfrm>
        </p:spPr>
        <p:txBody>
          <a:bodyPr/>
          <a:lstStyle/>
          <a:p>
            <a:pPr algn="l"/>
            <a:r>
              <a:rPr lang="pl-PL" sz="1800" b="1" dirty="0">
                <a:solidFill>
                  <a:schemeClr val="tx1"/>
                </a:solidFill>
              </a:rPr>
              <a:t>Grupy docelowe:</a:t>
            </a:r>
          </a:p>
          <a:p>
            <a:pPr algn="l"/>
            <a:endParaRPr lang="pl-PL" sz="1800" b="1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chemeClr val="tx1"/>
                </a:solidFill>
              </a:rPr>
              <a:t>Przedsiębiorstwa i ich pracownicy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chemeClr val="tx1"/>
                </a:solidFill>
              </a:rPr>
              <a:t>Jednostki samorządu terytorialnego</a:t>
            </a:r>
          </a:p>
        </p:txBody>
      </p:sp>
    </p:spTree>
    <p:extLst>
      <p:ext uri="{BB962C8B-B14F-4D97-AF65-F5344CB8AC3E}">
        <p14:creationId xmlns:p14="http://schemas.microsoft.com/office/powerpoint/2010/main" val="4039774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8B55B0-9582-4384-800A-4B85E2E93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399" y="1000873"/>
            <a:ext cx="10363200" cy="1132727"/>
          </a:xfrm>
        </p:spPr>
        <p:txBody>
          <a:bodyPr/>
          <a:lstStyle/>
          <a:p>
            <a:pPr algn="l"/>
            <a:r>
              <a:rPr lang="pl-PL" sz="2000" b="1" dirty="0"/>
              <a:t>Regionalne inteligentne specjalizacje - Cel szczegółowy CP1 (iv) rozwijanie umiejętności w zakresie inteligentnej specjalizacji, transformacji przemysłowej i przedsiębiorczości</a:t>
            </a:r>
            <a:br>
              <a:rPr lang="pl-PL" sz="2000" b="1" dirty="0"/>
            </a:br>
            <a:endParaRPr lang="pl-PL" sz="2000" b="1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9BD8B48-1D57-487B-BAFA-F81FDE930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399" y="1775013"/>
            <a:ext cx="10363200" cy="4715434"/>
          </a:xfrm>
        </p:spPr>
        <p:txBody>
          <a:bodyPr/>
          <a:lstStyle/>
          <a:p>
            <a:pPr algn="l"/>
            <a:r>
              <a:rPr lang="pl-PL" sz="1800" b="1" dirty="0">
                <a:solidFill>
                  <a:schemeClr val="tx1"/>
                </a:solidFill>
              </a:rPr>
              <a:t>Planowane kierunki interwencji: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Głównym kierunkiem wsparcia będą działania dotyczące koordynacji wdrażania strategii inteligentnych specjalizacji i procesu przedsiębiorczego odkrywania, między innymi w zakresie: identyfikacji potrzeb firm w kontekście prac B+R, identyfikacji nowych kierunków badań naukowych i prac rozwojowych, wsparcia aktywności dolnośląskich przedsiębiorstw i jednostek naukowych w międzynarodowych partnerstwach, wsparcia powstawania regionalnych agend badawczych, identyfikacji potencjalnych nowych specjalizacji, promocji postaw przedsiębiorczych i innowacyjnych, podnoszenia wiedzy w zakresie transformacji przemysłowej i innowacji wśród interesariuszy DSI, w tym w zakresie gospodarki cyrkularnej i zielonej gospodarki.</a:t>
            </a:r>
          </a:p>
          <a:p>
            <a:pPr algn="l"/>
            <a:endParaRPr lang="pl-PL" sz="10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Wspierane będą także działania związane ze wsparciem animacji współpracy jednostek naukowych i przedsiębiorstw, w tym animacji współpracy i sieciowania uczelni w zakresie interdyscyplinarnych projektów w ramach inteligentnych specjalizacji. Wsparcie ukierunkowane będzie na współpracę IOB na rzecz wzmacniania ekosystemu innowacji i realizacji Dolnośląskiej Strategii Innowacji 2030. Wspierane będą również działania na rzecz animacji współpracy jednostek naukowych i przedsiębiorstw z jednostkami samorządu terytorialnego oraz organizacjami społecznymi w zakresie innowacji w sferze publicznej i społecznej.</a:t>
            </a:r>
          </a:p>
          <a:p>
            <a:pPr algn="l"/>
            <a:endParaRPr lang="pl-PL" sz="10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Działania ukierunkowane będą także na wsparcie potencjału klastrów regionalnych prowadzące do profesjonalizacji świadczonych przez nie usług, w tym m. in. w zakresie podnoszenia kompetencji i umiejętności w klastrach oraz testowania nowych usług.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4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4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548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8B55B0-9582-4384-800A-4B85E2E93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000873"/>
            <a:ext cx="10363200" cy="1132727"/>
          </a:xfrm>
        </p:spPr>
        <p:txBody>
          <a:bodyPr/>
          <a:lstStyle/>
          <a:p>
            <a:pPr algn="l"/>
            <a:r>
              <a:rPr lang="pl-PL" sz="2000" b="1" dirty="0"/>
              <a:t>Cel szczegółowy CP1 (iv) rozwijanie umiejętności w zakresie inteligentnej specjalizacji, transformacji przemysłowej </a:t>
            </a:r>
            <a:br>
              <a:rPr lang="pl-PL" sz="2000" b="1" dirty="0"/>
            </a:br>
            <a:r>
              <a:rPr lang="pl-PL" sz="2000" b="1" dirty="0"/>
              <a:t>i przedsiębiorczości</a:t>
            </a:r>
            <a:br>
              <a:rPr lang="pl-PL" sz="2000" b="1" dirty="0"/>
            </a:br>
            <a:endParaRPr lang="pl-PL" sz="2000" b="1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9BD8B48-1D57-487B-BAFA-F81FDE930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2451847"/>
            <a:ext cx="10363200" cy="1954305"/>
          </a:xfrm>
        </p:spPr>
        <p:txBody>
          <a:bodyPr/>
          <a:lstStyle/>
          <a:p>
            <a:pPr algn="l"/>
            <a:r>
              <a:rPr lang="pl-PL" sz="1800" b="1" dirty="0">
                <a:solidFill>
                  <a:schemeClr val="tx1"/>
                </a:solidFill>
              </a:rPr>
              <a:t>Grupy docelowe:</a:t>
            </a:r>
          </a:p>
          <a:p>
            <a:pPr algn="l"/>
            <a:endParaRPr lang="pl-PL" sz="1800" b="1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chemeClr val="tx1"/>
                </a:solidFill>
              </a:rPr>
              <a:t>Przedsiębiorstwa i ich pracownicy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chemeClr val="tx1"/>
                </a:solidFill>
              </a:rPr>
              <a:t>Koordynatorzy klastrów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chemeClr val="tx1"/>
                </a:solidFill>
              </a:rPr>
              <a:t>Jednostki naukowe, organizacje badawcze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chemeClr val="tx1"/>
                </a:solidFill>
              </a:rPr>
              <a:t>Jednostki samorządu terytorialnego oraz działające na rzecz rozwoju innowacji organizacje społeczne,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chemeClr val="tx1"/>
                </a:solidFill>
              </a:rPr>
              <a:t>Klastry</a:t>
            </a:r>
          </a:p>
        </p:txBody>
      </p:sp>
    </p:spTree>
    <p:extLst>
      <p:ext uri="{BB962C8B-B14F-4D97-AF65-F5344CB8AC3E}">
        <p14:creationId xmlns:p14="http://schemas.microsoft.com/office/powerpoint/2010/main" val="1476857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556432" y="3085391"/>
            <a:ext cx="10621935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Dzi</a:t>
            </a:r>
            <a:r>
              <a:rPr lang="pl-PL" sz="2800" b="1" dirty="0">
                <a:solidFill>
                  <a:prstClr val="black"/>
                </a:solidFill>
                <a:latin typeface="Calibri"/>
              </a:rPr>
              <a:t>ękuję za uwagę!</a:t>
            </a:r>
          </a:p>
        </p:txBody>
      </p:sp>
      <p:pic>
        <p:nvPicPr>
          <p:cNvPr id="5" name="Picture 2" descr="FE_PR-DS-UE_EFSI-poziom-PL-kolor">
            <a:extLst>
              <a:ext uri="{FF2B5EF4-FFF2-40B4-BE49-F238E27FC236}">
                <a16:creationId xmlns:a16="http://schemas.microsoft.com/office/drawing/2014/main" id="{FE3699F2-0049-430D-A44F-AAD5E7D29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810" y="5167824"/>
            <a:ext cx="4824536" cy="678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6116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BE4D20A2-53F3-4FBA-9989-5A91BEEFAAF3}"/>
              </a:ext>
            </a:extLst>
          </p:cNvPr>
          <p:cNvSpPr txBox="1">
            <a:spLocks/>
          </p:cNvSpPr>
          <p:nvPr/>
        </p:nvSpPr>
        <p:spPr bwMode="auto">
          <a:xfrm>
            <a:off x="123113" y="2974451"/>
            <a:ext cx="11724644" cy="117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altLang="pl-PL" sz="3600" b="1" dirty="0">
                <a:latin typeface="+mn-lt"/>
                <a:ea typeface="Lato Heavy"/>
                <a:cs typeface="Lato Heavy"/>
              </a:rPr>
              <a:t>Cel Polityki 1</a:t>
            </a:r>
          </a:p>
          <a:p>
            <a:endParaRPr lang="pl-PL" altLang="pl-PL" sz="3600" b="1" dirty="0">
              <a:latin typeface="+mn-lt"/>
              <a:ea typeface="Lato Heavy"/>
              <a:cs typeface="Lato Heavy"/>
            </a:endParaRPr>
          </a:p>
          <a:p>
            <a:r>
              <a:rPr lang="pl-PL" sz="3600" b="1" dirty="0"/>
              <a:t>Bardziej konkurencyjna i inteligentna Europa dzięki wspieraniu innowacyjnej i inteligentnej transformacji gospodarczej oraz regionalnej </a:t>
            </a:r>
            <a:r>
              <a:rPr lang="pl-PL" sz="3600" b="1"/>
              <a:t>łączności cyfrowej</a:t>
            </a:r>
            <a:endParaRPr lang="pl-PL" sz="3600" b="1" dirty="0"/>
          </a:p>
          <a:p>
            <a:endParaRPr lang="pl-PL" sz="3600" b="1" dirty="0"/>
          </a:p>
          <a:p>
            <a:r>
              <a:rPr lang="pl-PL" sz="3600" b="1" dirty="0"/>
              <a:t>EFRR</a:t>
            </a:r>
          </a:p>
          <a:p>
            <a:r>
              <a:rPr lang="pl-PL" altLang="pl-PL" sz="1600" b="1" dirty="0">
                <a:latin typeface="+mn-lt"/>
                <a:ea typeface="Lato Heavy"/>
                <a:cs typeface="Lato Heavy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4689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>
            <a:extLst>
              <a:ext uri="{FF2B5EF4-FFF2-40B4-BE49-F238E27FC236}">
                <a16:creationId xmlns:a16="http://schemas.microsoft.com/office/drawing/2014/main" id="{BE4D20A2-53F3-4FBA-9989-5A91BEEFAAF3}"/>
              </a:ext>
            </a:extLst>
          </p:cNvPr>
          <p:cNvSpPr txBox="1">
            <a:spLocks/>
          </p:cNvSpPr>
          <p:nvPr/>
        </p:nvSpPr>
        <p:spPr bwMode="auto">
          <a:xfrm>
            <a:off x="609600" y="2503199"/>
            <a:ext cx="10639150" cy="2946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pl-PL" altLang="pl-PL" sz="1800" b="1" dirty="0">
                <a:latin typeface="+mn-lt"/>
                <a:ea typeface="Lato Heavy"/>
                <a:cs typeface="Lato Heavy"/>
              </a:rPr>
              <a:t>Cele szczegółowe: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pl-PL" altLang="pl-PL" sz="1800" b="1" dirty="0">
                <a:latin typeface="+mn-lt"/>
                <a:ea typeface="Lato Heavy"/>
                <a:cs typeface="Lato Heavy"/>
              </a:rPr>
              <a:t>(i) rozwijanie i wzmacnianie zdolności badawczych i innowacyjnych oraz wykorzystywanie zaawansowanych technologii;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pl-PL" altLang="pl-PL" sz="1800" b="1" dirty="0">
                <a:latin typeface="+mn-lt"/>
                <a:ea typeface="Lato Heavy"/>
                <a:cs typeface="Lato Heavy"/>
              </a:rPr>
              <a:t>(ii) czerpanie korzyści z cyfryzacji dla obywateli, przedsiębiorstw, organizacji badawczych i instytucji publicznych;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pl-PL" altLang="pl-PL" sz="1800" b="1" dirty="0">
                <a:latin typeface="+mn-lt"/>
                <a:ea typeface="Lato Heavy"/>
                <a:cs typeface="Lato Heavy"/>
              </a:rPr>
              <a:t>(iii) wzmacnianie trwałego wzrostu i konkurencyjności MŚP oraz tworzenie miejsc pracy w MŚP, w tym poprzez inwestycje produkcyjne;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pl-PL" altLang="pl-PL" sz="1800" b="1" dirty="0">
                <a:latin typeface="+mn-lt"/>
                <a:ea typeface="Lato Heavy"/>
                <a:cs typeface="Lato Heavy"/>
              </a:rPr>
              <a:t>(iv) rozwijanie umiejętności w zakresie inteligentnej specjalizacji, transformacji przemysłowej i przedsiębiorczości;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3242E2A-DA4F-4EB7-933A-6E55ACB08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58129"/>
            <a:ext cx="10972800" cy="1143000"/>
          </a:xfrm>
        </p:spPr>
        <p:txBody>
          <a:bodyPr/>
          <a:lstStyle/>
          <a:p>
            <a:r>
              <a:rPr lang="pl-PL" sz="2000" b="1" dirty="0">
                <a:latin typeface="+mn-lt"/>
              </a:rPr>
              <a:t>Cel Polityki 1 - Bardziej konkurencyjna i inteligentna Europa dzięki wspieraniu innowacyjnej i inteligentnej transformacji gospodarczej oraz regionalnej łączności cyfrowej</a:t>
            </a:r>
          </a:p>
        </p:txBody>
      </p:sp>
    </p:spTree>
    <p:extLst>
      <p:ext uri="{BB962C8B-B14F-4D97-AF65-F5344CB8AC3E}">
        <p14:creationId xmlns:p14="http://schemas.microsoft.com/office/powerpoint/2010/main" val="3214285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>
            <a:extLst>
              <a:ext uri="{FF2B5EF4-FFF2-40B4-BE49-F238E27FC236}">
                <a16:creationId xmlns:a16="http://schemas.microsoft.com/office/drawing/2014/main" id="{BE4D20A2-53F3-4FBA-9989-5A91BEEFAAF3}"/>
              </a:ext>
            </a:extLst>
          </p:cNvPr>
          <p:cNvSpPr txBox="1">
            <a:spLocks/>
          </p:cNvSpPr>
          <p:nvPr/>
        </p:nvSpPr>
        <p:spPr bwMode="auto">
          <a:xfrm>
            <a:off x="609600" y="2503198"/>
            <a:ext cx="10639150" cy="3154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pl-PL" altLang="pl-PL" sz="1800" b="1" dirty="0">
                <a:latin typeface="+mn-lt"/>
                <a:ea typeface="Lato Heavy"/>
                <a:cs typeface="Lato Heavy"/>
              </a:rPr>
              <a:t>Alokacja po Celach szczegółowych: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pl-PL" altLang="pl-PL" sz="1800" dirty="0">
                <a:latin typeface="+mn-lt"/>
                <a:ea typeface="Lato Heavy"/>
                <a:cs typeface="Lato Heavy"/>
              </a:rPr>
              <a:t>Wzmacnianie potencjału B+R - </a:t>
            </a:r>
            <a:r>
              <a:rPr lang="pl-PL" sz="18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84 942 260 EURO</a:t>
            </a:r>
            <a:endParaRPr lang="pl-PL" altLang="pl-PL" sz="1800" dirty="0">
              <a:latin typeface="+mn-lt"/>
              <a:ea typeface="Lato Heavy"/>
              <a:cs typeface="Lato Heavy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pl-PL" altLang="pl-PL" sz="1800" dirty="0">
                <a:latin typeface="+mn-lt"/>
                <a:ea typeface="Lato Heavy"/>
                <a:cs typeface="Lato Heavy"/>
              </a:rPr>
              <a:t>Rozwój e-usług - </a:t>
            </a:r>
            <a:r>
              <a:rPr lang="pl-PL" sz="18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25 078 162 EURO</a:t>
            </a:r>
            <a:endParaRPr lang="pl-PL" altLang="pl-PL" sz="1800" dirty="0">
              <a:latin typeface="+mn-lt"/>
              <a:ea typeface="Lato Heavy"/>
              <a:cs typeface="Lato Heavy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pl-PL" sz="18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Rozwój przedsiębiorczości MŚP - 70 234 486 EURO</a:t>
            </a:r>
            <a:endParaRPr lang="pl-PL" altLang="pl-PL" sz="1800" dirty="0">
              <a:latin typeface="+mn-lt"/>
              <a:ea typeface="Lato Heavy"/>
              <a:cs typeface="Lato Heavy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pl-PL" altLang="pl-PL" sz="1800" dirty="0">
                <a:latin typeface="+mn-lt"/>
                <a:ea typeface="Lato Heavy"/>
                <a:cs typeface="Lato Heavy"/>
              </a:rPr>
              <a:t>Regionalne inteligentne specjalizacje - </a:t>
            </a:r>
            <a:r>
              <a:rPr lang="pl-PL" sz="18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6 510 943 EURO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pl-PL" altLang="pl-PL" sz="1800" b="1" dirty="0">
                <a:solidFill>
                  <a:srgbClr val="000000"/>
                </a:solidFill>
                <a:latin typeface="Calibri" panose="020F0502020204030204" pitchFamily="34" charset="0"/>
                <a:ea typeface="Lato Heavy"/>
                <a:cs typeface="Lato Heavy"/>
              </a:rPr>
              <a:t>SUMA: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pl-PL" altLang="pl-PL" sz="1800" dirty="0">
                <a:solidFill>
                  <a:srgbClr val="000000"/>
                </a:solidFill>
                <a:latin typeface="Calibri" panose="020F0502020204030204" pitchFamily="34" charset="0"/>
                <a:ea typeface="Lato Heavy"/>
                <a:cs typeface="Lato Heavy"/>
              </a:rPr>
              <a:t>Priorytet 1 Przedsiębiorstwa i innowacje -</a:t>
            </a:r>
            <a:r>
              <a:rPr lang="pl-PL" sz="18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186 765 851  EURO</a:t>
            </a:r>
            <a:endParaRPr lang="pl-PL" altLang="pl-PL" sz="1800" dirty="0">
              <a:latin typeface="+mn-lt"/>
              <a:ea typeface="Lato Heavy"/>
              <a:cs typeface="Lato Heavy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3242E2A-DA4F-4EB7-933A-6E55ACB08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77444"/>
            <a:ext cx="10972800" cy="1143000"/>
          </a:xfrm>
        </p:spPr>
        <p:txBody>
          <a:bodyPr/>
          <a:lstStyle/>
          <a:p>
            <a:r>
              <a:rPr lang="pl-PL" sz="2000" b="1" dirty="0">
                <a:latin typeface="+mn-lt"/>
              </a:rPr>
              <a:t>Cel Polityki 1 - Bardziej konkurencyjna i inteligentna Europa dzięki wspieraniu innowacyjnej i inteligentnej transformacji gospodarczej oraz regionalnej łączności cyfrowej</a:t>
            </a:r>
          </a:p>
        </p:txBody>
      </p:sp>
    </p:spTree>
    <p:extLst>
      <p:ext uri="{BB962C8B-B14F-4D97-AF65-F5344CB8AC3E}">
        <p14:creationId xmlns:p14="http://schemas.microsoft.com/office/powerpoint/2010/main" val="3597788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8B55B0-9582-4384-800A-4B85E2E93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399" y="732516"/>
            <a:ext cx="10363200" cy="1132727"/>
          </a:xfrm>
        </p:spPr>
        <p:txBody>
          <a:bodyPr/>
          <a:lstStyle/>
          <a:p>
            <a:pPr algn="l"/>
            <a:r>
              <a:rPr lang="pl-PL" sz="2000" b="1" dirty="0"/>
              <a:t>Wzmacnianie potencjału B+R - Cel szczegółowy CP1 (i) rozwijanie i wzmacnianie zdolności badawczych i innowacyjnych oraz wykorzystywanie zaawansowanych technologii</a:t>
            </a:r>
            <a:br>
              <a:rPr lang="pl-PL" sz="1600" b="1" dirty="0"/>
            </a:br>
            <a:endParaRPr lang="pl-PL" sz="1600" b="1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9BD8B48-1D57-487B-BAFA-F81FDE930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399" y="1566291"/>
            <a:ext cx="10363200" cy="4715434"/>
          </a:xfrm>
        </p:spPr>
        <p:txBody>
          <a:bodyPr/>
          <a:lstStyle/>
          <a:p>
            <a:pPr algn="l"/>
            <a:r>
              <a:rPr lang="pl-PL" sz="1400" b="1" dirty="0">
                <a:solidFill>
                  <a:schemeClr val="tx1"/>
                </a:solidFill>
              </a:rPr>
              <a:t>Planowane kierunki interwencji: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Finansowaniu podlegać będą działania ukierunkowane na wzrost innowacyjności gospodarki regionu, polegające na finansowaniu prac B+R realizowanych przez przedsiębiorstwa lub konsorcja, w tym także umożliwienie transferu technologii, wraz z wdrożeniem.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Projekty badawcze przedsiębiorstw mają służyć opracowaniu nowych lub istotnie ulepszonych produktów i procesów produkcyjnych (innowacje produktowe, procesowe).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Przewiduje się możliwość wdrożenia własnych lub zakupionych wyników badań naukowych/technologii oraz praw do własności intelektualnej, w tym także dotyczących inwestycji ograniczających wpływ przedsiębiorstw na środowisko.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Wsparcie będzie mogło obejmować również inwestycje w infrastrukturę B+R przedsiębiorstw jako element projektu badawczego lub jako osobny projekt dotyczący infrastruktury B+R.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Wsparcie skierowane będzie także na działania związane z rozwojem potencjału badań i innowacji poprzez realizację bonów na innowacje dla MŚP w następujących formułach: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dofinansowanie usług badawczo-rozwojowych świadczonych przez podmioty działające w obszarze usług badawczo-rozwojowych, przyczyniających się do rozwoju innowacyjnych, nowych lub znacząco ulepszonych wyrobów, usług, technologii produkcji lub projektów wzorniczych;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realizacja usług proinnowacyjnych świadczonych na rzecz MŚP przez akredytowane na poziomie kraju Instytucje Otoczenia Biznesu.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Uzupełnieniem przedsięwzięć związanych z rozwojem potencjału B+R będzie finansowanie działań związanych z podnoszeniem kwalifikacji kadr przedsiębiorstw z zakresu wykorzystania infrastruktury B+R lub realizacji procesu innowacyjnego (jako komponent projektów dotyczących prac B+R, infrastruktury B+R lub innowacji).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Dofinansowanie będą mogły otrzymać także projekty związane z rozwojem publicznej infrastruktury badawczej realizowane przez jednostki naukowe, organizacje badawcze mające wpływ na realizację inteligentnych specjalizacji regionu. Finansowany będzie rozwój zaplecza badawczo-rozwojowego służącego działalności innowacyjnej publicznych organizacji badawczych i jednostek naukowych obejmującej także współpracę z przedsiębiorstwami.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200" dirty="0">
              <a:solidFill>
                <a:schemeClr val="tx1"/>
              </a:solidFill>
            </a:endParaRPr>
          </a:p>
          <a:p>
            <a:pPr lvl="1" algn="l"/>
            <a:endParaRPr lang="pl-PL" sz="1200" dirty="0">
              <a:solidFill>
                <a:schemeClr val="tx1"/>
              </a:solidFill>
            </a:endParaRPr>
          </a:p>
          <a:p>
            <a:pPr algn="l"/>
            <a:endParaRPr lang="pl-PL" sz="12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2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2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949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8B55B0-9582-4384-800A-4B85E2E93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000873"/>
            <a:ext cx="10363200" cy="1132727"/>
          </a:xfrm>
        </p:spPr>
        <p:txBody>
          <a:bodyPr/>
          <a:lstStyle/>
          <a:p>
            <a:pPr algn="l"/>
            <a:r>
              <a:rPr lang="pl-PL" sz="2400" b="1" dirty="0"/>
              <a:t>Cel szczegółowy CP1 (i) rozwijanie i wzmacnianie zdolności badawczych i innowacyjnych oraz wykorzystywanie zaawansowanych technologii</a:t>
            </a:r>
            <a:br>
              <a:rPr lang="pl-PL" sz="1600" b="1" dirty="0"/>
            </a:br>
            <a:endParaRPr lang="pl-PL" sz="1600" b="1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9BD8B48-1D57-487B-BAFA-F81FDE930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2451847"/>
            <a:ext cx="10363200" cy="1954305"/>
          </a:xfrm>
        </p:spPr>
        <p:txBody>
          <a:bodyPr/>
          <a:lstStyle/>
          <a:p>
            <a:pPr algn="l"/>
            <a:r>
              <a:rPr lang="pl-PL" sz="1800" b="1" dirty="0">
                <a:solidFill>
                  <a:schemeClr val="tx1"/>
                </a:solidFill>
              </a:rPr>
              <a:t>Grupy docelowe: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8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chemeClr val="tx1"/>
                </a:solidFill>
              </a:rPr>
              <a:t>Przedsiębiorstwa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chemeClr val="tx1"/>
                </a:solidFill>
              </a:rPr>
              <a:t>Jednostki naukowe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chemeClr val="tx1"/>
                </a:solidFill>
              </a:rPr>
              <a:t>Organizacje badawcze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chemeClr val="tx1"/>
                </a:solidFill>
              </a:rPr>
              <a:t>IOB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168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8B55B0-9582-4384-800A-4B85E2E93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000873"/>
            <a:ext cx="10363200" cy="1132727"/>
          </a:xfrm>
        </p:spPr>
        <p:txBody>
          <a:bodyPr/>
          <a:lstStyle/>
          <a:p>
            <a:pPr algn="l"/>
            <a:r>
              <a:rPr lang="pl-PL" sz="2000" b="1" dirty="0"/>
              <a:t>Rozwój e-usług - Cel szczegółowy CP1 (ii) czerpanie korzyści z cyfryzacji dla obywateli, przedsiębiorstw, organizacji badawczych i instytucji publicznych</a:t>
            </a:r>
            <a:br>
              <a:rPr lang="pl-PL" sz="1600" b="1" dirty="0"/>
            </a:br>
            <a:endParaRPr lang="pl-PL" sz="1600" b="1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9BD8B48-1D57-487B-BAFA-F81FDE930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399" y="1775013"/>
            <a:ext cx="10363200" cy="4715434"/>
          </a:xfrm>
        </p:spPr>
        <p:txBody>
          <a:bodyPr/>
          <a:lstStyle/>
          <a:p>
            <a:pPr algn="l"/>
            <a:r>
              <a:rPr lang="pl-PL" sz="1600" b="1" dirty="0">
                <a:solidFill>
                  <a:schemeClr val="tx1"/>
                </a:solidFill>
              </a:rPr>
              <a:t>Planowane kierunki interwencji: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W ramach wsparcia przewiduje się rozwój e-usług publicznych szczebla regionalnego i lokalnego. Realizowane będą projekty wpływające na rozwój systemu e-usług sektora publicznego m.in. w zakresie-e-administracji, e-zdrowia, e-edukacji, e-szkoły, e-kultury, e-turystyki oraz systemów informacji przestrzennej poprzez zwiększenie dostępności mieszkańców do usług w formie elektronicznej a także działania wzmacniające bezpieczeństwo świadczenia e-usług lub systemów informatycznych poprzez budowę lub modernizację istniejących systemów o zasięgu lokalnym i regionalnym.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Wsparcie uzyskają projekty obejmujące cyfryzację zasobów geodezyjnych w celu usprawnienia procesów i ułatwieniu komunikacji między podmiotami.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Wspierane będą projekty ukierunkowane na tworzenie, rozwijanie i integrację baz danych i zasobów cyfrowych wspomagających komunikację między podmiotami, procesy decyzyjne (e-usługi JST) i upowszechniające komunikację elektroniczną instytucji publicznych z podmiotami zewnętrznymi i obywatelami., w tym również digitalizacja i zwiększenie dostępności danych publicznych (w tym ich standaryzacja i strukturyzacja).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Finansowanie będą mogły otrzymać przedsięwzięcia obejmujące cyfryzację zasobów kulturowych, naukowych i edukacyjnych będących w posiadaniu instytucji szczebla regionalnego i lokalnego oraz służące zapewnieniu powszechnego, otwartego dostępu w postaci cyfrowej do danych będących w posiadaniu instytucji szczebla regionalnego / lokalnego, udostępnianie zasobów kultury z wykorzystaniem technologii informacyjno-komunikacyjnych oraz tworzenie nowych treści cyfrowych, służące zapewnieniu powszechnego dostępu do informacji i zasobów w postaci cyfrowej.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4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4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4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602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8B55B0-9582-4384-800A-4B85E2E93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000873"/>
            <a:ext cx="10363200" cy="1132727"/>
          </a:xfrm>
        </p:spPr>
        <p:txBody>
          <a:bodyPr/>
          <a:lstStyle/>
          <a:p>
            <a:pPr algn="l"/>
            <a:r>
              <a:rPr lang="pl-PL" sz="2000" b="1" dirty="0"/>
              <a:t>Cel szczegółowy CP1 (ii) czerpanie korzyści z cyfryzacji dla obywateli, przedsiębiorstw, organizacji badawczych i instytucji publicznych</a:t>
            </a:r>
            <a:br>
              <a:rPr lang="pl-PL" sz="2000" b="1" dirty="0"/>
            </a:br>
            <a:endParaRPr lang="pl-PL" sz="2000" b="1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9BD8B48-1D57-487B-BAFA-F81FDE930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2451847"/>
            <a:ext cx="10363200" cy="1954305"/>
          </a:xfrm>
        </p:spPr>
        <p:txBody>
          <a:bodyPr/>
          <a:lstStyle/>
          <a:p>
            <a:pPr algn="l"/>
            <a:r>
              <a:rPr lang="pl-PL" sz="1800" b="1" dirty="0">
                <a:solidFill>
                  <a:schemeClr val="tx1"/>
                </a:solidFill>
              </a:rPr>
              <a:t>Grupy docelowe:</a:t>
            </a:r>
          </a:p>
          <a:p>
            <a:pPr algn="l"/>
            <a:endParaRPr lang="pl-PL" sz="1800" b="1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chemeClr val="tx1"/>
                </a:solidFill>
              </a:rPr>
              <a:t>Mieszkańcy województwa dolnośląskiego,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chemeClr val="tx1"/>
                </a:solidFill>
              </a:rPr>
              <a:t>instytucje (w tym państwowe jednostki organizacyjne posiadające osobowość prawną),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chemeClr val="tx1"/>
                </a:solidFill>
              </a:rPr>
              <a:t>pracownicy,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chemeClr val="tx1"/>
                </a:solidFill>
              </a:rPr>
              <a:t>jednostki samorządu terytorialnego, ich jednostki organizacyjne, związki i stowarzyszenia.</a:t>
            </a:r>
          </a:p>
        </p:txBody>
      </p:sp>
    </p:spTree>
    <p:extLst>
      <p:ext uri="{BB962C8B-B14F-4D97-AF65-F5344CB8AC3E}">
        <p14:creationId xmlns:p14="http://schemas.microsoft.com/office/powerpoint/2010/main" val="2080129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8B55B0-9582-4384-800A-4B85E2E93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4459" y="1130082"/>
            <a:ext cx="10363200" cy="1132727"/>
          </a:xfrm>
        </p:spPr>
        <p:txBody>
          <a:bodyPr/>
          <a:lstStyle/>
          <a:p>
            <a:pPr algn="l"/>
            <a:r>
              <a:rPr lang="pl-PL" sz="2000" b="1" dirty="0"/>
              <a:t>Rozwój przedsiębiorczości MŚP - Cel szczegółowy CP1 (iii) wzmacnianie trwałego wzrostu i konkurencyjności MŚP oraz tworzenie miejsc pracy w MŚP, w tym poprzez inwestycje produkcyjne </a:t>
            </a:r>
            <a:br>
              <a:rPr lang="pl-PL" sz="1600" b="1" dirty="0"/>
            </a:br>
            <a:endParaRPr lang="pl-PL" sz="1600" b="1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9BD8B48-1D57-487B-BAFA-F81FDE930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399" y="2136913"/>
            <a:ext cx="10363200" cy="4353534"/>
          </a:xfrm>
        </p:spPr>
        <p:txBody>
          <a:bodyPr/>
          <a:lstStyle/>
          <a:p>
            <a:pPr algn="l"/>
            <a:r>
              <a:rPr lang="pl-PL" sz="1800" b="1" dirty="0">
                <a:solidFill>
                  <a:schemeClr val="tx1"/>
                </a:solidFill>
              </a:rPr>
              <a:t>Planowane kierunki interwencji: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chemeClr val="tx1"/>
                </a:solidFill>
              </a:rPr>
              <a:t>inwestycje MŚP prowadzące do wprowadzenia na rynek nowych lub ulepszonych produktów/usług lub dokonania zasadniczych zmian w sposobie świadczenia usług lub procesie produkcyjnym, w tym inwestycji ograniczających wpływu przedsiębiorstw na środowisko;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chemeClr val="tx1"/>
                </a:solidFill>
              </a:rPr>
              <a:t>wspieranie </a:t>
            </a:r>
            <a:r>
              <a:rPr lang="pl-PL" sz="1800" dirty="0" err="1">
                <a:solidFill>
                  <a:schemeClr val="tx1"/>
                </a:solidFill>
              </a:rPr>
              <a:t>ekoinnowacji</a:t>
            </a:r>
            <a:r>
              <a:rPr lang="pl-PL" sz="1800" dirty="0">
                <a:solidFill>
                  <a:schemeClr val="tx1"/>
                </a:solidFill>
              </a:rPr>
              <a:t>, cyfryzacji i zarządzania efektywnością środowiskową w kierunku gospodarki </a:t>
            </a:r>
            <a:r>
              <a:rPr lang="pl-PL" sz="1800" dirty="0" err="1">
                <a:solidFill>
                  <a:schemeClr val="tx1"/>
                </a:solidFill>
              </a:rPr>
              <a:t>zasobooszczędnej</a:t>
            </a:r>
            <a:r>
              <a:rPr lang="pl-PL" sz="1800" dirty="0">
                <a:solidFill>
                  <a:schemeClr val="tx1"/>
                </a:solidFill>
              </a:rPr>
              <a:t> (np. programy czystszej produkcji, </a:t>
            </a:r>
            <a:r>
              <a:rPr lang="pl-PL" sz="1800" dirty="0" err="1">
                <a:solidFill>
                  <a:schemeClr val="tx1"/>
                </a:solidFill>
              </a:rPr>
              <a:t>Ecolabel</a:t>
            </a:r>
            <a:r>
              <a:rPr lang="pl-PL" sz="1800" dirty="0">
                <a:solidFill>
                  <a:schemeClr val="tx1"/>
                </a:solidFill>
              </a:rPr>
              <a:t>, zielona przedsiębiorczość, technologie bezodpadowe);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chemeClr val="tx1"/>
                </a:solidFill>
              </a:rPr>
              <a:t>wsparcie inwestycyjne dla MŚP z sektora produkcyjnego i usługowego, przyczyniające się do zwiększenia ich konkurencyjności, obejmujące m.in. zakup maszyn i sprzętu lub rozbudowę przedsiębiorstwa, wdrożenie prac B+R, zakup własności intelektualnej;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chemeClr val="tx1"/>
                </a:solidFill>
              </a:rPr>
              <a:t>wsparcie działań  w zakresie tworzenia i rozwoju infrastruktury dla MŚP, w tym inkubatory, centra rozwoju przedsiębiorczości, parki przemysłowe i technologiczne;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chemeClr val="tx1"/>
                </a:solidFill>
              </a:rPr>
              <a:t>wsparcie systemowych działań polegających na promocji i internacjonalizacji MŚP, w tym promocja gospodarki regionalnej, poprawiająca potencjał konkurencyjny regionalnych firm.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4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4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4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986832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2000</TotalTime>
  <Words>1332</Words>
  <Application>Microsoft Office PowerPoint</Application>
  <PresentationFormat>Panoramiczny</PresentationFormat>
  <Paragraphs>103</Paragraphs>
  <Slides>13</Slides>
  <Notes>13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Arial</vt:lpstr>
      <vt:lpstr>Calibri</vt:lpstr>
      <vt:lpstr>1_Motyw pakietu Office</vt:lpstr>
      <vt:lpstr>2_Motyw pakietu Office</vt:lpstr>
      <vt:lpstr>Fundusze Europejskie  dla Dolnego Śląska 2021-2027 (FEDS 2021-2027) Cel Polityki 1</vt:lpstr>
      <vt:lpstr>Prezentacja programu PowerPoint</vt:lpstr>
      <vt:lpstr>Cel Polityki 1 - Bardziej konkurencyjna i inteligentna Europa dzięki wspieraniu innowacyjnej i inteligentnej transformacji gospodarczej oraz regionalnej łączności cyfrowej</vt:lpstr>
      <vt:lpstr>Cel Polityki 1 - Bardziej konkurencyjna i inteligentna Europa dzięki wspieraniu innowacyjnej i inteligentnej transformacji gospodarczej oraz regionalnej łączności cyfrowej</vt:lpstr>
      <vt:lpstr>Wzmacnianie potencjału B+R - Cel szczegółowy CP1 (i) rozwijanie i wzmacnianie zdolności badawczych i innowacyjnych oraz wykorzystywanie zaawansowanych technologii </vt:lpstr>
      <vt:lpstr>Cel szczegółowy CP1 (i) rozwijanie i wzmacnianie zdolności badawczych i innowacyjnych oraz wykorzystywanie zaawansowanych technologii </vt:lpstr>
      <vt:lpstr>Rozwój e-usług - Cel szczegółowy CP1 (ii) czerpanie korzyści z cyfryzacji dla obywateli, przedsiębiorstw, organizacji badawczych i instytucji publicznych </vt:lpstr>
      <vt:lpstr>Cel szczegółowy CP1 (ii) czerpanie korzyści z cyfryzacji dla obywateli, przedsiębiorstw, organizacji badawczych i instytucji publicznych </vt:lpstr>
      <vt:lpstr>Rozwój przedsiębiorczości MŚP - Cel szczegółowy CP1 (iii) wzmacnianie trwałego wzrostu i konkurencyjności MŚP oraz tworzenie miejsc pracy w MŚP, w tym poprzez inwestycje produkcyjne  </vt:lpstr>
      <vt:lpstr>Cel szczegółowy CP1 (iii) wzmacnianie trwałego wzrostu i konkurencyjności MŚP oraz tworzenie miejsc pracy w MŚP, w tym poprzez inwestycje produkcyjne  </vt:lpstr>
      <vt:lpstr>Regionalne inteligentne specjalizacje - Cel szczegółowy CP1 (iv) rozwijanie umiejętności w zakresie inteligentnej specjalizacji, transformacji przemysłowej i przedsiębiorczości </vt:lpstr>
      <vt:lpstr>Cel szczegółowy CP1 (iv) rozwijanie umiejętności w zakresie inteligentnej specjalizacji, transformacji przemysłowej  i przedsiębiorczości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 przygotowań Regionalnego Programu Operacyjnego Województwa Dolnośląskiego na lata 2021-2027</dc:title>
  <dc:creator>Przemysław Galkowski</dc:creator>
  <cp:lastModifiedBy>Karolina Pasik</cp:lastModifiedBy>
  <cp:revision>207</cp:revision>
  <dcterms:created xsi:type="dcterms:W3CDTF">2020-11-10T08:45:52Z</dcterms:created>
  <dcterms:modified xsi:type="dcterms:W3CDTF">2022-02-01T07:57:31Z</dcterms:modified>
</cp:coreProperties>
</file>