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7" r:id="rId3"/>
    <p:sldId id="620" r:id="rId4"/>
    <p:sldId id="633" r:id="rId5"/>
    <p:sldId id="634" r:id="rId6"/>
    <p:sldId id="623" r:id="rId7"/>
    <p:sldId id="624" r:id="rId8"/>
    <p:sldId id="625" r:id="rId9"/>
    <p:sldId id="626" r:id="rId10"/>
    <p:sldId id="627" r:id="rId11"/>
    <p:sldId id="622" r:id="rId12"/>
    <p:sldId id="635" r:id="rId13"/>
    <p:sldId id="636" r:id="rId14"/>
    <p:sldId id="629" r:id="rId15"/>
    <p:sldId id="615" r:id="rId16"/>
    <p:sldId id="631" r:id="rId17"/>
    <p:sldId id="565" r:id="rId18"/>
  </p:sldIdLst>
  <p:sldSz cx="12192000" cy="6858000"/>
  <p:notesSz cx="7010400" cy="9296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  <p:cmAuthor id="3" name="Łukasz Kasprzak" initials="ŁK" lastIdx="3" clrIdx="2">
    <p:extLst>
      <p:ext uri="{19B8F6BF-5375-455C-9EA6-DF929625EA0E}">
        <p15:presenceInfo xmlns:p15="http://schemas.microsoft.com/office/powerpoint/2012/main" userId="S-1-5-21-993268263-2097026863-2477634896-44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440" autoAdjust="0"/>
  </p:normalViewPr>
  <p:slideViewPr>
    <p:cSldViewPr snapToGrid="0">
      <p:cViewPr varScale="1">
        <p:scale>
          <a:sx n="80" d="100"/>
          <a:sy n="80" d="100"/>
        </p:scale>
        <p:origin x="77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26.01.2022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1450" indent="-296711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86847" indent="-23736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61585" indent="-23736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36324" indent="-23736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11062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5801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60540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5279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E8AD901F-4647-4EFD-A1C3-827697F3D947}" type="slidenum">
              <a:rPr lang="pl-PL" altLang="pl-PL">
                <a:solidFill>
                  <a:prstClr val="black"/>
                </a:solidFill>
                <a:latin typeface="Calibri" pitchFamily="34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altLang="pl-PL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21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08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17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450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89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26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0DA6E039-83FE-4C65-869F-6DE1470A665D}" type="slidenum">
              <a:rPr lang="pl-PL" altLang="pl-PL">
                <a:solidFill>
                  <a:prstClr val="black"/>
                </a:solidFill>
                <a:latin typeface="Calibri" pitchFamily="34" charset="0"/>
                <a:cs typeface="Arial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 altLang="pl-PL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1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4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776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58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640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64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961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151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31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26.01.2022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umwd.dolnyslask.pl/gospodarka/fundusz-sprawiedliwej-transformacji/grupa-robocza-ds-fst/spotkania-grupy-roboczej-ds-fst/" TargetMode="External"/><Relationship Id="rId4" Type="http://schemas.openxmlformats.org/officeDocument/2006/relationships/hyperlink" Target="https://bip.dolnyslask.pl/a,122932,uchwala-nr-4395vi21-zarzadu-wojewodztwa-dolnoslaskiego-z-dnia-11-pazdziernika-2021-r-w-sprawie-zmian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07744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(FEDS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Konferencja otwierająca konsultacje społeczne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 dirty="0">
                <a:solidFill>
                  <a:schemeClr val="tx1"/>
                </a:solidFill>
              </a:rPr>
              <a:t>Wrocław, 24 stycznia 2022 r.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327061" y="285582"/>
            <a:ext cx="11537878" cy="25932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Podejście terytorialne 2021-2027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Zarząd Województwa Dolnośląskiego od 12 marca 2020 r. prowadził także dyskusj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nad podejściem terytorialnym z wszystkimi jednostkami samorządu terytorialnego, co pozwoliło opracować projekt podejścia terytorialnego wykorzystującego ZIT oraz IIT na całym obszarze województwa dolnośląskiego.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ZWD planuje przeznaczyć na podejście terytor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ialne 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202 447 481 euro 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(100 mln EUR w ramach CP5 oraz 102 mln EUR w ramach CP2).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56F2770-80AA-481D-A80F-9F470235A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36" y="2485967"/>
            <a:ext cx="5779670" cy="408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64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26894" y="159607"/>
            <a:ext cx="12192000" cy="5754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Fundusz Sprawiedliwej Transformacji - </a:t>
            </a:r>
            <a:r>
              <a:rPr kumimoji="0" lang="pl-PL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nabór projektów niekonkurencyjnych</a:t>
            </a:r>
            <a:endParaRPr kumimoji="0" lang="pl-PL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897062E-34F0-4EC6-83F5-4358CF475258}"/>
              </a:ext>
            </a:extLst>
          </p:cNvPr>
          <p:cNvSpPr txBox="1"/>
          <p:nvPr/>
        </p:nvSpPr>
        <p:spPr>
          <a:xfrm>
            <a:off x="537883" y="971476"/>
            <a:ext cx="11161058" cy="593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naboru: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24.01.2022 – 28.02.2022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Obszar realizacji projektów: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obszary rekomendowane do wsparcia w Terytorialnych Planach Sprawiedliwej Transformacji dla subregionu wałbrzyskiego oraz powiatu zgorzeleckiego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Termin realizacji projektów: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podpisanie umowy o dofinansowanie i rozpoczęcie projektu nie później niż w grudniu 2023 roku, zakończenie realizacji – nie później niż w czerwcu 2026 roku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Typy operacji i minimalna wartość projektu: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inwestycje w rozwój przedsiębiorczości i innowacyjności prowadzące do dywersyfikacji gospodarczej oraz tworzenia miejsc pracy, w tym w zakresie zrównoważonej turystyki –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mln PLN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inwestycje we wdrażanie technologii oraz systemy i infrastrukturę zapewniającą przystępną cenowo czystą energię, magazynowanie energii, redukcję emisji gazów cieplarnianych, rozwój OZE i poprawę efektywności energetycznej, w tym do celów ograniczania ubóstwa energetycznego –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mln PLN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inwestycje w inteligentną i zrównoważoną mobilność lokalną, w tym dekarbonizację lokalnego transportu i jego infrastruktury –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mln PLN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remont i modernizacja sieci ciepłowniczych oraz inwestycje w produkcję energii cieplnej (instalacje oparte wyłącznie na OZE) –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mln PLN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rewitalizacja i dekontaminacja terenów zdegradowanych, przywracanie funkcji obszarom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pogórniczym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zmiany przeznaczenia terenów –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mln PLN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podnoszenie i zmiana kwalifikacji pracowników i osób poszukujących pracy –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mln PLN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w poszukiwaniu pracy i aktywne włączenie społeczne osób poszukujących pracy –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mln PLN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infrastruktura na rzecz kształcenia i włączenia społecznego –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5 mln PLN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1992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26894" y="159608"/>
            <a:ext cx="12192000" cy="5754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Fundusz Sprawiedliwej Transformacji - </a:t>
            </a:r>
            <a:r>
              <a:rPr kumimoji="0" lang="pl-PL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nabór projektów niekonkurencyjnych</a:t>
            </a:r>
            <a:endParaRPr kumimoji="0" lang="pl-PL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897062E-34F0-4EC6-83F5-4358CF475258}"/>
              </a:ext>
            </a:extLst>
          </p:cNvPr>
          <p:cNvSpPr txBox="1"/>
          <p:nvPr/>
        </p:nvSpPr>
        <p:spPr>
          <a:xfrm>
            <a:off x="197226" y="1052161"/>
            <a:ext cx="11905130" cy="5473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Gotowość projektu do realizacji – 0-10 pkt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nie wymaga uzyskania decyzji budowlanych – 5 pkt.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wymaga uzyskania decyzji budowlanych ale jeszcze ich nie uzyskał i  nie posiada żadnej dokumentacji związanej z planowaną inwestycją   – 0 pkt.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wymaga uzyskania decyzji budowlanych i posiada podstawowe dokumenty niezbędne do realizacji inwestycji tj. prawo do władania nieruchomością, podpisaną umowę na prace projektowe – 3 pkt.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wymaga uzyskania decyzji budowlanych i  posiada pełną dokumentację formalno-prawną i projektową,  która została złożona do odpowiednich instytucji celem wydania decyzji – 6 pkt.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wymaga uzyskania decyzji budowlanych  i posiada wszystkie ostateczne decyzje budowlane dla całego zakresu inwestycji – 10 pkt</a:t>
            </a:r>
          </a:p>
          <a:p>
            <a:pPr marL="0" marR="0" lvl="0" indent="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Wykonalność finansowa projektu – 0-10 pkt</a:t>
            </a:r>
          </a:p>
          <a:p>
            <a:pPr marL="0" marR="0" lvl="0" indent="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kryterium będzie oceniana wykonalność finansowa projektu na bazie oświadczenia o zabezpieczeniu wkładu własnego w momencie złożenia fiszki</a:t>
            </a:r>
          </a:p>
          <a:p>
            <a:pPr marL="0" marR="0" lvl="0" indent="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Oddziaływanie terytorialne projektu – 0-6 pkt</a:t>
            </a:r>
          </a:p>
          <a:p>
            <a:pPr marL="0" marR="0" lvl="0" indent="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kryterium będzie oceniania skala oddziaływania projektu (na podstawie obszaru realizacji):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Lokalne (1 gmina) – 0 pkt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Ponadlokalne (2-5 gmin) – 2 pkt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Subregionalne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(powyżej 5 gmin) – 6 pkt</a:t>
            </a:r>
          </a:p>
          <a:p>
            <a:pPr marL="0" marR="0" lvl="0" indent="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Potencjał i doświadczenie wnioskodawcy/partnerów – 0-6 pkt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2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327061" y="1070634"/>
            <a:ext cx="11537878" cy="547611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Kto i jak może wziąć udział w konsultacjach?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udziału w konsultacjach zapraszamy przedstawicieli samorządów, administracji rządowej, biznesu, partnerów społecznych/gospodarczych, przedstawicieli reprezentujących społeczeństwo obywatelskie, organizacje badawcze, uniwersytety, osoby fizyczne oraz wszystkich mieszkańców województwa. Opinie, uwagi i wnioski do projektu programu można zgłaszać w formie: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elektronicznej – wypełniając formularz dostępny na stronie;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pisemnej – odsyłając wypełniony formularz do zgłaszania uwag (dostępny w formacie </a:t>
            </a:r>
            <a:r>
              <a:rPr lang="pl-PL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excel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ustnej – do Departamentu Gospodarki UMWD.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/>
            <a:r>
              <a:rPr lang="pl-PL" sz="1800" b="1" dirty="0">
                <a:solidFill>
                  <a:srgbClr val="1D1F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Formularz uwag dostępny jest pod adresem:</a:t>
            </a:r>
          </a:p>
          <a:p>
            <a:pPr algn="l" fontAlgn="base"/>
            <a:r>
              <a:rPr lang="pl-PL" sz="1800" b="1" dirty="0">
                <a:solidFill>
                  <a:srgbClr val="FF0000"/>
                </a:solidFill>
                <a:latin typeface="Ubuntu"/>
                <a:ea typeface="Calibri" panose="020F0502020204030204" pitchFamily="34" charset="0"/>
              </a:rPr>
              <a:t>https://rpo.dolnyslask.pl/o-projekcie/rpo-wd-2021-2027/wez-udzial-w-konsultacjach-spolecznych/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Zapraszamy do aktywnego udziału w konsultacjach!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591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15036" y="935615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F63B2C9-C5FD-47B2-A9D5-FA23A675D967}"/>
              </a:ext>
            </a:extLst>
          </p:cNvPr>
          <p:cNvSpPr/>
          <p:nvPr/>
        </p:nvSpPr>
        <p:spPr>
          <a:xfrm>
            <a:off x="237306" y="1318029"/>
            <a:ext cx="11537878" cy="48320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 fontAlgn="base"/>
            <a:r>
              <a:rPr lang="pl-PL" sz="2800" b="1" i="0" dirty="0">
                <a:solidFill>
                  <a:srgbClr val="1D1F21"/>
                </a:solidFill>
                <a:effectLst/>
              </a:rPr>
              <a:t>Harmonogram spotkań:</a:t>
            </a:r>
          </a:p>
          <a:p>
            <a:r>
              <a:rPr lang="pl-PL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Spotkania tematyczne w ramach konsultacji społecznych:</a:t>
            </a:r>
            <a:endParaRPr lang="pl-PL" sz="2600" dirty="0">
              <a:effectLst/>
              <a:ea typeface="Calibri" panose="020F0502020204030204" pitchFamily="34" charset="0"/>
            </a:endParaRPr>
          </a:p>
          <a:p>
            <a:r>
              <a:rPr lang="pl-PL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1. CP1, CP3, CP4 EFRR – 1 lutego 2022 r.</a:t>
            </a:r>
            <a:endParaRPr lang="pl-PL" sz="2600" dirty="0">
              <a:effectLst/>
              <a:ea typeface="Calibri" panose="020F0502020204030204" pitchFamily="34" charset="0"/>
            </a:endParaRPr>
          </a:p>
          <a:p>
            <a:r>
              <a:rPr lang="pl-PL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2. CP2, CP5 EFRR – 2 lutego 2022 r.</a:t>
            </a:r>
            <a:endParaRPr lang="pl-PL" sz="2600" dirty="0">
              <a:effectLst/>
              <a:ea typeface="Calibri" panose="020F0502020204030204" pitchFamily="34" charset="0"/>
            </a:endParaRPr>
          </a:p>
          <a:p>
            <a:r>
              <a:rPr lang="pl-PL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3. CP4 EFS+ - 3 lutego 2022 r.</a:t>
            </a:r>
            <a:endParaRPr lang="pl-PL" sz="2600" dirty="0">
              <a:effectLst/>
              <a:ea typeface="Calibri" panose="020F0502020204030204" pitchFamily="34" charset="0"/>
            </a:endParaRPr>
          </a:p>
          <a:p>
            <a:r>
              <a:rPr lang="pl-PL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4. FST – 4 lutego 2022 r.</a:t>
            </a:r>
            <a:endParaRPr lang="pl-PL" sz="2600" dirty="0">
              <a:effectLst/>
              <a:ea typeface="Calibri" panose="020F0502020204030204" pitchFamily="34" charset="0"/>
            </a:endParaRPr>
          </a:p>
          <a:p>
            <a:r>
              <a:rPr lang="pl-PL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  <a:endParaRPr lang="pl-PL" sz="2600" dirty="0">
              <a:effectLst/>
              <a:ea typeface="Calibri" panose="020F0502020204030204" pitchFamily="34" charset="0"/>
            </a:endParaRPr>
          </a:p>
          <a:p>
            <a:r>
              <a:rPr lang="pl-PL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Wysłuchania:</a:t>
            </a:r>
          </a:p>
          <a:p>
            <a:r>
              <a:rPr lang="pl-PL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1. Wysłuchanie publiczne 7 lutego 2022 r.</a:t>
            </a:r>
            <a:endParaRPr lang="pl-PL" sz="2600" dirty="0">
              <a:effectLst/>
              <a:ea typeface="Calibri" panose="020F0502020204030204" pitchFamily="34" charset="0"/>
            </a:endParaRPr>
          </a:p>
          <a:p>
            <a:pPr algn="l" fontAlgn="base"/>
            <a:r>
              <a:rPr lang="pl-PL" sz="2600" dirty="0">
                <a:solidFill>
                  <a:srgbClr val="1D1F21"/>
                </a:solidFill>
                <a:effectLst/>
                <a:ea typeface="Calibri" panose="020F0502020204030204" pitchFamily="34" charset="0"/>
              </a:rPr>
              <a:t>2.</a:t>
            </a:r>
            <a:r>
              <a:rPr lang="pl-PL" sz="2600" b="1" dirty="0">
                <a:solidFill>
                  <a:srgbClr val="1D1F2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pl-PL" sz="2600" dirty="0">
                <a:solidFill>
                  <a:srgbClr val="1D1F21"/>
                </a:solidFill>
                <a:effectLst/>
                <a:ea typeface="Calibri" panose="020F0502020204030204" pitchFamily="34" charset="0"/>
              </a:rPr>
              <a:t>Odwrócone wysłuchanie 2 marca 2022 r.</a:t>
            </a:r>
          </a:p>
          <a:p>
            <a:pPr algn="l" fontAlgn="base"/>
            <a:r>
              <a:rPr lang="pl-PL" sz="26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Wszelkie informacje dostępne na stronie rpo.dolnyslask.pl</a:t>
            </a:r>
          </a:p>
          <a:p>
            <a:pPr algn="just"/>
            <a:endParaRPr lang="pl-PL" sz="20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687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237306" y="1128616"/>
            <a:ext cx="6817918" cy="557075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 fontAlgn="base"/>
            <a:r>
              <a:rPr lang="pl-PL" sz="2400" b="1" i="0" dirty="0">
                <a:solidFill>
                  <a:srgbClr val="1D1F21"/>
                </a:solidFill>
                <a:effectLst/>
                <a:latin typeface="Ubuntu"/>
              </a:rPr>
              <a:t>Szczegółowe informacje dostępne są na stronie:</a:t>
            </a:r>
          </a:p>
          <a:p>
            <a:pPr algn="l" fontAlgn="base"/>
            <a:r>
              <a:rPr lang="pl-PL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https://rpo.dolnyslask.pl/o-projekcie/rpo-wd-2021-2027/</a:t>
            </a:r>
          </a:p>
          <a:p>
            <a:pPr algn="l" fontAlgn="base"/>
            <a:endParaRPr lang="pl-PL" sz="2400" b="1" dirty="0">
              <a:solidFill>
                <a:srgbClr val="1D1F2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 fontAlgn="base"/>
            <a:r>
              <a:rPr lang="pl-PL" sz="2400" b="1" dirty="0">
                <a:solidFill>
                  <a:srgbClr val="1D1F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Formularz uwag dostępny jest pod adresem:</a:t>
            </a:r>
          </a:p>
          <a:p>
            <a:pPr algn="l" fontAlgn="base"/>
            <a:r>
              <a:rPr lang="pl-PL" sz="2400" b="1" dirty="0">
                <a:solidFill>
                  <a:srgbClr val="FF0000"/>
                </a:solidFill>
                <a:latin typeface="Ubuntu"/>
                <a:ea typeface="Calibri" panose="020F0502020204030204" pitchFamily="34" charset="0"/>
              </a:rPr>
              <a:t>https://rpo.dolnyslask.pl/o-projekcie/rpo-wd-2021-2027/wez-udzial-w-konsultacjach-spolecznych/ </a:t>
            </a:r>
          </a:p>
          <a:p>
            <a:pPr algn="l" fontAlgn="base"/>
            <a:endParaRPr lang="pl-PL" sz="2400" b="1" dirty="0">
              <a:solidFill>
                <a:srgbClr val="1D1F21"/>
              </a:solidFill>
              <a:latin typeface="Ubuntu"/>
              <a:ea typeface="Calibri" panose="020F0502020204030204" pitchFamily="34" charset="0"/>
            </a:endParaRPr>
          </a:p>
          <a:p>
            <a:pPr algn="l" fontAlgn="base"/>
            <a:r>
              <a:rPr lang="pl-PL" sz="2400" b="1" dirty="0">
                <a:solidFill>
                  <a:srgbClr val="1D1F21"/>
                </a:solidFill>
                <a:latin typeface="Ubuntu"/>
                <a:ea typeface="Calibri" panose="020F0502020204030204" pitchFamily="34" charset="0"/>
              </a:rPr>
              <a:t>Uwagi można zgłaszać także drogą mailową na adres: </a:t>
            </a:r>
            <a:r>
              <a:rPr lang="pl-PL" sz="2400" b="1" dirty="0">
                <a:solidFill>
                  <a:srgbClr val="FF0000"/>
                </a:solidFill>
                <a:latin typeface="Ubuntu"/>
                <a:ea typeface="Calibri" panose="020F0502020204030204" pitchFamily="34" charset="0"/>
              </a:rPr>
              <a:t>dpf@dolnyslask.pl</a:t>
            </a:r>
          </a:p>
          <a:p>
            <a:pPr algn="l" fontAlgn="base"/>
            <a:endParaRPr lang="pl-PL" sz="2400" b="1" dirty="0">
              <a:solidFill>
                <a:srgbClr val="FF0000"/>
              </a:solidFill>
              <a:latin typeface="Ubuntu"/>
              <a:ea typeface="Calibri" panose="020F0502020204030204" pitchFamily="34" charset="0"/>
            </a:endParaRPr>
          </a:p>
          <a:p>
            <a:pPr algn="l" fontAlgn="base"/>
            <a:r>
              <a:rPr lang="pl-PL" sz="2400" b="1" dirty="0">
                <a:solidFill>
                  <a:srgbClr val="FF0000"/>
                </a:solidFill>
                <a:latin typeface="Ubuntu"/>
                <a:ea typeface="Calibri" panose="020F0502020204030204" pitchFamily="34" charset="0"/>
              </a:rPr>
              <a:t>Termin na zgłoszenie uwag: 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24 stycznia do 28 lutego 2022 roku.</a:t>
            </a:r>
            <a:r>
              <a:rPr lang="pl-PL" sz="2400" b="1" dirty="0">
                <a:solidFill>
                  <a:srgbClr val="FF0000"/>
                </a:solidFill>
                <a:latin typeface="Ubuntu"/>
                <a:ea typeface="Calibri" panose="020F0502020204030204" pitchFamily="34" charset="0"/>
              </a:rPr>
              <a:t> </a:t>
            </a:r>
          </a:p>
          <a:p>
            <a:pPr algn="l" fontAlgn="base"/>
            <a:endParaRPr lang="pl-PL" sz="1600" b="1" dirty="0">
              <a:solidFill>
                <a:srgbClr val="1D1F21"/>
              </a:solidFill>
              <a:effectLst/>
              <a:latin typeface="Ubuntu"/>
              <a:ea typeface="Calibri" panose="020F0502020204030204" pitchFamily="34" charset="0"/>
            </a:endParaRPr>
          </a:p>
          <a:p>
            <a:pPr algn="l" fontAlgn="base"/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pl-PL" sz="1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704ED29F-DC03-4460-BEC5-39CD41B4B3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4070" y="1447036"/>
            <a:ext cx="4800624" cy="450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62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237306" y="1678799"/>
            <a:ext cx="11537878" cy="411054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Zarząd Województwa Dolnośląskiego, w celu zapewnienia spójności i koordynacji procesu programowania oraz partnerskiej współpracy pomiędzy szerokim gronem interesariuszy w przygotowaniu programów operacyjnych na lata 2021-2027, </a:t>
            </a:r>
            <a:r>
              <a:rPr lang="pl-P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dnia 29.12.2020 r. 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podjął uchwałę nr 3249/VI/20 w sprawie powołania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Grupy roboczej wspierającej prace nad przygotowaniem regionalnego programu operacyjnego dla województwa dolnośląskiego na lata 2021-2027. </a:t>
            </a:r>
            <a:endParaRPr lang="pl-P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Ponadto została powołana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Grupa Robocza ds. Funduszu Sprawiedliwej Transformacji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aby zapewnić zainteresowanym podmiotom udział w pracach przy tworzeniu Terytorialnych Planów Sprawiedliwej Transformacji (TPST).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32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259976" y="1031575"/>
            <a:ext cx="11689977" cy="52343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Fundusze Europejskie dla Dolnego Śląska 2021-2027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Fundusze Unijne: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EFRR – Europejski Fundusz Rozwoju Regionalnego (projekty infrastrukturalne) 					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1 253 908 097 EUR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EFS+ - Europejski Fundusz Społeczny (projekty miękkie) 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419 508 723 EUR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FST – Fundusz Sprawiedliwej Transformacji (projekty dot. przemian w regionach </a:t>
            </a:r>
            <a:r>
              <a:rPr kumimoji="0" lang="pl-PL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pogórniczych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subregion wałbrzyski z powiatem kamiennogórskim oraz powiat zgorzelecki) 			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556 000 000 EUR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pl-PL" sz="2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0" lang="pl-PL" sz="2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RAZEM </a:t>
            </a:r>
            <a:r>
              <a:rPr kumimoji="0" lang="pl-PL" sz="2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2 229 416 820 EUR</a:t>
            </a:r>
            <a:endParaRPr kumimoji="0" lang="pl-PL" sz="2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07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237306" y="908721"/>
            <a:ext cx="11537878" cy="6254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Alokacja FEDS 2021-2027 w podziale na priorytety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84F08E3-A139-4C78-905E-D8F9B6E1E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20255"/>
              </p:ext>
            </p:extLst>
          </p:nvPr>
        </p:nvGraphicFramePr>
        <p:xfrm>
          <a:off x="327061" y="1534138"/>
          <a:ext cx="11537877" cy="5110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9566">
                  <a:extLst>
                    <a:ext uri="{9D8B030D-6E8A-4147-A177-3AD203B41FA5}">
                      <a16:colId xmlns:a16="http://schemas.microsoft.com/office/drawing/2014/main" val="926423168"/>
                    </a:ext>
                  </a:extLst>
                </a:gridCol>
                <a:gridCol w="4161213">
                  <a:extLst>
                    <a:ext uri="{9D8B030D-6E8A-4147-A177-3AD203B41FA5}">
                      <a16:colId xmlns:a16="http://schemas.microsoft.com/office/drawing/2014/main" val="353617105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60624418"/>
                    </a:ext>
                  </a:extLst>
                </a:gridCol>
                <a:gridCol w="2365338">
                  <a:extLst>
                    <a:ext uri="{9D8B030D-6E8A-4147-A177-3AD203B41FA5}">
                      <a16:colId xmlns:a16="http://schemas.microsoft.com/office/drawing/2014/main" val="3205034689"/>
                    </a:ext>
                  </a:extLst>
                </a:gridCol>
              </a:tblGrid>
              <a:tr h="45181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Nr celu polityki lub pomocy technicznej (PT)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Priorytet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 Wkład Unii 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% programu</a:t>
                      </a:r>
                      <a:br>
                        <a:rPr lang="pl-PL" sz="1400" b="1" u="none" strike="noStrike" dirty="0">
                          <a:effectLst/>
                        </a:rPr>
                      </a:br>
                      <a:r>
                        <a:rPr lang="pl-PL" sz="1400" b="1" u="none" strike="noStrike" dirty="0">
                          <a:effectLst/>
                        </a:rPr>
                        <a:t>(bez FST)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29332879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 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1 Przedsiębiorstwa i innowacje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                                 186 765 851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11,2%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33366799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 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2 Środowisko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                                 452 660 823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27,1%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90977521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 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3 Transport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                                 332 285 646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19,9%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3402484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 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4 Infrastruktura społeczna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                                 131 660 350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7,9%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99042688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5 Rozwój terytorialny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                                 100 312 648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6,0%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81903164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6 Rynek pracy i włączenie społeczne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                                306 101 555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18,3%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04016270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7 Edukacja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                                   96 487 006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5,8%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39928304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CP6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8 Sprawiedliwa transformacja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                                533 760 000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15936419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PT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10 Pomoc techniczna EFRR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                                  50 222 780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3,0%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85423374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PT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11 Pomoc techniczna EFS+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                                  16 920 162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1,0%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10571884"/>
                  </a:ext>
                </a:extLst>
              </a:tr>
              <a:tr h="2911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PT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12 Pomoc techniczna FST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                                  22 240 000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55374773"/>
                  </a:ext>
                </a:extLst>
              </a:tr>
              <a:tr h="2911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EFRR ogółem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                             1 253 908 097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74,9%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34438543"/>
                  </a:ext>
                </a:extLst>
              </a:tr>
              <a:tr h="2911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EFS+ ogółem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                                419 508 723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25,1%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73970574"/>
                  </a:ext>
                </a:extLst>
              </a:tr>
              <a:tr h="2911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suma EFRR + EFS+ ogółem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              1 673 416 820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100,0%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76489049"/>
                  </a:ext>
                </a:extLst>
              </a:tr>
              <a:tr h="2911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FST ogółem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                                556 000 000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-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82191568"/>
                  </a:ext>
                </a:extLst>
              </a:tr>
              <a:tr h="2911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Suma całkowita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              2 229 416 820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-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26558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78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237306" y="1664212"/>
            <a:ext cx="11537878" cy="41397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Planowane do realizacji cele szczegółowe w ramach priorytetów FEDS 2021-2027: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Przedsiębiorstwa i innowacje (EFRR):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Wzmacnianie potencjału B+R,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e-usług,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przedsiębiorczości MŚP,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Regionalne inteligentne specjalizacje.</a:t>
            </a:r>
          </a:p>
        </p:txBody>
      </p:sp>
    </p:spTree>
    <p:extLst>
      <p:ext uri="{BB962C8B-B14F-4D97-AF65-F5344CB8AC3E}">
        <p14:creationId xmlns:p14="http://schemas.microsoft.com/office/powerpoint/2010/main" val="192214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237306" y="1370030"/>
            <a:ext cx="11537878" cy="47280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Planowane do realizacji cele szczegółowe w ramach priorytetów FEDS 2021-2027: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Środowisko (EFRR):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Efektywność energetyczna;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Energia z OZE;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Gospodarka wodno-ściekowa;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Ochrona przyrody i klimatu;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Mobilność miejska i aglomeracyjna.</a:t>
            </a:r>
          </a:p>
        </p:txBody>
      </p:sp>
    </p:spTree>
    <p:extLst>
      <p:ext uri="{BB962C8B-B14F-4D97-AF65-F5344CB8AC3E}">
        <p14:creationId xmlns:p14="http://schemas.microsoft.com/office/powerpoint/2010/main" val="3808551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327061" y="1172982"/>
            <a:ext cx="11537878" cy="53164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Planowane do realizacji cele szczegółowe w ramach priorytetów FEDS 2021-2027: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Transport (EFRR):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Zrównoważony transport.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Infrastruktura społeczna (EFRR):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opieki zdrowotnej;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Zrównoważona turystyka i kultura.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Rozwój terytorialny (EFRR):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Zrównoważony rozwój terytorialny.</a:t>
            </a:r>
          </a:p>
        </p:txBody>
      </p:sp>
    </p:spTree>
    <p:extLst>
      <p:ext uri="{BB962C8B-B14F-4D97-AF65-F5344CB8AC3E}">
        <p14:creationId xmlns:p14="http://schemas.microsoft.com/office/powerpoint/2010/main" val="105939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327061" y="873327"/>
            <a:ext cx="11537878" cy="62824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Planowane do realizacji cele szczegółowe w ramach priorytetów FEDS 2021-2027: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Rynek pracy i włączenie społeczne (EFS+):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Aktywizacja osób na rynku pracy;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instytucji rynku pracy;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Adaptacja do zmian na rynku pracy;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Aktywna integracja;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Integracja migrantów;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usług społecznych i zdrowotnych;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Wspieranie włączenia społecznego;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Edukacja (EFS+):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Dostęp do edukacji;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Wspieranie podnoszenia kwalifikacji i uczenia się przez całe życie.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l-PL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71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327061" y="1761349"/>
            <a:ext cx="11537878" cy="41397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Planowane do realizacji cele szczegółowe w ramach priorytetów FEDS 2021-2027: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Sprawiedliwa transformacja (FST):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Transformacja społeczna;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Transformacja gospodarcza;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Transformacja środowiskowa.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9,10,11. Priorytety dotyczące pomocy technicznej (EFRR, EFS+, FST)</a:t>
            </a:r>
          </a:p>
        </p:txBody>
      </p:sp>
    </p:spTree>
    <p:extLst>
      <p:ext uri="{BB962C8B-B14F-4D97-AF65-F5344CB8AC3E}">
        <p14:creationId xmlns:p14="http://schemas.microsoft.com/office/powerpoint/2010/main" val="77806994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3963</TotalTime>
  <Words>1420</Words>
  <Application>Microsoft Office PowerPoint</Application>
  <PresentationFormat>Panoramiczny</PresentationFormat>
  <Paragraphs>194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Ubuntu</vt:lpstr>
      <vt:lpstr>1_Motyw pakietu Office</vt:lpstr>
      <vt:lpstr>2_Motyw pakietu Office</vt:lpstr>
      <vt:lpstr>Fundusze Europejskie  dla Dolnego Śląska 2021-2027 (FEDS 2021-2027)  Konferencja otwierająca konsultacje społeczne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Aleksandra Gancarz</cp:lastModifiedBy>
  <cp:revision>307</cp:revision>
  <cp:lastPrinted>2021-12-09T07:31:39Z</cp:lastPrinted>
  <dcterms:created xsi:type="dcterms:W3CDTF">2020-11-10T08:45:52Z</dcterms:created>
  <dcterms:modified xsi:type="dcterms:W3CDTF">2022-01-26T07:34:14Z</dcterms:modified>
</cp:coreProperties>
</file>