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7" r:id="rId3"/>
    <p:sldId id="499" r:id="rId4"/>
    <p:sldId id="514" r:id="rId5"/>
    <p:sldId id="515" r:id="rId6"/>
    <p:sldId id="516" r:id="rId7"/>
    <p:sldId id="517" r:id="rId8"/>
    <p:sldId id="518" r:id="rId9"/>
    <p:sldId id="486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olina Pasik" initials="KP" lastIdx="6" clrIdx="0"/>
  <p:cmAuthor id="2" name="Grzegorz Mikołajczyk" initials="GM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3250" autoAdjust="0"/>
  </p:normalViewPr>
  <p:slideViewPr>
    <p:cSldViewPr snapToGrid="0">
      <p:cViewPr varScale="1">
        <p:scale>
          <a:sx n="107" d="100"/>
          <a:sy n="107" d="100"/>
        </p:scale>
        <p:origin x="74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69911-753A-4668-9D37-6675C4072E5E}" type="datetimeFigureOut">
              <a:rPr lang="pl-PL" smtClean="0"/>
              <a:t>28.09.2021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24205-6B8F-456D-9FD8-3C71ABEEF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68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ymbol zastępczy notatek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27652" name="Symbol zastępczy numeru slajd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AD901F-4647-4EFD-A1C3-827697F3D947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111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767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287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245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988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380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05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82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0313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7897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8035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6649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3733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5601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268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7289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6088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314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12455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8974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1498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2638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388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2299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4449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229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739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49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946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4507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474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790575"/>
            <a:ext cx="9144000" cy="49418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Fundusze Europejskie 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Dolnego Śląska 2021-2027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(FEDŚ 2021-2027)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polityki 3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7896202" y="6453188"/>
            <a:ext cx="2771798" cy="404812"/>
          </a:xfrm>
        </p:spPr>
        <p:txBody>
          <a:bodyPr/>
          <a:lstStyle/>
          <a:p>
            <a:pPr eaLnBrk="1" hangingPunct="1"/>
            <a:r>
              <a:rPr lang="pl-PL" altLang="pl-PL" sz="1400">
                <a:solidFill>
                  <a:schemeClr val="tx1"/>
                </a:solidFill>
              </a:rPr>
              <a:t>Wrocław 2021</a:t>
            </a:r>
            <a:endParaRPr lang="pl-PL" altLang="pl-PL" sz="1400" dirty="0">
              <a:solidFill>
                <a:schemeClr val="tx1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9" y="188914"/>
            <a:ext cx="424973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FE_PR-DS-UE_EFSI-poziom-PL-kolor">
            <a:extLst>
              <a:ext uri="{FF2B5EF4-FFF2-40B4-BE49-F238E27FC236}">
                <a16:creationId xmlns:a16="http://schemas.microsoft.com/office/drawing/2014/main" id="{DC665684-3F6B-4227-A146-139EDDB98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158502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BE4D20A2-53F3-4FBA-9989-5A91BEEFAAF3}"/>
              </a:ext>
            </a:extLst>
          </p:cNvPr>
          <p:cNvSpPr txBox="1">
            <a:spLocks/>
          </p:cNvSpPr>
          <p:nvPr/>
        </p:nvSpPr>
        <p:spPr bwMode="auto">
          <a:xfrm>
            <a:off x="660398" y="5551714"/>
            <a:ext cx="11226801" cy="1012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pl-PL" altLang="pl-PL" sz="2400" dirty="0">
              <a:latin typeface="+mn-lt"/>
              <a:ea typeface="Lato Heavy"/>
              <a:cs typeface="Lato Heavy"/>
            </a:endParaRPr>
          </a:p>
        </p:txBody>
      </p:sp>
      <p:sp>
        <p:nvSpPr>
          <p:cNvPr id="16" name="Tytuł 1">
            <a:extLst>
              <a:ext uri="{FF2B5EF4-FFF2-40B4-BE49-F238E27FC236}">
                <a16:creationId xmlns:a16="http://schemas.microsoft.com/office/drawing/2014/main" id="{166C8545-243E-4ABD-ABB9-055C50DA3E4D}"/>
              </a:ext>
            </a:extLst>
          </p:cNvPr>
          <p:cNvSpPr txBox="1">
            <a:spLocks/>
          </p:cNvSpPr>
          <p:nvPr/>
        </p:nvSpPr>
        <p:spPr bwMode="auto">
          <a:xfrm>
            <a:off x="660399" y="1077686"/>
            <a:ext cx="107285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/>
            <a:r>
              <a:rPr lang="pl-PL" altLang="pl-PL" sz="6000" dirty="0">
                <a:ea typeface="Lato Heavy"/>
                <a:cs typeface="Lato Heavy"/>
              </a:rPr>
              <a:t>Cel polityki 3 (CP 3) </a:t>
            </a:r>
          </a:p>
          <a:p>
            <a:pPr lvl="1"/>
            <a:r>
              <a:rPr lang="pl-PL" altLang="pl-PL" sz="6000" dirty="0">
                <a:ea typeface="Lato Heavy"/>
                <a:cs typeface="Lato Heavy"/>
              </a:rPr>
              <a:t>„Lepiej połączona Europa dzięki zwiększeniu mobilności”</a:t>
            </a:r>
          </a:p>
          <a:p>
            <a:pPr lvl="1"/>
            <a:r>
              <a:rPr lang="pl-PL" altLang="pl-PL" sz="6000" dirty="0">
                <a:ea typeface="Lato Heavy"/>
                <a:cs typeface="Lato Heavy"/>
              </a:rPr>
              <a:t>EFRR</a:t>
            </a:r>
          </a:p>
        </p:txBody>
      </p:sp>
    </p:spTree>
    <p:extLst>
      <p:ext uri="{BB962C8B-B14F-4D97-AF65-F5344CB8AC3E}">
        <p14:creationId xmlns:p14="http://schemas.microsoft.com/office/powerpoint/2010/main" val="2632102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BE4D20A2-53F3-4FBA-9989-5A91BEEFAAF3}"/>
              </a:ext>
            </a:extLst>
          </p:cNvPr>
          <p:cNvSpPr txBox="1">
            <a:spLocks/>
          </p:cNvSpPr>
          <p:nvPr/>
        </p:nvSpPr>
        <p:spPr bwMode="auto">
          <a:xfrm>
            <a:off x="660398" y="5551714"/>
            <a:ext cx="11226801" cy="1012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pl-PL" altLang="pl-PL" sz="2400" dirty="0">
              <a:latin typeface="+mn-lt"/>
              <a:ea typeface="Lato Heavy"/>
              <a:cs typeface="Lato Heavy"/>
            </a:endParaRPr>
          </a:p>
        </p:txBody>
      </p:sp>
      <p:sp>
        <p:nvSpPr>
          <p:cNvPr id="16" name="Tytuł 1">
            <a:extLst>
              <a:ext uri="{FF2B5EF4-FFF2-40B4-BE49-F238E27FC236}">
                <a16:creationId xmlns:a16="http://schemas.microsoft.com/office/drawing/2014/main" id="{166C8545-243E-4ABD-ABB9-055C50DA3E4D}"/>
              </a:ext>
            </a:extLst>
          </p:cNvPr>
          <p:cNvSpPr txBox="1">
            <a:spLocks/>
          </p:cNvSpPr>
          <p:nvPr/>
        </p:nvSpPr>
        <p:spPr bwMode="auto">
          <a:xfrm>
            <a:off x="660399" y="1077686"/>
            <a:ext cx="107285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80975" lvl="1" algn="just"/>
            <a:r>
              <a:rPr lang="pl-PL" altLang="pl-PL" sz="2800" dirty="0">
                <a:latin typeface="+mn-lt"/>
                <a:ea typeface="Lato Heavy"/>
                <a:cs typeface="Lato Heavy"/>
              </a:rPr>
              <a:t>Cele szczegółowe celu polityki 3:</a:t>
            </a:r>
          </a:p>
          <a:p>
            <a:pPr marL="180975" lvl="1" algn="just"/>
            <a:endParaRPr lang="pl-PL" altLang="pl-PL" sz="2000" dirty="0">
              <a:latin typeface="+mn-lt"/>
              <a:ea typeface="Lato Heavy"/>
              <a:cs typeface="Lato Heavy"/>
            </a:endParaRPr>
          </a:p>
          <a:p>
            <a:pPr marL="180975" lvl="1" algn="just"/>
            <a:r>
              <a:rPr lang="pl-PL" altLang="pl-PL" sz="2000" dirty="0">
                <a:latin typeface="+mn-lt"/>
                <a:ea typeface="Lato Heavy"/>
                <a:cs typeface="Lato Heavy"/>
              </a:rPr>
              <a:t>- (i) Rozwój odpornej na zmiany klimatu, inteligentnej, bezpiecznej, zrównoważonej </a:t>
            </a:r>
            <a:br>
              <a:rPr lang="pl-PL" altLang="pl-PL" sz="2000" dirty="0">
                <a:latin typeface="+mn-lt"/>
                <a:ea typeface="Lato Heavy"/>
                <a:cs typeface="Lato Heavy"/>
              </a:rPr>
            </a:br>
            <a:r>
              <a:rPr lang="pl-PL" altLang="pl-PL" sz="2000" dirty="0">
                <a:latin typeface="+mn-lt"/>
                <a:ea typeface="Lato Heavy"/>
                <a:cs typeface="Lato Heavy"/>
              </a:rPr>
              <a:t>i intermodalnej TEN-T;</a:t>
            </a:r>
          </a:p>
          <a:p>
            <a:pPr marL="180975" lvl="1" algn="just"/>
            <a:r>
              <a:rPr lang="pl-PL" altLang="pl-PL" sz="2000" dirty="0">
                <a:latin typeface="+mn-lt"/>
                <a:ea typeface="Lato Heavy"/>
                <a:cs typeface="Lato Heavy"/>
              </a:rPr>
              <a:t>- </a:t>
            </a:r>
            <a:r>
              <a:rPr lang="pl-PL" altLang="pl-PL" sz="2000" b="1" dirty="0">
                <a:latin typeface="+mn-lt"/>
                <a:ea typeface="Lato Heavy"/>
                <a:cs typeface="Lato Heavy"/>
              </a:rPr>
              <a:t>(ii) Rozwój i udoskonalanie zrównoważonej, odpornej na zmianę klimatu, inteligentnej </a:t>
            </a:r>
            <a:br>
              <a:rPr lang="pl-PL" altLang="pl-PL" sz="2000" b="1" dirty="0">
                <a:latin typeface="+mn-lt"/>
                <a:ea typeface="Lato Heavy"/>
                <a:cs typeface="Lato Heavy"/>
              </a:rPr>
            </a:br>
            <a:r>
              <a:rPr lang="pl-PL" altLang="pl-PL" sz="2000" b="1" dirty="0">
                <a:latin typeface="+mn-lt"/>
                <a:ea typeface="Lato Heavy"/>
                <a:cs typeface="Lato Heavy"/>
              </a:rPr>
              <a:t>i intermodalnej mobilności na poziomie krajowym, regionalnym i lokalnym, w tym poprawa dostępu do sieci TEN-T oraz mobilności transgranicznej.</a:t>
            </a:r>
          </a:p>
        </p:txBody>
      </p:sp>
    </p:spTree>
    <p:extLst>
      <p:ext uri="{BB962C8B-B14F-4D97-AF65-F5344CB8AC3E}">
        <p14:creationId xmlns:p14="http://schemas.microsoft.com/office/powerpoint/2010/main" val="2918336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BE4D20A2-53F3-4FBA-9989-5A91BEEFAAF3}"/>
              </a:ext>
            </a:extLst>
          </p:cNvPr>
          <p:cNvSpPr txBox="1">
            <a:spLocks/>
          </p:cNvSpPr>
          <p:nvPr/>
        </p:nvSpPr>
        <p:spPr bwMode="auto">
          <a:xfrm>
            <a:off x="660398" y="5551714"/>
            <a:ext cx="11226801" cy="1012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pl-PL" altLang="pl-PL" sz="2400" dirty="0">
              <a:latin typeface="+mn-lt"/>
              <a:ea typeface="Lato Heavy"/>
              <a:cs typeface="Lato Heavy"/>
            </a:endParaRPr>
          </a:p>
        </p:txBody>
      </p:sp>
      <p:sp>
        <p:nvSpPr>
          <p:cNvPr id="16" name="Tytuł 1">
            <a:extLst>
              <a:ext uri="{FF2B5EF4-FFF2-40B4-BE49-F238E27FC236}">
                <a16:creationId xmlns:a16="http://schemas.microsoft.com/office/drawing/2014/main" id="{166C8545-243E-4ABD-ABB9-055C50DA3E4D}"/>
              </a:ext>
            </a:extLst>
          </p:cNvPr>
          <p:cNvSpPr txBox="1">
            <a:spLocks/>
          </p:cNvSpPr>
          <p:nvPr/>
        </p:nvSpPr>
        <p:spPr bwMode="auto">
          <a:xfrm>
            <a:off x="660399" y="2253343"/>
            <a:ext cx="10728529" cy="4171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just"/>
            <a:r>
              <a:rPr lang="pl-PL" altLang="pl-PL" sz="3000" dirty="0">
                <a:latin typeface="+mn-lt"/>
                <a:ea typeface="Lato Heavy"/>
                <a:cs typeface="Lato Heavy"/>
              </a:rPr>
              <a:t>(ii) Rozwój i udoskonalanie zrównoważonej, odpornej na zmianę klimatu, inteligentnej i intermodalnej mobilności na poziomie krajowym, regionalnym i lokalnym, w tym poprawa dostępu do sieci TEN-T oraz mobilności transgranicznej – planowane kierunki interwencji: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projekty dotyczące budowy, przebudowy, remontu i modernizacji dróg wojewódzkich poza siecią TEN-T poprawiające spójność komunikacyjną regionu i subregionów, a także polegające </a:t>
            </a:r>
            <a:b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 wyprowadzeniu ruchu tranzytowego z miast poprzez budowę obwodnic i obejść miast </a:t>
            </a:r>
            <a:b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 przebiegu dróg wojewódzkich,</a:t>
            </a: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j</a:t>
            </a: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ako element uzupełniający projektów drogowych możliwe będzie finasowanie zadań dotyczących zwiększenia bezpieczeństwa ruchu (w tym zwiększenia bezpieczeństwa niezmotoryzowanych uczestników ruchu), jak również dotyczących  dróg dla rowerów, a także wydatków na infrastrukturę na potrzeby publicznego transportu zbiorowego (np. przystanki, zatoki, wiaty) </a:t>
            </a:r>
            <a:b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 pasie dróg wojewódzkich,</a:t>
            </a:r>
            <a:endParaRPr lang="pl-PL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80975" lvl="1" algn="just"/>
            <a:endParaRPr lang="pl-PL" altLang="pl-PL" sz="3600" dirty="0">
              <a:latin typeface="+mn-lt"/>
              <a:ea typeface="Lato Heavy"/>
              <a:cs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2002941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BE4D20A2-53F3-4FBA-9989-5A91BEEFAAF3}"/>
              </a:ext>
            </a:extLst>
          </p:cNvPr>
          <p:cNvSpPr txBox="1">
            <a:spLocks/>
          </p:cNvSpPr>
          <p:nvPr/>
        </p:nvSpPr>
        <p:spPr bwMode="auto">
          <a:xfrm>
            <a:off x="660398" y="5551714"/>
            <a:ext cx="11226801" cy="1012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pl-PL" altLang="pl-PL" sz="2400" dirty="0">
              <a:latin typeface="+mn-lt"/>
              <a:ea typeface="Lato Heavy"/>
              <a:cs typeface="Lato Heavy"/>
            </a:endParaRPr>
          </a:p>
        </p:txBody>
      </p:sp>
      <p:sp>
        <p:nvSpPr>
          <p:cNvPr id="16" name="Tytuł 1">
            <a:extLst>
              <a:ext uri="{FF2B5EF4-FFF2-40B4-BE49-F238E27FC236}">
                <a16:creationId xmlns:a16="http://schemas.microsoft.com/office/drawing/2014/main" id="{166C8545-243E-4ABD-ABB9-055C50DA3E4D}"/>
              </a:ext>
            </a:extLst>
          </p:cNvPr>
          <p:cNvSpPr txBox="1">
            <a:spLocks/>
          </p:cNvSpPr>
          <p:nvPr/>
        </p:nvSpPr>
        <p:spPr bwMode="auto">
          <a:xfrm>
            <a:off x="660399" y="1077686"/>
            <a:ext cx="107285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altLang="pl-PL" sz="3000" dirty="0">
                <a:latin typeface="+mn-lt"/>
                <a:ea typeface="Lato Heavy"/>
                <a:cs typeface="Lato Heavy"/>
              </a:rPr>
              <a:t>(ii) Rozwój i udoskonalanie zrównoważonej, odpornej na zmianę klimatu, inteligentnej i intermodalnej mobilności na poziomie krajowym, regionalnym i lokalnym, w tym poprawa dostępu do sieci TEN-T oraz mobilności transgranicznej – planowane kierunki interwencji – </a:t>
            </a:r>
            <a:r>
              <a:rPr lang="pl-PL" altLang="pl-PL" sz="3000" dirty="0" err="1">
                <a:latin typeface="+mn-lt"/>
                <a:ea typeface="Lato Heavy"/>
                <a:cs typeface="Lato Heavy"/>
              </a:rPr>
              <a:t>c.d</a:t>
            </a:r>
            <a:r>
              <a:rPr lang="pl-PL" altLang="pl-PL" sz="3000" dirty="0">
                <a:latin typeface="+mn-lt"/>
                <a:ea typeface="Lato Heavy"/>
                <a:cs typeface="Lato Heavy"/>
              </a:rPr>
              <a:t>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działania związane z rozwojem transportu kolejowego poza siecią TEN-T poprzez  inwestycje </a:t>
            </a:r>
            <a:b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 linie kolejowe (budowę, przebudowę, modernizację oraz remont) poprawiające spójność komunikacyjną oraz ograniczające wykluczenie komunikacyjne,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j</a:t>
            </a: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ako element uzupełniający możliwe będzie finasowanie infrastruktury towarzyszącej (np. perony </a:t>
            </a:r>
            <a:b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przystanki kolejowe) służącej do obsługi ruchu pasażerskiego,</a:t>
            </a: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w</a:t>
            </a: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ramach interwencji uzupełniającej przewiduje się możliwość finansowania zakupu taboru kolejowego do przewozów o charakterze regionalnym w publicznym systemie transportu zbiorowego.</a:t>
            </a:r>
            <a:endParaRPr lang="pl-PL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390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BE4D20A2-53F3-4FBA-9989-5A91BEEFAAF3}"/>
              </a:ext>
            </a:extLst>
          </p:cNvPr>
          <p:cNvSpPr txBox="1">
            <a:spLocks/>
          </p:cNvSpPr>
          <p:nvPr/>
        </p:nvSpPr>
        <p:spPr bwMode="auto">
          <a:xfrm>
            <a:off x="660398" y="5551714"/>
            <a:ext cx="11226801" cy="1012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pl-PL" altLang="pl-PL" sz="2400" dirty="0">
              <a:latin typeface="+mn-lt"/>
              <a:ea typeface="Lato Heavy"/>
              <a:cs typeface="Lato Heavy"/>
            </a:endParaRPr>
          </a:p>
        </p:txBody>
      </p:sp>
      <p:sp>
        <p:nvSpPr>
          <p:cNvPr id="16" name="Tytuł 1">
            <a:extLst>
              <a:ext uri="{FF2B5EF4-FFF2-40B4-BE49-F238E27FC236}">
                <a16:creationId xmlns:a16="http://schemas.microsoft.com/office/drawing/2014/main" id="{166C8545-243E-4ABD-ABB9-055C50DA3E4D}"/>
              </a:ext>
            </a:extLst>
          </p:cNvPr>
          <p:cNvSpPr txBox="1">
            <a:spLocks/>
          </p:cNvSpPr>
          <p:nvPr/>
        </p:nvSpPr>
        <p:spPr bwMode="auto">
          <a:xfrm>
            <a:off x="660399" y="1077686"/>
            <a:ext cx="107285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just"/>
            <a:r>
              <a:rPr lang="pl-PL" altLang="pl-PL" sz="3200" dirty="0">
                <a:latin typeface="+mn-lt"/>
                <a:ea typeface="Lato Heavy"/>
                <a:cs typeface="Lato Heavy"/>
              </a:rPr>
              <a:t>(ii) Rozwój i udoskonalanie zrównoważonej, odpornej na zmianę klimatu, inteligentnej i intermodalnej mobilności na poziomie krajowym, regionalnym i lokalnym, w tym poprawa dostępu do sieci TEN-T oraz mobilności transgranicznej - główne grupy docelowe:</a:t>
            </a:r>
            <a:endParaRPr lang="pl-PL" altLang="pl-PL" sz="3600" dirty="0">
              <a:latin typeface="+mn-lt"/>
              <a:ea typeface="Lato Heavy"/>
              <a:cs typeface="Lato Heavy"/>
            </a:endParaRPr>
          </a:p>
          <a:p>
            <a:pPr marL="538163" lvl="1" indent="-357188" algn="just">
              <a:buFontTx/>
              <a:buChar char="-"/>
            </a:pPr>
            <a:r>
              <a:rPr lang="pl-PL" altLang="pl-PL" sz="3200" dirty="0">
                <a:ea typeface="Lato Heavy"/>
                <a:cs typeface="Lato Heavy"/>
              </a:rPr>
              <a:t>m</a:t>
            </a:r>
            <a:r>
              <a:rPr lang="pl-P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ieszkańcy województwa dolnośląskiego, </a:t>
            </a:r>
          </a:p>
          <a:p>
            <a:pPr marL="538163" lvl="1" indent="-357188" algn="just">
              <a:buFontTx/>
              <a:buChar char="-"/>
            </a:pPr>
            <a:r>
              <a:rPr lang="pl-PL" sz="3200" dirty="0">
                <a:ea typeface="Times New Roman" panose="02020603050405020304" pitchFamily="18" charset="0"/>
              </a:rPr>
              <a:t>t</a:t>
            </a:r>
            <a:r>
              <a:rPr lang="pl-P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uryści,</a:t>
            </a:r>
          </a:p>
          <a:p>
            <a:pPr marL="538163" lvl="1" indent="-357188" algn="just">
              <a:buFontTx/>
              <a:buChar char="-"/>
            </a:pPr>
            <a:r>
              <a:rPr lang="pl-P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przedsiębiorcy,</a:t>
            </a:r>
            <a:r>
              <a:rPr lang="pl-PL" sz="3200" dirty="0">
                <a:ea typeface="Times New Roman" panose="02020603050405020304" pitchFamily="18" charset="0"/>
              </a:rPr>
              <a:t> instytucje i przedsiębiorstwa korzystające z rezultatów projektu.</a:t>
            </a:r>
            <a:endParaRPr lang="pl-PL" sz="3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213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BE4D20A2-53F3-4FBA-9989-5A91BEEFAAF3}"/>
              </a:ext>
            </a:extLst>
          </p:cNvPr>
          <p:cNvSpPr txBox="1">
            <a:spLocks/>
          </p:cNvSpPr>
          <p:nvPr/>
        </p:nvSpPr>
        <p:spPr bwMode="auto">
          <a:xfrm>
            <a:off x="660398" y="5551714"/>
            <a:ext cx="11226801" cy="1012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pl-PL" altLang="pl-PL" sz="2400" dirty="0">
              <a:latin typeface="+mn-lt"/>
              <a:ea typeface="Lato Heavy"/>
              <a:cs typeface="Lato Heavy"/>
            </a:endParaRPr>
          </a:p>
        </p:txBody>
      </p:sp>
      <p:sp>
        <p:nvSpPr>
          <p:cNvPr id="16" name="Tytuł 1">
            <a:extLst>
              <a:ext uri="{FF2B5EF4-FFF2-40B4-BE49-F238E27FC236}">
                <a16:creationId xmlns:a16="http://schemas.microsoft.com/office/drawing/2014/main" id="{166C8545-243E-4ABD-ABB9-055C50DA3E4D}"/>
              </a:ext>
            </a:extLst>
          </p:cNvPr>
          <p:cNvSpPr txBox="1">
            <a:spLocks/>
          </p:cNvSpPr>
          <p:nvPr/>
        </p:nvSpPr>
        <p:spPr bwMode="auto">
          <a:xfrm>
            <a:off x="660399" y="1077686"/>
            <a:ext cx="107285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80975" lvl="1" algn="just"/>
            <a:r>
              <a:rPr lang="pl-PL" altLang="pl-PL" sz="3200" dirty="0">
                <a:latin typeface="+mn-lt"/>
                <a:ea typeface="Lato Heavy"/>
                <a:cs typeface="Lato Heavy"/>
              </a:rPr>
              <a:t>(ii) Rozwój i udoskonalanie zrównoważonej, odpornej na zmianę klimatu, inteligentnej i intermodalnej mobilności na poziomie krajowym, regionalnym i lokalnym, w tym poprawa dostępu do sieci TEN-T oraz mobilności transgranicznej.</a:t>
            </a:r>
          </a:p>
          <a:p>
            <a:pPr marL="180975" lvl="1" algn="just"/>
            <a:endParaRPr lang="pl-PL" altLang="pl-PL" sz="2000" dirty="0">
              <a:latin typeface="+mn-lt"/>
              <a:ea typeface="Lato Heavy"/>
              <a:cs typeface="Lato Heavy"/>
            </a:endParaRPr>
          </a:p>
          <a:p>
            <a:pPr marL="180975" lvl="1" algn="just"/>
            <a:r>
              <a:rPr lang="pl-PL" altLang="pl-PL" sz="2000" dirty="0">
                <a:latin typeface="+mn-lt"/>
                <a:ea typeface="Lato Heavy"/>
                <a:cs typeface="Lato Heavy"/>
              </a:rPr>
              <a:t>Wskaźniki produktu:</a:t>
            </a:r>
          </a:p>
          <a:p>
            <a:pPr marL="538163" lvl="1" indent="-357188" algn="just">
              <a:buFontTx/>
              <a:buChar char="-"/>
            </a:pPr>
            <a:r>
              <a:rPr lang="pl-PL" altLang="pl-PL" sz="2000" dirty="0">
                <a:latin typeface="+mn-lt"/>
                <a:ea typeface="Lato Heavy"/>
                <a:cs typeface="Lato Heavy"/>
              </a:rPr>
              <a:t>RCO 44 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Długość nowych lub rozbudowanych dróg - poza TEN-T (km) </a:t>
            </a:r>
          </a:p>
          <a:p>
            <a:pPr marL="538163" lvl="1" indent="-357188" algn="just">
              <a:buFontTx/>
              <a:buChar char="-"/>
            </a:pPr>
            <a:r>
              <a:rPr lang="pl-PL" sz="2000" dirty="0">
                <a:latin typeface="+mn-lt"/>
                <a:ea typeface="Calibri" panose="020F0502020204030204" pitchFamily="34" charset="0"/>
              </a:rPr>
              <a:t>RCO 46 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Długość dróg przebudowanych lub zmodernizowanych – poza TEN-T (km)</a:t>
            </a:r>
          </a:p>
          <a:p>
            <a:pPr marL="538163" lvl="1" indent="-357188" algn="just">
              <a:buFontTx/>
              <a:buChar char="-"/>
            </a:pPr>
            <a:r>
              <a:rPr lang="pl-PL" sz="2000" dirty="0">
                <a:latin typeface="+mn-lt"/>
                <a:ea typeface="Calibri" panose="020F0502020204030204" pitchFamily="34" charset="0"/>
              </a:rPr>
              <a:t>RC0 50</a:t>
            </a:r>
            <a:r>
              <a:rPr lang="pl-PL" sz="2000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Długość przebudowanych lub zmodernizowanych linii kolejowych – poza TEN-T (km)</a:t>
            </a:r>
          </a:p>
          <a:p>
            <a:pPr marL="180975" lvl="1" algn="just"/>
            <a:endParaRPr lang="pl-PL" sz="2000" dirty="0">
              <a:latin typeface="+mn-lt"/>
              <a:ea typeface="Calibri" panose="020F0502020204030204" pitchFamily="34" charset="0"/>
            </a:endParaRPr>
          </a:p>
          <a:p>
            <a:pPr marL="180975" lvl="1" algn="just"/>
            <a:r>
              <a:rPr lang="pl-PL" sz="2000" dirty="0">
                <a:effectLst/>
                <a:latin typeface="+mn-lt"/>
                <a:ea typeface="Calibri" panose="020F0502020204030204" pitchFamily="34" charset="0"/>
              </a:rPr>
              <a:t>Wskaźniki rezultatu:</a:t>
            </a:r>
          </a:p>
          <a:p>
            <a:pPr marL="538163" lvl="1" indent="-357188" algn="just">
              <a:buFontTx/>
              <a:buChar char="-"/>
            </a:pPr>
            <a:r>
              <a:rPr lang="pl-PL" sz="2000" dirty="0">
                <a:effectLst/>
                <a:latin typeface="+mn-lt"/>
                <a:ea typeface="Calibri" panose="020F0502020204030204" pitchFamily="34" charset="0"/>
              </a:rPr>
              <a:t>RCR 55 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Roczna liczba użytkowników nowo wybudowanych, przebudowanych, rozbudowanych lub zmodernizowanych dróg (pasażerokilometr/rok)</a:t>
            </a:r>
            <a:endParaRPr lang="pl-PL" sz="2000" dirty="0">
              <a:effectLst/>
              <a:latin typeface="+mn-lt"/>
              <a:ea typeface="Calibri" panose="020F0502020204030204" pitchFamily="34" charset="0"/>
            </a:endParaRPr>
          </a:p>
          <a:p>
            <a:pPr marL="538163" lvl="1" indent="-357188" algn="just">
              <a:buFontTx/>
              <a:buChar char="-"/>
            </a:pPr>
            <a:r>
              <a:rPr lang="pl-PL" sz="2000" dirty="0">
                <a:effectLst/>
                <a:latin typeface="+mn-lt"/>
                <a:ea typeface="Calibri" panose="020F0502020204030204" pitchFamily="34" charset="0"/>
              </a:rPr>
              <a:t>RCR 58 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Roczna liczba użytkowników nowo wybudowanych, rozbudowanych, przebudowanych lub zmodernizowanych linii kolejowych (pasażerokilometr/rok)</a:t>
            </a:r>
            <a:endParaRPr lang="pl-PL" sz="2000" dirty="0">
              <a:effectLst/>
              <a:latin typeface="+mn-lt"/>
              <a:ea typeface="Calibri" panose="020F0502020204030204" pitchFamily="34" charset="0"/>
            </a:endParaRPr>
          </a:p>
          <a:p>
            <a:pPr marL="538163" lvl="1" indent="-357188" algn="just">
              <a:buFontTx/>
              <a:buChar char="-"/>
            </a:pPr>
            <a:endParaRPr lang="pl-PL" sz="2400" dirty="0">
              <a:effectLst/>
              <a:latin typeface="+mn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994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556432" y="3085391"/>
            <a:ext cx="1062193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Dzi</a:t>
            </a:r>
            <a:r>
              <a:rPr lang="pl-PL" sz="2800" b="1" dirty="0">
                <a:solidFill>
                  <a:prstClr val="black"/>
                </a:solidFill>
                <a:latin typeface="Calibri"/>
              </a:rPr>
              <a:t>ękuję za uwagę!</a:t>
            </a:r>
          </a:p>
        </p:txBody>
      </p:sp>
      <p:pic>
        <p:nvPicPr>
          <p:cNvPr id="5" name="Picture 2" descr="FE_PR-DS-UE_EFSI-poziom-PL-kolor">
            <a:extLst>
              <a:ext uri="{FF2B5EF4-FFF2-40B4-BE49-F238E27FC236}">
                <a16:creationId xmlns:a16="http://schemas.microsoft.com/office/drawing/2014/main" id="{FE3699F2-0049-430D-A44F-AAD5E7D29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810" y="5167824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116240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</TotalTime>
  <Words>545</Words>
  <Application>Microsoft Office PowerPoint</Application>
  <PresentationFormat>Panoramiczny</PresentationFormat>
  <Paragraphs>39</Paragraphs>
  <Slides>8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1_Motyw pakietu Office</vt:lpstr>
      <vt:lpstr>2_Motyw pakietu Office</vt:lpstr>
      <vt:lpstr>Fundusze Europejskie  dla Dolnego Śląska 2021-2027 (FEDŚ 2021-2027) Cel polityki 3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 przygotowań Regionalnego Programu Operacyjnego Województwa Dolnośląskiego na lata 2021-2027</dc:title>
  <dc:creator>Przemysław Galkowski</dc:creator>
  <cp:lastModifiedBy>Grzegorz Mikołajczyk</cp:lastModifiedBy>
  <cp:revision>199</cp:revision>
  <dcterms:created xsi:type="dcterms:W3CDTF">2020-11-10T08:45:52Z</dcterms:created>
  <dcterms:modified xsi:type="dcterms:W3CDTF">2021-09-28T12:28:44Z</dcterms:modified>
</cp:coreProperties>
</file>