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5"/>
  </p:notesMasterIdLst>
  <p:sldIdLst>
    <p:sldId id="257" r:id="rId3"/>
    <p:sldId id="500" r:id="rId4"/>
    <p:sldId id="505" r:id="rId5"/>
    <p:sldId id="506" r:id="rId6"/>
    <p:sldId id="509" r:id="rId7"/>
    <p:sldId id="510" r:id="rId8"/>
    <p:sldId id="523" r:id="rId9"/>
    <p:sldId id="521" r:id="rId10"/>
    <p:sldId id="524" r:id="rId11"/>
    <p:sldId id="522" r:id="rId12"/>
    <p:sldId id="513" r:id="rId13"/>
    <p:sldId id="507" r:id="rId14"/>
    <p:sldId id="511" r:id="rId15"/>
    <p:sldId id="514" r:id="rId16"/>
    <p:sldId id="508" r:id="rId17"/>
    <p:sldId id="516" r:id="rId18"/>
    <p:sldId id="515" r:id="rId19"/>
    <p:sldId id="517" r:id="rId20"/>
    <p:sldId id="520" r:id="rId21"/>
    <p:sldId id="518" r:id="rId22"/>
    <p:sldId id="519" r:id="rId23"/>
    <p:sldId id="486" r:id="rId2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rolina Pasik" initials="KP" lastIdx="6" clrIdx="0"/>
  <p:cmAuthor id="2" name="Grzegorz Mikołajczyk" initials="GM" lastIdx="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93250" autoAdjust="0"/>
  </p:normalViewPr>
  <p:slideViewPr>
    <p:cSldViewPr snapToGrid="0">
      <p:cViewPr varScale="1">
        <p:scale>
          <a:sx n="107" d="100"/>
          <a:sy n="107" d="100"/>
        </p:scale>
        <p:origin x="74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F69911-753A-4668-9D37-6675C4072E5E}" type="datetimeFigureOut">
              <a:rPr lang="pl-PL" smtClean="0"/>
              <a:t>28.09.2021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924205-6B8F-456D-9FD8-3C71ABEEF6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6682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ymbol zastępczy obrazu slajdu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Symbol zastępczy notatek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dirty="0"/>
          </a:p>
        </p:txBody>
      </p:sp>
      <p:sp>
        <p:nvSpPr>
          <p:cNvPr id="27652" name="Symbol zastępczy numeru slajdu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8AD901F-4647-4EFD-A1C3-827697F3D947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3287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0322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9789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35093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1444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7453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4903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8515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0945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1720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5563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5314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47663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0561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3733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988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5299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2648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985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3892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565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5E560-EF6D-4E08-B863-55B68CE25269}" type="datetimeFigureOut">
              <a:rPr lang="pl-PL"/>
              <a:pPr>
                <a:defRPr/>
              </a:pPr>
              <a:t>28.09.2021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5F906-6BDB-4ACA-A696-ECE21A43F01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90821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E80C0-3B43-4AC2-9E59-FDA88B1BCDF7}" type="datetimeFigureOut">
              <a:rPr lang="pl-PL"/>
              <a:pPr>
                <a:defRPr/>
              </a:pPr>
              <a:t>28.09.2021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828DA-4D5B-4F4C-865C-BEDD152F682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03134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5AF9F-CA2E-4B48-A02C-8E1977612548}" type="datetimeFigureOut">
              <a:rPr lang="pl-PL"/>
              <a:pPr>
                <a:defRPr/>
              </a:pPr>
              <a:t>28.09.2021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9DD18-C813-42D7-9B7F-8459E17C74B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77897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5E560-EF6D-4E08-B863-55B68CE25269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28.09.2021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5F906-6BDB-4ACA-A696-ECE21A43F01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580352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71986-A307-43C0-950E-F9EC2CD0EDAB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28.09.2021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F7D44-12E0-40C7-B295-268AEA6171F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566495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30F17-8CBD-4B98-BC46-41FF4F061422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28.09.2021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752BC-6DAB-4A79-BFD6-36D177BA284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537337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5EEA2-B9D6-4817-A9EE-74A331FBE1B9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28.09.2021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A9139-21BB-4437-9AE6-C658B6B24A1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656013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C0D25-63E2-4F9E-8671-5A48244C300C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28.09.2021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E53EB-D8B0-4BE0-A1FE-227EDCED881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392684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8BA4F-EC0B-4509-ADD5-A17E4906FCAD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28.09.2021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D2D78-A238-41EA-AC0F-B7121F73C95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372899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37C8B-2CA2-4C4D-A828-7225FB44EAF2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28.09.2021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547AD-3638-4FE1-9C80-C9018D5446F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160882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6C199-DBD3-4D46-AF36-6693EBC7279D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28.09.2021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BE565-13AE-4080-BE1F-86A19DE4938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63140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71986-A307-43C0-950E-F9EC2CD0EDAB}" type="datetimeFigureOut">
              <a:rPr lang="pl-PL"/>
              <a:pPr>
                <a:defRPr/>
              </a:pPr>
              <a:t>28.09.2021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F7D44-12E0-40C7-B295-268AEA6171F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712455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6C175-BAB7-4B02-AF5A-C8A6B0F26F04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28.09.2021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93DAB-CF7E-4E21-B1BB-A5EEE3B2805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989743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E80C0-3B43-4AC2-9E59-FDA88B1BCDF7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28.09.2021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828DA-4D5B-4F4C-865C-BEDD152F682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914984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5AF9F-CA2E-4B48-A02C-8E1977612548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28.09.2021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9DD18-C813-42D7-9B7F-8459E17C74B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26386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30F17-8CBD-4B98-BC46-41FF4F061422}" type="datetimeFigureOut">
              <a:rPr lang="pl-PL"/>
              <a:pPr>
                <a:defRPr/>
              </a:pPr>
              <a:t>28.09.2021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752BC-6DAB-4A79-BFD6-36D177BA284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83889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5EEA2-B9D6-4817-A9EE-74A331FBE1B9}" type="datetimeFigureOut">
              <a:rPr lang="pl-PL"/>
              <a:pPr>
                <a:defRPr/>
              </a:pPr>
              <a:t>28.09.2021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A9139-21BB-4437-9AE6-C658B6B24A1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22993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C0D25-63E2-4F9E-8671-5A48244C300C}" type="datetimeFigureOut">
              <a:rPr lang="pl-PL"/>
              <a:pPr>
                <a:defRPr/>
              </a:pPr>
              <a:t>28.09.2021</a:t>
            </a:fld>
            <a:endParaRPr lang="pl-PL" dirty="0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E53EB-D8B0-4BE0-A1FE-227EDCED881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44494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8BA4F-EC0B-4509-ADD5-A17E4906FCAD}" type="datetimeFigureOut">
              <a:rPr lang="pl-PL"/>
              <a:pPr>
                <a:defRPr/>
              </a:pPr>
              <a:t>28.09.2021</a:t>
            </a:fld>
            <a:endParaRPr lang="pl-PL" dirty="0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D2D78-A238-41EA-AC0F-B7121F73C95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22294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37C8B-2CA2-4C4D-A828-7225FB44EAF2}" type="datetimeFigureOut">
              <a:rPr lang="pl-PL"/>
              <a:pPr>
                <a:defRPr/>
              </a:pPr>
              <a:t>28.09.2021</a:t>
            </a:fld>
            <a:endParaRPr lang="pl-PL" dirty="0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547AD-3638-4FE1-9C80-C9018D5446F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07397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6C199-DBD3-4D46-AF36-6693EBC7279D}" type="datetimeFigureOut">
              <a:rPr lang="pl-PL"/>
              <a:pPr>
                <a:defRPr/>
              </a:pPr>
              <a:t>28.09.2021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BE565-13AE-4080-BE1F-86A19DE4938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2499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6C175-BAB7-4B02-AF5A-C8A6B0F26F04}" type="datetimeFigureOut">
              <a:rPr lang="pl-PL"/>
              <a:pPr>
                <a:defRPr/>
              </a:pPr>
              <a:t>28.09.2021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93DAB-CF7E-4E21-B1BB-A5EEE3B2805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59464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B59076-1E8F-433D-B9AB-BEA1F2606673}" type="datetimeFigureOut">
              <a:rPr lang="pl-PL"/>
              <a:pPr>
                <a:defRPr/>
              </a:pPr>
              <a:t>28.09.2021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72EBE806-042F-42D8-86BE-D947F4B7833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45078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B59076-1E8F-433D-B9AB-BEA1F2606673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28.09.2021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72EBE806-042F-42D8-86BE-D947F4B7833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24741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790575"/>
            <a:ext cx="9144000" cy="49418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Fundusze Europejskie </a:t>
            </a:r>
            <a:b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dla Dolnego Śląska 2021-2027</a:t>
            </a:r>
            <a:b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(FEDS 2021-2027)</a:t>
            </a:r>
            <a:b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 polityki 2</a:t>
            </a:r>
          </a:p>
        </p:txBody>
      </p:sp>
      <p:sp>
        <p:nvSpPr>
          <p:cNvPr id="2051" name="Podtytuł 2"/>
          <p:cNvSpPr>
            <a:spLocks noGrp="1"/>
          </p:cNvSpPr>
          <p:nvPr>
            <p:ph type="subTitle" idx="1"/>
          </p:nvPr>
        </p:nvSpPr>
        <p:spPr>
          <a:xfrm>
            <a:off x="7896202" y="6453188"/>
            <a:ext cx="2771798" cy="404812"/>
          </a:xfrm>
        </p:spPr>
        <p:txBody>
          <a:bodyPr/>
          <a:lstStyle/>
          <a:p>
            <a:pPr eaLnBrk="1" hangingPunct="1"/>
            <a:r>
              <a:rPr lang="pl-PL" altLang="pl-PL" sz="1400">
                <a:solidFill>
                  <a:schemeClr val="tx1"/>
                </a:solidFill>
              </a:rPr>
              <a:t>Wrocław 2021</a:t>
            </a:r>
            <a:endParaRPr lang="pl-PL" altLang="pl-PL" sz="1400" dirty="0">
              <a:solidFill>
                <a:schemeClr val="tx1"/>
              </a:solidFill>
            </a:endParaRPr>
          </a:p>
        </p:txBody>
      </p:sp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0389" y="188914"/>
            <a:ext cx="4249737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FE_PR-DS-UE_EFSI-poziom-PL-kolor">
            <a:extLst>
              <a:ext uri="{FF2B5EF4-FFF2-40B4-BE49-F238E27FC236}">
                <a16:creationId xmlns:a16="http://schemas.microsoft.com/office/drawing/2014/main" id="{DC665684-3F6B-4227-A146-139EDDB981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9496" y="158502"/>
            <a:ext cx="4824536" cy="678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95718" y="43359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9891429E-4E69-415D-90B0-1F1A190ACCE7}"/>
              </a:ext>
            </a:extLst>
          </p:cNvPr>
          <p:cNvSpPr txBox="1">
            <a:spLocks/>
          </p:cNvSpPr>
          <p:nvPr/>
        </p:nvSpPr>
        <p:spPr bwMode="auto">
          <a:xfrm>
            <a:off x="559559" y="614148"/>
            <a:ext cx="11136255" cy="6243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1" algn="l"/>
            <a:r>
              <a:rPr lang="pl-PL" altLang="pl-PL" sz="3200" dirty="0">
                <a:latin typeface="+mn-lt"/>
                <a:ea typeface="Lato Heavy"/>
                <a:cs typeface="Lato Heavy"/>
              </a:rPr>
              <a:t>(ii) Wspieranie energii odnawialnej zgodnie z dyrektywą (UE) 2018/2001, w tym określonymi w niej kryteriami zrównoważonego rozwoju – główne grupy docelowe:</a:t>
            </a:r>
          </a:p>
          <a:p>
            <a:pPr marL="180975" lvl="1" algn="just"/>
            <a:endParaRPr lang="pl-PL" altLang="pl-PL" sz="2800" dirty="0">
              <a:latin typeface="+mn-lt"/>
              <a:ea typeface="Lato Heavy"/>
              <a:cs typeface="Lato Heavy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pl-PL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mieszkańcy województwa dolnośląskiego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pl-PL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klastry energii,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pl-PL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spółdzielnie energetyczne,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pl-PL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p</a:t>
            </a:r>
            <a:r>
              <a:rPr lang="pl-PL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rosumenci.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endParaRPr lang="pl-PL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80975" lvl="1" algn="just"/>
            <a:endParaRPr lang="pl-PL" altLang="pl-PL" sz="2400" dirty="0">
              <a:latin typeface="+mn-lt"/>
              <a:ea typeface="Lato Heavy"/>
              <a:cs typeface="Lato Heavy"/>
            </a:endParaRPr>
          </a:p>
          <a:p>
            <a:pPr marL="523875" lvl="1" indent="-342900" algn="just">
              <a:buFontTx/>
              <a:buChar char="-"/>
            </a:pPr>
            <a:endParaRPr lang="pl-PL" altLang="pl-PL" sz="2400" b="1" dirty="0">
              <a:latin typeface="+mn-lt"/>
              <a:ea typeface="Lato Heavy"/>
              <a:cs typeface="Lato Heavy"/>
            </a:endParaRPr>
          </a:p>
        </p:txBody>
      </p:sp>
    </p:spTree>
    <p:extLst>
      <p:ext uri="{BB962C8B-B14F-4D97-AF65-F5344CB8AC3E}">
        <p14:creationId xmlns:p14="http://schemas.microsoft.com/office/powerpoint/2010/main" val="1472801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95718" y="43359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9891429E-4E69-415D-90B0-1F1A190ACCE7}"/>
              </a:ext>
            </a:extLst>
          </p:cNvPr>
          <p:cNvSpPr txBox="1">
            <a:spLocks/>
          </p:cNvSpPr>
          <p:nvPr/>
        </p:nvSpPr>
        <p:spPr bwMode="auto">
          <a:xfrm>
            <a:off x="559559" y="614147"/>
            <a:ext cx="11136255" cy="6880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1" algn="just"/>
            <a:r>
              <a:rPr lang="pl-PL" altLang="pl-PL" sz="3200" dirty="0">
                <a:latin typeface="+mn-lt"/>
                <a:ea typeface="Lato Heavy"/>
                <a:cs typeface="Lato Heavy"/>
              </a:rPr>
              <a:t>(ii) Wspieranie energii odnawialnej zgodnie z dyrektywą (UE) 2018/2001, w tym określonymi w niej kryteriami zrównoważonego rozwoju</a:t>
            </a:r>
          </a:p>
          <a:p>
            <a:pPr marL="0" lvl="1" algn="just"/>
            <a:endParaRPr lang="pl-PL" altLang="pl-PL" sz="2600" dirty="0">
              <a:latin typeface="+mn-lt"/>
              <a:ea typeface="Lato Heavy"/>
              <a:cs typeface="Lato Heavy"/>
            </a:endParaRPr>
          </a:p>
          <a:p>
            <a:pPr marL="180975" lvl="1" algn="just"/>
            <a:r>
              <a:rPr lang="pl-PL" altLang="pl-PL" sz="2400" dirty="0">
                <a:latin typeface="+mn-lt"/>
                <a:ea typeface="Lato Heavy"/>
                <a:cs typeface="Lato Heavy"/>
              </a:rPr>
              <a:t>Wskaźniki produktu:</a:t>
            </a:r>
          </a:p>
          <a:p>
            <a:pPr marL="538163" lvl="1" indent="-357188" algn="just">
              <a:buFontTx/>
              <a:buChar char="-"/>
            </a:pPr>
            <a:r>
              <a:rPr lang="pl-PL" altLang="pl-PL" sz="2400" dirty="0">
                <a:latin typeface="+mn-lt"/>
                <a:ea typeface="Lato Heavy"/>
                <a:cs typeface="Lato Heavy"/>
              </a:rPr>
              <a:t>RCO 22 </a:t>
            </a:r>
            <a: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Dodatkowa zdolność wytwarzania energii odnawialnej (w tym: energii elektrycznej, energii cieplnej) (MW)</a:t>
            </a:r>
            <a:endParaRPr lang="pl-PL" altLang="pl-PL" sz="2400" dirty="0">
              <a:latin typeface="+mn-lt"/>
              <a:ea typeface="Lato Heavy"/>
              <a:cs typeface="Lato Heavy"/>
            </a:endParaRPr>
          </a:p>
          <a:p>
            <a:pPr marL="180975" lvl="1" algn="just"/>
            <a:endParaRPr lang="pl-PL" sz="2400" dirty="0">
              <a:latin typeface="+mn-lt"/>
              <a:ea typeface="Calibri" panose="020F0502020204030204" pitchFamily="34" charset="0"/>
            </a:endParaRPr>
          </a:p>
          <a:p>
            <a:pPr marL="180975" lvl="1" algn="just"/>
            <a:r>
              <a:rPr lang="pl-PL" sz="2400" dirty="0">
                <a:effectLst/>
                <a:latin typeface="+mn-lt"/>
                <a:ea typeface="Calibri" panose="020F0502020204030204" pitchFamily="34" charset="0"/>
              </a:rPr>
              <a:t>Wskaźniki rezultatu:</a:t>
            </a:r>
          </a:p>
          <a:p>
            <a:pPr marL="538163" lvl="1" indent="-357188" algn="just">
              <a:buFontTx/>
              <a:buChar char="-"/>
            </a:pPr>
            <a: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RCR 32 (WLWK) Dodatkowa moc zainstalowana odnawialnych źródeł energii (MW)</a:t>
            </a:r>
          </a:p>
          <a:p>
            <a:pPr marL="180975" lvl="1" algn="just"/>
            <a:endParaRPr lang="pl-PL" sz="2400" i="1" dirty="0">
              <a:ea typeface="Calibri" panose="020F0502020204030204" pitchFamily="34" charset="0"/>
            </a:endParaRPr>
          </a:p>
          <a:p>
            <a:pPr marL="180975" lvl="1" algn="just"/>
            <a:endParaRPr lang="pl-PL" sz="2400" i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538163" lvl="1" indent="-357188" algn="just">
              <a:buFontTx/>
              <a:buChar char="-"/>
            </a:pPr>
            <a:endParaRPr lang="pl-PL" altLang="pl-PL" sz="1400" i="1" dirty="0">
              <a:latin typeface="+mn-lt"/>
              <a:ea typeface="Lato Heavy"/>
              <a:cs typeface="Lato Heavy"/>
            </a:endParaRPr>
          </a:p>
          <a:p>
            <a:pPr marL="523875" lvl="1" indent="-342900" algn="just">
              <a:buFontTx/>
              <a:buChar char="-"/>
            </a:pPr>
            <a:endParaRPr lang="pl-PL" altLang="pl-PL" sz="2400" b="1" dirty="0">
              <a:latin typeface="+mn-lt"/>
              <a:ea typeface="Lato Heavy"/>
              <a:cs typeface="Lato Heavy"/>
            </a:endParaRPr>
          </a:p>
        </p:txBody>
      </p:sp>
    </p:spTree>
    <p:extLst>
      <p:ext uri="{BB962C8B-B14F-4D97-AF65-F5344CB8AC3E}">
        <p14:creationId xmlns:p14="http://schemas.microsoft.com/office/powerpoint/2010/main" val="27628128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95718" y="43359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9891429E-4E69-415D-90B0-1F1A190ACCE7}"/>
              </a:ext>
            </a:extLst>
          </p:cNvPr>
          <p:cNvSpPr txBox="1">
            <a:spLocks/>
          </p:cNvSpPr>
          <p:nvPr/>
        </p:nvSpPr>
        <p:spPr bwMode="auto">
          <a:xfrm>
            <a:off x="559559" y="614148"/>
            <a:ext cx="11136255" cy="6005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180975" lvl="1" algn="just"/>
            <a:endParaRPr lang="pl-PL" altLang="pl-PL" sz="2400" dirty="0">
              <a:latin typeface="+mn-lt"/>
              <a:ea typeface="Lato Heavy"/>
              <a:cs typeface="Lato Heavy"/>
            </a:endParaRPr>
          </a:p>
          <a:p>
            <a:pPr marL="0" lvl="1" algn="just"/>
            <a:r>
              <a:rPr lang="pl-PL" altLang="pl-PL" sz="2400" dirty="0">
                <a:latin typeface="+mn-lt"/>
                <a:ea typeface="Lato Heavy"/>
                <a:cs typeface="Lato Heavy"/>
              </a:rPr>
              <a:t>(v) Wspieranie dostępu do wody oraz zrównoważonej gospodarki wodnej - planowane kierunki interwencji:</a:t>
            </a:r>
          </a:p>
          <a:p>
            <a:pPr marL="180975" lvl="1" algn="just"/>
            <a:endParaRPr lang="pl-PL" altLang="pl-PL" sz="2400" dirty="0">
              <a:latin typeface="+mn-lt"/>
              <a:ea typeface="Lato Heavy"/>
              <a:cs typeface="Lato Heavy"/>
            </a:endParaRPr>
          </a:p>
          <a:p>
            <a:pPr marL="523875" lvl="1" indent="-342900" algn="just">
              <a:buFont typeface="Arial" panose="020B0604020202020204" pitchFamily="34" charset="0"/>
              <a:buChar char="•"/>
            </a:pPr>
            <a:r>
              <a:rPr lang="pl-PL" altLang="pl-PL" sz="2000" dirty="0">
                <a:latin typeface="+mn-lt"/>
                <a:ea typeface="Lato Heavy"/>
                <a:cs typeface="Lato Heavy"/>
              </a:rPr>
              <a:t>projekty z zakresu gospodarki ściekowej i wodnej w zakresie infrastruktury odprowadzania </a:t>
            </a:r>
            <a:br>
              <a:rPr lang="pl-PL" altLang="pl-PL" sz="2000" dirty="0">
                <a:latin typeface="+mn-lt"/>
                <a:ea typeface="Lato Heavy"/>
                <a:cs typeface="Lato Heavy"/>
              </a:rPr>
            </a:br>
            <a:r>
              <a:rPr lang="pl-PL" altLang="pl-PL" sz="2000" dirty="0">
                <a:latin typeface="+mn-lt"/>
                <a:ea typeface="Lato Heavy"/>
                <a:cs typeface="Lato Heavy"/>
              </a:rPr>
              <a:t>i oczyszczania ścieków w ramach aglomeracji wskazanych w KPOŚK od 2 – 15 tys. RLM niespełniających wymogów dyrektywy ściekowej, w tym m.in. oczyszczalnie ścieków komunalnych, sieć kanalizacji sanitarnej, zagospodarowanie osadów ściekowych, monitoring,</a:t>
            </a:r>
          </a:p>
          <a:p>
            <a:pPr marL="180975" lvl="1" algn="just"/>
            <a:endParaRPr lang="pl-PL" altLang="pl-PL" sz="2000" dirty="0">
              <a:latin typeface="+mn-lt"/>
              <a:ea typeface="Lato Heavy"/>
              <a:cs typeface="Lato Heavy"/>
            </a:endParaRPr>
          </a:p>
          <a:p>
            <a:pPr marL="523875" lvl="1" indent="-342900" algn="just">
              <a:buFont typeface="Arial" panose="020B0604020202020204" pitchFamily="34" charset="0"/>
              <a:buChar char="•"/>
            </a:pPr>
            <a:r>
              <a:rPr lang="pl-PL" altLang="pl-PL" sz="2000" dirty="0">
                <a:latin typeface="+mn-lt"/>
                <a:ea typeface="Lato Heavy"/>
                <a:cs typeface="Lato Heavy"/>
              </a:rPr>
              <a:t>inwestycje w zakresie infrastruktury wodociągowej - jako element projektu.</a:t>
            </a:r>
          </a:p>
          <a:p>
            <a:pPr marL="180975" lvl="1" algn="just"/>
            <a:endParaRPr lang="pl-PL" altLang="pl-PL" sz="2400" b="1" dirty="0">
              <a:latin typeface="+mn-lt"/>
              <a:ea typeface="Lato Heavy"/>
              <a:cs typeface="Lato Heavy"/>
            </a:endParaRPr>
          </a:p>
        </p:txBody>
      </p:sp>
    </p:spTree>
    <p:extLst>
      <p:ext uri="{BB962C8B-B14F-4D97-AF65-F5344CB8AC3E}">
        <p14:creationId xmlns:p14="http://schemas.microsoft.com/office/powerpoint/2010/main" val="17470824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95718" y="43359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9891429E-4E69-415D-90B0-1F1A190ACCE7}"/>
              </a:ext>
            </a:extLst>
          </p:cNvPr>
          <p:cNvSpPr txBox="1">
            <a:spLocks/>
          </p:cNvSpPr>
          <p:nvPr/>
        </p:nvSpPr>
        <p:spPr bwMode="auto">
          <a:xfrm>
            <a:off x="559559" y="614148"/>
            <a:ext cx="11136255" cy="6243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1" algn="just"/>
            <a:r>
              <a:rPr lang="pl-PL" altLang="pl-PL" sz="3200" dirty="0">
                <a:latin typeface="+mn-lt"/>
                <a:ea typeface="Lato Heavy"/>
                <a:cs typeface="Lato Heavy"/>
              </a:rPr>
              <a:t>(v) Wspieranie dostępu do wody oraz zrównoważonej gospodarki wodnej – główne grupy docelowe:</a:t>
            </a:r>
          </a:p>
          <a:p>
            <a:pPr marL="180975" lvl="1" algn="just"/>
            <a:endParaRPr lang="pl-PL" altLang="pl-PL" sz="2800" dirty="0">
              <a:latin typeface="+mn-lt"/>
              <a:ea typeface="Lato Heavy"/>
              <a:cs typeface="Lato Heavy"/>
            </a:endParaRP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pl-PL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m</a:t>
            </a:r>
            <a:r>
              <a:rPr lang="pl-PL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ieszkańcy województwa dolnośląskiego, 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pl-PL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przedsiębiorstwa z branży oczyszczania ścieków lub wodociągowania.</a:t>
            </a:r>
            <a:endParaRPr lang="pl-PL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80975" lvl="1" algn="just"/>
            <a:endParaRPr lang="pl-PL" altLang="pl-PL" sz="2400" dirty="0">
              <a:latin typeface="+mn-lt"/>
              <a:ea typeface="Lato Heavy"/>
              <a:cs typeface="Lato Heavy"/>
            </a:endParaRPr>
          </a:p>
          <a:p>
            <a:pPr marL="523875" lvl="1" indent="-342900" algn="just">
              <a:buFontTx/>
              <a:buChar char="-"/>
            </a:pPr>
            <a:endParaRPr lang="pl-PL" altLang="pl-PL" sz="2400" b="1" dirty="0">
              <a:latin typeface="+mn-lt"/>
              <a:ea typeface="Lato Heavy"/>
              <a:cs typeface="Lato Heavy"/>
            </a:endParaRPr>
          </a:p>
        </p:txBody>
      </p:sp>
    </p:spTree>
    <p:extLst>
      <p:ext uri="{BB962C8B-B14F-4D97-AF65-F5344CB8AC3E}">
        <p14:creationId xmlns:p14="http://schemas.microsoft.com/office/powerpoint/2010/main" val="7653417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95718" y="43359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9891429E-4E69-415D-90B0-1F1A190ACCE7}"/>
              </a:ext>
            </a:extLst>
          </p:cNvPr>
          <p:cNvSpPr txBox="1">
            <a:spLocks/>
          </p:cNvSpPr>
          <p:nvPr/>
        </p:nvSpPr>
        <p:spPr bwMode="auto">
          <a:xfrm>
            <a:off x="559559" y="614147"/>
            <a:ext cx="11136255" cy="6880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1" algn="just"/>
            <a:r>
              <a:rPr lang="pl-PL" altLang="pl-PL" sz="3200" dirty="0">
                <a:latin typeface="+mn-lt"/>
                <a:ea typeface="Lato Heavy"/>
                <a:cs typeface="Lato Heavy"/>
              </a:rPr>
              <a:t>(v) Wspieranie dostępu do wody oraz zrównoważonej gospodarki wodnej</a:t>
            </a:r>
          </a:p>
          <a:p>
            <a:pPr marL="180975" lvl="1" algn="just"/>
            <a:endParaRPr lang="pl-PL" altLang="pl-PL" sz="2600" dirty="0">
              <a:latin typeface="+mn-lt"/>
              <a:ea typeface="Lato Heavy"/>
              <a:cs typeface="Lato Heavy"/>
            </a:endParaRPr>
          </a:p>
          <a:p>
            <a:pPr marL="180975" lvl="1" algn="just"/>
            <a:r>
              <a:rPr lang="pl-PL" altLang="pl-PL" sz="2600" dirty="0">
                <a:latin typeface="+mn-lt"/>
                <a:ea typeface="Lato Heavy"/>
                <a:cs typeface="Lato Heavy"/>
              </a:rPr>
              <a:t>Wskaźniki produktu:</a:t>
            </a:r>
          </a:p>
          <a:p>
            <a:pPr marL="538163" lvl="1" indent="-357188" algn="just">
              <a:buFontTx/>
              <a:buChar char="-"/>
            </a:pPr>
            <a:r>
              <a:rPr lang="pl-PL" altLang="pl-PL" sz="2600" dirty="0">
                <a:latin typeface="+mn-lt"/>
                <a:ea typeface="Lato Heavy"/>
                <a:cs typeface="Lato Heavy"/>
              </a:rPr>
              <a:t>RCO 30 </a:t>
            </a:r>
            <a:r>
              <a:rPr lang="pl-PL" sz="2600" dirty="0">
                <a:effectLst/>
                <a:latin typeface="+mn-lt"/>
                <a:ea typeface="Calibri" panose="020F0502020204030204" pitchFamily="34" charset="0"/>
              </a:rPr>
              <a:t>Długość nowych lub zmodernizowanych sieci wodociągowych </a:t>
            </a:r>
            <a:br>
              <a:rPr lang="pl-PL" sz="2600" dirty="0">
                <a:effectLst/>
                <a:latin typeface="+mn-lt"/>
                <a:ea typeface="Calibri" panose="020F0502020204030204" pitchFamily="34" charset="0"/>
              </a:rPr>
            </a:br>
            <a:r>
              <a:rPr lang="pl-PL" sz="2600" dirty="0">
                <a:effectLst/>
                <a:latin typeface="+mn-lt"/>
                <a:ea typeface="Calibri" panose="020F0502020204030204" pitchFamily="34" charset="0"/>
              </a:rPr>
              <a:t>w ramach zbiorowych systemów zaopatrzenia w wodę (km)</a:t>
            </a:r>
            <a:endParaRPr lang="pl-PL" altLang="pl-PL" sz="2600" dirty="0">
              <a:latin typeface="+mn-lt"/>
              <a:ea typeface="Lato Heavy"/>
              <a:cs typeface="Lato Heavy"/>
            </a:endParaRPr>
          </a:p>
          <a:p>
            <a:pPr marL="538163" lvl="1" indent="-357188" algn="just">
              <a:buFontTx/>
              <a:buChar char="-"/>
            </a:pPr>
            <a:r>
              <a:rPr lang="pl-PL" sz="2600" dirty="0">
                <a:latin typeface="+mn-lt"/>
                <a:ea typeface="Calibri" panose="020F0502020204030204" pitchFamily="34" charset="0"/>
              </a:rPr>
              <a:t>RCO 31 </a:t>
            </a:r>
            <a:r>
              <a:rPr lang="pl-PL" sz="2600" i="1" dirty="0">
                <a:effectLst/>
                <a:latin typeface="+mn-lt"/>
                <a:ea typeface="Calibri" panose="020F0502020204030204" pitchFamily="34" charset="0"/>
              </a:rPr>
              <a:t>Długość nowych lub zmodernizowanych sieci kanalizacyjnych </a:t>
            </a:r>
            <a:br>
              <a:rPr lang="pl-PL" sz="2600" i="1" dirty="0">
                <a:effectLst/>
                <a:latin typeface="+mn-lt"/>
                <a:ea typeface="Calibri" panose="020F0502020204030204" pitchFamily="34" charset="0"/>
              </a:rPr>
            </a:br>
            <a:r>
              <a:rPr lang="pl-PL" sz="2600" i="1" dirty="0">
                <a:effectLst/>
                <a:latin typeface="+mn-lt"/>
                <a:ea typeface="Calibri" panose="020F0502020204030204" pitchFamily="34" charset="0"/>
              </a:rPr>
              <a:t>w ramach zbiorowych systemów odprowadzania ścieków (km)</a:t>
            </a:r>
          </a:p>
          <a:p>
            <a:pPr marL="180975" lvl="1" algn="just"/>
            <a:endParaRPr lang="pl-PL" sz="2600" dirty="0">
              <a:latin typeface="+mn-lt"/>
              <a:ea typeface="Calibri" panose="020F0502020204030204" pitchFamily="34" charset="0"/>
            </a:endParaRPr>
          </a:p>
          <a:p>
            <a:pPr marL="180975" lvl="1" algn="just"/>
            <a:r>
              <a:rPr lang="pl-PL" sz="2600" dirty="0">
                <a:effectLst/>
                <a:latin typeface="+mn-lt"/>
                <a:ea typeface="Calibri" panose="020F0502020204030204" pitchFamily="34" charset="0"/>
              </a:rPr>
              <a:t>Wskaźniki rezultatu:</a:t>
            </a:r>
          </a:p>
          <a:p>
            <a:pPr marL="538163" lvl="1" indent="-357188" algn="just">
              <a:buFontTx/>
              <a:buChar char="-"/>
            </a:pPr>
            <a:r>
              <a:rPr lang="pl-PL" sz="2600" i="1" dirty="0">
                <a:effectLst/>
                <a:latin typeface="+mn-lt"/>
                <a:ea typeface="Calibri" panose="020F0502020204030204" pitchFamily="34" charset="0"/>
              </a:rPr>
              <a:t>RCR 41 Ludność przyłączona do udoskonalonych zbiorowych systemów zaopatrzenia w wodę (osoby)</a:t>
            </a:r>
          </a:p>
          <a:p>
            <a:pPr marL="538163" lvl="1" indent="-357188" algn="just">
              <a:buFontTx/>
              <a:buChar char="-"/>
            </a:pPr>
            <a:r>
              <a:rPr lang="pl-PL" sz="2600" i="1" dirty="0">
                <a:effectLst/>
                <a:latin typeface="+mn-lt"/>
                <a:ea typeface="Calibri" panose="020F0502020204030204" pitchFamily="34" charset="0"/>
              </a:rPr>
              <a:t>RCR 42 Ludność przyłączona do zbiorowych systemów oczyszczania </a:t>
            </a:r>
            <a:r>
              <a:rPr lang="pl-PL" sz="2600" i="1" dirty="0">
                <a:latin typeface="+mn-lt"/>
                <a:ea typeface="Calibri" panose="020F0502020204030204" pitchFamily="34" charset="0"/>
              </a:rPr>
              <a:t>ś</a:t>
            </a:r>
            <a:r>
              <a:rPr lang="pl-PL" sz="2600" i="1" dirty="0">
                <a:effectLst/>
                <a:latin typeface="+mn-lt"/>
                <a:ea typeface="Calibri" panose="020F0502020204030204" pitchFamily="34" charset="0"/>
              </a:rPr>
              <a:t>cieków co najmniej II stopnia  (</a:t>
            </a:r>
            <a:r>
              <a:rPr lang="pl-PL" sz="2600" i="1" dirty="0">
                <a:latin typeface="+mn-lt"/>
                <a:ea typeface="Calibri" panose="020F0502020204030204" pitchFamily="34" charset="0"/>
              </a:rPr>
              <a:t>osoby</a:t>
            </a:r>
            <a:r>
              <a:rPr lang="pl-PL" sz="2600" i="1" dirty="0">
                <a:effectLst/>
                <a:latin typeface="+mn-lt"/>
                <a:ea typeface="Calibri" panose="020F0502020204030204" pitchFamily="34" charset="0"/>
              </a:rPr>
              <a:t>)</a:t>
            </a:r>
            <a:endParaRPr lang="pl-PL" altLang="pl-PL" sz="2600" dirty="0">
              <a:latin typeface="+mn-lt"/>
              <a:ea typeface="Lato Heavy"/>
              <a:cs typeface="Lato Heavy"/>
            </a:endParaRPr>
          </a:p>
          <a:p>
            <a:pPr marL="523875" lvl="1" indent="-342900" algn="just">
              <a:buFontTx/>
              <a:buChar char="-"/>
            </a:pPr>
            <a:endParaRPr lang="pl-PL" altLang="pl-PL" sz="2400" b="1" dirty="0">
              <a:latin typeface="+mn-lt"/>
              <a:ea typeface="Lato Heavy"/>
              <a:cs typeface="Lato Heavy"/>
            </a:endParaRPr>
          </a:p>
        </p:txBody>
      </p:sp>
    </p:spTree>
    <p:extLst>
      <p:ext uri="{BB962C8B-B14F-4D97-AF65-F5344CB8AC3E}">
        <p14:creationId xmlns:p14="http://schemas.microsoft.com/office/powerpoint/2010/main" val="12561002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95718" y="43359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9891429E-4E69-415D-90B0-1F1A190ACCE7}"/>
              </a:ext>
            </a:extLst>
          </p:cNvPr>
          <p:cNvSpPr txBox="1">
            <a:spLocks/>
          </p:cNvSpPr>
          <p:nvPr/>
        </p:nvSpPr>
        <p:spPr bwMode="auto">
          <a:xfrm>
            <a:off x="559559" y="614148"/>
            <a:ext cx="11136255" cy="6005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1" algn="just"/>
            <a:r>
              <a:rPr lang="pl-PL" altLang="pl-PL" sz="2400" dirty="0">
                <a:latin typeface="+mn-lt"/>
                <a:ea typeface="Lato Heavy"/>
                <a:cs typeface="Lato Heavy"/>
              </a:rPr>
              <a:t>(vii) Wzmacnianie ochrony i zachowania przyrody, różnorodności biologicznej oraz zielonej infrastruktury, w tym na obszarach miejskich, oraz ograniczanie wszelkich rodzajów zanieczyszczenia - planowane kierunki interwencji:</a:t>
            </a:r>
          </a:p>
          <a:p>
            <a:pPr marL="180975" lvl="1" algn="just"/>
            <a:endParaRPr lang="pl-PL" altLang="pl-PL" sz="2400" dirty="0">
              <a:latin typeface="+mn-lt"/>
              <a:ea typeface="Lato Heavy"/>
              <a:cs typeface="Lato Heavy"/>
            </a:endParaRPr>
          </a:p>
          <a:p>
            <a:pPr marL="523875" lvl="1" indent="-342900" algn="just">
              <a:buFont typeface="Arial" panose="020B0604020202020204" pitchFamily="34" charset="0"/>
              <a:buChar char="•"/>
            </a:pPr>
            <a:r>
              <a:rPr lang="pl-PL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projekty z zakresu ochrony i udostępniania zasobów przyrodniczych, racjonalnego wykorzystania zasobów glebowych i leśnych, wspierania racjonalnej gospodarki zasobami wód termalnych i leczniczych w regionie,</a:t>
            </a:r>
          </a:p>
          <a:p>
            <a:pPr marL="523875" lvl="1" indent="-342900" algn="just">
              <a:buFont typeface="Arial" panose="020B0604020202020204" pitchFamily="34" charset="0"/>
              <a:buChar char="•"/>
            </a:pPr>
            <a:r>
              <a:rPr lang="pl-PL" sz="2200" dirty="0">
                <a:ea typeface="Times New Roman" panose="02020603050405020304" pitchFamily="18" charset="0"/>
              </a:rPr>
              <a:t>w</a:t>
            </a:r>
            <a:r>
              <a:rPr lang="pl-PL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spieranie zielonej i niebieskiej infrastruktury na terenach miejskich i ich obszarach funkcjonalnych</a:t>
            </a:r>
            <a:r>
              <a:rPr lang="pl-PL" sz="2200" dirty="0">
                <a:ea typeface="Times New Roman" panose="02020603050405020304" pitchFamily="18" charset="0"/>
              </a:rPr>
              <a:t>,</a:t>
            </a:r>
          </a:p>
          <a:p>
            <a:pPr marL="523875" lvl="1" indent="-342900" algn="just">
              <a:buFont typeface="Arial" panose="020B0604020202020204" pitchFamily="34" charset="0"/>
              <a:buChar char="•"/>
            </a:pPr>
            <a:r>
              <a:rPr lang="pl-PL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projekty w zakresie efektywnej ochrony wartości krajobrazu  oraz tworzenia i rozwoju centrów ochrony różnorodności biologicznej głównie w oparciu o gatunki rodzime, np. banki genowe, parki, ogrody botaniczne, ekoparki, ogrody zoologiczne</a:t>
            </a:r>
            <a:r>
              <a:rPr lang="pl-PL" sz="2200" dirty="0">
                <a:ea typeface="Times New Roman" panose="02020603050405020304" pitchFamily="18" charset="0"/>
              </a:rPr>
              <a:t>,</a:t>
            </a:r>
          </a:p>
          <a:p>
            <a:pPr marL="523875" lvl="1" indent="-342900" algn="just">
              <a:buFont typeface="Arial" panose="020B0604020202020204" pitchFamily="34" charset="0"/>
              <a:buChar char="•"/>
            </a:pPr>
            <a:r>
              <a:rPr lang="pl-PL" sz="2200" dirty="0">
                <a:ea typeface="Times New Roman" panose="02020603050405020304" pitchFamily="18" charset="0"/>
              </a:rPr>
              <a:t>inwestycje ograniczające antropopresję w celu ochrony terenów cennych przyrodniczo w zakresie budowy i rozwoju infrastruktury rowerowej oraz turystycznej,</a:t>
            </a:r>
          </a:p>
        </p:txBody>
      </p:sp>
    </p:spTree>
    <p:extLst>
      <p:ext uri="{BB962C8B-B14F-4D97-AF65-F5344CB8AC3E}">
        <p14:creationId xmlns:p14="http://schemas.microsoft.com/office/powerpoint/2010/main" val="13554117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95718" y="43359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9891429E-4E69-415D-90B0-1F1A190ACCE7}"/>
              </a:ext>
            </a:extLst>
          </p:cNvPr>
          <p:cNvSpPr txBox="1">
            <a:spLocks/>
          </p:cNvSpPr>
          <p:nvPr/>
        </p:nvSpPr>
        <p:spPr bwMode="auto">
          <a:xfrm>
            <a:off x="559559" y="614148"/>
            <a:ext cx="11136255" cy="6243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1" algn="just"/>
            <a:r>
              <a:rPr lang="pl-PL" altLang="pl-PL" sz="3200" dirty="0">
                <a:latin typeface="+mj-lt"/>
                <a:ea typeface="Lato Heavy"/>
                <a:cs typeface="Lato Heavy"/>
              </a:rPr>
              <a:t>(vii) Wzmacnianie ochrony i zachowania przyrody, różnorodności biologicznej oraz zielonej infrastruktury, w tym na obszarach miejskich, oraz ograniczanie wszelkich rodzajów zanieczyszczenia – główne grupy docelowe: </a:t>
            </a:r>
          </a:p>
          <a:p>
            <a:pPr marL="180975" lvl="1" algn="l"/>
            <a:endParaRPr lang="pl-PL" altLang="pl-PL" sz="3200" dirty="0">
              <a:latin typeface="+mj-lt"/>
              <a:ea typeface="Lato Heavy"/>
              <a:cs typeface="Lato Heavy"/>
            </a:endParaRPr>
          </a:p>
          <a:p>
            <a:pPr marL="180975" lvl="1" algn="l"/>
            <a:r>
              <a:rPr lang="pl-PL" sz="3200" dirty="0">
                <a:effectLst/>
                <a:latin typeface="+mj-lt"/>
                <a:ea typeface="Times New Roman" panose="02020603050405020304" pitchFamily="18" charset="0"/>
              </a:rPr>
              <a:t>- </a:t>
            </a:r>
            <a:r>
              <a:rPr lang="pl-PL" sz="2800" dirty="0">
                <a:effectLst/>
                <a:latin typeface="+mj-lt"/>
                <a:ea typeface="Times New Roman" panose="02020603050405020304" pitchFamily="18" charset="0"/>
              </a:rPr>
              <a:t>mieszkańcy województwa dolnośląskiego, w tym turyści i osoby podróżujące, </a:t>
            </a:r>
            <a:br>
              <a:rPr lang="pl-PL" sz="2800" dirty="0">
                <a:effectLst/>
                <a:latin typeface="+mj-lt"/>
                <a:ea typeface="Times New Roman" panose="02020603050405020304" pitchFamily="18" charset="0"/>
              </a:rPr>
            </a:br>
            <a:r>
              <a:rPr lang="pl-PL" sz="2800" dirty="0">
                <a:effectLst/>
                <a:latin typeface="+mj-lt"/>
                <a:ea typeface="Times New Roman" panose="02020603050405020304" pitchFamily="18" charset="0"/>
              </a:rPr>
              <a:t>- instytucje i przedsiębiorstwa.</a:t>
            </a:r>
            <a:endParaRPr lang="pl-PL" sz="2800" dirty="0">
              <a:effectLst/>
              <a:latin typeface="+mj-lt"/>
              <a:ea typeface="Calibri" panose="020F0502020204030204" pitchFamily="34" charset="0"/>
            </a:endParaRPr>
          </a:p>
          <a:p>
            <a:pPr marL="180975" lvl="1" algn="just"/>
            <a:endParaRPr lang="pl-PL" altLang="pl-PL" sz="2400" dirty="0">
              <a:latin typeface="+mn-lt"/>
              <a:ea typeface="Lato Heavy"/>
              <a:cs typeface="Lato Heavy"/>
            </a:endParaRPr>
          </a:p>
          <a:p>
            <a:pPr marL="523875" lvl="1" indent="-342900" algn="just">
              <a:buFontTx/>
              <a:buChar char="-"/>
            </a:pPr>
            <a:endParaRPr lang="pl-PL" altLang="pl-PL" sz="2400" b="1" dirty="0">
              <a:latin typeface="+mn-lt"/>
              <a:ea typeface="Lato Heavy"/>
              <a:cs typeface="Lato Heavy"/>
            </a:endParaRPr>
          </a:p>
        </p:txBody>
      </p:sp>
    </p:spTree>
    <p:extLst>
      <p:ext uri="{BB962C8B-B14F-4D97-AF65-F5344CB8AC3E}">
        <p14:creationId xmlns:p14="http://schemas.microsoft.com/office/powerpoint/2010/main" val="18524636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95718" y="43359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9891429E-4E69-415D-90B0-1F1A190ACCE7}"/>
              </a:ext>
            </a:extLst>
          </p:cNvPr>
          <p:cNvSpPr txBox="1">
            <a:spLocks/>
          </p:cNvSpPr>
          <p:nvPr/>
        </p:nvSpPr>
        <p:spPr bwMode="auto">
          <a:xfrm>
            <a:off x="559559" y="614147"/>
            <a:ext cx="11136255" cy="6880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1" algn="just"/>
            <a:r>
              <a:rPr lang="pl-PL" altLang="pl-PL" sz="3200" dirty="0">
                <a:latin typeface="+mn-lt"/>
                <a:ea typeface="Lato Heavy"/>
                <a:cs typeface="Lato Heavy"/>
              </a:rPr>
              <a:t>(vii) Wzmacnianie ochrony i zachowania przyrody, różnorodności biologicznej oraz zielonej infrastruktury, w tym na obszarach miejskich, oraz ograniczanie wszelkich rodzajów zanieczyszczenia</a:t>
            </a:r>
          </a:p>
          <a:p>
            <a:pPr marL="180975" lvl="1" algn="just"/>
            <a:endParaRPr lang="pl-PL" altLang="pl-PL" sz="2600" dirty="0">
              <a:latin typeface="+mn-lt"/>
              <a:ea typeface="Lato Heavy"/>
              <a:cs typeface="Lato Heavy"/>
            </a:endParaRPr>
          </a:p>
          <a:p>
            <a:pPr marL="180975" lvl="1" algn="just"/>
            <a:r>
              <a:rPr lang="pl-PL" altLang="pl-PL" sz="2600" dirty="0">
                <a:latin typeface="+mn-lt"/>
                <a:ea typeface="Lato Heavy"/>
                <a:cs typeface="Lato Heavy"/>
              </a:rPr>
              <a:t>Wskaźniki produktu:</a:t>
            </a:r>
          </a:p>
          <a:p>
            <a:pPr marL="538163" lvl="1" indent="-357188" algn="just">
              <a:buFontTx/>
              <a:buChar char="-"/>
            </a:pPr>
            <a:r>
              <a:rPr lang="pl-PL" altLang="pl-PL" sz="2600" dirty="0">
                <a:latin typeface="+mn-lt"/>
                <a:ea typeface="Lato Heavy"/>
                <a:cs typeface="Lato Heavy"/>
              </a:rPr>
              <a:t>PLRO 71 (WLWK) Liczba wspartych form ochrony przyrody (szt.)</a:t>
            </a:r>
          </a:p>
          <a:p>
            <a:pPr marL="538163" lvl="1" indent="-357188" algn="just">
              <a:buFontTx/>
              <a:buChar char="-"/>
            </a:pPr>
            <a:r>
              <a:rPr lang="pl-PL" sz="2600" dirty="0">
                <a:effectLst/>
                <a:latin typeface="+mn-lt"/>
                <a:ea typeface="Calibri" panose="020F0502020204030204" pitchFamily="34" charset="0"/>
              </a:rPr>
              <a:t>RCO 58 Wspierana infrastruktura rowerowa (km)</a:t>
            </a:r>
          </a:p>
          <a:p>
            <a:pPr marL="466725" lvl="1" indent="-285750" algn="just">
              <a:buFontTx/>
              <a:buChar char="-"/>
            </a:pPr>
            <a:endParaRPr lang="pl-PL" sz="2600" dirty="0">
              <a:latin typeface="+mn-lt"/>
              <a:ea typeface="Calibri" panose="020F0502020204030204" pitchFamily="34" charset="0"/>
            </a:endParaRPr>
          </a:p>
          <a:p>
            <a:pPr marL="180975" lvl="1" algn="just"/>
            <a:r>
              <a:rPr lang="pl-PL" sz="2600" dirty="0">
                <a:effectLst/>
                <a:latin typeface="+mn-lt"/>
                <a:ea typeface="Calibri" panose="020F0502020204030204" pitchFamily="34" charset="0"/>
              </a:rPr>
              <a:t>Wskaźniki rezultatu:</a:t>
            </a:r>
          </a:p>
          <a:p>
            <a:pPr marL="538163" lvl="1" indent="-357188" algn="just">
              <a:buFontTx/>
              <a:buChar char="-"/>
            </a:pPr>
            <a:r>
              <a:rPr lang="pl-PL" sz="2600" dirty="0">
                <a:effectLst/>
                <a:latin typeface="+mn-lt"/>
                <a:ea typeface="Calibri" panose="020F0502020204030204" pitchFamily="34" charset="0"/>
              </a:rPr>
              <a:t>RCR 64 Liczba rocznych użytkowników infrastruktury rowerowej (użytkownicy)</a:t>
            </a:r>
          </a:p>
          <a:p>
            <a:pPr marL="180975" lvl="1" algn="just"/>
            <a:endParaRPr lang="pl-PL" altLang="pl-PL" sz="2400" dirty="0">
              <a:latin typeface="+mn-lt"/>
              <a:ea typeface="Lato Heavy"/>
              <a:cs typeface="Lato Heavy"/>
            </a:endParaRPr>
          </a:p>
          <a:p>
            <a:pPr marL="523875" lvl="1" indent="-342900" algn="just">
              <a:buFontTx/>
              <a:buChar char="-"/>
            </a:pPr>
            <a:endParaRPr lang="pl-PL" altLang="pl-PL" sz="2400" b="1" dirty="0">
              <a:latin typeface="+mn-lt"/>
              <a:ea typeface="Lato Heavy"/>
              <a:cs typeface="Lato Heavy"/>
            </a:endParaRPr>
          </a:p>
        </p:txBody>
      </p:sp>
    </p:spTree>
    <p:extLst>
      <p:ext uri="{BB962C8B-B14F-4D97-AF65-F5344CB8AC3E}">
        <p14:creationId xmlns:p14="http://schemas.microsoft.com/office/powerpoint/2010/main" val="13834489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95718" y="43359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9891429E-4E69-415D-90B0-1F1A190ACCE7}"/>
              </a:ext>
            </a:extLst>
          </p:cNvPr>
          <p:cNvSpPr txBox="1">
            <a:spLocks/>
          </p:cNvSpPr>
          <p:nvPr/>
        </p:nvSpPr>
        <p:spPr bwMode="auto">
          <a:xfrm>
            <a:off x="559559" y="614147"/>
            <a:ext cx="11136255" cy="6456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1" algn="just"/>
            <a:r>
              <a:rPr lang="pl-PL" altLang="pl-PL" sz="2400" dirty="0">
                <a:latin typeface="+mn-lt"/>
                <a:ea typeface="Lato Heavy"/>
                <a:cs typeface="Lato Heavy"/>
              </a:rPr>
              <a:t>(viii) wspieranie zrównoważonej multimodalnej mobilności miejskiej jako elementu transformacji w kierunku gospodarki zeroemisyjnej - planowane kierunki interwencji:</a:t>
            </a:r>
          </a:p>
          <a:p>
            <a:pPr marL="180975" lvl="1" algn="just"/>
            <a:endParaRPr lang="pl-PL" altLang="pl-PL" sz="2400" dirty="0">
              <a:latin typeface="+mn-lt"/>
              <a:ea typeface="Lato Heavy"/>
              <a:cs typeface="Lato Heavy"/>
            </a:endParaRPr>
          </a:p>
          <a:p>
            <a:pPr marL="523875" lvl="1" indent="-342900" algn="just">
              <a:buFont typeface="Arial" panose="020B0604020202020204" pitchFamily="34" charset="0"/>
              <a:buChar char="•"/>
            </a:pPr>
            <a:r>
              <a:rPr lang="pl-PL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działania związane z zakupem oraz modernizacją niskoemisyjnego taboru autobusowego dla połączeń w obszarach funkcjonalnych miast,</a:t>
            </a:r>
          </a:p>
          <a:p>
            <a:pPr marL="523875" lvl="1" indent="-342900" algn="just">
              <a:buFont typeface="Arial" panose="020B0604020202020204" pitchFamily="34" charset="0"/>
              <a:buChar char="•"/>
            </a:pPr>
            <a:endParaRPr lang="pl-PL" sz="2000" dirty="0">
              <a:ea typeface="Times New Roman" panose="02020603050405020304" pitchFamily="18" charset="0"/>
            </a:endParaRPr>
          </a:p>
          <a:p>
            <a:pPr marL="523875" lvl="1" indent="-342900" algn="just">
              <a:buFont typeface="Arial" panose="020B0604020202020204" pitchFamily="34" charset="0"/>
              <a:buChar char="•"/>
            </a:pPr>
            <a:r>
              <a:rPr lang="pl-PL" sz="2000" dirty="0">
                <a:ea typeface="Times New Roman" panose="02020603050405020304" pitchFamily="18" charset="0"/>
              </a:rPr>
              <a:t>p</a:t>
            </a:r>
            <a:r>
              <a:rPr lang="pl-PL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rojekty związane z budową lub modernizacją niezbędnej infrastruktury np. bazy sprzętowe</a:t>
            </a:r>
            <a:r>
              <a:rPr lang="pl-PL" sz="2000" dirty="0">
                <a:ea typeface="Times New Roman" panose="02020603050405020304" pitchFamily="18" charset="0"/>
              </a:rPr>
              <a:t>, zaplecze </a:t>
            </a:r>
            <a:r>
              <a:rPr lang="pl-PL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techniczne do obsługi taboru autobusowego, stacje ładowania pojazdów elektrycznych, stacje tankowania paliw alternatywnych - na potrzeby taboru komunikacji publicznej, </a:t>
            </a:r>
          </a:p>
          <a:p>
            <a:pPr marL="523875" lvl="1" indent="-342900" algn="just">
              <a:buFont typeface="Arial" panose="020B0604020202020204" pitchFamily="34" charset="0"/>
              <a:buChar char="•"/>
            </a:pPr>
            <a:endParaRPr lang="pl-PL" sz="2000" dirty="0">
              <a:ea typeface="Times New Roman" panose="02020603050405020304" pitchFamily="18" charset="0"/>
            </a:endParaRPr>
          </a:p>
          <a:p>
            <a:pPr marL="523875" lvl="1" indent="-342900" algn="just">
              <a:buFont typeface="Arial" panose="020B0604020202020204" pitchFamily="34" charset="0"/>
              <a:buChar char="•"/>
            </a:pPr>
            <a:r>
              <a:rPr lang="pl-PL" sz="2000" dirty="0">
                <a:ea typeface="Times New Roman" panose="02020603050405020304" pitchFamily="18" charset="0"/>
              </a:rPr>
              <a:t>budowa i przebudowa infrastruktury transportu publicznego – infrastruktura punktowa: </a:t>
            </a:r>
            <a:r>
              <a:rPr lang="pl-PL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zadania związane z budową i przebudową samej infrastruktury transportu publicznego - infrastruktura punktowa: przystanki, wysepki, zatoki, także na drogach lokalnych w ramach połączeń aglomeracyjnych, centra przesiadkowe, dworce intermodalne, obiekty P&amp;R, B&amp;R wspólny bilet, systemy informatyczne integrujące obiekty P&amp;R z komunikacją publiczną,</a:t>
            </a:r>
          </a:p>
        </p:txBody>
      </p:sp>
    </p:spTree>
    <p:extLst>
      <p:ext uri="{BB962C8B-B14F-4D97-AF65-F5344CB8AC3E}">
        <p14:creationId xmlns:p14="http://schemas.microsoft.com/office/powerpoint/2010/main" val="4122642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95718" y="43359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9891429E-4E69-415D-90B0-1F1A190ACCE7}"/>
              </a:ext>
            </a:extLst>
          </p:cNvPr>
          <p:cNvSpPr txBox="1">
            <a:spLocks/>
          </p:cNvSpPr>
          <p:nvPr/>
        </p:nvSpPr>
        <p:spPr bwMode="auto">
          <a:xfrm>
            <a:off x="559559" y="614148"/>
            <a:ext cx="11136255" cy="6005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1" algn="just"/>
            <a:r>
              <a:rPr lang="pl-PL" altLang="pl-PL" sz="2400" dirty="0">
                <a:latin typeface="+mn-lt"/>
                <a:ea typeface="Lato Heavy"/>
                <a:cs typeface="Lato Heavy"/>
              </a:rPr>
              <a:t>(viii) wspieranie zrównoważonej multimodalnej mobilności miejskiej jako elementu transformacji w kierunku gospodarki zeroemisyjnej – planowane kierunki </a:t>
            </a:r>
            <a:br>
              <a:rPr lang="pl-PL" altLang="pl-PL" sz="2400" dirty="0">
                <a:latin typeface="+mn-lt"/>
                <a:ea typeface="Lato Heavy"/>
                <a:cs typeface="Lato Heavy"/>
              </a:rPr>
            </a:br>
            <a:r>
              <a:rPr lang="pl-PL" altLang="pl-PL" sz="2400" dirty="0">
                <a:latin typeface="+mn-lt"/>
                <a:ea typeface="Lato Heavy"/>
                <a:cs typeface="Lato Heavy"/>
              </a:rPr>
              <a:t>interwencji – </a:t>
            </a:r>
            <a:r>
              <a:rPr lang="pl-PL" altLang="pl-PL" sz="2400" dirty="0" err="1">
                <a:latin typeface="+mn-lt"/>
                <a:ea typeface="Lato Heavy"/>
                <a:cs typeface="Lato Heavy"/>
              </a:rPr>
              <a:t>c.d</a:t>
            </a:r>
            <a:r>
              <a:rPr lang="pl-PL" altLang="pl-PL" sz="2400" dirty="0">
                <a:latin typeface="+mn-lt"/>
                <a:ea typeface="Lato Heavy"/>
                <a:cs typeface="Lato Heavy"/>
              </a:rPr>
              <a:t>:</a:t>
            </a:r>
          </a:p>
          <a:p>
            <a:pPr marL="180975" lvl="1" algn="just"/>
            <a:endParaRPr lang="pl-PL" altLang="pl-PL" sz="2400" dirty="0">
              <a:latin typeface="+mn-lt"/>
              <a:ea typeface="Lato Heavy"/>
              <a:cs typeface="Lato Heavy"/>
            </a:endParaRPr>
          </a:p>
          <a:p>
            <a:pPr marL="523875" lvl="1" indent="-342900" algn="just">
              <a:buFont typeface="Arial" panose="020B0604020202020204" pitchFamily="34" charset="0"/>
              <a:buChar char="•"/>
            </a:pPr>
            <a:r>
              <a:rPr lang="pl-PL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wsparcie inwestycji ograniczających indywidualny ruch zmotoryzowany miast i ich obszarów funkcjonalnych m.in. poprzez zastosowanie odpowiednich systemów, elementów uspokajania ruchu, budowy stacji i parkingów rowerowych a także dróg dla rowerów,</a:t>
            </a:r>
          </a:p>
          <a:p>
            <a:pPr marL="180975" lvl="1" algn="just"/>
            <a:endParaRPr lang="pl-PL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523875" lvl="1" indent="-342900" algn="just">
              <a:buFont typeface="Arial" panose="020B0604020202020204" pitchFamily="34" charset="0"/>
              <a:buChar char="•"/>
            </a:pPr>
            <a:r>
              <a:rPr lang="pl-PL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inwestycje związane z systemami zarządzania ruchem (ITS) - uzupełniająco.</a:t>
            </a:r>
            <a:endParaRPr lang="pl-PL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562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95718" y="43359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9891429E-4E69-415D-90B0-1F1A190ACCE7}"/>
              </a:ext>
            </a:extLst>
          </p:cNvPr>
          <p:cNvSpPr txBox="1">
            <a:spLocks/>
          </p:cNvSpPr>
          <p:nvPr/>
        </p:nvSpPr>
        <p:spPr bwMode="auto">
          <a:xfrm>
            <a:off x="0" y="1497106"/>
            <a:ext cx="11923059" cy="3379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1" algn="just"/>
            <a:r>
              <a:rPr lang="pl-PL" altLang="pl-PL" sz="2800" dirty="0">
                <a:latin typeface="+mn-lt"/>
                <a:ea typeface="Lato Heavy"/>
                <a:cs typeface="Lato Heavy"/>
              </a:rPr>
              <a:t>Cel polityki 2 (CP 2) „Bardziej przyjazna dla środowiska, niskoemisyjna i przechodząca w kierunku gospodarki zeroemisyjnej oraz odporna Europa dzięki promowaniu czystej i sprawiedliwej transformacji energetycznej, zielonych i niebieskich inwestycji, gospodarki o obiegu zamkniętym, łagodzenia zmian klimatu i przystosowania się do nich, zapobiegania ryzykiem, oraz zrównoważonej mobilności miejskiej”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pl-PL" altLang="pl-PL" sz="1600" dirty="0">
              <a:latin typeface="+mn-lt"/>
              <a:ea typeface="Lato Heavy"/>
              <a:cs typeface="Lato Heavy"/>
            </a:endParaRPr>
          </a:p>
        </p:txBody>
      </p:sp>
    </p:spTree>
    <p:extLst>
      <p:ext uri="{BB962C8B-B14F-4D97-AF65-F5344CB8AC3E}">
        <p14:creationId xmlns:p14="http://schemas.microsoft.com/office/powerpoint/2010/main" val="8192721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95718" y="43359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9891429E-4E69-415D-90B0-1F1A190ACCE7}"/>
              </a:ext>
            </a:extLst>
          </p:cNvPr>
          <p:cNvSpPr txBox="1">
            <a:spLocks/>
          </p:cNvSpPr>
          <p:nvPr/>
        </p:nvSpPr>
        <p:spPr bwMode="auto">
          <a:xfrm>
            <a:off x="559559" y="614148"/>
            <a:ext cx="11136255" cy="6243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1" algn="just"/>
            <a:r>
              <a:rPr lang="pl-PL" altLang="pl-PL" sz="3200" dirty="0">
                <a:latin typeface="+mn-lt"/>
                <a:ea typeface="Lato Heavy"/>
                <a:cs typeface="Lato Heavy"/>
              </a:rPr>
              <a:t>(viii) wspieranie zrównoważonej multimodalnej mobilności miejskiej jako elementu transformacji w kierunku gospodarki zeroemisyjnej – główne grupy docelowe: </a:t>
            </a:r>
          </a:p>
          <a:p>
            <a:pPr marL="180975" lvl="1" algn="just"/>
            <a:endParaRPr lang="pl-PL" altLang="pl-PL" sz="3200" dirty="0">
              <a:latin typeface="+mn-lt"/>
              <a:ea typeface="Lato Heavy"/>
              <a:cs typeface="Lato Heavy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pl-PL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m</a:t>
            </a:r>
            <a:r>
              <a:rPr lang="pl-PL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ieszkańcy województwa dolnośląskiego, w tym turyści oraz osoby podróżujące,</a:t>
            </a:r>
            <a:r>
              <a:rPr lang="pl-P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pl-PL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instytucje i przedsiębiorstwa. </a:t>
            </a:r>
            <a:endParaRPr lang="pl-PL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80975" lvl="1" algn="just"/>
            <a:endParaRPr lang="pl-PL" altLang="pl-PL" sz="2400" dirty="0">
              <a:latin typeface="+mn-lt"/>
              <a:ea typeface="Lato Heavy"/>
              <a:cs typeface="Lato Heavy"/>
            </a:endParaRPr>
          </a:p>
          <a:p>
            <a:pPr marL="523875" lvl="1" indent="-342900" algn="just">
              <a:buFontTx/>
              <a:buChar char="-"/>
            </a:pPr>
            <a:endParaRPr lang="pl-PL" altLang="pl-PL" sz="2400" b="1" dirty="0">
              <a:latin typeface="+mn-lt"/>
              <a:ea typeface="Lato Heavy"/>
              <a:cs typeface="Lato Heavy"/>
            </a:endParaRPr>
          </a:p>
        </p:txBody>
      </p:sp>
    </p:spTree>
    <p:extLst>
      <p:ext uri="{BB962C8B-B14F-4D97-AF65-F5344CB8AC3E}">
        <p14:creationId xmlns:p14="http://schemas.microsoft.com/office/powerpoint/2010/main" val="35450751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95718" y="43359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9891429E-4E69-415D-90B0-1F1A190ACCE7}"/>
              </a:ext>
            </a:extLst>
          </p:cNvPr>
          <p:cNvSpPr txBox="1">
            <a:spLocks/>
          </p:cNvSpPr>
          <p:nvPr/>
        </p:nvSpPr>
        <p:spPr bwMode="auto">
          <a:xfrm>
            <a:off x="559559" y="614147"/>
            <a:ext cx="11136255" cy="6880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1" algn="just"/>
            <a:r>
              <a:rPr lang="pl-PL" altLang="pl-PL" sz="3000" dirty="0">
                <a:latin typeface="+mn-lt"/>
                <a:ea typeface="Lato Heavy"/>
                <a:cs typeface="Lato Heavy"/>
              </a:rPr>
              <a:t>(viii) wspieranie zrównoważonej multimodalnej mobilności miejskiej jako elementu transformacji w kierunku gospodarki zeroemisyjnej</a:t>
            </a:r>
          </a:p>
          <a:p>
            <a:pPr marL="180975" lvl="1" algn="just"/>
            <a:endParaRPr lang="pl-PL" altLang="pl-PL" sz="2600" dirty="0">
              <a:latin typeface="+mn-lt"/>
              <a:ea typeface="Lato Heavy"/>
              <a:cs typeface="Lato Heavy"/>
            </a:endParaRPr>
          </a:p>
          <a:p>
            <a:pPr marL="180975" lvl="1" algn="just"/>
            <a:r>
              <a:rPr lang="pl-PL" altLang="pl-PL" sz="2000" dirty="0">
                <a:latin typeface="+mn-lt"/>
                <a:ea typeface="Lato Heavy"/>
                <a:cs typeface="Lato Heavy"/>
              </a:rPr>
              <a:t>Wskaźniki produktu:</a:t>
            </a:r>
          </a:p>
          <a:p>
            <a:pPr marL="538163" lvl="1" indent="-357188" algn="just">
              <a:buFontTx/>
              <a:buChar char="-"/>
            </a:pPr>
            <a:r>
              <a:rPr lang="pl-PL" sz="2000" dirty="0">
                <a:effectLst/>
                <a:latin typeface="+mn-lt"/>
                <a:ea typeface="Calibri" panose="020F0502020204030204" pitchFamily="34" charset="0"/>
              </a:rPr>
              <a:t>RCO 58 Wspierana infrastruktura rowerowa (km)</a:t>
            </a:r>
          </a:p>
          <a:p>
            <a:pPr marL="538163" lvl="1" indent="-357188" algn="just">
              <a:buFontTx/>
              <a:buChar char="-"/>
            </a:pPr>
            <a:r>
              <a:rPr lang="pl-PL" sz="2000" dirty="0">
                <a:latin typeface="+mn-lt"/>
                <a:ea typeface="Calibri" panose="020F0502020204030204" pitchFamily="34" charset="0"/>
              </a:rPr>
              <a:t>RCO 57 </a:t>
            </a: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Pojemność ekologicznego taboru do zbiorowego transportu publicznego (osoby)</a:t>
            </a:r>
            <a:endParaRPr lang="pl-PL" sz="2000" dirty="0">
              <a:effectLst/>
              <a:latin typeface="+mn-lt"/>
              <a:ea typeface="Calibri" panose="020F0502020204030204" pitchFamily="34" charset="0"/>
            </a:endParaRPr>
          </a:p>
          <a:p>
            <a:pPr marL="180975" lvl="1" algn="just"/>
            <a:endParaRPr lang="pl-PL" sz="2000" dirty="0">
              <a:latin typeface="+mn-lt"/>
              <a:ea typeface="Calibri" panose="020F0502020204030204" pitchFamily="34" charset="0"/>
            </a:endParaRPr>
          </a:p>
          <a:p>
            <a:pPr marL="180975" lvl="1" algn="just"/>
            <a:r>
              <a:rPr lang="pl-PL" sz="2000" dirty="0">
                <a:effectLst/>
                <a:latin typeface="+mn-lt"/>
                <a:ea typeface="Calibri" panose="020F0502020204030204" pitchFamily="34" charset="0"/>
              </a:rPr>
              <a:t>Wskaźniki rezultatu:</a:t>
            </a:r>
          </a:p>
          <a:p>
            <a:pPr marL="538163" lvl="1" indent="-357188" algn="just">
              <a:buFontTx/>
              <a:buChar char="-"/>
            </a:pPr>
            <a:r>
              <a:rPr lang="pl-PL" sz="2000" dirty="0">
                <a:effectLst/>
                <a:latin typeface="+mn-lt"/>
                <a:ea typeface="Calibri" panose="020F0502020204030204" pitchFamily="34" charset="0"/>
              </a:rPr>
              <a:t>RCR 62 Roczna liczba użytkowników </a:t>
            </a:r>
            <a:r>
              <a:rPr lang="pl-PL" sz="2000" dirty="0">
                <a:latin typeface="+mn-lt"/>
                <a:ea typeface="Calibri" panose="020F0502020204030204" pitchFamily="34" charset="0"/>
              </a:rPr>
              <a:t>nowego lub zmodernizowanego transportu publicznego (użytkownicy)</a:t>
            </a:r>
          </a:p>
          <a:p>
            <a:pPr marL="538163" lvl="1" indent="-357188" algn="just">
              <a:buFontTx/>
              <a:buChar char="-"/>
            </a:pPr>
            <a:r>
              <a:rPr lang="pl-PL" sz="2000" dirty="0">
                <a:effectLst/>
                <a:latin typeface="+mn-lt"/>
                <a:ea typeface="Calibri" panose="020F0502020204030204" pitchFamily="34" charset="0"/>
              </a:rPr>
              <a:t>RCR 64 </a:t>
            </a: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Roczna liczba użytkowników infrastruktury rowerowej (użytkownicy)</a:t>
            </a:r>
            <a:endParaRPr lang="pl-PL" sz="2000" dirty="0">
              <a:effectLst/>
              <a:latin typeface="+mn-lt"/>
              <a:ea typeface="Calibri" panose="020F0502020204030204" pitchFamily="34" charset="0"/>
            </a:endParaRPr>
          </a:p>
          <a:p>
            <a:pPr marL="180975" lvl="1" algn="just"/>
            <a:endParaRPr lang="pl-PL" altLang="pl-PL" sz="2400" dirty="0">
              <a:latin typeface="+mn-lt"/>
              <a:ea typeface="Lato Heavy"/>
              <a:cs typeface="Lato Heavy"/>
            </a:endParaRPr>
          </a:p>
          <a:p>
            <a:pPr marL="523875" lvl="1" indent="-342900" algn="just">
              <a:buFontTx/>
              <a:buChar char="-"/>
            </a:pPr>
            <a:endParaRPr lang="pl-PL" altLang="pl-PL" sz="2400" b="1" dirty="0">
              <a:latin typeface="+mn-lt"/>
              <a:ea typeface="Lato Heavy"/>
              <a:cs typeface="Lato Heavy"/>
            </a:endParaRPr>
          </a:p>
        </p:txBody>
      </p:sp>
    </p:spTree>
    <p:extLst>
      <p:ext uri="{BB962C8B-B14F-4D97-AF65-F5344CB8AC3E}">
        <p14:creationId xmlns:p14="http://schemas.microsoft.com/office/powerpoint/2010/main" val="25208262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24001" y="90872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F1779013-7E87-4E17-8C25-221963509409}"/>
              </a:ext>
            </a:extLst>
          </p:cNvPr>
          <p:cNvSpPr/>
          <p:nvPr/>
        </p:nvSpPr>
        <p:spPr>
          <a:xfrm>
            <a:off x="556432" y="3085391"/>
            <a:ext cx="10621935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Dzi</a:t>
            </a:r>
            <a:r>
              <a:rPr lang="pl-PL" sz="2800" b="1" dirty="0">
                <a:solidFill>
                  <a:prstClr val="black"/>
                </a:solidFill>
                <a:latin typeface="Calibri"/>
              </a:rPr>
              <a:t>ękuję za uwagę!</a:t>
            </a:r>
          </a:p>
        </p:txBody>
      </p:sp>
      <p:pic>
        <p:nvPicPr>
          <p:cNvPr id="5" name="Picture 2" descr="FE_PR-DS-UE_EFSI-poziom-PL-kolor">
            <a:extLst>
              <a:ext uri="{FF2B5EF4-FFF2-40B4-BE49-F238E27FC236}">
                <a16:creationId xmlns:a16="http://schemas.microsoft.com/office/drawing/2014/main" id="{FE3699F2-0049-430D-A44F-AAD5E7D290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3810" y="5167824"/>
            <a:ext cx="4824536" cy="678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6116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95718" y="43359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9891429E-4E69-415D-90B0-1F1A190ACCE7}"/>
              </a:ext>
            </a:extLst>
          </p:cNvPr>
          <p:cNvSpPr txBox="1">
            <a:spLocks/>
          </p:cNvSpPr>
          <p:nvPr/>
        </p:nvSpPr>
        <p:spPr bwMode="auto">
          <a:xfrm>
            <a:off x="527872" y="851126"/>
            <a:ext cx="11136255" cy="6005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180975" lvl="1" algn="just"/>
            <a:r>
              <a:rPr lang="pl-PL" altLang="pl-PL" sz="2400" dirty="0">
                <a:latin typeface="+mn-lt"/>
                <a:ea typeface="Lato Heavy"/>
                <a:cs typeface="Lato Heavy"/>
              </a:rPr>
              <a:t>Cele szczegółowe celu polityki 2:</a:t>
            </a:r>
          </a:p>
          <a:p>
            <a:pPr marL="180975" lvl="1" algn="just"/>
            <a:endParaRPr lang="pl-PL" altLang="pl-PL" sz="2400" dirty="0">
              <a:latin typeface="+mn-lt"/>
              <a:ea typeface="Lato Heavy"/>
              <a:cs typeface="Lato Heavy"/>
            </a:endParaRPr>
          </a:p>
          <a:p>
            <a:pPr marL="180975" lvl="1" algn="just"/>
            <a:r>
              <a:rPr lang="pl-PL" altLang="pl-PL" sz="2000" dirty="0">
                <a:latin typeface="+mn-lt"/>
                <a:ea typeface="Lato Heavy"/>
                <a:cs typeface="Lato Heavy"/>
              </a:rPr>
              <a:t>- </a:t>
            </a:r>
            <a:r>
              <a:rPr lang="pl-PL" altLang="pl-PL" sz="2000" b="1" dirty="0">
                <a:latin typeface="+mn-lt"/>
                <a:ea typeface="Lato Heavy"/>
                <a:cs typeface="Lato Heavy"/>
              </a:rPr>
              <a:t>(i) Wspieranie efektywności energetycznej i redukcji emisji gazów cieplarnianych;</a:t>
            </a:r>
          </a:p>
          <a:p>
            <a:pPr marL="180975" lvl="1" algn="just"/>
            <a:r>
              <a:rPr lang="pl-PL" altLang="pl-PL" sz="2000" dirty="0">
                <a:latin typeface="+mn-lt"/>
                <a:ea typeface="Lato Heavy"/>
                <a:cs typeface="Lato Heavy"/>
              </a:rPr>
              <a:t>- </a:t>
            </a:r>
            <a:r>
              <a:rPr lang="pl-PL" altLang="pl-PL" sz="2000" b="1" dirty="0">
                <a:latin typeface="+mn-lt"/>
                <a:ea typeface="Lato Heavy"/>
                <a:cs typeface="Lato Heavy"/>
              </a:rPr>
              <a:t>(ii) Wspieranie energii odnawialnej zgodnie z dyrektywą (UE) 2018/2001, w tym określonymi w niej kryteriami zrównoważonego rozwoju;</a:t>
            </a:r>
          </a:p>
          <a:p>
            <a:pPr marL="182563" lvl="1" indent="-1588" algn="just">
              <a:buFontTx/>
              <a:buChar char="-"/>
            </a:pPr>
            <a:r>
              <a:rPr lang="pl-PL" altLang="pl-PL" sz="2000" dirty="0">
                <a:latin typeface="+mn-lt"/>
                <a:ea typeface="Lato Heavy"/>
                <a:cs typeface="Lato Heavy"/>
              </a:rPr>
              <a:t>(iii) Rozwój inteligentnych systemów i sieci energetycznych oraz systemów magazynowania energii poza transeuropejską siecią energetyczną (TEN-E);</a:t>
            </a:r>
          </a:p>
          <a:p>
            <a:pPr marL="182563" lvl="1" indent="-1588" algn="just">
              <a:buFontTx/>
              <a:buChar char="-"/>
            </a:pPr>
            <a:r>
              <a:rPr lang="pl-PL" altLang="pl-PL" sz="2000" dirty="0">
                <a:latin typeface="+mn-lt"/>
                <a:ea typeface="Lato Heavy"/>
                <a:cs typeface="Lato Heavy"/>
              </a:rPr>
              <a:t>(iv) Wspieranie przystosowania się do zmian klimatu i zapobiegania ryzyku związanemu z klęskami żywiołowymi i katastrofami, a także odporności, z uwzględnieniem podejścia ekosystemowego;</a:t>
            </a:r>
          </a:p>
          <a:p>
            <a:pPr marL="180975" lvl="1" algn="just"/>
            <a:r>
              <a:rPr lang="pl-PL" altLang="pl-PL" sz="2000" b="1" dirty="0">
                <a:latin typeface="+mn-lt"/>
                <a:ea typeface="Lato Heavy"/>
                <a:cs typeface="Lato Heavy"/>
              </a:rPr>
              <a:t>- (v) Wspieranie dostępu do wody oraz zrównoważonej gospodarki wodnej;</a:t>
            </a:r>
          </a:p>
          <a:p>
            <a:pPr marL="180975" lvl="1" algn="just"/>
            <a:r>
              <a:rPr lang="pl-PL" altLang="pl-PL" sz="2000" dirty="0">
                <a:latin typeface="+mn-lt"/>
                <a:ea typeface="Lato Heavy"/>
                <a:cs typeface="Lato Heavy"/>
              </a:rPr>
              <a:t>-(vi) Wspieranie transformacji w kierunku gospodarki o obiegu zamkniętym i gospodarki zasobooszczędnej;</a:t>
            </a:r>
          </a:p>
          <a:p>
            <a:pPr marL="182563" lvl="1" indent="-1588" algn="just">
              <a:buFontTx/>
              <a:buChar char="-"/>
            </a:pPr>
            <a:r>
              <a:rPr lang="pl-PL" altLang="pl-PL" sz="2000" b="1" dirty="0">
                <a:latin typeface="+mn-lt"/>
                <a:ea typeface="Lato Heavy"/>
                <a:cs typeface="Lato Heavy"/>
              </a:rPr>
              <a:t>(vii) wzmacnianie ochrony i zachowania przyrody, różnorodności biologicznej oraz zielonej infrastruktury, w tym na obszarach miejskich, oraz ograniczanie wszelkich rodzajów zanieczyszczenia;</a:t>
            </a:r>
          </a:p>
          <a:p>
            <a:pPr marL="182563" lvl="1" indent="-1588" algn="just">
              <a:buFontTx/>
              <a:buChar char="-"/>
            </a:pPr>
            <a:r>
              <a:rPr lang="pl-PL" altLang="pl-PL" sz="2000" b="1" dirty="0">
                <a:latin typeface="+mn-lt"/>
                <a:ea typeface="Lato Heavy"/>
                <a:cs typeface="Lato Heavy"/>
              </a:rPr>
              <a:t>(viii) wspieranie zrównoważonej multimodalnej mobilności miejskiej jako elementu transformacji </a:t>
            </a:r>
            <a:br>
              <a:rPr lang="pl-PL" altLang="pl-PL" sz="2000" b="1" dirty="0">
                <a:latin typeface="+mn-lt"/>
                <a:ea typeface="Lato Heavy"/>
                <a:cs typeface="Lato Heavy"/>
              </a:rPr>
            </a:br>
            <a:r>
              <a:rPr lang="pl-PL" altLang="pl-PL" sz="2000" b="1" dirty="0">
                <a:latin typeface="+mn-lt"/>
                <a:ea typeface="Lato Heavy"/>
                <a:cs typeface="Lato Heavy"/>
              </a:rPr>
              <a:t>w kierunku gospodarki zeroemisyjnej</a:t>
            </a:r>
            <a:r>
              <a:rPr lang="pl-PL" altLang="pl-PL" sz="2000" dirty="0">
                <a:latin typeface="+mn-lt"/>
                <a:ea typeface="Lato Heavy"/>
                <a:cs typeface="Lato Heavy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24728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95718" y="43359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9891429E-4E69-415D-90B0-1F1A190ACCE7}"/>
              </a:ext>
            </a:extLst>
          </p:cNvPr>
          <p:cNvSpPr txBox="1">
            <a:spLocks/>
          </p:cNvSpPr>
          <p:nvPr/>
        </p:nvSpPr>
        <p:spPr bwMode="auto">
          <a:xfrm>
            <a:off x="559559" y="614148"/>
            <a:ext cx="11136255" cy="6243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1" algn="just">
              <a:buFontTx/>
              <a:buAutoNum type="romanLcParenBoth"/>
            </a:pPr>
            <a:r>
              <a:rPr lang="pl-PL" altLang="pl-PL" sz="2800" dirty="0">
                <a:latin typeface="+mn-lt"/>
                <a:ea typeface="Lato Heavy"/>
                <a:cs typeface="Lato Heavy"/>
              </a:rPr>
              <a:t>Wspieranie efektywności energetycznej i redukcji emisji gazów cieplarnianych – planowane kierunki interwencji:</a:t>
            </a:r>
          </a:p>
          <a:p>
            <a:pPr marL="180975" lvl="1" algn="just"/>
            <a:endParaRPr lang="pl-PL" altLang="pl-PL" sz="2800" dirty="0">
              <a:latin typeface="+mn-lt"/>
              <a:ea typeface="Lato Heavy"/>
              <a:cs typeface="Lato Heavy"/>
            </a:endParaRPr>
          </a:p>
          <a:p>
            <a:pPr marL="523875" lvl="1" indent="-342900" algn="just">
              <a:buFont typeface="Arial" panose="020B0604020202020204" pitchFamily="34" charset="0"/>
              <a:buChar char="•"/>
            </a:pPr>
            <a:r>
              <a:rPr lang="pl-PL" altLang="pl-PL" sz="2400" dirty="0">
                <a:latin typeface="+mn-lt"/>
                <a:ea typeface="Lato Heavy"/>
                <a:cs typeface="Lato Heavy"/>
              </a:rPr>
              <a:t> projekty mające na celu poprawę efektywności energetycznej budynków użyteczności publicznej (w tym organizacji pozarządowych), zamieszkania zbiorowego oraz wielorodzinnych budynków mieszkalnych </a:t>
            </a:r>
            <a: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(z wyłączeniem stanowiących własność Skarbu Państwa oraz budynków spółdzielni mieszkaniowych finansowanych z poziomu krajowego)</a:t>
            </a:r>
            <a:r>
              <a:rPr lang="pl-PL" altLang="pl-PL" sz="2400" dirty="0">
                <a:latin typeface="+mn-lt"/>
                <a:ea typeface="Lato Heavy"/>
                <a:cs typeface="Lato Heavy"/>
              </a:rPr>
              <a:t>,</a:t>
            </a:r>
          </a:p>
          <a:p>
            <a:pPr marL="523875" lvl="1" indent="-342900" algn="just">
              <a:buFont typeface="Arial" panose="020B0604020202020204" pitchFamily="34" charset="0"/>
              <a:buChar char="•"/>
            </a:pPr>
            <a:r>
              <a:rPr lang="pl-PL" altLang="pl-PL" sz="2400" dirty="0">
                <a:latin typeface="+mn-lt"/>
                <a:ea typeface="Lato Heavy"/>
                <a:cs typeface="Lato Heavy"/>
              </a:rPr>
              <a:t>kompleksowa modernizacja energetyczna ww. budynków obejmująca także instalacje grzewcze/chłodzące ze źródłami ciepła, w tym także m.in. OZE, systemy wentylacji, systemy zarządzania, magazynowania energii.</a:t>
            </a:r>
            <a:endParaRPr lang="pl-PL" altLang="pl-PL" sz="2400" b="1" dirty="0">
              <a:latin typeface="+mn-lt"/>
              <a:ea typeface="Lato Heavy"/>
              <a:cs typeface="Lato Heavy"/>
            </a:endParaRPr>
          </a:p>
        </p:txBody>
      </p:sp>
    </p:spTree>
    <p:extLst>
      <p:ext uri="{BB962C8B-B14F-4D97-AF65-F5344CB8AC3E}">
        <p14:creationId xmlns:p14="http://schemas.microsoft.com/office/powerpoint/2010/main" val="3076867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95718" y="43359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9891429E-4E69-415D-90B0-1F1A190ACCE7}"/>
              </a:ext>
            </a:extLst>
          </p:cNvPr>
          <p:cNvSpPr txBox="1">
            <a:spLocks/>
          </p:cNvSpPr>
          <p:nvPr/>
        </p:nvSpPr>
        <p:spPr bwMode="auto">
          <a:xfrm>
            <a:off x="559559" y="614148"/>
            <a:ext cx="11136255" cy="6243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1" algn="just">
              <a:buFontTx/>
              <a:buAutoNum type="romanLcParenBoth"/>
            </a:pPr>
            <a:r>
              <a:rPr lang="pl-PL" altLang="pl-PL" sz="2800" dirty="0">
                <a:latin typeface="+mn-lt"/>
                <a:ea typeface="Lato Heavy"/>
                <a:cs typeface="Lato Heavy"/>
              </a:rPr>
              <a:t>Wspieranie efektywności energetycznej i redukcji emisji gazów cieplarnianych – planowane kierunki interwencji – </a:t>
            </a:r>
            <a:r>
              <a:rPr lang="pl-PL" altLang="pl-PL" sz="2800" dirty="0" err="1">
                <a:latin typeface="+mn-lt"/>
                <a:ea typeface="Lato Heavy"/>
                <a:cs typeface="Lato Heavy"/>
              </a:rPr>
              <a:t>c.d</a:t>
            </a:r>
            <a:r>
              <a:rPr lang="pl-PL" altLang="pl-PL" sz="2800" dirty="0">
                <a:latin typeface="+mn-lt"/>
                <a:ea typeface="Lato Heavy"/>
                <a:cs typeface="Lato Heavy"/>
              </a:rPr>
              <a:t>:</a:t>
            </a:r>
          </a:p>
          <a:p>
            <a:pPr marL="180975" lvl="1" algn="just"/>
            <a:endParaRPr lang="pl-PL" altLang="pl-PL" sz="2800" dirty="0">
              <a:latin typeface="+mn-lt"/>
              <a:ea typeface="Lato Heavy"/>
              <a:cs typeface="Lato Heavy"/>
            </a:endParaRPr>
          </a:p>
          <a:p>
            <a:pPr marL="523875" lvl="1" indent="-342900" algn="just">
              <a:buFont typeface="Arial" panose="020B0604020202020204" pitchFamily="34" charset="0"/>
              <a:buChar char="•"/>
            </a:pPr>
            <a:r>
              <a:rPr lang="pl-PL" altLang="pl-PL" sz="2400" dirty="0">
                <a:latin typeface="+mn-lt"/>
                <a:ea typeface="Lato Heavy"/>
                <a:cs typeface="Lato Heavy"/>
              </a:rPr>
              <a:t>działania dotyczące budowy budynków w podwyższonym standardzie energooszczędnym i/lub pasywnym w zakresie budynków użyteczności publicznej należących do </a:t>
            </a:r>
            <a:r>
              <a:rPr lang="pl-PL" altLang="pl-PL" sz="2400" dirty="0" err="1">
                <a:latin typeface="+mn-lt"/>
                <a:ea typeface="Lato Heavy"/>
                <a:cs typeface="Lato Heavy"/>
              </a:rPr>
              <a:t>jst</a:t>
            </a:r>
            <a:r>
              <a:rPr lang="pl-PL" altLang="pl-PL" sz="2400" dirty="0">
                <a:latin typeface="+mn-lt"/>
                <a:ea typeface="Lato Heavy"/>
                <a:cs typeface="Lato Heavy"/>
              </a:rPr>
              <a:t>,</a:t>
            </a:r>
          </a:p>
          <a:p>
            <a:pPr marL="523875" lvl="1" indent="-342900" algn="just">
              <a:buFont typeface="Arial" panose="020B0604020202020204" pitchFamily="34" charset="0"/>
              <a:buChar char="•"/>
            </a:pPr>
            <a:r>
              <a:rPr lang="pl-PL" altLang="pl-PL" sz="2400" dirty="0">
                <a:latin typeface="+mn-lt"/>
                <a:ea typeface="Lato Heavy"/>
                <a:cs typeface="Lato Heavy"/>
              </a:rPr>
              <a:t>modernizacja energetyczna oświetlenia ulicznego - uzupełniająco,</a:t>
            </a:r>
          </a:p>
          <a:p>
            <a:pPr marL="523875" lvl="1" indent="-342900" algn="just">
              <a:buFont typeface="Arial" panose="020B0604020202020204" pitchFamily="34" charset="0"/>
              <a:buChar char="•"/>
            </a:pPr>
            <a:r>
              <a:rPr lang="pl-PL" altLang="pl-PL" sz="2400" dirty="0">
                <a:latin typeface="+mn-lt"/>
                <a:ea typeface="Lato Heavy"/>
                <a:cs typeface="Lato Heavy"/>
              </a:rPr>
              <a:t>projekty w zakresie zwiększonej efektywności energetycznej w MŚP (np. ograniczenie energochłonności, wymiana oświetlenia na energooszczędne, modernizacja systemu grzewczego, minimalizacja strat ciepła, wykorzystanie ciepła odpadowego).</a:t>
            </a:r>
          </a:p>
          <a:p>
            <a:pPr marL="523875" lvl="1" indent="-342900" algn="just">
              <a:buFontTx/>
              <a:buChar char="-"/>
            </a:pPr>
            <a:endParaRPr lang="pl-PL" altLang="pl-PL" sz="2400" b="1" dirty="0">
              <a:latin typeface="+mn-lt"/>
              <a:ea typeface="Lato Heavy"/>
              <a:cs typeface="Lato Heavy"/>
            </a:endParaRPr>
          </a:p>
        </p:txBody>
      </p:sp>
    </p:spTree>
    <p:extLst>
      <p:ext uri="{BB962C8B-B14F-4D97-AF65-F5344CB8AC3E}">
        <p14:creationId xmlns:p14="http://schemas.microsoft.com/office/powerpoint/2010/main" val="129528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95718" y="43359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9891429E-4E69-415D-90B0-1F1A190ACCE7}"/>
              </a:ext>
            </a:extLst>
          </p:cNvPr>
          <p:cNvSpPr txBox="1">
            <a:spLocks/>
          </p:cNvSpPr>
          <p:nvPr/>
        </p:nvSpPr>
        <p:spPr bwMode="auto">
          <a:xfrm>
            <a:off x="559559" y="614148"/>
            <a:ext cx="11136255" cy="6243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1" algn="just">
              <a:buFontTx/>
              <a:buAutoNum type="romanLcParenBoth"/>
            </a:pPr>
            <a:r>
              <a:rPr lang="pl-PL" altLang="pl-PL" sz="3200" dirty="0">
                <a:latin typeface="+mn-lt"/>
                <a:ea typeface="Lato Heavy"/>
                <a:cs typeface="Lato Heavy"/>
              </a:rPr>
              <a:t>Wspieranie efektywności energetycznej i redukcji emisji gazów cieplarnianych – główne grupy docelowe:</a:t>
            </a:r>
          </a:p>
          <a:p>
            <a:pPr marL="180975" lvl="1" algn="just"/>
            <a:endParaRPr lang="pl-PL" altLang="pl-PL" sz="2800" dirty="0">
              <a:latin typeface="+mn-lt"/>
              <a:ea typeface="Lato Heavy"/>
              <a:cs typeface="Lato Heavy"/>
            </a:endParaRPr>
          </a:p>
          <a:p>
            <a:pPr marL="466725" lvl="1" indent="-285750" algn="just">
              <a:buFontTx/>
              <a:buChar char="-"/>
            </a:pPr>
            <a:r>
              <a:rPr lang="pl-PL" altLang="pl-PL" sz="2800" dirty="0">
                <a:ea typeface="Lato Heavy"/>
                <a:cs typeface="Lato Heavy"/>
              </a:rPr>
              <a:t>m</a:t>
            </a:r>
            <a:r>
              <a:rPr lang="pl-PL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ieszkańcy województwa dolnośląskiego, </a:t>
            </a:r>
          </a:p>
          <a:p>
            <a:pPr marL="466725" lvl="1" indent="-285750" algn="just">
              <a:buFontTx/>
              <a:buChar char="-"/>
            </a:pPr>
            <a:r>
              <a:rPr lang="pl-PL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przedsiębiorcy, </a:t>
            </a:r>
          </a:p>
          <a:p>
            <a:pPr marL="466725" lvl="1" indent="-285750" algn="just">
              <a:buFontTx/>
              <a:buChar char="-"/>
            </a:pPr>
            <a:r>
              <a:rPr lang="pl-PL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jednostki samorządu terytorialnego ich związki i stowarzyszenia i jednostki podległe, </a:t>
            </a:r>
          </a:p>
          <a:p>
            <a:pPr marL="466725" lvl="1" indent="-285750" algn="just">
              <a:buFontTx/>
              <a:buChar char="-"/>
            </a:pPr>
            <a:r>
              <a:rPr lang="pl-PL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wspólnoty mieszkaniowe, </a:t>
            </a:r>
          </a:p>
          <a:p>
            <a:pPr marL="466725" lvl="1" indent="-285750" algn="just">
              <a:buFontTx/>
              <a:buChar char="-"/>
            </a:pPr>
            <a:r>
              <a:rPr lang="pl-PL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TBS, </a:t>
            </a:r>
          </a:p>
          <a:p>
            <a:pPr marL="466725" lvl="1" indent="-285750" algn="just">
              <a:buFontTx/>
              <a:buChar char="-"/>
            </a:pPr>
            <a:r>
              <a:rPr lang="pl-PL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organizacje pozarządowe.</a:t>
            </a:r>
            <a:endParaRPr lang="pl-PL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80975" lvl="1" algn="just"/>
            <a:endParaRPr lang="pl-PL" altLang="pl-PL" sz="2400" dirty="0">
              <a:latin typeface="+mn-lt"/>
              <a:ea typeface="Lato Heavy"/>
              <a:cs typeface="Lato Heavy"/>
            </a:endParaRPr>
          </a:p>
          <a:p>
            <a:pPr marL="523875" lvl="1" indent="-342900" algn="just">
              <a:buFontTx/>
              <a:buChar char="-"/>
            </a:pPr>
            <a:endParaRPr lang="pl-PL" altLang="pl-PL" sz="2400" b="1" dirty="0">
              <a:latin typeface="+mn-lt"/>
              <a:ea typeface="Lato Heavy"/>
              <a:cs typeface="Lato Heavy"/>
            </a:endParaRPr>
          </a:p>
        </p:txBody>
      </p:sp>
    </p:spTree>
    <p:extLst>
      <p:ext uri="{BB962C8B-B14F-4D97-AF65-F5344CB8AC3E}">
        <p14:creationId xmlns:p14="http://schemas.microsoft.com/office/powerpoint/2010/main" val="3155723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95718" y="43359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9891429E-4E69-415D-90B0-1F1A190ACCE7}"/>
              </a:ext>
            </a:extLst>
          </p:cNvPr>
          <p:cNvSpPr txBox="1">
            <a:spLocks/>
          </p:cNvSpPr>
          <p:nvPr/>
        </p:nvSpPr>
        <p:spPr bwMode="auto">
          <a:xfrm>
            <a:off x="559559" y="721727"/>
            <a:ext cx="11136255" cy="6880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1" algn="just">
              <a:buFontTx/>
              <a:buAutoNum type="romanLcParenBoth"/>
            </a:pPr>
            <a:r>
              <a:rPr lang="pl-PL" altLang="pl-PL" sz="3200" dirty="0">
                <a:latin typeface="+mn-lt"/>
                <a:ea typeface="Lato Heavy"/>
                <a:cs typeface="Lato Heavy"/>
              </a:rPr>
              <a:t>Wspieranie efektywności energetycznej i redukcji emisji gazów cieplarnianych </a:t>
            </a:r>
          </a:p>
          <a:p>
            <a:pPr marL="180975" lvl="1" algn="just"/>
            <a:endParaRPr lang="pl-PL" altLang="pl-PL" sz="2600" dirty="0">
              <a:latin typeface="+mn-lt"/>
              <a:ea typeface="Lato Heavy"/>
              <a:cs typeface="Lato Heavy"/>
            </a:endParaRPr>
          </a:p>
          <a:p>
            <a:pPr marL="180975" lvl="1" algn="just"/>
            <a:r>
              <a:rPr lang="pl-PL" altLang="pl-PL" sz="2600" dirty="0">
                <a:latin typeface="+mn-lt"/>
                <a:ea typeface="Lato Heavy"/>
                <a:cs typeface="Lato Heavy"/>
              </a:rPr>
              <a:t>Wskaźniki produktu:</a:t>
            </a:r>
          </a:p>
          <a:p>
            <a:pPr marL="538163" lvl="1" indent="-357188" algn="just">
              <a:buFontTx/>
              <a:buChar char="-"/>
            </a:pPr>
            <a:r>
              <a:rPr lang="pl-PL" altLang="pl-PL" sz="2600" dirty="0">
                <a:latin typeface="+mn-lt"/>
                <a:ea typeface="Lato Heavy"/>
                <a:cs typeface="Lato Heavy"/>
              </a:rPr>
              <a:t>RCO 01 Przedsiębiorstwa objęte wsparciem (w tym: mikro, małe, średnie duże) (szt.)</a:t>
            </a:r>
          </a:p>
          <a:p>
            <a:pPr marL="538163" lvl="1" indent="-382588" algn="just">
              <a:buFontTx/>
              <a:buChar char="-"/>
            </a:pPr>
            <a:r>
              <a:rPr lang="pl-PL" sz="2600" dirty="0">
                <a:latin typeface="+mn-lt"/>
                <a:ea typeface="Calibri" panose="020F0502020204030204" pitchFamily="34" charset="0"/>
              </a:rPr>
              <a:t>PLRO 23 (WLWK) Liczba zmodernizowanych energetycznie budynków (szt.)</a:t>
            </a:r>
          </a:p>
          <a:p>
            <a:pPr marL="538163" lvl="1" indent="-357188" algn="just">
              <a:buFontTx/>
              <a:buChar char="-"/>
            </a:pPr>
            <a:r>
              <a:rPr lang="pl-PL" sz="2600" dirty="0">
                <a:effectLst/>
                <a:latin typeface="+mn-lt"/>
                <a:ea typeface="Calibri" panose="020F0502020204030204" pitchFamily="34" charset="0"/>
              </a:rPr>
              <a:t>PLRO 22 (WLWK) Powierzchnia użytkowa budynków mieszkalnych poddanych termomodernizacji (m2)</a:t>
            </a:r>
          </a:p>
          <a:p>
            <a:pPr marL="180975" lvl="1" algn="just"/>
            <a:endParaRPr lang="pl-PL" sz="2600" dirty="0">
              <a:latin typeface="+mn-lt"/>
              <a:ea typeface="Calibri" panose="020F0502020204030204" pitchFamily="34" charset="0"/>
            </a:endParaRPr>
          </a:p>
          <a:p>
            <a:pPr marL="180975" lvl="1" algn="just"/>
            <a:r>
              <a:rPr lang="pl-PL" sz="2600" dirty="0">
                <a:effectLst/>
                <a:latin typeface="+mn-lt"/>
                <a:ea typeface="Calibri" panose="020F0502020204030204" pitchFamily="34" charset="0"/>
              </a:rPr>
              <a:t>Wskaźniki rezultatu:</a:t>
            </a:r>
          </a:p>
          <a:p>
            <a:pPr marL="538163" lvl="1" indent="-357188" algn="just">
              <a:buFontTx/>
              <a:buChar char="-"/>
            </a:pPr>
            <a:r>
              <a:rPr lang="pl-PL" sz="2600" dirty="0">
                <a:effectLst/>
                <a:latin typeface="+mn-lt"/>
                <a:ea typeface="Calibri" panose="020F0502020204030204" pitchFamily="34" charset="0"/>
              </a:rPr>
              <a:t>PLRR 11 (WLWK) Ilość zaoszczędzonej energii elektrycznej (MWh/rok)</a:t>
            </a:r>
          </a:p>
          <a:p>
            <a:pPr marL="538163" lvl="1" indent="-357188" algn="just">
              <a:buFontTx/>
              <a:buChar char="-"/>
            </a:pPr>
            <a:r>
              <a:rPr lang="pl-PL" sz="2600" dirty="0">
                <a:effectLst/>
                <a:latin typeface="+mn-lt"/>
                <a:ea typeface="Calibri" panose="020F0502020204030204" pitchFamily="34" charset="0"/>
              </a:rPr>
              <a:t>PLPR (WLWK) Ilość zaoszczędzonej energii </a:t>
            </a:r>
            <a:r>
              <a:rPr lang="pl-PL" sz="2600" dirty="0">
                <a:latin typeface="+mn-lt"/>
                <a:ea typeface="Calibri" panose="020F0502020204030204" pitchFamily="34" charset="0"/>
              </a:rPr>
              <a:t>ciepl</a:t>
            </a:r>
            <a:r>
              <a:rPr lang="pl-PL" sz="2600" dirty="0">
                <a:effectLst/>
                <a:latin typeface="+mn-lt"/>
                <a:ea typeface="Calibri" panose="020F0502020204030204" pitchFamily="34" charset="0"/>
              </a:rPr>
              <a:t>nej (MWh/rok)</a:t>
            </a:r>
          </a:p>
          <a:p>
            <a:pPr marL="538163" lvl="1" indent="-357188" algn="just">
              <a:buFontTx/>
              <a:buChar char="-"/>
            </a:pPr>
            <a:r>
              <a:rPr lang="pl-PL" sz="2600" dirty="0">
                <a:effectLst/>
                <a:latin typeface="+mn-lt"/>
                <a:ea typeface="Calibri" panose="020F0502020204030204" pitchFamily="34" charset="0"/>
              </a:rPr>
              <a:t>RCR 29 Szacowana emisja gazów cieplarnianych (tona ekwiwalentu CO2/rok)</a:t>
            </a:r>
          </a:p>
          <a:p>
            <a:pPr marL="180975" lvl="1" algn="just"/>
            <a:endParaRPr lang="pl-PL" altLang="pl-PL" sz="2400" dirty="0">
              <a:latin typeface="+mn-lt"/>
              <a:ea typeface="Lato Heavy"/>
              <a:cs typeface="Lato Heavy"/>
            </a:endParaRPr>
          </a:p>
          <a:p>
            <a:pPr marL="523875" lvl="1" indent="-342900" algn="just">
              <a:buFontTx/>
              <a:buChar char="-"/>
            </a:pPr>
            <a:endParaRPr lang="pl-PL" altLang="pl-PL" sz="2400" b="1" dirty="0">
              <a:latin typeface="+mn-lt"/>
              <a:ea typeface="Lato Heavy"/>
              <a:cs typeface="Lato Heavy"/>
            </a:endParaRPr>
          </a:p>
        </p:txBody>
      </p:sp>
    </p:spTree>
    <p:extLst>
      <p:ext uri="{BB962C8B-B14F-4D97-AF65-F5344CB8AC3E}">
        <p14:creationId xmlns:p14="http://schemas.microsoft.com/office/powerpoint/2010/main" val="3194426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95718" y="43359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9891429E-4E69-415D-90B0-1F1A190ACCE7}"/>
              </a:ext>
            </a:extLst>
          </p:cNvPr>
          <p:cNvSpPr txBox="1">
            <a:spLocks/>
          </p:cNvSpPr>
          <p:nvPr/>
        </p:nvSpPr>
        <p:spPr bwMode="auto">
          <a:xfrm>
            <a:off x="559559" y="614148"/>
            <a:ext cx="11136255" cy="6243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1" algn="just"/>
            <a:r>
              <a:rPr lang="pl-PL" altLang="pl-PL" sz="2800" dirty="0">
                <a:latin typeface="+mn-lt"/>
                <a:ea typeface="Lato Heavy"/>
                <a:cs typeface="Lato Heavy"/>
              </a:rPr>
              <a:t>(ii) Wspieranie energii odnawialnej zgodnie z dyrektywą (UE) 2018/2001, </a:t>
            </a:r>
            <a:br>
              <a:rPr lang="pl-PL" altLang="pl-PL" sz="2800" dirty="0">
                <a:latin typeface="+mn-lt"/>
                <a:ea typeface="Lato Heavy"/>
                <a:cs typeface="Lato Heavy"/>
              </a:rPr>
            </a:br>
            <a:r>
              <a:rPr lang="pl-PL" altLang="pl-PL" sz="2800" dirty="0">
                <a:latin typeface="+mn-lt"/>
                <a:ea typeface="Lato Heavy"/>
                <a:cs typeface="Lato Heavy"/>
              </a:rPr>
              <a:t>w tym określonymi w niej kryteriami zrównoważonego rozwoju – planowane kierunki interwencji:</a:t>
            </a:r>
          </a:p>
          <a:p>
            <a:pPr marL="180975" lvl="1" algn="just"/>
            <a:endParaRPr lang="pl-PL" altLang="pl-PL" sz="2800" dirty="0">
              <a:latin typeface="+mn-lt"/>
              <a:ea typeface="Lato Heavy"/>
              <a:cs typeface="Lato Heavy"/>
            </a:endParaRPr>
          </a:p>
          <a:p>
            <a:pPr marL="471488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budowa i rozbudowa odnawialnych źródeł energii w zakresie wytwarzania energii elektrycznej i/lub cieplnej, </a:t>
            </a:r>
            <a:b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 tym z magazynami energii działającymi na potrzeby danego źródła OZE, ze szczególnym uwzględnieniem rozproszonej energetyki prosumenckiej wraz z przyłączeniem źródeł OZE do sieci energetycznych lub ciepłowniczych,</a:t>
            </a:r>
            <a:endParaRPr lang="pl-PL" sz="1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71488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przedsięwzięcia dla klastrów energii, spółdzielni energetycznych działających w zakresie energii odnawialnej, w tym w ramach kompleksowych projektów b</a:t>
            </a: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</a:rPr>
              <a:t>udowa, 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rozbudowa lub przebudowa sieci wewnątrz klastrów energii, spółdzielni energetycznych oraz społeczności energetycznych działających w zakresie energii odnawialnej.</a:t>
            </a:r>
            <a:endParaRPr lang="pl-PL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499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95718" y="43359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9891429E-4E69-415D-90B0-1F1A190ACCE7}"/>
              </a:ext>
            </a:extLst>
          </p:cNvPr>
          <p:cNvSpPr txBox="1">
            <a:spLocks/>
          </p:cNvSpPr>
          <p:nvPr/>
        </p:nvSpPr>
        <p:spPr bwMode="auto">
          <a:xfrm>
            <a:off x="559559" y="614148"/>
            <a:ext cx="11136255" cy="6243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1" algn="just"/>
            <a:r>
              <a:rPr lang="pl-PL" altLang="pl-PL" sz="2800" dirty="0">
                <a:latin typeface="+mn-lt"/>
                <a:ea typeface="Lato Heavy"/>
                <a:cs typeface="Lato Heavy"/>
              </a:rPr>
              <a:t>(ii) Wspieranie energii odnawialnej zgodnie z dyrektywą (UE) 2018/2001, </a:t>
            </a:r>
            <a:br>
              <a:rPr lang="pl-PL" altLang="pl-PL" sz="2800" dirty="0">
                <a:latin typeface="+mn-lt"/>
                <a:ea typeface="Lato Heavy"/>
                <a:cs typeface="Lato Heavy"/>
              </a:rPr>
            </a:br>
            <a:r>
              <a:rPr lang="pl-PL" altLang="pl-PL" sz="2800" dirty="0">
                <a:latin typeface="+mn-lt"/>
                <a:ea typeface="Lato Heavy"/>
                <a:cs typeface="Lato Heavy"/>
              </a:rPr>
              <a:t>w tym określonymi w niej kryteriami zrównoważonego rozwoju – planowane kierunki interwencji – </a:t>
            </a:r>
            <a:r>
              <a:rPr lang="pl-PL" altLang="pl-PL" sz="2800" dirty="0" err="1">
                <a:latin typeface="+mn-lt"/>
                <a:ea typeface="Lato Heavy"/>
                <a:cs typeface="Lato Heavy"/>
              </a:rPr>
              <a:t>c.d</a:t>
            </a:r>
            <a:r>
              <a:rPr lang="pl-PL" altLang="pl-PL" sz="2800" dirty="0">
                <a:latin typeface="+mn-lt"/>
                <a:ea typeface="Lato Heavy"/>
                <a:cs typeface="Lato Heavy"/>
              </a:rPr>
              <a:t>:</a:t>
            </a:r>
          </a:p>
          <a:p>
            <a:pPr marL="180975" lvl="1" algn="just"/>
            <a:endParaRPr lang="pl-PL" altLang="pl-PL" sz="2800" dirty="0">
              <a:latin typeface="+mn-lt"/>
              <a:ea typeface="Lato Heavy"/>
              <a:cs typeface="Lato Heavy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źródła OZE o mocy:</a:t>
            </a:r>
            <a:endParaRPr lang="pl-PL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l-PL" sz="2000" dirty="0"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 do 2 MWe dla promieniowania słonecznego.</a:t>
            </a:r>
            <a:endParaRPr lang="pl-PL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 zakresie wytwarzania energii cieplnej dofinansowywane będą źródła OZE o mocy:</a:t>
            </a:r>
            <a:endParaRPr lang="pl-PL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b) do 2 MWt dla promieniowania słonecznego,</a:t>
            </a:r>
            <a:endParaRPr lang="pl-PL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l-PL" sz="2000" dirty="0">
                <a:latin typeface="Calibri" panose="020F0502020204030204" pitchFamily="34" charset="0"/>
                <a:ea typeface="Calibri" panose="020F0502020204030204" pitchFamily="34" charset="0"/>
              </a:rPr>
              <a:t>c) </a:t>
            </a: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 2 MWt dla geotermii (w tym pompy ciepła),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0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projekty grantowe dla budynków jednorodzinnych dotyczące produkcji energii elektrycznej i/lub cieplnej (wraz z podłączeniem tych źródeł do sieci dystrybucyjnej/przesyłowej) polegające na budowie (w tym zakup niezbędnych urządzeń) mikroinstalacji służących wytwarzaniu energii z OZE.</a:t>
            </a:r>
            <a:endParaRPr lang="pl-PL" altLang="pl-PL" sz="2000" b="1" dirty="0">
              <a:latin typeface="+mn-lt"/>
              <a:ea typeface="Lato Heavy"/>
              <a:cs typeface="Lato Heavy"/>
            </a:endParaRPr>
          </a:p>
        </p:txBody>
      </p:sp>
    </p:spTree>
    <p:extLst>
      <p:ext uri="{BB962C8B-B14F-4D97-AF65-F5344CB8AC3E}">
        <p14:creationId xmlns:p14="http://schemas.microsoft.com/office/powerpoint/2010/main" val="881785906"/>
      </p:ext>
    </p:extLst>
  </p:cSld>
  <p:clrMapOvr>
    <a:masterClrMapping/>
  </p:clrMapOvr>
</p:sld>
</file>

<file path=ppt/theme/theme1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3017</TotalTime>
  <Words>1642</Words>
  <Application>Microsoft Office PowerPoint</Application>
  <PresentationFormat>Panoramiczny</PresentationFormat>
  <Paragraphs>153</Paragraphs>
  <Slides>22</Slides>
  <Notes>22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22</vt:i4>
      </vt:variant>
    </vt:vector>
  </HeadingPairs>
  <TitlesOfParts>
    <vt:vector size="27" baseType="lpstr">
      <vt:lpstr>Arial</vt:lpstr>
      <vt:lpstr>Calibri</vt:lpstr>
      <vt:lpstr>Times New Roman</vt:lpstr>
      <vt:lpstr>1_Motyw pakietu Office</vt:lpstr>
      <vt:lpstr>2_Motyw pakietu Office</vt:lpstr>
      <vt:lpstr>Fundusze Europejskie  dla Dolnego Śląska 2021-2027 (FEDS 2021-2027) Cel polityki 2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 przygotowań Regionalnego Programu Operacyjnego Województwa Dolnośląskiego na lata 2021-2027</dc:title>
  <dc:creator>Przemysław Galkowski</dc:creator>
  <cp:lastModifiedBy>Grzegorz Mikołajczyk</cp:lastModifiedBy>
  <cp:revision>249</cp:revision>
  <dcterms:created xsi:type="dcterms:W3CDTF">2020-11-10T08:45:52Z</dcterms:created>
  <dcterms:modified xsi:type="dcterms:W3CDTF">2021-09-28T12:17:54Z</dcterms:modified>
</cp:coreProperties>
</file>