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</p:sldMasterIdLst>
  <p:notesMasterIdLst>
    <p:notesMasterId r:id="rId69"/>
  </p:notesMasterIdLst>
  <p:handoutMasterIdLst>
    <p:handoutMasterId r:id="rId70"/>
  </p:handoutMasterIdLst>
  <p:sldIdLst>
    <p:sldId id="373" r:id="rId2"/>
    <p:sldId id="560" r:id="rId3"/>
    <p:sldId id="630" r:id="rId4"/>
    <p:sldId id="565" r:id="rId5"/>
    <p:sldId id="631" r:id="rId6"/>
    <p:sldId id="723" r:id="rId7"/>
    <p:sldId id="632" r:id="rId8"/>
    <p:sldId id="635" r:id="rId9"/>
    <p:sldId id="636" r:id="rId10"/>
    <p:sldId id="728" r:id="rId11"/>
    <p:sldId id="638" r:id="rId12"/>
    <p:sldId id="639" r:id="rId13"/>
    <p:sldId id="640" r:id="rId14"/>
    <p:sldId id="806" r:id="rId15"/>
    <p:sldId id="738" r:id="rId16"/>
    <p:sldId id="796" r:id="rId17"/>
    <p:sldId id="797" r:id="rId18"/>
    <p:sldId id="798" r:id="rId19"/>
    <p:sldId id="780" r:id="rId20"/>
    <p:sldId id="801" r:id="rId21"/>
    <p:sldId id="802" r:id="rId22"/>
    <p:sldId id="808" r:id="rId23"/>
    <p:sldId id="807" r:id="rId24"/>
    <p:sldId id="740" r:id="rId25"/>
    <p:sldId id="809" r:id="rId26"/>
    <p:sldId id="803" r:id="rId27"/>
    <p:sldId id="804" r:id="rId28"/>
    <p:sldId id="670" r:id="rId29"/>
    <p:sldId id="810" r:id="rId30"/>
    <p:sldId id="671" r:id="rId31"/>
    <p:sldId id="805" r:id="rId32"/>
    <p:sldId id="811" r:id="rId33"/>
    <p:sldId id="662" r:id="rId34"/>
    <p:sldId id="812" r:id="rId35"/>
    <p:sldId id="813" r:id="rId36"/>
    <p:sldId id="744" r:id="rId37"/>
    <p:sldId id="772" r:id="rId38"/>
    <p:sldId id="672" r:id="rId39"/>
    <p:sldId id="668" r:id="rId40"/>
    <p:sldId id="673" r:id="rId41"/>
    <p:sldId id="669" r:id="rId42"/>
    <p:sldId id="677" r:id="rId43"/>
    <p:sldId id="678" r:id="rId44"/>
    <p:sldId id="724" r:id="rId45"/>
    <p:sldId id="726" r:id="rId46"/>
    <p:sldId id="563" r:id="rId47"/>
    <p:sldId id="683" r:id="rId48"/>
    <p:sldId id="814" r:id="rId49"/>
    <p:sldId id="815" r:id="rId50"/>
    <p:sldId id="682" r:id="rId51"/>
    <p:sldId id="686" r:id="rId52"/>
    <p:sldId id="816" r:id="rId53"/>
    <p:sldId id="698" r:id="rId54"/>
    <p:sldId id="821" r:id="rId55"/>
    <p:sldId id="817" r:id="rId56"/>
    <p:sldId id="818" r:id="rId57"/>
    <p:sldId id="819" r:id="rId58"/>
    <p:sldId id="820" r:id="rId59"/>
    <p:sldId id="822" r:id="rId60"/>
    <p:sldId id="706" r:id="rId61"/>
    <p:sldId id="824" r:id="rId62"/>
    <p:sldId id="823" r:id="rId63"/>
    <p:sldId id="679" r:id="rId64"/>
    <p:sldId id="665" r:id="rId65"/>
    <p:sldId id="600" r:id="rId66"/>
    <p:sldId id="601" r:id="rId67"/>
    <p:sldId id="520" r:id="rId68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3" clrIdx="0">
    <p:extLst>
      <p:ext uri="{19B8F6BF-5375-455C-9EA6-DF929625EA0E}">
        <p15:presenceInfo xmlns:p15="http://schemas.microsoft.com/office/powerpoint/2012/main" userId="S-1-5-21-993268263-2097026863-2477634896-35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1" autoAdjust="0"/>
    <p:restoredTop sz="85995" autoAdjust="0"/>
  </p:normalViewPr>
  <p:slideViewPr>
    <p:cSldViewPr>
      <p:cViewPr varScale="1">
        <p:scale>
          <a:sx n="98" d="100"/>
          <a:sy n="98" d="100"/>
        </p:scale>
        <p:origin x="21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u="sng" dirty="0">
              <a:solidFill>
                <a:schemeClr val="tx1"/>
              </a:solidFill>
            </a:rPr>
            <a:t>WSKAŹNIK PRODUKTU nr 1</a:t>
          </a:r>
        </a:p>
        <a:p>
          <a:pPr algn="ctr"/>
          <a:r>
            <a:rPr lang="pl-PL" sz="1600" b="1" u="none" dirty="0">
              <a:solidFill>
                <a:srgbClr val="FF0000"/>
              </a:solidFill>
            </a:rPr>
            <a:t>Liczba uczniów</a:t>
          </a:r>
          <a:r>
            <a:rPr lang="pl-PL" sz="1600" b="1" u="none" dirty="0">
              <a:solidFill>
                <a:schemeClr val="tx1"/>
              </a:solidFill>
            </a:rPr>
            <a:t> objętych wsparciem w zakresie rozwijania kompetencji kluczowych lub umiejętności uniwersalnych w programie</a:t>
          </a:r>
          <a:br>
            <a:rPr lang="pl-PL" sz="1600" b="1" u="none" dirty="0"/>
          </a:br>
          <a:endParaRPr lang="pl-PL" sz="1600" b="1" u="none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/>
            <a:t>Liczba uczniów objętych wsparciem bezpośrednim w ramach programu z zakresu rozwijania kompetencji kluczowych oraz umiejętności uniwersalnych, w tym poprzez udzielenie wsparcia z zakresu indywidualizacji.</a:t>
          </a:r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200" b="1" dirty="0"/>
            <a:t>Liczba uczniów objętych wsparciem w projekcie</a:t>
          </a:r>
          <a:endParaRPr lang="pl-PL" sz="1400" b="1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pl-PL" sz="1600" b="1" u="sng" dirty="0">
              <a:solidFill>
                <a:schemeClr val="tx1"/>
              </a:solidFill>
            </a:rPr>
            <a:t>WSKAŹNIK PRODUKTU nr 2</a:t>
          </a:r>
        </a:p>
        <a:p>
          <a:pPr>
            <a:lnSpc>
              <a:spcPct val="100000"/>
            </a:lnSpc>
          </a:pPr>
          <a:r>
            <a:rPr lang="pl-PL" sz="1600" b="1" u="sng" dirty="0">
              <a:solidFill>
                <a:srgbClr val="FF0000"/>
              </a:solidFill>
            </a:rPr>
            <a:t>Liczba osób </a:t>
          </a:r>
          <a:r>
            <a:rPr lang="pl-PL" sz="1600" b="1" u="sng" dirty="0">
              <a:solidFill>
                <a:schemeClr val="tx1"/>
              </a:solidFill>
            </a:rPr>
            <a:t>objętych wsparciem w zakresie zwalczania lub przeciwdziałania skutkom pandemii COVID-19</a:t>
          </a:r>
          <a:endParaRPr lang="pl-PL" sz="1600" b="1" u="none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A8EAE37E-2430-4926-930F-DB6B60F57901}">
      <dgm:prSet custT="1"/>
      <dgm:spPr/>
      <dgm:t>
        <a:bodyPr/>
        <a:lstStyle/>
        <a:p>
          <a:r>
            <a:rPr lang="pl-PL" sz="1200" b="1" dirty="0">
              <a:solidFill>
                <a:srgbClr val="FF0000"/>
              </a:solidFill>
            </a:rPr>
            <a:t>Typ projektu A i D</a:t>
          </a:r>
        </a:p>
      </dgm:t>
    </dgm:pt>
    <dgm:pt modelId="{7956CC84-8DC4-4E6E-BAFE-BFABEDCF7418}" type="parTrans" cxnId="{980467AB-CC32-4E71-A9CF-A4197FF4106B}">
      <dgm:prSet/>
      <dgm:spPr/>
      <dgm:t>
        <a:bodyPr/>
        <a:lstStyle/>
        <a:p>
          <a:endParaRPr lang="pl-PL"/>
        </a:p>
      </dgm:t>
    </dgm:pt>
    <dgm:pt modelId="{984750DB-96CC-4FC2-AFE3-F19BE81196FA}" type="sibTrans" cxnId="{980467AB-CC32-4E71-A9CF-A4197FF4106B}">
      <dgm:prSet/>
      <dgm:spPr/>
      <dgm:t>
        <a:bodyPr/>
        <a:lstStyle/>
        <a:p>
          <a:endParaRPr lang="pl-PL"/>
        </a:p>
      </dgm:t>
    </dgm:pt>
    <dgm:pt modelId="{9BE38CEA-8670-444C-922B-2C305A99DE41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200" b="1" dirty="0">
              <a:solidFill>
                <a:srgbClr val="FF0000"/>
              </a:solidFill>
            </a:rPr>
            <a:t>Typ projektu A, E, D</a:t>
          </a:r>
          <a:endParaRPr lang="pl-PL" sz="1200" b="1" dirty="0">
            <a:solidFill>
              <a:srgbClr val="B466E0"/>
            </a:solidFill>
          </a:endParaRPr>
        </a:p>
      </dgm:t>
    </dgm:pt>
    <dgm:pt modelId="{A7F42407-0977-4D7D-9115-051C9A4D44DB}" type="parTrans" cxnId="{FDB124EF-1C34-4694-BC49-85C3F066847F}">
      <dgm:prSet/>
      <dgm:spPr/>
      <dgm:t>
        <a:bodyPr/>
        <a:lstStyle/>
        <a:p>
          <a:endParaRPr lang="pl-PL"/>
        </a:p>
      </dgm:t>
    </dgm:pt>
    <dgm:pt modelId="{F96C8FEB-0D75-4B36-8EE8-20BD51F5D9F0}" type="sibTrans" cxnId="{FDB124EF-1C34-4694-BC49-85C3F066847F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</dgm:pt>
  </dgm:ptLst>
  <dgm:cxnLst>
    <dgm:cxn modelId="{2F8F3E03-35BE-4D42-8771-A4B6D2A25339}" type="presOf" srcId="{621AB93B-5B7B-404A-AAC6-82585374894E}" destId="{30A5BAFA-D867-4432-A555-078896BF780D}" srcOrd="0" destOrd="0" presId="urn:microsoft.com/office/officeart/2005/8/layout/vList5"/>
    <dgm:cxn modelId="{D9EA9603-E310-4F5D-95C8-9CD39A9DDFBE}" type="presOf" srcId="{32EE9BBF-B02B-4DE9-A826-A3930A24887B}" destId="{5DB3C171-F262-490B-B8BB-BFFA46B0586B}" srcOrd="0" destOrd="0" presId="urn:microsoft.com/office/officeart/2005/8/layout/vList5"/>
    <dgm:cxn modelId="{BA26610F-67A0-43EA-A493-86E49B3A801D}" type="presOf" srcId="{9BE38CEA-8670-444C-922B-2C305A99DE41}" destId="{6057DA86-162F-440C-8D5E-0A6D86B8CF0F}" srcOrd="0" destOrd="1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54816630-0F21-4895-A22A-6A4CA342B0D8}" type="presOf" srcId="{DA6E603D-E34D-4EC6-B48D-740809166CA4}" destId="{6057DA86-162F-440C-8D5E-0A6D86B8CF0F}" srcOrd="0" destOrd="0" presId="urn:microsoft.com/office/officeart/2005/8/layout/vList5"/>
    <dgm:cxn modelId="{FE182361-4CCE-4CB8-BFA8-C6AA8A5652E1}" type="presOf" srcId="{1A53B528-4B73-4476-AAA3-DA53D8694E89}" destId="{A82570EB-9047-4C30-B34C-BC41F943A042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980467AB-CC32-4E71-A9CF-A4197FF4106B}" srcId="{621AB93B-5B7B-404A-AAC6-82585374894E}" destId="{A8EAE37E-2430-4926-930F-DB6B60F57901}" srcOrd="1" destOrd="0" parTransId="{7956CC84-8DC4-4E6E-BAFE-BFABEDCF7418}" sibTransId="{984750DB-96CC-4FC2-AFE3-F19BE81196FA}"/>
    <dgm:cxn modelId="{126E9EB5-C553-480F-B179-EE65684F57F5}" type="presOf" srcId="{9C158368-C9E0-4942-8526-5CE49BCD721C}" destId="{EC26B3CA-5F55-4ED6-AEA1-83422FEC2FA3}" srcOrd="0" destOrd="0" presId="urn:microsoft.com/office/officeart/2005/8/layout/vList5"/>
    <dgm:cxn modelId="{FDB124EF-1C34-4694-BC49-85C3F066847F}" srcId="{9C158368-C9E0-4942-8526-5CE49BCD721C}" destId="{9BE38CEA-8670-444C-922B-2C305A99DE41}" srcOrd="1" destOrd="0" parTransId="{A7F42407-0977-4D7D-9115-051C9A4D44DB}" sibTransId="{F96C8FEB-0D75-4B36-8EE8-20BD51F5D9F0}"/>
    <dgm:cxn modelId="{7D12E6F3-5285-4480-ACE1-CD598C36CB43}" type="presOf" srcId="{A8EAE37E-2430-4926-930F-DB6B60F57901}" destId="{5DB3C171-F262-490B-B8BB-BFFA46B0586B}" srcOrd="0" destOrd="1" presId="urn:microsoft.com/office/officeart/2005/8/layout/vList5"/>
    <dgm:cxn modelId="{2D352E94-87B9-4C18-9039-9819E38606C1}" type="presParOf" srcId="{A82570EB-9047-4C30-B34C-BC41F943A042}" destId="{74CEAA77-1A9F-4EE7-8009-B36DC94847D6}" srcOrd="0" destOrd="0" presId="urn:microsoft.com/office/officeart/2005/8/layout/vList5"/>
    <dgm:cxn modelId="{336AE9F0-6CA8-4101-B19E-442AF1BFB5E1}" type="presParOf" srcId="{74CEAA77-1A9F-4EE7-8009-B36DC94847D6}" destId="{30A5BAFA-D867-4432-A555-078896BF780D}" srcOrd="0" destOrd="0" presId="urn:microsoft.com/office/officeart/2005/8/layout/vList5"/>
    <dgm:cxn modelId="{EBF1FCC0-3076-4A50-A54B-8052138923DA}" type="presParOf" srcId="{74CEAA77-1A9F-4EE7-8009-B36DC94847D6}" destId="{5DB3C171-F262-490B-B8BB-BFFA46B0586B}" srcOrd="1" destOrd="0" presId="urn:microsoft.com/office/officeart/2005/8/layout/vList5"/>
    <dgm:cxn modelId="{E052BD85-AE08-49E2-982A-B9C3C61CE76F}" type="presParOf" srcId="{A82570EB-9047-4C30-B34C-BC41F943A042}" destId="{21203062-3061-4CFA-A1DC-A3C8D1B70C6A}" srcOrd="1" destOrd="0" presId="urn:microsoft.com/office/officeart/2005/8/layout/vList5"/>
    <dgm:cxn modelId="{48432DBF-4EBF-45AE-B0BF-A506DBFEB617}" type="presParOf" srcId="{A82570EB-9047-4C30-B34C-BC41F943A042}" destId="{AAC7EB03-0D34-4E53-AA54-FF39894E56F4}" srcOrd="2" destOrd="0" presId="urn:microsoft.com/office/officeart/2005/8/layout/vList5"/>
    <dgm:cxn modelId="{6B863731-CDD1-4CB5-92BD-180365A41845}" type="presParOf" srcId="{AAC7EB03-0D34-4E53-AA54-FF39894E56F4}" destId="{EC26B3CA-5F55-4ED6-AEA1-83422FEC2FA3}" srcOrd="0" destOrd="0" presId="urn:microsoft.com/office/officeart/2005/8/layout/vList5"/>
    <dgm:cxn modelId="{DAF505BC-BAEF-4C93-82B9-05EA59529DBD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u="sng" dirty="0">
              <a:solidFill>
                <a:schemeClr val="tx1"/>
              </a:solidFill>
            </a:rPr>
            <a:t>WSKAŹNIK PRODUKTU nr 3</a:t>
          </a:r>
        </a:p>
        <a:p>
          <a:pPr algn="ctr"/>
          <a:r>
            <a:rPr lang="pl-PL" sz="1600" b="1" u="sng" dirty="0">
              <a:solidFill>
                <a:srgbClr val="FF0000"/>
              </a:solidFill>
            </a:rPr>
            <a:t>Liczba podmiotów </a:t>
          </a:r>
          <a:r>
            <a:rPr lang="pl-PL" sz="1600" b="1" u="sng" dirty="0">
              <a:solidFill>
                <a:schemeClr val="tx1"/>
              </a:solidFill>
            </a:rPr>
            <a:t>objętych wsparciem w zakresie zwalczania lub przeciwdziałania skutkom pandemii COVID-19</a:t>
          </a:r>
          <a:br>
            <a:rPr lang="pl-PL" sz="1600" b="1" u="none" dirty="0"/>
          </a:br>
          <a:endParaRPr lang="pl-PL" sz="1600" b="1" u="none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/>
            <a:t>Liczba wspartych szkół w projekcie</a:t>
          </a:r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należy monitorować całość kosztów projektów (wydatki bezpośrednie i pośrednie) - powinny być to całkowite koszty kwalifikowalne</a:t>
          </a: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pl-PL" sz="1600" b="1" u="sng" dirty="0">
              <a:solidFill>
                <a:schemeClr val="tx1"/>
              </a:solidFill>
            </a:rPr>
            <a:t>WSKAŹNIK PRODUKTU nr 4</a:t>
          </a:r>
        </a:p>
        <a:p>
          <a:r>
            <a:rPr lang="pl-PL" sz="1600" b="1" u="sng" dirty="0">
              <a:solidFill>
                <a:srgbClr val="FF0000"/>
              </a:solidFill>
            </a:rPr>
            <a:t>Wartość wydatków kwalifikowalnych </a:t>
          </a:r>
          <a:r>
            <a:rPr lang="pl-PL" sz="1600" b="1" u="sng" dirty="0">
              <a:solidFill>
                <a:schemeClr val="tx1"/>
              </a:solidFill>
            </a:rPr>
            <a:t>przeznaczonych na działania związane z pandemią COVID-19 [PLN]</a:t>
          </a:r>
          <a:endParaRPr lang="pl-PL" sz="1600" b="1" u="none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78C448BA-8AAE-4880-90D0-8CFBB40BA8E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pl-PL" sz="1200" b="1" kern="1200" dirty="0">
            <a:solidFill>
              <a:srgbClr val="B466E0"/>
            </a:solidFill>
          </a:endParaRPr>
        </a:p>
      </dgm:t>
    </dgm:pt>
    <dgm:pt modelId="{0C37EDB2-DB20-4070-ACC5-37C70D79DE80}" type="parTrans" cxnId="{8FD06575-1990-4456-AFC8-55301D4D4C86}">
      <dgm:prSet/>
      <dgm:spPr/>
      <dgm:t>
        <a:bodyPr/>
        <a:lstStyle/>
        <a:p>
          <a:endParaRPr lang="pl-PL"/>
        </a:p>
      </dgm:t>
    </dgm:pt>
    <dgm:pt modelId="{30ABF70E-4EB4-46E7-BE5B-30910CF9647B}" type="sibTrans" cxnId="{8FD06575-1990-4456-AFC8-55301D4D4C86}">
      <dgm:prSet/>
      <dgm:spPr/>
      <dgm:t>
        <a:bodyPr/>
        <a:lstStyle/>
        <a:p>
          <a:endParaRPr lang="pl-PL"/>
        </a:p>
      </dgm:t>
    </dgm:pt>
    <dgm:pt modelId="{B33840EF-0541-4D3E-ADBB-18BECA5FB27A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>
              <a:solidFill>
                <a:srgbClr val="FF0000"/>
              </a:solidFill>
            </a:rPr>
            <a:t>Typ projektu A, E, D</a:t>
          </a:r>
          <a:endParaRPr lang="pl-PL" sz="1200" b="1" dirty="0"/>
        </a:p>
      </dgm:t>
    </dgm:pt>
    <dgm:pt modelId="{23C375E5-6D0E-4A1E-A9B3-C208C5D968E2}" type="parTrans" cxnId="{95B67A58-ECB8-4621-BD11-B8D1B33A4D7A}">
      <dgm:prSet/>
      <dgm:spPr/>
      <dgm:t>
        <a:bodyPr/>
        <a:lstStyle/>
        <a:p>
          <a:endParaRPr lang="pl-PL"/>
        </a:p>
      </dgm:t>
    </dgm:pt>
    <dgm:pt modelId="{36202D35-B5EB-4DF0-B54E-96E8752C452B}" type="sibTrans" cxnId="{95B67A58-ECB8-4621-BD11-B8D1B33A4D7A}">
      <dgm:prSet/>
      <dgm:spPr/>
      <dgm:t>
        <a:bodyPr/>
        <a:lstStyle/>
        <a:p>
          <a:endParaRPr lang="pl-PL"/>
        </a:p>
      </dgm:t>
    </dgm:pt>
    <dgm:pt modelId="{2CD96910-B25C-4B54-AF6B-2B5E08DF8F09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pl-PL" sz="1200" b="1" kern="1200" dirty="0">
              <a:solidFill>
                <a:srgbClr val="FF0000"/>
              </a:solidFill>
            </a:rPr>
            <a:t>Typ projektu A, E, D</a:t>
          </a:r>
          <a:endParaRPr lang="pl-PL" sz="12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B30469D6-C5F3-4903-A5D2-19C4810CDC82}" type="parTrans" cxnId="{345B08CE-44A4-46D8-9239-466CC3A117C4}">
      <dgm:prSet/>
      <dgm:spPr/>
      <dgm:t>
        <a:bodyPr/>
        <a:lstStyle/>
        <a:p>
          <a:endParaRPr lang="pl-PL"/>
        </a:p>
      </dgm:t>
    </dgm:pt>
    <dgm:pt modelId="{B79D5601-D9C3-4ABD-A917-7E6636784D16}" type="sibTrans" cxnId="{345B08CE-44A4-46D8-9239-466CC3A117C4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</dgm:pt>
    <dgm:pt modelId="{5DB3C171-F262-490B-B8BB-BFFA46B0586B}" type="pres">
      <dgm:prSet presAssocID="{621AB93B-5B7B-404A-AAC6-82585374894E}" presName="descendantText" presStyleLbl="alignAccFollowNode1" presStyleIdx="0" presStyleCnt="2" custScaleY="117505" custLinFactNeighborX="136" custLinFactNeighborY="-5">
        <dgm:presLayoutVars>
          <dgm:bulletEnabled val="1"/>
        </dgm:presLayoutVars>
      </dgm:prSet>
      <dgm:spPr/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</dgm:pt>
  </dgm:ptLst>
  <dgm:cxnLst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6D9D2920-3249-46D4-9493-B4A4990C48C2}" type="presOf" srcId="{32EE9BBF-B02B-4DE9-A826-A3930A24887B}" destId="{5DB3C171-F262-490B-B8BB-BFFA46B0586B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E43FBD34-B9D3-4436-957F-9FB6B010C41A}" type="presOf" srcId="{2CD96910-B25C-4B54-AF6B-2B5E08DF8F09}" destId="{6057DA86-162F-440C-8D5E-0A6D86B8CF0F}" srcOrd="0" destOrd="1" presId="urn:microsoft.com/office/officeart/2005/8/layout/vList5"/>
    <dgm:cxn modelId="{B07DC836-4A05-453C-B7E1-5339A8266C10}" type="presOf" srcId="{B33840EF-0541-4D3E-ADBB-18BECA5FB27A}" destId="{5DB3C171-F262-490B-B8BB-BFFA46B0586B}" srcOrd="0" destOrd="1" presId="urn:microsoft.com/office/officeart/2005/8/layout/vList5"/>
    <dgm:cxn modelId="{26F10B70-AB3D-4990-836C-01B7E4B23A3D}" type="presOf" srcId="{78C448BA-8AAE-4880-90D0-8CFBB40BA8E0}" destId="{6057DA86-162F-440C-8D5E-0A6D86B8CF0F}" srcOrd="0" destOrd="2" presId="urn:microsoft.com/office/officeart/2005/8/layout/vList5"/>
    <dgm:cxn modelId="{8FD06575-1990-4456-AFC8-55301D4D4C86}" srcId="{9C158368-C9E0-4942-8526-5CE49BCD721C}" destId="{78C448BA-8AAE-4880-90D0-8CFBB40BA8E0}" srcOrd="2" destOrd="0" parTransId="{0C37EDB2-DB20-4070-ACC5-37C70D79DE80}" sibTransId="{30ABF70E-4EB4-46E7-BE5B-30910CF9647B}"/>
    <dgm:cxn modelId="{95B67A58-ECB8-4621-BD11-B8D1B33A4D7A}" srcId="{621AB93B-5B7B-404A-AAC6-82585374894E}" destId="{B33840EF-0541-4D3E-ADBB-18BECA5FB27A}" srcOrd="1" destOrd="0" parTransId="{23C375E5-6D0E-4A1E-A9B3-C208C5D968E2}" sibTransId="{36202D35-B5EB-4DF0-B54E-96E8752C452B}"/>
    <dgm:cxn modelId="{84CFA67F-1263-4865-8986-943942A18A49}" type="presOf" srcId="{1A53B528-4B73-4476-AAA3-DA53D8694E89}" destId="{A82570EB-9047-4C30-B34C-BC41F943A042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258146AB-FC91-459D-907C-7AB4C16D9C46}" type="presOf" srcId="{9C158368-C9E0-4942-8526-5CE49BCD721C}" destId="{EC26B3CA-5F55-4ED6-AEA1-83422FEC2FA3}" srcOrd="0" destOrd="0" presId="urn:microsoft.com/office/officeart/2005/8/layout/vList5"/>
    <dgm:cxn modelId="{545FE6B8-5550-497B-8C2B-5F77726F1418}" type="presOf" srcId="{621AB93B-5B7B-404A-AAC6-82585374894E}" destId="{30A5BAFA-D867-4432-A555-078896BF780D}" srcOrd="0" destOrd="0" presId="urn:microsoft.com/office/officeart/2005/8/layout/vList5"/>
    <dgm:cxn modelId="{528759C8-CE6E-4DF1-AA0B-C2E076DD3418}" type="presOf" srcId="{DA6E603D-E34D-4EC6-B48D-740809166CA4}" destId="{6057DA86-162F-440C-8D5E-0A6D86B8CF0F}" srcOrd="0" destOrd="0" presId="urn:microsoft.com/office/officeart/2005/8/layout/vList5"/>
    <dgm:cxn modelId="{345B08CE-44A4-46D8-9239-466CC3A117C4}" srcId="{9C158368-C9E0-4942-8526-5CE49BCD721C}" destId="{2CD96910-B25C-4B54-AF6B-2B5E08DF8F09}" srcOrd="1" destOrd="0" parTransId="{B30469D6-C5F3-4903-A5D2-19C4810CDC82}" sibTransId="{B79D5601-D9C3-4ABD-A917-7E6636784D16}"/>
    <dgm:cxn modelId="{F4420F4E-D096-4C30-B93E-3EF293012933}" type="presParOf" srcId="{A82570EB-9047-4C30-B34C-BC41F943A042}" destId="{74CEAA77-1A9F-4EE7-8009-B36DC94847D6}" srcOrd="0" destOrd="0" presId="urn:microsoft.com/office/officeart/2005/8/layout/vList5"/>
    <dgm:cxn modelId="{28B2BD63-390F-42B6-958B-630EA81C524D}" type="presParOf" srcId="{74CEAA77-1A9F-4EE7-8009-B36DC94847D6}" destId="{30A5BAFA-D867-4432-A555-078896BF780D}" srcOrd="0" destOrd="0" presId="urn:microsoft.com/office/officeart/2005/8/layout/vList5"/>
    <dgm:cxn modelId="{0602CEA0-940A-4982-97CC-BF31242CF42C}" type="presParOf" srcId="{74CEAA77-1A9F-4EE7-8009-B36DC94847D6}" destId="{5DB3C171-F262-490B-B8BB-BFFA46B0586B}" srcOrd="1" destOrd="0" presId="urn:microsoft.com/office/officeart/2005/8/layout/vList5"/>
    <dgm:cxn modelId="{9E5AD914-1D68-4405-9EF6-8D9F24FC9540}" type="presParOf" srcId="{A82570EB-9047-4C30-B34C-BC41F943A042}" destId="{21203062-3061-4CFA-A1DC-A3C8D1B70C6A}" srcOrd="1" destOrd="0" presId="urn:microsoft.com/office/officeart/2005/8/layout/vList5"/>
    <dgm:cxn modelId="{CC683B62-3DF3-4455-9839-EC15C1C29D90}" type="presParOf" srcId="{A82570EB-9047-4C30-B34C-BC41F943A042}" destId="{AAC7EB03-0D34-4E53-AA54-FF39894E56F4}" srcOrd="2" destOrd="0" presId="urn:microsoft.com/office/officeart/2005/8/layout/vList5"/>
    <dgm:cxn modelId="{0EFB5D6E-798B-497B-BFFB-FE7803C451A8}" type="presParOf" srcId="{AAC7EB03-0D34-4E53-AA54-FF39894E56F4}" destId="{EC26B3CA-5F55-4ED6-AEA1-83422FEC2FA3}" srcOrd="0" destOrd="0" presId="urn:microsoft.com/office/officeart/2005/8/layout/vList5"/>
    <dgm:cxn modelId="{A8192E18-CC90-4C99-B1D8-FE4191B6D366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u="sng" dirty="0">
              <a:solidFill>
                <a:schemeClr val="tx1"/>
              </a:solidFill>
            </a:rPr>
            <a:t>WSKAŹNIK REZULTATU nr 1</a:t>
          </a:r>
        </a:p>
        <a:p>
          <a:pPr algn="ctr"/>
          <a:r>
            <a:rPr lang="pl-PL" sz="1600" b="1" u="none" dirty="0">
              <a:solidFill>
                <a:srgbClr val="FF0000"/>
              </a:solidFill>
            </a:rPr>
            <a:t>Liczba uczniów</a:t>
          </a:r>
          <a:r>
            <a:rPr lang="pl-PL" sz="1600" b="1" u="none" dirty="0">
              <a:solidFill>
                <a:schemeClr val="tx1"/>
              </a:solidFill>
            </a:rPr>
            <a:t>, którzy nabyli kompetencje kluczowe lub umiejętności uniwersalne po opuszczeniu programu</a:t>
          </a:r>
          <a:endParaRPr lang="pl-PL" sz="1600" b="1" u="none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/>
            <a:t>Liczba uczniów, którzy dzięki wsparciu z EFS nabyli kompetencje kluczowe lub umiejętności uniwersalne</a:t>
          </a:r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1" custLinFactNeighborX="415" custLinFactNeighborY="361">
        <dgm:presLayoutVars>
          <dgm:chMax val="1"/>
          <dgm:bulletEnabled val="1"/>
        </dgm:presLayoutVars>
      </dgm:prSet>
      <dgm:spPr/>
    </dgm:pt>
    <dgm:pt modelId="{5DB3C171-F262-490B-B8BB-BFFA46B0586B}" type="pres">
      <dgm:prSet presAssocID="{621AB93B-5B7B-404A-AAC6-82585374894E}" presName="descendantText" presStyleLbl="alignAccFollowNode1" presStyleIdx="0" presStyleCnt="1" custScaleY="117609" custLinFactNeighborX="136" custLinFactNeighborY="-5">
        <dgm:presLayoutVars>
          <dgm:bulletEnabled val="1"/>
        </dgm:presLayoutVars>
      </dgm:prSet>
      <dgm:spPr/>
    </dgm:pt>
  </dgm:ptLst>
  <dgm:cxnLst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6FAFFCA3-C88B-49D2-9334-8363A327B913}" type="presOf" srcId="{1A53B528-4B73-4476-AAA3-DA53D8694E89}" destId="{A82570EB-9047-4C30-B34C-BC41F943A042}" srcOrd="0" destOrd="0" presId="urn:microsoft.com/office/officeart/2005/8/layout/vList5"/>
    <dgm:cxn modelId="{B6B003A4-FFB7-4E10-8639-47B5C99F6EF6}" type="presOf" srcId="{32EE9BBF-B02B-4DE9-A826-A3930A24887B}" destId="{5DB3C171-F262-490B-B8BB-BFFA46B0586B}" srcOrd="0" destOrd="0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60DD92DA-12D3-4C06-AB6F-E70720A74C5F}" type="presOf" srcId="{621AB93B-5B7B-404A-AAC6-82585374894E}" destId="{30A5BAFA-D867-4432-A555-078896BF780D}" srcOrd="0" destOrd="0" presId="urn:microsoft.com/office/officeart/2005/8/layout/vList5"/>
    <dgm:cxn modelId="{1FA6E83A-7065-4F9D-B5F4-C09443D33F5C}" type="presParOf" srcId="{A82570EB-9047-4C30-B34C-BC41F943A042}" destId="{74CEAA77-1A9F-4EE7-8009-B36DC94847D6}" srcOrd="0" destOrd="0" presId="urn:microsoft.com/office/officeart/2005/8/layout/vList5"/>
    <dgm:cxn modelId="{B95131E3-E1CF-4682-B985-020DE297F0AA}" type="presParOf" srcId="{74CEAA77-1A9F-4EE7-8009-B36DC94847D6}" destId="{30A5BAFA-D867-4432-A555-078896BF780D}" srcOrd="0" destOrd="0" presId="urn:microsoft.com/office/officeart/2005/8/layout/vList5"/>
    <dgm:cxn modelId="{38CC7861-A48C-4857-9E19-10F35AA629E9}" type="presParOf" srcId="{74CEAA77-1A9F-4EE7-8009-B36DC94847D6}" destId="{5DB3C171-F262-490B-B8BB-BFFA46B058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u="sng" dirty="0">
              <a:solidFill>
                <a:schemeClr val="tx1"/>
              </a:solidFill>
            </a:rPr>
            <a:t>WSKAŹNIK HORYZONTALNY nr 1</a:t>
          </a:r>
        </a:p>
        <a:p>
          <a:pPr algn="ctr"/>
          <a:r>
            <a:rPr lang="pl-PL" sz="1600" b="1" u="none" dirty="0">
              <a:solidFill>
                <a:srgbClr val="FF0000"/>
              </a:solidFill>
            </a:rPr>
            <a:t>Liczba obiektów </a:t>
          </a:r>
          <a:r>
            <a:rPr lang="pl-PL" sz="1600" b="1" u="none" dirty="0">
              <a:solidFill>
                <a:schemeClr val="tx1"/>
              </a:solidFill>
            </a:rPr>
            <a:t>dostosowanych do potrzeb osób z </a:t>
          </a:r>
          <a:r>
            <a:rPr lang="pl-PL" sz="1600" b="1" u="none" dirty="0" err="1">
              <a:solidFill>
                <a:schemeClr val="tx1"/>
              </a:solidFill>
            </a:rPr>
            <a:t>niepełnosprawnościami</a:t>
          </a:r>
          <a:endParaRPr lang="pl-PL" sz="1600" b="1" u="none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/>
            <a:t>Wskaźnik odnosi się do liczby obiektów, które zaopatrzono w specjalne podjazdy, windy, urządzenia głośnomówiące, bądź inne udogodnienia (tj. usunięcie barier w dostępie, w szczególności barier architektonicznych) ułatwiające dostęp do tych obiektów i poruszanie się po nich osobom niepełnosprawnym ruchowo czy sensorycznie.</a:t>
          </a:r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1600" b="1" u="sng" dirty="0">
              <a:solidFill>
                <a:schemeClr val="tx1"/>
              </a:solidFill>
            </a:rPr>
            <a:t>WSKAŹNIK HORYZONTALNY nr 2</a:t>
          </a:r>
        </a:p>
        <a:p>
          <a:r>
            <a:rPr lang="pl-PL" sz="1600" b="1" u="none" dirty="0">
              <a:solidFill>
                <a:srgbClr val="FF0000"/>
              </a:solidFill>
            </a:rPr>
            <a:t>Liczba osób </a:t>
          </a:r>
          <a:r>
            <a:rPr lang="pl-PL" sz="1600" b="1" u="none" dirty="0">
              <a:solidFill>
                <a:schemeClr val="tx1"/>
              </a:solidFill>
            </a:rPr>
            <a:t>objętych szkoleniami/doradztwem w zakresie kompetencji cyfrowych</a:t>
          </a: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2D199BE9-D96D-4096-B485-4ADBBBFA847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>
              <a:solidFill>
                <a:srgbClr val="FF0000"/>
              </a:solidFill>
            </a:rPr>
            <a:t>Wskaźnik należy wybrać bez względu na typ projektu i formy wsparcia – z wartością 0</a:t>
          </a:r>
        </a:p>
      </dgm:t>
    </dgm:pt>
    <dgm:pt modelId="{E7431F42-F3FE-4211-BBB6-6B8BB707376F}" type="parTrans" cxnId="{35FBD1A3-3498-44F2-ACE8-AE7B7F1E87E8}">
      <dgm:prSet/>
      <dgm:spPr/>
      <dgm:t>
        <a:bodyPr/>
        <a:lstStyle/>
        <a:p>
          <a:endParaRPr lang="pl-PL"/>
        </a:p>
      </dgm:t>
    </dgm:pt>
    <dgm:pt modelId="{16C2B6E5-B2B4-44AF-BD70-175CAA796C20}" type="sibTrans" cxnId="{35FBD1A3-3498-44F2-ACE8-AE7B7F1E87E8}">
      <dgm:prSet/>
      <dgm:spPr/>
      <dgm:t>
        <a:bodyPr/>
        <a:lstStyle/>
        <a:p>
          <a:endParaRPr lang="pl-PL"/>
        </a:p>
      </dgm:t>
    </dgm:pt>
    <dgm:pt modelId="{770C4064-5FA4-48C6-9A55-4C9AF4054A3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200" b="1" kern="1200" dirty="0">
              <a:solidFill>
                <a:schemeClr val="tx1"/>
              </a:solidFill>
              <a:latin typeface="+mn-lt"/>
            </a:rPr>
            <a:t>Wskaźnik mierzy liczbę osób objętych szkoleniami/doradztwem w zakresie nabywania/doskonalenia umiejętności warunkujących efektywne korzystanie z mediów elektronicznych</a:t>
          </a:r>
        </a:p>
      </dgm:t>
    </dgm:pt>
    <dgm:pt modelId="{4806F532-C996-489E-8395-D476750209CE}" type="parTrans" cxnId="{09CFFB2F-A178-4719-8AEA-53265FFB1595}">
      <dgm:prSet/>
      <dgm:spPr/>
      <dgm:t>
        <a:bodyPr/>
        <a:lstStyle/>
        <a:p>
          <a:endParaRPr lang="pl-PL"/>
        </a:p>
      </dgm:t>
    </dgm:pt>
    <dgm:pt modelId="{44DD8177-8FE0-448A-8063-EEED58CBE818}" type="sibTrans" cxnId="{09CFFB2F-A178-4719-8AEA-53265FFB1595}">
      <dgm:prSet/>
      <dgm:spPr/>
      <dgm:t>
        <a:bodyPr/>
        <a:lstStyle/>
        <a:p>
          <a:endParaRPr lang="pl-PL"/>
        </a:p>
      </dgm:t>
    </dgm:pt>
    <dgm:pt modelId="{0A23AAFE-EB10-4EBB-BA5A-7E271D2919E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200" b="1" kern="1200" dirty="0">
              <a:solidFill>
                <a:srgbClr val="FF0000"/>
              </a:solidFill>
            </a:rPr>
            <a:t>Wskaźnik należy wybrać bez względu na typ projektu i formy wsparcia (bez konieczności podawania wartości docelowej większej od 0)</a:t>
          </a:r>
          <a:endParaRPr lang="pl-PL" sz="1200" b="1" kern="1200" dirty="0">
            <a:solidFill>
              <a:srgbClr val="B466E0"/>
            </a:solidFill>
            <a:latin typeface="+mn-lt"/>
          </a:endParaRPr>
        </a:p>
      </dgm:t>
    </dgm:pt>
    <dgm:pt modelId="{CB5C98C9-AE74-414E-B3A2-B5E5409E4474}" type="parTrans" cxnId="{643C77A2-74FA-4377-8953-C32CAA1603A8}">
      <dgm:prSet/>
      <dgm:spPr/>
      <dgm:t>
        <a:bodyPr/>
        <a:lstStyle/>
        <a:p>
          <a:endParaRPr lang="pl-PL"/>
        </a:p>
      </dgm:t>
    </dgm:pt>
    <dgm:pt modelId="{BCCE0CAB-2AE8-4C71-A403-25D91C82C9B7}" type="sibTrans" cxnId="{643C77A2-74FA-4377-8953-C32CAA1603A8}">
      <dgm:prSet/>
      <dgm:spPr/>
      <dgm:t>
        <a:bodyPr/>
        <a:lstStyle/>
        <a:p>
          <a:endParaRPr lang="pl-PL"/>
        </a:p>
      </dgm:t>
    </dgm:pt>
    <dgm:pt modelId="{0220B7DA-ED91-408E-913D-D656E739AB58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Do wskaźnika powinni zostać wliczeni wszyscy uczniowie nabywający kompetencje cyfrowe</a:t>
          </a:r>
        </a:p>
      </dgm:t>
    </dgm:pt>
    <dgm:pt modelId="{E0F20150-C95D-43AB-B4BE-EFB124B4805B}" type="parTrans" cxnId="{67B04DC6-C75B-4B70-A121-C72705B6D98D}">
      <dgm:prSet/>
      <dgm:spPr/>
      <dgm:t>
        <a:bodyPr/>
        <a:lstStyle/>
        <a:p>
          <a:endParaRPr lang="pl-PL"/>
        </a:p>
      </dgm:t>
    </dgm:pt>
    <dgm:pt modelId="{73B04722-A9AA-4BA1-AEEB-BD5FBDE4E4D2}" type="sibTrans" cxnId="{67B04DC6-C75B-4B70-A121-C72705B6D98D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</dgm:pt>
    <dgm:pt modelId="{5DB3C171-F262-490B-B8BB-BFFA46B0586B}" type="pres">
      <dgm:prSet presAssocID="{621AB93B-5B7B-404A-AAC6-82585374894E}" presName="descendantText" presStyleLbl="alignAccFollowNode1" presStyleIdx="0" presStyleCnt="2" custScaleY="128270" custLinFactNeighborX="136" custLinFactNeighborY="-5">
        <dgm:presLayoutVars>
          <dgm:bulletEnabled val="1"/>
        </dgm:presLayoutVars>
      </dgm:prSet>
      <dgm:spPr/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057DA86-162F-440C-8D5E-0A6D86B8CF0F}" type="pres">
      <dgm:prSet presAssocID="{9C158368-C9E0-4942-8526-5CE49BCD721C}" presName="descendantText" presStyleLbl="alignAccFollowNode1" presStyleIdx="1" presStyleCnt="2" custScaleY="115688">
        <dgm:presLayoutVars>
          <dgm:bulletEnabled val="1"/>
        </dgm:presLayoutVars>
      </dgm:prSet>
      <dgm:spPr/>
    </dgm:pt>
  </dgm:ptLst>
  <dgm:cxnLst>
    <dgm:cxn modelId="{C2B3F90C-37D1-4006-B973-0CD42529DB29}" type="presOf" srcId="{2D199BE9-D96D-4096-B485-4ADBBBFA8474}" destId="{5DB3C171-F262-490B-B8BB-BFFA46B0586B}" srcOrd="0" destOrd="1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09CFFB2F-A178-4719-8AEA-53265FFB1595}" srcId="{9C158368-C9E0-4942-8526-5CE49BCD721C}" destId="{770C4064-5FA4-48C6-9A55-4C9AF4054A34}" srcOrd="0" destOrd="0" parTransId="{4806F532-C996-489E-8395-D476750209CE}" sibTransId="{44DD8177-8FE0-448A-8063-EEED58CBE818}"/>
    <dgm:cxn modelId="{0B14FD2F-4544-438B-9B72-9BBE43B70535}" type="presOf" srcId="{770C4064-5FA4-48C6-9A55-4C9AF4054A34}" destId="{6057DA86-162F-440C-8D5E-0A6D86B8CF0F}" srcOrd="0" destOrd="0" presId="urn:microsoft.com/office/officeart/2005/8/layout/vList5"/>
    <dgm:cxn modelId="{7C99A632-5728-4C33-83CA-D082887ABDFC}" type="presOf" srcId="{0A23AAFE-EB10-4EBB-BA5A-7E271D2919EB}" destId="{6057DA86-162F-440C-8D5E-0A6D86B8CF0F}" srcOrd="0" destOrd="2" presId="urn:microsoft.com/office/officeart/2005/8/layout/vList5"/>
    <dgm:cxn modelId="{31BAD133-A51C-4F7D-8F45-C93BF140E30B}" type="presOf" srcId="{0220B7DA-ED91-408E-913D-D656E739AB58}" destId="{6057DA86-162F-440C-8D5E-0A6D86B8CF0F}" srcOrd="0" destOrd="1" presId="urn:microsoft.com/office/officeart/2005/8/layout/vList5"/>
    <dgm:cxn modelId="{0A6A373B-2BBE-4419-8C8F-B8BDD3DB7ECC}" type="presOf" srcId="{1A53B528-4B73-4476-AAA3-DA53D8694E89}" destId="{A82570EB-9047-4C30-B34C-BC41F943A042}" srcOrd="0" destOrd="0" presId="urn:microsoft.com/office/officeart/2005/8/layout/vList5"/>
    <dgm:cxn modelId="{CF98EF6B-52ED-4707-B667-2AA617DDEF9B}" type="presOf" srcId="{32EE9BBF-B02B-4DE9-A826-A3930A24887B}" destId="{5DB3C171-F262-490B-B8BB-BFFA46B0586B}" srcOrd="0" destOrd="0" presId="urn:microsoft.com/office/officeart/2005/8/layout/vList5"/>
    <dgm:cxn modelId="{643C77A2-74FA-4377-8953-C32CAA1603A8}" srcId="{9C158368-C9E0-4942-8526-5CE49BCD721C}" destId="{0A23AAFE-EB10-4EBB-BA5A-7E271D2919EB}" srcOrd="2" destOrd="0" parTransId="{CB5C98C9-AE74-414E-B3A2-B5E5409E4474}" sibTransId="{BCCE0CAB-2AE8-4C71-A403-25D91C82C9B7}"/>
    <dgm:cxn modelId="{9F29A8A2-2216-41EA-BA2B-832CBA89B838}" type="presOf" srcId="{621AB93B-5B7B-404A-AAC6-82585374894E}" destId="{30A5BAFA-D867-4432-A555-078896BF780D}" srcOrd="0" destOrd="0" presId="urn:microsoft.com/office/officeart/2005/8/layout/vList5"/>
    <dgm:cxn modelId="{35FBD1A3-3498-44F2-ACE8-AE7B7F1E87E8}" srcId="{621AB93B-5B7B-404A-AAC6-82585374894E}" destId="{2D199BE9-D96D-4096-B485-4ADBBBFA8474}" srcOrd="1" destOrd="0" parTransId="{E7431F42-F3FE-4211-BBB6-6B8BB707376F}" sibTransId="{16C2B6E5-B2B4-44AF-BD70-175CAA796C20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67D3CCB5-BDFA-49C4-9720-1568FF354CB9}" type="presOf" srcId="{9C158368-C9E0-4942-8526-5CE49BCD721C}" destId="{EC26B3CA-5F55-4ED6-AEA1-83422FEC2FA3}" srcOrd="0" destOrd="0" presId="urn:microsoft.com/office/officeart/2005/8/layout/vList5"/>
    <dgm:cxn modelId="{67B04DC6-C75B-4B70-A121-C72705B6D98D}" srcId="{9C158368-C9E0-4942-8526-5CE49BCD721C}" destId="{0220B7DA-ED91-408E-913D-D656E739AB58}" srcOrd="1" destOrd="0" parTransId="{E0F20150-C95D-43AB-B4BE-EFB124B4805B}" sibTransId="{73B04722-A9AA-4BA1-AEEB-BD5FBDE4E4D2}"/>
    <dgm:cxn modelId="{89D04232-82BE-4814-97D6-71906AC61851}" type="presParOf" srcId="{A82570EB-9047-4C30-B34C-BC41F943A042}" destId="{74CEAA77-1A9F-4EE7-8009-B36DC94847D6}" srcOrd="0" destOrd="0" presId="urn:microsoft.com/office/officeart/2005/8/layout/vList5"/>
    <dgm:cxn modelId="{BB61C665-9337-4F25-829A-B867DC568848}" type="presParOf" srcId="{74CEAA77-1A9F-4EE7-8009-B36DC94847D6}" destId="{30A5BAFA-D867-4432-A555-078896BF780D}" srcOrd="0" destOrd="0" presId="urn:microsoft.com/office/officeart/2005/8/layout/vList5"/>
    <dgm:cxn modelId="{F09FF2F2-23D4-428A-B275-5AEE0C215D32}" type="presParOf" srcId="{74CEAA77-1A9F-4EE7-8009-B36DC94847D6}" destId="{5DB3C171-F262-490B-B8BB-BFFA46B0586B}" srcOrd="1" destOrd="0" presId="urn:microsoft.com/office/officeart/2005/8/layout/vList5"/>
    <dgm:cxn modelId="{69AF3847-1EB0-4FA7-95D5-36C6CECA05B5}" type="presParOf" srcId="{A82570EB-9047-4C30-B34C-BC41F943A042}" destId="{21203062-3061-4CFA-A1DC-A3C8D1B70C6A}" srcOrd="1" destOrd="0" presId="urn:microsoft.com/office/officeart/2005/8/layout/vList5"/>
    <dgm:cxn modelId="{87F09D51-3FD3-4DFE-ABE1-A1050E952DF6}" type="presParOf" srcId="{A82570EB-9047-4C30-B34C-BC41F943A042}" destId="{AAC7EB03-0D34-4E53-AA54-FF39894E56F4}" srcOrd="2" destOrd="0" presId="urn:microsoft.com/office/officeart/2005/8/layout/vList5"/>
    <dgm:cxn modelId="{5652EA7D-878A-44CF-811A-B85A45311241}" type="presParOf" srcId="{AAC7EB03-0D34-4E53-AA54-FF39894E56F4}" destId="{EC26B3CA-5F55-4ED6-AEA1-83422FEC2FA3}" srcOrd="0" destOrd="0" presId="urn:microsoft.com/office/officeart/2005/8/layout/vList5"/>
    <dgm:cxn modelId="{80D36942-B1FA-4E50-BA16-82E9E3ED7F76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u="sng" dirty="0">
              <a:solidFill>
                <a:schemeClr val="tx1"/>
              </a:solidFill>
            </a:rPr>
            <a:t>WSKAŹNIK HORYZONTALNY nr 3</a:t>
          </a:r>
        </a:p>
        <a:p>
          <a:pPr algn="ctr"/>
          <a:r>
            <a:rPr lang="pl-PL" sz="1600" b="1" u="none" dirty="0">
              <a:solidFill>
                <a:srgbClr val="FF0000"/>
              </a:solidFill>
            </a:rPr>
            <a:t>Liczba projektów</a:t>
          </a:r>
          <a:r>
            <a:rPr lang="pl-PL" sz="1600" b="1" u="none" dirty="0">
              <a:solidFill>
                <a:schemeClr val="tx1"/>
              </a:solidFill>
            </a:rPr>
            <a:t>, w których sfinansowano koszty racjonalnych usprawnień dla osób z </a:t>
          </a:r>
          <a:r>
            <a:rPr lang="pl-PL" sz="1600" b="1" u="none" dirty="0" err="1">
              <a:solidFill>
                <a:schemeClr val="tx1"/>
              </a:solidFill>
            </a:rPr>
            <a:t>niepełnosprawnościami</a:t>
          </a:r>
          <a:endParaRPr lang="pl-PL" sz="1600" b="1" u="none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/>
            <a:t>Racjonalne usprawnienie oznacza konieczne i odpowiednie zmiany oraz dostosowania, nie nakładające nieproporcjonalnego lub nadmiernego obciążenia, rozpatrywane osobno dla każdego konkretnego przypadku, w celu zapewnienia osobom z </a:t>
          </a:r>
          <a:r>
            <a:rPr lang="pl-PL" sz="1200" b="1" dirty="0" err="1"/>
            <a:t>niepełnosprawnościami</a:t>
          </a:r>
          <a:r>
            <a:rPr lang="pl-PL" sz="1200" b="1" dirty="0"/>
            <a:t> możliwości korzystania z wszelkich praw człowieka i podstawowych wolności oraz ich wykonywania na zasadzie równości z innymi osobami. </a:t>
          </a:r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2D199BE9-D96D-4096-B485-4ADBBBFA847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>
              <a:solidFill>
                <a:srgbClr val="FF0000"/>
              </a:solidFill>
            </a:rPr>
            <a:t>Wskaźnik należy wybrać bez względu na typ projektu i formy wsparcia (bez konieczności podawania wartości docelowej większej od 0)</a:t>
          </a:r>
          <a:endParaRPr lang="pl-PL" sz="1200" b="1" dirty="0"/>
        </a:p>
      </dgm:t>
    </dgm:pt>
    <dgm:pt modelId="{E7431F42-F3FE-4211-BBB6-6B8BB707376F}" type="parTrans" cxnId="{35FBD1A3-3498-44F2-ACE8-AE7B7F1E87E8}">
      <dgm:prSet/>
      <dgm:spPr/>
      <dgm:t>
        <a:bodyPr/>
        <a:lstStyle/>
        <a:p>
          <a:endParaRPr lang="pl-PL"/>
        </a:p>
      </dgm:t>
    </dgm:pt>
    <dgm:pt modelId="{16C2B6E5-B2B4-44AF-BD70-175CAA796C20}" type="sibTrans" cxnId="{35FBD1A3-3498-44F2-ACE8-AE7B7F1E87E8}">
      <dgm:prSet/>
      <dgm:spPr/>
      <dgm:t>
        <a:bodyPr/>
        <a:lstStyle/>
        <a:p>
          <a:endParaRPr lang="pl-PL"/>
        </a:p>
      </dgm:t>
    </dgm:pt>
    <dgm:pt modelId="{CE40DD67-5C16-4452-84BF-1A90E1BFFDE6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/>
            <a:t>Przykłady racjonalnych usprawnień: tłumacz języka migowego, transport niskopodłogowy, osoby asystujące, odpowiednie dostosowanie wyżywienia.</a:t>
          </a:r>
        </a:p>
      </dgm:t>
    </dgm:pt>
    <dgm:pt modelId="{49AE94EB-FE8E-4399-9DE1-E147F7C07E95}" type="parTrans" cxnId="{636C0515-6611-4241-B01F-D0390F1A4716}">
      <dgm:prSet/>
      <dgm:spPr/>
      <dgm:t>
        <a:bodyPr/>
        <a:lstStyle/>
        <a:p>
          <a:endParaRPr lang="pl-PL"/>
        </a:p>
      </dgm:t>
    </dgm:pt>
    <dgm:pt modelId="{FA3F2A97-288B-40BA-A517-92EB47BBA025}" type="sibTrans" cxnId="{636C0515-6611-4241-B01F-D0390F1A4716}">
      <dgm:prSet/>
      <dgm:spPr/>
      <dgm:t>
        <a:bodyPr/>
        <a:lstStyle/>
        <a:p>
          <a:endParaRPr lang="pl-PL"/>
        </a:p>
      </dgm:t>
    </dgm:pt>
    <dgm:pt modelId="{DBDDF753-D616-48C6-A39D-5980969CB637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/>
            <a:t>Wskaźnik monitoruje projekty, w których zarówno na wstępie przewidziano działania usprawniające (projekty dedykowane w części lub całościowo osobom z niepełnosprawnością), jak i te, w których na etapie wdrażania uruchomiono mechanizm racjonalnych usprawnień.</a:t>
          </a:r>
        </a:p>
      </dgm:t>
    </dgm:pt>
    <dgm:pt modelId="{97B7A326-190E-487B-9546-BB51A97680FA}" type="parTrans" cxnId="{E093D223-AFCF-4031-91C0-FFA7E9FC0B18}">
      <dgm:prSet/>
      <dgm:spPr/>
      <dgm:t>
        <a:bodyPr/>
        <a:lstStyle/>
        <a:p>
          <a:endParaRPr lang="pl-PL"/>
        </a:p>
      </dgm:t>
    </dgm:pt>
    <dgm:pt modelId="{EF293265-475A-4641-9329-82C6AC395297}" type="sibTrans" cxnId="{E093D223-AFCF-4031-91C0-FFA7E9FC0B18}">
      <dgm:prSet/>
      <dgm:spPr/>
      <dgm:t>
        <a:bodyPr/>
        <a:lstStyle/>
        <a:p>
          <a:endParaRPr lang="pl-PL"/>
        </a:p>
      </dgm:t>
    </dgm:pt>
    <dgm:pt modelId="{1DB46B80-295F-4A9D-A887-68C76D09EE72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u="sng" dirty="0"/>
            <a:t>Uwaga: brak możliwości w konkursie cross-</a:t>
          </a:r>
          <a:r>
            <a:rPr lang="pl-PL" sz="1200" b="1" u="sng" dirty="0" err="1"/>
            <a:t>financingu</a:t>
          </a:r>
          <a:r>
            <a:rPr lang="pl-PL" sz="1200" b="1" u="sng" dirty="0"/>
            <a:t> i zakupu środków trwałych</a:t>
          </a:r>
        </a:p>
      </dgm:t>
    </dgm:pt>
    <dgm:pt modelId="{3A45EDD8-BDCA-4A8D-97A1-6FCA424CEEF4}" type="parTrans" cxnId="{3DA501B8-ECBF-40CC-A2BC-1AE3270618B6}">
      <dgm:prSet/>
      <dgm:spPr/>
      <dgm:t>
        <a:bodyPr/>
        <a:lstStyle/>
        <a:p>
          <a:endParaRPr lang="pl-PL"/>
        </a:p>
      </dgm:t>
    </dgm:pt>
    <dgm:pt modelId="{B5C16D96-DE91-432C-8DE4-AA168FF49EF7}" type="sibTrans" cxnId="{3DA501B8-ECBF-40CC-A2BC-1AE3270618B6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1" custScaleY="52727" custLinFactNeighborX="415" custLinFactNeighborY="361">
        <dgm:presLayoutVars>
          <dgm:chMax val="1"/>
          <dgm:bulletEnabled val="1"/>
        </dgm:presLayoutVars>
      </dgm:prSet>
      <dgm:spPr/>
    </dgm:pt>
    <dgm:pt modelId="{5DB3C171-F262-490B-B8BB-BFFA46B0586B}" type="pres">
      <dgm:prSet presAssocID="{621AB93B-5B7B-404A-AAC6-82585374894E}" presName="descendantText" presStyleLbl="alignAccFollowNode1" presStyleIdx="0" presStyleCnt="1" custScaleY="125122" custLinFactNeighborX="136" custLinFactNeighborY="-5">
        <dgm:presLayoutVars>
          <dgm:bulletEnabled val="1"/>
        </dgm:presLayoutVars>
      </dgm:prSet>
      <dgm:spPr/>
    </dgm:pt>
  </dgm:ptLst>
  <dgm:cxnLst>
    <dgm:cxn modelId="{23FEEC05-7904-43E3-A050-B1224CE28174}" type="presOf" srcId="{32EE9BBF-B02B-4DE9-A826-A3930A24887B}" destId="{5DB3C171-F262-490B-B8BB-BFFA46B0586B}" srcOrd="0" destOrd="0" presId="urn:microsoft.com/office/officeart/2005/8/layout/vList5"/>
    <dgm:cxn modelId="{636C0515-6611-4241-B01F-D0390F1A4716}" srcId="{621AB93B-5B7B-404A-AAC6-82585374894E}" destId="{CE40DD67-5C16-4452-84BF-1A90E1BFFDE6}" srcOrd="1" destOrd="0" parTransId="{49AE94EB-FE8E-4399-9DE1-E147F7C07E95}" sibTransId="{FA3F2A97-288B-40BA-A517-92EB47BBA025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E093D223-AFCF-4031-91C0-FFA7E9FC0B18}" srcId="{621AB93B-5B7B-404A-AAC6-82585374894E}" destId="{DBDDF753-D616-48C6-A39D-5980969CB637}" srcOrd="2" destOrd="0" parTransId="{97B7A326-190E-487B-9546-BB51A97680FA}" sibTransId="{EF293265-475A-4641-9329-82C6AC395297}"/>
    <dgm:cxn modelId="{B901D527-9B17-42FF-945C-953F4FE83FC4}" type="presOf" srcId="{621AB93B-5B7B-404A-AAC6-82585374894E}" destId="{30A5BAFA-D867-4432-A555-078896BF780D}" srcOrd="0" destOrd="0" presId="urn:microsoft.com/office/officeart/2005/8/layout/vList5"/>
    <dgm:cxn modelId="{59EF263C-BBAD-403C-A437-11CC8B031C54}" type="presOf" srcId="{DBDDF753-D616-48C6-A39D-5980969CB637}" destId="{5DB3C171-F262-490B-B8BB-BFFA46B0586B}" srcOrd="0" destOrd="2" presId="urn:microsoft.com/office/officeart/2005/8/layout/vList5"/>
    <dgm:cxn modelId="{66FE577D-BC34-4F9B-86E9-91C50C1B44AB}" type="presOf" srcId="{2D199BE9-D96D-4096-B485-4ADBBBFA8474}" destId="{5DB3C171-F262-490B-B8BB-BFFA46B0586B}" srcOrd="0" destOrd="4" presId="urn:microsoft.com/office/officeart/2005/8/layout/vList5"/>
    <dgm:cxn modelId="{9636129D-F777-4174-B655-7193A3DDA13A}" type="presOf" srcId="{1A53B528-4B73-4476-AAA3-DA53D8694E89}" destId="{A82570EB-9047-4C30-B34C-BC41F943A042}" srcOrd="0" destOrd="0" presId="urn:microsoft.com/office/officeart/2005/8/layout/vList5"/>
    <dgm:cxn modelId="{35FBD1A3-3498-44F2-ACE8-AE7B7F1E87E8}" srcId="{621AB93B-5B7B-404A-AAC6-82585374894E}" destId="{2D199BE9-D96D-4096-B485-4ADBBBFA8474}" srcOrd="4" destOrd="0" parTransId="{E7431F42-F3FE-4211-BBB6-6B8BB707376F}" sibTransId="{16C2B6E5-B2B4-44AF-BD70-175CAA796C20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DDC7BAB0-BBD5-42F8-8055-7C0EC6158A02}" type="presOf" srcId="{1DB46B80-295F-4A9D-A887-68C76D09EE72}" destId="{5DB3C171-F262-490B-B8BB-BFFA46B0586B}" srcOrd="0" destOrd="3" presId="urn:microsoft.com/office/officeart/2005/8/layout/vList5"/>
    <dgm:cxn modelId="{69B2C3B3-6824-49AE-929E-2EB6D1700BED}" type="presOf" srcId="{CE40DD67-5C16-4452-84BF-1A90E1BFFDE6}" destId="{5DB3C171-F262-490B-B8BB-BFFA46B0586B}" srcOrd="0" destOrd="1" presId="urn:microsoft.com/office/officeart/2005/8/layout/vList5"/>
    <dgm:cxn modelId="{3DA501B8-ECBF-40CC-A2BC-1AE3270618B6}" srcId="{621AB93B-5B7B-404A-AAC6-82585374894E}" destId="{1DB46B80-295F-4A9D-A887-68C76D09EE72}" srcOrd="3" destOrd="0" parTransId="{3A45EDD8-BDCA-4A8D-97A1-6FCA424CEEF4}" sibTransId="{B5C16D96-DE91-432C-8DE4-AA168FF49EF7}"/>
    <dgm:cxn modelId="{D12F0801-A874-4983-8A19-78FA94608D37}" type="presParOf" srcId="{A82570EB-9047-4C30-B34C-BC41F943A042}" destId="{74CEAA77-1A9F-4EE7-8009-B36DC94847D6}" srcOrd="0" destOrd="0" presId="urn:microsoft.com/office/officeart/2005/8/layout/vList5"/>
    <dgm:cxn modelId="{5FB49EDC-63A1-4778-A447-A617C8E70F89}" type="presParOf" srcId="{74CEAA77-1A9F-4EE7-8009-B36DC94847D6}" destId="{30A5BAFA-D867-4432-A555-078896BF780D}" srcOrd="0" destOrd="0" presId="urn:microsoft.com/office/officeart/2005/8/layout/vList5"/>
    <dgm:cxn modelId="{A562F14E-B1E2-44C9-B091-5143082CDDC9}" type="presParOf" srcId="{74CEAA77-1A9F-4EE7-8009-B36DC94847D6}" destId="{5DB3C171-F262-490B-B8BB-BFFA46B058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pl-PL" sz="1600" b="1" u="sng" dirty="0">
              <a:solidFill>
                <a:schemeClr val="tx1"/>
              </a:solidFill>
            </a:rPr>
            <a:t>WSKAŹNIK HORYZONTALNY nr 4</a:t>
          </a:r>
        </a:p>
        <a:p>
          <a:pPr algn="ctr"/>
          <a:r>
            <a:rPr lang="pl-PL" sz="1600" b="1" u="none" dirty="0">
              <a:solidFill>
                <a:srgbClr val="FF0000"/>
              </a:solidFill>
            </a:rPr>
            <a:t>Liczba podmiotów</a:t>
          </a:r>
          <a:r>
            <a:rPr lang="pl-PL" sz="1600" b="1" u="none" dirty="0">
              <a:solidFill>
                <a:schemeClr val="tx1"/>
              </a:solidFill>
            </a:rPr>
            <a:t> wykorzystujących TIK</a:t>
          </a:r>
          <a:endParaRPr lang="pl-PL" sz="1600" b="1" u="none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>
              <a:solidFill>
                <a:schemeClr val="tx1"/>
              </a:solidFill>
            </a:rPr>
            <a:t>liczba podmiotów, które w celu realizacji projektu, zainwestowały w technologie informacyjno-komunikacyjne, a w przypadku projektów edukacyjno-szkoleniowych, również podmiotów, które podjęły działania upowszechniające wykorzystanie TIK</a:t>
          </a:r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2D199BE9-D96D-4096-B485-4ADBBBFA847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>
              <a:solidFill>
                <a:srgbClr val="FF0000"/>
              </a:solidFill>
            </a:rPr>
            <a:t>Wskaźnik należy wybrać bez względu na typ projektu i formy wsparcia (bez konieczności podawania wartości docelowej większej od 0)</a:t>
          </a:r>
        </a:p>
      </dgm:t>
    </dgm:pt>
    <dgm:pt modelId="{E7431F42-F3FE-4211-BBB6-6B8BB707376F}" type="parTrans" cxnId="{35FBD1A3-3498-44F2-ACE8-AE7B7F1E87E8}">
      <dgm:prSet/>
      <dgm:spPr/>
      <dgm:t>
        <a:bodyPr/>
        <a:lstStyle/>
        <a:p>
          <a:endParaRPr lang="pl-PL"/>
        </a:p>
      </dgm:t>
    </dgm:pt>
    <dgm:pt modelId="{16C2B6E5-B2B4-44AF-BD70-175CAA796C20}" type="sibTrans" cxnId="{35FBD1A3-3498-44F2-ACE8-AE7B7F1E87E8}">
      <dgm:prSet/>
      <dgm:spPr/>
      <dgm:t>
        <a:bodyPr/>
        <a:lstStyle/>
        <a:p>
          <a:endParaRPr lang="pl-PL"/>
        </a:p>
      </dgm:t>
    </dgm:pt>
    <dgm:pt modelId="{DAA7B980-7FEF-41D4-93BB-7E688379CA18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dirty="0">
              <a:solidFill>
                <a:schemeClr val="tx1"/>
              </a:solidFill>
            </a:rPr>
            <a:t>Wykazujemy w przypadku zajęć z TIK dla uczniów</a:t>
          </a:r>
        </a:p>
      </dgm:t>
    </dgm:pt>
    <dgm:pt modelId="{30B3A9EF-957D-431B-AEE7-E6F0E5E8F767}" type="parTrans" cxnId="{72EFEDF9-1DE7-4209-A3E8-5D62D5ED631E}">
      <dgm:prSet/>
      <dgm:spPr/>
      <dgm:t>
        <a:bodyPr/>
        <a:lstStyle/>
        <a:p>
          <a:endParaRPr lang="pl-PL"/>
        </a:p>
      </dgm:t>
    </dgm:pt>
    <dgm:pt modelId="{163EDBC2-779F-458F-9098-2E7466876032}" type="sibTrans" cxnId="{72EFEDF9-1DE7-4209-A3E8-5D62D5ED631E}">
      <dgm:prSet/>
      <dgm:spPr/>
      <dgm:t>
        <a:bodyPr/>
        <a:lstStyle/>
        <a:p>
          <a:endParaRPr lang="pl-PL"/>
        </a:p>
      </dgm:t>
    </dgm:pt>
    <dgm:pt modelId="{A3206DAC-58EB-43F0-BC6D-8EEF4AD52FD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200" b="1" u="sng" dirty="0">
              <a:solidFill>
                <a:schemeClr val="tx1"/>
              </a:solidFill>
            </a:rPr>
            <a:t>Uwaga: brak możliwości w konkursie inwestowania w TIK</a:t>
          </a:r>
        </a:p>
      </dgm:t>
    </dgm:pt>
    <dgm:pt modelId="{6B9AFAA2-D9CE-404A-BDC3-3E6AB3E1572B}" type="parTrans" cxnId="{E679811F-8D80-4D3A-9119-C6C55B7BF4E4}">
      <dgm:prSet/>
      <dgm:spPr/>
      <dgm:t>
        <a:bodyPr/>
        <a:lstStyle/>
        <a:p>
          <a:endParaRPr lang="pl-PL"/>
        </a:p>
      </dgm:t>
    </dgm:pt>
    <dgm:pt modelId="{CF318F89-770E-4417-98F8-77778EA652FB}" type="sibTrans" cxnId="{E679811F-8D80-4D3A-9119-C6C55B7BF4E4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1" custScaleY="52727" custLinFactNeighborX="415" custLinFactNeighborY="361">
        <dgm:presLayoutVars>
          <dgm:chMax val="1"/>
          <dgm:bulletEnabled val="1"/>
        </dgm:presLayoutVars>
      </dgm:prSet>
      <dgm:spPr/>
    </dgm:pt>
    <dgm:pt modelId="{5DB3C171-F262-490B-B8BB-BFFA46B0586B}" type="pres">
      <dgm:prSet presAssocID="{621AB93B-5B7B-404A-AAC6-82585374894E}" presName="descendantText" presStyleLbl="alignAccFollowNode1" presStyleIdx="0" presStyleCnt="1" custScaleY="125122" custLinFactNeighborX="136" custLinFactNeighborY="-5">
        <dgm:presLayoutVars>
          <dgm:bulletEnabled val="1"/>
        </dgm:presLayoutVars>
      </dgm:prSet>
      <dgm:spPr/>
    </dgm:pt>
  </dgm:ptLst>
  <dgm:cxnLst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56114F1F-BAED-4FEF-A515-CBC5C4CBBA38}" type="presOf" srcId="{621AB93B-5B7B-404A-AAC6-82585374894E}" destId="{30A5BAFA-D867-4432-A555-078896BF780D}" srcOrd="0" destOrd="0" presId="urn:microsoft.com/office/officeart/2005/8/layout/vList5"/>
    <dgm:cxn modelId="{E679811F-8D80-4D3A-9119-C6C55B7BF4E4}" srcId="{621AB93B-5B7B-404A-AAC6-82585374894E}" destId="{A3206DAC-58EB-43F0-BC6D-8EEF4AD52FDB}" srcOrd="2" destOrd="0" parTransId="{6B9AFAA2-D9CE-404A-BDC3-3E6AB3E1572B}" sibTransId="{CF318F89-770E-4417-98F8-77778EA652FB}"/>
    <dgm:cxn modelId="{37017F2B-7DCE-4651-91DC-9026D88568E9}" type="presOf" srcId="{2D199BE9-D96D-4096-B485-4ADBBBFA8474}" destId="{5DB3C171-F262-490B-B8BB-BFFA46B0586B}" srcOrd="0" destOrd="3" presId="urn:microsoft.com/office/officeart/2005/8/layout/vList5"/>
    <dgm:cxn modelId="{AC711C7B-F05B-488E-8430-3B4507E999ED}" type="presOf" srcId="{DAA7B980-7FEF-41D4-93BB-7E688379CA18}" destId="{5DB3C171-F262-490B-B8BB-BFFA46B0586B}" srcOrd="0" destOrd="1" presId="urn:microsoft.com/office/officeart/2005/8/layout/vList5"/>
    <dgm:cxn modelId="{46F19E92-81CE-4446-A4C2-198DD76A016F}" type="presOf" srcId="{A3206DAC-58EB-43F0-BC6D-8EEF4AD52FDB}" destId="{5DB3C171-F262-490B-B8BB-BFFA46B0586B}" srcOrd="0" destOrd="2" presId="urn:microsoft.com/office/officeart/2005/8/layout/vList5"/>
    <dgm:cxn modelId="{35FBD1A3-3498-44F2-ACE8-AE7B7F1E87E8}" srcId="{621AB93B-5B7B-404A-AAC6-82585374894E}" destId="{2D199BE9-D96D-4096-B485-4ADBBBFA8474}" srcOrd="3" destOrd="0" parTransId="{E7431F42-F3FE-4211-BBB6-6B8BB707376F}" sibTransId="{16C2B6E5-B2B4-44AF-BD70-175CAA796C20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7AB05BE6-30F9-4392-9B96-7A4EF71118AB}" type="presOf" srcId="{1A53B528-4B73-4476-AAA3-DA53D8694E89}" destId="{A82570EB-9047-4C30-B34C-BC41F943A042}" srcOrd="0" destOrd="0" presId="urn:microsoft.com/office/officeart/2005/8/layout/vList5"/>
    <dgm:cxn modelId="{F7702DF9-4CA3-4CCD-90AE-C918009030B1}" type="presOf" srcId="{32EE9BBF-B02B-4DE9-A826-A3930A24887B}" destId="{5DB3C171-F262-490B-B8BB-BFFA46B0586B}" srcOrd="0" destOrd="0" presId="urn:microsoft.com/office/officeart/2005/8/layout/vList5"/>
    <dgm:cxn modelId="{72EFEDF9-1DE7-4209-A3E8-5D62D5ED631E}" srcId="{621AB93B-5B7B-404A-AAC6-82585374894E}" destId="{DAA7B980-7FEF-41D4-93BB-7E688379CA18}" srcOrd="1" destOrd="0" parTransId="{30B3A9EF-957D-431B-AEE7-E6F0E5E8F767}" sibTransId="{163EDBC2-779F-458F-9098-2E7466876032}"/>
    <dgm:cxn modelId="{87009B24-ABC5-4920-85F8-85F37B52D1EA}" type="presParOf" srcId="{A82570EB-9047-4C30-B34C-BC41F943A042}" destId="{74CEAA77-1A9F-4EE7-8009-B36DC94847D6}" srcOrd="0" destOrd="0" presId="urn:microsoft.com/office/officeart/2005/8/layout/vList5"/>
    <dgm:cxn modelId="{C2466FB4-7650-4D3A-953F-31611DFEF5FB}" type="presParOf" srcId="{74CEAA77-1A9F-4EE7-8009-B36DC94847D6}" destId="{30A5BAFA-D867-4432-A555-078896BF780D}" srcOrd="0" destOrd="0" presId="urn:microsoft.com/office/officeart/2005/8/layout/vList5"/>
    <dgm:cxn modelId="{4AC46F15-AB65-40F6-B864-A8D5BA424958}" type="presParOf" srcId="{74CEAA77-1A9F-4EE7-8009-B36DC94847D6}" destId="{5DB3C171-F262-490B-B8BB-BFFA46B058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Forma składania wniosków</a:t>
          </a:r>
          <a:r>
            <a:rPr lang="pl-PL" sz="2400" b="1" dirty="0"/>
            <a:t> </a:t>
          </a:r>
          <a:br>
            <a:rPr lang="pl-PL" sz="2400" b="1" dirty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/>
            <a:t>Wniosek o dofinansowanie powinien zostać wypełniony i złożony </a:t>
          </a:r>
          <a:br>
            <a:rPr lang="pl-PL" sz="1400" dirty="0"/>
          </a:br>
          <a:r>
            <a:rPr lang="pl-PL" sz="1400" dirty="0"/>
            <a:t>za pośrednictwem </a:t>
          </a:r>
          <a:r>
            <a:rPr lang="pl-PL" sz="1400" b="1" dirty="0"/>
            <a:t>Systemu Obsługi Wniosków Aplikacyjnych </a:t>
          </a:r>
          <a:r>
            <a:rPr lang="pl-PL" sz="1400" dirty="0"/>
            <a:t>(SOWA), który jest dostępny poprzez stronę </a:t>
          </a:r>
          <a:r>
            <a:rPr lang="pl-PL" sz="14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/>
            <a:t>Termin rozpoczęcia naboru: </a:t>
          </a:r>
          <a:r>
            <a:rPr lang="pl-PL" sz="1600" b="1" u="sng" dirty="0"/>
            <a:t>7 lipiec 2021 r. godz.08.00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Termin składania wniosków</a:t>
          </a: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CFBBA619-907D-4722-954C-43E8DDE9BD83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Termin zakończenia naboru: </a:t>
          </a:r>
          <a:r>
            <a:rPr lang="pl-PL" sz="1600" b="1" u="sng" dirty="0">
              <a:solidFill>
                <a:schemeClr val="tx1"/>
              </a:solidFill>
            </a:rPr>
            <a:t>23 </a:t>
          </a:r>
          <a:r>
            <a:rPr lang="pl-PL" sz="1600" b="1" u="sng" dirty="0"/>
            <a:t>lipiec 2021 r. godz.15.00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14B35694-22F0-40DA-B89C-0FD195744395}" type="parTrans" cxnId="{623D398F-B0EB-436F-9912-FBE45242FE2E}">
      <dgm:prSet/>
      <dgm:spPr/>
      <dgm:t>
        <a:bodyPr/>
        <a:lstStyle/>
        <a:p>
          <a:endParaRPr lang="pl-PL"/>
        </a:p>
      </dgm:t>
    </dgm:pt>
    <dgm:pt modelId="{71A91694-C37A-48A9-82E4-491A1474D0B4}" type="sibTrans" cxnId="{623D398F-B0EB-436F-9912-FBE45242FE2E}">
      <dgm:prSet/>
      <dgm:spPr/>
      <dgm:t>
        <a:bodyPr/>
        <a:lstStyle/>
        <a:p>
          <a:endParaRPr lang="pl-PL"/>
        </a:p>
      </dgm:t>
    </dgm:pt>
    <dgm:pt modelId="{60FB2C38-1A01-4EC9-BF8F-D4B1929D93AA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b="1" dirty="0">
            <a:solidFill>
              <a:srgbClr val="B466E0"/>
            </a:solidFill>
          </a:endParaRPr>
        </a:p>
      </dgm:t>
    </dgm:pt>
    <dgm:pt modelId="{4AC852DD-F838-4856-8712-07AD4FB207DE}" type="parTrans" cxnId="{0B0DC43F-A0C4-4D67-AC48-9B4F9060C963}">
      <dgm:prSet/>
      <dgm:spPr/>
      <dgm:t>
        <a:bodyPr/>
        <a:lstStyle/>
        <a:p>
          <a:endParaRPr lang="pl-PL"/>
        </a:p>
      </dgm:t>
    </dgm:pt>
    <dgm:pt modelId="{CC694427-3D42-48E7-94A3-1AB83CE11547}" type="sibTrans" cxnId="{0B0DC43F-A0C4-4D67-AC48-9B4F9060C963}">
      <dgm:prSet/>
      <dgm:spPr/>
      <dgm:t>
        <a:bodyPr/>
        <a:lstStyle/>
        <a:p>
          <a:endParaRPr lang="pl-PL"/>
        </a:p>
      </dgm:t>
    </dgm:pt>
    <dgm:pt modelId="{266B6F82-9144-4118-8A8C-F617EBB6576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dirty="0">
            <a:solidFill>
              <a:srgbClr val="B466E0"/>
            </a:solidFill>
          </a:endParaRPr>
        </a:p>
      </dgm:t>
    </dgm:pt>
    <dgm:pt modelId="{2B1DA73E-63F9-4AD8-B770-ABCB20A7EEA8}" type="parTrans" cxnId="{D357FE1C-4D9F-4DD0-9EFC-FBAB1C9EE6DC}">
      <dgm:prSet/>
      <dgm:spPr/>
      <dgm:t>
        <a:bodyPr/>
        <a:lstStyle/>
        <a:p>
          <a:endParaRPr lang="pl-PL"/>
        </a:p>
      </dgm:t>
    </dgm:pt>
    <dgm:pt modelId="{6ABA4689-0AA8-4E16-A404-9101DA1C570B}" type="sibTrans" cxnId="{D357FE1C-4D9F-4DD0-9EFC-FBAB1C9EE6DC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</dgm:pt>
  </dgm:ptLst>
  <dgm:cxnLst>
    <dgm:cxn modelId="{D139EE11-7F98-421B-AFEF-6ED60674E05F}" type="presOf" srcId="{DA6E603D-E34D-4EC6-B48D-740809166CA4}" destId="{6057DA86-162F-440C-8D5E-0A6D86B8CF0F}" srcOrd="0" destOrd="0" presId="urn:microsoft.com/office/officeart/2005/8/layout/vList5"/>
    <dgm:cxn modelId="{D357FE1C-4D9F-4DD0-9EFC-FBAB1C9EE6DC}" srcId="{9C158368-C9E0-4942-8526-5CE49BCD721C}" destId="{266B6F82-9144-4118-8A8C-F617EBB65760}" srcOrd="3" destOrd="0" parTransId="{2B1DA73E-63F9-4AD8-B770-ABCB20A7EEA8}" sibTransId="{6ABA4689-0AA8-4E16-A404-9101DA1C570B}"/>
    <dgm:cxn modelId="{73ABC11D-85DF-4C8E-A56E-6928AE5147C5}" type="presOf" srcId="{CFBBA619-907D-4722-954C-43E8DDE9BD83}" destId="{6057DA86-162F-440C-8D5E-0A6D86B8CF0F}" srcOrd="0" destOrd="2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551C583B-298D-41B5-B6C7-CD3AB000E435}" type="presOf" srcId="{621AB93B-5B7B-404A-AAC6-82585374894E}" destId="{30A5BAFA-D867-4432-A555-078896BF780D}" srcOrd="0" destOrd="0" presId="urn:microsoft.com/office/officeart/2005/8/layout/vList5"/>
    <dgm:cxn modelId="{0B0DC43F-A0C4-4D67-AC48-9B4F9060C963}" srcId="{9C158368-C9E0-4942-8526-5CE49BCD721C}" destId="{60FB2C38-1A01-4EC9-BF8F-D4B1929D93AA}" srcOrd="1" destOrd="0" parTransId="{4AC852DD-F838-4856-8712-07AD4FB207DE}" sibTransId="{CC694427-3D42-48E7-94A3-1AB83CE11547}"/>
    <dgm:cxn modelId="{43BE6744-E289-4362-8F92-25AAB0BF322B}" type="presOf" srcId="{32EE9BBF-B02B-4DE9-A826-A3930A24887B}" destId="{5DB3C171-F262-490B-B8BB-BFFA46B0586B}" srcOrd="0" destOrd="0" presId="urn:microsoft.com/office/officeart/2005/8/layout/vList5"/>
    <dgm:cxn modelId="{2BB5EC68-A10C-4BF7-8867-47D9F559A22D}" type="presOf" srcId="{266B6F82-9144-4118-8A8C-F617EBB65760}" destId="{6057DA86-162F-440C-8D5E-0A6D86B8CF0F}" srcOrd="0" destOrd="3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623D398F-B0EB-436F-9912-FBE45242FE2E}" srcId="{9C158368-C9E0-4942-8526-5CE49BCD721C}" destId="{CFBBA619-907D-4722-954C-43E8DDE9BD83}" srcOrd="2" destOrd="0" parTransId="{14B35694-22F0-40DA-B89C-0FD195744395}" sibTransId="{71A91694-C37A-48A9-82E4-491A1474D0B4}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A336F5DF-A46E-4961-9BCF-6E489D970185}" type="presOf" srcId="{1A53B528-4B73-4476-AAA3-DA53D8694E89}" destId="{A82570EB-9047-4C30-B34C-BC41F943A042}" srcOrd="0" destOrd="0" presId="urn:microsoft.com/office/officeart/2005/8/layout/vList5"/>
    <dgm:cxn modelId="{67308FE5-6659-417E-88E0-AF479F214055}" type="presOf" srcId="{60FB2C38-1A01-4EC9-BF8F-D4B1929D93AA}" destId="{6057DA86-162F-440C-8D5E-0A6D86B8CF0F}" srcOrd="0" destOrd="1" presId="urn:microsoft.com/office/officeart/2005/8/layout/vList5"/>
    <dgm:cxn modelId="{195584F5-0B2A-416C-92AF-0CEE4CF46193}" type="presOf" srcId="{9C158368-C9E0-4942-8526-5CE49BCD721C}" destId="{EC26B3CA-5F55-4ED6-AEA1-83422FEC2FA3}" srcOrd="0" destOrd="0" presId="urn:microsoft.com/office/officeart/2005/8/layout/vList5"/>
    <dgm:cxn modelId="{73EDF7CB-D929-4081-8B0D-E3066241D077}" type="presParOf" srcId="{A82570EB-9047-4C30-B34C-BC41F943A042}" destId="{74CEAA77-1A9F-4EE7-8009-B36DC94847D6}" srcOrd="0" destOrd="0" presId="urn:microsoft.com/office/officeart/2005/8/layout/vList5"/>
    <dgm:cxn modelId="{1187519F-A9E5-443C-A2B3-BB2D2FC249E7}" type="presParOf" srcId="{74CEAA77-1A9F-4EE7-8009-B36DC94847D6}" destId="{30A5BAFA-D867-4432-A555-078896BF780D}" srcOrd="0" destOrd="0" presId="urn:microsoft.com/office/officeart/2005/8/layout/vList5"/>
    <dgm:cxn modelId="{622D9505-2BCB-4CDD-A84D-B5865EB4C28E}" type="presParOf" srcId="{74CEAA77-1A9F-4EE7-8009-B36DC94847D6}" destId="{5DB3C171-F262-490B-B8BB-BFFA46B0586B}" srcOrd="1" destOrd="0" presId="urn:microsoft.com/office/officeart/2005/8/layout/vList5"/>
    <dgm:cxn modelId="{38522BDE-C14E-4519-9463-4889DDFEF20E}" type="presParOf" srcId="{A82570EB-9047-4C30-B34C-BC41F943A042}" destId="{21203062-3061-4CFA-A1DC-A3C8D1B70C6A}" srcOrd="1" destOrd="0" presId="urn:microsoft.com/office/officeart/2005/8/layout/vList5"/>
    <dgm:cxn modelId="{9EAC8F0A-D1EF-41FD-9121-AFD3A105E5B4}" type="presParOf" srcId="{A82570EB-9047-4C30-B34C-BC41F943A042}" destId="{AAC7EB03-0D34-4E53-AA54-FF39894E56F4}" srcOrd="2" destOrd="0" presId="urn:microsoft.com/office/officeart/2005/8/layout/vList5"/>
    <dgm:cxn modelId="{89563CB4-2748-49C1-AFE8-2058CA20B7F4}" type="presParOf" srcId="{AAC7EB03-0D34-4E53-AA54-FF39894E56F4}" destId="{EC26B3CA-5F55-4ED6-AEA1-83422FEC2FA3}" srcOrd="0" destOrd="0" presId="urn:microsoft.com/office/officeart/2005/8/layout/vList5"/>
    <dgm:cxn modelId="{0F89EC93-8E0F-453C-A999-7636D6304C30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254395" y="-1449863"/>
          <a:ext cx="2072604" cy="4972332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/>
            <a:t>Liczba uczniów objętych wsparciem bezpośrednim w ramach programu z zakresu rozwijania kompetencji kluczowych oraz umiejętności uniwersalnych, w tym poprzez udzielenie wsparcia z zakresu indywidualizacji.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 dirty="0">
              <a:solidFill>
                <a:srgbClr val="FF0000"/>
              </a:solidFill>
            </a:rPr>
            <a:t>Typ projektu A i D</a:t>
          </a:r>
        </a:p>
      </dsp:txBody>
      <dsp:txXfrm rot="-5400000">
        <a:off x="2804531" y="101177"/>
        <a:ext cx="4871156" cy="1870252"/>
      </dsp:txXfrm>
    </dsp:sp>
    <dsp:sp modelId="{30A5BAFA-D867-4432-A555-078896BF780D}">
      <dsp:nvSpPr>
        <dsp:cNvPr id="0" name=""/>
        <dsp:cNvSpPr/>
      </dsp:nvSpPr>
      <dsp:spPr>
        <a:xfrm>
          <a:off x="24432" y="145565"/>
          <a:ext cx="2796936" cy="1794574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WSKAŹNIK PRODUKTU nr 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none" kern="1200" dirty="0">
              <a:solidFill>
                <a:srgbClr val="FF0000"/>
              </a:solidFill>
            </a:rPr>
            <a:t>Liczba uczniów</a:t>
          </a:r>
          <a:r>
            <a:rPr lang="pl-PL" sz="1600" b="1" u="none" kern="1200" dirty="0">
              <a:solidFill>
                <a:schemeClr val="tx1"/>
              </a:solidFill>
            </a:rPr>
            <a:t> objętych wsparciem w zakresie rozwijania kompetencji kluczowych lub umiejętności uniwersalnych w programie</a:t>
          </a:r>
          <a:br>
            <a:rPr lang="pl-PL" sz="1600" b="1" u="none" kern="1200" dirty="0"/>
          </a:br>
          <a:endParaRPr lang="pl-PL" sz="1600" b="1" u="none" kern="1200" dirty="0"/>
        </a:p>
      </dsp:txBody>
      <dsp:txXfrm>
        <a:off x="112036" y="233169"/>
        <a:ext cx="2621728" cy="1619366"/>
      </dsp:txXfrm>
    </dsp:sp>
    <dsp:sp modelId="{6057DA86-162F-440C-8D5E-0A6D86B8CF0F}">
      <dsp:nvSpPr>
        <dsp:cNvPr id="0" name=""/>
        <dsp:cNvSpPr/>
      </dsp:nvSpPr>
      <dsp:spPr>
        <a:xfrm rot="5400000">
          <a:off x="4387919" y="575220"/>
          <a:ext cx="1797962" cy="4972332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 dirty="0"/>
            <a:t>Liczba uczniów objętych wsparciem w projekcie</a:t>
          </a:r>
          <a:endParaRPr lang="pl-PL" sz="1400" b="1" kern="1200" dirty="0">
            <a:solidFill>
              <a:srgbClr val="B466E0"/>
            </a:solidFill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 dirty="0">
              <a:solidFill>
                <a:srgbClr val="FF0000"/>
              </a:solidFill>
            </a:rPr>
            <a:t>Typ projektu A, E, D</a:t>
          </a:r>
          <a:endParaRPr lang="pl-PL" sz="1200" b="1" kern="1200" dirty="0">
            <a:solidFill>
              <a:srgbClr val="B466E0"/>
            </a:solidFill>
          </a:endParaRPr>
        </a:p>
      </dsp:txBody>
      <dsp:txXfrm rot="-5400000">
        <a:off x="2800735" y="2250174"/>
        <a:ext cx="4884563" cy="1622424"/>
      </dsp:txXfrm>
    </dsp:sp>
    <dsp:sp modelId="{EC26B3CA-5F55-4ED6-AEA1-83422FEC2FA3}">
      <dsp:nvSpPr>
        <dsp:cNvPr id="0" name=""/>
        <dsp:cNvSpPr/>
      </dsp:nvSpPr>
      <dsp:spPr>
        <a:xfrm>
          <a:off x="3797" y="2164099"/>
          <a:ext cx="2796936" cy="1794574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WSKAŹNIK PRODUKTU nr 2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rgbClr val="FF0000"/>
              </a:solidFill>
            </a:rPr>
            <a:t>Liczba osób </a:t>
          </a:r>
          <a:r>
            <a:rPr lang="pl-PL" sz="1600" b="1" u="sng" kern="1200" dirty="0">
              <a:solidFill>
                <a:schemeClr val="tx1"/>
              </a:solidFill>
            </a:rPr>
            <a:t>objętych wsparciem w zakresie zwalczania lub przeciwdziałania skutkom pandemii COVID-19</a:t>
          </a:r>
          <a:endParaRPr lang="pl-PL" sz="1600" b="1" u="none" kern="1200" dirty="0">
            <a:solidFill>
              <a:schemeClr val="tx1"/>
            </a:solidFill>
          </a:endParaRPr>
        </a:p>
      </dsp:txBody>
      <dsp:txXfrm>
        <a:off x="91401" y="2251703"/>
        <a:ext cx="2621728" cy="1619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381156" y="-1523494"/>
          <a:ext cx="1814221" cy="4977192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/>
            <a:t>Liczba wspartych szkół w projekcie</a:t>
          </a:r>
        </a:p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>
              <a:solidFill>
                <a:srgbClr val="FF0000"/>
              </a:solidFill>
            </a:rPr>
            <a:t>Typ projektu A, E, D</a:t>
          </a:r>
          <a:endParaRPr lang="pl-PL" sz="1200" b="1" kern="1200" dirty="0"/>
        </a:p>
      </dsp:txBody>
      <dsp:txXfrm rot="-5400000">
        <a:off x="2799671" y="146554"/>
        <a:ext cx="4888629" cy="1637095"/>
      </dsp:txXfrm>
    </dsp:sp>
    <dsp:sp modelId="{30A5BAFA-D867-4432-A555-078896BF780D}">
      <dsp:nvSpPr>
        <dsp:cNvPr id="0" name=""/>
        <dsp:cNvSpPr/>
      </dsp:nvSpPr>
      <dsp:spPr>
        <a:xfrm>
          <a:off x="20655" y="7175"/>
          <a:ext cx="2799671" cy="1929940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WSKAŹNIK PRODUKTU nr 3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rgbClr val="FF0000"/>
              </a:solidFill>
            </a:rPr>
            <a:t>Liczba podmiotów </a:t>
          </a:r>
          <a:r>
            <a:rPr lang="pl-PL" sz="1600" b="1" u="sng" kern="1200" dirty="0">
              <a:solidFill>
                <a:schemeClr val="tx1"/>
              </a:solidFill>
            </a:rPr>
            <a:t>objętych wsparciem w zakresie zwalczania lub przeciwdziałania skutkom pandemii COVID-19</a:t>
          </a:r>
          <a:br>
            <a:rPr lang="pl-PL" sz="1600" b="1" u="none" kern="1200" dirty="0"/>
          </a:br>
          <a:endParaRPr lang="pl-PL" sz="1600" b="1" u="none" kern="1200" dirty="0"/>
        </a:p>
      </dsp:txBody>
      <dsp:txXfrm>
        <a:off x="114867" y="101387"/>
        <a:ext cx="2611247" cy="1741516"/>
      </dsp:txXfrm>
    </dsp:sp>
    <dsp:sp modelId="{6057DA86-162F-440C-8D5E-0A6D86B8CF0F}">
      <dsp:nvSpPr>
        <dsp:cNvPr id="0" name=""/>
        <dsp:cNvSpPr/>
      </dsp:nvSpPr>
      <dsp:spPr>
        <a:xfrm rot="5400000">
          <a:off x="4316310" y="507272"/>
          <a:ext cx="1933584" cy="4972332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należy monitorować całość kosztów projektów (wydatki bezpośrednie i pośrednie) - powinny być to całkowite koszty kwalifikowalne</a:t>
          </a:r>
        </a:p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>
              <a:solidFill>
                <a:srgbClr val="FF0000"/>
              </a:solidFill>
            </a:rPr>
            <a:t>Typ projektu A, E, D</a:t>
          </a:r>
          <a:endParaRPr lang="pl-PL" sz="12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14300" lvl="1" indent="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200" b="1" kern="1200" dirty="0">
            <a:solidFill>
              <a:srgbClr val="B466E0"/>
            </a:solidFill>
          </a:endParaRPr>
        </a:p>
      </dsp:txBody>
      <dsp:txXfrm rot="-5400000">
        <a:off x="2796936" y="2121036"/>
        <a:ext cx="4877942" cy="1744804"/>
      </dsp:txXfrm>
    </dsp:sp>
    <dsp:sp modelId="{EC26B3CA-5F55-4ED6-AEA1-83422FEC2FA3}">
      <dsp:nvSpPr>
        <dsp:cNvPr id="0" name=""/>
        <dsp:cNvSpPr/>
      </dsp:nvSpPr>
      <dsp:spPr>
        <a:xfrm>
          <a:off x="0" y="2028468"/>
          <a:ext cx="2796936" cy="1929940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WSKAŹNIK PRODUKTU nr 4</a:t>
          </a:r>
        </a:p>
        <a:p>
          <a:pPr marL="0" lvl="0" indent="0" algn="ctr" defTabSz="711200"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rgbClr val="FF0000"/>
              </a:solidFill>
            </a:rPr>
            <a:t>Wartość wydatków kwalifikowalnych </a:t>
          </a:r>
          <a:r>
            <a:rPr lang="pl-PL" sz="1600" b="1" u="sng" kern="1200" dirty="0">
              <a:solidFill>
                <a:schemeClr val="tx1"/>
              </a:solidFill>
            </a:rPr>
            <a:t>przeznaczonych na działania związane z pandemią COVID-19 [PLN]</a:t>
          </a:r>
          <a:endParaRPr lang="pl-PL" sz="1600" b="1" u="none" kern="1200" dirty="0">
            <a:solidFill>
              <a:schemeClr val="tx1"/>
            </a:solidFill>
          </a:endParaRPr>
        </a:p>
      </dsp:txBody>
      <dsp:txXfrm>
        <a:off x="94212" y="2122680"/>
        <a:ext cx="2608512" cy="1741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3425133" y="-508534"/>
          <a:ext cx="3726267" cy="4977192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/>
            <a:t>Liczba uczniów, którzy dzięki wsparciu z EFS nabyli kompetencje kluczowe lub umiejętności uniwersalne</a:t>
          </a:r>
        </a:p>
      </dsp:txBody>
      <dsp:txXfrm rot="-5400000">
        <a:off x="2799671" y="298829"/>
        <a:ext cx="4795291" cy="3362465"/>
      </dsp:txXfrm>
    </dsp:sp>
    <dsp:sp modelId="{30A5BAFA-D867-4432-A555-078896BF780D}">
      <dsp:nvSpPr>
        <dsp:cNvPr id="0" name=""/>
        <dsp:cNvSpPr/>
      </dsp:nvSpPr>
      <dsp:spPr>
        <a:xfrm>
          <a:off x="20655" y="0"/>
          <a:ext cx="2799671" cy="3960440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WSKAŹNIK REZULTATU nr 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none" kern="1200" dirty="0">
              <a:solidFill>
                <a:srgbClr val="FF0000"/>
              </a:solidFill>
            </a:rPr>
            <a:t>Liczba uczniów</a:t>
          </a:r>
          <a:r>
            <a:rPr lang="pl-PL" sz="1600" b="1" u="none" kern="1200" dirty="0">
              <a:solidFill>
                <a:schemeClr val="tx1"/>
              </a:solidFill>
            </a:rPr>
            <a:t>, którzy nabyli kompetencje kluczowe lub umiejętności uniwersalne po opuszczeniu programu</a:t>
          </a:r>
          <a:endParaRPr lang="pl-PL" sz="1600" b="1" u="none" kern="1200" dirty="0"/>
        </a:p>
      </dsp:txBody>
      <dsp:txXfrm>
        <a:off x="157324" y="136669"/>
        <a:ext cx="2526333" cy="3687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308599" y="-1507058"/>
          <a:ext cx="1956615" cy="4972332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/>
            <a:t>Wskaźnik odnosi się do liczby obiektów, które zaopatrzono w specjalne podjazdy, windy, urządzenia głośnomówiące, bądź inne udogodnienia (tj. usunięcie barier w dostępie, w szczególności barier architektonicznych) ułatwiające dostęp do tych obiektów i poruszanie się po nich osobom niepełnosprawnym ruchowo czy sensorycznie.</a:t>
          </a:r>
        </a:p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>
              <a:solidFill>
                <a:srgbClr val="FF0000"/>
              </a:solidFill>
            </a:rPr>
            <a:t>Wskaźnik należy wybrać bez względu na typ projektu i formy wsparcia – z wartością 0</a:t>
          </a:r>
        </a:p>
      </dsp:txBody>
      <dsp:txXfrm rot="-5400000">
        <a:off x="2800741" y="96314"/>
        <a:ext cx="4876818" cy="1765587"/>
      </dsp:txXfrm>
    </dsp:sp>
    <dsp:sp modelId="{30A5BAFA-D867-4432-A555-078896BF780D}">
      <dsp:nvSpPr>
        <dsp:cNvPr id="0" name=""/>
        <dsp:cNvSpPr/>
      </dsp:nvSpPr>
      <dsp:spPr>
        <a:xfrm>
          <a:off x="20635" y="32699"/>
          <a:ext cx="2796936" cy="1906735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WSKAŹNIK HORYZONTALNY nr 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none" kern="1200" dirty="0">
              <a:solidFill>
                <a:srgbClr val="FF0000"/>
              </a:solidFill>
            </a:rPr>
            <a:t>Liczba obiektów </a:t>
          </a:r>
          <a:r>
            <a:rPr lang="pl-PL" sz="1600" b="1" u="none" kern="1200" dirty="0">
              <a:solidFill>
                <a:schemeClr val="tx1"/>
              </a:solidFill>
            </a:rPr>
            <a:t>dostosowanych do potrzeb osób z </a:t>
          </a:r>
          <a:r>
            <a:rPr lang="pl-PL" sz="1600" b="1" u="none" kern="1200" dirty="0" err="1">
              <a:solidFill>
                <a:schemeClr val="tx1"/>
              </a:solidFill>
            </a:rPr>
            <a:t>niepełnosprawnościami</a:t>
          </a:r>
          <a:endParaRPr lang="pl-PL" sz="1600" b="1" u="none" kern="1200" dirty="0"/>
        </a:p>
      </dsp:txBody>
      <dsp:txXfrm>
        <a:off x="113714" y="125778"/>
        <a:ext cx="2610778" cy="1720577"/>
      </dsp:txXfrm>
    </dsp:sp>
    <dsp:sp modelId="{6057DA86-162F-440C-8D5E-0A6D86B8CF0F}">
      <dsp:nvSpPr>
        <dsp:cNvPr id="0" name=""/>
        <dsp:cNvSpPr/>
      </dsp:nvSpPr>
      <dsp:spPr>
        <a:xfrm rot="5400000">
          <a:off x="4405921" y="517599"/>
          <a:ext cx="1764691" cy="4977192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 dirty="0">
              <a:solidFill>
                <a:schemeClr val="tx1"/>
              </a:solidFill>
              <a:latin typeface="+mn-lt"/>
            </a:rPr>
            <a:t>Wskaźnik mierzy liczbę osób objętych szkoleniami/doradztwem w zakresie nabywania/doskonalenia umiejętności warunkujących efektywne korzystanie z mediów elektronicznych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Do wskaźnika powinni zostać wliczeni wszyscy uczniowie nabywający kompetencje cyfrowe</a:t>
          </a: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200" b="1" kern="1200" dirty="0">
              <a:solidFill>
                <a:srgbClr val="FF0000"/>
              </a:solidFill>
            </a:rPr>
            <a:t>Wskaźnik należy wybrać bez względu na typ projektu i formy wsparcia (bez konieczności podawania wartości docelowej większej od 0)</a:t>
          </a:r>
          <a:endParaRPr lang="pl-PL" sz="1200" b="1" kern="1200" dirty="0">
            <a:solidFill>
              <a:srgbClr val="B466E0"/>
            </a:solidFill>
            <a:latin typeface="+mn-lt"/>
          </a:endParaRPr>
        </a:p>
      </dsp:txBody>
      <dsp:txXfrm rot="-5400000">
        <a:off x="2799671" y="2209995"/>
        <a:ext cx="4891047" cy="1592401"/>
      </dsp:txXfrm>
    </dsp:sp>
    <dsp:sp modelId="{EC26B3CA-5F55-4ED6-AEA1-83422FEC2FA3}">
      <dsp:nvSpPr>
        <dsp:cNvPr id="0" name=""/>
        <dsp:cNvSpPr/>
      </dsp:nvSpPr>
      <dsp:spPr>
        <a:xfrm>
          <a:off x="0" y="2052828"/>
          <a:ext cx="2799671" cy="1906735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WSKAŹNIK HORYZONTALNY nr 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none" kern="1200" dirty="0">
              <a:solidFill>
                <a:srgbClr val="FF0000"/>
              </a:solidFill>
            </a:rPr>
            <a:t>Liczba osób </a:t>
          </a:r>
          <a:r>
            <a:rPr lang="pl-PL" sz="1600" b="1" u="none" kern="1200" dirty="0">
              <a:solidFill>
                <a:schemeClr val="tx1"/>
              </a:solidFill>
            </a:rPr>
            <a:t>objętych szkoleniami/doradztwem w zakresie kompetencji cyfrowych</a:t>
          </a:r>
        </a:p>
      </dsp:txBody>
      <dsp:txXfrm>
        <a:off x="93079" y="2145907"/>
        <a:ext cx="2613513" cy="17205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3130461" y="-325929"/>
          <a:ext cx="4320473" cy="4972332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/>
            <a:t>Racjonalne usprawnienie oznacza konieczne i odpowiednie zmiany oraz dostosowania, nie nakładające nieproporcjonalnego lub nadmiernego obciążenia, rozpatrywane osobno dla każdego konkretnego przypadku, w celu zapewnienia osobom z </a:t>
          </a:r>
          <a:r>
            <a:rPr lang="pl-PL" sz="1200" b="1" kern="1200" dirty="0" err="1"/>
            <a:t>niepełnosprawnościami</a:t>
          </a:r>
          <a:r>
            <a:rPr lang="pl-PL" sz="1200" b="1" kern="1200" dirty="0"/>
            <a:t> możliwości korzystania z wszelkich praw człowieka i podstawowych wolności oraz ich wykonywania na zasadzie równości z innymi osobami. </a:t>
          </a:r>
        </a:p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/>
            <a:t>Przykłady racjonalnych usprawnień: tłumacz języka migowego, transport niskopodłogowy, osoby asystujące, odpowiednie dostosowanie wyżywienia.</a:t>
          </a:r>
        </a:p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/>
            <a:t>Wskaźnik monitoruje projekty, w których zarówno na wstępie przewidziano działania usprawniające (projekty dedykowane w części lub całościowo osobom z niepełnosprawnością), jak i te, w których na etapie wdrażania uruchomiono mechanizm racjonalnych usprawnień.</a:t>
          </a:r>
        </a:p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u="sng" kern="1200" dirty="0"/>
            <a:t>Uwaga: brak możliwości w konkursie cross-</a:t>
          </a:r>
          <a:r>
            <a:rPr lang="pl-PL" sz="1200" b="1" u="sng" kern="1200" dirty="0" err="1"/>
            <a:t>financingu</a:t>
          </a:r>
          <a:r>
            <a:rPr lang="pl-PL" sz="1200" b="1" u="sng" kern="1200" dirty="0"/>
            <a:t> i zakupu środków trwałych</a:t>
          </a:r>
        </a:p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>
              <a:solidFill>
                <a:srgbClr val="FF0000"/>
              </a:solidFill>
            </a:rPr>
            <a:t>Wskaźnik należy wybrać bez względu na typ projektu i formy wsparcia (bez konieczności podawania wartości docelowej większej od 0)</a:t>
          </a:r>
          <a:endParaRPr lang="pl-PL" sz="1200" b="1" kern="1200" dirty="0"/>
        </a:p>
      </dsp:txBody>
      <dsp:txXfrm rot="-5400000">
        <a:off x="2804532" y="210908"/>
        <a:ext cx="4761424" cy="3898657"/>
      </dsp:txXfrm>
    </dsp:sp>
    <dsp:sp modelId="{30A5BAFA-D867-4432-A555-078896BF780D}">
      <dsp:nvSpPr>
        <dsp:cNvPr id="0" name=""/>
        <dsp:cNvSpPr/>
      </dsp:nvSpPr>
      <dsp:spPr>
        <a:xfrm>
          <a:off x="24432" y="1037904"/>
          <a:ext cx="2796936" cy="2275834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WSKAŹNIK HORYZONTALNY nr 3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none" kern="1200" dirty="0">
              <a:solidFill>
                <a:srgbClr val="FF0000"/>
              </a:solidFill>
            </a:rPr>
            <a:t>Liczba projektów</a:t>
          </a:r>
          <a:r>
            <a:rPr lang="pl-PL" sz="1600" b="1" u="none" kern="1200" dirty="0">
              <a:solidFill>
                <a:schemeClr val="tx1"/>
              </a:solidFill>
            </a:rPr>
            <a:t>, w których sfinansowano koszty racjonalnych usprawnień dla osób z </a:t>
          </a:r>
          <a:r>
            <a:rPr lang="pl-PL" sz="1600" b="1" u="none" kern="1200" dirty="0" err="1">
              <a:solidFill>
                <a:schemeClr val="tx1"/>
              </a:solidFill>
            </a:rPr>
            <a:t>niepełnosprawnościami</a:t>
          </a:r>
          <a:endParaRPr lang="pl-PL" sz="1600" b="1" u="none" kern="1200" dirty="0"/>
        </a:p>
      </dsp:txBody>
      <dsp:txXfrm>
        <a:off x="135529" y="1149001"/>
        <a:ext cx="2574742" cy="20536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3310480" y="-505949"/>
          <a:ext cx="3960433" cy="4972332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>
              <a:solidFill>
                <a:schemeClr val="tx1"/>
              </a:solidFill>
            </a:rPr>
            <a:t>liczba podmiotów, które w celu realizacji projektu, zainwestowały w technologie informacyjno-komunikacyjne, a w przypadku projektów edukacyjno-szkoleniowych, również podmiotów, które podjęły działania upowszechniające wykorzystanie TIK</a:t>
          </a:r>
        </a:p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>
              <a:solidFill>
                <a:schemeClr val="tx1"/>
              </a:solidFill>
            </a:rPr>
            <a:t>Wykazujemy w przypadku zajęć z TIK dla uczniów</a:t>
          </a:r>
        </a:p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u="sng" kern="1200" dirty="0">
              <a:solidFill>
                <a:schemeClr val="tx1"/>
              </a:solidFill>
            </a:rPr>
            <a:t>Uwaga: brak możliwości w konkursie inwestowania w TIK</a:t>
          </a:r>
        </a:p>
        <a:p>
          <a:pPr marL="114300" lvl="1" indent="-114300" algn="just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200" b="1" kern="1200" dirty="0">
              <a:solidFill>
                <a:srgbClr val="FF0000"/>
              </a:solidFill>
            </a:rPr>
            <a:t>Wskaźnik należy wybrać bez względu na typ projektu i formy wsparcia (bez konieczności podawania wartości docelowej większej od 0)</a:t>
          </a:r>
        </a:p>
      </dsp:txBody>
      <dsp:txXfrm rot="-5400000">
        <a:off x="2804531" y="193332"/>
        <a:ext cx="4779000" cy="3573769"/>
      </dsp:txXfrm>
    </dsp:sp>
    <dsp:sp modelId="{30A5BAFA-D867-4432-A555-078896BF780D}">
      <dsp:nvSpPr>
        <dsp:cNvPr id="0" name=""/>
        <dsp:cNvSpPr/>
      </dsp:nvSpPr>
      <dsp:spPr>
        <a:xfrm>
          <a:off x="24432" y="951412"/>
          <a:ext cx="2796936" cy="2086181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sng" kern="1200" dirty="0">
              <a:solidFill>
                <a:schemeClr val="tx1"/>
              </a:solidFill>
            </a:rPr>
            <a:t>WSKAŹNIK HORYZONTALNY nr 4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u="none" kern="1200" dirty="0">
              <a:solidFill>
                <a:srgbClr val="FF0000"/>
              </a:solidFill>
            </a:rPr>
            <a:t>Liczba podmiotów</a:t>
          </a:r>
          <a:r>
            <a:rPr lang="pl-PL" sz="1600" b="1" u="none" kern="1200" dirty="0">
              <a:solidFill>
                <a:schemeClr val="tx1"/>
              </a:solidFill>
            </a:rPr>
            <a:t> wykorzystujących TIK</a:t>
          </a:r>
          <a:endParaRPr lang="pl-PL" sz="1600" b="1" u="none" kern="1200" dirty="0"/>
        </a:p>
      </dsp:txBody>
      <dsp:txXfrm>
        <a:off x="126271" y="1053251"/>
        <a:ext cx="2593258" cy="18825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682910" y="-1385354"/>
          <a:ext cx="3075733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400" kern="1200" dirty="0"/>
            <a:t>Wniosek o dofinansowanie powinien zostać wypełniony i złożony </a:t>
          </a:r>
          <a:br>
            <a:rPr lang="pl-PL" sz="1400" kern="1200" dirty="0"/>
          </a:br>
          <a:r>
            <a:rPr lang="pl-PL" sz="1400" kern="1200" dirty="0"/>
            <a:t>za pośrednictwem </a:t>
          </a:r>
          <a:r>
            <a:rPr lang="pl-PL" sz="1400" b="1" kern="1200" dirty="0"/>
            <a:t>Systemu Obsługi Wniosków Aplikacyjnych </a:t>
          </a:r>
          <a:r>
            <a:rPr lang="pl-PL" sz="1400" kern="1200" dirty="0"/>
            <a:t>(SOWA), który jest dostępny poprzez stronę </a:t>
          </a:r>
          <a:r>
            <a:rPr lang="pl-PL" sz="1400" kern="12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kern="1200" dirty="0"/>
        </a:p>
      </dsp:txBody>
      <dsp:txXfrm rot="-5400000">
        <a:off x="3297555" y="150146"/>
        <a:ext cx="5696299" cy="2775443"/>
      </dsp:txXfrm>
    </dsp:sp>
    <dsp:sp modelId="{30A5BAFA-D867-4432-A555-078896BF780D}">
      <dsp:nvSpPr>
        <dsp:cNvPr id="0" name=""/>
        <dsp:cNvSpPr/>
      </dsp:nvSpPr>
      <dsp:spPr>
        <a:xfrm>
          <a:off x="28727" y="216018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Forma składania wniosków</a:t>
          </a:r>
          <a:r>
            <a:rPr lang="pl-PL" sz="2400" b="1" kern="1200" dirty="0"/>
            <a:t> </a:t>
          </a:r>
          <a:br>
            <a:rPr lang="pl-PL" sz="2400" b="1" kern="1200" dirty="0"/>
          </a:br>
          <a:endParaRPr lang="pl-PL" sz="2400" b="1" kern="1200" dirty="0"/>
        </a:p>
      </dsp:txBody>
      <dsp:txXfrm>
        <a:off x="158731" y="346022"/>
        <a:ext cx="3028617" cy="2403130"/>
      </dsp:txXfrm>
    </dsp:sp>
    <dsp:sp modelId="{6057DA86-162F-440C-8D5E-0A6D86B8CF0F}">
      <dsp:nvSpPr>
        <dsp:cNvPr id="0" name=""/>
        <dsp:cNvSpPr/>
      </dsp:nvSpPr>
      <dsp:spPr>
        <a:xfrm rot="5400000">
          <a:off x="4882229" y="1619858"/>
          <a:ext cx="2668166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/>
            <a:t>Termin rozpoczęcia naboru: </a:t>
          </a:r>
          <a:r>
            <a:rPr lang="pl-PL" sz="1600" b="1" u="sng" kern="1200" dirty="0"/>
            <a:t>7 lipiec 2021 r. godz.08.00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600" b="1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>
              <a:solidFill>
                <a:schemeClr val="tx1"/>
              </a:solidFill>
            </a:rPr>
            <a:t>Termin zakończenia naboru: </a:t>
          </a:r>
          <a:r>
            <a:rPr lang="pl-PL" sz="1600" b="1" u="sng" kern="1200" dirty="0">
              <a:solidFill>
                <a:schemeClr val="tx1"/>
              </a:solidFill>
            </a:rPr>
            <a:t>23 </a:t>
          </a:r>
          <a:r>
            <a:rPr lang="pl-PL" sz="1600" b="1" u="sng" kern="1200" dirty="0"/>
            <a:t>lipiec 2021 r. godz.15.00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600" kern="1200" dirty="0">
            <a:solidFill>
              <a:srgbClr val="B466E0"/>
            </a:solidFill>
          </a:endParaRPr>
        </a:p>
      </dsp:txBody>
      <dsp:txXfrm rot="-5400000">
        <a:off x="3293091" y="3339246"/>
        <a:ext cx="5716195" cy="2407668"/>
      </dsp:txXfrm>
    </dsp:sp>
    <dsp:sp modelId="{EC26B3CA-5F55-4ED6-AEA1-83422FEC2FA3}">
      <dsp:nvSpPr>
        <dsp:cNvPr id="0" name=""/>
        <dsp:cNvSpPr/>
      </dsp:nvSpPr>
      <dsp:spPr>
        <a:xfrm>
          <a:off x="4464" y="3211511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Termin składania wniosków</a:t>
          </a:r>
        </a:p>
      </dsp:txBody>
      <dsp:txXfrm>
        <a:off x="134468" y="3341515"/>
        <a:ext cx="3028617" cy="2403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68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80464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68" y="9380464"/>
            <a:ext cx="2922061" cy="493792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68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5" y="4691023"/>
            <a:ext cx="5394331" cy="4444127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80464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68" y="9380464"/>
            <a:ext cx="2922061" cy="493792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wo.vulcan.edu.pl/przegdok.asp?qdatprz=29-01-2018&amp;qplikid=4186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267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89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03519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214312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427 730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504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6971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85303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079754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44944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56267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06326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110932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85184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2125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85303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780242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582708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75271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18632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46141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/>
              <a:t>Fakt nabycia kompetencji (przez uczniów i nauczycieli) odbywa się w oparciu o jednolite kryteria wypracowane na poziomie krajowym w ramach następujących etapów: </a:t>
            </a:r>
          </a:p>
          <a:p>
            <a:r>
              <a:rPr lang="pl-PL" dirty="0"/>
              <a:t>a) ETAP I – Zakres – zdefiniowanie w ramach wniosku o dofinansowanie lub w regulaminie konkursu grupy docelowej do objęcia wsparciem oraz wybranie obszaru interwencji EFS, który będzie poddany ocenie, </a:t>
            </a:r>
          </a:p>
          <a:p>
            <a:r>
              <a:rPr lang="pl-PL" dirty="0"/>
              <a:t>b) ETAP II – Wzorzec – zdefiniowanie we wniosku o dofinansowanie lub w regulaminie konkursu standardu wymagań, tj. efektów uczenia się, które osiągną uczestnicy w wyniku przeprowadzonych działań projektowych, </a:t>
            </a:r>
          </a:p>
          <a:p>
            <a:r>
              <a:rPr lang="pl-PL" dirty="0"/>
              <a:t>c) ETAP III – Ocena – przeprowadzenie weryfikacji na podstawie opracowanych kryteriów oceny po zakończeniu wsparcia udzielanego danej osobie, </a:t>
            </a:r>
          </a:p>
          <a:p>
            <a:r>
              <a:rPr lang="pl-PL" dirty="0"/>
              <a:t>d) ETAP IV – Porównanie – </a:t>
            </a:r>
            <a:r>
              <a:rPr lang="pl-PL" dirty="0" err="1"/>
              <a:t>porównanie</a:t>
            </a:r>
            <a:r>
              <a:rPr lang="pl-PL" dirty="0"/>
              <a:t> uzyskanych wyników etapu III (ocena) z przyjętymi wymaganiami (określonymi na etapie II efektami uczenia się) po zakończeniu wsparcia udzielanego danej osobie. </a:t>
            </a:r>
          </a:p>
          <a:p>
            <a:r>
              <a:rPr lang="pl-PL" dirty="0"/>
              <a:t>Kompetencja to wyodrębniony zestaw efektów uczenia się / kształcenia. Opis kompetencji zawiera jasno określone warunki, które powinien spełniać uczestnik projektu ubiegający się o nabycie kompetencji, tj. wyczerpującą informację o efektach uczenia się dla danej kompetencji oraz kryteria i metody ich weryfikacji. Wykazywać należy wyłącznie kompetencje osiągnięte w wyniku interwencji Europejskiego Funduszu Społecznego. 	</a:t>
            </a:r>
          </a:p>
          <a:p>
            <a:endParaRPr lang="pl-PL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622816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3368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734130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180565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923155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5876270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3447152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4827039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5052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90ACA1-8AAE-43A9-9C69-5E7969DA977A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42894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90ACA1-8AAE-43A9-9C69-5E7969DA977A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06749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023657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65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2193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66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3851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r>
              <a:rPr lang="pl-PL" b="1" dirty="0"/>
              <a:t>Szkoła dla dorosłych</a:t>
            </a:r>
            <a:r>
              <a:rPr lang="pl-PL" dirty="0"/>
              <a:t> – szkole dla dorosłych - należy przez to rozumieć szkoły, o których mowa w </a:t>
            </a:r>
            <a:r>
              <a:rPr lang="pl-PL" dirty="0">
                <a:hlinkClick r:id="rId3"/>
              </a:rPr>
              <a:t>art. 18</a:t>
            </a:r>
            <a:r>
              <a:rPr lang="pl-PL" dirty="0"/>
              <a:t> ust. 1 </a:t>
            </a:r>
            <a:r>
              <a:rPr lang="pl-PL" dirty="0" err="1"/>
              <a:t>pkt</a:t>
            </a:r>
            <a:r>
              <a:rPr lang="pl-PL" dirty="0"/>
              <a:t> 1 i 2 lit. a i f, w których stosuje się odrębną organizację kształcenia i do których są przyjmowane osoby mające 18 lat, a także kończące 18 lat w roku kalendarzowym, w którym są przyjmowane do szkoły;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25.06.2021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po.dolnyslask.pl/" TargetMode="External"/><Relationship Id="rId4" Type="http://schemas.openxmlformats.org/officeDocument/2006/relationships/hyperlink" Target="http://www.funduszeeuropejskie.gov.pl/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gov.pl/web/edukacja-i-nauka/program-wsparcia-psychologiczno-pedagogicznego-dla-uczniow-i-nauczycieli-w-pandemi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po.dolnyslask.pl/" TargetMode="External"/><Relationship Id="rId4" Type="http://schemas.openxmlformats.org/officeDocument/2006/relationships/hyperlink" Target="mailto:pife@dolnyslask.pl" TargetMode="Externa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000" b="1" dirty="0">
                <a:latin typeface="+mn-lt"/>
              </a:rPr>
              <a:t>Podstawowe informacje dot. naboru wniosków                                          o dofinansowanie w trybie konkursowym  </a:t>
            </a:r>
          </a:p>
          <a:p>
            <a:pPr algn="ctr"/>
            <a:r>
              <a:rPr lang="pl-PL" sz="2000" b="1" dirty="0">
                <a:latin typeface="+mn-lt"/>
              </a:rPr>
              <a:t>dla </a:t>
            </a:r>
          </a:p>
          <a:p>
            <a:pPr algn="ctr"/>
            <a:r>
              <a:rPr lang="pl-PL" sz="2000" b="1" dirty="0">
                <a:latin typeface="+mn-lt"/>
              </a:rPr>
              <a:t>Osi Priorytetowej 10 EDUKACJA </a:t>
            </a:r>
          </a:p>
          <a:p>
            <a:pPr algn="ctr"/>
            <a:r>
              <a:rPr lang="pl-PL" sz="2000" b="1" dirty="0">
                <a:latin typeface="+mn-lt"/>
              </a:rPr>
              <a:t>Poddziałanie 10.2.1</a:t>
            </a:r>
          </a:p>
          <a:p>
            <a:pPr algn="ctr"/>
            <a:r>
              <a:rPr lang="pl-PL" sz="2000" b="1" dirty="0">
                <a:latin typeface="+mn-lt"/>
              </a:rPr>
              <a:t>Zapewnienie równego dostępu do wysokiej jakości </a:t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edukacji podstawowej, gimnazjalnej, ponadgimnazjalnej</a:t>
            </a: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r>
              <a:rPr lang="pl-PL" altLang="pl-PL" sz="2000" b="1" dirty="0">
                <a:latin typeface="+mn-lt"/>
              </a:rPr>
              <a:t>Regionalny Program Operacyjny </a:t>
            </a:r>
          </a:p>
          <a:p>
            <a:pPr algn="ctr" eaLnBrk="1" hangingPunct="1"/>
            <a:r>
              <a:rPr lang="pl-PL" altLang="pl-PL" sz="2000" b="1" dirty="0">
                <a:latin typeface="+mn-lt"/>
              </a:rPr>
              <a:t>Województwa Dolnośląskiego </a:t>
            </a:r>
            <a:br>
              <a:rPr lang="pl-PL" altLang="pl-PL" sz="2000" b="1" dirty="0">
                <a:latin typeface="+mn-lt"/>
              </a:rPr>
            </a:br>
            <a:r>
              <a:rPr lang="pl-PL" altLang="pl-PL" sz="2000" b="1" dirty="0">
                <a:latin typeface="+mn-lt"/>
              </a:rPr>
              <a:t>2014-2020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/>
              <a:t>Wrocław, 28.06.2021 r.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6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219256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b="1" dirty="0">
              <a:latin typeface="+mn-lt"/>
              <a:cs typeface="Arial" pitchFamily="34" charset="0"/>
            </a:endParaRPr>
          </a:p>
          <a:p>
            <a:pPr marL="342900" indent="-342900"/>
            <a:r>
              <a:rPr lang="pl-PL" b="1" dirty="0">
                <a:latin typeface="+mn-lt"/>
              </a:rPr>
              <a:t>3. Kryterium partnerstwa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800" b="1" dirty="0">
                <a:effectLst/>
                <a:latin typeface="+mn-lt"/>
                <a:ea typeface="Calibri" panose="020F0502020204030204" pitchFamily="34" charset="0"/>
              </a:rPr>
              <a:t>Czy projekt nie jest projektem partnerskim?</a:t>
            </a:r>
            <a:endParaRPr lang="pl-PL" sz="1600" b="1" dirty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Zadaniem kryterium jest wyeliminowanie projektów partnerskich w celu zogniskowania wsparcia  i uproszczenia sposobu realizacji projektów.</a:t>
            </a:r>
          </a:p>
          <a:p>
            <a:r>
              <a:rPr lang="pl-PL" sz="1800" dirty="0">
                <a:effectLst/>
                <a:latin typeface="+mn-lt"/>
                <a:ea typeface="Calibri" panose="020F0502020204030204" pitchFamily="34" charset="0"/>
              </a:rPr>
              <a:t>Kryterium będzie weryfikowane na podstawie wniosku o dofinansowanie</a:t>
            </a:r>
            <a:endParaRPr lang="pl-PL" sz="1600" dirty="0">
              <a:latin typeface="+mn-lt"/>
            </a:endParaRPr>
          </a:p>
          <a:p>
            <a:pPr lvl="0" algn="just">
              <a:lnSpc>
                <a:spcPct val="115000"/>
              </a:lnSpc>
            </a:pPr>
            <a:endParaRPr lang="pl-PL" sz="1600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Tak/Nie (odrzucenie wniosku)</a:t>
            </a: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6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136904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 algn="just"/>
            <a:r>
              <a:rPr lang="pl-PL" b="1" dirty="0">
                <a:latin typeface="+mn-lt"/>
              </a:rPr>
              <a:t>4. Kryterium formy wsparcia</a:t>
            </a:r>
          </a:p>
          <a:p>
            <a:pPr algn="just"/>
            <a:endParaRPr lang="pl-PL" sz="2000" b="1" dirty="0">
              <a:latin typeface="+mn-lt"/>
            </a:endParaRPr>
          </a:p>
          <a:p>
            <a:pPr algn="just"/>
            <a:r>
              <a:rPr lang="pl-PL" sz="1800" dirty="0">
                <a:effectLst/>
                <a:latin typeface="+mn-lt"/>
                <a:ea typeface="Calibri" panose="020F0502020204030204" pitchFamily="34" charset="0"/>
              </a:rPr>
              <a:t>Czy w treści wniosku zostało zawarte </a:t>
            </a:r>
            <a:r>
              <a:rPr lang="pl-PL" sz="1800" b="1" dirty="0">
                <a:effectLst/>
                <a:latin typeface="+mn-lt"/>
                <a:ea typeface="Calibri" panose="020F0502020204030204" pitchFamily="34" charset="0"/>
              </a:rPr>
              <a:t>oświadczenie wskazujące, że przeprowadzono diagnozę potrzeb edukacyjnych, która została zatwierdzona przez organ prowadzący</a:t>
            </a:r>
            <a:r>
              <a:rPr lang="pl-PL" sz="1800" dirty="0">
                <a:effectLst/>
                <a:latin typeface="+mn-lt"/>
                <a:ea typeface="Calibri" panose="020F0502020204030204" pitchFamily="34" charset="0"/>
              </a:rPr>
              <a:t>, a zaplanowane działania w projekcie odpowiadają na potrzeby w niej zidentyfikowane?</a:t>
            </a:r>
            <a:r>
              <a:rPr lang="pl-PL" sz="2000" dirty="0">
                <a:latin typeface="+mn-lt"/>
              </a:rPr>
              <a:t> </a:t>
            </a:r>
          </a:p>
          <a:p>
            <a:pPr algn="just"/>
            <a:endParaRPr lang="pl-PL" sz="1800" dirty="0">
              <a:effectLst/>
              <a:latin typeface="+mn-lt"/>
              <a:ea typeface="Calibri" panose="020F0502020204030204" pitchFamily="34" charset="0"/>
            </a:endParaRPr>
          </a:p>
          <a:p>
            <a:pPr algn="just"/>
            <a:r>
              <a:rPr lang="pl-PL" sz="1800" dirty="0">
                <a:effectLst/>
                <a:latin typeface="+mn-lt"/>
                <a:ea typeface="Calibri" panose="020F0502020204030204" pitchFamily="34" charset="0"/>
              </a:rPr>
              <a:t>Wprowadzenie kryterium ma na celu wybór projektów, w ramach których będą realizowane działania projektowe odpowiadające indywidualnie zdiagnozowanemu zapotrzebowaniu szkół podstawowych z uwzględnieniem indywidualnych potrzeb rozwojowych i edukacyjnych oraz możliwości psychofizycznych uczniów objętych wsparciem. Diagnoza musi stanowić odrębny dokument, zatwierdzony tj. podpisany przez organ prowadzący przed złożeniem wniosku o dofinansowanie. </a:t>
            </a:r>
            <a:r>
              <a:rPr lang="pl-PL" sz="1800" b="1" u="sng" dirty="0">
                <a:effectLst/>
                <a:latin typeface="+mn-lt"/>
                <a:ea typeface="Calibri" panose="020F0502020204030204" pitchFamily="34" charset="0"/>
              </a:rPr>
              <a:t>W dokumencie należy uwzględnić problemy pedagogiczne, psychologiczne, dydaktyczne stwierdzone u uczniów spowodowane epidemią choroby COVID-19 i między innymi długotrwałą nauką zdalną.</a:t>
            </a:r>
            <a:endParaRPr lang="pl-PL" sz="2000" b="1" u="sng" dirty="0">
              <a:latin typeface="+mn-lt"/>
            </a:endParaRPr>
          </a:p>
          <a:p>
            <a:pPr algn="just"/>
            <a:endParaRPr lang="pl-PL" sz="1800" dirty="0">
              <a:effectLst/>
              <a:latin typeface="+mn-lt"/>
              <a:ea typeface="Calibri" panose="020F0502020204030204" pitchFamily="34" charset="0"/>
            </a:endParaRPr>
          </a:p>
          <a:p>
            <a:pPr algn="just"/>
            <a:r>
              <a:rPr lang="pl-PL" sz="1700" dirty="0">
                <a:latin typeface="+mn-lt"/>
              </a:rPr>
              <a:t>TAK/ NIE </a:t>
            </a:r>
          </a:p>
          <a:p>
            <a:pPr algn="just"/>
            <a:r>
              <a:rPr lang="pl-PL" sz="1700" dirty="0">
                <a:latin typeface="+mn-lt"/>
              </a:rPr>
              <a:t>Dopuszcza się jednokrotne skierowanie projektu do poprawy/uzupełnienia w zakresie skutkującym spełnieniem kryterium. </a:t>
            </a:r>
            <a:r>
              <a:rPr lang="pl-PL" sz="1600" dirty="0">
                <a:latin typeface="+mn-lt"/>
              </a:rPr>
              <a:t>Niespełnienie kryterium po wezwaniu do uzupełnienia/ poprawy skutkuje jego odrzuceniem.</a:t>
            </a:r>
            <a:endParaRPr lang="pl-PL" sz="1700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6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219256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 algn="just"/>
            <a:r>
              <a:rPr lang="pl-PL" sz="1900" b="1" dirty="0">
                <a:latin typeface="+mn-lt"/>
              </a:rPr>
              <a:t>5. Kryterium sposobu rozliczania</a:t>
            </a:r>
          </a:p>
          <a:p>
            <a:pPr algn="just"/>
            <a:endParaRPr lang="pl-PL" sz="1900" b="1" dirty="0">
              <a:latin typeface="+mn-lt"/>
            </a:endParaRPr>
          </a:p>
          <a:p>
            <a:pPr algn="just"/>
            <a:r>
              <a:rPr lang="pl-PL" sz="1800" b="1" dirty="0">
                <a:effectLst/>
                <a:latin typeface="+mn-lt"/>
                <a:ea typeface="Calibri" panose="020F0502020204030204" pitchFamily="34" charset="0"/>
              </a:rPr>
              <a:t>Czy w projekcie zastosowano kwoty ryczałtowe?</a:t>
            </a:r>
            <a:r>
              <a:rPr lang="pl-PL" sz="2100" b="1" dirty="0">
                <a:latin typeface="+mn-lt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 ramach kryterium weryfikowane będzie, czy w projekcie, w którym wartość dofinansowania nie przekracza 100 000 EUR </a:t>
            </a:r>
            <a:r>
              <a:rPr lang="pl-PL" sz="18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(tj. 448 650 PLN) </a:t>
            </a:r>
            <a:r>
              <a:rPr lang="pl-PL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zastosowano kwoty ryczałtowe, o których mowa w Wytycznych w zakresie kwalifikowalności wydatków w ramach Europejskiego Funduszu Rozwoju Regionalnego, Europejskiego Funduszu Społecznego oraz Funduszu Spójności na lata 2014-2020. </a:t>
            </a:r>
          </a:p>
          <a:p>
            <a:pPr algn="just"/>
            <a:endParaRPr lang="pl-PL" sz="1900" b="1" dirty="0">
              <a:latin typeface="+mn-lt"/>
            </a:endParaRPr>
          </a:p>
          <a:p>
            <a:pPr algn="just"/>
            <a:r>
              <a:rPr lang="pl-PL" dirty="0">
                <a:latin typeface="+mn-lt"/>
              </a:rPr>
              <a:t>Tak/Nie (odrzucenie wniosku)</a:t>
            </a:r>
          </a:p>
          <a:p>
            <a:pPr algn="just"/>
            <a:r>
              <a:rPr lang="pl-PL" dirty="0">
                <a:latin typeface="+mn-lt"/>
              </a:rPr>
              <a:t>Dopuszcza się jednokrotne skierowanie projektu do poprawy/uzupełnienia w zakresie skutkującym jego spełnieniem. Niespełnienie kryterium po wezwaniu do uzupełnienia/ poprawy skutkuje jego odrzuceniem.</a:t>
            </a:r>
            <a:endParaRPr lang="pl-PL" b="1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6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219256" cy="4464496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pPr algn="just"/>
            <a:endParaRPr lang="pl-PL" sz="3500" b="1" dirty="0">
              <a:latin typeface="+mn-lt"/>
              <a:cs typeface="Arial" pitchFamily="34" charset="0"/>
            </a:endParaRPr>
          </a:p>
          <a:p>
            <a:pPr marL="342900" indent="-342900" algn="just">
              <a:lnSpc>
                <a:spcPct val="110000"/>
              </a:lnSpc>
            </a:pPr>
            <a:endParaRPr lang="pl-PL" sz="2600" b="1" dirty="0">
              <a:latin typeface="+mn-lt"/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pl-PL" sz="2600" b="1" dirty="0">
                <a:latin typeface="+mn-lt"/>
              </a:rPr>
              <a:t>6. Kryterium cross-</a:t>
            </a:r>
            <a:r>
              <a:rPr lang="pl-PL" sz="2600" b="1" dirty="0" err="1">
                <a:latin typeface="+mn-lt"/>
              </a:rPr>
              <a:t>financingu</a:t>
            </a:r>
            <a:r>
              <a:rPr lang="pl-PL" sz="2600" b="1" dirty="0">
                <a:latin typeface="+mn-lt"/>
              </a:rPr>
              <a:t> i środków trwałych</a:t>
            </a:r>
          </a:p>
          <a:p>
            <a:pPr marL="342900" indent="-342900" algn="just">
              <a:lnSpc>
                <a:spcPct val="110000"/>
              </a:lnSpc>
            </a:pPr>
            <a:endParaRPr lang="pl-PL" sz="2600" b="1" dirty="0">
              <a:latin typeface="+mn-lt"/>
            </a:endParaRPr>
          </a:p>
          <a:p>
            <a:pPr algn="just">
              <a:lnSpc>
                <a:spcPct val="110000"/>
              </a:lnSpc>
            </a:pPr>
            <a:r>
              <a:rPr lang="pl-PL" sz="2600" b="1" dirty="0">
                <a:latin typeface="+mn-lt"/>
              </a:rPr>
              <a:t>Czy w projekcie nie występuje cross-</a:t>
            </a:r>
            <a:r>
              <a:rPr lang="pl-PL" sz="2600" b="1" dirty="0" err="1">
                <a:latin typeface="+mn-lt"/>
              </a:rPr>
              <a:t>financing</a:t>
            </a:r>
            <a:r>
              <a:rPr lang="pl-PL" sz="2600" b="1" dirty="0">
                <a:latin typeface="+mn-lt"/>
              </a:rPr>
              <a:t> i zakup środków trwałych oraz wartości niematerialnych i prawnych o wartości jednostkowej powyżej 10 000 zł netto?</a:t>
            </a:r>
          </a:p>
          <a:p>
            <a:pPr algn="just">
              <a:lnSpc>
                <a:spcPct val="110000"/>
              </a:lnSpc>
            </a:pPr>
            <a:endParaRPr lang="pl-PL" sz="2600" dirty="0">
              <a:latin typeface="+mn-lt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pl-PL" sz="2600" dirty="0">
                <a:latin typeface="+mn-lt"/>
              </a:rPr>
              <a:t>W ramach kryterium weryfikowane będzie, czy w projekcie nie przewidziano działań i kosztów związanych z cross-</a:t>
            </a:r>
            <a:r>
              <a:rPr lang="pl-PL" sz="2600" dirty="0" err="1">
                <a:latin typeface="+mn-lt"/>
              </a:rPr>
              <a:t>financingiem</a:t>
            </a:r>
            <a:r>
              <a:rPr lang="pl-PL" sz="2600" dirty="0">
                <a:latin typeface="+mn-lt"/>
              </a:rPr>
              <a:t> i zakupem środków trwałych i wartości niematerialnych i prawnych o wartości jednostkowej powyżej 10 000 zł netto. Konkurs jest ukierunkowany na wsparcie bezpośrednie dla uczniów.</a:t>
            </a: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endParaRPr lang="pl-PL" sz="2600" dirty="0">
              <a:latin typeface="+mn-lt"/>
            </a:endParaRPr>
          </a:p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pl-PL" sz="2600" dirty="0">
                <a:latin typeface="+mn-lt"/>
              </a:rPr>
              <a:t>Kryterium weryfikowane na podstawie zapisów wniosku o dofinansowanie i budżetu projektu. </a:t>
            </a:r>
          </a:p>
          <a:p>
            <a:pPr algn="just">
              <a:lnSpc>
                <a:spcPct val="110000"/>
              </a:lnSpc>
            </a:pPr>
            <a:endParaRPr lang="pl-PL" sz="2600" dirty="0">
              <a:latin typeface="+mn-lt"/>
            </a:endParaRPr>
          </a:p>
          <a:p>
            <a:pPr algn="just">
              <a:lnSpc>
                <a:spcPct val="110000"/>
              </a:lnSpc>
            </a:pPr>
            <a:r>
              <a:rPr lang="pl-PL" sz="2600" dirty="0">
                <a:latin typeface="+mn-lt"/>
              </a:rPr>
              <a:t>TAK/ NIE Dopuszcza się jednokrotne skierowanie projektu do poprawy/uzupełnienia w zakresie skutkującym spełnieniem kryterium. Niespełnienie kryterium po wezwaniu do uzupełnienia/ poprawy skutkuje odrzuceniem projektu.</a:t>
            </a: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Diagnoza potrzeb edukacyjnych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219256" cy="4464496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pPr marL="342900" indent="-342900" algn="just">
              <a:lnSpc>
                <a:spcPct val="110000"/>
              </a:lnSpc>
            </a:pPr>
            <a:endParaRPr lang="pl-PL" sz="2600" b="1" dirty="0">
              <a:latin typeface="+mn-lt"/>
            </a:endParaRP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powinna dotyczyć szkoły/szkół podlegającej/podlegających pod dany organ prowadzący, planowanej/planowanych do objęcia wsparciem oraz uwzględniać indywidualne potrzeby rozwojowe i edukacyjne oraz możliwości psychofizyczne uczniów objętych wsparciem;</a:t>
            </a:r>
          </a:p>
          <a:p>
            <a:pPr algn="just">
              <a:lnSpc>
                <a:spcPct val="110000"/>
              </a:lnSpc>
            </a:pPr>
            <a:endParaRPr lang="pl-PL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powinna być przygotowana i przeprowadzona przez szkołę, placówkę systemu oświaty lub inny podmiot prowadzący działalność o charakterze edukacyjnym lub badawczym. Podmiot przeprowadzający Diagnozę powinien mieć możliwość skorzystania ze wsparcia instytucji systemu wspomagania pracy szkół tj. placówki doskonalenia nauczycieli, poradni psychologiczno-pedagogicznych, biblioteki pedagogicznej;</a:t>
            </a:r>
          </a:p>
          <a:p>
            <a:pPr algn="just">
              <a:lnSpc>
                <a:spcPct val="110000"/>
              </a:lnSpc>
            </a:pPr>
            <a:endParaRPr lang="pl-PL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diagnozie </a:t>
            </a:r>
            <a:r>
              <a:rPr lang="pl-PL" sz="2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należy uwzględnić problemy pedagogiczne, psychologiczne, dydaktyczne stwierdzone u uczniów spowodowane epidemią choroby COVID-19 i między innymi długotrwałą nauką zdalną;</a:t>
            </a:r>
          </a:p>
          <a:p>
            <a:pPr algn="just">
              <a:lnSpc>
                <a:spcPct val="110000"/>
              </a:lnSpc>
            </a:pPr>
            <a:endParaRPr lang="pl-PL" sz="2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musi stanowić odrębny dokument, zatwierdzony tj. podpisany przez organ prowadzący przed złożeniem wniosku o dofinansowanie;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pl-PL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 załącza się do wniosku o dofinansowanie. We wniosku o dofinansowanie zawiera się najważniejsze wnioski z Diagnozy oraz </a:t>
            </a:r>
            <a:r>
              <a:rPr lang="pl-PL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oświadczenie wskazujące, że przeprowadzono Diagnozę potrzeb edukacyjnych, która została zatwierdzona przez organ prowadzący, a zaplanowane działania w projekcie odpowiadają na potrzeby w niej zidentyfikowane, </a:t>
            </a:r>
            <a:endParaRPr lang="pl-PL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pl-PL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Diagnoza oraz jej zatwierdzenie może podlegać kontroli podczas realizacji projektu.</a:t>
            </a:r>
          </a:p>
        </p:txBody>
      </p:sp>
    </p:spTree>
    <p:extLst>
      <p:ext uri="{BB962C8B-B14F-4D97-AF65-F5344CB8AC3E}">
        <p14:creationId xmlns:p14="http://schemas.microsoft.com/office/powerpoint/2010/main" val="130389215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3 kryteria formalne specyficzne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Kryterium wkładu własnego</a:t>
            </a:r>
          </a:p>
          <a:p>
            <a:r>
              <a:rPr lang="pl-PL" dirty="0">
                <a:solidFill>
                  <a:schemeClr val="tx1"/>
                </a:solidFill>
              </a:rPr>
              <a:t>Czy Wnioskodawca/Beneficjent zapewnił wkład własny w wysokości co najmniej </a:t>
            </a:r>
            <a:r>
              <a:rPr lang="pl-PL" b="1" dirty="0">
                <a:solidFill>
                  <a:srgbClr val="FF0000"/>
                </a:solidFill>
              </a:rPr>
              <a:t>15 % </a:t>
            </a:r>
            <a:r>
              <a:rPr lang="pl-PL" dirty="0">
                <a:solidFill>
                  <a:schemeClr val="tx1"/>
                </a:solidFill>
              </a:rPr>
              <a:t>wydatków kwalifikowalnych projektu? </a:t>
            </a:r>
          </a:p>
          <a:p>
            <a:r>
              <a:rPr lang="pl-PL" sz="1500" dirty="0">
                <a:solidFill>
                  <a:schemeClr val="accent1"/>
                </a:solidFill>
              </a:rPr>
              <a:t>Tak / Nie (Dopuszcza się jednokrotne skierowanie projektu do poprawy/uzupełnienia w zakresie skutkującym jego spełnieniem. Niespełnienie kryterium po wezwaniu do uzupełnienia/poprawy skutkuje odrzuceniem projektu)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Kryterium minimalnej wartość projektu i maksymalnej kwoty dofinansowania</a:t>
            </a:r>
          </a:p>
          <a:p>
            <a:r>
              <a:rPr lang="pl-PL" dirty="0">
                <a:solidFill>
                  <a:schemeClr val="tx1"/>
                </a:solidFill>
              </a:rPr>
              <a:t>Czy wartość projektu ogółem wynosi co najmniej </a:t>
            </a:r>
            <a:r>
              <a:rPr lang="pl-PL" b="1" dirty="0">
                <a:solidFill>
                  <a:srgbClr val="FF0000"/>
                </a:solidFill>
              </a:rPr>
              <a:t>50 000 PLN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r>
              <a:rPr lang="pl-PL" dirty="0">
                <a:solidFill>
                  <a:schemeClr val="tx1"/>
                </a:solidFill>
              </a:rPr>
              <a:t>Czy kwota dofinansowania nie przekracza równowartości w złotych kwoty 100 000 EURO? tj. </a:t>
            </a:r>
            <a:r>
              <a:rPr lang="pl-PL" sz="1800" b="1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448 650 PLN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sz="1500" dirty="0">
                <a:solidFill>
                  <a:schemeClr val="accent1"/>
                </a:solidFill>
              </a:rPr>
              <a:t>Tak / Nie (Dopuszcza się jednokrotne skierowanie projektu do poprawy/uzupełnienia w zakresie skutkującym jego spełnieniem. Niespełnienie kryterium po wezwaniu do uzupełnienia/poprawy skutkuje odrzuceniem projektu)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Kryterium maksymalnego okresu trwania projektu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Czy maksymalny okres trwania projektu to </a:t>
            </a:r>
            <a:r>
              <a:rPr lang="pl-PL" b="1" dirty="0">
                <a:solidFill>
                  <a:srgbClr val="FF0000"/>
                </a:solidFill>
                <a:cs typeface="Arial" pitchFamily="34" charset="0"/>
              </a:rPr>
              <a:t>12 miesięcy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r>
              <a:rPr lang="pl-PL" sz="1500" dirty="0">
                <a:solidFill>
                  <a:schemeClr val="accent1"/>
                </a:solidFill>
              </a:rPr>
              <a:t>Tak / Nie (Dopuszcza się jednokrotne skierowanie projektu do poprawy/uzupełnienia w zakresie skutkującym jego spełnieniem. Niespełnienie kryterium po wezwaniu do uzupełnienia/poprawy skutkuje odrzuceniem projektu)</a:t>
            </a: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2372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7 kryteriów formalnych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Kwalifikowalność projektu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został złożony w odpowiedzi na właściwy konkurs w systemie SOWA EFS RPDS? </a:t>
            </a:r>
            <a:r>
              <a:rPr lang="pl-PL" b="1" dirty="0">
                <a:solidFill>
                  <a:srgbClr val="FF0000"/>
                </a:solidFill>
              </a:rPr>
              <a:t>424/21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sz="1500" dirty="0">
                <a:solidFill>
                  <a:schemeClr val="accent1"/>
                </a:solidFill>
              </a:rPr>
              <a:t>Tak / Nie (niespełnienie oznacza odrzucenie projektu)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56142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6512" y="977476"/>
            <a:ext cx="9144000" cy="597198"/>
          </a:xfrm>
        </p:spPr>
        <p:txBody>
          <a:bodyPr/>
          <a:lstStyle/>
          <a:p>
            <a:r>
              <a:rPr lang="pl-PL" sz="2400" b="1" dirty="0"/>
              <a:t>7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83405"/>
            <a:ext cx="8713788" cy="476607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u="sng" dirty="0">
                <a:solidFill>
                  <a:schemeClr val="tx1"/>
                </a:solidFill>
                <a:cs typeface="Arial" pitchFamily="34" charset="0"/>
              </a:rPr>
              <a:t>2. Niepodleganie wykluczeniu z możliwości otrzymania dofinansowanie ze środków Unii Europejskiej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Wnioskodawca/Beneficjent nie podlega wykluczeniu z możliwości otrzymania dofinansowania ze środków Unii Europejskiej na podstawie: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207 ust. 4 ustawy z dnia 27 sierpnia 2009 r. o finansach publicznych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12 ust. 1 pkt 1 ustawy z dnia 15 czerwca 2012 r. o skutkach powierzania wykonywania pracy cudzoziemcom przebywającym wbrew przepisom na terytorium Rzeczypospolitej Polskiej,</a:t>
            </a:r>
          </a:p>
          <a:p>
            <a:pPr lvl="1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9 ust. 1 pkt 2a ustawy z dnia 28 października 2002 r. o odpowiedzialności podmiotów zbiorowych za czyny zabronione pod groźbą kary?</a:t>
            </a:r>
          </a:p>
          <a:p>
            <a:pPr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</a:p>
          <a:p>
            <a:pPr lvl="1"/>
            <a:r>
              <a:rPr lang="pl-PL" sz="1500" dirty="0">
                <a:solidFill>
                  <a:schemeClr val="accent1"/>
                </a:solidFill>
              </a:rPr>
              <a:t>Tak  / Nie (niespełnienie kryterium oznacza odrzucenie projektu)</a:t>
            </a:r>
          </a:p>
          <a:p>
            <a:pPr lvl="1"/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b="1" u="sng" dirty="0">
                <a:solidFill>
                  <a:schemeClr val="tx1"/>
                </a:solidFill>
              </a:rPr>
              <a:t>3. Zgodność z przepisami art. 65 ust. 6 i art. 125 ust. 3 lit. e) i f) Rozporządzenia Parlamentu Europejskiego </a:t>
            </a:r>
          </a:p>
          <a:p>
            <a:r>
              <a:rPr lang="pl-PL" sz="1400" b="1" u="sng" dirty="0">
                <a:solidFill>
                  <a:schemeClr val="tx1"/>
                </a:solidFill>
              </a:rPr>
              <a:t>i Rady (UE) nr 1303/2013 z dnia 17 grudnia 2013 r.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Wnioskodawca złożył oświadczenie, że:</a:t>
            </a:r>
            <a:endParaRPr lang="pl-PL" sz="1400" b="1" dirty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projekt nie został zakończony </a:t>
            </a:r>
            <a:r>
              <a:rPr lang="pl-PL" sz="1200" dirty="0">
                <a:solidFill>
                  <a:schemeClr val="tx1"/>
                </a:solidFill>
              </a:rPr>
              <a:t>w rozumieniu art. 65 ust. 6,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nie rozpoczął realizacji projektu przed dniem złożenia wniosku o dofinansowanie</a:t>
            </a:r>
            <a:r>
              <a:rPr lang="pl-PL" sz="1200" dirty="0">
                <a:solidFill>
                  <a:schemeClr val="tx1"/>
                </a:solidFill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nie obejmuje przedsięwzięć </a:t>
            </a:r>
            <a:r>
              <a:rPr lang="pl-PL" sz="1200" dirty="0">
                <a:solidFill>
                  <a:schemeClr val="tx1"/>
                </a:solidFill>
              </a:rPr>
              <a:t>będących częścią operacji, które zostały objęte lub powinny były zostać </a:t>
            </a:r>
            <a:r>
              <a:rPr lang="pl-PL" sz="1200" b="1" dirty="0">
                <a:solidFill>
                  <a:schemeClr val="tx1"/>
                </a:solidFill>
              </a:rPr>
              <a:t>objęte procedurą odzyskiwania środków</a:t>
            </a:r>
            <a:r>
              <a:rPr lang="pl-PL" sz="1200" dirty="0">
                <a:solidFill>
                  <a:schemeClr val="tx1"/>
                </a:solidFill>
              </a:rPr>
              <a:t> zgodnie z art. 71 (trwałość operacji) w następstwie przeniesienia działalności produkcyjnej poza obszar objęty programem?</a:t>
            </a:r>
          </a:p>
          <a:p>
            <a:pPr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</a:p>
          <a:p>
            <a:pPr lvl="1"/>
            <a:r>
              <a:rPr lang="pl-PL" sz="1500" dirty="0">
                <a:solidFill>
                  <a:schemeClr val="accent1"/>
                </a:solidFill>
              </a:rPr>
              <a:t>Tak  / Nie (niespełnienie kryterium oznacza odrzucenie projektu)</a:t>
            </a:r>
            <a:endParaRPr lang="pl-PL" sz="1500" b="1" dirty="0">
              <a:solidFill>
                <a:schemeClr val="accent1"/>
              </a:solidFill>
            </a:endParaRP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6700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6512" y="980728"/>
            <a:ext cx="9144000" cy="604825"/>
          </a:xfrm>
        </p:spPr>
        <p:txBody>
          <a:bodyPr/>
          <a:lstStyle/>
          <a:p>
            <a:r>
              <a:rPr lang="pl-PL" sz="2400" b="1" dirty="0"/>
              <a:t>7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85553"/>
            <a:ext cx="8713788" cy="47126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r>
              <a:rPr lang="pl-PL" sz="1600" b="1" u="sng" dirty="0">
                <a:solidFill>
                  <a:schemeClr val="tx1"/>
                </a:solidFill>
              </a:rPr>
              <a:t>4. Zakaz podwójnego finansowania</a:t>
            </a:r>
          </a:p>
          <a:p>
            <a:r>
              <a:rPr lang="pl-PL" sz="1600" dirty="0">
                <a:solidFill>
                  <a:schemeClr val="tx1"/>
                </a:solidFill>
              </a:rPr>
              <a:t>Czy w wyniku otrzymania przez projekt dofinansowania we wnioskowanej wysokości, na określone wydatki kwalifikowalne, w projekcie </a:t>
            </a:r>
            <a:r>
              <a:rPr lang="pl-PL" sz="1600" b="1" dirty="0">
                <a:solidFill>
                  <a:schemeClr val="tx1"/>
                </a:solidFill>
              </a:rPr>
              <a:t>nie dojdzie do podwójnego finansowania?</a:t>
            </a:r>
          </a:p>
          <a:p>
            <a:pPr marL="0"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  <a:endParaRPr lang="pl-PL" sz="1600" dirty="0">
              <a:solidFill>
                <a:schemeClr val="tx1"/>
              </a:solidFill>
            </a:endParaRPr>
          </a:p>
          <a:p>
            <a:pPr marL="0" lvl="1" algn="just"/>
            <a:r>
              <a:rPr lang="pl-PL" sz="1500" dirty="0">
                <a:solidFill>
                  <a:schemeClr val="accent1"/>
                </a:solidFill>
              </a:rPr>
              <a:t>Tak  / Nie (niespełnienie kryterium oznacza odrzucenie projektu)</a:t>
            </a:r>
            <a:endParaRPr lang="pl-PL" sz="1500" b="1" dirty="0">
              <a:solidFill>
                <a:schemeClr val="accent1"/>
              </a:solidFill>
              <a:cs typeface="Arial" pitchFamily="34" charset="0"/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r>
              <a:rPr lang="pl-PL" sz="1600" b="1" u="sng" dirty="0">
                <a:solidFill>
                  <a:schemeClr val="tx1"/>
                </a:solidFill>
              </a:rPr>
              <a:t>5. Kryterium niezalegania z należnościami </a:t>
            </a:r>
          </a:p>
          <a:p>
            <a:r>
              <a:rPr lang="pl-PL" sz="1600" dirty="0">
                <a:solidFill>
                  <a:schemeClr val="tx1"/>
                </a:solidFill>
              </a:rPr>
              <a:t>Czy Wnioskodawca/Beneficjent nie zalega z uiszczaniem podatków, jak również z opłacaniem składek na ubezpieczenie społeczne i zdrowotne, Fundusz Pracy, Państwowy Fundusz Rehabilitacji Osób Niepełnosprawnych lub innych należności wymaganych odrębnymi przepisami prawa?</a:t>
            </a:r>
          </a:p>
          <a:p>
            <a:pPr marL="0"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sz="1500" dirty="0">
                <a:solidFill>
                  <a:schemeClr val="accent1"/>
                </a:solidFill>
              </a:rPr>
              <a:t>Tak  / Nie (niespełnienie kryterium oznacza odrzucenie projektu)</a:t>
            </a: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</a:pPr>
            <a:endParaRPr lang="pl-PL" sz="16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20251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7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6. </a:t>
            </a:r>
            <a:r>
              <a:rPr lang="pl-PL" b="1" u="sng" dirty="0">
                <a:solidFill>
                  <a:schemeClr val="tx1"/>
                </a:solidFill>
              </a:rPr>
              <a:t>Kryterium pomocy de </a:t>
            </a:r>
            <a:r>
              <a:rPr lang="pl-PL" b="1" u="sng" dirty="0" err="1">
                <a:solidFill>
                  <a:schemeClr val="tx1"/>
                </a:solidFill>
              </a:rPr>
              <a:t>minimis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w sytuacji, gdy w ramach projektu IOK udziela pomocy de </a:t>
            </a:r>
            <a:r>
              <a:rPr lang="pl-PL" dirty="0" err="1">
                <a:solidFill>
                  <a:schemeClr val="tx1"/>
                </a:solidFill>
              </a:rPr>
              <a:t>minimis</a:t>
            </a:r>
            <a:r>
              <a:rPr lang="pl-PL" dirty="0">
                <a:solidFill>
                  <a:schemeClr val="tx1"/>
                </a:solidFill>
              </a:rPr>
              <a:t> bezpośrednio Wnioskodawcy/Beneficjentowi</a:t>
            </a:r>
            <a:r>
              <a:rPr lang="pl-PL" b="1" dirty="0">
                <a:solidFill>
                  <a:schemeClr val="tx1"/>
                </a:solidFill>
              </a:rPr>
              <a:t>, czy łączna wartość uzyskanej pomocy de </a:t>
            </a:r>
            <a:r>
              <a:rPr lang="pl-PL" b="1" dirty="0" err="1">
                <a:solidFill>
                  <a:schemeClr val="tx1"/>
                </a:solidFill>
              </a:rPr>
              <a:t>minimis</a:t>
            </a:r>
            <a:r>
              <a:rPr lang="pl-PL" b="1" dirty="0">
                <a:solidFill>
                  <a:schemeClr val="tx1"/>
                </a:solidFill>
              </a:rPr>
              <a:t> zgodna z danymi zawartymi w Systemie Udostępniania Danych o Pomocy (SUDOP) oraz wnioskowanej pomocy nie przekracza progów </a:t>
            </a:r>
            <a:r>
              <a:rPr lang="pl-PL" dirty="0">
                <a:solidFill>
                  <a:schemeClr val="tx1"/>
                </a:solidFill>
              </a:rPr>
              <a:t>dopuszczalnej pomocy de </a:t>
            </a:r>
            <a:r>
              <a:rPr lang="pl-PL" dirty="0" err="1">
                <a:solidFill>
                  <a:schemeClr val="tx1"/>
                </a:solidFill>
              </a:rPr>
              <a:t>minimis</a:t>
            </a:r>
            <a:r>
              <a:rPr lang="pl-PL" dirty="0">
                <a:solidFill>
                  <a:schemeClr val="tx1"/>
                </a:solidFill>
              </a:rPr>
              <a:t> udzielonej jednemu przedsiębiorcy określonych w art. 3 rozporządzenia Komisji UE nr 1407/2013?</a:t>
            </a:r>
          </a:p>
          <a:p>
            <a:pPr algn="just"/>
            <a:r>
              <a:rPr lang="pl-PL" dirty="0">
                <a:solidFill>
                  <a:srgbClr val="FF0000"/>
                </a:solidFill>
              </a:rPr>
              <a:t>Kryterium nie dotyczy projektów, w których IOK nie udziela pomocy de </a:t>
            </a:r>
            <a:r>
              <a:rPr lang="pl-PL" dirty="0" err="1">
                <a:solidFill>
                  <a:srgbClr val="FF0000"/>
                </a:solidFill>
              </a:rPr>
              <a:t>minimis</a:t>
            </a:r>
            <a:r>
              <a:rPr lang="pl-PL" dirty="0">
                <a:solidFill>
                  <a:srgbClr val="FF0000"/>
                </a:solidFill>
              </a:rPr>
              <a:t> bezpośrednio Wnioskodawcy.</a:t>
            </a:r>
          </a:p>
          <a:p>
            <a:pPr marL="0" lvl="1"/>
            <a:r>
              <a:rPr lang="pl-PL" sz="1500" dirty="0">
                <a:solidFill>
                  <a:schemeClr val="accent1"/>
                </a:solidFill>
              </a:rPr>
              <a:t>Tak  / Nie / Nie dotyczy (niespełnienie kryterium oznacza odrzucenie projektu)</a:t>
            </a:r>
            <a:endParaRPr lang="pl-PL" sz="1500" b="1" dirty="0">
              <a:solidFill>
                <a:schemeClr val="accent1"/>
              </a:solidFill>
              <a:cs typeface="Arial" pitchFamily="34" charset="0"/>
            </a:endParaRPr>
          </a:p>
          <a:p>
            <a:pPr marL="0" lvl="1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1242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92727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marL="285750" indent="-285750" algn="ctr"/>
            <a:r>
              <a:rPr lang="pl-PL" sz="2000" dirty="0">
                <a:latin typeface="+mn-lt"/>
                <a:cs typeface="Arial" pitchFamily="34" charset="0"/>
              </a:rPr>
              <a:t>Instytucja Zarządzająca (IZ RPO WD)</a:t>
            </a:r>
            <a:br>
              <a:rPr lang="pl-PL" sz="2000" dirty="0">
                <a:latin typeface="+mn-lt"/>
                <a:cs typeface="Arial" pitchFamily="34" charset="0"/>
              </a:rPr>
            </a:br>
            <a:r>
              <a:rPr lang="pl-PL" sz="2000" dirty="0">
                <a:latin typeface="+mn-lt"/>
                <a:cs typeface="Arial" pitchFamily="34" charset="0"/>
              </a:rPr>
              <a:t>Regionalnym Programem Operacyjnym Województwa Dolnośląskiego 2014 -2020 – Zarząd Województwa Dolnośląskiego</a:t>
            </a:r>
          </a:p>
          <a:p>
            <a:pPr algn="just"/>
            <a:endParaRPr lang="pl-PL" sz="2000" dirty="0">
              <a:latin typeface="+mn-lt"/>
            </a:endParaRPr>
          </a:p>
          <a:p>
            <a:pPr marL="285750" indent="-285750" algn="ctr"/>
            <a:r>
              <a:rPr lang="pl-PL" sz="2000" dirty="0">
                <a:latin typeface="+mn-lt"/>
              </a:rPr>
              <a:t>Instytucja Zarządzająca pełni rolę </a:t>
            </a:r>
          </a:p>
          <a:p>
            <a:pPr algn="ctr"/>
            <a:r>
              <a:rPr lang="pl-PL" sz="2000" dirty="0">
                <a:latin typeface="+mn-lt"/>
              </a:rPr>
              <a:t>Instytucji Organizującej Konkurs (IOK)  </a:t>
            </a:r>
          </a:p>
          <a:p>
            <a:pPr algn="ctr"/>
            <a:endParaRPr lang="pl-PL" sz="2000" dirty="0">
              <a:latin typeface="+mn-lt"/>
            </a:endParaRPr>
          </a:p>
          <a:p>
            <a:pPr algn="ctr"/>
            <a:r>
              <a:rPr lang="pl-PL" sz="2000" dirty="0">
                <a:latin typeface="+mn-lt"/>
              </a:rPr>
              <a:t>Zadania związane z naborem wniosków realizuje Departament Funduszy Europejskich w Urzędzie Marszałkowskim Województwa Dolnośląskiego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siedzibą we Wrocławiu,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ul. Mazowiecka 17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Konkurs ogłasza:</a:t>
            </a:r>
          </a:p>
        </p:txBody>
      </p:sp>
    </p:spTree>
    <p:extLst>
      <p:ext uri="{BB962C8B-B14F-4D97-AF65-F5344CB8AC3E}">
        <p14:creationId xmlns:p14="http://schemas.microsoft.com/office/powerpoint/2010/main" val="3220789600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496" y="979363"/>
            <a:ext cx="9052560" cy="597198"/>
          </a:xfrm>
        </p:spPr>
        <p:txBody>
          <a:bodyPr/>
          <a:lstStyle/>
          <a:p>
            <a:r>
              <a:rPr lang="pl-PL" sz="2400" b="1" dirty="0"/>
              <a:t>7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u="sng" dirty="0">
                <a:solidFill>
                  <a:schemeClr val="tx1"/>
                </a:solidFill>
              </a:rPr>
              <a:t>Kryterium potencjału finansowego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Wnioskodawca </a:t>
            </a:r>
            <a:r>
              <a:rPr lang="pl-PL" dirty="0">
                <a:solidFill>
                  <a:schemeClr val="tx1"/>
                </a:solidFill>
              </a:rPr>
              <a:t>ponoszący wydatki w danym projekcie ze środków europejskich </a:t>
            </a:r>
            <a:r>
              <a:rPr lang="pl-PL" b="1" dirty="0">
                <a:solidFill>
                  <a:schemeClr val="tx1"/>
                </a:solidFill>
              </a:rPr>
              <a:t>posiada łączny obrót za ostatni zatwierdzony rok obrotowy</a:t>
            </a:r>
            <a:r>
              <a:rPr lang="pl-PL" dirty="0">
                <a:solidFill>
                  <a:schemeClr val="tx1"/>
                </a:solidFill>
              </a:rPr>
              <a:t> zgodnie z ustawą o rachunkowości z dnia 29 września 1994 r. (jeśli dotyczy) lub </a:t>
            </a:r>
            <a:r>
              <a:rPr lang="pl-PL" b="1" dirty="0">
                <a:solidFill>
                  <a:schemeClr val="tx1"/>
                </a:solidFill>
              </a:rPr>
              <a:t>za ostatni zamknięty i zatwierdzony rok kalendarzowy </a:t>
            </a:r>
            <a:r>
              <a:rPr lang="pl-PL" u="sng" dirty="0">
                <a:solidFill>
                  <a:schemeClr val="tx1"/>
                </a:solidFill>
              </a:rPr>
              <a:t>równy lub wyższy </a:t>
            </a:r>
            <a:r>
              <a:rPr lang="pl-PL" dirty="0">
                <a:solidFill>
                  <a:schemeClr val="tx1"/>
                </a:solidFill>
              </a:rPr>
              <a:t>od </a:t>
            </a:r>
            <a:r>
              <a:rPr lang="pl-PL" b="1" dirty="0">
                <a:solidFill>
                  <a:schemeClr val="tx1"/>
                </a:solidFill>
              </a:rPr>
              <a:t>średnich rocznych wydatków w ocenianym projekcie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Obrót = suma przychodów uzyskanych przez dany podmiot na poziomie ustalania wyniku działalności gospodarczej – suma przychodów ze sprzedaży netto, pozostałych przychodów operacyjnych oraz przychodów finansowych.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Obrót w podmiotach nieprowadzących działalności gospodarczej i niebędących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 = wartość przychodów (w tym przychody z tytułu otrzymanych dofinansowań) osiągniętych w poprzednim roku 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Kryterium nie dotyczy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, w tym projektów w których liderem jest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.</a:t>
            </a:r>
            <a:endParaRPr lang="pl-PL" sz="1200" dirty="0">
              <a:solidFill>
                <a:schemeClr val="tx1"/>
              </a:solidFill>
            </a:endParaRPr>
          </a:p>
          <a:p>
            <a:pPr marL="0" lvl="1"/>
            <a:r>
              <a:rPr lang="pl-PL" sz="1500" dirty="0">
                <a:solidFill>
                  <a:schemeClr val="accent1"/>
                </a:solidFill>
              </a:rPr>
              <a:t>Tak  / Nie / Nie dotyczy (dopuszcza się jednokrotne skierowanie projektu do poprawy/uzupełnienia)</a:t>
            </a:r>
          </a:p>
          <a:p>
            <a:pPr marL="0" lvl="1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marL="0" lvl="1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815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2 kryteria merytoryczne specyficzne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AutoNum type="arabicPeriod"/>
            </a:pPr>
            <a:r>
              <a:rPr lang="pl-PL" b="1" u="sng" dirty="0">
                <a:solidFill>
                  <a:schemeClr val="tx1"/>
                </a:solidFill>
              </a:rPr>
              <a:t>Czy projekt jest zgodny z zapisami </a:t>
            </a:r>
            <a:r>
              <a:rPr lang="pl-PL" b="1" u="sng" dirty="0" err="1">
                <a:solidFill>
                  <a:schemeClr val="tx1"/>
                </a:solidFill>
              </a:rPr>
              <a:t>SzOOP</a:t>
            </a:r>
            <a:r>
              <a:rPr lang="pl-PL" b="1" u="sng" dirty="0">
                <a:solidFill>
                  <a:schemeClr val="tx1"/>
                </a:solidFill>
              </a:rPr>
              <a:t> RPO WD 2014-2020 właściwymi dla typów projektu 10.2.A, 10.2.D, 10.2.E. aktualnymi na dzień przyjęcia kryterium?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Kryterium ma na celu zweryfikować zgodność z zapisami </a:t>
            </a:r>
            <a:r>
              <a:rPr lang="pl-PL" dirty="0" err="1">
                <a:solidFill>
                  <a:schemeClr val="tx1"/>
                </a:solidFill>
              </a:rPr>
              <a:t>SzOOP</a:t>
            </a:r>
            <a:r>
              <a:rPr lang="pl-PL" dirty="0">
                <a:solidFill>
                  <a:schemeClr val="tx1"/>
                </a:solidFill>
              </a:rPr>
              <a:t>. Dofinansowania nie może otrzymać projekt, który zakłada realizację działań niezgodnych z zapisami </a:t>
            </a:r>
            <a:r>
              <a:rPr lang="pl-PL" dirty="0" err="1">
                <a:solidFill>
                  <a:schemeClr val="tx1"/>
                </a:solidFill>
              </a:rPr>
              <a:t>SzOOP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rgbClr val="FF0000"/>
                </a:solidFill>
              </a:rPr>
              <a:t>SzOOP</a:t>
            </a:r>
            <a:r>
              <a:rPr lang="pl-PL" dirty="0">
                <a:solidFill>
                  <a:srgbClr val="FF0000"/>
                </a:solidFill>
              </a:rPr>
              <a:t> wersja 67 z dnia 24 maja 2021 r.</a:t>
            </a:r>
          </a:p>
          <a:p>
            <a:pPr algn="ctr"/>
            <a:endParaRPr lang="pl-PL" dirty="0">
              <a:solidFill>
                <a:srgbClr val="FF0000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Tak/Nie/skierowany do negocjacji</a:t>
            </a: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(niespełnienie kryterium po ewentualnym dokonaniu jednorazowej korekty oznacza odrzucenie projektu na etapie negocjacji)</a:t>
            </a: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53728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2 kryteria merytoryczne specyficzne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b="1" u="sng" dirty="0">
                <a:solidFill>
                  <a:schemeClr val="tx1"/>
                </a:solidFill>
              </a:rPr>
              <a:t>2. Czy projekt zawiera co najmniej </a:t>
            </a:r>
            <a:r>
              <a:rPr lang="pl-PL" b="1" u="sng" dirty="0">
                <a:solidFill>
                  <a:srgbClr val="FF0000"/>
                </a:solidFill>
              </a:rPr>
              <a:t>typ projektu 10.2.A </a:t>
            </a:r>
            <a:r>
              <a:rPr lang="pl-PL" b="1" u="sng" dirty="0">
                <a:solidFill>
                  <a:schemeClr val="tx1"/>
                </a:solidFill>
              </a:rPr>
              <a:t>i czy jest zgodny z zapisami Regulaminu konkursu w zakresie możliwych do realizacji form wsparcia w ramach typów projektów 10.2.A, 10.2.D, 10.2.E.?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Kryterium ma na celu zapewnić realizację w projekcie co najmniej działań ukierunkowanych na kształtowanie kompetencji kluczowych i umiejętności uniwersalnych uczniów oraz zweryfikować zgodność działań projektowych z możliwymi do realizacji  formami wsparcia w ramach typów projektów.</a:t>
            </a:r>
            <a:endParaRPr lang="pl-PL" dirty="0">
              <a:solidFill>
                <a:srgbClr val="FF0000"/>
              </a:solidFill>
            </a:endParaRPr>
          </a:p>
          <a:p>
            <a:pPr algn="just"/>
            <a:endParaRPr lang="pl-PL" dirty="0">
              <a:solidFill>
                <a:schemeClr val="accent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Tak/Nie/skierowany do negocjacji</a:t>
            </a: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(niespełnienie kryterium po ewentualnym dokonaniu jednorazowej korekty oznacza odrzucenie projektu na etapie negocjacji)</a:t>
            </a: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08397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b="1" u="sng" dirty="0">
                <a:solidFill>
                  <a:schemeClr val="tx1"/>
                </a:solidFill>
              </a:rPr>
              <a:t>1. Kryterium zgodności projektu z celami szczegółowymi RPO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Czy projekt jest zgodny z właściwym celem szczegółowym RPO WD 2014-2020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oraz w jaki sposób projekt przyczyni się do osiągnięcia celu szczegółowego RPO WD 2014-2020?</a:t>
            </a:r>
            <a:endParaRPr lang="pl-PL" b="1" u="sng" dirty="0">
              <a:solidFill>
                <a:schemeClr val="tx1"/>
              </a:solidFill>
            </a:endParaRPr>
          </a:p>
          <a:p>
            <a:pPr algn="ctr"/>
            <a:r>
              <a:rPr lang="pl-PL" dirty="0">
                <a:solidFill>
                  <a:srgbClr val="FF0000"/>
                </a:solidFill>
              </a:rPr>
              <a:t>„</a:t>
            </a:r>
            <a:r>
              <a:rPr lang="pl-PL" sz="1800" b="0" i="0" strike="noStrike" baseline="0" dirty="0">
                <a:solidFill>
                  <a:srgbClr val="FF0000"/>
                </a:solidFill>
              </a:rPr>
              <a:t>Podniesienie u uczniów kompetencji kluczowych i umiejętności uniwersalnych niezbędnych na rynku pracy, oraz rozwijanie indywidualnego podejścia do ucznia, szczególnie ze specjalnymi potrzebami edukacyjnymi i rozwojowymi</a:t>
            </a:r>
            <a:r>
              <a:rPr lang="pl-PL" dirty="0">
                <a:solidFill>
                  <a:srgbClr val="FF0000"/>
                </a:solidFill>
              </a:rPr>
              <a:t>”.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Weryfikacji podlega: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trafność doboru celu głównego projektu?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opis, w jaki sposób projekt przyczyni się do osiągnięcia celu szczegółowego RPO WD 2014-2020? </a:t>
            </a:r>
          </a:p>
          <a:p>
            <a:pPr algn="just"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spójność celu z pozostałą treścią wniosku o dofinansowanie</a:t>
            </a:r>
          </a:p>
          <a:p>
            <a:pPr algn="ctr"/>
            <a:endParaRPr lang="pl-PL" dirty="0">
              <a:solidFill>
                <a:srgbClr val="FF0000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0-8</a:t>
            </a: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14565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2469" y="980728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57200" y="1798686"/>
            <a:ext cx="8471694" cy="4499486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b="1" u="sng" dirty="0">
                <a:solidFill>
                  <a:schemeClr val="tx1"/>
                </a:solidFill>
              </a:rPr>
              <a:t>Kryterium celowości projektu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Weryfikacji podlega: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uzasadnienie potrzeby realizacji poszczególnych zadań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powiązanie zadań ze zdiagnozowanymi problemami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aktualność danych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0-6</a:t>
            </a: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2469" y="980728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57200" y="1798686"/>
            <a:ext cx="8471694" cy="4499486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b="1" u="sng" dirty="0">
                <a:solidFill>
                  <a:schemeClr val="tx1"/>
                </a:solidFill>
              </a:rPr>
              <a:t>Kryterium osiągnięcia skwantyfikowanych rezultatów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Czy w ramach projektu uwzględniono: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wszystkie </a:t>
            </a:r>
            <a:r>
              <a:rPr lang="pl-PL" dirty="0">
                <a:solidFill>
                  <a:srgbClr val="FF0000"/>
                </a:solidFill>
              </a:rPr>
              <a:t>wskaźniki adekwatne dla projektu </a:t>
            </a:r>
            <a:r>
              <a:rPr lang="pl-PL" dirty="0">
                <a:solidFill>
                  <a:schemeClr val="tx1"/>
                </a:solidFill>
              </a:rPr>
              <a:t>spośród wskaźników określonych w </a:t>
            </a:r>
            <a:r>
              <a:rPr lang="pl-PL" dirty="0" err="1">
                <a:solidFill>
                  <a:schemeClr val="tx1"/>
                </a:solidFill>
              </a:rPr>
              <a:t>SzOOP</a:t>
            </a:r>
            <a:r>
              <a:rPr lang="pl-PL" dirty="0">
                <a:solidFill>
                  <a:schemeClr val="tx1"/>
                </a:solidFill>
              </a:rPr>
              <a:t> dla danego Działania/Poddziałania, wskazane w Regulaminie konkursu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wszystkie tzw. </a:t>
            </a:r>
            <a:r>
              <a:rPr lang="pl-PL" dirty="0">
                <a:solidFill>
                  <a:srgbClr val="FF0000"/>
                </a:solidFill>
              </a:rPr>
              <a:t>wskaźniki horyzontalne </a:t>
            </a:r>
            <a:r>
              <a:rPr lang="pl-PL" dirty="0">
                <a:solidFill>
                  <a:schemeClr val="tx1"/>
                </a:solidFill>
              </a:rPr>
              <a:t>ze Wspólnej Listy Wskaźników Kluczowych, stanowiącej załącznik nr 2 do wytycznych w zakresie monitorowania postępu rzeczowego realizacji programów operacyjnych na lata 2014-2020 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oraz czy: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wartości wskaźników są adekwatne w stosunku do potrzeb i celów projektu,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wartości wskaźników są realne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podano informacje dotyczące źródeł weryfikacji wskaźników oraz częstotliwości ich pomiaru. 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0-6</a:t>
            </a: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311191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11 kryteriów merytorycznych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b="1" u="sng" dirty="0">
                <a:solidFill>
                  <a:schemeClr val="tx1"/>
                </a:solidFill>
              </a:rPr>
              <a:t>4. Kryterium doboru grupy docelowej</a:t>
            </a:r>
            <a:endParaRPr lang="pl-PL" u="sng" dirty="0">
              <a:solidFill>
                <a:schemeClr val="tx1"/>
              </a:solidFill>
            </a:endParaRPr>
          </a:p>
          <a:p>
            <a:pPr lvl="0"/>
            <a:endParaRPr lang="pl-PL" dirty="0">
              <a:solidFill>
                <a:schemeClr val="tx1"/>
              </a:solidFill>
            </a:endParaRPr>
          </a:p>
          <a:p>
            <a:pPr lvl="0"/>
            <a:r>
              <a:rPr lang="pl-PL" dirty="0">
                <a:solidFill>
                  <a:schemeClr val="tx1"/>
                </a:solidFill>
              </a:rPr>
              <a:t>Czy dobór grupy docelowej jest adekwatny do założeń projektu oraz zapisów regulaminu konkursu, w tym czy zawiera wystarczający opis:</a:t>
            </a:r>
          </a:p>
          <a:p>
            <a:pPr marL="554038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grupy docelowej, jaka będzie wspierana w ramach projektu;</a:t>
            </a:r>
          </a:p>
          <a:p>
            <a:pPr marL="554038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potrzeb i oczekiwań uczestników projektu w kontekście wsparcia, które ma być udzielane w ramach projektu;</a:t>
            </a:r>
          </a:p>
          <a:p>
            <a:pPr marL="554038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barier, na które napotykają uczestnicy projektu;</a:t>
            </a:r>
          </a:p>
          <a:p>
            <a:pPr marL="554038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skali zainteresowania potencjalnych uczestników projektu;</a:t>
            </a:r>
          </a:p>
          <a:p>
            <a:pPr marL="554038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sposobu rekrutacji uczestników projektu, w tym kryteriów rekrutacji zapewniających dostępność osobom z niepełnosprawnościami?</a:t>
            </a:r>
          </a:p>
          <a:p>
            <a:pPr algn="just">
              <a:buFont typeface="Wingdings" pitchFamily="2" charset="2"/>
              <a:buChar char="ü"/>
            </a:pPr>
            <a:endParaRPr lang="pl-PL" dirty="0">
              <a:solidFill>
                <a:srgbClr val="FF0000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</p:txBody>
      </p:sp>
    </p:spTree>
    <p:extLst>
      <p:ext uri="{BB962C8B-B14F-4D97-AF65-F5344CB8AC3E}">
        <p14:creationId xmlns:p14="http://schemas.microsoft.com/office/powerpoint/2010/main" val="1088530686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11 kryteriów merytorycznych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5. Kryterium trafności</a:t>
            </a:r>
            <a:endParaRPr lang="pl-PL" u="sng" dirty="0">
              <a:solidFill>
                <a:schemeClr val="tx1"/>
              </a:solidFill>
            </a:endParaRPr>
          </a:p>
          <a:p>
            <a:pPr lvl="0"/>
            <a:endParaRPr lang="pl-PL" dirty="0">
              <a:solidFill>
                <a:schemeClr val="tx1"/>
              </a:solidFill>
            </a:endParaRPr>
          </a:p>
          <a:p>
            <a:pPr lvl="0"/>
            <a:r>
              <a:rPr lang="pl-PL" dirty="0">
                <a:solidFill>
                  <a:schemeClr val="tx1"/>
                </a:solidFill>
              </a:rPr>
              <a:t>Czy we wniosku o dofinansowanie projektu przedstawiono wystarczający opis: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zadań realizowanych w ramach projektu;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uzasadnienia potrzeby realizacji zadań w kontekście przedstawionej diagnozy;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wartości wskaźników, które zostaną osiągnięte w ramach zadań (jeśli dotyczy);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trwałości i wpływu rezultatów projektu (jeśli dotyczy);</a:t>
            </a:r>
          </a:p>
          <a:p>
            <a:r>
              <a:rPr lang="pl-PL" dirty="0">
                <a:solidFill>
                  <a:schemeClr val="tx1"/>
                </a:solidFill>
              </a:rPr>
              <a:t>oraz czy zaplanowane w ramach projektu zadania są zgodne z minimalnym standardem usług, określonym dla danego konkursu?</a:t>
            </a:r>
          </a:p>
          <a:p>
            <a:pPr algn="just"/>
            <a:endParaRPr lang="pl-PL" dirty="0">
              <a:solidFill>
                <a:schemeClr val="accent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0-14</a:t>
            </a: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32565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11 kryteriów merytorycznych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6. Kryterium racjonalności harmonogramu</a:t>
            </a:r>
            <a:endParaRPr lang="pl-PL" b="1" u="sng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Czy przedstawiony harmonogram realizacji projektu jest racjonalny w stosunku do przedstawionego zakresu zadań w projekcie?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Maksymalny okres realizacji: </a:t>
            </a:r>
            <a:r>
              <a:rPr lang="pl-PL" dirty="0">
                <a:solidFill>
                  <a:srgbClr val="FF0000"/>
                </a:solidFill>
              </a:rPr>
              <a:t>12 miesięcy</a:t>
            </a:r>
          </a:p>
          <a:p>
            <a:r>
              <a:rPr lang="pl-PL" dirty="0">
                <a:solidFill>
                  <a:schemeClr val="tx1"/>
                </a:solidFill>
              </a:rPr>
              <a:t>Termin zakończenia realizacji projektu: </a:t>
            </a:r>
            <a:r>
              <a:rPr lang="pl-PL" dirty="0">
                <a:solidFill>
                  <a:srgbClr val="FF0000"/>
                </a:solidFill>
              </a:rPr>
              <a:t>nie później niż do 31.08.2023 r. 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0-6</a:t>
            </a:r>
          </a:p>
          <a:p>
            <a:pPr algn="just"/>
            <a:endParaRPr lang="pl-PL" dirty="0">
              <a:solidFill>
                <a:schemeClr val="accent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9097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11 kryteriów merytorycznych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7. Kryterium adekwatności sposobu zarządzania</a:t>
            </a:r>
            <a:endParaRPr lang="pl-PL" b="1" u="sng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Czy przedstawiony sposób zarządzania projektem jest adekwatny do zakresu projektu? </a:t>
            </a:r>
          </a:p>
          <a:p>
            <a:pPr lvl="0"/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0-5</a:t>
            </a:r>
          </a:p>
          <a:p>
            <a:pPr algn="just"/>
            <a:endParaRPr lang="pl-PL" dirty="0">
              <a:solidFill>
                <a:schemeClr val="accent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9800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Konkurs został ogłoszony 21 czerwca 2021 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Ogłoszenie o konkursie oraz Regulamin konkursu są dostępne na stronie: </a:t>
            </a:r>
          </a:p>
          <a:p>
            <a:pPr marL="285750" indent="-285750" algn="just"/>
            <a:r>
              <a:rPr lang="pl-PL" sz="1600" b="1" dirty="0">
                <a:latin typeface="+mn-lt"/>
                <a:hlinkClick r:id="rId4"/>
              </a:rPr>
              <a:t>www.funduszeeuropejskie.gov.pl</a:t>
            </a:r>
            <a:endParaRPr lang="pl-PL" sz="1600" b="1" dirty="0">
              <a:latin typeface="+mn-lt"/>
            </a:endParaRPr>
          </a:p>
          <a:p>
            <a:pPr marL="285750" indent="-285750" algn="just"/>
            <a:r>
              <a:rPr lang="pl-PL" sz="1600" b="1" dirty="0">
                <a:latin typeface="+mn-lt"/>
                <a:hlinkClick r:id="rId5"/>
              </a:rPr>
              <a:t>www.rpo.dolnyslask.pl</a:t>
            </a:r>
            <a:endParaRPr lang="pl-PL" sz="1600" b="1" dirty="0">
              <a:latin typeface="+mn-lt"/>
            </a:endParaRPr>
          </a:p>
          <a:p>
            <a:pPr marL="285750" indent="-285750" algn="just"/>
            <a:endParaRPr lang="pl-PL" sz="1600" b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u="sng" dirty="0">
                <a:latin typeface="+mn-lt"/>
              </a:rPr>
              <a:t>Co się składa na dokumentację konkursową: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Regulamin konkursu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1 Kryteria wyboru projektów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2  Lista wskaźników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3 Zakres wniosku o dofinansowanie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4 Standardy realizacji wybranych form wsparcia </a:t>
            </a:r>
            <a:br>
              <a:rPr lang="pl-PL" sz="1600" b="1" dirty="0">
                <a:latin typeface="+mn-lt"/>
              </a:rPr>
            </a:br>
            <a:r>
              <a:rPr lang="pl-PL" sz="1600" b="1" dirty="0">
                <a:latin typeface="+mn-lt"/>
              </a:rPr>
              <a:t>(z katalogiem stawek maksymalnych)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5, Załącznik nr 6, Załącznik nr 7 – Wzory umowy, decyzji, porozumienia o dofinansowanie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Dokumentacja konkursowa:</a:t>
            </a:r>
          </a:p>
        </p:txBody>
      </p:sp>
    </p:spTree>
    <p:extLst>
      <p:ext uri="{BB962C8B-B14F-4D97-AF65-F5344CB8AC3E}">
        <p14:creationId xmlns:p14="http://schemas.microsoft.com/office/powerpoint/2010/main" val="3220789600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11 kryteriów merytorycznych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56792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8. </a:t>
            </a:r>
            <a:r>
              <a:rPr lang="pl-PL" b="1" u="sng" dirty="0">
                <a:solidFill>
                  <a:schemeClr val="tx1"/>
                </a:solidFill>
              </a:rPr>
              <a:t>Kryterium potencjału</a:t>
            </a:r>
          </a:p>
          <a:p>
            <a:pPr algn="just"/>
            <a:endParaRPr lang="pl-PL" b="1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podmioty zaangażowane w realizację projektu posiadają odpowiedni potencjał (kadrowy, techniczny) do realizacji projektu?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>
              <a:solidFill>
                <a:schemeClr val="accent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95650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11 kryteriów merytorycznych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9. </a:t>
            </a:r>
            <a:r>
              <a:rPr lang="pl-PL" b="1" u="sng" dirty="0">
                <a:solidFill>
                  <a:schemeClr val="tx1"/>
                </a:solidFill>
              </a:rPr>
              <a:t>Kryterium doświadczenia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Czy Wnioskodawca posiada doświadczenie w dotychczasowej działalności, w tym w realizacji przedsięwzięć finansowanych ze środków UE i innych: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 obszarze, w którym udzielane będzie wsparcie przewidziane w ramach projektu</a:t>
            </a:r>
          </a:p>
          <a:p>
            <a:r>
              <a:rPr lang="pl-PL" dirty="0">
                <a:solidFill>
                  <a:schemeClr val="tx1"/>
                </a:solidFill>
              </a:rPr>
              <a:t>oraz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na rzecz grupy docelowej, do której kierowane będzie wsparcie przewidziane w ramach projektu </a:t>
            </a:r>
          </a:p>
          <a:p>
            <a:r>
              <a:rPr lang="pl-PL" dirty="0">
                <a:solidFill>
                  <a:schemeClr val="tx1"/>
                </a:solidFill>
              </a:rPr>
              <a:t>oraz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na określonym terytorium, którego dotyczyć będzie realizacja projektu?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0-15</a:t>
            </a:r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26164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11 kryteriów merytorycznych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10. </a:t>
            </a:r>
            <a:r>
              <a:rPr lang="pl-PL" b="1" u="sng" dirty="0">
                <a:solidFill>
                  <a:schemeClr val="tx1"/>
                </a:solidFill>
              </a:rPr>
              <a:t>Kryterium budżetu projektu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W ramach kryterium weryfikowane będzie czy: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budżet projektu został sporządzony w sposób prawidłowy,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wysokość kosztów przypadających na jednego uczestnika projektu jest adekwatna do zakresu projektu oraz osiągniętych efektów a zaplanowane wydatki są racjonalne,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wszystkie wydatki są kwalifikowalne,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zaplanowane w ramach projektu wydatki są zgodne z określonym minimalnym standardem usług oraz katalogiem stawek, określonym dla danego konkursu (nie dotyczy naborów, dla których nie określono standardu usług oraz katalogu stawek)?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0-20</a:t>
            </a:r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449403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11 kryteriów merytorycznych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11. </a:t>
            </a:r>
            <a:r>
              <a:rPr lang="pl-PL" b="1" u="sng" dirty="0">
                <a:solidFill>
                  <a:schemeClr val="tx1"/>
                </a:solidFill>
              </a:rPr>
              <a:t>Kryterium spełniania minimalnych wymagań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projekt otrzymał wymagane minimum 60 punktów ogółem oraz co najmniej 60% punktów w poszczególnych grupach kryteriów merytorycznych: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kryteria nr 1, 2 oraz 3,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kryterium nr 4,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kryteria nr 5 oraz 6,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kryteria nr 7 oraz 8,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kryterium nr 9,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kryterium nr 10 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oraz otrzymał pozytywną ocenę lub został skierowany do negocjacji w zakresie spełnienia kryteriów horyzontalnych oraz kryteriów merytorycznych specyficznych dla poszczególnych naborów?</a:t>
            </a:r>
          </a:p>
          <a:p>
            <a:pPr algn="just"/>
            <a:endParaRPr lang="pl-PL" sz="1600" b="1" u="sng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Tak/Nie (niespełnienie kryterium oznacza odrzucenie projektu)</a:t>
            </a:r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07976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2 kryteria premiujące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sz="1800" b="1" u="sng" kern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Czy projekt jest realizowany na terenie gmin o niskim poziomie zamożności?</a:t>
            </a:r>
            <a:endParaRPr lang="pl-PL" b="1" u="sng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punkty w zależności od poziomu zamożności gminy, na terenie której zlokalizowany będzie projekt.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oziom zamożności gminy liczony za pomocą wskaźnika G 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wskaźnika G wyliczony jest przez Ministerstwo Finansów wg zasad określonych zgodnie z art. 20 ust. 4 ustawy z dnia 13 listopada 2003 r. o dochodach jednostek samorządu terytorialnego</a:t>
            </a: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Aktualna wartość wskaźnika G wraz z podziałem procentowym gmin na grupy wskazana jest w </a:t>
            </a:r>
            <a:r>
              <a:rPr lang="pl-PL" sz="1800" kern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Regulaminie konkursu str. 29</a:t>
            </a:r>
            <a:endParaRPr lang="pl-PL" sz="1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600" b="1" u="sng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0-10</a:t>
            </a:r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11092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2 kryteria premiujące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b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Czy projekt obejmuje wsparciem szkołę podstawową specjalną??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 pkt. – projekt nie obejmuje wsparciem żadnej szkoły podstawowej specjalnej;</a:t>
            </a: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l-PL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 pkt. – projekt obejmuje wsparciem szkołę podstawową specjalną;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600" b="1" u="sng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0-4</a:t>
            </a:r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189688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6556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1. Kryterium zgodności projektu z prawem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Czy w trakcie oceny nie stwierdzono niezgodności z prawodawstwem krajowym i unijnym w zakresie odnoszącym się do sposobu realizacji i zakresu projektu?</a:t>
            </a:r>
            <a:r>
              <a:rPr lang="pl-PL" b="1" dirty="0">
                <a:solidFill>
                  <a:schemeClr val="tx1"/>
                </a:solidFill>
              </a:rPr>
              <a:t> 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rgbClr val="FF0000"/>
                </a:solidFill>
              </a:rPr>
              <a:t>pomoc publiczna - nie występuje, kodeks pracy i karta nauczyciela – angażowanie nauczycieli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zrównoważonego rozwoju</a:t>
            </a:r>
            <a:r>
              <a:rPr lang="pl-PL" dirty="0">
                <a:solidFill>
                  <a:schemeClr val="tx1"/>
                </a:solidFill>
              </a:rPr>
              <a:t>? 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u="sng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równości szans kobiet i mężczyzn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równości szans i niedyskryminacji, w tym dostępności dla osób z </a:t>
            </a:r>
            <a:r>
              <a:rPr lang="pl-PL" b="1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58164B63-E29E-4031-B4F6-177760E9D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01712"/>
            <a:ext cx="8229600" cy="415925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4 kryteria horyzontalne</a:t>
            </a:r>
          </a:p>
        </p:txBody>
      </p:sp>
    </p:spTree>
    <p:extLst>
      <p:ext uri="{BB962C8B-B14F-4D97-AF65-F5344CB8AC3E}">
        <p14:creationId xmlns:p14="http://schemas.microsoft.com/office/powerpoint/2010/main" val="1693468961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spełnienia warunków postawionych przez oceniających lub przewodniczącego KOP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negocjacje zakończyły się wynikiem pozytywnym to znaczy czy zostały udzielone informacje i wyjaśnienia wymagane podczas negocjacji lub spełnione zostały warunki określone przez oceniających lub przewodniczącego KOP podczas negocjacji oraz czy do projektu nie wprowadzono innych nieuzgodnionych w ramach negocjacji zmian ?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Ocena spełniania kryterium obejmuje weryfikację: </a:t>
            </a:r>
          </a:p>
          <a:p>
            <a:r>
              <a:rPr lang="pl-PL" sz="1400" dirty="0">
                <a:solidFill>
                  <a:schemeClr val="tx1"/>
                </a:solidFill>
              </a:rPr>
              <a:t>1) Czy do wniosku zostały wprowadzone korekty wskazane przez oceniających w kartach oceny projektu lub przez przewodniczącego KOP lub inne zmiany wynikające z ustaleń dokonanych podczas negocjacji, </a:t>
            </a:r>
          </a:p>
          <a:p>
            <a:r>
              <a:rPr lang="pl-PL" sz="1400" dirty="0">
                <a:solidFill>
                  <a:schemeClr val="tx1"/>
                </a:solidFill>
              </a:rPr>
              <a:t>2) Czy KOP uzyskała od Wnioskodawcy/Beneficjenta informacje i wyjaśnienia dotyczące określonych zapisów we wniosku, wskazanych przez oceniających w kartach oceny projektu lub przewodniczącego KOP,</a:t>
            </a:r>
          </a:p>
          <a:p>
            <a:r>
              <a:rPr lang="pl-PL" sz="1400" dirty="0">
                <a:solidFill>
                  <a:schemeClr val="tx1"/>
                </a:solidFill>
              </a:rPr>
              <a:t>3) Czy do wniosku zostały wprowadzone inne zmiany niż wynikające z kart oceny projektu lub uwag przewodniczącego KOP lub ustaleń wynikających z procesu negocjacji. </a:t>
            </a:r>
          </a:p>
          <a:p>
            <a:r>
              <a:rPr lang="pl-PL" sz="1400" u="sng" dirty="0">
                <a:solidFill>
                  <a:schemeClr val="tx1"/>
                </a:solidFill>
              </a:rPr>
              <a:t>Udzielenie odpowiedzi: „TAK” na pytanie nr 1 i 2 oraz odpowiedzi „NIE” na pytanie nr 3 oznacza spełnienie kryterium.</a:t>
            </a: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01438F32-E04C-4E67-876C-19025F08A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01712"/>
            <a:ext cx="8229600" cy="415925"/>
          </a:xfrm>
        </p:spPr>
        <p:txBody>
          <a:bodyPr/>
          <a:lstStyle/>
          <a:p>
            <a:r>
              <a:rPr lang="pl-PL" sz="2400" b="1" dirty="0"/>
              <a:t>Kryterium negocjacji</a:t>
            </a:r>
          </a:p>
        </p:txBody>
      </p:sp>
    </p:spTree>
    <p:extLst>
      <p:ext uri="{BB962C8B-B14F-4D97-AF65-F5344CB8AC3E}">
        <p14:creationId xmlns:p14="http://schemas.microsoft.com/office/powerpoint/2010/main" val="1579774666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 w konkursie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Instrukcja dotycząca doboru wskaźników została opisana w Załączniku nr 2 do Regulaminu konkursu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Wyróżniamy następujące rodzaje wskaźników: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Wskaźniki programowe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(</a:t>
            </a:r>
            <a:r>
              <a:rPr lang="pl-PL" u="sng" dirty="0">
                <a:solidFill>
                  <a:schemeClr val="tx1"/>
                </a:solidFill>
                <a:cs typeface="Arial" pitchFamily="34" charset="0"/>
              </a:rPr>
              <a:t>wskaźniki produktu 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i </a:t>
            </a:r>
            <a:r>
              <a:rPr lang="pl-PL" u="sng" dirty="0">
                <a:solidFill>
                  <a:schemeClr val="tx1"/>
                </a:solidFill>
                <a:cs typeface="Arial" pitchFamily="34" charset="0"/>
              </a:rPr>
              <a:t>wskaźniki rezultatu bezpośredniego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) 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– określone w RPO, wybierane z listy rozwijanej, 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Wskaźniki horyzontalne 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– określone w tzw. liście WLWK (Wspólne Lista Wskaźników Kluczowych), wybierane z listy rozwijanej, obligatoryjne 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Wskaźniki projektowe 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– określane samodzielnie przez Wnioskodawcę, nieobligatoryjne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 programowe – 4 wskaźniki produktu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39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64754810"/>
              </p:ext>
            </p:extLst>
          </p:nvPr>
        </p:nvGraphicFramePr>
        <p:xfrm>
          <a:off x="467544" y="1844824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0" y="1045179"/>
            <a:ext cx="9144000" cy="647548"/>
          </a:xfrm>
        </p:spPr>
        <p:txBody>
          <a:bodyPr/>
          <a:lstStyle/>
          <a:p>
            <a:r>
              <a:rPr lang="pl-PL" sz="2800" b="1" dirty="0"/>
              <a:t>Kwota środków </a:t>
            </a:r>
            <a:r>
              <a:rPr lang="pl-PL" sz="2800" b="1" dirty="0" err="1"/>
              <a:t>europejskich</a:t>
            </a:r>
            <a:r>
              <a:rPr lang="pl-PL" sz="2800" b="1" dirty="0"/>
              <a:t> przeznaczona na konkurs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32500" lnSpcReduction="20000"/>
          </a:bodyPr>
          <a:lstStyle/>
          <a:p>
            <a:pPr marL="0" indent="0">
              <a:buNone/>
            </a:pPr>
            <a:endParaRPr lang="pl-PL" b="1" i="1" u="sng" dirty="0">
              <a:latin typeface="+mn-lt"/>
            </a:endParaRPr>
          </a:p>
          <a:p>
            <a:endParaRPr lang="pl-PL" sz="4000" dirty="0">
              <a:latin typeface="+mn-lt"/>
            </a:endParaRPr>
          </a:p>
          <a:p>
            <a:pPr algn="just"/>
            <a:endParaRPr lang="pl-PL" sz="4000" dirty="0">
              <a:latin typeface="+mn-lt"/>
            </a:endParaRPr>
          </a:p>
          <a:p>
            <a:pPr algn="just"/>
            <a:endParaRPr lang="pl-PL" sz="3800" dirty="0">
              <a:latin typeface="+mn-lt"/>
            </a:endParaRPr>
          </a:p>
          <a:p>
            <a:pPr algn="ctr"/>
            <a:r>
              <a:rPr lang="pl-PL" sz="8600" dirty="0">
                <a:latin typeface="+mn-lt"/>
              </a:rPr>
              <a:t>Kwota środków europejskich przeznaczona na konkurs </a:t>
            </a:r>
          </a:p>
          <a:p>
            <a:pPr algn="ctr"/>
            <a:r>
              <a:rPr lang="pl-PL" sz="8600" dirty="0">
                <a:latin typeface="+mn-lt"/>
              </a:rPr>
              <a:t>nr RPDS.10.02.01-IZ.00-02-424/21 </a:t>
            </a:r>
          </a:p>
          <a:p>
            <a:pPr algn="ctr"/>
            <a:r>
              <a:rPr lang="pl-PL" sz="8600" dirty="0">
                <a:latin typeface="+mn-lt"/>
              </a:rPr>
              <a:t>wynosi: </a:t>
            </a:r>
          </a:p>
          <a:p>
            <a:pPr algn="ctr"/>
            <a:endParaRPr lang="pl-PL" sz="8600" dirty="0">
              <a:latin typeface="+mn-lt"/>
            </a:endParaRPr>
          </a:p>
          <a:p>
            <a:pPr lvl="0" algn="ctr"/>
            <a:r>
              <a:rPr lang="pl-PL" sz="8600" dirty="0">
                <a:latin typeface="+mn-lt"/>
              </a:rPr>
              <a:t>5 475 971 EUR tj. </a:t>
            </a:r>
            <a:r>
              <a:rPr lang="pl-PL" sz="8600" dirty="0">
                <a:solidFill>
                  <a:srgbClr val="FF0000"/>
                </a:solidFill>
                <a:latin typeface="+mn-lt"/>
              </a:rPr>
              <a:t>24 567 943,90 PLN</a:t>
            </a:r>
          </a:p>
          <a:p>
            <a:pPr algn="ctr"/>
            <a:endParaRPr lang="pl-PL" sz="8600" dirty="0">
              <a:solidFill>
                <a:srgbClr val="FF0000"/>
              </a:solidFill>
              <a:latin typeface="+mn-lt"/>
            </a:endParaRPr>
          </a:p>
          <a:p>
            <a:pPr algn="ctr"/>
            <a:endParaRPr lang="pl-PL" sz="8600" dirty="0">
              <a:latin typeface="+mn-lt"/>
            </a:endParaRPr>
          </a:p>
          <a:p>
            <a:pPr algn="ctr"/>
            <a:endParaRPr lang="pl-PL" sz="3800" b="1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pl-PL" sz="4000" dirty="0">
              <a:latin typeface="+mn-lt"/>
            </a:endParaRPr>
          </a:p>
          <a:p>
            <a:pPr algn="just"/>
            <a:r>
              <a:rPr lang="pl-PL" sz="4000" dirty="0">
                <a:latin typeface="+mn-lt"/>
              </a:rPr>
              <a:t> </a:t>
            </a:r>
          </a:p>
          <a:p>
            <a:endParaRPr lang="pl-PL" sz="4000" dirty="0">
              <a:latin typeface="+mn-lt"/>
            </a:endParaRPr>
          </a:p>
          <a:p>
            <a:r>
              <a:rPr lang="pl-PL" dirty="0"/>
              <a:t> </a:t>
            </a:r>
          </a:p>
          <a:p>
            <a:endParaRPr lang="pl-PL" dirty="0"/>
          </a:p>
          <a:p>
            <a:r>
              <a:rPr lang="pl-PL" dirty="0"/>
              <a:t> </a:t>
            </a:r>
          </a:p>
          <a:p>
            <a:br>
              <a:rPr lang="pl-PL" b="1" dirty="0">
                <a:latin typeface="+mn-lt"/>
              </a:rPr>
            </a:br>
            <a:r>
              <a:rPr lang="pl-PL" b="1" u="sng" dirty="0">
                <a:latin typeface="+mn-lt"/>
              </a:rPr>
              <a:t> </a:t>
            </a:r>
          </a:p>
          <a:p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518987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 programowe – 4 wskaźniki produktu cd.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40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53606378"/>
              </p:ext>
            </p:extLst>
          </p:nvPr>
        </p:nvGraphicFramePr>
        <p:xfrm>
          <a:off x="467544" y="1844824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Wskaźniki programowe – 1 wskaźnik rezultatu bezpośredniego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41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64723831"/>
              </p:ext>
            </p:extLst>
          </p:nvPr>
        </p:nvGraphicFramePr>
        <p:xfrm>
          <a:off x="467544" y="1844824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Wskaźniki horyzontalne – 4 wskaźniki horyzontalne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42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4301822"/>
              </p:ext>
            </p:extLst>
          </p:nvPr>
        </p:nvGraphicFramePr>
        <p:xfrm>
          <a:off x="467544" y="1844824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Wskaźniki horyzontalne – 4 wskaźniki horyzontalne </a:t>
            </a:r>
            <a:r>
              <a:rPr lang="pl-PL" altLang="pl-PL" sz="2400" b="1" dirty="0" err="1">
                <a:latin typeface="+mn-lt"/>
                <a:cs typeface="Arial" pitchFamily="34" charset="0"/>
              </a:rPr>
              <a:t>cd</a:t>
            </a:r>
            <a:r>
              <a:rPr lang="pl-PL" altLang="pl-PL" sz="2400" b="1" dirty="0">
                <a:latin typeface="+mn-lt"/>
                <a:cs typeface="Arial" pitchFamily="34" charset="0"/>
              </a:rPr>
              <a:t>.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43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73968860"/>
              </p:ext>
            </p:extLst>
          </p:nvPr>
        </p:nvGraphicFramePr>
        <p:xfrm>
          <a:off x="467544" y="1844824"/>
          <a:ext cx="777686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Wskaźniki horyzontalne – 4 wskaźniki horyzontalne </a:t>
            </a:r>
            <a:r>
              <a:rPr lang="pl-PL" altLang="pl-PL" sz="2400" b="1" dirty="0" err="1">
                <a:latin typeface="+mn-lt"/>
                <a:cs typeface="Arial" pitchFamily="34" charset="0"/>
              </a:rPr>
              <a:t>cd</a:t>
            </a:r>
            <a:r>
              <a:rPr lang="pl-PL" altLang="pl-PL" sz="2400" b="1" dirty="0">
                <a:latin typeface="+mn-lt"/>
                <a:cs typeface="Arial" pitchFamily="34" charset="0"/>
              </a:rPr>
              <a:t>.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44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29203711"/>
              </p:ext>
            </p:extLst>
          </p:nvPr>
        </p:nvGraphicFramePr>
        <p:xfrm>
          <a:off x="467544" y="1844824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 projektowe w projektach ryczałtowych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dirty="0">
                <a:solidFill>
                  <a:schemeClr val="tx1"/>
                </a:solidFill>
              </a:rPr>
              <a:t>Wnioskodawca musi samodzielnie określić inne, dodatkowe wskaźniki </a:t>
            </a:r>
            <a:r>
              <a:rPr lang="pl-PL" b="1" dirty="0">
                <a:solidFill>
                  <a:schemeClr val="tx1"/>
                </a:solidFill>
              </a:rPr>
              <a:t>specyficzne dla danego projektu i właściwe dla zadań rozliczanych kwotami ryczałtowymi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Wskaźniki projektowe dla projektu muszą nosić </a:t>
            </a:r>
            <a:r>
              <a:rPr lang="pl-PL" b="1" dirty="0">
                <a:solidFill>
                  <a:schemeClr val="tx1"/>
                </a:solidFill>
              </a:rPr>
              <a:t>inne nazwy </a:t>
            </a:r>
            <a:r>
              <a:rPr lang="pl-PL" dirty="0">
                <a:solidFill>
                  <a:schemeClr val="tx1"/>
                </a:solidFill>
              </a:rPr>
              <a:t>niż ww. wskaźniki programowe (wskaźniki produktu i wskaźniki rezultatu) i mieć </a:t>
            </a:r>
            <a:r>
              <a:rPr lang="pl-PL" b="1" dirty="0">
                <a:solidFill>
                  <a:schemeClr val="tx1"/>
                </a:solidFill>
              </a:rPr>
              <a:t>inną definicję wskaźnika.</a:t>
            </a:r>
          </a:p>
          <a:p>
            <a:pPr algn="just"/>
            <a:endParaRPr lang="pl-PL" dirty="0"/>
          </a:p>
          <a:p>
            <a:pPr algn="just"/>
            <a:r>
              <a:rPr lang="pl-PL" dirty="0">
                <a:solidFill>
                  <a:schemeClr val="tx1"/>
                </a:solidFill>
              </a:rPr>
              <a:t>Dla wszystkich wskaźników uwzględnionych we wniosku o dofinansowanie należy określić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wartości bazowe </a:t>
            </a:r>
            <a:r>
              <a:rPr lang="pl-PL" dirty="0">
                <a:solidFill>
                  <a:schemeClr val="tx1"/>
                </a:solidFill>
              </a:rPr>
              <a:t>(czyli przed rozpoczęciem realizacji projektu)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wartości docelowe</a:t>
            </a:r>
            <a:r>
              <a:rPr lang="pl-PL" dirty="0">
                <a:solidFill>
                  <a:schemeClr val="tx1"/>
                </a:solidFill>
              </a:rPr>
              <a:t>, których osiągnięcie będzie uznane za zrealizowanie celów projektu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częstotliwość pomiaru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źródła weryfikacji</a:t>
            </a: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Przedmiot konkursu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algn="ctr"/>
            <a:r>
              <a:rPr lang="pl-PL" sz="2000" b="1" dirty="0">
                <a:latin typeface="+mn-lt"/>
                <a:cs typeface="Arial" pitchFamily="34" charset="0"/>
              </a:rPr>
              <a:t>Typy projektów:</a:t>
            </a:r>
          </a:p>
          <a:p>
            <a:endParaRPr lang="pl-PL" sz="1600" dirty="0">
              <a:latin typeface="+mn-lt"/>
            </a:endParaRPr>
          </a:p>
          <a:p>
            <a:pPr lvl="0" algn="just"/>
            <a:r>
              <a:rPr lang="pl-PL" sz="1700" b="1" dirty="0">
                <a:latin typeface="+mn-lt"/>
              </a:rPr>
              <a:t>10.2.A. </a:t>
            </a:r>
            <a:r>
              <a:rPr lang="pl-PL" sz="1700" dirty="0">
                <a:latin typeface="+mn-lt"/>
              </a:rPr>
              <a:t>Kształtowanie </a:t>
            </a:r>
            <a:r>
              <a:rPr lang="pl-PL" sz="1700" b="1" dirty="0">
                <a:latin typeface="+mn-lt"/>
              </a:rPr>
              <a:t>kompetencji kluczowych oraz umiejętności uniwersalnych </a:t>
            </a:r>
            <a:r>
              <a:rPr lang="pl-PL" sz="1700" dirty="0">
                <a:latin typeface="+mn-lt"/>
              </a:rPr>
              <a:t>niezbędnych na rynku pracy.</a:t>
            </a:r>
          </a:p>
          <a:p>
            <a:pPr lvl="0" algn="just"/>
            <a:endParaRPr lang="pl-PL" sz="1700" dirty="0">
              <a:latin typeface="+mn-lt"/>
            </a:endParaRPr>
          </a:p>
          <a:p>
            <a:pPr lvl="0" algn="just"/>
            <a:r>
              <a:rPr lang="pl-PL" sz="1700" b="1" dirty="0">
                <a:latin typeface="+mn-lt"/>
              </a:rPr>
              <a:t>10.2.D. </a:t>
            </a:r>
            <a:r>
              <a:rPr lang="pl-PL" sz="1700" dirty="0">
                <a:latin typeface="+mn-lt"/>
              </a:rPr>
              <a:t>Wsparcie w zakresie </a:t>
            </a:r>
            <a:r>
              <a:rPr lang="pl-PL" sz="1700" b="1" dirty="0">
                <a:latin typeface="+mn-lt"/>
              </a:rPr>
              <a:t>indywidualizacji pracy z uczniem ze specjalnymi potrzebami rozwojowymi i edukacyjnymi.</a:t>
            </a:r>
            <a:r>
              <a:rPr lang="pl-PL" sz="1700" dirty="0">
                <a:latin typeface="+mn-lt"/>
              </a:rPr>
              <a:t> </a:t>
            </a:r>
          </a:p>
          <a:p>
            <a:pPr lvl="0" algn="just"/>
            <a:endParaRPr lang="pl-PL" sz="1700" dirty="0">
              <a:latin typeface="+mn-lt"/>
            </a:endParaRPr>
          </a:p>
          <a:p>
            <a:pPr lvl="0" algn="just"/>
            <a:r>
              <a:rPr lang="pl-PL" sz="1700" b="1" dirty="0">
                <a:latin typeface="+mn-lt"/>
              </a:rPr>
              <a:t>10.2.E. Doradztwo i opieka psychologiczno-pedagogiczna </a:t>
            </a:r>
            <a:r>
              <a:rPr lang="pl-PL" sz="1700" dirty="0">
                <a:latin typeface="+mn-lt"/>
              </a:rPr>
              <a:t>dla uczniów.</a:t>
            </a:r>
          </a:p>
          <a:p>
            <a:pPr lvl="0" algn="just"/>
            <a:endParaRPr lang="pl-PL" sz="1700" dirty="0">
              <a:latin typeface="+mn-lt"/>
            </a:endParaRPr>
          </a:p>
          <a:p>
            <a:pPr lvl="0" algn="just"/>
            <a:endParaRPr lang="pl-PL" sz="1700" dirty="0">
              <a:latin typeface="+mn-lt"/>
            </a:endParaRPr>
          </a:p>
          <a:p>
            <a:pPr lvl="0" algn="ctr"/>
            <a:r>
              <a:rPr lang="pl-PL" sz="1700" b="1" u="sng" dirty="0">
                <a:solidFill>
                  <a:srgbClr val="FF0000"/>
                </a:solidFill>
                <a:latin typeface="+mn-lt"/>
              </a:rPr>
              <a:t>TYP 10.2.A jest obowiązkowym typem projektu</a:t>
            </a: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Przedmiot konkursu – Załącznik nr 4 </a:t>
            </a:r>
            <a:br>
              <a:rPr lang="pl-PL" sz="2800" b="1" dirty="0"/>
            </a:br>
            <a:r>
              <a:rPr lang="pl-PL" sz="2800" b="1" dirty="0"/>
              <a:t>Standardy realizacji form wsparcia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endParaRPr lang="pl-PL" sz="2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6400" u="sng" dirty="0">
                <a:latin typeface="+mn-lt"/>
                <a:cs typeface="Arial" pitchFamily="34" charset="0"/>
              </a:rPr>
              <a:t>I zasada </a:t>
            </a:r>
            <a:r>
              <a:rPr lang="pl-PL" sz="6400" dirty="0">
                <a:latin typeface="+mn-lt"/>
                <a:cs typeface="Arial" pitchFamily="34" charset="0"/>
              </a:rPr>
              <a:t>dla wszystkich typów projektów i form wsparcia: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b="1" dirty="0">
                <a:latin typeface="+mn-lt"/>
                <a:cs typeface="Arial" pitchFamily="34" charset="0"/>
              </a:rPr>
              <a:t>Wszystkie działania zaplanowane w projekcie muszą stanowić </a:t>
            </a:r>
            <a:r>
              <a:rPr lang="pl-PL" sz="6400" b="1" u="sng" dirty="0">
                <a:latin typeface="+mn-lt"/>
                <a:cs typeface="Arial" pitchFamily="34" charset="0"/>
              </a:rPr>
              <a:t>uzupełnienie/rozszerzenie/wartość dodaną </a:t>
            </a:r>
            <a:r>
              <a:rPr lang="pl-PL" sz="6400" b="1" dirty="0">
                <a:latin typeface="+mn-lt"/>
                <a:cs typeface="Arial" pitchFamily="34" charset="0"/>
              </a:rPr>
              <a:t>w stosunku do działań prowadzonych w szkole </a:t>
            </a:r>
            <a:br>
              <a:rPr lang="pl-PL" sz="6400" b="1" dirty="0">
                <a:latin typeface="+mn-lt"/>
                <a:cs typeface="Arial" pitchFamily="34" charset="0"/>
              </a:rPr>
            </a:br>
            <a:r>
              <a:rPr lang="pl-PL" sz="6400" b="1" dirty="0">
                <a:latin typeface="+mn-lt"/>
                <a:cs typeface="Arial" pitchFamily="34" charset="0"/>
              </a:rPr>
              <a:t>w okresie 12 miesięcy poprzedzających złożenie wniosku o dofinansowanie.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solidFill>
                  <a:srgbClr val="FF0000"/>
                </a:solidFill>
                <a:latin typeface="+mn-lt"/>
                <a:cs typeface="Arial" pitchFamily="34" charset="0"/>
              </a:rPr>
              <a:t>Deklaracja w powyższym zakresie - wpisana w treść wniosku o dofinansowanie.</a:t>
            </a:r>
          </a:p>
          <a:p>
            <a:pPr algn="ctr"/>
            <a:endParaRPr lang="pl-PL" sz="6400" dirty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latin typeface="+mn-lt"/>
                <a:cs typeface="Arial" pitchFamily="34" charset="0"/>
              </a:rPr>
              <a:t>„Skala działań prowadzonych przed złożeniem wniosku o dofinansowanie projektu przez szkoły (nakłady środków na ich realizację) nie może ulec zmniejszeniu w stosunku do skali działań (nakładów) prowadzonych przez szkoły w okresie 12 miesięcy poprzedzających złożenie wniosku o dofinansowanie projektu (średniomiesięcznie).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latin typeface="+mn-lt"/>
                <a:cs typeface="Arial" pitchFamily="34" charset="0"/>
              </a:rPr>
              <a:t>Projekty EFS nie mają na celu zastępowania finansowania dotychczasowej działalności szkół.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latin typeface="+mn-lt"/>
                <a:cs typeface="Arial" pitchFamily="34" charset="0"/>
              </a:rPr>
              <a:t>Przy analizie skali działań szkoły </a:t>
            </a:r>
            <a:r>
              <a:rPr lang="pl-PL" sz="6400" b="1" dirty="0">
                <a:latin typeface="+mn-lt"/>
                <a:cs typeface="Arial" pitchFamily="34" charset="0"/>
              </a:rPr>
              <a:t>można pominąć działania prowadzone dzięki programom rządowym oraz realizowanych w ramach RPO WD </a:t>
            </a:r>
            <a:r>
              <a:rPr lang="pl-PL" sz="6400" dirty="0">
                <a:latin typeface="+mn-lt"/>
                <a:cs typeface="Arial" pitchFamily="34" charset="0"/>
              </a:rPr>
              <a:t>(np. poprzednie konkursy 10.2)</a:t>
            </a:r>
          </a:p>
          <a:p>
            <a:pPr algn="ctr"/>
            <a:endParaRPr lang="pl-PL" sz="72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Przedmiot konkursu – Załącznik nr 4 </a:t>
            </a:r>
            <a:br>
              <a:rPr lang="pl-PL" sz="2800" b="1" dirty="0"/>
            </a:br>
            <a:r>
              <a:rPr lang="pl-PL" sz="2800" b="1" dirty="0"/>
              <a:t>Standardy realizacji form wsparcia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endParaRPr lang="pl-PL" sz="2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3100" u="sng" dirty="0">
                <a:latin typeface="+mn-lt"/>
                <a:cs typeface="Arial" pitchFamily="34" charset="0"/>
              </a:rPr>
              <a:t>II zasada </a:t>
            </a:r>
            <a:r>
              <a:rPr lang="pl-PL" sz="3100" dirty="0">
                <a:latin typeface="+mn-lt"/>
                <a:cs typeface="Arial" pitchFamily="34" charset="0"/>
              </a:rPr>
              <a:t>dla wszystkich typów projektów i form wsparcia:</a:t>
            </a:r>
          </a:p>
          <a:p>
            <a:pPr algn="ctr"/>
            <a:endParaRPr lang="pl-PL" sz="3100" dirty="0">
              <a:latin typeface="+mn-lt"/>
              <a:cs typeface="Arial" pitchFamily="34" charset="0"/>
            </a:endParaRPr>
          </a:p>
          <a:p>
            <a:pPr algn="ctr"/>
            <a:endParaRPr lang="pl-PL" sz="3100" dirty="0">
              <a:latin typeface="+mn-lt"/>
              <a:cs typeface="Arial" pitchFamily="34" charset="0"/>
            </a:endParaRPr>
          </a:p>
          <a:p>
            <a:pPr algn="ctr"/>
            <a:r>
              <a:rPr lang="pl-PL" sz="3100" u="sng" dirty="0">
                <a:solidFill>
                  <a:srgbClr val="000000"/>
                </a:solidFill>
                <a:latin typeface="+mn-lt"/>
                <a:ea typeface="Calibri" panose="020F0502020204030204" pitchFamily="34" charset="0"/>
              </a:rPr>
              <a:t>m</a:t>
            </a:r>
            <a:r>
              <a:rPr lang="pl-PL" sz="3100" u="sng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uszą wynikać z problemów zdiagnozowanych </a:t>
            </a:r>
            <a:br>
              <a:rPr lang="pl-PL" sz="3100" u="sng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pl-PL" sz="3100" u="sng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w kontekście wystąpienia w Polsce stanu epidemicznego COVID-19 oraz mieć na celu niwelowanie jego negatywnych skutków</a:t>
            </a:r>
          </a:p>
          <a:p>
            <a:pPr algn="ctr"/>
            <a:endParaRPr lang="pl-PL" sz="31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3100" b="1" u="sng" dirty="0">
                <a:latin typeface="+mn-lt"/>
                <a:cs typeface="Arial" pitchFamily="34" charset="0"/>
              </a:rPr>
              <a:t>tzw. projekty </a:t>
            </a:r>
            <a:r>
              <a:rPr lang="pl-PL" sz="3100" b="1" u="sng" dirty="0" err="1">
                <a:latin typeface="+mn-lt"/>
                <a:cs typeface="Arial" pitchFamily="34" charset="0"/>
              </a:rPr>
              <a:t>covidowe</a:t>
            </a:r>
            <a:endParaRPr lang="pl-PL" sz="31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31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5354041"/>
      </p:ext>
    </p:extLst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Przedmiot konkursu – Załącznik nr 4 </a:t>
            </a:r>
            <a:br>
              <a:rPr lang="pl-PL" sz="2800" b="1" dirty="0"/>
            </a:br>
            <a:r>
              <a:rPr lang="pl-PL" sz="2800" b="1" dirty="0"/>
              <a:t>Standardy realizacji form wsparcia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endParaRPr lang="pl-PL" sz="2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3100" u="sng" dirty="0">
                <a:latin typeface="+mn-lt"/>
                <a:cs typeface="Arial" pitchFamily="34" charset="0"/>
              </a:rPr>
              <a:t>III zasada </a:t>
            </a:r>
            <a:r>
              <a:rPr lang="pl-PL" sz="3100" dirty="0">
                <a:latin typeface="+mn-lt"/>
                <a:cs typeface="Arial" pitchFamily="34" charset="0"/>
              </a:rPr>
              <a:t>dla wszystkich typów projektów i form wsparcia:</a:t>
            </a:r>
          </a:p>
          <a:p>
            <a:pPr algn="ctr"/>
            <a:endParaRPr lang="pl-PL" sz="3100" dirty="0">
              <a:latin typeface="+mn-lt"/>
              <a:cs typeface="Arial" pitchFamily="34" charset="0"/>
            </a:endParaRPr>
          </a:p>
          <a:p>
            <a:pPr algn="ctr"/>
            <a:endParaRPr lang="pl-PL" sz="3100" dirty="0">
              <a:latin typeface="+mn-lt"/>
              <a:cs typeface="Arial" pitchFamily="34" charset="0"/>
            </a:endParaRPr>
          </a:p>
          <a:p>
            <a:pPr marL="5080" marR="1270" indent="-5080" algn="ctr">
              <a:lnSpc>
                <a:spcPct val="150000"/>
              </a:lnSpc>
              <a:spcAft>
                <a:spcPts val="50"/>
              </a:spcAft>
            </a:pPr>
            <a:r>
              <a:rPr lang="pl-PL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 może dojść do wsparcia szkoły i jej uczniów w tym samym zakresie, co planowane wsparcia w ramach projektu ogólnokrajowego, planowanego do realizacji przez Ministerstwo Edukacji i Nauki (więcej informacji o projekcie na stronie: </a:t>
            </a:r>
            <a:r>
              <a:rPr lang="pl-PL" sz="31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https://www.gov.pl/web/edukacja-i-nauka/program-wsparcia-psychologiczno-pedagogicznego-dla-uczniow-i-nauczycieli-w-pandemii</a:t>
            </a:r>
            <a:r>
              <a:rPr lang="pl-PL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</a:p>
          <a:p>
            <a:pPr marL="5080" marR="1270" indent="-5080" algn="ctr">
              <a:lnSpc>
                <a:spcPct val="150000"/>
              </a:lnSpc>
              <a:spcAft>
                <a:spcPts val="50"/>
              </a:spcAft>
            </a:pPr>
            <a:endParaRPr lang="pl-PL" sz="19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80" marR="1270" indent="-5080" algn="ctr">
              <a:lnSpc>
                <a:spcPct val="150000"/>
              </a:lnSpc>
              <a:spcAft>
                <a:spcPts val="50"/>
              </a:spcAft>
            </a:pPr>
            <a:r>
              <a:rPr lang="pl-PL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Deklaracja w powyższym zakresie musi zostać zawarta w treści wniosku o dofinansowanie</a:t>
            </a:r>
          </a:p>
          <a:p>
            <a:pPr algn="ctr"/>
            <a:r>
              <a:rPr lang="pl-PL" sz="31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01806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just"/>
            <a:endParaRPr lang="pl-PL" sz="2900" b="1" dirty="0">
              <a:latin typeface="+mn-lt"/>
              <a:cs typeface="Arial" pitchFamily="34" charset="0"/>
            </a:endParaRPr>
          </a:p>
          <a:p>
            <a:r>
              <a:rPr lang="pl-PL" sz="4200" b="1" dirty="0">
                <a:latin typeface="+mn-lt"/>
              </a:rPr>
              <a:t>Kto może być Wnioskodawcą/Beneficjentem?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l-PL" sz="2900" dirty="0">
                <a:latin typeface="+mn-lt"/>
              </a:rPr>
              <a:t>organy prowadzące publiczne i niepubliczne szkoły podstawowe (z wyłączeniem szkół dla dorosłych)</a:t>
            </a:r>
          </a:p>
          <a:p>
            <a:pPr lvl="0"/>
            <a:endParaRPr lang="pl-PL" sz="2900" dirty="0">
              <a:latin typeface="+mn-lt"/>
            </a:endParaRPr>
          </a:p>
          <a:p>
            <a:pPr lvl="0" algn="just"/>
            <a:r>
              <a:rPr lang="pl-PL" sz="2900" dirty="0">
                <a:latin typeface="+mn-lt"/>
              </a:rPr>
              <a:t>*organ prowadzący - minister, jednostka samorządu terytorialnego, inne osoby prawne i fizyczne</a:t>
            </a:r>
          </a:p>
          <a:p>
            <a:pPr marL="285750" indent="-285750"/>
            <a:endParaRPr lang="pl-PL" sz="2900" dirty="0">
              <a:latin typeface="+mn-lt"/>
              <a:cs typeface="Arial" pitchFamily="34" charset="0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Wnioskodawcy</a:t>
            </a: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10.2.A – Kompetencje kluczowe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 fontScale="40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endParaRPr lang="pl-PL" sz="1600" dirty="0">
              <a:latin typeface="+mn-lt"/>
            </a:endParaRPr>
          </a:p>
          <a:p>
            <a:pPr lvl="0" algn="just"/>
            <a:r>
              <a:rPr lang="pl-PL" sz="3400" b="1" dirty="0">
                <a:latin typeface="+mn-lt"/>
              </a:rPr>
              <a:t>10.2.A. Kształtowanie kompetencji kluczowych oraz umiejętności uniwersalnych niezbędnych na rynku pracy.</a:t>
            </a:r>
          </a:p>
          <a:p>
            <a:pPr lvl="0" algn="just"/>
            <a:endParaRPr lang="pl-PL" sz="3400" b="1" dirty="0">
              <a:latin typeface="+mn-lt"/>
            </a:endParaRPr>
          </a:p>
          <a:p>
            <a:pPr algn="just">
              <a:lnSpc>
                <a:spcPct val="110000"/>
              </a:lnSpc>
            </a:pPr>
            <a:r>
              <a:rPr lang="pl-PL" sz="3400" u="sng" dirty="0">
                <a:latin typeface="+mn-lt"/>
              </a:rPr>
              <a:t>Kompetencje kluczowe i umiejętności uniwersalne niezbędne na rynku pracy:</a:t>
            </a:r>
          </a:p>
          <a:p>
            <a:pPr algn="just">
              <a:lnSpc>
                <a:spcPct val="110000"/>
              </a:lnSpc>
            </a:pPr>
            <a:endParaRPr lang="pl-PL" sz="3400" u="sng" dirty="0">
              <a:latin typeface="+mn-lt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pl-PL" sz="3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umiejętności matematyczno-przyrodnicze, </a:t>
            </a:r>
          </a:p>
          <a:p>
            <a:pPr marL="342900" marR="1270" indent="-34290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3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umiejętności posługiwania się językami obcymi (w tym język polski dla cudzoziemców i osób powracających do Polski i ich rodzin), </a:t>
            </a:r>
          </a:p>
          <a:p>
            <a:pPr marL="342900" marR="1270" indent="-34290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3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TIK, </a:t>
            </a:r>
          </a:p>
          <a:p>
            <a:pPr marL="342900" marR="1270" indent="-34290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3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umiejętności rozumienia, </a:t>
            </a:r>
          </a:p>
          <a:p>
            <a:pPr marL="342900" marR="1270" indent="-34290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3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kreatywność, innowacyjność, </a:t>
            </a:r>
          </a:p>
          <a:p>
            <a:pPr marL="342900" marR="1270" indent="-34290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3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przedsiębiorczość, </a:t>
            </a:r>
          </a:p>
          <a:p>
            <a:pPr marL="342900" marR="1270" indent="-34290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3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krytyczne myślenie, rozwiązywanie problemów, </a:t>
            </a:r>
          </a:p>
          <a:p>
            <a:pPr marL="342900" marR="1270" indent="-34290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3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umiejętność uczenia się, </a:t>
            </a:r>
          </a:p>
          <a:p>
            <a:pPr marL="342900" marR="1270" indent="-34290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34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umiejętność pracy zespołowej w kontekście środowiska pracy.</a:t>
            </a:r>
            <a:endParaRPr lang="pl-PL" sz="34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10.2.A – Kompetencje kluczowe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lvl="0" algn="just"/>
            <a:r>
              <a:rPr lang="pl-PL" sz="2600" u="sng" dirty="0">
                <a:latin typeface="+mn-lt"/>
              </a:rPr>
              <a:t>Dopuszczalne formy wsparcia:</a:t>
            </a:r>
          </a:p>
          <a:p>
            <a:pPr lvl="0" algn="just"/>
            <a:endParaRPr lang="pl-PL" sz="3400" u="sng" dirty="0">
              <a:latin typeface="+mn-lt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realizacja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projektów edukacyjnych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szkołach objętych wsparciem;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realizacja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dodatkowych zajęć dydaktyczno-wyrównawczych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służących wyrównywaniu dysproporcji edukacyjnych w trakcie procesu kształcenia dla uczniów mających trudności w spełnianiu wymagań edukacyjnych, wynikających z podstawy programowej;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realizacja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różnych form rozwijających uzdolnienia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organizacja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kółek zainteresowań, warsztatów, laboratoriów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dla uczniów;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realizacja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zajęć organizowanych poza lekcjami lub poza szkołą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10.2.A – Kompetencje kluczowe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lvl="0" algn="just"/>
            <a:r>
              <a:rPr lang="pl-PL" sz="2600" u="sng" dirty="0">
                <a:latin typeface="+mn-lt"/>
              </a:rPr>
              <a:t>Wykluczenia:</a:t>
            </a:r>
          </a:p>
          <a:p>
            <a:pPr lvl="0" algn="just"/>
            <a:endParaRPr lang="pl-PL" sz="3400" u="sng" dirty="0">
              <a:latin typeface="+mn-lt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auka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programowania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dla uczniów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działania i koszty związane z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cross-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financingiem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(m.in.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koszty związane z dostosowaniem lub adaptacją pomieszczeń, inwestycje infrastrukturalne)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zakup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środków trwałych i wartości niematerialnych i prawnych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 wartości jednostkowej powyżej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10 000 zł netto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zakup wyposażenie szkół w sprzęty, urządzenia m.in. zakupy laptopów, komputerów, oprogramowania i innego wyposażenia.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Można jedynie zaplanować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zakup materiałów zużywalnych i drobnych pomocy dydaktycznych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niezbędnych do realizacji zaplanowanych działań, łącznie w ramach wszystkich zadań, </a:t>
            </a:r>
          </a:p>
          <a:p>
            <a:pPr lvl="0" algn="ctr">
              <a:lnSpc>
                <a:spcPct val="150000"/>
              </a:lnSpc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wartości 5% wydatków kwalifikowalnych projektu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98684"/>
      </p:ext>
    </p:extLst>
  </p:cSld>
  <p:clrMapOvr>
    <a:masterClrMapping/>
  </p:clrMapOvr>
  <p:transition spd="med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10.2.D – Indywidualizacja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2100" b="1" dirty="0">
                <a:latin typeface="+mn-lt"/>
              </a:rPr>
              <a:t>10.2.D. Wsparcie w zakresie indywidualizacji pracy z uczniem </a:t>
            </a:r>
            <a:br>
              <a:rPr lang="pl-PL" sz="2100" b="1" dirty="0">
                <a:latin typeface="+mn-lt"/>
              </a:rPr>
            </a:br>
            <a:r>
              <a:rPr lang="pl-PL" sz="2100" b="1" dirty="0">
                <a:latin typeface="+mn-lt"/>
              </a:rPr>
              <a:t>ze specjalnymi potrzebami rozwojowymi i edukacyjnymi, w tym wsparcie ucznia młodszego przy jego przechodzeniu na kolejny etap kształcenia.</a:t>
            </a:r>
          </a:p>
          <a:p>
            <a:pPr algn="just"/>
            <a:endParaRPr lang="pl-PL" sz="2100" dirty="0">
              <a:latin typeface="+mn-lt"/>
            </a:endParaRPr>
          </a:p>
          <a:p>
            <a:pPr algn="just"/>
            <a:r>
              <a:rPr lang="pl-PL" u="sng" dirty="0">
                <a:latin typeface="+mn-lt"/>
              </a:rPr>
              <a:t>Dopuszczalne formy wsparcia:</a:t>
            </a:r>
          </a:p>
          <a:p>
            <a:pPr algn="just"/>
            <a:r>
              <a:rPr lang="pl-PL" dirty="0">
                <a:latin typeface="+mn-lt"/>
              </a:rPr>
              <a:t>a) </a:t>
            </a:r>
            <a:r>
              <a:rPr lang="pl-PL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zajęcia uzupełniające ofertę szkoły</a:t>
            </a:r>
            <a:endParaRPr lang="pl-PL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10.2.D – Indywidualizacja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r>
              <a:rPr lang="pl-PL" sz="2200" b="1" dirty="0">
                <a:latin typeface="+mn-lt"/>
              </a:rPr>
              <a:t>Podstawą do diagnozy potrzeb w zakresie indywidualizacji powinny być:</a:t>
            </a:r>
          </a:p>
          <a:p>
            <a:pPr marL="285750" marR="127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rozpoznane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potrzeby rozwojowe i edukacyjne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uczniów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marR="127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wnioski z udzielanej pomocy-psychologiczno-pedagogicznej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127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nioski z wczesnego wspomagania rozwoju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oraz prowadzonych działań</a:t>
            </a:r>
          </a:p>
          <a:p>
            <a:pPr marL="285750" marR="127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wnioski z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zajęć o charakterze rewalidacyjnym, socjoterapeutycznym i resocjalizacyjnym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dotyczące dalszych działań mających na celu poprawę funkcjonowania uczniów i włączenie społeczne</a:t>
            </a:r>
          </a:p>
          <a:p>
            <a:pPr marL="285750" marR="127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nioski z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indywidualnych programów dzieci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uczniów (edukacyjno-terapeutycznych, zajęć rewalidacyjno-wychowawczych, wczesnego wspomagania rozwoju dzieci) </a:t>
            </a:r>
          </a:p>
          <a:p>
            <a:pPr marL="285750" marR="127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orzeczenia i opinie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pl-PL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69303"/>
      </p:ext>
    </p:extLst>
  </p:cSld>
  <p:clrMapOvr>
    <a:masterClrMapping/>
  </p:clrMapOvr>
  <p:transition spd="med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10.2.D – Indywidualizacja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marR="1270" lvl="0" algn="l">
              <a:lnSpc>
                <a:spcPct val="150000"/>
              </a:lnSpc>
              <a:spcAft>
                <a:spcPts val="50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Zajęcia uzupełniające ofertę szkoły mogą być realizowane w szczególności w formie:</a:t>
            </a:r>
          </a:p>
          <a:p>
            <a:pPr marL="285750" marR="1270" lvl="0" indent="-28575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zajęć specjalistycznych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prowadzonych w celu stymulowania rozwoju poznawczego i zmniejszania trudności w opanowaniu wiadomości i umiejętności szkolnych przez uczniów ze specjalnymi potrzebami edukacyjnymi, w tym uczniów młodszych w ramach: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zajęć 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korekcyjno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–kompensacyjnych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logopedycznych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rozwijających kompetencje emocjonalno-społeczne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oraz innych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zajęć o charakterze terapeutycznym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285750" marR="1270" lvl="0" indent="-28575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zajęć 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dydaktyczno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wyrównawczych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organizowanych dla uczniów ze specjalnymi potrzebami edukacyjnymi, w tym uczniów młodszych, mających trudności w spełnianiu wymagań edukacyjnych wynikających z podstawy programowej kształcenia ogólnego dla danego etapu edukacyjnego; </a:t>
            </a:r>
          </a:p>
          <a:p>
            <a:pPr marL="285750" marR="1270" lvl="0" indent="-28575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warsztatów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</a:p>
          <a:p>
            <a:pPr marL="285750" marR="1270" lvl="0" indent="-28575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porad i konsultacji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35734"/>
      </p:ext>
    </p:extLst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10.2.D – Indywidualizacja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lvl="0" algn="just"/>
            <a:r>
              <a:rPr lang="pl-PL" sz="2600" u="sng" dirty="0">
                <a:latin typeface="+mn-lt"/>
              </a:rPr>
              <a:t>Wykluczenia:</a:t>
            </a:r>
          </a:p>
          <a:p>
            <a:pPr lvl="0" algn="just"/>
            <a:endParaRPr lang="pl-PL" sz="3400" u="sng" dirty="0">
              <a:latin typeface="+mn-lt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działania i koszty związane z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cross-</a:t>
            </a:r>
            <a:r>
              <a:rPr lang="pl-PL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financingiem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(m.in.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koszty związane z dostosowaniem lub adaptacją pomieszczeń, inwestycje infrastrukturalne)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zakup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środków trwałych i wartości niematerialnych i prawnych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 wartości jednostkowej powyżej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10 000 zł netto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zakup wyposażenie szkół w sprzęty, urządzenia m.in. zakupy laptopów, komputerów, oprogramowania i innego wyposażenia.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Można jedynie zaplanować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zakup materiałów zużywalnych i drobnych pomocy dydaktycznych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niezbędnych do realizacji zaplanowanych działań, łącznie w ramach wszystkich zadań, </a:t>
            </a:r>
          </a:p>
          <a:p>
            <a:pPr lvl="0" algn="ctr">
              <a:lnSpc>
                <a:spcPct val="150000"/>
              </a:lnSpc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wartości 5% wydatków kwalifikowalnych projektu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1703"/>
      </p:ext>
    </p:extLst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10.2.D – Indywidualizacja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lvl="0" algn="just"/>
            <a:r>
              <a:rPr lang="pl-PL" sz="2000" u="sng" dirty="0">
                <a:latin typeface="+mn-lt"/>
              </a:rPr>
              <a:t>Co można kupić w ramach drobnych pomocy dydaktycznych:</a:t>
            </a:r>
          </a:p>
          <a:p>
            <a:pPr lvl="0" algn="just"/>
            <a:endParaRPr lang="pl-PL" sz="2000" u="sng" dirty="0">
              <a:latin typeface="+mn-lt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materiały do prowadzenia diagnozy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oraz działań ukierunkowanych na wspieranie edukacji włączającej, rozwijanie potencjału rozwojowego uczniów oraz poprawę funkcjonowania uczniów, w szczególności w zakresie komunikowania się z innymi, uczenia się oraz kompetencji emocjonalno-społecznych; 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podręczniki szkolne i materiały dydaktyczne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dostosowane do potrzeb uczniów z niepełnosprawnością; </a:t>
            </a:r>
          </a:p>
          <a:p>
            <a:pPr>
              <a:lnSpc>
                <a:spcPct val="150000"/>
              </a:lnSpc>
            </a:pP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należy oświadczyć we wniosku o dofinansowanie, że zakupione pomoce dydaktyczne lub podręczniki, będą </a:t>
            </a:r>
            <a:r>
              <a:rPr lang="pl-PL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wykorzystywane do prowadzenia działań na rzecz indywidualizacji wsparcia, udzielania pomocy psychologiczno-pedagogicznej oraz wspomagania rozwoju </a:t>
            </a:r>
            <a:br>
              <a:rPr lang="pl-PL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trakcie bieżącej pracy z </a:t>
            </a:r>
            <a:r>
              <a:rPr lang="pl-PL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uczniem</a:t>
            </a:r>
          </a:p>
          <a:p>
            <a:pPr lvl="0">
              <a:lnSpc>
                <a:spcPct val="150000"/>
              </a:lnSpc>
            </a:pP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endParaRPr lang="pl-PL" sz="2600" u="sng" dirty="0">
              <a:latin typeface="+mn-lt"/>
            </a:endParaRPr>
          </a:p>
          <a:p>
            <a:pPr lvl="0" algn="just"/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45515"/>
      </p:ext>
    </p:extLst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10.2.D – Indywidualizacja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lvl="0" algn="just"/>
            <a:r>
              <a:rPr lang="pl-PL" sz="2000" u="sng" dirty="0">
                <a:latin typeface="+mn-lt"/>
              </a:rPr>
              <a:t>Współpraca z rodzicami:</a:t>
            </a:r>
          </a:p>
          <a:p>
            <a:pPr lvl="0" algn="just"/>
            <a:endParaRPr lang="pl-PL" sz="2000" u="sng" dirty="0">
              <a:latin typeface="+mn-lt"/>
            </a:endParaRPr>
          </a:p>
          <a:p>
            <a:pPr marL="285750" marR="1270" indent="-28575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rodzice/opiekunowie prawni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mogą stanowić grupę docelową projektu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 uczestników projektu, dla których przewidziano w projekcie poniesienie wydatków, </a:t>
            </a:r>
          </a:p>
          <a:p>
            <a:pPr marL="285750" marR="1270" indent="-28575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ich udział w danej formie wsparcia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musi wynikać z potrzeb rozwojowych i edukacyjnych ich dziecka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objętego wsparciem i zgodnie z zakresem współpracy rodziców/opiekunów prawnych w indywidualizacji nauczania, wynikającym z rozporządzenia Ministra Edukacji Narodowej z dnia 9 sierpnia 2017 r. w sprawie zasad organizacji i udzielania pomocy psychologiczno-pedagogicznej w publicznych przedszkolach, szkołach i placówkach. </a:t>
            </a:r>
          </a:p>
          <a:p>
            <a:pPr marL="285750" marR="1270" indent="-28575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pomoc psychologiczno-pedagogiczna jest udzielana rodzicom/opiekunom prawnym uczniów w formie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porad, konsultacji, warsztatów i szkoleń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Tj. rodzic/opiekun prawny może brać udział w </a:t>
            </a:r>
            <a:r>
              <a:rPr lang="pl-PL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konsultacjach np. z pedagogiem, psychologiem, logopedą, terapeutą pedagogicznym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 mogą zostać zorganizowane warsztaty dla rodziców o tematyce związanej z realizacją potrzeb dziecka. 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endParaRPr lang="pl-PL" sz="2600" u="sng" dirty="0">
              <a:latin typeface="+mn-lt"/>
            </a:endParaRPr>
          </a:p>
          <a:p>
            <a:pPr lvl="0" algn="just"/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20770"/>
      </p:ext>
    </p:extLst>
  </p:cSld>
  <p:clrMapOvr>
    <a:masterClrMapping/>
  </p:clrMapOvr>
  <p:transition spd="med"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10.2.D – Indywidualizacja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lvl="0" algn="just"/>
            <a:r>
              <a:rPr lang="pl-PL" sz="2000" u="sng" dirty="0">
                <a:latin typeface="+mn-lt"/>
              </a:rPr>
              <a:t>Deklaracje we wniosku o dofinansowanie:</a:t>
            </a:r>
          </a:p>
          <a:p>
            <a:pPr lvl="0" algn="just"/>
            <a:endParaRPr lang="pl-PL" sz="2000" u="sng" dirty="0">
              <a:latin typeface="+mn-lt"/>
            </a:endParaRPr>
          </a:p>
          <a:p>
            <a:pPr marL="285750" marR="1270" indent="-28575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że zaplanowane działania są zgodne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NewRomanPS-BoldMT"/>
              </a:rPr>
              <a:t>z rozporządzeniem MEN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sprawie zasad organizacji i udzielania pomocy psychologiczno-pedagogicznej</a:t>
            </a:r>
          </a:p>
          <a:p>
            <a:pPr marL="285750" marR="1270" indent="-285750" algn="l">
              <a:lnSpc>
                <a:spcPct val="150000"/>
              </a:lnSpc>
              <a:spcAft>
                <a:spcPts val="50"/>
              </a:spcAft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że zaplanowane działania są zgodne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 </a:t>
            </a:r>
            <a:r>
              <a:rPr lang="pl-PL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rozporządzeniem MEN w sprawie warunków organizowania kształcenia, wychowania i opieki dla dzieci i młodzieży niepełnosprawnych, niedostosowanych społecznie i zagrożonych niedostosowaniem społecznym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– jeśli dotyczy</a:t>
            </a:r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endParaRPr lang="pl-PL" sz="2600" u="sng" dirty="0">
              <a:latin typeface="+mn-lt"/>
            </a:endParaRPr>
          </a:p>
          <a:p>
            <a:pPr lvl="0" algn="just"/>
            <a:endParaRPr lang="pl-PL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3915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99288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2900" b="1" dirty="0">
              <a:latin typeface="+mn-lt"/>
              <a:cs typeface="Arial" pitchFamily="34" charset="0"/>
            </a:endParaRPr>
          </a:p>
          <a:p>
            <a:pPr marL="285750" indent="-285750"/>
            <a:endParaRPr lang="pl-PL" sz="2900" dirty="0">
              <a:latin typeface="+mn-lt"/>
              <a:cs typeface="Arial" pitchFamily="34" charset="0"/>
            </a:endParaRPr>
          </a:p>
          <a:p>
            <a:pPr marL="285750" indent="-285750" algn="ctr"/>
            <a:r>
              <a:rPr lang="pl-PL" sz="3400" b="1" dirty="0">
                <a:latin typeface="+mn-lt"/>
              </a:rPr>
              <a:t>Ważne! </a:t>
            </a:r>
          </a:p>
          <a:p>
            <a:pPr marL="285750" indent="-285750" algn="ctr"/>
            <a:endParaRPr lang="pl-PL" sz="3400" b="1" dirty="0">
              <a:latin typeface="+mn-lt"/>
            </a:endParaRPr>
          </a:p>
          <a:p>
            <a:pPr marL="285750" indent="-285750" algn="ctr"/>
            <a:r>
              <a:rPr lang="pl-PL" sz="3400" b="1" dirty="0">
                <a:solidFill>
                  <a:srgbClr val="FF0000"/>
                </a:solidFill>
                <a:latin typeface="+mn-lt"/>
              </a:rPr>
              <a:t>Wykluczone są projekty partnerskie – kryterium dostępu</a:t>
            </a:r>
            <a:endParaRPr lang="pl-PL" sz="3400" dirty="0">
              <a:solidFill>
                <a:srgbClr val="FF0000"/>
              </a:solidFill>
              <a:latin typeface="+mn-lt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Projekty partnerskie</a:t>
            </a: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400" b="1" dirty="0"/>
              <a:t>TYP 10.2.E – Doradztwo i opieka psychologiczno-pedagogiczna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916832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2000" b="1" dirty="0">
                <a:solidFill>
                  <a:schemeClr val="tx1"/>
                </a:solidFill>
              </a:rPr>
              <a:t>10.2.E. </a:t>
            </a:r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Doradztwo i opieka psychologiczno-pedagogiczna dla uczniów</a:t>
            </a:r>
            <a:r>
              <a:rPr lang="pl-PL" sz="2000" dirty="0">
                <a:solidFill>
                  <a:schemeClr val="tx1"/>
                </a:solidFill>
              </a:rPr>
              <a:t>, ze szczególnym uwzględnieniem problematyki ucznia o specjalnych potrzebach rozwojowych i edukacyjnych (m.in. uczniowie z niepełnosprawnościami, uczniowie uzdolnieni, zagrożeni przedwczesnym kończeniem nauki).</a:t>
            </a: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u="sng" dirty="0">
                <a:solidFill>
                  <a:schemeClr val="tx1"/>
                </a:solidFill>
                <a:latin typeface="+mn-lt"/>
              </a:rPr>
              <a:t>Dopuszczalne formy wsparcia: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chemeClr val="tx1"/>
                </a:solidFill>
              </a:rPr>
              <a:t>zgodnie z Rozporządzeniami Ministra Edukacji Narodowej z 2017 r. w sprawie zasad udzielania i organizacji pomocy psychologiczno-pedagogicznej w publicznych przedszkolach, szkołach i placówkach.</a:t>
            </a:r>
          </a:p>
          <a:p>
            <a:pPr marL="457200" indent="-457200" algn="just">
              <a:buAutoNum type="alphaLcParenR"/>
            </a:pPr>
            <a:endParaRPr lang="pl-PL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marL="514350" indent="-514350" algn="ctr"/>
            <a:endParaRPr lang="pl-PL" sz="2800" dirty="0">
              <a:latin typeface="+mn-lt"/>
            </a:endParaRPr>
          </a:p>
          <a:p>
            <a:pPr marL="514350" indent="-514350" algn="ctr"/>
            <a:endParaRPr lang="pl-PL" sz="2800" dirty="0">
              <a:latin typeface="+mn-lt"/>
            </a:endParaRPr>
          </a:p>
          <a:p>
            <a:pPr marL="514350" indent="-514350" algn="just"/>
            <a:endParaRPr lang="pl-PL" sz="3200" dirty="0">
              <a:latin typeface="+mn-lt"/>
            </a:endParaRPr>
          </a:p>
          <a:p>
            <a:pPr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400" b="1" dirty="0"/>
              <a:t>TYP 10.2.E – Doradztwo i opieka psychologiczno-pedagogiczna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9D93B2-4911-4718-BF4D-ED3DDB03EE70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Współpraca z rodzicami: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127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5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rodzice/opiekunowie prawni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mogą stanowić grupę docelową projektu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= uczestników projektu, dla których przewidziano w projekcie poniesienie wydatków, </a:t>
            </a:r>
          </a:p>
          <a:p>
            <a:pPr marL="285750" marR="127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5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ich udział w danej formie wsparcia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musi wynikać z potrzeb rozwojowych i edukacyjnych ich dziecka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objętego wsparciem i zgodnie z zakresem współpracy rodziców/opiekunów prawnych w indywidualizacji nauczania, wynikającym z rozporządzenia Ministra Edukacji Narodowej z dnia 9 sierpnia 2017 r. w sprawie zasad organizacji i udzielania pomocy psychologiczno-pedagogicznej w publicznych przedszkolach, szkołach i placówkach. </a:t>
            </a:r>
          </a:p>
          <a:p>
            <a:pPr marL="285750" marR="127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5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pomoc psychologiczno-pedagogiczna jest udzielana rodzicom/opiekunom prawnym uczniów w formie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porad, konsultacji, warsztatów i szkoleń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Tj. rodzic/opiekun prawny może brać udział w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konsultacjach np. z pedagogiem, psychologiem, logopedą, terapeutą pedagogicznym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; mogą zostać zorganizowane warsztaty dla rodziców o tematyce związanej z realizacją potrzeb dziecka. 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89165"/>
      </p:ext>
    </p:extLst>
  </p:cSld>
  <p:clrMapOvr>
    <a:masterClrMapping/>
  </p:clrMapOvr>
  <p:transition spd="med"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400" b="1" dirty="0"/>
              <a:t>TYP 10.2.E – Doradztwo i opieka psychologiczno-pedagogiczna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9D93B2-4911-4718-BF4D-ED3DDB03EE70}" type="slidenum">
              <a:rPr kumimoji="0" lang="pl-PL" altLang="pl-PL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1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Wykluczenia: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działania i koszty związane z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cross-</a:t>
            </a:r>
            <a:r>
              <a:rPr kumimoji="0" lang="pl-PL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financingiem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(m.in.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koszty związane z dostosowaniem lub adaptacją pomieszczeń, inwestycje infrastrukturalne)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zakup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środków trwałych i wartości niematerialnych i prawnych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o wartości jednostkowej powyżej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10 000 zł netto 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zakup wyposażenie szkół w sprzęty, urządzenia m.in. zakupy laptopów, komputerów, oprogramowania i innego wyposażenia.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Można jedynie zaplanować 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zakup materiałów zużywalnych i drobnych pomocy dydaktycznych 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niezbędnych do realizacji zaplanowanych działań, łącznie w ramach wszystkich zadań,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do wartości 5% wydatków kwalifikowalnych projektu</a:t>
            </a: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.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173911"/>
      </p:ext>
    </p:extLst>
  </p:cSld>
  <p:clrMapOvr>
    <a:masterClrMapping/>
  </p:clrMapOvr>
  <p:transition spd="med"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err="1"/>
              <a:t>Cross-financing</a:t>
            </a:r>
            <a:r>
              <a:rPr lang="pl-PL" sz="2800" b="1" dirty="0"/>
              <a:t> i zakup środków trwałych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0" indent="0">
              <a:buNone/>
            </a:pPr>
            <a:endParaRPr lang="pl-PL" sz="1700" b="1" i="1" u="sng" dirty="0"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Wykluczenia: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działania i koszty związane z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cross-</a:t>
            </a:r>
            <a:r>
              <a:rPr kumimoji="0" lang="pl-PL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financingiem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(m.in.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koszty związane z dostosowaniem lub adaptacją pomieszczeń, inwestycje infrastrukturalne)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zakup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środków trwałych i wartości niematerialnych i prawnych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o wartości jednostkowej powyżej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10 000 zł netto 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zakup wyposażenia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szkół w sprzęty, urządzenia m.in. zakupy laptopów, komputerów, oprogramowania i innego wyposażenia.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Można jedynie zaplanować </a:t>
            </a: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zakup materiałów zużywalnych i drobnych pomocy dydaktycznych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niezbędnych do realizacji zaplanowanych działań, łącznie w ramach wszystkich zadań,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do wartości 5% wydatków kwalifikowalnych projektu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.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algn="just"/>
            <a:endParaRPr lang="pl-PL" sz="1700" b="1" dirty="0">
              <a:latin typeface="+mn-lt"/>
              <a:cs typeface="Arial" pitchFamily="34" charset="0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64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09609558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476897"/>
      </p:ext>
    </p:extLst>
  </p:cSld>
  <p:clrMapOvr>
    <a:masterClrMapping/>
  </p:clrMapOvr>
  <p:transition spd="med"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600" dirty="0"/>
          </a:p>
          <a:p>
            <a:pPr algn="just">
              <a:buFont typeface="Arial" pitchFamily="34" charset="0"/>
              <a:buChar char="•"/>
            </a:pPr>
            <a:r>
              <a:rPr lang="pl-PL" sz="2800" b="1" dirty="0">
                <a:solidFill>
                  <a:schemeClr val="tx1"/>
                </a:solidFill>
              </a:rPr>
              <a:t>grudzień 2021 roku</a:t>
            </a:r>
            <a:r>
              <a:rPr lang="pl-PL" sz="2800" dirty="0">
                <a:solidFill>
                  <a:schemeClr val="tx1"/>
                </a:solidFill>
              </a:rPr>
              <a:t>, w przypadku gdy ocenie podlegać będzie </a:t>
            </a:r>
            <a:r>
              <a:rPr lang="pl-PL" sz="2800" b="1" dirty="0">
                <a:solidFill>
                  <a:schemeClr val="tx1"/>
                </a:solidFill>
              </a:rPr>
              <a:t>do 100 </a:t>
            </a:r>
            <a:r>
              <a:rPr lang="pl-PL" sz="2800" dirty="0">
                <a:solidFill>
                  <a:schemeClr val="tx1"/>
                </a:solidFill>
              </a:rPr>
              <a:t>wniosków, </a:t>
            </a:r>
          </a:p>
          <a:p>
            <a:pPr algn="just"/>
            <a:endParaRPr lang="pl-PL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800" b="1" dirty="0">
                <a:solidFill>
                  <a:schemeClr val="tx1"/>
                </a:solidFill>
              </a:rPr>
              <a:t>styczeń 2022 roku</a:t>
            </a:r>
            <a:r>
              <a:rPr lang="pl-PL" sz="2800" dirty="0">
                <a:solidFill>
                  <a:schemeClr val="tx1"/>
                </a:solidFill>
              </a:rPr>
              <a:t>, w przypadku gdy ocenie podlegać będzie </a:t>
            </a:r>
            <a:r>
              <a:rPr lang="pl-PL" sz="2800" b="1" dirty="0">
                <a:solidFill>
                  <a:schemeClr val="tx1"/>
                </a:solidFill>
              </a:rPr>
              <a:t>powyżej 100 wniosków. </a:t>
            </a:r>
          </a:p>
          <a:p>
            <a:pPr algn="just"/>
            <a:endParaRPr lang="pl-PL" sz="1600" b="1" u="sng" dirty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3528" y="119675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prstClr val="black"/>
                </a:solidFill>
                <a:latin typeface="+mn-lt"/>
              </a:rPr>
              <a:t>Orientacyjny termin rozstrzygnięcia konkursu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39552" y="2852936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4935927"/>
      </p:ext>
    </p:extLst>
  </p:cSld>
  <p:clrMapOvr>
    <a:masterClrMapping/>
  </p:clrMapOvr>
  <p:transition spd="med"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ctr"/>
            <a:r>
              <a:rPr lang="pl-PL" sz="3200" dirty="0" err="1">
                <a:solidFill>
                  <a:prstClr val="black"/>
                </a:solidFill>
                <a:hlinkClick r:id="rId4"/>
              </a:rPr>
              <a:t>pife@dolnyslask.pl</a:t>
            </a: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algn="ctr"/>
            <a:r>
              <a:rPr lang="pl-PL" sz="3200" dirty="0">
                <a:solidFill>
                  <a:prstClr val="black"/>
                </a:solidFill>
              </a:rPr>
              <a:t>Odpowiedzi na najczęściej zadawane pytania będą zamieszczane na stronie: </a:t>
            </a:r>
            <a:r>
              <a:rPr lang="pl-PL" sz="3200" dirty="0" err="1">
                <a:solidFill>
                  <a:prstClr val="black"/>
                </a:solidFill>
                <a:hlinkClick r:id="rId5"/>
              </a:rPr>
              <a:t>www.rpo.dolnyslask.pl</a:t>
            </a:r>
            <a:endParaRPr lang="pl-PL" sz="32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/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67544" y="980728"/>
            <a:ext cx="8425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prstClr val="black"/>
                </a:solidFill>
                <a:latin typeface="+mn-lt"/>
              </a:rPr>
              <a:t>IOK udziela wyjaśnień w kwestiach dotyczących konkursów i odpowiedzi </a:t>
            </a:r>
            <a:br>
              <a:rPr lang="pl-PL" sz="2000" b="1" dirty="0">
                <a:solidFill>
                  <a:prstClr val="black"/>
                </a:solidFill>
                <a:latin typeface="+mn-lt"/>
              </a:rPr>
            </a:br>
            <a:r>
              <a:rPr lang="pl-PL" sz="2000" b="1" dirty="0">
                <a:solidFill>
                  <a:prstClr val="black"/>
                </a:solidFill>
                <a:latin typeface="+mn-lt"/>
              </a:rPr>
              <a:t>na zapytania indywidualne kierowane na adres poczty elektronicznej: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197117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5677417"/>
      </p:ext>
    </p:extLst>
  </p:cSld>
  <p:clrMapOvr>
    <a:masterClrMapping/>
  </p:clrMapOvr>
  <p:transition spd="med"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67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37260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/>
              <a:t>www.rpo.dolnyslask.pl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>
                <a:solidFill>
                  <a:srgbClr val="000000"/>
                </a:solidFill>
              </a:rPr>
              <a:t>Dziękuję za 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endParaRPr lang="pl-PL" sz="2000" b="1" dirty="0">
              <a:latin typeface="+mn-lt"/>
            </a:endParaRPr>
          </a:p>
          <a:p>
            <a:pPr algn="just"/>
            <a:r>
              <a:rPr lang="pl-PL" sz="2100" b="1" dirty="0">
                <a:latin typeface="+mn-lt"/>
              </a:rPr>
              <a:t>Uczestnikami projektów czyli grupą docelową, do której może być skierowane wsparcie w projekcie mogą być: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uczniowie szkół podstawowych;</a:t>
            </a:r>
            <a:endParaRPr lang="pl-PL" sz="1800" dirty="0">
              <a:effectLst/>
              <a:latin typeface="TimesNewRoman,Bold"/>
              <a:ea typeface="Times New Roman" panose="02020603050405020304" pitchFamily="18" charset="0"/>
              <a:cs typeface="TimesNewRoman,Bold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rodzice/opiekunowie prawni uczniów szkół podstawowych;</a:t>
            </a:r>
            <a:endParaRPr lang="pl-PL" sz="1800" dirty="0">
              <a:effectLst/>
              <a:latin typeface="TimesNewRoman,Bold"/>
              <a:ea typeface="Times New Roman" panose="02020603050405020304" pitchFamily="18" charset="0"/>
              <a:cs typeface="TimesNewRoman,Bold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publiczne i niepubliczne szkoły podstawowe (z wyłączeniem szkół dla dorosłych).</a:t>
            </a:r>
            <a:endParaRPr lang="pl-PL" sz="1800" dirty="0">
              <a:effectLst/>
              <a:latin typeface="TimesNewRoman,Bold"/>
              <a:ea typeface="Times New Roman" panose="02020603050405020304" pitchFamily="18" charset="0"/>
              <a:cs typeface="TimesNewRoman,Bold"/>
            </a:endParaRPr>
          </a:p>
          <a:p>
            <a:pPr lvl="0"/>
            <a:endParaRPr lang="pl-PL" sz="1400" dirty="0">
              <a:latin typeface="+mn-lt"/>
            </a:endParaRPr>
          </a:p>
          <a:p>
            <a:pPr algn="just"/>
            <a:endParaRPr lang="pl-PL" dirty="0">
              <a:latin typeface="+mn-lt"/>
            </a:endParaRPr>
          </a:p>
          <a:p>
            <a:pPr algn="just"/>
            <a:r>
              <a:rPr lang="pl-PL" dirty="0">
                <a:latin typeface="+mn-lt"/>
              </a:rPr>
              <a:t>UWAGA! </a:t>
            </a:r>
            <a:r>
              <a:rPr lang="pl-PL" b="1" dirty="0">
                <a:latin typeface="+mn-lt"/>
              </a:rPr>
              <a:t>Projekt niespełniający tego wymogu, tzn. przewidujący wsparcie grupy docelowej niewpisującej się we wskazane powyżej, zostanie odrzucony. </a:t>
            </a:r>
            <a:endParaRPr lang="pl-PL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639944" y="1268760"/>
            <a:ext cx="31029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Uczestnicy projektu</a:t>
            </a: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6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219256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/>
            <a:r>
              <a:rPr lang="pl-PL" sz="1600" b="1" dirty="0">
                <a:latin typeface="+mn-lt"/>
              </a:rPr>
              <a:t>1. Kryterium Wnioskodawcy</a:t>
            </a:r>
          </a:p>
          <a:p>
            <a:endParaRPr lang="pl-PL" sz="1600" b="1" dirty="0">
              <a:latin typeface="+mn-lt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b="1" dirty="0">
                <a:latin typeface="+mn-lt"/>
                <a:cs typeface="Times New Roman" panose="02020603050405020304" pitchFamily="18" charset="0"/>
              </a:rPr>
              <a:t>Czy Wnioskodawcą jest organ prowadzący szkołę podstawową/szkoły podstawowe na terenie województwa dolnośląskiego, objętą/objęte wsparciem w ramach projektu i czy wsparcie w ramach projektu skierowane jest wyłącznie do uczniów szkoły podstawowej/szkół podstawowych objętej/objętych wsparciem w projekcie?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Zadaniem kryterium jest zapewnienie, że wsparcie będzie skierowane tylko </a:t>
            </a:r>
            <a:br>
              <a:rPr lang="pl-PL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 wyłącznie do uczniów szkół podstawowych i będzie realizowane przez organ prowadzący daną szkołę objętą wsparciem lub szkoły objęte wsparciem (wyłączone jest wsparcie dla szkół podstawowych dla dorosłych). Realizacja projektów przy zaangażowaniu organu prowadzącego zwiększy efektywność wsparcia.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Kryterium będzie weryfikowane na podstawie wniosku o dofinansowanie.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Tak/Nie (odrzucenie wniosku)</a:t>
            </a:r>
            <a:endParaRPr lang="pl-PL" sz="1600" b="1" dirty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6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136904" cy="44644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/>
            <a:endParaRPr lang="pl-PL" sz="2100" b="1" dirty="0">
              <a:latin typeface="+mn-lt"/>
              <a:cs typeface="Arial" pitchFamily="34" charset="0"/>
            </a:endParaRPr>
          </a:p>
          <a:p>
            <a:pPr marL="342900" indent="-342900"/>
            <a:endParaRPr lang="pl-PL" sz="2100" b="1" dirty="0">
              <a:latin typeface="+mn-lt"/>
            </a:endParaRPr>
          </a:p>
          <a:p>
            <a:pPr marL="342900" indent="-342900"/>
            <a:r>
              <a:rPr lang="pl-PL" sz="2100" b="1" dirty="0">
                <a:latin typeface="+mn-lt"/>
              </a:rPr>
              <a:t>2. Kryterium liczby wniosków</a:t>
            </a:r>
          </a:p>
          <a:p>
            <a:pPr lvl="0" algn="just">
              <a:lnSpc>
                <a:spcPct val="115000"/>
              </a:lnSpc>
            </a:pPr>
            <a:r>
              <a:rPr lang="pl-PL" sz="1800" dirty="0">
                <a:effectLst/>
                <a:latin typeface="+mn-lt"/>
                <a:ea typeface="Times New Roman" panose="02020603050405020304" pitchFamily="18" charset="0"/>
              </a:rPr>
              <a:t>Czy organ prowadzący szkołę podstawową występuje jako Wnioskodawca:</a:t>
            </a:r>
          </a:p>
          <a:p>
            <a:pPr marL="285750" indent="-285750" algn="just">
              <a:lnSpc>
                <a:spcPct val="115000"/>
              </a:lnSpc>
              <a:buFontTx/>
              <a:buChar char="-"/>
            </a:pPr>
            <a:r>
              <a:rPr lang="pl-PL" dirty="0">
                <a:latin typeface="+mn-lt"/>
              </a:rPr>
              <a:t>w maksymalnie </a:t>
            </a:r>
            <a:r>
              <a:rPr lang="pl-PL" b="1" dirty="0">
                <a:latin typeface="+mn-lt"/>
              </a:rPr>
              <a:t>1 projekcie </a:t>
            </a:r>
            <a:r>
              <a:rPr lang="pl-PL" dirty="0">
                <a:latin typeface="+mn-lt"/>
              </a:rPr>
              <a:t>złożonym w danym naborze w przypadku gdy dany organ prowadzący jest organem prowadzącym </a:t>
            </a:r>
            <a:r>
              <a:rPr lang="pl-PL" b="1" dirty="0">
                <a:latin typeface="+mn-lt"/>
              </a:rPr>
              <a:t>od 1 do 4 szkół podstawowych </a:t>
            </a:r>
            <a:r>
              <a:rPr lang="pl-PL" dirty="0">
                <a:latin typeface="+mn-lt"/>
              </a:rPr>
              <a:t>(z wyłączeniem szkół dla dorosłych), mających siedzibę na terenie województwa dolnośląskiego</a:t>
            </a:r>
          </a:p>
          <a:p>
            <a:pPr marL="285750" lvl="0" indent="-285750" algn="just">
              <a:lnSpc>
                <a:spcPct val="115000"/>
              </a:lnSpc>
              <a:buFontTx/>
              <a:buChar char="-"/>
            </a:pPr>
            <a:r>
              <a:rPr lang="pl-PL" dirty="0">
                <a:effectLst/>
                <a:latin typeface="+mn-lt"/>
                <a:ea typeface="Times New Roman" panose="02020603050405020304" pitchFamily="18" charset="0"/>
              </a:rPr>
              <a:t>w maksymalnie </a:t>
            </a:r>
            <a:r>
              <a:rPr lang="pl-PL" b="1" dirty="0">
                <a:effectLst/>
                <a:latin typeface="+mn-lt"/>
                <a:ea typeface="Times New Roman" panose="02020603050405020304" pitchFamily="18" charset="0"/>
              </a:rPr>
              <a:t>2 projektach </a:t>
            </a:r>
            <a:r>
              <a:rPr lang="pl-PL" dirty="0">
                <a:effectLst/>
                <a:latin typeface="+mn-lt"/>
                <a:ea typeface="Times New Roman" panose="02020603050405020304" pitchFamily="18" charset="0"/>
              </a:rPr>
              <a:t>złożonych w danym naborze w przypadku gdy dany organ prowadzący jest organem prowadzącym </a:t>
            </a:r>
            <a:r>
              <a:rPr lang="pl-PL" b="1" dirty="0">
                <a:effectLst/>
                <a:latin typeface="+mn-lt"/>
                <a:ea typeface="Times New Roman" panose="02020603050405020304" pitchFamily="18" charset="0"/>
              </a:rPr>
              <a:t>od 5 do 10 szkół podstawowych </a:t>
            </a:r>
            <a:r>
              <a:rPr lang="pl-PL" dirty="0">
                <a:effectLst/>
                <a:latin typeface="+mn-lt"/>
                <a:ea typeface="Times New Roman" panose="02020603050405020304" pitchFamily="18" charset="0"/>
              </a:rPr>
              <a:t>(z wyłączeniem szkół dla dorosłych), mających siedzibę na terenie województwa dolnośląskiego</a:t>
            </a:r>
          </a:p>
          <a:p>
            <a:pPr marL="285750" lvl="0" indent="-285750" algn="just">
              <a:lnSpc>
                <a:spcPct val="115000"/>
              </a:lnSpc>
              <a:buFontTx/>
              <a:buChar char="-"/>
            </a:pPr>
            <a:r>
              <a:rPr lang="pl-PL" dirty="0">
                <a:latin typeface="+mn-lt"/>
              </a:rPr>
              <a:t>w maksymalnie </a:t>
            </a:r>
            <a:r>
              <a:rPr lang="pl-PL" b="1" dirty="0">
                <a:latin typeface="+mn-lt"/>
              </a:rPr>
              <a:t>3 projektach </a:t>
            </a:r>
            <a:r>
              <a:rPr lang="pl-PL" dirty="0">
                <a:latin typeface="+mn-lt"/>
              </a:rPr>
              <a:t>złożonych w danym naborze w przypadku gdy dany organ prowadzący jest organem prowadzącym </a:t>
            </a:r>
            <a:r>
              <a:rPr lang="pl-PL" b="1" dirty="0">
                <a:latin typeface="+mn-lt"/>
              </a:rPr>
              <a:t>od 11 do 20 szkół podstawowych </a:t>
            </a:r>
            <a:r>
              <a:rPr lang="pl-PL" dirty="0">
                <a:latin typeface="+mn-lt"/>
              </a:rPr>
              <a:t>(z wyłączeniem szkół dla dorosłych), mających siedzibę na terenie województwa dolnośląskiego</a:t>
            </a:r>
          </a:p>
          <a:p>
            <a:pPr marL="285750" lvl="0" indent="-285750" algn="just">
              <a:lnSpc>
                <a:spcPct val="115000"/>
              </a:lnSpc>
              <a:buFontTx/>
              <a:buChar char="-"/>
            </a:pPr>
            <a:r>
              <a:rPr lang="pl-PL" dirty="0">
                <a:latin typeface="+mn-lt"/>
              </a:rPr>
              <a:t>w maksymalnie </a:t>
            </a:r>
            <a:r>
              <a:rPr lang="pl-PL" b="1" dirty="0">
                <a:latin typeface="+mn-lt"/>
              </a:rPr>
              <a:t>5 projektach </a:t>
            </a:r>
            <a:r>
              <a:rPr lang="pl-PL" dirty="0">
                <a:latin typeface="+mn-lt"/>
              </a:rPr>
              <a:t>złożonych w danym naborze w przypadku gdy dany organ prowadzący jest organem prowadzącym </a:t>
            </a:r>
            <a:r>
              <a:rPr lang="pl-PL" b="1" dirty="0">
                <a:latin typeface="+mn-lt"/>
              </a:rPr>
              <a:t>21 i więcej szkół podstawowych </a:t>
            </a:r>
            <a:r>
              <a:rPr lang="pl-PL" dirty="0">
                <a:latin typeface="+mn-lt"/>
              </a:rPr>
              <a:t>(z wyłączeniem szkół dla dorosłych), mających siedzibę na terenie województwa dolnośląskiego?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l-PL" sz="1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Zadaniem kryterium jest zapewnienie proporcjonalności wsparcia w zależności od liczby szkół prowadzonych przez dany organ prowadzący. Kryterium będzie weryfikowane na podstawie wniosku o dofinansowanie oraz danych z Systemu Informacji Oświatowej.</a:t>
            </a:r>
          </a:p>
          <a:p>
            <a:pPr lvl="0" algn="just">
              <a:lnSpc>
                <a:spcPct val="115000"/>
              </a:lnSpc>
            </a:pPr>
            <a:endParaRPr lang="pl-PL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Tak/Nie (odrzucenie wniosku)</a:t>
            </a: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10765</TotalTime>
  <Words>6424</Words>
  <Application>Microsoft Office PowerPoint</Application>
  <PresentationFormat>Pokaz na ekranie (4:3)</PresentationFormat>
  <Paragraphs>967</Paragraphs>
  <Slides>67</Slides>
  <Notes>67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67</vt:i4>
      </vt:variant>
    </vt:vector>
  </HeadingPairs>
  <TitlesOfParts>
    <vt:vector size="73" baseType="lpstr">
      <vt:lpstr>Arial</vt:lpstr>
      <vt:lpstr>Calibri</vt:lpstr>
      <vt:lpstr>Symbol</vt:lpstr>
      <vt:lpstr>TimesNewRoman,Bold</vt:lpstr>
      <vt:lpstr>Wingdings</vt:lpstr>
      <vt:lpstr>plik</vt:lpstr>
      <vt:lpstr>Prezentacja programu PowerPoint</vt:lpstr>
      <vt:lpstr>Prezentacja programu PowerPoint</vt:lpstr>
      <vt:lpstr>Prezentacja programu PowerPoint</vt:lpstr>
      <vt:lpstr>Kwota środków europejskich przeznaczona na konkurs</vt:lpstr>
      <vt:lpstr>Prezentacja programu PowerPoint</vt:lpstr>
      <vt:lpstr>Prezentacja programu PowerPoint</vt:lpstr>
      <vt:lpstr>Prezentacja programu PowerPoint</vt:lpstr>
      <vt:lpstr>6 kryteriów dostępu</vt:lpstr>
      <vt:lpstr>6 kryteriów dostępu</vt:lpstr>
      <vt:lpstr>6 kryteriów dostępu</vt:lpstr>
      <vt:lpstr>6 kryteriów dostępu</vt:lpstr>
      <vt:lpstr>6 kryteriów dostępu</vt:lpstr>
      <vt:lpstr>6 kryteriów dostępu</vt:lpstr>
      <vt:lpstr>Diagnoza potrzeb edukacyjnych</vt:lpstr>
      <vt:lpstr>3 kryteria formalne specyficzne</vt:lpstr>
      <vt:lpstr>7 kryteriów formalnych</vt:lpstr>
      <vt:lpstr>7 kryteriów formalnych</vt:lpstr>
      <vt:lpstr>7 kryteriów formalnych</vt:lpstr>
      <vt:lpstr>7 kryteriów formalnych</vt:lpstr>
      <vt:lpstr>7 kryteriów formalnych</vt:lpstr>
      <vt:lpstr>2 kryteria merytoryczne specyficzne</vt:lpstr>
      <vt:lpstr>2 kryteria merytoryczne specyficzne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2 kryteria premiujące</vt:lpstr>
      <vt:lpstr>2 kryteria premiujące</vt:lpstr>
      <vt:lpstr>4 kryteria horyzontalne</vt:lpstr>
      <vt:lpstr>Kryterium negocjacji</vt:lpstr>
      <vt:lpstr>Wskaźniki w konkursie</vt:lpstr>
      <vt:lpstr>Wskaźniki programowe – 4 wskaźniki produktu</vt:lpstr>
      <vt:lpstr>Wskaźniki programowe – 4 wskaźniki produktu cd.</vt:lpstr>
      <vt:lpstr>Wskaźniki programowe – 1 wskaźnik rezultatu bezpośredniego</vt:lpstr>
      <vt:lpstr>Wskaźniki horyzontalne – 4 wskaźniki horyzontalne</vt:lpstr>
      <vt:lpstr>Wskaźniki horyzontalne – 4 wskaźniki horyzontalne cd.</vt:lpstr>
      <vt:lpstr>Wskaźniki horyzontalne – 4 wskaźniki horyzontalne cd.</vt:lpstr>
      <vt:lpstr>Wskaźniki projektowe w projektach ryczałtowych</vt:lpstr>
      <vt:lpstr>Przedmiot konkursu</vt:lpstr>
      <vt:lpstr>Przedmiot konkursu – Załącznik nr 4  Standardy realizacji form wsparcia</vt:lpstr>
      <vt:lpstr>Przedmiot konkursu – Załącznik nr 4  Standardy realizacji form wsparcia</vt:lpstr>
      <vt:lpstr>Przedmiot konkursu – Załącznik nr 4  Standardy realizacji form wsparcia</vt:lpstr>
      <vt:lpstr>TYP 10.2.A – Kompetencje kluczowe</vt:lpstr>
      <vt:lpstr>TYP 10.2.A – Kompetencje kluczowe</vt:lpstr>
      <vt:lpstr>TYP 10.2.A – Kompetencje kluczowe</vt:lpstr>
      <vt:lpstr>TYP 10.2.D – Indywidualizacja</vt:lpstr>
      <vt:lpstr>TYP 10.2.D – Indywidualizacja</vt:lpstr>
      <vt:lpstr>TYP 10.2.D – Indywidualizacja</vt:lpstr>
      <vt:lpstr>TYP 10.2.D – Indywidualizacja</vt:lpstr>
      <vt:lpstr>TYP 10.2.D – Indywidualizacja</vt:lpstr>
      <vt:lpstr>TYP 10.2.D – Indywidualizacja</vt:lpstr>
      <vt:lpstr>TYP 10.2.D – Indywidualizacja</vt:lpstr>
      <vt:lpstr>TYP 10.2.E – Doradztwo i opieka psychologiczno-pedagogiczna</vt:lpstr>
      <vt:lpstr>TYP 10.2.E – Doradztwo i opieka psychologiczno-pedagogiczna</vt:lpstr>
      <vt:lpstr>TYP 10.2.E – Doradztwo i opieka psychologiczno-pedagogiczna</vt:lpstr>
      <vt:lpstr>Cross-financing i zakup środków trwałych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Dorota Szafko-Kocowska</cp:lastModifiedBy>
  <cp:revision>1028</cp:revision>
  <cp:lastPrinted>2015-09-17T13:52:11Z</cp:lastPrinted>
  <dcterms:created xsi:type="dcterms:W3CDTF">2010-12-31T07:04:34Z</dcterms:created>
  <dcterms:modified xsi:type="dcterms:W3CDTF">2021-06-25T11:12:20Z</dcterms:modified>
</cp:coreProperties>
</file>