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373" r:id="rId2"/>
    <p:sldId id="610" r:id="rId3"/>
    <p:sldId id="571" r:id="rId4"/>
    <p:sldId id="644" r:id="rId5"/>
    <p:sldId id="580" r:id="rId6"/>
    <p:sldId id="584" r:id="rId7"/>
    <p:sldId id="585" r:id="rId8"/>
    <p:sldId id="626" r:id="rId9"/>
    <p:sldId id="645" r:id="rId10"/>
    <p:sldId id="631" r:id="rId11"/>
    <p:sldId id="649" r:id="rId12"/>
    <p:sldId id="659" r:id="rId13"/>
    <p:sldId id="651" r:id="rId14"/>
    <p:sldId id="652" r:id="rId15"/>
    <p:sldId id="648" r:id="rId16"/>
    <p:sldId id="653" r:id="rId17"/>
    <p:sldId id="621" r:id="rId18"/>
    <p:sldId id="587" r:id="rId19"/>
    <p:sldId id="608" r:id="rId20"/>
    <p:sldId id="609" r:id="rId21"/>
    <p:sldId id="623" r:id="rId22"/>
    <p:sldId id="607" r:id="rId23"/>
    <p:sldId id="589" r:id="rId24"/>
    <p:sldId id="611" r:id="rId25"/>
    <p:sldId id="612" r:id="rId26"/>
    <p:sldId id="613" r:id="rId27"/>
    <p:sldId id="658" r:id="rId28"/>
    <p:sldId id="660" r:id="rId29"/>
    <p:sldId id="640" r:id="rId30"/>
    <p:sldId id="630" r:id="rId31"/>
    <p:sldId id="564" r:id="rId32"/>
  </p:sldIdLst>
  <p:sldSz cx="9144000" cy="6858000" type="screen4x3"/>
  <p:notesSz cx="6743700" cy="98758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 userDrawn="1">
          <p15:clr>
            <a:srgbClr val="A4A3A4"/>
          </p15:clr>
        </p15:guide>
        <p15:guide id="2" pos="2121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9" autoAdjust="0"/>
    <p:restoredTop sz="87202" autoAdjust="0"/>
  </p:normalViewPr>
  <p:slideViewPr>
    <p:cSldViewPr>
      <p:cViewPr varScale="1">
        <p:scale>
          <a:sx n="100" d="100"/>
          <a:sy n="100" d="100"/>
        </p:scale>
        <p:origin x="20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06"/>
        <p:guide pos="2121"/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18.06.2021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18.06.2021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6" rIns="91429" bIns="4571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6" y="4691025"/>
            <a:ext cx="5394331" cy="4444127"/>
          </a:xfrm>
          <a:prstGeom prst="rect">
            <a:avLst/>
          </a:prstGeom>
        </p:spPr>
        <p:txBody>
          <a:bodyPr vert="horz" lIns="91429" tIns="45716" rIns="91429" bIns="45716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2901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3368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9150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06541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584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889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817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1820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25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1704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143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0531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6106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18.06.2021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18.06.2021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18.06.2021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18.06.2021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18.06.2021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18.06.2021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18.06.2021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18.06.2021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18.06.2021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18.06.2021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18.06.2021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18.06.2021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zbarier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rpo.dolnyslask.pl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77343" y="1052736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88757" y="1007433"/>
            <a:ext cx="799288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3200" b="1" dirty="0">
                <a:latin typeface="+mn-lt"/>
              </a:rPr>
              <a:t>Zasada równości szans i niedyskryminacji,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w tym dostępności dla osób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  niepełnosprawnościami </a:t>
            </a: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44208" y="6289120"/>
            <a:ext cx="2592288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pl-PL" b="1" dirty="0"/>
              <a:t>Wrocław, 2021 r.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2.bp.blogspot.com/-UFrHeEwmt8U/TyaIB87FqRI/AAAAAAAAAAU/DxvT90qN5YA/s1600/niepelnosprawnosctaxiolsztyn.png" title="Oznaczenie 4 typów niepełnosprawnośc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9413" y="3008313"/>
            <a:ext cx="330517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980728"/>
            <a:ext cx="8064896" cy="554461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sz="2800" b="1" dirty="0">
                <a:latin typeface="+mn-lt"/>
                <a:ea typeface="Times New Roman" pitchFamily="18" charset="0"/>
                <a:cs typeface="Arial" pitchFamily="34" charset="0"/>
              </a:rPr>
              <a:t>Standard szkoleniowy </a:t>
            </a:r>
          </a:p>
          <a:p>
            <a:pPr lvl="0" algn="ctr" eaLnBrk="1" hangingPunct="1">
              <a:lnSpc>
                <a:spcPct val="150000"/>
              </a:lnSpc>
            </a:pPr>
            <a:endParaRPr lang="pl-PL" sz="2800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dostępne materiały rekrutacyjne i szkoleniowe,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pytanie o szczególne potrzeby,</a:t>
            </a:r>
          </a:p>
          <a:p>
            <a:r>
              <a:rPr lang="pl-PL" sz="2000" b="1" dirty="0">
                <a:latin typeface="+mn-lt"/>
              </a:rPr>
              <a:t> </a:t>
            </a:r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miejsce dostępne architektonicznie.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sz="2000" dirty="0">
              <a:latin typeface="+mn-lt"/>
            </a:endParaRPr>
          </a:p>
          <a:p>
            <a:endParaRPr lang="pl-PL" sz="2000" b="1" dirty="0">
              <a:latin typeface="+mn-lt"/>
            </a:endParaRPr>
          </a:p>
          <a:p>
            <a:r>
              <a:rPr lang="pl-PL" sz="2000" b="1" dirty="0">
                <a:latin typeface="+mn-lt"/>
              </a:rPr>
              <a:t>Przykład: </a:t>
            </a:r>
          </a:p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- w przypadku osób z niepełnosprawnością intelektualną należy zapewnić materiały w języku łatwym do czytania lub w innych wersjach alternatywnych (np. w formie rysunku, symboli),</a:t>
            </a:r>
          </a:p>
          <a:p>
            <a:pPr>
              <a:lnSpc>
                <a:spcPct val="150000"/>
              </a:lnSpc>
            </a:pPr>
            <a:endParaRPr lang="pl-PL" sz="1900" dirty="0">
              <a:solidFill>
                <a:srgbClr val="FF0000"/>
              </a:solidFill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endParaRPr lang="pl-PL" sz="23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6ADE4DB-1293-48F1-8069-D66AA50F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C64BE1D-7BF3-4CCA-B52E-332381A20FC1}"/>
              </a:ext>
            </a:extLst>
          </p:cNvPr>
          <p:cNvSpPr txBox="1"/>
          <p:nvPr/>
        </p:nvSpPr>
        <p:spPr>
          <a:xfrm>
            <a:off x="395536" y="1052736"/>
            <a:ext cx="8496944" cy="51845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latin typeface="+mn-lt"/>
              </a:rPr>
              <a:t>Standard edukacyjny </a:t>
            </a:r>
          </a:p>
          <a:p>
            <a:endParaRPr lang="pl-PL" sz="3400" dirty="0">
              <a:latin typeface="+mn-lt"/>
            </a:endParaRP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1900" dirty="0">
                <a:latin typeface="+mn-lt"/>
              </a:rPr>
              <a:t>szkoła dla wszystkich, </a:t>
            </a: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1900" dirty="0">
                <a:latin typeface="+mn-lt"/>
              </a:rPr>
              <a:t>dostępna przestrzeń - sale, biblioteki, świetlice, jadalnie, łazienki, bezpieczne place zabaw, </a:t>
            </a: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1900" dirty="0">
                <a:latin typeface="+mn-lt"/>
              </a:rPr>
              <a:t>dostępne podręczniki/materiały dydaktyczne, </a:t>
            </a: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1900" dirty="0">
                <a:latin typeface="+mn-lt"/>
              </a:rPr>
              <a:t>komputery i urządzenia medialne, </a:t>
            </a: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1900" dirty="0">
                <a:latin typeface="+mn-lt"/>
              </a:rPr>
              <a:t>kompetencje nauczycieli.</a:t>
            </a: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EFD7E81-3367-4EC7-ADEF-07AB73860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820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5617075-1B95-4442-9810-BB653AB8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2B8BEC9-A22A-41D6-B78C-75AC5DE1358E}"/>
              </a:ext>
            </a:extLst>
          </p:cNvPr>
          <p:cNvSpPr txBox="1"/>
          <p:nvPr/>
        </p:nvSpPr>
        <p:spPr>
          <a:xfrm>
            <a:off x="683568" y="1196752"/>
            <a:ext cx="7920880" cy="49685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70000"/>
              </a:lnSpc>
            </a:pPr>
            <a:r>
              <a:rPr lang="pl-PL" sz="2000" dirty="0">
                <a:latin typeface="+mn-lt"/>
              </a:rPr>
              <a:t>W ramach doskonalenia kompetencji pedagogów powinny być brane pod uwagę takie obszary tematyczne jak: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stereotypy i uprzedzenia wobec osób z niepełnosprawnościami, 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komunikacja oraz strategie nauczania dzieci i młodzieży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z niepełnosprawnościami,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doświadczenie konsekwencji związanych z niepełnosprawnością,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wspierające nowoczesne technologie.</a:t>
            </a: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EE2B5A0A-F885-42CB-B66F-DAE3801BB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91823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C33692D-7621-4D88-9E42-4EC50B4B7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539E9D5-BC16-41CB-8B1D-CE913CE12D40}"/>
              </a:ext>
            </a:extLst>
          </p:cNvPr>
          <p:cNvSpPr txBox="1"/>
          <p:nvPr/>
        </p:nvSpPr>
        <p:spPr>
          <a:xfrm>
            <a:off x="683568" y="1052736"/>
            <a:ext cx="7488832" cy="527925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r>
              <a:rPr lang="pl-PL" sz="2800" b="1" dirty="0">
                <a:latin typeface="+mn-lt"/>
              </a:rPr>
              <a:t>Standard </a:t>
            </a:r>
            <a:r>
              <a:rPr lang="pl-PL" sz="2800" b="1" dirty="0" err="1">
                <a:latin typeface="+mn-lt"/>
              </a:rPr>
              <a:t>informacyjno</a:t>
            </a:r>
            <a:r>
              <a:rPr lang="pl-PL" sz="2800" b="1" dirty="0">
                <a:latin typeface="+mn-lt"/>
              </a:rPr>
              <a:t> – promocyjny</a:t>
            </a:r>
          </a:p>
          <a:p>
            <a:endParaRPr lang="pl-PL" sz="2100" u="sng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dotyczy wydarzeń, materiałów oraz kampanii medialnych, 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komunikacja z uczestnikami musi być możliwa przez co najmniej dwa kanały komunikacji (wzrok i słuch), 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materiały z wydarzenia są udostępniane w postaci dostępnych  plików, 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filmy i multimedia wyświetlane podczas wydarzenia zawierają </a:t>
            </a:r>
            <a:r>
              <a:rPr lang="pl-PL" sz="2000" dirty="0" err="1">
                <a:latin typeface="+mn-lt"/>
              </a:rPr>
              <a:t>audiodeskrypcję</a:t>
            </a:r>
            <a:r>
              <a:rPr lang="pl-PL" sz="2000" dirty="0">
                <a:latin typeface="+mn-lt"/>
              </a:rPr>
              <a:t>. </a:t>
            </a:r>
          </a:p>
          <a:p>
            <a:endParaRPr lang="pl-PL" b="1" dirty="0"/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3C56D23F-53CA-410E-AC88-72D65F4F2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45000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7BEEC1D-C795-4EAC-A76E-0A50FCF5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  <p:pic>
        <p:nvPicPr>
          <p:cNvPr id="3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7AC90F9F-08A6-4BB4-8D38-04E9D9655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536FD3B2-58FA-46DF-A1E5-D52FF03405D8}"/>
              </a:ext>
            </a:extLst>
          </p:cNvPr>
          <p:cNvSpPr txBox="1"/>
          <p:nvPr/>
        </p:nvSpPr>
        <p:spPr>
          <a:xfrm>
            <a:off x="467543" y="1052736"/>
            <a:ext cx="8219257" cy="540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2800" b="1" dirty="0">
                <a:latin typeface="+mn-lt"/>
              </a:rPr>
              <a:t>Standard architektoniczny</a:t>
            </a:r>
          </a:p>
          <a:p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To szczegółowe zalecenia dla budynków, miejsc organizacji projektu czy stanowisk postojowych dla samochodów osób z niepełnosprawnościami.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0" indent="0" algn="ctr">
              <a:buNone/>
            </a:pPr>
            <a:r>
              <a:rPr lang="pl-PL" sz="2400" b="1" dirty="0"/>
              <a:t>Standard transportowy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+mn-lt"/>
              </a:rPr>
              <a:t>Jest to standard skierowany  przede wszystkim do projektów wdrażanych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w ramach EFRR i dotyczy obszarów: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Kolej, Transport publiczny miejski, Infrastruktura transportowa. 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Wykazane obszary winny być dostosowane do potrzeb osób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z niepełnosprawnościami oraz o ograniczonej możliwości poruszania się.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6986951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61FDE8E-6A93-4756-B1CA-83981FFD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54EC85-893E-4CB0-9831-22BDAA4C61C3}"/>
              </a:ext>
            </a:extLst>
          </p:cNvPr>
          <p:cNvSpPr txBox="1"/>
          <p:nvPr/>
        </p:nvSpPr>
        <p:spPr>
          <a:xfrm>
            <a:off x="611560" y="908720"/>
            <a:ext cx="8280920" cy="554461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sz="3000" b="1" dirty="0">
                <a:latin typeface="+mn-lt"/>
                <a:ea typeface="Times New Roman" pitchFamily="18" charset="0"/>
                <a:cs typeface="Arial" pitchFamily="34" charset="0"/>
              </a:rPr>
              <a:t>Standard cyfrowy</a:t>
            </a:r>
          </a:p>
          <a:p>
            <a:endParaRPr lang="pl-PL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Strony internetowe,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Aplikacje desktopowe/mobilne,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Dokumenty elektroniczne,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Multimedia (np. video, gry),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Sprzęt informatyczny ogólnego przeznaczenia (np. komputery, tablety, telefony),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Sprzęt informatyczny szczególnego przeznaczenia (np. biletomaty). 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eaLnBrk="1" hangingPunct="1">
              <a:lnSpc>
                <a:spcPct val="150000"/>
              </a:lnSpc>
            </a:pPr>
            <a:r>
              <a:rPr lang="pl-PL" sz="1900" dirty="0">
                <a:latin typeface="+mn-lt"/>
              </a:rPr>
              <a:t>Wszystkie zasoby cyfrowe, które będą tworzone w ramach projektów  muszą spełniać kryteria dostępności opisane w </a:t>
            </a:r>
            <a:r>
              <a:rPr lang="pl-PL" sz="1900" i="1" dirty="0">
                <a:latin typeface="+mn-lt"/>
              </a:rPr>
              <a:t>Standardzie cyfrowym</a:t>
            </a:r>
            <a:r>
              <a:rPr lang="pl-PL" sz="1900" dirty="0">
                <a:latin typeface="+mn-lt"/>
              </a:rPr>
              <a:t>. Zastosowanie niniejszych standardów pozwoli na  wygodne, intuicyjne korzystanie z  tych zasobów osobom </a:t>
            </a:r>
            <a:br>
              <a:rPr lang="pl-PL" sz="1900" dirty="0">
                <a:latin typeface="+mn-lt"/>
              </a:rPr>
            </a:br>
            <a:r>
              <a:rPr lang="pl-PL" sz="1900" dirty="0">
                <a:latin typeface="+mn-lt"/>
              </a:rPr>
              <a:t>z różnymi rodzajami niepełnosprawności.</a:t>
            </a:r>
          </a:p>
          <a:p>
            <a:pPr eaLnBrk="1" hangingPunct="1">
              <a:lnSpc>
                <a:spcPct val="150000"/>
              </a:lnSpc>
            </a:pPr>
            <a:endParaRPr lang="pl-PL" dirty="0"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24E23E4B-57AB-400B-B25B-2E95A2165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300849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D7B92E64-9EDA-4BD3-920B-CB2BAD0E8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Przykładowe zapisy </a:t>
            </a:r>
            <a:r>
              <a:rPr lang="pl-PL" sz="2000" b="1" dirty="0"/>
              <a:t>Standardu cyfrowego </a:t>
            </a:r>
            <a:r>
              <a:rPr lang="pl-PL" sz="2000" dirty="0"/>
              <a:t>obowiązujące wnioskodawcę:</a:t>
            </a:r>
            <a:br>
              <a:rPr lang="pl-PL" sz="2000" dirty="0"/>
            </a:br>
            <a:endParaRPr lang="pl-PL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umieszczone nagrania dźwiękowe muszą być uzupełnione o plik tekstowy zawierający te same informacje wraz z informacjami o istotnych dźwiękach takich jak odgłosy tła,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kolor nie jest wykorzystywany jako jedyny wizualny sposób przekazywania szczególnych informacji,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treści nietekstowe np. zdjęcia muszą posiadać tekst alternatywny, który zawiera wszystkie istotne dla użytkownika informacje,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Zwiększanie tekstu do 200% bez użycia technologii wspomagających.</a:t>
            </a:r>
          </a:p>
          <a:p>
            <a:pPr marL="0" indent="0">
              <a:buNone/>
            </a:pPr>
            <a:endParaRPr lang="pl-PL" sz="14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4044923-C7C3-4BC7-8476-4AB4354C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  <p:pic>
        <p:nvPicPr>
          <p:cNvPr id="6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19F9FA8C-71C3-494D-9FA7-BCF31E7DD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908759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699792" y="1340768"/>
            <a:ext cx="3096344" cy="7200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251520" y="103357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pl-PL" sz="2800" b="1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Mechanizm racjonalnych usprawnień</a:t>
            </a:r>
            <a:endParaRPr lang="pl-PL" sz="2800" b="1" dirty="0">
              <a:latin typeface="+mj-lt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83568" y="2636913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39552" y="2080012"/>
            <a:ext cx="8064896" cy="408529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To konieczne i odpowiednie zmiany oraz dostosowania, w celu zapewnienia możliwości korzystania (dostępności) dla osób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z niepełnosprawnościami z wszelkich praw człowieka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i podstawowych wolności.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pl-PL" sz="2400" dirty="0">
                <a:latin typeface="+mn-lt"/>
              </a:rPr>
              <a:t>Mechanizm racjonalnych usprawnień  pojawia się na </a:t>
            </a:r>
            <a:r>
              <a:rPr lang="pl-PL" sz="2400" b="1" dirty="0">
                <a:latin typeface="+mn-lt"/>
              </a:rPr>
              <a:t>etapie realizacji projektu</a:t>
            </a:r>
            <a:r>
              <a:rPr lang="pl-PL" sz="2400" dirty="0">
                <a:latin typeface="+mn-lt"/>
              </a:rPr>
              <a:t>.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b="1" dirty="0"/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17444" y="980728"/>
            <a:ext cx="8197668" cy="5375621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v"/>
              <a:defRPr/>
            </a:pPr>
            <a:r>
              <a:rPr lang="pl-PL" altLang="pl-PL" dirty="0">
                <a:latin typeface="+mn-lt"/>
              </a:rPr>
              <a:t>Możliwość finansowania specyficznych usług nieprzewidzianych z góry we wniosku </a:t>
            </a:r>
            <a:br>
              <a:rPr lang="pl-PL" altLang="pl-PL" dirty="0">
                <a:latin typeface="+mn-lt"/>
              </a:rPr>
            </a:br>
            <a:r>
              <a:rPr lang="pl-PL" altLang="pl-PL" dirty="0">
                <a:latin typeface="+mn-lt"/>
              </a:rPr>
              <a:t>o dofinansowanie projektu, lecz uruchamianych wraz z pojawieniem się w projekcie </a:t>
            </a:r>
            <a:br>
              <a:rPr lang="pl-PL" altLang="pl-PL" dirty="0">
                <a:latin typeface="+mn-lt"/>
              </a:rPr>
            </a:br>
            <a:r>
              <a:rPr lang="pl-PL" altLang="pl-PL" dirty="0">
                <a:latin typeface="+mn-lt"/>
              </a:rPr>
              <a:t>(w charakterze uczestnika lub personelu) osoby z niepełnosprawnością.</a:t>
            </a:r>
          </a:p>
          <a:p>
            <a:pPr eaLnBrk="1" hangingPunct="1">
              <a:lnSpc>
                <a:spcPct val="160000"/>
              </a:lnSpc>
              <a:defRPr/>
            </a:pPr>
            <a:endParaRPr lang="pl-PL" altLang="pl-PL" dirty="0">
              <a:latin typeface="+mn-lt"/>
            </a:endParaRPr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Wnioskodawca może skorzystać z przesunięcia środków w budżecie lub wnioskować </a:t>
            </a:r>
            <a:b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</a:b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o zwiększenie wartości projektu. Maksymalny koszt mechanizmu racjonalnych usprawnień na jedną osobę w projekcie wynosi 12 000 złotych</a:t>
            </a:r>
            <a:r>
              <a:rPr lang="pl-PL" dirty="0">
                <a:latin typeface="+mn-lt"/>
                <a:ea typeface="Times New Roman"/>
              </a:rPr>
              <a:t> brutto.</a:t>
            </a:r>
          </a:p>
          <a:p>
            <a:pPr eaLnBrk="1" hangingPunct="1">
              <a:lnSpc>
                <a:spcPct val="160000"/>
              </a:lnSpc>
              <a:defRPr/>
            </a:pPr>
            <a:endParaRPr lang="pl-PL" dirty="0">
              <a:latin typeface="+mn-lt"/>
              <a:ea typeface="Times New Roman"/>
            </a:endParaRPr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</a:rPr>
              <a:t>Koszty te muszą być pokrywane z puli  środków w ramach kosztów bezpośrednich. </a:t>
            </a:r>
          </a:p>
          <a:p>
            <a:pPr eaLnBrk="1" hangingPunct="1">
              <a:lnSpc>
                <a:spcPct val="160000"/>
              </a:lnSpc>
              <a:defRPr/>
            </a:pPr>
            <a:endParaRPr lang="pl-PL" dirty="0">
              <a:latin typeface="+mn-lt"/>
              <a:ea typeface="Times New Roman"/>
            </a:endParaRPr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</a:rPr>
              <a:t>Ponosząc</a:t>
            </a:r>
            <a:r>
              <a:rPr lang="pl-PL" dirty="0">
                <a:latin typeface="+mn-lt"/>
                <a:ea typeface="Calibri" pitchFamily="34" charset="0"/>
                <a:cs typeface="Times New Roman" pitchFamily="18" charset="0"/>
              </a:rPr>
              <a:t> wydatki na mechanizm racjonalnych usprawnień, beneficjent jest zobowiązany do uzasadnienia konieczności poniesienia takich kosztów z zastosowaniem najbardziej efektywnego dla danego przypadku sposobu.</a:t>
            </a:r>
            <a:endParaRPr lang="pl-PL" dirty="0">
              <a:latin typeface="+mn-lt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553036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618092" y="1015634"/>
            <a:ext cx="7842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+mj-lt"/>
              </a:rPr>
              <a:t>Projekty ogólnodostępne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754878"/>
            <a:ext cx="8280920" cy="49144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 projektach ogólnodostępnych, w przypadku wystąpienia potrzeby sfinansowania kosztów wynikających z posiadanych niepełnosprawności przez uczestników (lub personel) projektu, wnioskodawca korzysta z przesunięcia środków w projekcie lub wnioskuje o zwiększenie wartości projektu w ramach skorzystania z mechanizm racjonalnych usprawnień.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Wnioskodawca w projektach ogólnodostępnych nie powinien zakładać,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że w projekcie nie wystąpi udział osób z niepełnosprawnością. Jednakże nie powinien zakładać osiągnięcia określonych celów dla osób z niepełnosprawnością ani też planować określonych wydatków na te cele w budżecie, gdyż nie wie czy ta grupa uczestników rzeczywiście pojawi się w projekcie. </a:t>
            </a: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09021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06010" y="980728"/>
            <a:ext cx="8054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n-lt"/>
              </a:rPr>
              <a:t>Najważniejsze</a:t>
            </a:r>
            <a:r>
              <a:rPr lang="pl-PL" sz="2800" b="1" dirty="0">
                <a:latin typeface="+mn-lt"/>
              </a:rPr>
              <a:t> </a:t>
            </a:r>
            <a:r>
              <a:rPr lang="pl-PL" sz="2800" dirty="0">
                <a:latin typeface="+mn-lt"/>
              </a:rPr>
              <a:t>regulacje</a:t>
            </a:r>
          </a:p>
        </p:txBody>
      </p:sp>
      <p:sp>
        <p:nvSpPr>
          <p:cNvPr id="7" name="Prostokąt 6"/>
          <p:cNvSpPr/>
          <p:nvPr/>
        </p:nvSpPr>
        <p:spPr>
          <a:xfrm>
            <a:off x="179512" y="-82260519"/>
            <a:ext cx="78488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l-PL" b="1" i="1" u="sng" dirty="0">
              <a:latin typeface="+mn-lt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b="1" dirty="0">
              <a:latin typeface="+mn-lt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95536" y="1503948"/>
            <a:ext cx="8424936" cy="5165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eaLnBrk="1" hangingPunct="1">
              <a:lnSpc>
                <a:spcPct val="17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400" b="1" dirty="0">
                <a:latin typeface="+mn-lt"/>
                <a:cs typeface="Arial" charset="0"/>
              </a:rPr>
              <a:t>Rozporządzenie PE i Rady 1303/2013 – art. 7</a:t>
            </a:r>
          </a:p>
          <a:p>
            <a:pPr marL="273050">
              <a:lnSpc>
                <a:spcPct val="170000"/>
              </a:lnSpc>
              <a:tabLst>
                <a:tab pos="273050" algn="l"/>
              </a:tabLst>
            </a:pPr>
            <a:r>
              <a:rPr lang="pl-PL" sz="1400" i="1" dirty="0">
                <a:latin typeface="+mn-lt"/>
              </a:rPr>
              <a:t>„</a:t>
            </a:r>
            <a:r>
              <a:rPr lang="pl-PL" sz="1400" dirty="0">
                <a:latin typeface="+mn-lt"/>
              </a:rPr>
              <a:t>Państwa członkowskie i Komisja podejmują odpowiednie kroki w celu zapobiegania wszelkim formom dyskryminacji ze względu na płeć, rasę lub pochodzenie etniczne, religię lub światopogląd, niepełnosprawność, wiek lub orientację seksualną podczas przygotowania i wdrażania programów. W procesie przygotowywania i wdrażania programów należy w szczególności wziąć pod uwagę zapewnienie dostępności dla osób z niepełnosprawnościami</a:t>
            </a:r>
            <a:r>
              <a:rPr lang="pl-PL" sz="1400" i="1" dirty="0">
                <a:latin typeface="+mn-lt"/>
              </a:rPr>
              <a:t>”.</a:t>
            </a:r>
          </a:p>
          <a:p>
            <a:pPr marL="273050" indent="-273050" eaLnBrk="1" hangingPunct="1">
              <a:lnSpc>
                <a:spcPct val="17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400" b="1" dirty="0">
                <a:latin typeface="+mn-lt"/>
                <a:cs typeface="Arial" charset="0"/>
              </a:rPr>
              <a:t>Konwencja ONZ o prawach osób niepełnosprawnych </a:t>
            </a:r>
            <a:r>
              <a:rPr lang="pl-PL" altLang="pl-PL" sz="1400" dirty="0">
                <a:latin typeface="+mn-lt"/>
                <a:cs typeface="Arial" charset="0"/>
              </a:rPr>
              <a:t>- ratyfikowana przez PL w 2012r.</a:t>
            </a:r>
            <a:r>
              <a:rPr lang="pl-PL" altLang="pl-PL" sz="1400" dirty="0">
                <a:latin typeface="+mn-lt"/>
              </a:rPr>
              <a:t> </a:t>
            </a:r>
            <a:r>
              <a:rPr lang="pl-PL" sz="1400" dirty="0">
                <a:latin typeface="+mn-lt"/>
              </a:rPr>
              <a:t>„Niepełnosprawność powstaje w wyniku interakcji pomiędzy osobami z dysfunkcjami a barierami środowiskowymi i wynikającymi </a:t>
            </a:r>
            <a:br>
              <a:rPr lang="pl-PL" sz="1400" dirty="0">
                <a:latin typeface="+mn-lt"/>
              </a:rPr>
            </a:br>
            <a:r>
              <a:rPr lang="pl-PL" sz="1400" dirty="0">
                <a:latin typeface="+mn-lt"/>
              </a:rPr>
              <a:t>z postaw ludzkich, będącej przeszkodą dla pełnego uczestnictwa osób niepełnosprawnych w życiu społecznym, na równych zasadach z innymi obywatelami</a:t>
            </a:r>
            <a:r>
              <a:rPr lang="pl-PL" sz="1400" i="1" dirty="0">
                <a:latin typeface="+mn-lt"/>
              </a:rPr>
              <a:t>”.</a:t>
            </a:r>
          </a:p>
          <a:p>
            <a:pPr marL="285750" indent="-285750" eaLnBrk="1" hangingPunct="1">
              <a:lnSpc>
                <a:spcPct val="17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400" b="1" dirty="0">
                <a:latin typeface="+mn-lt"/>
                <a:cs typeface="Arial" charset="0"/>
              </a:rPr>
              <a:t>Wytyczne</a:t>
            </a:r>
            <a:r>
              <a:rPr lang="pl-PL" altLang="pl-PL" sz="1400" dirty="0">
                <a:latin typeface="+mn-lt"/>
                <a:cs typeface="Arial" charset="0"/>
              </a:rPr>
              <a:t> w zakresie realizacji zasady równości szans i niedyskryminacji, w tym dostępności dla osób </a:t>
            </a:r>
            <a:br>
              <a:rPr lang="pl-PL" altLang="pl-PL" sz="1400" dirty="0">
                <a:latin typeface="+mn-lt"/>
                <a:cs typeface="Arial" charset="0"/>
              </a:rPr>
            </a:br>
            <a:r>
              <a:rPr lang="pl-PL" altLang="pl-PL" sz="1400" dirty="0">
                <a:latin typeface="+mn-lt"/>
                <a:cs typeface="Arial" charset="0"/>
              </a:rPr>
              <a:t>z niepełnosprawnościami oraz zasady równości szans kobiet i mężczyzn w ramach funduszy unijnych na lata 2014-2020 (</a:t>
            </a:r>
            <a:r>
              <a:rPr lang="pl-PL" sz="1400" dirty="0">
                <a:latin typeface="+mn-lt"/>
                <a:cs typeface="Arial" charset="0"/>
              </a:rPr>
              <a:t>załącznik nr 2 - </a:t>
            </a:r>
            <a:r>
              <a:rPr lang="pl-PL" sz="1400" b="1" dirty="0">
                <a:latin typeface="+mn-lt"/>
                <a:cs typeface="Arial" charset="0"/>
              </a:rPr>
              <a:t>Standardy dostępności dla polityki spójności 2014-2020</a:t>
            </a:r>
            <a:r>
              <a:rPr lang="pl-PL" sz="1400" dirty="0">
                <a:latin typeface="+mn-lt"/>
                <a:cs typeface="Arial" charset="0"/>
              </a:rPr>
              <a:t>).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49574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310002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107504" y="1196752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+mj-lt"/>
              </a:rPr>
              <a:t>Projekty dedykowane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11560" y="1988840"/>
            <a:ext cx="8136904" cy="38884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wyłącznie na osoby z niepełnoprawnościami  lub </a:t>
            </a: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w których założono określony % udziału osób z niepełnosprawnościami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rozpoznanymi potrzebami. </a:t>
            </a:r>
          </a:p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755576" y="2170411"/>
            <a:ext cx="72008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</a:pPr>
            <a:r>
              <a:rPr lang="pl-PL" dirty="0">
                <a:solidFill>
                  <a:prstClr val="black"/>
                </a:solidFill>
                <a:latin typeface="Calibri"/>
              </a:rPr>
              <a:t>Projekty skierowane: 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060242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1340768"/>
            <a:ext cx="8568952" cy="32403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323528" y="1052736"/>
            <a:ext cx="8363272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 projekcie dedykowanym wnioskodawca ma możliwość uwzględnienia wydatków na zapewnienie dostępności na etapie sporządzania wniosku o dofinansowanie. Wówczas limit 12 tys. zł. na uczestnika nie obowiązuje, gdyż nie jest to mechanizm racjonalnych usprawnień, a zaprojektowanie wsparcia w oparciu o koncepcję uniwersalnego projektowania czyli w oparciu o </a:t>
            </a:r>
            <a:r>
              <a:rPr lang="pl-PL" b="1" dirty="0">
                <a:latin typeface="+mn-lt"/>
              </a:rPr>
              <a:t>Standardy dostępności</a:t>
            </a:r>
            <a:r>
              <a:rPr lang="pl-PL" dirty="0">
                <a:latin typeface="+mn-lt"/>
              </a:rPr>
              <a:t>. </a:t>
            </a: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Jednocześnie konieczne jest </a:t>
            </a:r>
            <a:r>
              <a:rPr lang="pl-PL" b="1" dirty="0">
                <a:latin typeface="+mn-lt"/>
              </a:rPr>
              <a:t>wskazanie w projekcie diagnozy potrzeb </a:t>
            </a:r>
            <a:r>
              <a:rPr lang="pl-PL" dirty="0">
                <a:latin typeface="+mn-lt"/>
              </a:rPr>
              <a:t>danej grupy osób z niepełnosprawnościami oraz zaplanowanie działań i wskaźników adekwatnych do skali środków przeznaczonych na wsparcie bezpośrednie osoby.</a:t>
            </a: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Jednakże w projekcie dedykowanym możliwe jest wykorzystanie mechanizmu racjonalnych usprawnień np. gdy w projekcie dedykowanym osobom niesłyszącym, pojawi się osoba z dodatkową dysfunkcją - np. z niepełnosprawnością ruchową. </a:t>
            </a:r>
          </a:p>
          <a:p>
            <a:endParaRPr lang="pl-PL" b="1" dirty="0">
              <a:solidFill>
                <a:schemeClr val="accent1"/>
              </a:solidFill>
            </a:endParaRP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75556" y="1346150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+mj-lt"/>
              </a:rPr>
              <a:t>Neutralność produktów projektu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012160" y="141277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55576" y="2852936"/>
            <a:ext cx="7560840" cy="33843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10" name="Prostokąt 9"/>
          <p:cNvSpPr/>
          <p:nvPr/>
        </p:nvSpPr>
        <p:spPr>
          <a:xfrm>
            <a:off x="323528" y="2446214"/>
            <a:ext cx="8496944" cy="3234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Neutralność projektu nie istnieje. Natomiast </a:t>
            </a:r>
            <a:r>
              <a:rPr lang="pl-PL" sz="2000" b="1" dirty="0">
                <a:latin typeface="+mn-lt"/>
              </a:rPr>
              <a:t>neutralność produktu </a:t>
            </a:r>
            <a:r>
              <a:rPr lang="pl-PL" sz="2000" dirty="0">
                <a:latin typeface="+mn-lt"/>
              </a:rPr>
              <a:t>jest sytuacją rzadką oraz wyjątkową ponieważ odbiorcą  każdego z produktów projektu może być osobą z niepełnosprawnością. </a:t>
            </a:r>
          </a:p>
          <a:p>
            <a:pPr>
              <a:lnSpc>
                <a:spcPct val="150000"/>
              </a:lnSpc>
            </a:pPr>
            <a:endParaRPr lang="pl-PL" sz="2000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Neutralny nie oznacza, że produkt będzie niedostępny. Produkt ma charakter neutralny czyli nie ogranicza dostępności dla osób z niepełnosprawnościami.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n-lt"/>
            </a:endParaRPr>
          </a:p>
        </p:txBody>
      </p:sp>
      <p:pic>
        <p:nvPicPr>
          <p:cNvPr id="12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268760"/>
            <a:ext cx="8280920" cy="49685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Jeżeli Wnioskodawca uznaje, że  </a:t>
            </a:r>
            <a:r>
              <a:rPr lang="pl-PL" sz="2000" b="1" dirty="0">
                <a:latin typeface="+mn-lt"/>
              </a:rPr>
              <a:t>produkty projektu </a:t>
            </a:r>
            <a:r>
              <a:rPr lang="pl-PL" sz="2000" dirty="0">
                <a:latin typeface="+mn-lt"/>
              </a:rPr>
              <a:t>mają neutralny wpływ na realizację tej zasady, wówczas musi zostać to  udowodnione (wykazane) w treści wniosku o dofinansowanie.  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Należy wykazać, że produkt projektu nie ma bezpośrednich użytkowników,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a we wniosku o dofinansowanie (pkt. 1.20 </a:t>
            </a:r>
            <a:r>
              <a:rPr lang="pl-PL" sz="2000" b="1" dirty="0">
                <a:latin typeface="+mn-lt"/>
              </a:rPr>
              <a:t>Typ projektu</a:t>
            </a:r>
            <a:r>
              <a:rPr lang="pl-PL" sz="2000" dirty="0">
                <a:latin typeface="+mn-lt"/>
              </a:rPr>
              <a:t>)</a:t>
            </a:r>
            <a:r>
              <a:rPr lang="pl-PL" sz="2000" b="1" dirty="0">
                <a:latin typeface="+mn-lt"/>
              </a:rPr>
              <a:t> </a:t>
            </a:r>
            <a:r>
              <a:rPr lang="pl-PL" sz="2000" dirty="0">
                <a:latin typeface="+mn-lt"/>
              </a:rPr>
              <a:t>z listy rozwijanej powinna zostać wybrana opcja:  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- projekt, w którym nie stosuje się zasady dostępności dla osób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z niepełnosprawnościami.</a:t>
            </a:r>
          </a:p>
          <a:p>
            <a:pPr>
              <a:lnSpc>
                <a:spcPct val="150000"/>
              </a:lnSpc>
            </a:pPr>
            <a:endParaRPr lang="pl-PL" i="1" u="sng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90110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23528" y="1052736"/>
            <a:ext cx="8496944" cy="5472608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ctr"/>
            <a:r>
              <a:rPr lang="pl-PL" sz="2300" b="1" dirty="0">
                <a:latin typeface="+mn-lt"/>
              </a:rPr>
              <a:t>Zawsze należy zapoznać się z instrukcją wypełniania wniosków.</a:t>
            </a:r>
          </a:p>
          <a:p>
            <a:pPr algn="ctr"/>
            <a:endParaRPr lang="pl-PL" sz="2300" b="1" dirty="0">
              <a:latin typeface="+mn-lt"/>
              <a:cs typeface="Arial" pitchFamily="34" charset="0"/>
            </a:endParaRPr>
          </a:p>
          <a:p>
            <a:pPr algn="ctr"/>
            <a:endParaRPr lang="pl-PL" sz="2300" b="1" dirty="0">
              <a:latin typeface="+mn-lt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2300" dirty="0">
                <a:latin typeface="+mn-lt"/>
                <a:cs typeface="Arial" pitchFamily="34" charset="0"/>
              </a:rPr>
              <a:t>We wniosku o dofinansowanie projektu wymaga się </a:t>
            </a:r>
            <a:r>
              <a:rPr lang="pl-PL" sz="2300" b="1" dirty="0">
                <a:latin typeface="+mn-lt"/>
                <a:cs typeface="Arial" pitchFamily="34" charset="0"/>
              </a:rPr>
              <a:t>wykazania pozytywnego wpływu </a:t>
            </a:r>
            <a:r>
              <a:rPr lang="pl-PL" sz="2300" dirty="0">
                <a:latin typeface="+mn-lt"/>
                <a:cs typeface="Arial" pitchFamily="34" charset="0"/>
              </a:rPr>
              <a:t>realizacji projektu na zasadę równości szans i niedyskryminacji, w tym dostępności dla osób </a:t>
            </a:r>
            <a:br>
              <a:rPr lang="pl-PL" sz="2300" dirty="0">
                <a:latin typeface="+mn-lt"/>
                <a:cs typeface="Arial" pitchFamily="34" charset="0"/>
              </a:rPr>
            </a:br>
            <a:r>
              <a:rPr lang="pl-PL" sz="2300" dirty="0">
                <a:latin typeface="+mn-lt"/>
                <a:cs typeface="Arial" pitchFamily="34" charset="0"/>
              </a:rPr>
              <a:t>z niepełnosprawnościami.</a:t>
            </a:r>
          </a:p>
          <a:p>
            <a:pPr algn="ctr"/>
            <a:endParaRPr lang="pl-PL" sz="2300" u="dbl" dirty="0">
              <a:latin typeface="+mn-lt"/>
            </a:endParaRPr>
          </a:p>
          <a:p>
            <a:pPr algn="ctr"/>
            <a:endParaRPr lang="pl-PL" sz="2300" b="1" dirty="0">
              <a:latin typeface="+mn-lt"/>
            </a:endParaRPr>
          </a:p>
          <a:p>
            <a:pPr marL="342900" indent="-342900">
              <a:lnSpc>
                <a:spcPct val="170000"/>
              </a:lnSpc>
              <a:buFont typeface="+mj-lt"/>
              <a:buAutoNum type="arabicPeriod"/>
            </a:pPr>
            <a:r>
              <a:rPr lang="pl-PL" sz="2300" dirty="0">
                <a:latin typeface="+mn-lt"/>
              </a:rPr>
              <a:t>W każdym projekcie należy wybrać z listy rozwijanej wskaźnik produktu </a:t>
            </a:r>
            <a:r>
              <a:rPr lang="pl-PL" sz="2300" b="1" dirty="0">
                <a:latin typeface="+mn-lt"/>
              </a:rPr>
              <a:t>Liczba projektów, </a:t>
            </a:r>
            <a:br>
              <a:rPr lang="pl-PL" sz="2300" b="1" dirty="0">
                <a:latin typeface="+mn-lt"/>
              </a:rPr>
            </a:br>
            <a:r>
              <a:rPr lang="pl-PL" sz="2300" b="1" dirty="0">
                <a:latin typeface="+mn-lt"/>
              </a:rPr>
              <a:t>w których sfinansowano koszty racjonalnych usprawnień dla osób z niepełnosprawnościami</a:t>
            </a:r>
            <a:r>
              <a:rPr lang="pl-PL" sz="2300" dirty="0">
                <a:latin typeface="+mn-lt"/>
              </a:rPr>
              <a:t>. Wskaźnik ten monitoruje wszystkie projekty tj. projekty ogólnodostępne i projekty dedykowane. Zarówno te projekty, w których na wstępie przewidziano działania usprawniające jak i te, które na etapie wdrażania uruchomiły mechanizm racjonalnych usprawnień.</a:t>
            </a:r>
          </a:p>
          <a:p>
            <a:pPr marL="342900" indent="-342900">
              <a:lnSpc>
                <a:spcPct val="170000"/>
              </a:lnSpc>
              <a:buFont typeface="+mj-lt"/>
              <a:buAutoNum type="arabicPeriod"/>
            </a:pPr>
            <a:endParaRPr lang="pl-PL" sz="2300" dirty="0">
              <a:latin typeface="+mn-lt"/>
            </a:endParaRPr>
          </a:p>
          <a:p>
            <a:pPr marL="342900" indent="-342900">
              <a:lnSpc>
                <a:spcPct val="170000"/>
              </a:lnSpc>
              <a:buFont typeface="+mj-lt"/>
              <a:buAutoNum type="arabicPeriod"/>
            </a:pPr>
            <a:r>
              <a:rPr lang="pl-PL" sz="2300" dirty="0">
                <a:latin typeface="+mn-lt"/>
              </a:rPr>
              <a:t>W </a:t>
            </a:r>
            <a:r>
              <a:rPr lang="pl-PL" sz="2300" b="1" dirty="0">
                <a:latin typeface="+mn-lt"/>
              </a:rPr>
              <a:t>pkt. 3.2 GRUPY DOCELOWE </a:t>
            </a:r>
            <a:r>
              <a:rPr lang="pl-PL" sz="2300" dirty="0">
                <a:latin typeface="+mn-lt"/>
              </a:rPr>
              <a:t>- osoby, które zostaną objęte wsparciem, należy opisać również </a:t>
            </a:r>
            <a:br>
              <a:rPr lang="pl-PL" sz="2300" dirty="0">
                <a:latin typeface="+mn-lt"/>
              </a:rPr>
            </a:br>
            <a:r>
              <a:rPr lang="pl-PL" sz="2300" dirty="0">
                <a:latin typeface="+mn-lt"/>
              </a:rPr>
              <a:t>z punktu widzenia cech istotnych dla zadań przewidzianych do realizacji w ramach projektu, takich jak np. wiek, status zawodowy, wykształcenie, płeć, </a:t>
            </a:r>
            <a:r>
              <a:rPr lang="pl-PL" sz="2300" u="sng" dirty="0">
                <a:latin typeface="+mn-lt"/>
              </a:rPr>
              <a:t>niepełnosprawność</a:t>
            </a:r>
            <a:r>
              <a:rPr lang="pl-PL" sz="2300" dirty="0">
                <a:latin typeface="+mn-lt"/>
              </a:rPr>
              <a:t>.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449635" y="1103561"/>
            <a:ext cx="8208912" cy="525658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000" indent="-342000">
              <a:lnSpc>
                <a:spcPct val="160000"/>
              </a:lnSpc>
              <a:buFont typeface="Arial" pitchFamily="34" charset="0"/>
              <a:buChar char="•"/>
            </a:pPr>
            <a:r>
              <a:rPr lang="pl-PL" sz="1600" b="1" dirty="0">
                <a:latin typeface="+mn-lt"/>
              </a:rPr>
              <a:t>REKRUTACJA </a:t>
            </a:r>
            <a:r>
              <a:rPr lang="pl-PL" sz="1600" dirty="0">
                <a:latin typeface="+mn-lt"/>
              </a:rPr>
              <a:t>- </a:t>
            </a:r>
            <a:r>
              <a:rPr lang="pl-PL" sz="1600" dirty="0">
                <a:latin typeface="+mn-lt"/>
                <a:ea typeface="Times New Roman" pitchFamily="18" charset="0"/>
                <a:cs typeface="Arial" pitchFamily="34" charset="0"/>
              </a:rPr>
              <a:t>powinna zostać przeprowadzona w sposób umożliwiający wzięcie udziału w tym procesie jak i samym projekcie każdej zainteresowanej osobie.</a:t>
            </a:r>
            <a:r>
              <a:rPr lang="pl-PL" sz="1600" dirty="0">
                <a:latin typeface="+mn-lt"/>
              </a:rPr>
              <a:t> Wiadomości o projekcie powinny być zamieszczane na stronach/portalach internetowych, z których korzystają osoby </a:t>
            </a:r>
            <a:br>
              <a:rPr lang="pl-PL" sz="1600" dirty="0">
                <a:latin typeface="+mn-lt"/>
              </a:rPr>
            </a:br>
            <a:r>
              <a:rPr lang="pl-PL" sz="1600" dirty="0">
                <a:latin typeface="+mn-lt"/>
              </a:rPr>
              <a:t>z niepełnosprawnościami np. www.niepelnosprawni.pl,  </a:t>
            </a:r>
            <a:r>
              <a:rPr lang="pl-PL" sz="1600" dirty="0">
                <a:latin typeface="+mn-lt"/>
                <a:hlinkClick r:id="rId3"/>
              </a:rPr>
              <a:t>www.bezbarier.org</a:t>
            </a:r>
            <a:r>
              <a:rPr lang="pl-PL" sz="1600" dirty="0">
                <a:latin typeface="+mn-lt"/>
              </a:rPr>
              <a:t>, czy strony Fundacji, które wspierają osoby niewidome. </a:t>
            </a:r>
          </a:p>
          <a:p>
            <a:pPr marL="342000" indent="-342000">
              <a:lnSpc>
                <a:spcPct val="160000"/>
              </a:lnSpc>
              <a:buFont typeface="Arial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342000" indent="-342000">
              <a:lnSpc>
                <a:spcPct val="160000"/>
              </a:lnSpc>
              <a:buFont typeface="Arial" pitchFamily="34" charset="0"/>
              <a:buChar char="•"/>
            </a:pPr>
            <a:r>
              <a:rPr lang="pl-PL" sz="1600" b="1" dirty="0">
                <a:latin typeface="+mn-lt"/>
              </a:rPr>
              <a:t>ZIDENTYFIKOWANE BARIERY </a:t>
            </a:r>
            <a:r>
              <a:rPr lang="pl-PL" sz="1600" dirty="0">
                <a:latin typeface="+mn-lt"/>
              </a:rPr>
              <a:t>- przy opisie barier należy uwzględniać bariery utrudniające lub uniemożliwiające udział w projekcie osobom z niepełnosprawnościami. W szczególności: </a:t>
            </a:r>
          </a:p>
          <a:p>
            <a:pPr marL="342000" indent="-342000" algn="just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pl-PL" sz="1600" dirty="0">
                <a:latin typeface="+mn-lt"/>
              </a:rPr>
              <a:t>bariery wynikające z braku dostępności transportu, budynków, materiałów dydaktycznych, zasobów cyfrowych, 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700" dirty="0">
                <a:latin typeface="+mn-lt"/>
              </a:rPr>
              <a:t>W </a:t>
            </a:r>
            <a:r>
              <a:rPr lang="pl-PL" sz="1700" b="1" dirty="0">
                <a:latin typeface="+mn-lt"/>
              </a:rPr>
              <a:t>pkt. 4.1 ZADANIA </a:t>
            </a:r>
            <a:r>
              <a:rPr lang="pl-PL" sz="1700" dirty="0">
                <a:latin typeface="+mn-lt"/>
              </a:rPr>
              <a:t>– wskazanie w jaki sposób projekt uwzględnia formy wsparcia dla osób z niepełnosprawnościami. Należy także opisać dostępność produktów projektu, eliminowanie czynników ograniczające dostępność. Możliwe do realizacji działania w tym zakresie to np. zastosowanie mechanizmu racjonalnych usprawnień.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pl-PL" sz="17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700" dirty="0">
                <a:latin typeface="+mn-lt"/>
              </a:rPr>
              <a:t>W </a:t>
            </a:r>
            <a:r>
              <a:rPr lang="pl-PL" sz="1700" b="1" dirty="0">
                <a:latin typeface="+mn-lt"/>
              </a:rPr>
              <a:t>pkt. 4.3 POTENCJAŁ WNIOSKODAWCY I PARTNERÓW </a:t>
            </a:r>
            <a:r>
              <a:rPr lang="pl-PL" sz="1700" dirty="0">
                <a:latin typeface="+mn-lt"/>
              </a:rPr>
              <a:t>– to np. biuro projektu dostępne dla osób z niepełnosprawnościami, posiadanie oprogramowania i sprzętu specjalistycznego dla osób z niepełnosprawnościami, elastyczne formy pracy.</a:t>
            </a:r>
          </a:p>
          <a:p>
            <a:pPr>
              <a:lnSpc>
                <a:spcPct val="150000"/>
              </a:lnSpc>
            </a:pPr>
            <a:endParaRPr lang="pl-PL" sz="17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700" dirty="0">
                <a:latin typeface="+mn-lt"/>
              </a:rPr>
              <a:t>W </a:t>
            </a:r>
            <a:r>
              <a:rPr lang="pl-PL" sz="1700" b="1" dirty="0">
                <a:latin typeface="+mn-lt"/>
              </a:rPr>
              <a:t>pkt. 4.4 DOŚWIADCZENIE WNIOSKODAWCY I PARTNERÓW </a:t>
            </a:r>
            <a:r>
              <a:rPr lang="pl-PL" sz="1700" dirty="0">
                <a:latin typeface="+mn-lt"/>
              </a:rPr>
              <a:t>- należy wykazać dotychczasowe doświadczenie wnioskodawcy i partnerów w zakresie realizacji tożsamych działań na rzecz osób z niepełnosprawnością oraz realizacji projektów dostępnych.</a:t>
            </a:r>
          </a:p>
          <a:p>
            <a:pPr>
              <a:lnSpc>
                <a:spcPct val="120000"/>
              </a:lnSpc>
            </a:pP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685400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924D9D7-6419-470D-AF18-32F3B5494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27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F8ECB62-6CCF-46FE-BC47-8FA702DEFD1A}"/>
              </a:ext>
            </a:extLst>
          </p:cNvPr>
          <p:cNvSpPr txBox="1"/>
          <p:nvPr/>
        </p:nvSpPr>
        <p:spPr>
          <a:xfrm>
            <a:off x="457200" y="1124744"/>
            <a:ext cx="8435280" cy="523160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Podmioty publiczne, w związku z wejściem w życie ustawy z 19 lipca 2019 r.  </a:t>
            </a:r>
            <a:r>
              <a:rPr lang="pl-PL" b="1" dirty="0">
                <a:latin typeface="+mn-lt"/>
              </a:rPr>
              <a:t>o zapewnieniu dostępności osobom ze szczególnymi potrzebami </a:t>
            </a:r>
            <a:r>
              <a:rPr lang="pl-PL" dirty="0">
                <a:latin typeface="+mn-lt"/>
              </a:rPr>
              <a:t>są zobowiązane do zapewnienia co najmniej minimalnej dostępności architektonicznej, </a:t>
            </a:r>
            <a:r>
              <a:rPr lang="pl-PL" dirty="0" err="1">
                <a:latin typeface="+mn-lt"/>
              </a:rPr>
              <a:t>informacyjno</a:t>
            </a:r>
            <a:r>
              <a:rPr lang="pl-PL" dirty="0">
                <a:latin typeface="+mn-lt"/>
              </a:rPr>
              <a:t> – komunikacyjnej i cyfrowej. 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 przypadku dostępności cyfrowej podmioty te muszą stosować zapisy z ustawy 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4 kwietnia 2019 r. </a:t>
            </a:r>
            <a:r>
              <a:rPr lang="pl-PL" b="1" dirty="0">
                <a:latin typeface="+mn-lt"/>
              </a:rPr>
              <a:t>o dostępności cyfrowej stron internetowych i aplikacji mobilnych podmiotów publicznych</a:t>
            </a:r>
            <a:r>
              <a:rPr lang="pl-PL" dirty="0">
                <a:latin typeface="+mn-lt"/>
              </a:rPr>
              <a:t>. Ustawa nakłada obowiązek zgodności stron internetowych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aplikacji mobilnych z wytycznymi WCAG 2.1. </a:t>
            </a: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 przypadku pozostałych Beneficjentów zachęcamy do  zwiększania dostępności treści internetowych w oparciu o wytyczne WCAG 2.1. </a:t>
            </a:r>
          </a:p>
          <a:p>
            <a:endParaRPr lang="pl-PL" b="1" dirty="0"/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96EC386-1FB1-4BCA-9CF1-38D882C41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210203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5AF1EC5-15D2-44F9-A92E-44632149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28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B15C4FC-866E-44B2-9A2B-FC961CB062CD}"/>
              </a:ext>
            </a:extLst>
          </p:cNvPr>
          <p:cNvSpPr txBox="1"/>
          <p:nvPr/>
        </p:nvSpPr>
        <p:spPr>
          <a:xfrm>
            <a:off x="179512" y="1407046"/>
            <a:ext cx="8291264" cy="51125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70000"/>
              </a:lnSpc>
            </a:pPr>
            <a:r>
              <a:rPr lang="pl-PL" sz="2200" dirty="0">
                <a:latin typeface="+mn-lt"/>
              </a:rPr>
              <a:t>Aktualizacja wytycznych WCAG 2.1 powstała przede wszystkim z myślą o trzech grupach użytkowników:</a:t>
            </a:r>
          </a:p>
          <a:p>
            <a:pPr marL="342900" indent="-34290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200" dirty="0">
                <a:latin typeface="+mn-lt"/>
              </a:rPr>
              <a:t>osobach słabowidzących,</a:t>
            </a:r>
          </a:p>
          <a:p>
            <a:pPr marL="342900" indent="-34290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200" dirty="0">
                <a:latin typeface="+mn-lt"/>
              </a:rPr>
              <a:t>osobach z problemami poznawczymi,</a:t>
            </a:r>
          </a:p>
          <a:p>
            <a:pPr marL="342900" indent="-34290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200" dirty="0">
                <a:latin typeface="+mn-lt"/>
              </a:rPr>
              <a:t>użytkownikach urządzeń mobilnych.</a:t>
            </a:r>
          </a:p>
          <a:p>
            <a:pPr>
              <a:lnSpc>
                <a:spcPct val="170000"/>
              </a:lnSpc>
            </a:pPr>
            <a:endParaRPr lang="pl-PL" dirty="0">
              <a:latin typeface="+mn-lt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BA8A2F47-2974-49E3-8A16-DEA59B8D6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927589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29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052736"/>
            <a:ext cx="8064896" cy="5668739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pl-PL" sz="2600" dirty="0">
                <a:latin typeface="+mn-lt"/>
              </a:rPr>
              <a:t>Zasadę dostępności należy także uwzględniać w procesie zlecania zamówień publicznych – odpowiednie zapisy SIWZ, stosowanie klauzul społecznych promujących m.in. zatrudnienie osób z </a:t>
            </a:r>
            <a:r>
              <a:rPr lang="pl-PL" sz="2600" dirty="0" err="1">
                <a:latin typeface="+mn-lt"/>
              </a:rPr>
              <a:t>niepełnosprawnościami</a:t>
            </a:r>
            <a:r>
              <a:rPr lang="pl-PL" sz="2600" dirty="0">
                <a:latin typeface="+mn-lt"/>
              </a:rPr>
              <a:t>. </a:t>
            </a:r>
          </a:p>
          <a:p>
            <a:pPr>
              <a:lnSpc>
                <a:spcPct val="150000"/>
              </a:lnSpc>
            </a:pPr>
            <a:endParaRPr lang="pl-PL" sz="2600" b="1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600" b="1" dirty="0">
                <a:latin typeface="+mn-lt"/>
              </a:rPr>
              <a:t>klauzuli zastrzeżonej </a:t>
            </a:r>
            <a:r>
              <a:rPr lang="pl-PL" sz="2600" dirty="0">
                <a:latin typeface="+mn-lt"/>
              </a:rPr>
              <a:t>- umożliwiającej zastrzeżenie przez zamawiającego możliwości udziału w postępowaniu o udzielenie zamówienia publicznego wyłącznie dla podmiotów, w których ponad 50% zatrudnionych stanowią osoby z niepełnosprawnościami,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sz="26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600" b="1" dirty="0">
                <a:latin typeface="+mn-lt"/>
              </a:rPr>
              <a:t>klauzuli zatrudnieniowej </a:t>
            </a:r>
            <a:r>
              <a:rPr lang="pl-PL" sz="2600" dirty="0">
                <a:latin typeface="+mn-lt"/>
              </a:rPr>
              <a:t>- dającej zamawiającemu możliwość nałożenia na wykonawcę wymogu zatrudnienia przy realizacji przedmiotu zamówienia osób znajdujących się </a:t>
            </a:r>
            <a:br>
              <a:rPr lang="pl-PL" sz="2600" dirty="0">
                <a:latin typeface="+mn-lt"/>
              </a:rPr>
            </a:br>
            <a:r>
              <a:rPr lang="pl-PL" sz="2600" dirty="0">
                <a:latin typeface="+mn-lt"/>
              </a:rPr>
              <a:t>w trudnej sytuacji na rynku pracy.</a:t>
            </a:r>
          </a:p>
          <a:p>
            <a:pPr marL="342000" indent="-342000">
              <a:lnSpc>
                <a:spcPct val="110000"/>
              </a:lnSpc>
            </a:pPr>
            <a:endParaRPr lang="pl-PL" sz="2600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endParaRPr lang="pl-PL" sz="2600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endParaRPr lang="pl-PL" sz="2600" dirty="0">
              <a:latin typeface="+mn-lt"/>
            </a:endParaRPr>
          </a:p>
          <a:p>
            <a:pPr marL="342000" indent="-342000" algn="ctr">
              <a:lnSpc>
                <a:spcPct val="170000"/>
              </a:lnSpc>
            </a:pPr>
            <a:r>
              <a:rPr lang="pl-PL" sz="2600" dirty="0">
                <a:latin typeface="+mn-lt"/>
              </a:rPr>
              <a:t>Szczegółowe informacje w tym przykładowy katalog klauzul społecznych  znajduje się </a:t>
            </a:r>
          </a:p>
          <a:p>
            <a:pPr marL="342000" indent="-342000" algn="ctr">
              <a:lnSpc>
                <a:spcPct val="170000"/>
              </a:lnSpc>
            </a:pPr>
            <a:r>
              <a:rPr lang="pl-PL" sz="2600" dirty="0">
                <a:latin typeface="+mn-lt"/>
              </a:rPr>
              <a:t>w  regulaminie konkursu (dot. usług cateringowych, usług sprzątania, usług poligraficznych, zamówienie materiałów informacyjno-promocyjnych).</a:t>
            </a:r>
          </a:p>
          <a:p>
            <a:pPr algn="just">
              <a:lnSpc>
                <a:spcPct val="150000"/>
              </a:lnSpc>
            </a:pPr>
            <a:endParaRPr lang="pl-PL" sz="2400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755576" y="1124744"/>
            <a:ext cx="7623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latin typeface="+mj-lt"/>
              </a:rPr>
              <a:t>Definicja osoby z niepełnosprawnością w RPO WD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07504" y="1988840"/>
            <a:ext cx="5112568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11560" y="1628800"/>
            <a:ext cx="7992888" cy="4824536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>
              <a:lnSpc>
                <a:spcPct val="150000"/>
              </a:lnSpc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6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osoby definiowane w rozumieniu ustawy z dnia 27 sierpnia 1997 r. </a:t>
            </a:r>
            <a:br>
              <a:rPr lang="pl-PL" sz="2100" dirty="0">
                <a:latin typeface="+mn-lt"/>
              </a:rPr>
            </a:br>
            <a:r>
              <a:rPr lang="pl-PL" sz="2100" dirty="0">
                <a:latin typeface="+mn-lt"/>
              </a:rPr>
              <a:t>o rehabilitacji zawodowej i społecznej oraz zatrudnianiu osób niepełnosprawnych. Potwierdzeniem niepełnosprawności jest orzeczenie </a:t>
            </a:r>
            <a:br>
              <a:rPr lang="pl-PL" sz="2100" dirty="0">
                <a:latin typeface="+mn-lt"/>
              </a:rPr>
            </a:br>
            <a:r>
              <a:rPr lang="pl-PL" sz="2100" dirty="0">
                <a:latin typeface="+mn-lt"/>
              </a:rPr>
              <a:t>o niepełnosprawności;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6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osoby z zaburzeniami psychicznymi, w rozumieniu ustawy z dnia 19 sierpnia 1994 r. o ochronie zdrowia psychicznego. Potwierdzeniem niepełnosprawności jest orzeczenie lub dokument  poświadczający stan zdrowia wydany przez lekarza, tj. orzeczenie o stanie zdrowia lub opinię.</a:t>
            </a:r>
          </a:p>
          <a:p>
            <a:pPr>
              <a:lnSpc>
                <a:spcPct val="160000"/>
              </a:lnSpc>
            </a:pPr>
            <a:endParaRPr lang="pl-PL" sz="1900" dirty="0">
              <a:latin typeface="+mn-lt"/>
            </a:endParaRPr>
          </a:p>
          <a:p>
            <a:pPr algn="ctr">
              <a:lnSpc>
                <a:spcPct val="160000"/>
              </a:lnSpc>
            </a:pPr>
            <a:endParaRPr lang="pl-PL" sz="2100" b="1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43824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30</a:t>
            </a:fld>
            <a:endParaRPr lang="pl-PL" altLang="pl-PL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42798" y="90100"/>
            <a:ext cx="2584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1124744"/>
            <a:ext cx="8280920" cy="540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algn="ctr" eaLnBrk="1" hangingPunct="1">
              <a:lnSpc>
                <a:spcPct val="110000"/>
              </a:lnSpc>
            </a:pPr>
            <a:r>
              <a:rPr lang="pl-PL" sz="2800" dirty="0">
                <a:latin typeface="+mj-lt"/>
                <a:ea typeface="Times New Roman" pitchFamily="18" charset="0"/>
                <a:cs typeface="Arial" pitchFamily="34" charset="0"/>
              </a:rPr>
              <a:t>W jakich przypadkach projekt nie realizuje zasady dostępności? </a:t>
            </a:r>
          </a:p>
          <a:p>
            <a:pPr lvl="0" algn="ctr" eaLnBrk="1" hangingPunct="1">
              <a:lnSpc>
                <a:spcPct val="150000"/>
              </a:lnSpc>
            </a:pPr>
            <a:endParaRPr lang="pl-PL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nie ma żadnych informacji we wniosku o dofinansowanie projektu,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informacje wskazują, że projekt może dyskryminować, np. niezasadna neutralność produktu poprzez zakładanie, że użytkownikami tego produktu będą wyłącznie osoby z niepełnosprawnością słuchu, niegwarantujące dostępu produktu osobom </a:t>
            </a:r>
            <a:br>
              <a:rPr lang="pl-PL" dirty="0">
                <a:latin typeface="+mn-lt"/>
                <a:ea typeface="Times New Roman" pitchFamily="18" charset="0"/>
                <a:cs typeface="Arial" pitchFamily="34" charset="0"/>
              </a:rPr>
            </a:b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z niepełnosprawnością sprzężoną, </a:t>
            </a:r>
          </a:p>
          <a:p>
            <a:pPr lvl="0">
              <a:lnSpc>
                <a:spcPct val="150000"/>
              </a:lnSpc>
            </a:pP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stosowanie ogólnych sformułowań, np. projekt jest zgodny z zasadą równości szans, projekt jest dostępny dla wszystkich. </a:t>
            </a:r>
            <a:endParaRPr lang="pl-PL" dirty="0">
              <a:latin typeface="+mn-lt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31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9435" y="980728"/>
            <a:ext cx="7848872" cy="5265160"/>
          </a:xfrm>
          <a:prstGeom prst="rect">
            <a:avLst/>
          </a:prstGeom>
          <a:solidFill>
            <a:schemeClr val="bg1"/>
          </a:solidFill>
          <a:ln w="36000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latin typeface="+mn-l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latin typeface="+mn-lt"/>
              </a:rPr>
              <a:t>      </a:t>
            </a:r>
            <a:endParaRPr lang="pl-PL" b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Więcej informacji znajduje się na stronie </a:t>
            </a:r>
            <a:r>
              <a:rPr lang="pl-PL" b="1" dirty="0"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rpo.dolnyslask.pl</a:t>
            </a:r>
            <a:r>
              <a:rPr lang="pl-PL" b="1" dirty="0">
                <a:latin typeface="+mn-lt"/>
              </a:rPr>
              <a:t> w zakładce </a:t>
            </a:r>
            <a:r>
              <a:rPr lang="pl-PL" b="1" u="sng" dirty="0">
                <a:latin typeface="+mn-lt"/>
              </a:rPr>
              <a:t>Poznaj Fundusze Europejskie bez barier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Dziękuję za uwagę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Magdalena Danowska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koordynatorka równości szans i niedyskryminacji osób z niepełnosprawnościami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latin typeface="+mn-lt"/>
              </a:rPr>
              <a:t>magdalena.danowska@dolnyslask.pl</a:t>
            </a:r>
            <a:endParaRPr lang="pl-PL" sz="1400" dirty="0"/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/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96469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124744"/>
            <a:ext cx="7920880" cy="5472608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ctr">
              <a:lnSpc>
                <a:spcPct val="120000"/>
              </a:lnSpc>
            </a:pPr>
            <a:r>
              <a:rPr lang="pl-PL" sz="3600" dirty="0">
                <a:latin typeface="+mj-lt"/>
              </a:rPr>
              <a:t>Uczeń/dziecko z niepełnosprawnością  </a:t>
            </a:r>
            <a:endParaRPr lang="pl-PL" sz="2600" dirty="0">
              <a:latin typeface="+mj-lt"/>
            </a:endParaRPr>
          </a:p>
          <a:p>
            <a:pPr algn="ctr">
              <a:lnSpc>
                <a:spcPct val="120000"/>
              </a:lnSpc>
            </a:pPr>
            <a:r>
              <a:rPr lang="pl-PL" sz="2600" dirty="0">
                <a:latin typeface="+mj-lt"/>
              </a:rPr>
              <a:t>(projekty w ramach CT10)</a:t>
            </a:r>
          </a:p>
          <a:p>
            <a:pPr algn="just">
              <a:lnSpc>
                <a:spcPct val="150000"/>
              </a:lnSpc>
            </a:pPr>
            <a:endParaRPr lang="pl-PL" sz="2100" b="1" u="sng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500" dirty="0">
                <a:latin typeface="+mn-lt"/>
              </a:rPr>
              <a:t>uczeń albo dziecko w wieku przedszkolnym posiadający </a:t>
            </a:r>
            <a:r>
              <a:rPr lang="pl-PL" sz="2500" b="1" dirty="0">
                <a:latin typeface="+mn-lt"/>
              </a:rPr>
              <a:t>orzeczenie</a:t>
            </a:r>
            <a:r>
              <a:rPr lang="pl-PL" sz="2500" dirty="0">
                <a:latin typeface="+mn-lt"/>
              </a:rPr>
              <a:t> </a:t>
            </a:r>
            <a:br>
              <a:rPr lang="pl-PL" sz="2500" dirty="0">
                <a:latin typeface="+mn-lt"/>
              </a:rPr>
            </a:br>
            <a:r>
              <a:rPr lang="pl-PL" sz="2500" dirty="0">
                <a:latin typeface="+mn-lt"/>
              </a:rPr>
              <a:t>o potrzebie kształcenia specjalnego wydane ze względu na dany rodzaj niepełnosprawności, oraz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endParaRPr lang="pl-PL" sz="2500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500" dirty="0">
                <a:latin typeface="+mn-lt"/>
              </a:rPr>
              <a:t>dzieci i młodzież posiadające </a:t>
            </a:r>
            <a:r>
              <a:rPr lang="pl-PL" sz="2500" b="1" dirty="0">
                <a:latin typeface="+mn-lt"/>
              </a:rPr>
              <a:t>orzeczenia</a:t>
            </a:r>
            <a:r>
              <a:rPr lang="pl-PL" sz="2500" dirty="0">
                <a:latin typeface="+mn-lt"/>
              </a:rPr>
              <a:t> o potrzebie zajęć rewalidacyjno-wychowawczych wydawane ze względu na niepełnosprawność intelektualną w stopniu głębokim. </a:t>
            </a:r>
          </a:p>
          <a:p>
            <a:pPr algn="just">
              <a:lnSpc>
                <a:spcPct val="150000"/>
              </a:lnSpc>
            </a:pPr>
            <a:endParaRPr lang="pl-PL" sz="2500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500" b="1" dirty="0">
                <a:latin typeface="+mn-lt"/>
              </a:rPr>
              <a:t>Orzeczenia</a:t>
            </a:r>
            <a:r>
              <a:rPr lang="pl-PL" sz="2500" dirty="0">
                <a:latin typeface="+mn-lt"/>
              </a:rPr>
              <a:t> są wydawane przez zespół orzekający działający w publicznej poradni psychologiczno-pedagogicznej, w tym poradni specjalistycznej. </a:t>
            </a:r>
          </a:p>
          <a:p>
            <a:endParaRPr lang="pl-PL" dirty="0"/>
          </a:p>
          <a:p>
            <a:endParaRPr lang="pl-PL" b="1" dirty="0"/>
          </a:p>
        </p:txBody>
      </p:sp>
      <p:pic>
        <p:nvPicPr>
          <p:cNvPr id="5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457200" y="980728"/>
            <a:ext cx="8229600" cy="55446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eaLnBrk="1" hangingPunct="1">
              <a:lnSpc>
                <a:spcPct val="160000"/>
              </a:lnSpc>
              <a:defRPr/>
            </a:pPr>
            <a:r>
              <a:rPr lang="pl-PL" altLang="pl-PL" b="1" dirty="0">
                <a:latin typeface="+mn-lt"/>
                <a:cs typeface="Arial" charset="0"/>
              </a:rPr>
              <a:t>Zasada równości szans i niedyskryminacji, </a:t>
            </a:r>
          </a:p>
          <a:p>
            <a:pPr algn="ctr" eaLnBrk="1" hangingPunct="1">
              <a:lnSpc>
                <a:spcPct val="160000"/>
              </a:lnSpc>
              <a:defRPr/>
            </a:pPr>
            <a:r>
              <a:rPr lang="pl-PL" altLang="pl-PL" b="1" dirty="0">
                <a:latin typeface="+mn-lt"/>
                <a:cs typeface="Arial" charset="0"/>
              </a:rPr>
              <a:t>w tym dostępności dla osób z niepełnosprawnościami jest weryfikowana przez dwa poniższe elementy (kryterium horyzontalne: </a:t>
            </a:r>
            <a:r>
              <a:rPr lang="pl-PL" b="1" i="1" dirty="0">
                <a:latin typeface="+mn-lt"/>
              </a:rPr>
              <a:t>Kryterium zgodności z właściwymi politykami i zasadami):</a:t>
            </a:r>
          </a:p>
          <a:p>
            <a:pPr algn="ctr" eaLnBrk="1" hangingPunct="1">
              <a:lnSpc>
                <a:spcPct val="160000"/>
              </a:lnSpc>
              <a:defRPr/>
            </a:pPr>
            <a:endParaRPr lang="pl-PL" altLang="pl-PL" sz="1600" b="1" dirty="0">
              <a:latin typeface="+mn-lt"/>
              <a:cs typeface="Arial" charset="0"/>
            </a:endParaRPr>
          </a:p>
          <a:p>
            <a:pPr marL="285750" indent="-285750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l-PL" sz="1600" dirty="0">
                <a:latin typeface="+mn-lt"/>
              </a:rPr>
              <a:t>Czy projekt jest otwarty na udział wszystkich osób zainteresowanych uczestnictwem (tj. nie dyskryminuje żadnych grup ze względu na posiadane cechy: płeć, wiek, niepełnosprawność, rasę lub pochodzenie etniczne, wyznawaną religię lub światopogląd, orientację seksualną, miejsce zamieszkania)? </a:t>
            </a:r>
          </a:p>
          <a:p>
            <a:pPr marL="285750" indent="-285750">
              <a:lnSpc>
                <a:spcPct val="160000"/>
              </a:lnSpc>
            </a:pPr>
            <a:endParaRPr lang="pl-PL" sz="1600" dirty="0">
              <a:latin typeface="+mn-lt"/>
            </a:endParaRPr>
          </a:p>
          <a:p>
            <a:pPr marL="285750" indent="-285750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l-PL" sz="1600" dirty="0">
                <a:latin typeface="+mn-lt"/>
              </a:rPr>
              <a:t>Czy wszystkie produkty projektu, które nie zostały uznane  za neutralne będą dostępne dla wszystkich użytkowników w tym dla osób z niepełnosprawnościami?</a:t>
            </a:r>
          </a:p>
          <a:p>
            <a:pPr marL="285750" indent="-285750" algn="just">
              <a:lnSpc>
                <a:spcPct val="160000"/>
              </a:lnSpc>
            </a:pPr>
            <a:endParaRPr lang="pl-PL" sz="1600" dirty="0">
              <a:latin typeface="+mn-lt"/>
              <a:cs typeface="Arial" pitchFamily="34" charset="0"/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70876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79512" y="1053800"/>
            <a:ext cx="8784976" cy="510342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11" name="Schemat blokowy: proces alternatywny 10"/>
          <p:cNvSpPr/>
          <p:nvPr/>
        </p:nvSpPr>
        <p:spPr>
          <a:xfrm>
            <a:off x="483252" y="1205453"/>
            <a:ext cx="8280920" cy="123233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ZAPEWNIENIE DOSTĘPNOŚCI</a:t>
            </a:r>
          </a:p>
          <a:p>
            <a:pPr algn="ctr"/>
            <a:endParaRPr lang="pl-PL" altLang="pl-PL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2" name="Schemat blokowy: proces alternatywny 11"/>
          <p:cNvSpPr/>
          <p:nvPr/>
        </p:nvSpPr>
        <p:spPr>
          <a:xfrm>
            <a:off x="391313" y="3050927"/>
            <a:ext cx="3948472" cy="1662821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KONCEPCJA UNIWERSALNEGO PROJEKTOWANIA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wszystkich (nie tylko OzN)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 założenia, celowe, zaplanowane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4938297" y="3050927"/>
            <a:ext cx="3825875" cy="1671975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MECHANIZM RACJONALNYCH USPRAWNIEŃ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konkretnych osób/sytuacji, gdy przystąpią do projektu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kiedy pojawia się potrzeba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3702696" y="2486259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5292080" y="2494911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1763688" y="4737058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7812360" y="4713748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Schemat blokowy: proces alternatywny 17"/>
          <p:cNvSpPr/>
          <p:nvPr/>
        </p:nvSpPr>
        <p:spPr>
          <a:xfrm>
            <a:off x="379345" y="5291244"/>
            <a:ext cx="3960440" cy="893145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tworzenia Wniosku o dofinansowanie projektu</a:t>
            </a:r>
          </a:p>
        </p:txBody>
      </p:sp>
      <p:sp>
        <p:nvSpPr>
          <p:cNvPr id="19" name="Schemat blokowy: proces alternatywny 18"/>
          <p:cNvSpPr/>
          <p:nvPr/>
        </p:nvSpPr>
        <p:spPr>
          <a:xfrm>
            <a:off x="4978457" y="5256755"/>
            <a:ext cx="3801664" cy="89314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realizacji Wniosku o dofinansowanie projektu</a:t>
            </a:r>
          </a:p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77765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7"/>
            <a:ext cx="8197668" cy="37575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69269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dirty="0">
                <a:latin typeface="+mj-lt"/>
              </a:rPr>
              <a:t>Koncepcja uniwersalnego projektowania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39552" y="1916832"/>
            <a:ext cx="7992888" cy="47525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Projektowanie produktów, środowiska, programów i usług w taki sposób, by były użyteczne </a:t>
            </a:r>
            <a:r>
              <a:rPr lang="pl-PL" sz="1900" b="1" dirty="0">
                <a:latin typeface="+mn-lt"/>
              </a:rPr>
              <a:t>dla wszystkich</a:t>
            </a:r>
            <a:r>
              <a:rPr lang="pl-PL" sz="1900" dirty="0">
                <a:latin typeface="+mn-lt"/>
              </a:rPr>
              <a:t>, w największym możliwym stopniu, bez potrzeby adaptacji bądź wyspecjalizowanego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W przypadku planowania projektu w pierwszej kolejności należy dążyć do zapewnienia jego dostępności w oparciu o koncepcje uniwersalnego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b="1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96559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899592" y="1916832"/>
            <a:ext cx="7200800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67544" y="980728"/>
            <a:ext cx="8219256" cy="54726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800" dirty="0">
                <a:latin typeface="+mn-lt"/>
              </a:rPr>
              <a:t>Koncepcja ta jest realizowana przez zastosowanie </a:t>
            </a:r>
          </a:p>
          <a:p>
            <a:pPr algn="ctr"/>
            <a:r>
              <a:rPr lang="pl-PL" sz="2800" dirty="0">
                <a:latin typeface="+mn-lt"/>
              </a:rPr>
              <a:t>co najmniej standardów dostępności.</a:t>
            </a:r>
          </a:p>
          <a:p>
            <a:pPr algn="ctr"/>
            <a:endParaRPr lang="pl-PL" sz="28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Standardy dostępności dla polityki spójności 2014-2020 (załącznik nr 2 do </a:t>
            </a:r>
            <a:r>
              <a:rPr lang="pl-PL" sz="2000" i="1" dirty="0">
                <a:latin typeface="+mn-lt"/>
              </a:rPr>
              <a:t>Wytycznych</a:t>
            </a:r>
            <a:r>
              <a:rPr lang="pl-PL" sz="2000" dirty="0">
                <a:latin typeface="+mn-lt"/>
              </a:rPr>
              <a:t>)  dotyczy produktów będących przedmiotem projektu.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Wyróżniamy: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szkoleniowy (szkolenia, kursy, warsztaty, doradztwo),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edukacyjny,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</a:t>
            </a:r>
            <a:r>
              <a:rPr lang="pl-PL" sz="2000" dirty="0" err="1">
                <a:latin typeface="+mn-lt"/>
              </a:rPr>
              <a:t>informacyjno</a:t>
            </a:r>
            <a:r>
              <a:rPr lang="pl-PL" sz="2000" dirty="0">
                <a:latin typeface="+mn-lt"/>
              </a:rPr>
              <a:t> – promocyjny,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cyfrowy,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transportowy,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architektoniczny.</a:t>
            </a:r>
          </a:p>
          <a:p>
            <a:endParaRPr lang="pl-PL" sz="2000" dirty="0">
              <a:latin typeface="+mn-lt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ACE8A3E-24C3-46DD-A391-B97A1329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  <p:pic>
        <p:nvPicPr>
          <p:cNvPr id="3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208B6FF-02CF-462D-9AB5-48EDD8BEC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A0324D8A-ECF3-4395-855B-B4EB60797DA3}"/>
              </a:ext>
            </a:extLst>
          </p:cNvPr>
          <p:cNvSpPr txBox="1"/>
          <p:nvPr/>
        </p:nvSpPr>
        <p:spPr>
          <a:xfrm>
            <a:off x="683568" y="1484784"/>
            <a:ext cx="7776864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Wszystkie instytucje stosujące Standardy dążą do pełnego zapewnienia dostępności, tak aby uniknąć sytuacji, gdy dostępne materiały edukacyjne znajdują się w budynku niedostępnym dla osoby z niepełnosprawnościami.</a:t>
            </a:r>
          </a:p>
          <a:p>
            <a:pPr>
              <a:lnSpc>
                <a:spcPct val="150000"/>
              </a:lnSpc>
            </a:pPr>
            <a:endParaRPr lang="pl-PL" sz="19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621119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14695</TotalTime>
  <Words>2298</Words>
  <Application>Microsoft Office PowerPoint</Application>
  <PresentationFormat>Pokaz na ekranie (4:3)</PresentationFormat>
  <Paragraphs>278</Paragraphs>
  <Slides>31</Slides>
  <Notes>17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6" baseType="lpstr">
      <vt:lpstr>Arial</vt:lpstr>
      <vt:lpstr>Calibri</vt:lpstr>
      <vt:lpstr>Courier New</vt:lpstr>
      <vt:lpstr>Wingdings</vt:lpstr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Magdalena Danowska</cp:lastModifiedBy>
  <cp:revision>1221</cp:revision>
  <cp:lastPrinted>2020-01-14T13:43:44Z</cp:lastPrinted>
  <dcterms:created xsi:type="dcterms:W3CDTF">2010-12-31T07:04:34Z</dcterms:created>
  <dcterms:modified xsi:type="dcterms:W3CDTF">2021-06-18T06:35:09Z</dcterms:modified>
</cp:coreProperties>
</file>