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0" r:id="rId2"/>
  </p:sldMasterIdLst>
  <p:notesMasterIdLst>
    <p:notesMasterId r:id="rId47"/>
  </p:notesMasterIdLst>
  <p:handoutMasterIdLst>
    <p:handoutMasterId r:id="rId48"/>
  </p:handoutMasterIdLst>
  <p:sldIdLst>
    <p:sldId id="568" r:id="rId3"/>
    <p:sldId id="541" r:id="rId4"/>
    <p:sldId id="495" r:id="rId5"/>
    <p:sldId id="496" r:id="rId6"/>
    <p:sldId id="497" r:id="rId7"/>
    <p:sldId id="498" r:id="rId8"/>
    <p:sldId id="580" r:id="rId9"/>
    <p:sldId id="499" r:id="rId10"/>
    <p:sldId id="500" r:id="rId11"/>
    <p:sldId id="483" r:id="rId12"/>
    <p:sldId id="501" r:id="rId13"/>
    <p:sldId id="624" r:id="rId14"/>
    <p:sldId id="625" r:id="rId15"/>
    <p:sldId id="502" r:id="rId16"/>
    <p:sldId id="514" r:id="rId17"/>
    <p:sldId id="583" r:id="rId18"/>
    <p:sldId id="610" r:id="rId19"/>
    <p:sldId id="611" r:id="rId20"/>
    <p:sldId id="612" r:id="rId21"/>
    <p:sldId id="613" r:id="rId22"/>
    <p:sldId id="628" r:id="rId23"/>
    <p:sldId id="614" r:id="rId24"/>
    <p:sldId id="588" r:id="rId25"/>
    <p:sldId id="629" r:id="rId26"/>
    <p:sldId id="590" r:id="rId27"/>
    <p:sldId id="592" r:id="rId28"/>
    <p:sldId id="591" r:id="rId29"/>
    <p:sldId id="593" r:id="rId30"/>
    <p:sldId id="594" r:id="rId31"/>
    <p:sldId id="595" r:id="rId32"/>
    <p:sldId id="609" r:id="rId33"/>
    <p:sldId id="596" r:id="rId34"/>
    <p:sldId id="621" r:id="rId35"/>
    <p:sldId id="598" r:id="rId36"/>
    <p:sldId id="597" r:id="rId37"/>
    <p:sldId id="603" r:id="rId38"/>
    <p:sldId id="600" r:id="rId39"/>
    <p:sldId id="602" r:id="rId40"/>
    <p:sldId id="604" r:id="rId41"/>
    <p:sldId id="630" r:id="rId42"/>
    <p:sldId id="608" r:id="rId43"/>
    <p:sldId id="631" r:id="rId44"/>
    <p:sldId id="539" r:id="rId45"/>
    <p:sldId id="626" r:id="rId46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bez tytułu" id="{3A54EFBE-F0F6-4077-81C7-4C41603A2CC3}">
          <p14:sldIdLst>
            <p14:sldId id="568"/>
            <p14:sldId id="541"/>
            <p14:sldId id="495"/>
            <p14:sldId id="496"/>
            <p14:sldId id="497"/>
            <p14:sldId id="498"/>
            <p14:sldId id="580"/>
            <p14:sldId id="499"/>
            <p14:sldId id="500"/>
            <p14:sldId id="483"/>
            <p14:sldId id="501"/>
            <p14:sldId id="624"/>
            <p14:sldId id="625"/>
            <p14:sldId id="502"/>
            <p14:sldId id="514"/>
            <p14:sldId id="583"/>
            <p14:sldId id="610"/>
            <p14:sldId id="611"/>
            <p14:sldId id="612"/>
            <p14:sldId id="613"/>
            <p14:sldId id="628"/>
            <p14:sldId id="614"/>
            <p14:sldId id="588"/>
            <p14:sldId id="629"/>
            <p14:sldId id="590"/>
            <p14:sldId id="592"/>
            <p14:sldId id="591"/>
            <p14:sldId id="593"/>
            <p14:sldId id="594"/>
            <p14:sldId id="595"/>
            <p14:sldId id="609"/>
            <p14:sldId id="596"/>
            <p14:sldId id="621"/>
            <p14:sldId id="598"/>
            <p14:sldId id="597"/>
            <p14:sldId id="603"/>
            <p14:sldId id="600"/>
            <p14:sldId id="602"/>
            <p14:sldId id="604"/>
            <p14:sldId id="630"/>
            <p14:sldId id="608"/>
            <p14:sldId id="631"/>
            <p14:sldId id="539"/>
            <p14:sldId id="62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yta Jewtuch" initials="EJ" lastIdx="1" clrIdx="0">
    <p:extLst>
      <p:ext uri="{19B8F6BF-5375-455C-9EA6-DF929625EA0E}">
        <p15:presenceInfo xmlns:p15="http://schemas.microsoft.com/office/powerpoint/2012/main" userId="S-1-5-21-993268263-2097026863-2477634896-3579" providerId="AD"/>
      </p:ext>
    </p:extLst>
  </p:cmAuthor>
  <p:cmAuthor id="2" name="Emilia Kaczmarek" initials="EK" lastIdx="2" clrIdx="1">
    <p:extLst>
      <p:ext uri="{19B8F6BF-5375-455C-9EA6-DF929625EA0E}">
        <p15:presenceInfo xmlns:p15="http://schemas.microsoft.com/office/powerpoint/2012/main" userId="Emilia Kaczmarek" providerId="None"/>
      </p:ext>
    </p:extLst>
  </p:cmAuthor>
  <p:cmAuthor id="3" name="Maja Dec" initials="MD" lastIdx="14" clrIdx="2">
    <p:extLst>
      <p:ext uri="{19B8F6BF-5375-455C-9EA6-DF929625EA0E}">
        <p15:presenceInfo xmlns:p15="http://schemas.microsoft.com/office/powerpoint/2012/main" userId="S-1-5-21-993268263-2097026863-2477634896-12069" providerId="AD"/>
      </p:ext>
    </p:extLst>
  </p:cmAuthor>
  <p:cmAuthor id="4" name="Marta Szczepańska" initials="MS" lastIdx="9" clrIdx="3">
    <p:extLst>
      <p:ext uri="{19B8F6BF-5375-455C-9EA6-DF929625EA0E}">
        <p15:presenceInfo xmlns:p15="http://schemas.microsoft.com/office/powerpoint/2012/main" userId="S-1-5-21-993268263-2097026863-2477634896-3606" providerId="AD"/>
      </p:ext>
    </p:extLst>
  </p:cmAuthor>
  <p:cmAuthor id="5" name="Emilia Kaczmarek" initials="EK [2]" lastIdx="76" clrIdx="4">
    <p:extLst>
      <p:ext uri="{19B8F6BF-5375-455C-9EA6-DF929625EA0E}">
        <p15:presenceInfo xmlns:p15="http://schemas.microsoft.com/office/powerpoint/2012/main" userId="S-1-5-21-993268263-2097026863-2477634896-51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AD1998"/>
    <a:srgbClr val="0000FF"/>
    <a:srgbClr val="360DE3"/>
    <a:srgbClr val="FF66CC"/>
    <a:srgbClr val="C105B8"/>
    <a:srgbClr val="93CDDD"/>
    <a:srgbClr val="A62080"/>
    <a:srgbClr val="CABED8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Styl pośredni 4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yl pośredni 3 — 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yl pośredni 1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291" autoAdjust="0"/>
  </p:normalViewPr>
  <p:slideViewPr>
    <p:cSldViewPr>
      <p:cViewPr varScale="1">
        <p:scale>
          <a:sx n="111" d="100"/>
          <a:sy n="111" d="100"/>
        </p:scale>
        <p:origin x="128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113" d="100"/>
          <a:sy n="113" d="100"/>
        </p:scale>
        <p:origin x="211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889"/>
          </a:xfrm>
          <a:prstGeom prst="rect">
            <a:avLst/>
          </a:prstGeo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889"/>
          </a:xfrm>
          <a:prstGeom prst="rect">
            <a:avLst/>
          </a:prstGeo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4ADAAFA-7915-49B2-9EB2-53F3DA1F6747}" type="datetimeFigureOut">
              <a:rPr lang="pl-PL"/>
              <a:pPr>
                <a:defRPr/>
              </a:pPr>
              <a:t>28.06.2021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28164"/>
            <a:ext cx="2945659" cy="496887"/>
          </a:xfrm>
          <a:prstGeom prst="rect">
            <a:avLst/>
          </a:prstGeom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164"/>
            <a:ext cx="2945659" cy="496887"/>
          </a:xfrm>
          <a:prstGeom prst="rect">
            <a:avLst/>
          </a:prstGeom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C2FCA55-EDB0-457C-8A27-82007649D22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08075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889"/>
          </a:xfrm>
          <a:prstGeom prst="rect">
            <a:avLst/>
          </a:prstGeo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889"/>
          </a:xfrm>
          <a:prstGeom prst="rect">
            <a:avLst/>
          </a:prstGeo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FC45B4D-94FB-4A4B-AD9C-9BA319CDE34D}" type="datetimeFigureOut">
              <a:rPr lang="pl-PL"/>
              <a:pPr>
                <a:defRPr/>
              </a:pPr>
              <a:t>28.06.2021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9" y="4714878"/>
            <a:ext cx="5438139" cy="4467224"/>
          </a:xfrm>
          <a:prstGeom prst="rect">
            <a:avLst/>
          </a:prstGeom>
        </p:spPr>
        <p:txBody>
          <a:bodyPr vert="horz" lIns="91294" tIns="45647" rIns="91294" bIns="45647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8164"/>
            <a:ext cx="2945659" cy="496887"/>
          </a:xfrm>
          <a:prstGeom prst="rect">
            <a:avLst/>
          </a:prstGeom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164"/>
            <a:ext cx="2945659" cy="496887"/>
          </a:xfrm>
          <a:prstGeom prst="rect">
            <a:avLst/>
          </a:prstGeom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1F11D62-2E02-43F0-A8F9-BD2078A2019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64054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teryt.stat.gov.pl/eTeryt/rejestr_teryt/udostepnianie_danych/baza_teryt/baza_teryt.aspx?contrast=default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teryt.stat.gov.pl/eTeryt/rejestr_teryt/udostepnianie_danych/baza_teryt/baza_teryt.aspx?contrast=default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teryt.stat.gov.pl/eTeryt/rejestr_teryt/udostepnianie_danych/baza_teryt/baza_teryt.aspx?contrast=default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teryt.stat.gov.pl/eTeryt/rejestr_teryt/udostepnianie_danych/baza_teryt/baza_teryt.aspx?contrast=default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teryt.stat.gov.pl/eTeryt/rejestr_teryt/udostepnianie_danych/baza_teryt/baza_teryt.aspx?contrast=default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teryt.stat.gov.pl/eTeryt/rejestr_teryt/udostepnianie_danych/baza_teryt/baza_teryt.aspx?contrast=default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teryt.stat.gov.pl/eTeryt/rejestr_teryt/udostepnianie_danych/baza_teryt/baza_teryt.aspx?contrast=default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/>
          </a:p>
        </p:txBody>
      </p:sp>
      <p:sp>
        <p:nvSpPr>
          <p:cNvPr id="51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A53302-6929-4FD8-A235-B1636AC78C22}" type="slidenum">
              <a:rPr lang="pl-PL" altLang="pl-PL">
                <a:solidFill>
                  <a:prstClr val="black"/>
                </a:solidFill>
              </a:rPr>
              <a:pPr/>
              <a:t>1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2720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068144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502043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32799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462815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679638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1.15 Typy obszarów realizacji: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 rozwijanej listy należy dokonać wyboru właściwego dominującego typu obszaru realizacji projektu.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ramach obszarów realizacji wyróżnia się: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− 1 – Duże obszary miejskie (o ludności &gt;50 000 i dużej gęstości zaludnienia);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− 2 – Małe obszary miejskie (o ludności &gt;5 000 i średniej gęstości zaludnienia);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− 3 – Obszary wiejskie (o małej gęstości zaludnienia);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Przy wątpliwościach można sprawdzić w rejestrze TERYT na stronię Głównego Urzędu Statystycznego </a:t>
            </a:r>
            <a:r>
              <a:rPr lang="pl-PL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https://eteryt.stat.gov.pl/eTeryt/rejestr_teryt/udostepnianie_danych/baza_teryt/baza_teryt.aspx?contrast=default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1.19 Strategia rozwoju Polski Zachodniej do roku 2020: pięć województw: 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dolnośląskie,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lubuskie, opolskie, wielkopolskie oraz zachodniopomorskie</a:t>
            </a:r>
          </a:p>
          <a:p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F11D62-2E02-43F0-A8F9-BD2078A2019B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45955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1.15 Typy obszarów realizacji: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 rozwijanej listy należy dokonać wyboru właściwego dominującego typu obszaru realizacji projektu.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ramach obszarów realizacji wyróżnia się: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− 1 – Duże obszary miejskie (o ludności &gt;50 000 i dużej gęstości zaludnienia);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− 2 – Małe obszary miejskie (o ludności &gt;5 000 i średniej gęstości zaludnienia);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− 3 – Obszary wiejskie (o małej gęstości zaludnienia);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Przy wątpliwościach można sprawdzić w rejestrze TERYT na stronię Głównego Urzędu Statystycznego </a:t>
            </a:r>
            <a:r>
              <a:rPr lang="pl-PL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https://eteryt.stat.gov.pl/eTeryt/rejestr_teryt/udostepnianie_danych/baza_teryt/baza_teryt.aspx?contrast=default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1.19 Strategia rozwoju Polski Zachodniej do roku 2020: pięć województw: 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dolnośląskie,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lubuskie, opolskie, wielkopolskie oraz zachodniopomorskie</a:t>
            </a:r>
          </a:p>
          <a:p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F11D62-2E02-43F0-A8F9-BD2078A2019B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24276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1.15 Typy obszarów realizacji: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 rozwijanej listy należy dokonać wyboru właściwego dominującego typu obszaru realizacji projektu.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ramach obszarów realizacji wyróżnia się: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− 1 – Duże obszary miejskie (o ludności &gt;50 000 i dużej gęstości zaludnienia);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− 2 – Małe obszary miejskie (o ludności &gt;5 000 i średniej gęstości zaludnienia);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− 3 – Obszary wiejskie (o małej gęstości zaludnienia);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Przy wątpliwościach można sprawdzić w rejestrze TERYT na stronię Głównego Urzędu Statystycznego </a:t>
            </a:r>
            <a:r>
              <a:rPr lang="pl-PL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https://eteryt.stat.gov.pl/eTeryt/rejestr_teryt/udostepnianie_danych/baza_teryt/baza_teryt.aspx?contrast=default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1.19 Strategia rozwoju Polski Zachodniej do roku 2020: pięć województw: 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dolnośląskie,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lubuskie, opolskie, wielkopolskie oraz zachodniopomorskie</a:t>
            </a:r>
          </a:p>
          <a:p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F11D62-2E02-43F0-A8F9-BD2078A2019B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66859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1.15 Typy obszarów realizacji: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 rozwijanej listy należy dokonać wyboru właściwego dominującego typu obszaru realizacji projektu.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ramach obszarów realizacji wyróżnia się: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− 1 – Duże obszary miejskie (o ludności &gt;50 000 i dużej gęstości zaludnienia);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− 2 – Małe obszary miejskie (o ludności &gt;5 000 i średniej gęstości zaludnienia);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− 3 – Obszary wiejskie (o małej gęstości zaludnienia);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Przy wątpliwościach można sprawdzić w rejestrze TERYT na stronię Głównego Urzędu Statystycznego </a:t>
            </a:r>
            <a:r>
              <a:rPr lang="pl-PL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https://eteryt.stat.gov.pl/eTeryt/rejestr_teryt/udostepnianie_danych/baza_teryt/baza_teryt.aspx?contrast=default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1.19 Strategia rozwoju Polski Zachodniej do roku 2020: pięć województw: 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dolnośląskie,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lubuskie, opolskie, wielkopolskie oraz zachodniopomorskie</a:t>
            </a:r>
          </a:p>
          <a:p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F11D62-2E02-43F0-A8F9-BD2078A2019B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51897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1.15 Typy obszarów realizacji: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 rozwijanej listy należy dokonać wyboru właściwego dominującego typu obszaru realizacji projektu.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ramach obszarów realizacji wyróżnia się: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− 1 – Duże obszary miejskie (o ludności &gt;50 000 i dużej gęstości zaludnienia);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− 2 – Małe obszary miejskie (o ludności &gt;5 000 i średniej gęstości zaludnienia);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− 3 – Obszary wiejskie (o małej gęstości zaludnienia);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Przy wątpliwościach można sprawdzić w rejestrze TERYT na stronię Głównego Urzędu Statystycznego </a:t>
            </a:r>
            <a:r>
              <a:rPr lang="pl-PL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https://eteryt.stat.gov.pl/eTeryt/rejestr_teryt/udostepnianie_danych/baza_teryt/baza_teryt.aspx?contrast=default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1.19 Strategia rozwoju Polski Zachodniej do roku 2020: pięć województw: 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dolnośląskie,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lubuskie, opolskie, wielkopolskie oraz zachodniopomorskie</a:t>
            </a:r>
          </a:p>
          <a:p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F11D62-2E02-43F0-A8F9-BD2078A2019B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849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52367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1.15 Typy obszarów realizacji: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 rozwijanej listy należy dokonać wyboru właściwego dominującego typu obszaru realizacji projektu.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ramach obszarów realizacji wyróżnia się: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− 1 – Duże obszary miejskie (o ludności &gt;50 000 i dużej gęstości zaludnienia);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− 2 – Małe obszary miejskie (o ludności &gt;5 000 i średniej gęstości zaludnienia);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− 3 – Obszary wiejskie (o małej gęstości zaludnienia);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Przy wątpliwościach można sprawdzić w rejestrze TERYT na stronię Głównego Urzędu Statystycznego </a:t>
            </a:r>
            <a:r>
              <a:rPr lang="pl-PL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https://eteryt.stat.gov.pl/eTeryt/rejestr_teryt/udostepnianie_danych/baza_teryt/baza_teryt.aspx?contrast=default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1.19 Strategia rozwoju Polski Zachodniej do roku 2020: pięć województw: 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dolnośląskie,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lubuskie, opolskie, wielkopolskie oraz zachodniopomorskie</a:t>
            </a:r>
          </a:p>
          <a:p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F11D62-2E02-43F0-A8F9-BD2078A2019B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56956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1.15 Typy obszarów realizacji: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 rozwijanej listy należy dokonać wyboru właściwego dominującego typu obszaru realizacji projektu.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ramach obszarów realizacji wyróżnia się: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− 1 – Duże obszary miejskie (o ludności &gt;50 000 i dużej gęstości zaludnienia);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− 2 – Małe obszary miejskie (o ludności &gt;5 000 i średniej gęstości zaludnienia);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− 3 – Obszary wiejskie (o małej gęstości zaludnienia);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Przy wątpliwościach można sprawdzić w rejestrze TERYT na stronię Głównego Urzędu Statystycznego </a:t>
            </a:r>
            <a:r>
              <a:rPr lang="pl-PL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https://eteryt.stat.gov.pl/eTeryt/rejestr_teryt/udostepnianie_danych/baza_teryt/baza_teryt.aspx?contrast=default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1.19 Strategia rozwoju Polski Zachodniej do roku 2020: pięć województw: 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dolnośląskie,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lubuskie, opolskie, wielkopolskie oraz zachodniopomorskie</a:t>
            </a:r>
          </a:p>
          <a:p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F11D62-2E02-43F0-A8F9-BD2078A2019B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70101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637240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227590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299252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7201638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86931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97099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82366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55402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96885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242074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346248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30250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858ED44-54C6-4898-9B4A-F38274DC1DC8}" type="datetime1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28.06.2021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D88E5A7-0F3F-4280-B47F-F4109A5DAAF1}" type="slidenum">
              <a:rPr kumimoji="0" lang="pl-PL" altLang="pl-PL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0128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ECC98-DE4B-4A4E-BAAE-CFF34C9295AC}" type="datetime1">
              <a:rPr lang="pl-PL" smtClean="0"/>
              <a:t>28.06.2021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A8BAD-C024-4EBD-AE8C-2F50AC70955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29621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ajd tytułowy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3FCF2-A79A-45AA-B90D-6F8C090A1716}" type="datetime1">
              <a:rPr lang="pl-PL" smtClean="0"/>
              <a:t>28.06.2021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F9D90-219A-4255-A425-44BDA99F721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68819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825F6A-C401-4B69-B83B-15E5185AC674}" type="datetime1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28.06.2021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0F9D90-219A-4255-A425-44BDA99F721D}" type="slidenum">
              <a:rPr kumimoji="0" lang="pl-PL" altLang="pl-PL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pl-PL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946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0B49D0-9EE5-4726-92D6-FCD056046A71}" type="datetime1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28.06.2021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F9FE89-2CC8-4990-ACA9-8304501FECE3}" type="slidenum">
              <a:rPr kumimoji="0" lang="pl-PL" altLang="pl-PL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674FCF14-D1C6-4F4C-82FB-444F36516BC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88640"/>
            <a:ext cx="4198978" cy="410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496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8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831DC6-5D23-4082-B4C5-47086304A2CA}" type="datetime1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28.06.2021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989151" y="63087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F9FE89-2CC8-4990-ACA9-8304501FECE3}" type="slidenum">
              <a:rPr kumimoji="0" lang="pl-PL" altLang="pl-PL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287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mailto:pife@dolnyslask.pl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po.dolnyslask.pl/ogloszenie-o-konkursie-dla-poddzialania-10-2-1-zapewnienie-rownego-dostepu-do-wysokiej-jakosci-edukacji-podstawowej-gimnazjalnej-i-ponadgimnazjalnej-nabor-horyzontalny-rpds-10-02-01-iz-00/" TargetMode="Externa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fundusze@gmina.p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fs@gmina.p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nerator-efs.dolnyslask.pl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37858" y="2940415"/>
            <a:ext cx="8603413" cy="3370441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pl-PL" sz="2700" b="1" dirty="0"/>
              <a:t>Ocena wniosku o dofinansowanie, kluczowe zagadnienia </a:t>
            </a:r>
            <a:br>
              <a:rPr lang="pl-PL" sz="2700" b="1" dirty="0"/>
            </a:br>
            <a:r>
              <a:rPr lang="pl-PL" sz="2700" b="1" dirty="0"/>
              <a:t>na podstawie dotychczasowych doświadczeń</a:t>
            </a:r>
            <a:br>
              <a:rPr lang="pl-PL" sz="2700" b="1" dirty="0"/>
            </a:br>
            <a:br>
              <a:rPr lang="pl-PL" sz="2700" b="1" dirty="0"/>
            </a:br>
            <a:br>
              <a:rPr lang="pl-PL" sz="2700" b="1" dirty="0"/>
            </a:br>
            <a:br>
              <a:rPr lang="pl-PL" sz="2000" b="1" dirty="0"/>
            </a:br>
            <a:r>
              <a:rPr lang="pl-PL" sz="2000" b="1" dirty="0"/>
              <a:t>Regionalny Program Operacyjny Województwa Dolnośląskiego 2014-2020</a:t>
            </a:r>
            <a:br>
              <a:rPr lang="pl-PL" sz="2000" b="1" dirty="0"/>
            </a:br>
            <a:br>
              <a:rPr lang="pl-PL" sz="2000" b="1" dirty="0"/>
            </a:br>
            <a:r>
              <a:rPr lang="pl-PL" sz="2000" b="1" dirty="0"/>
              <a:t>Poddziałanie 10.2.1 Zapewnienie równego dostępu do wysokiej jakości edukacji podstawowej, gimnazjalnej i ponadgimnazjalnej – nabór horyzontalny</a:t>
            </a:r>
            <a:br>
              <a:rPr lang="pl-PL" sz="2000" b="1" dirty="0"/>
            </a:br>
            <a:r>
              <a:rPr lang="pl-PL" sz="2000" b="1" dirty="0"/>
              <a:t>Konkurs nr RPDS.10.02.01-IZ.00-02-424/21</a:t>
            </a:r>
            <a:br>
              <a:rPr lang="pl-PL" sz="2000" b="1" dirty="0"/>
            </a:br>
            <a:br>
              <a:rPr lang="pl-PL" sz="2000" b="1" dirty="0"/>
            </a:br>
            <a:br>
              <a:rPr lang="pl-PL" sz="2000" b="1" i="1" dirty="0"/>
            </a:br>
            <a:r>
              <a:rPr lang="pl-PL" sz="2000" b="1" dirty="0"/>
              <a:t>Wrocław, 28 czerwca 2021 r.</a:t>
            </a:r>
            <a:br>
              <a:rPr lang="pl-PL" sz="2000" dirty="0"/>
            </a:br>
            <a:br>
              <a:rPr lang="pl-PL" sz="2000" b="1" dirty="0">
                <a:solidFill>
                  <a:schemeClr val="tx2"/>
                </a:solidFill>
              </a:rPr>
            </a:br>
            <a:r>
              <a:rPr lang="pl-PL" sz="1800" b="1" dirty="0">
                <a:solidFill>
                  <a:srgbClr val="1F497D"/>
                </a:solidFill>
              </a:rPr>
              <a:t> </a:t>
            </a:r>
            <a:br>
              <a:rPr lang="pl-PL" sz="1800" dirty="0">
                <a:solidFill>
                  <a:prstClr val="black"/>
                </a:solidFill>
              </a:rPr>
            </a:br>
            <a:endParaRPr lang="pl-PL" sz="18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9467AAA7-1CE1-4D48-BB78-513E590C8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l-PL" alt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6D9FCFC3-7A5F-4C7C-946D-450DE9A3424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87" y="276132"/>
            <a:ext cx="4198978" cy="410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395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None/>
              <a:defRPr/>
            </a:pPr>
            <a:endParaRPr lang="pl-PL" sz="4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sz="4800" b="1" dirty="0">
                <a:latin typeface="Calibri" pitchFamily="34" charset="0"/>
              </a:rPr>
              <a:t>Korespondencja </a:t>
            </a:r>
            <a:br>
              <a:rPr lang="pl-PL" sz="4800" b="1" dirty="0">
                <a:latin typeface="Calibri" pitchFamily="34" charset="0"/>
              </a:rPr>
            </a:br>
            <a:r>
              <a:rPr lang="pl-PL" sz="4800" b="1" dirty="0">
                <a:latin typeface="Calibri" pitchFamily="34" charset="0"/>
              </a:rPr>
              <a:t>z Wnioskodawcą podczas poszczególnych etapów oceny projektu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64255DF4-97B2-4A2E-B2FD-954ED1890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39051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611560" y="1052735"/>
            <a:ext cx="8075240" cy="222715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2000" b="1" dirty="0">
                <a:solidFill>
                  <a:schemeClr val="tx1"/>
                </a:solidFill>
                <a:latin typeface="Calibri" pitchFamily="34" charset="0"/>
              </a:rPr>
              <a:t>SOWA – główny sposób komunikacji pomiędzy IOK i Wnioskodawcą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Panel „Korespondencja” </a:t>
            </a:r>
            <a:r>
              <a:rPr lang="pl-PL" b="1" dirty="0">
                <a:solidFill>
                  <a:schemeClr val="tx1"/>
                </a:solidFill>
              </a:rPr>
              <a:t>(Projekty -&gt; Korespondencja)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na etapie oceny formalnej (weryfikacja warunków formalnych, ocena formalna), na etapie negocjacji w celu uzupełnienia/poprawy wniosku,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termin na odpowiedź liczony od dnia następującego po dniu wysłania wiadomości ze skanem pisma (brak stosowania KPA, zgodnie z art. 43 oraz art. 50 ustawy wdrożeniowej),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wszystkie odpowiedzi na pisma IOK należy przesłać w systemie SOWA. </a:t>
            </a:r>
          </a:p>
        </p:txBody>
      </p:sp>
      <p:sp>
        <p:nvSpPr>
          <p:cNvPr id="6" name="Prostokąt 5"/>
          <p:cNvSpPr/>
          <p:nvPr/>
        </p:nvSpPr>
        <p:spPr>
          <a:xfrm>
            <a:off x="611560" y="3387904"/>
            <a:ext cx="8075240" cy="209332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2000" b="1" dirty="0">
                <a:solidFill>
                  <a:schemeClr val="tx1"/>
                </a:solidFill>
                <a:latin typeface="Calibri" pitchFamily="34" charset="0"/>
              </a:rPr>
              <a:t>Dodatkowy sposób komunikacji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specjalnie utworzone dla naboru adresy mailowe:</a:t>
            </a:r>
          </a:p>
          <a:p>
            <a:r>
              <a:rPr lang="pl-PL" sz="1600" dirty="0">
                <a:solidFill>
                  <a:schemeClr val="tx1"/>
                </a:solidFill>
              </a:rPr>
              <a:t>      - etap oceny formalnej - </a:t>
            </a:r>
            <a:r>
              <a:rPr lang="pl-PL" sz="2000" b="1" dirty="0">
                <a:solidFill>
                  <a:schemeClr val="tx1"/>
                </a:solidFill>
              </a:rPr>
              <a:t>ocena.formalna10.2.1_424_21@dolnyslask.pl</a:t>
            </a:r>
          </a:p>
          <a:p>
            <a:r>
              <a:rPr lang="pl-PL" sz="1600" dirty="0">
                <a:solidFill>
                  <a:schemeClr val="tx1"/>
                </a:solidFill>
              </a:rPr>
              <a:t>      - etap negocjacji - </a:t>
            </a:r>
            <a:r>
              <a:rPr lang="pl-PL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ocena10.2.1_424_21@dolnyslask.pl</a:t>
            </a:r>
            <a:endParaRPr lang="pl-PL" sz="2000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wiadomości IOK przekazuje na adres mailowy podany w pkt 2.8 wniosku.</a:t>
            </a:r>
          </a:p>
          <a:p>
            <a:endParaRPr lang="pl-PL" sz="1600" dirty="0">
              <a:solidFill>
                <a:schemeClr val="tx1"/>
              </a:solidFill>
            </a:endParaRPr>
          </a:p>
          <a:p>
            <a:r>
              <a:rPr lang="pl-PL" sz="1600" dirty="0">
                <a:solidFill>
                  <a:schemeClr val="tx1"/>
                </a:solidFill>
              </a:rPr>
              <a:t>Pismo z wynikami oceny w wersji papierowej wysyłane na adres Wnioskodawcy, podany w</a:t>
            </a:r>
            <a:r>
              <a:rPr lang="pl-PL" sz="1600" dirty="0"/>
              <a:t> </a:t>
            </a:r>
            <a:r>
              <a:rPr lang="pl-PL" sz="1600" dirty="0">
                <a:solidFill>
                  <a:schemeClr val="tx1"/>
                </a:solidFill>
              </a:rPr>
              <a:t>pkt 2.8 wniosku.</a:t>
            </a:r>
          </a:p>
        </p:txBody>
      </p:sp>
      <p:sp>
        <p:nvSpPr>
          <p:cNvPr id="7" name="Prostokąt 6"/>
          <p:cNvSpPr/>
          <p:nvPr/>
        </p:nvSpPr>
        <p:spPr>
          <a:xfrm>
            <a:off x="107504" y="260648"/>
            <a:ext cx="27609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/>
              <a:t>Korespondencja - SOWA</a:t>
            </a:r>
          </a:p>
        </p:txBody>
      </p:sp>
      <p:sp>
        <p:nvSpPr>
          <p:cNvPr id="8" name="Prostokąt 7"/>
          <p:cNvSpPr/>
          <p:nvPr/>
        </p:nvSpPr>
        <p:spPr>
          <a:xfrm>
            <a:off x="611560" y="5589240"/>
            <a:ext cx="8075240" cy="10801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2000" b="1" dirty="0">
                <a:solidFill>
                  <a:schemeClr val="tx1"/>
                </a:solidFill>
                <a:latin typeface="Calibri" pitchFamily="34" charset="0"/>
              </a:rPr>
              <a:t>WAŻNE!</a:t>
            </a:r>
          </a:p>
          <a:p>
            <a:r>
              <a:rPr lang="pl-PL" sz="1600" dirty="0">
                <a:solidFill>
                  <a:schemeClr val="tx1"/>
                </a:solidFill>
              </a:rPr>
              <a:t>Sposób komunikacji i skutki jego niezachowania określone są w Regulaminie konkursu. </a:t>
            </a:r>
            <a:br>
              <a:rPr lang="pl-PL" sz="1600" dirty="0">
                <a:solidFill>
                  <a:schemeClr val="tx1"/>
                </a:solidFill>
              </a:rPr>
            </a:br>
            <a:r>
              <a:rPr lang="pl-PL" sz="1600" dirty="0">
                <a:solidFill>
                  <a:schemeClr val="tx1"/>
                </a:solidFill>
              </a:rPr>
              <a:t>Składając wniosek, Wnioskodawca zobowiązuje się do zachowania wskazanej formy komunikacji.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4FDD1C58-5140-4C46-87A6-D439348A8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80486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611560" y="1891854"/>
            <a:ext cx="8075240" cy="446449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l-PL" sz="2400" b="1" dirty="0">
              <a:solidFill>
                <a:schemeClr val="tx1"/>
              </a:solidFill>
              <a:latin typeface="Calibri" pitchFamily="34" charset="0"/>
            </a:endParaRPr>
          </a:p>
          <a:p>
            <a:endParaRPr lang="pl-PL" sz="2400" b="1" dirty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pl-PL" sz="2400" b="1" dirty="0">
                <a:solidFill>
                  <a:schemeClr val="tx1"/>
                </a:solidFill>
                <a:latin typeface="Calibri" pitchFamily="34" charset="0"/>
              </a:rPr>
              <a:t>Ocena formalna</a:t>
            </a:r>
          </a:p>
          <a:p>
            <a:pPr algn="ctr"/>
            <a:endParaRPr lang="pl-PL" sz="2400" b="1" dirty="0">
              <a:solidFill>
                <a:schemeClr val="tx1"/>
              </a:solidFill>
              <a:latin typeface="Calibri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altLang="pl-PL" sz="2000" i="0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Rozpoczęcie</a:t>
            </a:r>
            <a:r>
              <a:rPr kumimoji="0" lang="pl-PL" altLang="pl-PL" sz="20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pl-PL" altLang="pl-PL" sz="20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do 5 dni </a:t>
            </a:r>
            <a:r>
              <a:rPr kumimoji="0" lang="pl-PL" altLang="pl-PL" sz="20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od zakończenia naboru.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l-PL" altLang="pl-PL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  <a:p>
            <a:r>
              <a:rPr lang="pl-PL" sz="20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W</a:t>
            </a:r>
            <a:r>
              <a:rPr kumimoji="0" lang="pl-PL" sz="2000" b="1" i="0" u="sng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eryfikacja warunków formalnych</a:t>
            </a:r>
            <a:endParaRPr kumimoji="0" lang="pl-PL" sz="2000" b="0" i="0" u="sng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  <a:p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</a:rPr>
              <a:t>Jeśli konieczna poprawa warunków formalnych i oczywistych omyłek –</a:t>
            </a: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KORESPONDENCJA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W SOWA.</a:t>
            </a:r>
          </a:p>
          <a:p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</a:rPr>
              <a:t>Termin weryfikacji: do 14 dni od daty rozpoczęcia oceny formalnej*</a:t>
            </a:r>
            <a:endParaRPr kumimoji="0" lang="pl-PL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  <a:p>
            <a:endParaRPr kumimoji="0" lang="pl-PL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  <a:p>
            <a:r>
              <a:rPr kumimoji="0" lang="pl-PL" sz="2000" b="1" i="0" u="sng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Ocena kryteriów formalnych</a:t>
            </a:r>
            <a:endParaRPr kumimoji="0" lang="pl-PL" sz="2000" b="0" i="0" u="sng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  <a:p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</a:rPr>
              <a:t>Jeśli konieczna poprawa kryteriów – </a:t>
            </a: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KORESPONDENCJA W SOWA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</a:rPr>
              <a:t>. </a:t>
            </a:r>
          </a:p>
          <a:p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</a:rPr>
              <a:t>Termin oceny: do 7 dni od daty zakończenia weryfikacji warunków formalnych z wynikiem pozytywnym* </a:t>
            </a:r>
            <a:endParaRPr kumimoji="0" lang="pl-PL" sz="2000" b="0" i="0" u="sng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0" lang="pl-PL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  <a:p>
            <a:r>
              <a:rPr lang="pl-PL" altLang="pl-PL" sz="2000" dirty="0">
                <a:solidFill>
                  <a:schemeClr val="tx1"/>
                </a:solidFill>
                <a:latin typeface="Calibri" panose="020F0502020204030204" pitchFamily="34" charset="0"/>
              </a:rPr>
              <a:t>Zakończenie etapu </a:t>
            </a: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</a:rPr>
              <a:t>- </a:t>
            </a:r>
            <a:r>
              <a:rPr lang="pl-PL" altLang="pl-PL" sz="2000" dirty="0">
                <a:solidFill>
                  <a:schemeClr val="tx1"/>
                </a:solidFill>
                <a:latin typeface="Calibri" panose="020F0502020204030204" pitchFamily="34" charset="0"/>
              </a:rPr>
              <a:t>Lista projektów zakwalifikowanych do etapu oceny merytorycznej </a:t>
            </a:r>
            <a:r>
              <a:rPr kumimoji="0" lang="pl-PL" altLang="pl-PL" sz="20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kumimoji="0" lang="pl-PL" altLang="pl-PL" sz="20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3"/>
              </a:rPr>
              <a:t>www.rpo.dolnyslask.pl</a:t>
            </a:r>
            <a:r>
              <a:rPr kumimoji="0" lang="pl-PL" altLang="pl-PL" sz="20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).</a:t>
            </a:r>
          </a:p>
          <a:p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kumimoji="0" lang="pl-PL" altLang="pl-PL" sz="1800" b="0" i="1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*w przypadku uzupełnienia lub korekty wniosku termin zostanie wydłużony</a:t>
            </a:r>
          </a:p>
          <a:p>
            <a:endParaRPr kumimoji="0" lang="pl-PL" altLang="pl-PL" sz="18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  <a:p>
            <a:endParaRPr kumimoji="0" lang="pl-PL" altLang="pl-PL" sz="1800" b="0" i="1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  <a:p>
            <a:endParaRPr lang="pl-PL" altLang="pl-PL" i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kumimoji="0" lang="pl-PL" altLang="pl-PL" sz="1800" b="0" i="1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  <a:p>
            <a:endParaRPr kumimoji="0" lang="pl-PL" altLang="pl-PL" sz="1800" b="0" i="1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79512" y="147707"/>
            <a:ext cx="56441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>
                <a:latin typeface="Calibri" pitchFamily="34" charset="0"/>
              </a:rPr>
              <a:t>Etapy oceny wniosków </a:t>
            </a:r>
            <a:br>
              <a:rPr lang="pl-PL" sz="2000" b="1" dirty="0">
                <a:latin typeface="Calibri" pitchFamily="34" charset="0"/>
              </a:rPr>
            </a:br>
            <a:r>
              <a:rPr lang="pl-PL" sz="2000" b="1" dirty="0">
                <a:latin typeface="Calibri" pitchFamily="34" charset="0"/>
              </a:rPr>
              <a:t>w ramach KOP – </a:t>
            </a:r>
            <a:r>
              <a:rPr lang="pl-PL" sz="2000" b="1" dirty="0">
                <a:latin typeface="Calibri" pitchFamily="34" charset="0"/>
                <a:ea typeface="+mn-ea"/>
                <a:cs typeface="+mn-cs"/>
              </a:rPr>
              <a:t>terminy i korespondencja w SOWA</a:t>
            </a:r>
            <a:endParaRPr lang="pl-PL" sz="2000" b="1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24A8283D-4910-45C0-B8F1-036856F1C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70260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624542" y="1891854"/>
            <a:ext cx="8075240" cy="446449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2400" b="1" u="sng" dirty="0">
                <a:solidFill>
                  <a:schemeClr val="tx1"/>
                </a:solidFill>
                <a:latin typeface="Calibri" pitchFamily="34" charset="0"/>
              </a:rPr>
              <a:t>Ocena merytoryczna</a:t>
            </a:r>
          </a:p>
          <a:p>
            <a:endParaRPr lang="pl-PL" sz="2000" b="1" dirty="0">
              <a:ln>
                <a:solidFill>
                  <a:srgbClr val="C00000"/>
                </a:solidFill>
              </a:ln>
              <a:solidFill>
                <a:srgbClr val="C00000"/>
              </a:solidFill>
              <a:latin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None/>
              <a:tabLst/>
            </a:pPr>
            <a:r>
              <a:rPr lang="pl-PL" altLang="pl-PL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d</a:t>
            </a:r>
            <a:r>
              <a:rPr kumimoji="0" lang="pl-PL" altLang="pl-PL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o 70 dni </a:t>
            </a: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- gdy ocenie merytorycznej podlegać będzie do 100 wniosków</a:t>
            </a:r>
          </a:p>
          <a:p>
            <a:pPr marL="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None/>
              <a:tabLst/>
            </a:pPr>
            <a:r>
              <a:rPr lang="pl-PL" altLang="pl-PL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do </a:t>
            </a:r>
            <a:r>
              <a:rPr kumimoji="0" lang="pl-PL" altLang="pl-PL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100 dni </a:t>
            </a: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- </a:t>
            </a:r>
            <a:r>
              <a:rPr kumimoji="0" lang="pl-PL" altLang="pl-PL" sz="20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gdy ocenie merytorycznej podlegać będzie powyżej 100 wniosków</a:t>
            </a:r>
          </a:p>
          <a:p>
            <a:pPr marL="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None/>
              <a:tabLst/>
            </a:pPr>
            <a:r>
              <a:rPr kumimoji="0" lang="pl-PL" altLang="pl-PL" sz="20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</a:p>
          <a:p>
            <a:pPr indent="-342900" eaLnBrk="1" hangingPunct="1"/>
            <a:r>
              <a:rPr lang="pl-PL" altLang="pl-PL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Zakończenie</a:t>
            </a:r>
            <a:r>
              <a:rPr lang="pl-PL" altLang="pl-PL" sz="2000" dirty="0">
                <a:solidFill>
                  <a:schemeClr val="tx1"/>
                </a:solidFill>
                <a:latin typeface="Calibri" panose="020F0502020204030204" pitchFamily="34" charset="0"/>
              </a:rPr>
              <a:t> - Lista projektów zakwalifikowanych do etapu negocjacji </a:t>
            </a:r>
            <a:r>
              <a:rPr kumimoji="0" lang="pl-PL" altLang="pl-PL" sz="20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kumimoji="0" lang="pl-PL" altLang="pl-PL" sz="20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3"/>
              </a:rPr>
              <a:t>www.rpo.dolnyslask.pl</a:t>
            </a:r>
            <a:r>
              <a:rPr kumimoji="0" lang="pl-PL" altLang="pl-PL" sz="20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).</a:t>
            </a:r>
          </a:p>
          <a:p>
            <a:endParaRPr kumimoji="0" lang="pl-PL" sz="2000" b="0" i="0" u="sng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  <a:p>
            <a:r>
              <a:rPr kumimoji="0" lang="pl-PL" sz="2400" b="1" i="0" u="sng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Negocjacje</a:t>
            </a:r>
          </a:p>
          <a:p>
            <a:endParaRPr kumimoji="0" lang="pl-PL" sz="2400" b="1" i="0" u="sng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  <a:p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</a:rPr>
              <a:t>Jeśli konieczna poprawa kryteriów – </a:t>
            </a: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KORESPONDENCJA W SOWA </a:t>
            </a:r>
          </a:p>
          <a:p>
            <a:r>
              <a:rPr kumimoji="0" lang="pl-PL" sz="20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Termin negocjacji: </a:t>
            </a:r>
            <a:r>
              <a:rPr kumimoji="0" lang="pl-PL" sz="2000" b="1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do 18 dni</a:t>
            </a:r>
          </a:p>
          <a:p>
            <a:endParaRPr lang="pl-PL" altLang="pl-PL" sz="2000" b="1" i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pl-PL" altLang="pl-PL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Zakończenie oceny: </a:t>
            </a:r>
            <a:r>
              <a:rPr lang="pl-PL" altLang="pl-PL" sz="2000" dirty="0">
                <a:solidFill>
                  <a:schemeClr val="tx1"/>
                </a:solidFill>
                <a:latin typeface="Calibri" panose="020F0502020204030204" pitchFamily="34" charset="0"/>
              </a:rPr>
              <a:t>pisma z wynikiem oceny (poczta tradycyjna), lista projektów rekomendowanych do dofinansowania </a:t>
            </a:r>
            <a:r>
              <a:rPr kumimoji="0" lang="pl-PL" altLang="pl-PL" sz="18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kumimoji="0" lang="pl-PL" altLang="pl-PL" sz="18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  <a:hlinkClick r:id="rId3"/>
              </a:rPr>
              <a:t>www.rpo.dolnyslask.pl</a:t>
            </a:r>
            <a:r>
              <a:rPr kumimoji="0" lang="pl-PL" altLang="pl-PL" sz="18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).</a:t>
            </a:r>
          </a:p>
          <a:p>
            <a:endParaRPr lang="pl-PL" altLang="pl-PL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kumimoji="0" lang="pl-PL" altLang="pl-PL" sz="1800" b="0" i="1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  <a:p>
            <a:endParaRPr kumimoji="0" lang="pl-PL" altLang="pl-PL" sz="1800" b="0" i="1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79512" y="147707"/>
            <a:ext cx="56441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>
                <a:latin typeface="Calibri" pitchFamily="34" charset="0"/>
              </a:rPr>
              <a:t>Etapy oceny wniosków </a:t>
            </a:r>
            <a:br>
              <a:rPr lang="pl-PL" sz="2000" b="1" dirty="0">
                <a:latin typeface="Calibri" pitchFamily="34" charset="0"/>
              </a:rPr>
            </a:br>
            <a:r>
              <a:rPr lang="pl-PL" sz="2000" b="1" dirty="0">
                <a:latin typeface="Calibri" pitchFamily="34" charset="0"/>
              </a:rPr>
              <a:t>w ramach KOP – </a:t>
            </a:r>
            <a:r>
              <a:rPr lang="pl-PL" sz="2000" b="1" dirty="0">
                <a:latin typeface="Calibri" pitchFamily="34" charset="0"/>
                <a:ea typeface="+mn-ea"/>
                <a:cs typeface="+mn-cs"/>
              </a:rPr>
              <a:t>terminy i korespondencja w SOWA</a:t>
            </a:r>
            <a:endParaRPr lang="pl-PL" sz="2000" b="1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24A8283D-4910-45C0-B8F1-036856F1C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84787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613791" y="3284984"/>
            <a:ext cx="8075240" cy="245884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solidFill>
                  <a:schemeClr val="tx1"/>
                </a:solidFill>
              </a:rPr>
              <a:t>Gdy wniosek zostaje zwrócony do poprawy/korekty, należy utworzyć nową wersję wniosku (nie jest możliwa edycja starej wersji), na podstawie ostatniej wersji wniosku.</a:t>
            </a:r>
          </a:p>
          <a:p>
            <a:pPr>
              <a:defRPr/>
            </a:pPr>
            <a:endParaRPr lang="pl-PL" sz="2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pl-PL" sz="2000" b="1" dirty="0">
                <a:solidFill>
                  <a:schemeClr val="tx1"/>
                </a:solidFill>
              </a:rPr>
              <a:t>(Dokumenty projektu -&gt; Karta Dokumentu -&gt; Twórz Nową Wersję)</a:t>
            </a:r>
          </a:p>
        </p:txBody>
      </p:sp>
      <p:sp>
        <p:nvSpPr>
          <p:cNvPr id="9" name="Prostokąt 8"/>
          <p:cNvSpPr/>
          <p:nvPr/>
        </p:nvSpPr>
        <p:spPr>
          <a:xfrm>
            <a:off x="613791" y="1412776"/>
            <a:ext cx="8075240" cy="216024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2400" b="1" dirty="0">
                <a:solidFill>
                  <a:schemeClr val="tx1"/>
                </a:solidFill>
                <a:latin typeface="Calibri" pitchFamily="34" charset="0"/>
              </a:rPr>
              <a:t>WAŻNE</a:t>
            </a:r>
            <a:endParaRPr lang="pl-PL" sz="2400" b="1" dirty="0">
              <a:ln>
                <a:solidFill>
                  <a:srgbClr val="C00000"/>
                </a:solidFill>
              </a:ln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endParaRPr lang="pl-PL" sz="2000" b="1" dirty="0">
              <a:ln>
                <a:solidFill>
                  <a:srgbClr val="C00000"/>
                </a:solidFill>
              </a:ln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solidFill>
                  <a:schemeClr val="tx1"/>
                </a:solidFill>
              </a:rPr>
              <a:t>Wniosek, który został przesłany do IOK (złożony w systemie) i otrzymał status „Wysłany do instytucji” nie może zostać automatycznie wycofany przez Wnioskodawcę. </a:t>
            </a:r>
          </a:p>
          <a:p>
            <a:pPr marL="360363">
              <a:defRPr/>
            </a:pPr>
            <a:r>
              <a:rPr lang="pl-PL" sz="2000" dirty="0">
                <a:solidFill>
                  <a:schemeClr val="tx1"/>
                </a:solidFill>
              </a:rPr>
              <a:t>Możliwe jest wystąpienie Wnioskodawcy/ Beneficjenta do IZ o zwrot wniosku.</a:t>
            </a:r>
          </a:p>
        </p:txBody>
      </p:sp>
      <p:sp>
        <p:nvSpPr>
          <p:cNvPr id="7" name="Prostokąt 6"/>
          <p:cNvSpPr/>
          <p:nvPr/>
        </p:nvSpPr>
        <p:spPr>
          <a:xfrm>
            <a:off x="179512" y="284466"/>
            <a:ext cx="25504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/>
              <a:t>Generator EFS - SOWA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24A8283D-4910-45C0-B8F1-036856F1C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60561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None/>
              <a:defRPr/>
            </a:pPr>
            <a:endParaRPr lang="pl-PL" sz="48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b="1" dirty="0"/>
              <a:t>Kluczowe zagadnienia – zapisy wymagane  w poszczególnych polach wniosku o dofinansowanie podlegające ocenie formalnej i merytorycznej</a:t>
            </a:r>
          </a:p>
          <a:p>
            <a:pPr marL="0" indent="0" algn="ctr">
              <a:spcBef>
                <a:spcPct val="0"/>
              </a:spcBef>
              <a:buNone/>
              <a:defRPr/>
            </a:pPr>
            <a:endParaRPr lang="pl-PL" sz="4800" b="1" dirty="0"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dirty="0">
                <a:latin typeface="Calibri" pitchFamily="34" charset="0"/>
              </a:rPr>
              <a:t>Na co zwrócić szczególną uwagę </a:t>
            </a: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dirty="0">
                <a:latin typeface="Calibri" pitchFamily="34" charset="0"/>
              </a:rPr>
              <a:t>podczas wypełniania wniosku?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28E9699-D666-4EBB-A2AC-176E06DE1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390513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D0E617C-9DE1-41E1-8134-4C47FC4CD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BBA8BAD-C024-4EBD-AE8C-2F50AC709554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DEF46350-9BC4-4429-A273-2BEBE42D6899}"/>
              </a:ext>
            </a:extLst>
          </p:cNvPr>
          <p:cNvSpPr txBox="1"/>
          <p:nvPr/>
        </p:nvSpPr>
        <p:spPr>
          <a:xfrm>
            <a:off x="371852" y="1151313"/>
            <a:ext cx="8659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INFORMACJE O PROJEKCIE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BEB812E-6F2E-47E2-9F4D-22D551EBE18A}"/>
              </a:ext>
            </a:extLst>
          </p:cNvPr>
          <p:cNvSpPr txBox="1"/>
          <p:nvPr/>
        </p:nvSpPr>
        <p:spPr>
          <a:xfrm>
            <a:off x="107499" y="1520348"/>
            <a:ext cx="892359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6195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1.12 Tytuł projektu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– zgodny z zapisami Instrukcji wypełniania wniosku o dofinansowanie, </a:t>
            </a:r>
            <a:r>
              <a:rPr kumimoji="0" lang="pl-PL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m.in. powinien: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64770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być zwięzły i nawiązywać do projektu, </a:t>
            </a:r>
          </a:p>
          <a:p>
            <a:pPr marL="64770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zaczynać się od litery albo cyfry arabskiej, </a:t>
            </a:r>
          </a:p>
          <a:p>
            <a:pPr marL="64770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być napisany bez użycia jedynie wersalików (liter drukowanych),</a:t>
            </a:r>
          </a:p>
          <a:p>
            <a:pPr marL="64770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być napisany bez cudzysłowu</a:t>
            </a:r>
          </a:p>
          <a:p>
            <a:pPr marL="36195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619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1.14 Obszar realizacji projektu </a:t>
            </a: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-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precyzyjnie zdefiniowany, z podaniem subregionu, powiatu i </a:t>
            </a:r>
            <a:r>
              <a:rPr kumimoji="0" lang="pl-PL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gminy.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619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619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1.15 Typ obszaru realizacji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– należy wybrać z listy rozwijanej jeden dominujący typ obszaru realizacji projektu: </a:t>
            </a:r>
          </a:p>
          <a:p>
            <a:pPr marL="64770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1 - duże obszary miejskie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(o ludności &gt;50 000 i dużej gęstości zaludnienia) lub</a:t>
            </a:r>
          </a:p>
          <a:p>
            <a:pPr marL="64770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2 - małe obszary miejskie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(o ludności &gt;5 000 i średniej gęstości zaludnienia), lub </a:t>
            </a:r>
          </a:p>
          <a:p>
            <a:pPr marL="64770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3 - obszary wiejskie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(o małej gęstości zaludnienia).</a:t>
            </a:r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4BCB1C92-19D5-489C-942D-128CB32CA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36525"/>
            <a:ext cx="8229600" cy="680548"/>
          </a:xfrm>
        </p:spPr>
        <p:txBody>
          <a:bodyPr/>
          <a:lstStyle/>
          <a:p>
            <a:pPr algn="l"/>
            <a:r>
              <a:rPr lang="pl-PL" sz="2000" b="1" i="0" u="none" strike="noStrike" baseline="0" dirty="0">
                <a:latin typeface="+mn-lt"/>
              </a:rPr>
              <a:t>Warunki formalne i oczywiste omyłki</a:t>
            </a:r>
            <a:endParaRPr lang="pl-PL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245324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D0E617C-9DE1-41E1-8134-4C47FC4CD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BBA8BAD-C024-4EBD-AE8C-2F50AC709554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DEF46350-9BC4-4429-A273-2BEBE42D6899}"/>
              </a:ext>
            </a:extLst>
          </p:cNvPr>
          <p:cNvSpPr txBox="1"/>
          <p:nvPr/>
        </p:nvSpPr>
        <p:spPr>
          <a:xfrm>
            <a:off x="323528" y="1260666"/>
            <a:ext cx="8659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INFORMACJE O PROJEKCIE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BEB812E-6F2E-47E2-9F4D-22D551EBE18A}"/>
              </a:ext>
            </a:extLst>
          </p:cNvPr>
          <p:cNvSpPr txBox="1"/>
          <p:nvPr/>
        </p:nvSpPr>
        <p:spPr>
          <a:xfrm>
            <a:off x="201001" y="1802582"/>
            <a:ext cx="8619469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619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1.17 Projekt partnerski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– należy wskazać: Nie</a:t>
            </a:r>
          </a:p>
          <a:p>
            <a:pPr marL="3619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619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1.19 Powiązanie ze strategiami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– należy wybrać z listy: Strategia Rozwoju Polski Zachodniej do 2020 lub wskazać na brak takiego powiązania</a:t>
            </a: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619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619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1.20 Typy projektów </a:t>
            </a: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-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pole wielokrotnego wyboru; należy wybrać z listy rozwijanej m.in.:</a:t>
            </a:r>
          </a:p>
          <a:p>
            <a:pPr marL="64770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nabór horyzontalny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(UWAGA: nie należy wskazywać ZIT ani OSI nawet jeśli faktyczna realizacja projektu dotyczy danego ZIT/OSI)</a:t>
            </a:r>
          </a:p>
          <a:p>
            <a:pPr marL="64770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typy projektów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zgodnie z regulaminem konkursu (UWAGA: w przypadku typu 10.2.A należy wybrać aktualny typ projektu z początku listy rozwijanej, zgodny z regulaminem konkurs, tj. </a:t>
            </a: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10.2.A. Kształtowanie kompetencji kluczowych oraz umiejętności uniwersalnych niezbędnych  na rynku pracy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)</a:t>
            </a:r>
          </a:p>
          <a:p>
            <a:pPr marL="3619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619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1.26 Rodzaj działalności gospodarczej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– należy wybrać: Edukacja</a:t>
            </a:r>
          </a:p>
          <a:p>
            <a:pPr marL="3619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4" name="Tytuł 1">
            <a:extLst>
              <a:ext uri="{FF2B5EF4-FFF2-40B4-BE49-F238E27FC236}">
                <a16:creationId xmlns:a16="http://schemas.microsoft.com/office/drawing/2014/main" id="{CBA1BBF0-0F65-46D2-8710-C104E9BFC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001" y="-127230"/>
            <a:ext cx="8229600" cy="1143000"/>
          </a:xfrm>
        </p:spPr>
        <p:txBody>
          <a:bodyPr/>
          <a:lstStyle/>
          <a:p>
            <a:pPr algn="l"/>
            <a:r>
              <a:rPr lang="pl-PL" sz="2000" b="1" i="0" u="none" strike="noStrike" baseline="0" dirty="0">
                <a:latin typeface="+mn-lt"/>
              </a:rPr>
              <a:t>Warunki formalne i oczywiste omyłki</a:t>
            </a:r>
            <a:endParaRPr lang="pl-PL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217786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D0E617C-9DE1-41E1-8134-4C47FC4CD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BBA8BAD-C024-4EBD-AE8C-2F50AC709554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DEF46350-9BC4-4429-A273-2BEBE42D6899}"/>
              </a:ext>
            </a:extLst>
          </p:cNvPr>
          <p:cNvSpPr txBox="1"/>
          <p:nvPr/>
        </p:nvSpPr>
        <p:spPr>
          <a:xfrm>
            <a:off x="287612" y="1245506"/>
            <a:ext cx="8659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DANE WNIOSKODAWCY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BEB812E-6F2E-47E2-9F4D-22D551EBE18A}"/>
              </a:ext>
            </a:extLst>
          </p:cNvPr>
          <p:cNvSpPr txBox="1"/>
          <p:nvPr/>
        </p:nvSpPr>
        <p:spPr>
          <a:xfrm>
            <a:off x="283758" y="1749736"/>
            <a:ext cx="861946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619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2.1 Nazwa Wnioskodawcy (organ prowadzący)</a:t>
            </a:r>
          </a:p>
          <a:p>
            <a:pPr marL="64770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nazwa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wnioskodawcy musi być </a:t>
            </a: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zgodna z dokumentami rejestrowymi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(np. KRS, </a:t>
            </a:r>
            <a:r>
              <a:rPr kumimoji="0" lang="pl-PL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CEiDG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).</a:t>
            </a:r>
          </a:p>
          <a:p>
            <a:pPr marL="647700" lvl="0" indent="-285750">
              <a:buFont typeface="Arial" panose="020B0604020202020204" pitchFamily="34" charset="0"/>
              <a:buChar char="•"/>
              <a:defRPr/>
            </a:pPr>
            <a:r>
              <a:rPr lang="pl-PL" sz="1600" dirty="0"/>
              <a:t>jeśli nazwa Wnioskodawcy, zgodnie z dokumentami rejestrowymi, zawiera znaki specjalne (np. cudzysłów, myślnik) należy wpisać nazwę z ich użyciem, </a:t>
            </a:r>
          </a:p>
          <a:p>
            <a:pPr marL="647700" lvl="0" indent="-285750">
              <a:buFont typeface="Arial" panose="020B0604020202020204" pitchFamily="34" charset="0"/>
              <a:buChar char="•"/>
              <a:defRPr/>
            </a:pPr>
            <a:r>
              <a:rPr lang="pl-PL" sz="1600" dirty="0"/>
              <a:t>jeśli nazwa Wnioskodawcy, zgodnie z dokumentami rejestrowymi, zawiera skróty, należy wpisać nazwę z ich użyciem, w pozostałych przypadkach skróty należy rozwinąć,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64770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należy wskazać </a:t>
            </a: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nazwę organu prowadzącego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 nie szkoły</a:t>
            </a:r>
            <a:r>
              <a:rPr kumimoji="0" lang="pl-PL" sz="1600" b="0" i="0" u="non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,</a:t>
            </a:r>
          </a:p>
          <a:p>
            <a:pPr marL="64770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 przypadku jednostek samorządu terytorialnego (JST)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należy podać „Gmina…”, nie „Urząd…”, </a:t>
            </a:r>
          </a:p>
          <a:p>
            <a:pPr marL="647700" marR="0" lvl="0" indent="-285750" algn="l" defTabSz="8969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 przypadku </a:t>
            </a: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spółki cywilnej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należy zachować następujący format zapisu: imiona i nazwiska wszystkich wspólników, prowadzący działalność gospodarczą pod nazwą … – w miejscu kropek należy wpisać nazwę spółki.</a:t>
            </a:r>
          </a:p>
          <a:p>
            <a:pPr marL="647700" marR="0" lvl="0" indent="-285750" algn="l" defTabSz="8969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647700" marR="0" lvl="0" indent="-285750" algn="l" defTabSz="8969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647700" marR="0" lvl="0" indent="-285750" algn="l" defTabSz="8969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61950" marR="0" lvl="0" indent="0" algn="l" defTabSz="8969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UWAGA</a:t>
            </a:r>
          </a:p>
          <a:p>
            <a:pPr marL="64770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wniosek może złożyć tylko organ prowadzący</a:t>
            </a:r>
          </a:p>
          <a:p>
            <a:pPr marL="64770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Wnioskodawca może złożyć od 1 do 5 wniosków o dofinansowanie – w zależności od liczby szkół dla których jest organem prowadzącym</a:t>
            </a:r>
          </a:p>
          <a:p>
            <a:pPr marL="3619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D1882006-B6B2-4069-9F63-60D14C694D45}"/>
              </a:ext>
            </a:extLst>
          </p:cNvPr>
          <p:cNvSpPr txBox="1">
            <a:spLocks/>
          </p:cNvSpPr>
          <p:nvPr/>
        </p:nvSpPr>
        <p:spPr bwMode="auto">
          <a:xfrm>
            <a:off x="179512" y="136525"/>
            <a:ext cx="8229600" cy="68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Warunki formalne i oczywiste omyłki</a:t>
            </a:r>
          </a:p>
        </p:txBody>
      </p:sp>
    </p:spTree>
    <p:extLst>
      <p:ext uri="{BB962C8B-B14F-4D97-AF65-F5344CB8AC3E}">
        <p14:creationId xmlns:p14="http://schemas.microsoft.com/office/powerpoint/2010/main" val="31765451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D0E617C-9DE1-41E1-8134-4C47FC4CD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BBA8BAD-C024-4EBD-AE8C-2F50AC709554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BEB812E-6F2E-47E2-9F4D-22D551EBE18A}"/>
              </a:ext>
            </a:extLst>
          </p:cNvPr>
          <p:cNvSpPr txBox="1"/>
          <p:nvPr/>
        </p:nvSpPr>
        <p:spPr>
          <a:xfrm>
            <a:off x="166519" y="1458496"/>
            <a:ext cx="861946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marR="0" lvl="0" indent="0" algn="l" defTabSz="8969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2.2 Forma prawna </a:t>
            </a:r>
          </a:p>
          <a:p>
            <a:pPr marL="647700" marR="0" lvl="0" indent="-285750" algn="l" defTabSz="8969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z rozwijanej listy należy wybrać  </a:t>
            </a: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formę zgodną ze stanem faktycznym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,</a:t>
            </a:r>
          </a:p>
          <a:p>
            <a:pPr marL="647700" marR="0" lvl="0" indent="-285750" algn="l" defTabSz="8969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musi mieć </a:t>
            </a: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odzwierciedlenie w dokumentach rejestrowych Wnioskodawcy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,</a:t>
            </a:r>
          </a:p>
          <a:p>
            <a:pPr marL="647700" marR="0" lvl="0" indent="-285750" algn="l" defTabSz="8969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 przypadku gmin, powiatów - wspólnota samorządowa</a:t>
            </a:r>
          </a:p>
          <a:p>
            <a:pPr marL="3619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61950" marR="0" lvl="0" indent="0" algn="l" defTabSz="8969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2.3 Forma własności</a:t>
            </a:r>
          </a:p>
          <a:p>
            <a:pPr marL="647700" marR="0" lvl="0" indent="-285750" algn="l" defTabSz="8969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z rozwijanej listy należy wybrać</a:t>
            </a: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właściwą formę własności Wnioskodawcy zgodnie ze stanem faktycznym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;</a:t>
            </a:r>
          </a:p>
          <a:p>
            <a:pPr marL="647700" marR="0" lvl="0" indent="-285750" algn="l" defTabSz="8969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forma własności jest określana na podstawie procentowego udziału własności (np. jednostek samorządu terytorialnego lub samorządowych osób prawnych; krajowych osób fizycznych; pozostałych krajowych jednostek prywatnych) w ogólnej wartości kapitału;</a:t>
            </a:r>
          </a:p>
          <a:p>
            <a:pPr marL="647700" marR="0" lvl="0" indent="-285750" algn="l" defTabSz="8969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 przypadku fundacji (zgodnie ze stanem faktycznym i wpisem do Bazy internetowej REGON) - np. pozostałe krajowe jednostki prywatne.</a:t>
            </a:r>
          </a:p>
          <a:p>
            <a:pPr marL="647700" marR="0" lvl="0" indent="-285750" algn="l" defTabSz="8969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61950" marR="0" lvl="0" indent="0" algn="l" defTabSz="8969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2.4 i 2.5 - NIP i REGON Wnioskodawcy</a:t>
            </a:r>
          </a:p>
          <a:p>
            <a:pPr marL="647700" marR="0" lvl="0" indent="-285750" algn="l" defTabSz="8969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NIP należy wpisać w formacie dziewięciocyfrowym, bez myślników, spacji itp.;</a:t>
            </a:r>
          </a:p>
          <a:p>
            <a:pPr marL="647700" marR="0" lvl="0" indent="-285750" algn="l" defTabSz="8969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 przypadku </a:t>
            </a: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JST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należy wpisać NIP i REGON gminy/miasta/powiatu, a nie urzędu/starostwa czy szkoły;</a:t>
            </a:r>
          </a:p>
          <a:p>
            <a:pPr marL="647700" marR="0" lvl="0" indent="-285750" algn="l" defTabSz="8969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 przypadku </a:t>
            </a: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osób fizycznych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prowadzących działalność: NIP osoby fizycznej prowadzącej działalność (organ prowadzący), REGON – Szkoły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3FF6D29A-1F67-4442-88C7-CF4DEF67BF90}"/>
              </a:ext>
            </a:extLst>
          </p:cNvPr>
          <p:cNvSpPr txBox="1"/>
          <p:nvPr/>
        </p:nvSpPr>
        <p:spPr>
          <a:xfrm>
            <a:off x="242380" y="1089164"/>
            <a:ext cx="8659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DANE WNIOSKODAWCY</a:t>
            </a:r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74BF28FC-D86B-494F-A15E-118CB0AE14E7}"/>
              </a:ext>
            </a:extLst>
          </p:cNvPr>
          <p:cNvSpPr txBox="1">
            <a:spLocks/>
          </p:cNvSpPr>
          <p:nvPr/>
        </p:nvSpPr>
        <p:spPr bwMode="auto">
          <a:xfrm>
            <a:off x="179512" y="95303"/>
            <a:ext cx="8229600" cy="68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Warunki formalne i oczywiste omyłki</a:t>
            </a:r>
          </a:p>
        </p:txBody>
      </p:sp>
    </p:spTree>
    <p:extLst>
      <p:ext uri="{BB962C8B-B14F-4D97-AF65-F5344CB8AC3E}">
        <p14:creationId xmlns:p14="http://schemas.microsoft.com/office/powerpoint/2010/main" val="3509167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sz="2800" dirty="0"/>
              <a:t>System Obsługi Wniosków Aplikacyjnych SOWA</a:t>
            </a:r>
          </a:p>
          <a:p>
            <a:pPr marL="514350" indent="-514350">
              <a:buFont typeface="+mj-lt"/>
              <a:buAutoNum type="arabicPeriod"/>
            </a:pPr>
            <a:endParaRPr lang="pl-PL" sz="2800" dirty="0"/>
          </a:p>
          <a:p>
            <a:pPr marL="514350" indent="-514350">
              <a:buFont typeface="+mj-lt"/>
              <a:buAutoNum type="arabicPeriod"/>
            </a:pPr>
            <a:r>
              <a:rPr lang="pl-PL" sz="2800" dirty="0"/>
              <a:t>System oceny – etapy - komunikacja </a:t>
            </a:r>
          </a:p>
          <a:p>
            <a:pPr marL="514350" indent="-514350">
              <a:buFont typeface="+mj-lt"/>
              <a:buAutoNum type="arabicPeriod"/>
            </a:pPr>
            <a:endParaRPr lang="pl-PL" sz="2800" dirty="0"/>
          </a:p>
          <a:p>
            <a:pPr marL="514350" indent="-514350">
              <a:buFont typeface="+mj-lt"/>
              <a:buAutoNum type="arabicPeriod"/>
            </a:pPr>
            <a:r>
              <a:rPr lang="pl-PL" sz="2800" dirty="0"/>
              <a:t>Kluczowe zagadnienia – zapisy wymagane  w poszczególnych polach wniosku o dofinansowanie podlegające ocenie formalnej i merytorycznej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B5767A7-56D8-4BCC-A258-C0AE156BC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2</a:t>
            </a:fld>
            <a:endParaRPr lang="pl-PL" alt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D0E617C-9DE1-41E1-8134-4C47FC4CD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BBA8BAD-C024-4EBD-AE8C-2F50AC709554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BEB812E-6F2E-47E2-9F4D-22D551EBE18A}"/>
              </a:ext>
            </a:extLst>
          </p:cNvPr>
          <p:cNvSpPr txBox="1"/>
          <p:nvPr/>
        </p:nvSpPr>
        <p:spPr>
          <a:xfrm>
            <a:off x="539552" y="1844824"/>
            <a:ext cx="828091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2.7 Osoba/y uprawniona/e do podejmowania decyzji wiążących w imieniu wnioskodawcy /beneficjenta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Należy wpisać imię, nazwisko osoby/</a:t>
            </a:r>
            <a:r>
              <a:rPr kumimoji="0" lang="pl-PL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ób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uprawnionej/</a:t>
            </a:r>
            <a:r>
              <a:rPr kumimoji="0" lang="pl-PL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ych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do podejmowania decyzji wiążących w imieniu Wnioskodawcy (zgodnie z wpisem do rejestru albo ewidencji właściwych dla formy organizacyjnej Wnioskodawcy);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Jeżeli osoba wskazana w punkcie 2.7 wniosku działa na podstawie </a:t>
            </a: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pełnomocnictwa lub  upoważnienia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, wówczas dokument ten (w formie podpisanego skanu) powinien być załączony do wniosku w wersji elektronicznej;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Jeżeli, zgodnie z dokumentami prawnymi określającymi funkcjonowanie Wnioskodawcy (np. statut, wpis do KRS, umowa spółki, w przypadku powiatu – ustawa o samorządzie powiatowym), do reprezentowania Wnioskodawcy konieczny jest </a:t>
            </a: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podpis/reprezentacja więcej niż jednej osoby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, wówczas wszystkie uprawnione osoby powinny być wskazane w punkcie 2.7 lub też do wniosku powinno zostać załączone upoważnienie dla jednej osoby (w zakładce „Załączniki” w SOWA), podpisane przez „podwójną/wieloosobową” reprezentację podmiotu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/ Powiatu.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619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7E1CAAD8-5B75-4CDE-AA16-1B34EAA86320}"/>
              </a:ext>
            </a:extLst>
          </p:cNvPr>
          <p:cNvSpPr txBox="1"/>
          <p:nvPr/>
        </p:nvSpPr>
        <p:spPr>
          <a:xfrm>
            <a:off x="161230" y="1142000"/>
            <a:ext cx="8659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DANE WNIOSKODAWCY</a:t>
            </a:r>
          </a:p>
        </p:txBody>
      </p:sp>
      <p:sp>
        <p:nvSpPr>
          <p:cNvPr id="9" name="Tytuł 1">
            <a:extLst>
              <a:ext uri="{FF2B5EF4-FFF2-40B4-BE49-F238E27FC236}">
                <a16:creationId xmlns:a16="http://schemas.microsoft.com/office/drawing/2014/main" id="{1896197F-E3C8-4228-B336-4E2AF5A5B960}"/>
              </a:ext>
            </a:extLst>
          </p:cNvPr>
          <p:cNvSpPr txBox="1">
            <a:spLocks/>
          </p:cNvSpPr>
          <p:nvPr/>
        </p:nvSpPr>
        <p:spPr bwMode="auto">
          <a:xfrm>
            <a:off x="179512" y="95303"/>
            <a:ext cx="8229600" cy="68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Warunki formalne i oczywiste omyłki</a:t>
            </a:r>
          </a:p>
        </p:txBody>
      </p:sp>
    </p:spTree>
    <p:extLst>
      <p:ext uri="{BB962C8B-B14F-4D97-AF65-F5344CB8AC3E}">
        <p14:creationId xmlns:p14="http://schemas.microsoft.com/office/powerpoint/2010/main" val="5784326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D0E617C-9DE1-41E1-8134-4C47FC4CD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BBA8BAD-C024-4EBD-AE8C-2F50AC709554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BEB812E-6F2E-47E2-9F4D-22D551EBE18A}"/>
              </a:ext>
            </a:extLst>
          </p:cNvPr>
          <p:cNvSpPr txBox="1"/>
          <p:nvPr/>
        </p:nvSpPr>
        <p:spPr>
          <a:xfrm>
            <a:off x="539552" y="1542082"/>
            <a:ext cx="828091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2.10 Partnerzy: NIE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 celu zogniskowania wsparcia i uproszczenia sposobu realizacji projektów, w tym konkursie niedopuszczalna jest realizacja projektów partnerskich.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PROJEKTY PARTNERSKIE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2.11 Inne podmioty zaangażowane w realizację projektu</a:t>
            </a: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 przypadku, gdy w realizację projektu będą zaangażowane inne podmioty, należy wpisać dane szkół (nazwa, adres, NIP, REGON) zgodne z danymi wskazanymi w SIO (Systemie Informacji Oświatowej);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Należy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wskazać nazwę oraz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NIP i REGON szkoły, która będzie realizatorem np. Szkoły Podstawowej zamiast Zespołu Szkolno-Przedszkolnego, w którego skład wchodzi Szkoła Podstawowa;</a:t>
            </a:r>
          </a:p>
          <a:p>
            <a:pPr marL="3619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7E1CAAD8-5B75-4CDE-AA16-1B34EAA86320}"/>
              </a:ext>
            </a:extLst>
          </p:cNvPr>
          <p:cNvSpPr txBox="1"/>
          <p:nvPr/>
        </p:nvSpPr>
        <p:spPr>
          <a:xfrm>
            <a:off x="161230" y="1142000"/>
            <a:ext cx="8659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DANE WNIOSKODAWCY</a:t>
            </a:r>
          </a:p>
        </p:txBody>
      </p:sp>
      <p:cxnSp>
        <p:nvCxnSpPr>
          <p:cNvPr id="6" name="Łącznik prosty 5">
            <a:extLst>
              <a:ext uri="{FF2B5EF4-FFF2-40B4-BE49-F238E27FC236}">
                <a16:creationId xmlns:a16="http://schemas.microsoft.com/office/drawing/2014/main" id="{39F4DE64-7657-4E6C-969C-43662EB74BA4}"/>
              </a:ext>
            </a:extLst>
          </p:cNvPr>
          <p:cNvCxnSpPr>
            <a:cxnSpLocks/>
          </p:cNvCxnSpPr>
          <p:nvPr/>
        </p:nvCxnSpPr>
        <p:spPr>
          <a:xfrm flipV="1">
            <a:off x="3707904" y="2420889"/>
            <a:ext cx="1994058" cy="709570"/>
          </a:xfrm>
          <a:prstGeom prst="line">
            <a:avLst/>
          </a:prstGeom>
          <a:ln w="190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7606C47D-AEB9-4461-9ECA-3CEC1FB45951}"/>
              </a:ext>
            </a:extLst>
          </p:cNvPr>
          <p:cNvCxnSpPr>
            <a:cxnSpLocks/>
          </p:cNvCxnSpPr>
          <p:nvPr/>
        </p:nvCxnSpPr>
        <p:spPr>
          <a:xfrm>
            <a:off x="3563888" y="2437601"/>
            <a:ext cx="2138074" cy="66210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ytuł 1">
            <a:extLst>
              <a:ext uri="{FF2B5EF4-FFF2-40B4-BE49-F238E27FC236}">
                <a16:creationId xmlns:a16="http://schemas.microsoft.com/office/drawing/2014/main" id="{29E1EBB4-7DC7-4AFB-A1D1-A2D56AFCE701}"/>
              </a:ext>
            </a:extLst>
          </p:cNvPr>
          <p:cNvSpPr txBox="1">
            <a:spLocks/>
          </p:cNvSpPr>
          <p:nvPr/>
        </p:nvSpPr>
        <p:spPr bwMode="auto">
          <a:xfrm>
            <a:off x="179512" y="95303"/>
            <a:ext cx="8229600" cy="68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Warunki formalne i oczywiste omyłki</a:t>
            </a:r>
          </a:p>
        </p:txBody>
      </p:sp>
    </p:spTree>
    <p:extLst>
      <p:ext uri="{BB962C8B-B14F-4D97-AF65-F5344CB8AC3E}">
        <p14:creationId xmlns:p14="http://schemas.microsoft.com/office/powerpoint/2010/main" val="27311088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D0E617C-9DE1-41E1-8134-4C47FC4CD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BBA8BAD-C024-4EBD-AE8C-2F50AC709554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BEB812E-6F2E-47E2-9F4D-22D551EBE18A}"/>
              </a:ext>
            </a:extLst>
          </p:cNvPr>
          <p:cNvSpPr txBox="1"/>
          <p:nvPr/>
        </p:nvSpPr>
        <p:spPr>
          <a:xfrm>
            <a:off x="120443" y="1417638"/>
            <a:ext cx="861946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3. Krótki opis projektu </a:t>
            </a:r>
          </a:p>
          <a:p>
            <a:pPr marL="1809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sz="1600" b="1" dirty="0">
              <a:solidFill>
                <a:srgbClr val="0070C0"/>
              </a:solidFill>
            </a:endParaRPr>
          </a:p>
          <a:p>
            <a:pPr marL="1809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1809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Krótki i przejrzysty opis projektu - zwięzłe przedstawienie przedmiotu i głównych założeń projektu, zgodne z informacjami zawartymi przez Wnioskodawcę w pozostałych częściach wniosku; m.in.:</a:t>
            </a:r>
          </a:p>
          <a:p>
            <a:pPr marL="466725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problem, jaki ma rozwiązać/złagodzić realizacja projektu; </a:t>
            </a:r>
          </a:p>
          <a:p>
            <a:pPr marL="466725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cel ogólny projektu; </a:t>
            </a:r>
          </a:p>
          <a:p>
            <a:pPr marL="466725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grupa docelowa projektu; </a:t>
            </a:r>
          </a:p>
          <a:p>
            <a:pPr marL="466725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główne zadania, które zostaną zrealizowane w ramach projektu; </a:t>
            </a:r>
          </a:p>
          <a:p>
            <a:pPr marL="466725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główne rezultaty, które zostaną osiągnięte dzięki realizacji projektu.</a:t>
            </a:r>
          </a:p>
          <a:p>
            <a:pPr marL="1809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FC7F98D8-7808-47D1-9A89-EC068C8617D1}"/>
              </a:ext>
            </a:extLst>
          </p:cNvPr>
          <p:cNvSpPr txBox="1">
            <a:spLocks/>
          </p:cNvSpPr>
          <p:nvPr/>
        </p:nvSpPr>
        <p:spPr bwMode="auto">
          <a:xfrm>
            <a:off x="251520" y="165590"/>
            <a:ext cx="8229600" cy="68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Warunki formalne i oczywiste omyłki</a:t>
            </a:r>
          </a:p>
        </p:txBody>
      </p:sp>
    </p:spTree>
    <p:extLst>
      <p:ext uri="{BB962C8B-B14F-4D97-AF65-F5344CB8AC3E}">
        <p14:creationId xmlns:p14="http://schemas.microsoft.com/office/powerpoint/2010/main" val="34742677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A415E2E-8E2E-44AD-865E-9C926BE0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23</a:t>
            </a:fld>
            <a:endParaRPr lang="pl-PL" altLang="pl-PL"/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EE9F0B6C-00F7-45DC-A53F-EC3343A45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52326"/>
            <a:ext cx="8229600" cy="4353347"/>
          </a:xfrm>
        </p:spPr>
        <p:txBody>
          <a:bodyPr/>
          <a:lstStyle/>
          <a:p>
            <a:pPr marL="0" indent="0">
              <a:buClr>
                <a:srgbClr val="C00000"/>
              </a:buClr>
              <a:buNone/>
              <a:defRPr/>
            </a:pPr>
            <a:r>
              <a:rPr lang="pl-PL" sz="2000" b="1" dirty="0">
                <a:solidFill>
                  <a:srgbClr val="0070C0"/>
                </a:solidFill>
                <a:latin typeface="Calibri" pitchFamily="34" charset="0"/>
              </a:rPr>
              <a:t>3.1.1 Uzasadnienie potrzeby realizacji projektu</a:t>
            </a:r>
          </a:p>
          <a:p>
            <a:pPr marL="0" indent="0">
              <a:buClr>
                <a:srgbClr val="C00000"/>
              </a:buClr>
              <a:buNone/>
              <a:defRPr/>
            </a:pPr>
            <a:endParaRPr lang="pl-PL" sz="2000" b="1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pl-PL" sz="2000" dirty="0"/>
              <a:t>We wniosku należy zawrzeć </a:t>
            </a:r>
            <a:r>
              <a:rPr lang="pl-PL" sz="2000" b="1" dirty="0"/>
              <a:t>oświadczenie</a:t>
            </a:r>
            <a:r>
              <a:rPr lang="pl-PL" sz="2000" dirty="0"/>
              <a:t> wskazujące, że przeprowadzono </a:t>
            </a:r>
            <a:r>
              <a:rPr lang="pl-PL" sz="2000" b="1" dirty="0"/>
              <a:t>diagnozę potrzeb edukacyjnych</a:t>
            </a:r>
            <a:r>
              <a:rPr lang="pl-PL" sz="2000" dirty="0"/>
              <a:t>, która została zatwierdzona przez organ prowadzący, a zaplanowane działania w projekcie odpowiadają na potrzeby w niej zidentyfikowane (ocena formalna).</a:t>
            </a:r>
          </a:p>
          <a:p>
            <a:r>
              <a:rPr lang="pl-PL" sz="2000" dirty="0"/>
              <a:t>Oświadczenie musi zawierać </a:t>
            </a:r>
            <a:r>
              <a:rPr lang="pl-PL" sz="2000" b="1" dirty="0"/>
              <a:t>wszystkie elementy </a:t>
            </a:r>
            <a:r>
              <a:rPr lang="pl-PL" sz="2000" dirty="0"/>
              <a:t>wymagane Regulaminem konkursu i Standardami realizacji form wsparcia.</a:t>
            </a:r>
          </a:p>
          <a:p>
            <a:r>
              <a:rPr lang="pl-PL" sz="2000" dirty="0"/>
              <a:t>Diagnoza musi stanowić odrębny dokument, zatwierdzony tj. podpisany przez organ prowadzący przed złożeniem wniosku o dofinansowanie. </a:t>
            </a:r>
          </a:p>
          <a:p>
            <a:r>
              <a:rPr lang="pl-PL" sz="2000" dirty="0"/>
              <a:t>Diagnozy nie załącza się do wniosku o dofinasowanie. </a:t>
            </a:r>
          </a:p>
          <a:p>
            <a:pPr marL="0" indent="0">
              <a:buNone/>
            </a:pPr>
            <a:endParaRPr lang="pl-PL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3359DDD-2B1A-47C3-8E26-3E62207435A8}"/>
              </a:ext>
            </a:extLst>
          </p:cNvPr>
          <p:cNvSpPr txBox="1">
            <a:spLocks/>
          </p:cNvSpPr>
          <p:nvPr/>
        </p:nvSpPr>
        <p:spPr bwMode="auto">
          <a:xfrm>
            <a:off x="179512" y="95303"/>
            <a:ext cx="8229600" cy="68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Kryteria formalne i dostępu</a:t>
            </a:r>
          </a:p>
        </p:txBody>
      </p:sp>
    </p:spTree>
    <p:extLst>
      <p:ext uri="{BB962C8B-B14F-4D97-AF65-F5344CB8AC3E}">
        <p14:creationId xmlns:p14="http://schemas.microsoft.com/office/powerpoint/2010/main" val="8417437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A415E2E-8E2E-44AD-865E-9C926BE0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24</a:t>
            </a:fld>
            <a:endParaRPr lang="pl-PL" altLang="pl-PL"/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EE9F0B6C-00F7-45DC-A53F-EC3343A45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197" y="1124744"/>
            <a:ext cx="8229600" cy="4353347"/>
          </a:xfrm>
        </p:spPr>
        <p:txBody>
          <a:bodyPr/>
          <a:lstStyle/>
          <a:p>
            <a:pPr marL="0" indent="0">
              <a:buClr>
                <a:srgbClr val="C00000"/>
              </a:buClr>
              <a:buNone/>
              <a:defRPr/>
            </a:pPr>
            <a:r>
              <a:rPr lang="pl-PL" sz="2000" b="1" dirty="0">
                <a:solidFill>
                  <a:srgbClr val="0070C0"/>
                </a:solidFill>
                <a:latin typeface="Calibri" pitchFamily="34" charset="0"/>
              </a:rPr>
              <a:t>3.1.1 Uzasadnienie potrzeby realizacji projektu</a:t>
            </a:r>
          </a:p>
          <a:p>
            <a:pPr marL="0" indent="0">
              <a:buClr>
                <a:srgbClr val="C00000"/>
              </a:buClr>
              <a:buNone/>
              <a:defRPr/>
            </a:pPr>
            <a:endParaRPr lang="pl-PL" sz="2000" b="1" dirty="0">
              <a:solidFill>
                <a:srgbClr val="0070C0"/>
              </a:solidFill>
              <a:latin typeface="Calibri" pitchFamily="34" charset="0"/>
            </a:endParaRPr>
          </a:p>
          <a:p>
            <a:pPr marL="0" indent="0">
              <a:buClr>
                <a:srgbClr val="C00000"/>
              </a:buClr>
              <a:buNone/>
              <a:defRPr/>
            </a:pPr>
            <a:endParaRPr lang="pl-PL" sz="2000" b="1" dirty="0">
              <a:solidFill>
                <a:srgbClr val="0070C0"/>
              </a:solidFill>
              <a:latin typeface="Calibri" pitchFamily="34" charset="0"/>
            </a:endParaRPr>
          </a:p>
          <a:p>
            <a:pPr marL="0" indent="0">
              <a:buClr>
                <a:srgbClr val="C00000"/>
              </a:buClr>
              <a:buNone/>
              <a:defRPr/>
            </a:pPr>
            <a:endParaRPr lang="pl-PL" sz="2000" b="1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pl-PL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We wniosku o dofinansowanie, </a:t>
            </a:r>
            <a:r>
              <a:rPr lang="pl-PL" sz="2000" dirty="0">
                <a:effectLst/>
                <a:ea typeface="Calibri" panose="020F0502020204030204" pitchFamily="34" charset="0"/>
              </a:rPr>
              <a:t>poza oświadczeniem</a:t>
            </a:r>
            <a:r>
              <a:rPr lang="pl-PL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, należy przedstawić </a:t>
            </a:r>
            <a:r>
              <a:rPr lang="pl-PL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najważniejsze wnioski z Diagnozy</a:t>
            </a:r>
            <a:r>
              <a:rPr lang="pl-PL" sz="2000" i="1" dirty="0">
                <a:solidFill>
                  <a:srgbClr val="000000"/>
                </a:solidFill>
                <a:ea typeface="Calibri" panose="020F0502020204030204" pitchFamily="34" charset="0"/>
              </a:rPr>
              <a:t>, </a:t>
            </a:r>
            <a:r>
              <a:rPr lang="pl-PL" sz="2000" dirty="0">
                <a:solidFill>
                  <a:srgbClr val="000000"/>
                </a:solidFill>
                <a:ea typeface="Calibri" panose="020F0502020204030204" pitchFamily="34" charset="0"/>
              </a:rPr>
              <a:t>w tym w zakresie problemów pedagogicznych, psychologicznych, dydaktycznych stwierdzonych u uczniów spowodowanych epidemią choroby COVID-19 i między innymi długotrwałą nauką zdalną.</a:t>
            </a:r>
          </a:p>
          <a:p>
            <a:endParaRPr lang="pl-PL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3359DDD-2B1A-47C3-8E26-3E62207435A8}"/>
              </a:ext>
            </a:extLst>
          </p:cNvPr>
          <p:cNvSpPr txBox="1">
            <a:spLocks/>
          </p:cNvSpPr>
          <p:nvPr/>
        </p:nvSpPr>
        <p:spPr bwMode="auto">
          <a:xfrm>
            <a:off x="179512" y="95303"/>
            <a:ext cx="8229600" cy="68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Kryteria merytoryczne</a:t>
            </a:r>
          </a:p>
        </p:txBody>
      </p:sp>
    </p:spTree>
    <p:extLst>
      <p:ext uri="{BB962C8B-B14F-4D97-AF65-F5344CB8AC3E}">
        <p14:creationId xmlns:p14="http://schemas.microsoft.com/office/powerpoint/2010/main" val="13121982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11020D-0D06-4416-AFCB-27DD15586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4281339"/>
          </a:xfrm>
        </p:spPr>
        <p:txBody>
          <a:bodyPr/>
          <a:lstStyle/>
          <a:p>
            <a:pPr marL="0" indent="0" algn="just">
              <a:buClr>
                <a:srgbClr val="008000"/>
              </a:buClr>
              <a:buSzPct val="200000"/>
              <a:buNone/>
            </a:pPr>
            <a:r>
              <a:rPr lang="pl-PL" sz="1800" b="1" i="0" u="none" strike="noStrike" baseline="0" dirty="0">
                <a:solidFill>
                  <a:schemeClr val="accent1"/>
                </a:solidFill>
              </a:rPr>
              <a:t>3.1.2 Cel szczegółowy osi priorytetowej i </a:t>
            </a:r>
            <a:r>
              <a:rPr lang="pl-PL" sz="1800" b="1" i="0" u="sng" strike="noStrike" baseline="0" dirty="0">
                <a:solidFill>
                  <a:schemeClr val="accent1"/>
                </a:solidFill>
              </a:rPr>
              <a:t>wskaźniki realizacji celu</a:t>
            </a:r>
            <a:endParaRPr lang="pl-PL" sz="1800" dirty="0">
              <a:solidFill>
                <a:schemeClr val="accent1"/>
              </a:solidFill>
            </a:endParaRPr>
          </a:p>
          <a:p>
            <a:pPr marL="0" indent="0" algn="just">
              <a:buClr>
                <a:srgbClr val="008000"/>
              </a:buClr>
              <a:buSzPct val="200000"/>
              <a:buNone/>
            </a:pPr>
            <a:r>
              <a:rPr lang="pl-PL" sz="1800" dirty="0">
                <a:solidFill>
                  <a:schemeClr val="tx1"/>
                </a:solidFill>
              </a:rPr>
              <a:t>Wskaźniki obligatoryjne dla danego konkursu znajdują się w załączniku nr 2 do Regulaminu konkursu pn.: „Lista wskaźników na poziomie projektu” dla Działania 10.2. </a:t>
            </a:r>
          </a:p>
          <a:p>
            <a:r>
              <a:rPr lang="pl-PL" sz="1800" b="1" dirty="0">
                <a:solidFill>
                  <a:schemeClr val="tx1"/>
                </a:solidFill>
              </a:rPr>
              <a:t>Wskaźniki programowe </a:t>
            </a:r>
            <a:r>
              <a:rPr lang="pl-PL" sz="1800" dirty="0">
                <a:solidFill>
                  <a:schemeClr val="tx1"/>
                </a:solidFill>
              </a:rPr>
              <a:t>należy </a:t>
            </a:r>
            <a:r>
              <a:rPr lang="pl-PL" sz="1800" dirty="0"/>
              <a:t>wybierać z listy, jedynie </a:t>
            </a:r>
            <a:r>
              <a:rPr lang="pl-PL" sz="1800" dirty="0">
                <a:solidFill>
                  <a:schemeClr val="tx1"/>
                </a:solidFill>
              </a:rPr>
              <a:t>spośród tych, które są wskazane w Regulaminie konkursu, pomimo technicznej możliwości wyboru w systemie SOWA wskaźników programowych z innych działań, </a:t>
            </a:r>
          </a:p>
          <a:p>
            <a:r>
              <a:rPr lang="pl-PL" sz="1800" dirty="0"/>
              <a:t>W</a:t>
            </a:r>
            <a:r>
              <a:rPr lang="pl-PL" sz="1800" dirty="0">
                <a:solidFill>
                  <a:schemeClr val="tx1"/>
                </a:solidFill>
              </a:rPr>
              <a:t>skaźniki programowe </a:t>
            </a:r>
            <a:r>
              <a:rPr lang="pl-PL" sz="1800" b="1" dirty="0">
                <a:solidFill>
                  <a:schemeClr val="tx1"/>
                </a:solidFill>
              </a:rPr>
              <a:t>należy wybierać wyłącznie z listy rozwijanej w SOWA</a:t>
            </a:r>
            <a:r>
              <a:rPr lang="pl-PL" sz="1800" dirty="0">
                <a:solidFill>
                  <a:schemeClr val="tx1"/>
                </a:solidFill>
              </a:rPr>
              <a:t>, nie należy wpisywać ich ręcznie,</a:t>
            </a:r>
          </a:p>
          <a:p>
            <a:r>
              <a:rPr lang="pl-PL" sz="1800" b="1" dirty="0">
                <a:solidFill>
                  <a:schemeClr val="tx1"/>
                </a:solidFill>
              </a:rPr>
              <a:t>Wartość bazowa wskaźników programowych wynosi zero,</a:t>
            </a:r>
            <a:endParaRPr lang="pl-PL" sz="1800" dirty="0">
              <a:solidFill>
                <a:schemeClr val="tx1"/>
              </a:solidFill>
            </a:endParaRPr>
          </a:p>
          <a:p>
            <a:r>
              <a:rPr lang="pl-PL" sz="1800" b="1" dirty="0">
                <a:solidFill>
                  <a:schemeClr val="tx1"/>
                </a:solidFill>
              </a:rPr>
              <a:t>Wskaźniki horyzontalne z listy WLWK </a:t>
            </a:r>
            <a:r>
              <a:rPr lang="pl-PL" sz="1800" dirty="0">
                <a:solidFill>
                  <a:schemeClr val="tx1"/>
                </a:solidFill>
              </a:rPr>
              <a:t>– należy wskazać </a:t>
            </a:r>
            <a:r>
              <a:rPr lang="pl-PL" sz="1800" b="1" dirty="0">
                <a:solidFill>
                  <a:schemeClr val="tx1"/>
                </a:solidFill>
              </a:rPr>
              <a:t>wszystkie, </a:t>
            </a:r>
            <a:r>
              <a:rPr lang="pl-PL" sz="1800" dirty="0">
                <a:solidFill>
                  <a:schemeClr val="tx1"/>
                </a:solidFill>
              </a:rPr>
              <a:t>nawet jeśli w projekcie nie są planowane działania, którym one odpowiadają (wówczas należy wpisać wartość: 0),</a:t>
            </a:r>
          </a:p>
          <a:p>
            <a:r>
              <a:rPr lang="pl-PL" sz="1800" b="1" dirty="0">
                <a:solidFill>
                  <a:schemeClr val="tx1"/>
                </a:solidFill>
              </a:rPr>
              <a:t>Należy określić źródła oraz częstotliwość pomiaru wskaźnika - </a:t>
            </a:r>
            <a:r>
              <a:rPr lang="pl-PL" sz="1800" dirty="0">
                <a:solidFill>
                  <a:prstClr val="black"/>
                </a:solidFill>
                <a:latin typeface="Calibri"/>
              </a:rPr>
              <a:t>w</a:t>
            </a:r>
            <a:r>
              <a:rPr kumimoji="0" lang="pl-PL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ymagana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częstotliwość pomiaru wskaźników produktu i rezultatu jest określona w załączniku nr 2 do Regulaminu konkursu, przykładowe dokumenty będące źródłem weryfikacji wskaźników zostały zamieszczone w zał. </a:t>
            </a:r>
            <a:r>
              <a:rPr lang="pl-PL" sz="1800" dirty="0">
                <a:solidFill>
                  <a:prstClr val="black"/>
                </a:solidFill>
                <a:latin typeface="Calibri"/>
              </a:rPr>
              <a:t>nr 4 do Regulaminu konkursu pn. „Standardy realizacji form wsparcia”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endParaRPr lang="pl-PL" sz="1800" b="1" dirty="0">
              <a:solidFill>
                <a:schemeClr val="tx1"/>
              </a:solidFill>
            </a:endParaRP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D3D055E-88AD-4D05-9743-8A717F4F0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25</a:t>
            </a:fld>
            <a:endParaRPr lang="pl-PL" altLang="pl-PL"/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EE68F0C4-A0C2-4453-8693-5D0A730EBA0B}"/>
              </a:ext>
            </a:extLst>
          </p:cNvPr>
          <p:cNvSpPr txBox="1">
            <a:spLocks/>
          </p:cNvSpPr>
          <p:nvPr/>
        </p:nvSpPr>
        <p:spPr bwMode="auto">
          <a:xfrm>
            <a:off x="179512" y="95303"/>
            <a:ext cx="8229600" cy="68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Kryteria merytoryczne</a:t>
            </a:r>
          </a:p>
        </p:txBody>
      </p:sp>
    </p:spTree>
    <p:extLst>
      <p:ext uri="{BB962C8B-B14F-4D97-AF65-F5344CB8AC3E}">
        <p14:creationId xmlns:p14="http://schemas.microsoft.com/office/powerpoint/2010/main" val="16538946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81D34F-C09B-47AB-96C7-AF4F27EAC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306099"/>
            <a:ext cx="8229600" cy="576064"/>
          </a:xfrm>
        </p:spPr>
        <p:txBody>
          <a:bodyPr/>
          <a:lstStyle/>
          <a:p>
            <a:pPr algn="l"/>
            <a:br>
              <a:rPr lang="pl-PL" sz="1800" b="1" i="0" u="none" strike="sngStrike" baseline="0" dirty="0"/>
            </a:br>
            <a:r>
              <a:rPr lang="pl-PL" sz="1800" b="1" i="0" u="none" strike="noStrike" baseline="0" dirty="0">
                <a:solidFill>
                  <a:schemeClr val="accent1"/>
                </a:solidFill>
              </a:rPr>
              <a:t>3.1.2 Cel szczegółowy osi priorytetowej i </a:t>
            </a:r>
            <a:r>
              <a:rPr lang="pl-PL" sz="1800" b="1" i="0" u="sng" strike="noStrike" baseline="0" dirty="0">
                <a:solidFill>
                  <a:schemeClr val="accent1"/>
                </a:solidFill>
              </a:rPr>
              <a:t>wskaźniki realizacji celu</a:t>
            </a:r>
            <a:br>
              <a:rPr lang="pl-PL" sz="1800" b="1" i="0" u="none" strike="noStrike" baseline="0" dirty="0">
                <a:solidFill>
                  <a:schemeClr val="accent1"/>
                </a:solidFill>
              </a:rPr>
            </a:br>
            <a:r>
              <a:rPr lang="pl-PL" sz="1800" b="1" i="0" u="none" strike="noStrike" baseline="0" dirty="0">
                <a:solidFill>
                  <a:schemeClr val="accent1"/>
                </a:solidFill>
              </a:rPr>
              <a:t>4.1 </a:t>
            </a:r>
            <a:r>
              <a:rPr lang="pl-PL" sz="1800" b="1" dirty="0">
                <a:solidFill>
                  <a:schemeClr val="accent1"/>
                </a:solidFill>
              </a:rPr>
              <a:t>Z</a:t>
            </a:r>
            <a:r>
              <a:rPr lang="pl-PL" sz="1800" b="1" i="0" u="none" strike="noStrike" baseline="0" dirty="0">
                <a:solidFill>
                  <a:schemeClr val="accent1"/>
                </a:solidFill>
              </a:rPr>
              <a:t>adania</a:t>
            </a:r>
            <a:br>
              <a:rPr lang="pl-PL" sz="1800" b="1" i="0" u="none" strike="noStrike" baseline="0" dirty="0">
                <a:solidFill>
                  <a:schemeClr val="accent1"/>
                </a:solidFill>
              </a:rPr>
            </a:br>
            <a:r>
              <a:rPr lang="pl-PL" sz="1800" b="1" i="0" u="none" strike="noStrike" baseline="0" dirty="0">
                <a:solidFill>
                  <a:schemeClr val="accent1"/>
                </a:solidFill>
              </a:rPr>
              <a:t>4.2 Kwoty ryczałtowe  </a:t>
            </a:r>
            <a:br>
              <a:rPr lang="pl-PL" sz="2000" b="1" i="0" u="none" strike="noStrike" baseline="0" dirty="0"/>
            </a:br>
            <a:br>
              <a:rPr lang="pl-PL" sz="2000" b="0" i="0" u="none" strike="noStrike" baseline="0" dirty="0"/>
            </a:b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11020D-0D06-4416-AFCB-27DD15586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75668"/>
            <a:ext cx="8229600" cy="4281339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Wskaźniki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(wartości, źródła weryfikacji) w każdej części wniosku muszą być spójne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tabLst/>
              <a:defRPr/>
            </a:pPr>
            <a:endParaRPr lang="pl-PL" sz="1800" dirty="0">
              <a:solidFill>
                <a:prstClr val="black"/>
              </a:solidFill>
              <a:latin typeface="Calibri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Wszystkie wskaźniki przedstawione w pkt 3.1.2, których wartość jest większa od 0,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muszą zostać przypisane do zadań w pkt 4.1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(odpowiednio do zakresu zadania),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tabLst/>
              <a:defRPr/>
            </a:pPr>
            <a:r>
              <a:rPr lang="pl-PL" sz="1800" b="1" dirty="0">
                <a:solidFill>
                  <a:prstClr val="black"/>
                </a:solidFill>
                <a:latin typeface="Calibri"/>
              </a:rPr>
              <a:t>W</a:t>
            </a:r>
            <a:r>
              <a:rPr kumimoji="0" lang="pl-PL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artości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wskaźników w różnych częściach wniosku muszą być spójne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(w polu 4.1 suma wartości danego wskaźnika z kilku zadań powinna być co najmniej równa wartości ogółem tego wskaźnika wskazanej w punkcie 3.1.2.),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tabLst/>
              <a:defRPr/>
            </a:pPr>
            <a:r>
              <a:rPr lang="pl-PL" sz="1800" b="1" dirty="0">
                <a:solidFill>
                  <a:prstClr val="black"/>
                </a:solidFill>
                <a:latin typeface="Calibri"/>
              </a:rPr>
              <a:t>Źródła weryfikacji </a:t>
            </a:r>
            <a:r>
              <a:rPr lang="pl-PL" sz="1800" dirty="0">
                <a:solidFill>
                  <a:prstClr val="black"/>
                </a:solidFill>
                <a:latin typeface="Calibri"/>
              </a:rPr>
              <a:t>wskaźników wskazane w punkcie 3.1.2 i </a:t>
            </a:r>
            <a:r>
              <a:rPr lang="pl-PL" sz="1800" b="1" dirty="0">
                <a:solidFill>
                  <a:prstClr val="black"/>
                </a:solidFill>
                <a:latin typeface="Calibri"/>
              </a:rPr>
              <a:t>dokumenty</a:t>
            </a:r>
            <a:r>
              <a:rPr lang="pl-PL" sz="1800" dirty="0">
                <a:solidFill>
                  <a:prstClr val="black"/>
                </a:solidFill>
                <a:latin typeface="Calibri"/>
              </a:rPr>
              <a:t> będące podstawą rozliczania kwot ryczałtowych wskazane w punkcie 4.2 </a:t>
            </a:r>
            <a:r>
              <a:rPr lang="pl-PL" sz="1800" b="1" dirty="0">
                <a:solidFill>
                  <a:prstClr val="black"/>
                </a:solidFill>
                <a:latin typeface="Calibri"/>
              </a:rPr>
              <a:t>powinny być spójne. </a:t>
            </a:r>
            <a:r>
              <a:rPr lang="pl-PL" sz="1800" dirty="0">
                <a:solidFill>
                  <a:prstClr val="black"/>
                </a:solidFill>
                <a:latin typeface="Calibri"/>
              </a:rPr>
              <a:t>W polu 4.2 nie należy wskazywać wszystkich dokumentów, które będą powstawać w trakcie realizacji zadania, a jedynie te najistotniejsze z punktu widzenia pomiaru stopnia osiągnięcia wskaźnika.</a:t>
            </a:r>
            <a:endParaRPr kumimoji="0" lang="pl-PL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200000"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D3D055E-88AD-4D05-9743-8A717F4F0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26</a:t>
            </a:fld>
            <a:endParaRPr lang="pl-PL" altLang="pl-PL"/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1FDDC2EA-CEC7-40B2-AC53-97631C18FE2F}"/>
              </a:ext>
            </a:extLst>
          </p:cNvPr>
          <p:cNvSpPr txBox="1">
            <a:spLocks/>
          </p:cNvSpPr>
          <p:nvPr/>
        </p:nvSpPr>
        <p:spPr bwMode="auto">
          <a:xfrm>
            <a:off x="179512" y="95303"/>
            <a:ext cx="8229600" cy="68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Kryteria merytoryczne</a:t>
            </a:r>
          </a:p>
        </p:txBody>
      </p:sp>
    </p:spTree>
    <p:extLst>
      <p:ext uri="{BB962C8B-B14F-4D97-AF65-F5344CB8AC3E}">
        <p14:creationId xmlns:p14="http://schemas.microsoft.com/office/powerpoint/2010/main" val="19931590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731C6F-12C7-41AF-83CF-8DBCEFC80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856" y="760139"/>
            <a:ext cx="8229600" cy="1143000"/>
          </a:xfrm>
        </p:spPr>
        <p:txBody>
          <a:bodyPr/>
          <a:lstStyle/>
          <a:p>
            <a:pPr algn="l"/>
            <a:r>
              <a:rPr lang="pl-PL" sz="2000" b="1" dirty="0">
                <a:solidFill>
                  <a:schemeClr val="accent1"/>
                </a:solidFill>
              </a:rPr>
              <a:t>4.1 ZADANIA – działania możliwe do realizacji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60FF02-F498-446C-A0A8-8F5245E0A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856" y="1631317"/>
            <a:ext cx="8229600" cy="4425355"/>
          </a:xfrm>
        </p:spPr>
        <p:txBody>
          <a:bodyPr/>
          <a:lstStyle/>
          <a:p>
            <a:pPr marL="361950" indent="0">
              <a:buNone/>
            </a:pPr>
            <a:r>
              <a:rPr lang="pl-PL" sz="1400" b="1" i="0" u="none" strike="noStrike" baseline="0" dirty="0">
                <a:solidFill>
                  <a:srgbClr val="000000"/>
                </a:solidFill>
              </a:rPr>
              <a:t>10.2.A. </a:t>
            </a:r>
            <a:r>
              <a:rPr lang="pl-PL" sz="1400" b="0" i="0" u="none" strike="noStrike" baseline="0" dirty="0">
                <a:solidFill>
                  <a:srgbClr val="000000"/>
                </a:solidFill>
              </a:rPr>
              <a:t>Kształtowanie kompetencji kluczowych i umiejętności uniwersalnych niezbędnych na rynku pracy. </a:t>
            </a:r>
          </a:p>
          <a:p>
            <a:pPr marL="361950" indent="0">
              <a:buNone/>
            </a:pPr>
            <a:r>
              <a:rPr lang="pl-PL" sz="1400" b="0" i="0" u="none" strike="noStrike" baseline="0" dirty="0">
                <a:solidFill>
                  <a:srgbClr val="000000"/>
                </a:solidFill>
              </a:rPr>
              <a:t>a) realizacja projektów edukacyjnych w szkołach objętych wsparciem; </a:t>
            </a:r>
          </a:p>
          <a:p>
            <a:pPr marL="361950" indent="0">
              <a:buNone/>
            </a:pPr>
            <a:r>
              <a:rPr lang="pl-PL" sz="1400" b="0" i="0" u="none" strike="noStrike" baseline="0" dirty="0">
                <a:solidFill>
                  <a:srgbClr val="000000"/>
                </a:solidFill>
              </a:rPr>
              <a:t>b) realizacja dodatkowych zajęć dydaktyczno-wyrównawczych służących wyrównywaniu dysproporcji edukacyjnych w trakcie procesu kształcenia dla uczniów mających trudności w spełnianiu wymagań edukacyjnych, wynikających z podstawy programowej; </a:t>
            </a:r>
          </a:p>
          <a:p>
            <a:pPr marL="361950" indent="0">
              <a:buNone/>
            </a:pPr>
            <a:r>
              <a:rPr lang="pl-PL" sz="1400" b="0" i="0" u="none" strike="noStrike" baseline="0" dirty="0">
                <a:solidFill>
                  <a:srgbClr val="000000"/>
                </a:solidFill>
              </a:rPr>
              <a:t>c) realizacja różnych form rozwijających uzdolnienia; </a:t>
            </a:r>
          </a:p>
          <a:p>
            <a:pPr marL="361950" indent="0">
              <a:buNone/>
            </a:pPr>
            <a:r>
              <a:rPr lang="pl-PL" sz="1400" b="0" i="0" u="none" strike="noStrike" baseline="0" dirty="0">
                <a:solidFill>
                  <a:srgbClr val="000000"/>
                </a:solidFill>
              </a:rPr>
              <a:t>d) organizacja kółek zainteresowań, warsztatów, laboratoriów dla uczniów; </a:t>
            </a:r>
          </a:p>
          <a:p>
            <a:pPr marL="361950" indent="0">
              <a:buNone/>
            </a:pPr>
            <a:r>
              <a:rPr lang="pl-PL" sz="1400" b="0" i="0" u="none" strike="noStrike" baseline="0" dirty="0">
                <a:solidFill>
                  <a:srgbClr val="000000"/>
                </a:solidFill>
              </a:rPr>
              <a:t>e) realizacja zajęć organizowanych poza lekcjami lub poza szkołą. </a:t>
            </a:r>
          </a:p>
          <a:p>
            <a:pPr marL="361950" indent="0">
              <a:buNone/>
            </a:pPr>
            <a:r>
              <a:rPr lang="pl-PL" sz="1400" b="1" i="0" u="none" strike="noStrike" baseline="0" dirty="0">
                <a:solidFill>
                  <a:srgbClr val="000000"/>
                </a:solidFill>
              </a:rPr>
              <a:t>10.2.D. </a:t>
            </a:r>
            <a:r>
              <a:rPr lang="pl-PL" sz="1400" b="0" i="0" u="none" strike="noStrike" baseline="0" dirty="0">
                <a:solidFill>
                  <a:srgbClr val="000000"/>
                </a:solidFill>
              </a:rPr>
              <a:t>Wsparcie w zakresie indywidualizacji pracy z uczniem ze specjalnymi potrzebami rozwojowymi i edukacyjnymi, w tym wsparcie ucznia młodszego przy jego przechodzeniu na kolejny etap kształcenia, w szczególności poprzez: </a:t>
            </a:r>
          </a:p>
          <a:p>
            <a:pPr marL="0" indent="361950">
              <a:buNone/>
            </a:pPr>
            <a:r>
              <a:rPr lang="pl-PL" sz="1400" b="0" i="0" u="none" strike="noStrike" baseline="0" dirty="0">
                <a:solidFill>
                  <a:srgbClr val="000000"/>
                </a:solidFill>
              </a:rPr>
              <a:t>a) zajęcia uzupełniające ofertę szkoły. </a:t>
            </a:r>
          </a:p>
          <a:p>
            <a:pPr marL="361950" indent="0">
              <a:buNone/>
            </a:pPr>
            <a:r>
              <a:rPr lang="pl-PL" sz="1400" b="1" i="0" u="none" strike="noStrike" baseline="0" dirty="0">
                <a:solidFill>
                  <a:srgbClr val="000000"/>
                </a:solidFill>
              </a:rPr>
              <a:t>10.2.E. </a:t>
            </a:r>
            <a:r>
              <a:rPr lang="pl-PL" sz="1400" b="0" i="0" u="none" strike="noStrike" baseline="0" dirty="0">
                <a:solidFill>
                  <a:srgbClr val="000000"/>
                </a:solidFill>
              </a:rPr>
              <a:t>Doradztwo i opieka psychologiczno-pedagogiczna dla uczniów, ze szczególnym uwzględnieniem problematyki ucznia o specjalnych potrzebach rozwojowych i edukacyjnych (m.in. uczniowie z niepełnosprawnościami, uczniowie uzdolnieni, zagrożeni przedwczesnym kończeniem nauki).</a:t>
            </a:r>
            <a:endParaRPr lang="pl-PL" sz="14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2000" b="1" dirty="0"/>
              <a:t>WAŻNE:</a:t>
            </a:r>
            <a:r>
              <a:rPr lang="pl-PL" sz="1400" dirty="0"/>
              <a:t> </a:t>
            </a:r>
            <a:r>
              <a:rPr lang="pl-PL" sz="1400" b="1" dirty="0"/>
              <a:t>Nie ma możliwość doposażenia szkoły w ramach projektu</a:t>
            </a:r>
            <a:r>
              <a:rPr lang="pl-PL" sz="1400" dirty="0"/>
              <a:t>. Wnioskodawca</a:t>
            </a:r>
            <a:r>
              <a:rPr lang="pl-PL" sz="14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może jedynie zaplanować zakup materiałów </a:t>
            </a:r>
            <a:r>
              <a:rPr lang="pl-PL" sz="14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zużywalnych i drobnych</a:t>
            </a:r>
            <a:r>
              <a:rPr lang="pl-PL" sz="14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pomocy dydaktycznych niezbędnych do realizacji zaplanowanych działań, łącznie w ramach wszystkich zadań, do wartości 5% wydatków kwalifikowalnych projektu.</a:t>
            </a:r>
            <a:endParaRPr lang="pl-PL" sz="14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 dirty="0"/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A18A352-1E09-4298-9054-E7E27308A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27</a:t>
            </a:fld>
            <a:endParaRPr lang="pl-PL" altLang="pl-PL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DDB31228-F9A5-4448-84C1-AC1D1490D81E}"/>
              </a:ext>
            </a:extLst>
          </p:cNvPr>
          <p:cNvSpPr txBox="1">
            <a:spLocks/>
          </p:cNvSpPr>
          <p:nvPr/>
        </p:nvSpPr>
        <p:spPr bwMode="auto">
          <a:xfrm>
            <a:off x="179512" y="95303"/>
            <a:ext cx="8229600" cy="68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Kryteria merytoryczne</a:t>
            </a:r>
          </a:p>
        </p:txBody>
      </p:sp>
    </p:spTree>
    <p:extLst>
      <p:ext uri="{BB962C8B-B14F-4D97-AF65-F5344CB8AC3E}">
        <p14:creationId xmlns:p14="http://schemas.microsoft.com/office/powerpoint/2010/main" val="34142416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731C6F-12C7-41AF-83CF-8DBCEFC80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544" y="801328"/>
            <a:ext cx="8229600" cy="1143000"/>
          </a:xfrm>
        </p:spPr>
        <p:txBody>
          <a:bodyPr/>
          <a:lstStyle/>
          <a:p>
            <a:pPr algn="l"/>
            <a:r>
              <a:rPr lang="pl-PL" sz="2000" b="1" dirty="0">
                <a:solidFill>
                  <a:schemeClr val="accent1"/>
                </a:solidFill>
              </a:rPr>
              <a:t>4.1 ZADANIA – wymagane deklaracje dot. zakresu zadań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60FF02-F498-446C-A0A8-8F5245E0A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525" y="1631317"/>
            <a:ext cx="8229600" cy="4425355"/>
          </a:xfrm>
        </p:spPr>
        <p:txBody>
          <a:bodyPr/>
          <a:lstStyle/>
          <a:p>
            <a:pPr marL="0" indent="0">
              <a:buNone/>
            </a:pPr>
            <a:r>
              <a:rPr lang="pl-PL" sz="2000" b="1" dirty="0"/>
              <a:t>Realizacja zajęć  w ramach pomocy psychologiczno-pedagogicznej</a:t>
            </a:r>
            <a:r>
              <a:rPr lang="pl-PL" sz="2000" dirty="0"/>
              <a:t> </a:t>
            </a:r>
            <a:r>
              <a:rPr lang="pl-PL" sz="2000" b="1" dirty="0"/>
              <a:t>- Typ E i Typ D projektu</a:t>
            </a:r>
          </a:p>
          <a:p>
            <a:pPr marL="0" indent="0">
              <a:buNone/>
            </a:pPr>
            <a:endParaRPr lang="pl-PL" sz="2000" b="1" dirty="0"/>
          </a:p>
          <a:p>
            <a:pPr marL="0" indent="0">
              <a:buNone/>
            </a:pPr>
            <a:r>
              <a:rPr lang="pl-PL" sz="2000" dirty="0"/>
              <a:t>należy we wniosku (np. w opisie zadania) zadeklarować, że </a:t>
            </a:r>
            <a:r>
              <a:rPr lang="pl-PL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są one zgodne </a:t>
            </a:r>
            <a:r>
              <a:rPr lang="pl-PL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NewRomanPS-BoldMT"/>
              </a:rPr>
              <a:t>z:</a:t>
            </a:r>
          </a:p>
          <a:p>
            <a:pPr>
              <a:buFontTx/>
              <a:buChar char="-"/>
            </a:pPr>
            <a:r>
              <a:rPr lang="pl-PL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NewRomanPS-BoldMT"/>
              </a:rPr>
              <a:t>rozporządzeniem Ministra Edukacji Narodowej </a:t>
            </a:r>
            <a:r>
              <a:rPr lang="pl-PL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z dnia 9 sierpnia 2017 r. w sprawie zasad organizacji i udzielania pomocy psychologiczno-pedagogicznej w publicznych przedszkolach, szkołach </a:t>
            </a:r>
            <a:r>
              <a:rPr lang="pl-PL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oraz, jeśli dotyczy</a:t>
            </a:r>
          </a:p>
          <a:p>
            <a:pPr>
              <a:buNone/>
            </a:pPr>
            <a:br>
              <a:rPr lang="pl-PL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l-PL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pl-PL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rozporządzeniem Ministra Edukacji Narodowej z dnia 9 sierpnia 2017 r. w sprawie warunków organizowania kształcenia, wychowania i opieki dla dzieci i młodzieży niepełnosprawnych, niedostosowanych społecznie i zagrożonych niedostosowaniem społecznym</a:t>
            </a:r>
            <a:r>
              <a:rPr lang="pl-PL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Helvetica-Bold"/>
              </a:rPr>
              <a:t>.</a:t>
            </a:r>
            <a:r>
              <a:rPr lang="pl-PL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ea typeface="Calibri" panose="020F0502020204030204" pitchFamily="34" charset="0"/>
                <a:cs typeface="Helvetica-Bold"/>
              </a:rPr>
              <a:t> </a:t>
            </a:r>
            <a:endParaRPr lang="pl-PL" sz="20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A18A352-1E09-4298-9054-E7E27308A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28</a:t>
            </a:fld>
            <a:endParaRPr lang="pl-PL" altLang="pl-PL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DDE1E649-F68D-4848-AF8E-09252FDF6986}"/>
              </a:ext>
            </a:extLst>
          </p:cNvPr>
          <p:cNvSpPr txBox="1">
            <a:spLocks/>
          </p:cNvSpPr>
          <p:nvPr/>
        </p:nvSpPr>
        <p:spPr bwMode="auto">
          <a:xfrm>
            <a:off x="179512" y="95303"/>
            <a:ext cx="8229600" cy="68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Kryteria merytoryczne</a:t>
            </a:r>
          </a:p>
        </p:txBody>
      </p:sp>
    </p:spTree>
    <p:extLst>
      <p:ext uri="{BB962C8B-B14F-4D97-AF65-F5344CB8AC3E}">
        <p14:creationId xmlns:p14="http://schemas.microsoft.com/office/powerpoint/2010/main" val="10998002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731C6F-12C7-41AF-83CF-8DBCEFC80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2009"/>
            <a:ext cx="8229600" cy="1143000"/>
          </a:xfrm>
        </p:spPr>
        <p:txBody>
          <a:bodyPr/>
          <a:lstStyle/>
          <a:p>
            <a:pPr algn="l"/>
            <a:r>
              <a:rPr lang="pl-PL" sz="2000" b="1" dirty="0">
                <a:solidFill>
                  <a:schemeClr val="accent1"/>
                </a:solidFill>
              </a:rPr>
              <a:t>4.1 ZADANIA – opis zajęć, w tym wycieczek edukacyjnych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60FF02-F498-446C-A0A8-8F5245E0A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425355"/>
          </a:xfrm>
        </p:spPr>
        <p:txBody>
          <a:bodyPr/>
          <a:lstStyle/>
          <a:p>
            <a:r>
              <a:rPr lang="pl-PL" sz="2000" dirty="0"/>
              <a:t>W opisie zajęć należy umieścić krótki opis (np. </a:t>
            </a:r>
            <a:r>
              <a:rPr lang="pl-PL" sz="2000" b="1" dirty="0"/>
              <a:t>ramowy program</a:t>
            </a:r>
            <a:r>
              <a:rPr lang="pl-PL" sz="2000" dirty="0"/>
              <a:t>) zajęć edukacyjnych planowanych do realizacji – z opisu musi jasno wynikać, że zajęcia </a:t>
            </a:r>
            <a:r>
              <a:rPr lang="pl-PL" sz="2000" b="1" dirty="0"/>
              <a:t>spełniają standardy form wsparcia </a:t>
            </a:r>
            <a:r>
              <a:rPr lang="pl-PL" sz="2000" dirty="0"/>
              <a:t>opisane w zał. nr 4 do Regulaminu konkursu, tzn. można na podstawie opisu określić, w jakim typie projektu zajęcia są realizowane, jaka to forma wsparcia oraz (jeśli dotyczy) jakie kompetencje kluczowe lub umiejętności uniwersalne podnoszą,</a:t>
            </a:r>
          </a:p>
          <a:p>
            <a:r>
              <a:rPr lang="pl-PL" sz="2000" dirty="0"/>
              <a:t>Jeśli Wnioskodawca planuje realizację </a:t>
            </a:r>
            <a:r>
              <a:rPr lang="pl-PL" sz="2000" b="1" dirty="0"/>
              <a:t>wycieczek edukacyjnych </a:t>
            </a:r>
            <a:r>
              <a:rPr lang="pl-PL" sz="2000" dirty="0"/>
              <a:t>należy zawrzeć opis programu ramowego wycieczki, wskazać jakie kompetencje kluczowe lub umiejętności uniwersalne wzrosną u dzieci dzięki udziałowi w wyjeździe.</a:t>
            </a:r>
          </a:p>
          <a:p>
            <a:endParaRPr lang="pl-PL" sz="2000" dirty="0"/>
          </a:p>
          <a:p>
            <a:pPr marL="0" indent="0" algn="ctr">
              <a:buNone/>
            </a:pPr>
            <a:r>
              <a:rPr lang="pl-PL" sz="2000" i="1" dirty="0"/>
              <a:t>W przypadku przekroczenia limitu znaków w polu 4.1 dopuszcza się zawarcie powyższego opisu lub jego części w polu 7.11 wniosku.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A18A352-1E09-4298-9054-E7E27308A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29</a:t>
            </a:fld>
            <a:endParaRPr lang="pl-PL" altLang="pl-PL"/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8C60FB52-4480-4EE2-A4AB-8C2DD5A95EF4}"/>
              </a:ext>
            </a:extLst>
          </p:cNvPr>
          <p:cNvSpPr txBox="1">
            <a:spLocks/>
          </p:cNvSpPr>
          <p:nvPr/>
        </p:nvSpPr>
        <p:spPr bwMode="auto">
          <a:xfrm>
            <a:off x="179512" y="95303"/>
            <a:ext cx="8229600" cy="68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Kryteria merytoryczne</a:t>
            </a:r>
          </a:p>
        </p:txBody>
      </p:sp>
    </p:spTree>
    <p:extLst>
      <p:ext uri="{BB962C8B-B14F-4D97-AF65-F5344CB8AC3E}">
        <p14:creationId xmlns:p14="http://schemas.microsoft.com/office/powerpoint/2010/main" val="3946547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  <a:ln>
            <a:noFill/>
          </a:ln>
        </p:spPr>
        <p:txBody>
          <a:bodyPr/>
          <a:lstStyle/>
          <a:p>
            <a:pPr marL="0" indent="0" algn="ctr">
              <a:spcBef>
                <a:spcPct val="0"/>
              </a:spcBef>
              <a:buNone/>
              <a:defRPr/>
            </a:pPr>
            <a:endParaRPr lang="pl-PL" sz="4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endParaRPr lang="pl-PL" sz="4400" b="1" dirty="0">
              <a:ln>
                <a:solidFill>
                  <a:schemeClr val="tx1"/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sz="4800" b="1" dirty="0">
                <a:latin typeface="Calibri" pitchFamily="34" charset="0"/>
              </a:rPr>
              <a:t>Jak poprawnie złożyć wniosek?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584758D3-B2B8-4DB3-9B0F-AEA2F6B59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047316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731C6F-12C7-41AF-83CF-8DBCEFC80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980728"/>
            <a:ext cx="8229600" cy="1143000"/>
          </a:xfrm>
        </p:spPr>
        <p:txBody>
          <a:bodyPr/>
          <a:lstStyle/>
          <a:p>
            <a:pPr algn="l"/>
            <a:r>
              <a:rPr lang="pl-PL" sz="2000" b="1" i="0" u="none" strike="noStrike" baseline="0" dirty="0">
                <a:solidFill>
                  <a:schemeClr val="accent1"/>
                </a:solidFill>
              </a:rPr>
              <a:t>4.2 Kwoty ryczałtowe</a:t>
            </a:r>
            <a:endParaRPr lang="pl-PL" sz="2000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60FF02-F498-446C-A0A8-8F5245E0A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425355"/>
          </a:xfrm>
        </p:spPr>
        <p:txBody>
          <a:bodyPr/>
          <a:lstStyle/>
          <a:p>
            <a:r>
              <a:rPr lang="pl-PL" sz="1800" dirty="0"/>
              <a:t>W ramach przedmiotowego konkursu </a:t>
            </a:r>
            <a:r>
              <a:rPr lang="pl-PL" sz="1800" b="1" dirty="0"/>
              <a:t>można realizować tylko projekty rozliczane za pomocą kwot ryczałtowych.</a:t>
            </a:r>
            <a:endParaRPr lang="pl-PL" sz="18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Tę część wniosku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obowiązkowo należy wypełnić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Jest to możliwe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dopiero po uzupełnieniu danych w części 3.1.2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(wskaźniki realizacji celu)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i 4.1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(zadania). </a:t>
            </a:r>
          </a:p>
          <a:p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Wskazanie wymaganych informacji przy poszczególnych zadaniach jest możliwe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po zaznaczeniu pola typu </a:t>
            </a:r>
            <a:r>
              <a:rPr lang="pl-PL" sz="1800" b="1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checkbox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o nazwie „Kwoty ryczałtowe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”. </a:t>
            </a:r>
          </a:p>
          <a:p>
            <a:r>
              <a:rPr lang="pl-PL" sz="1800" dirty="0">
                <a:solidFill>
                  <a:srgbClr val="000000"/>
                </a:solidFill>
                <a:latin typeface="Calibri" panose="020F0502020204030204" pitchFamily="34" charset="0"/>
              </a:rPr>
              <a:t>N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ależy podać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wszystkie wskaźniki stanowiące podstawę rozliczenia danej kwoty ryczałtowej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Powinny być to wskaźniki adekwatne do danej kwoty, obrazujące w największym stopniu realizację zadania objętego daną kwotą ryczałtową.</a:t>
            </a:r>
          </a:p>
          <a:p>
            <a:r>
              <a:rPr lang="pl-PL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Przykładowe </a:t>
            </a:r>
            <a:r>
              <a:rPr lang="pl-PL" sz="1800" b="1" dirty="0">
                <a:solidFill>
                  <a:prstClr val="black"/>
                </a:solidFill>
                <a:latin typeface="Calibri"/>
              </a:rPr>
              <a:t>dokumenty </a:t>
            </a:r>
            <a:r>
              <a:rPr lang="pl-PL" sz="1800" dirty="0">
                <a:solidFill>
                  <a:prstClr val="black"/>
                </a:solidFill>
                <a:latin typeface="Calibri"/>
              </a:rPr>
              <a:t>mogące stanowić podstawą rozliczania kwot ryczałtowych zostały wskazane w zał. nr 4 do Regulaminu konkursu „Standardy realizacji form wsparcia”.</a:t>
            </a:r>
          </a:p>
          <a:p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Jako źródeł weryfikacji kwoty ryczałtowej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nie należy wykazywać dokumentów księgowych. </a:t>
            </a:r>
          </a:p>
          <a:p>
            <a:endParaRPr lang="pl-PL" sz="2000" i="1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A18A352-1E09-4298-9054-E7E27308A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30</a:t>
            </a:fld>
            <a:endParaRPr lang="pl-PL" altLang="pl-PL"/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D824D044-222A-4BCF-BAFF-9E836509EB19}"/>
              </a:ext>
            </a:extLst>
          </p:cNvPr>
          <p:cNvSpPr txBox="1">
            <a:spLocks/>
          </p:cNvSpPr>
          <p:nvPr/>
        </p:nvSpPr>
        <p:spPr bwMode="auto">
          <a:xfrm>
            <a:off x="179512" y="95303"/>
            <a:ext cx="8229600" cy="68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2000" b="1" dirty="0"/>
              <a:t>Kryteria formalne i dostępu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Kryteria merytoryczne</a:t>
            </a:r>
          </a:p>
        </p:txBody>
      </p:sp>
    </p:spTree>
    <p:extLst>
      <p:ext uri="{BB962C8B-B14F-4D97-AF65-F5344CB8AC3E}">
        <p14:creationId xmlns:p14="http://schemas.microsoft.com/office/powerpoint/2010/main" val="2441590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735CD5-BED4-42A9-9719-687D2C977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Clr>
                <a:srgbClr val="C00000"/>
              </a:buClr>
              <a:buNone/>
              <a:defRPr/>
            </a:pPr>
            <a:r>
              <a:rPr lang="pl-PL" sz="20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4.3 Potencjał Wnioskodawcy</a:t>
            </a:r>
          </a:p>
          <a:p>
            <a:pPr marL="0" indent="0">
              <a:buClr>
                <a:srgbClr val="C00000"/>
              </a:buClr>
              <a:buNone/>
              <a:defRPr/>
            </a:pPr>
            <a:endParaRPr lang="pl-PL" sz="1600" b="1" dirty="0">
              <a:solidFill>
                <a:srgbClr val="0070C0"/>
              </a:solidFill>
              <a:latin typeface="Calibri" pitchFamily="34" charset="0"/>
            </a:endParaRPr>
          </a:p>
          <a:p>
            <a:pPr marL="0" indent="0">
              <a:buClr>
                <a:srgbClr val="C00000"/>
              </a:buClr>
              <a:buNone/>
              <a:defRPr/>
            </a:pPr>
            <a:endParaRPr lang="pl-PL" sz="1600" b="1" dirty="0">
              <a:solidFill>
                <a:srgbClr val="0070C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pl-PL" sz="1800" dirty="0"/>
              <a:t>Należy podać informacje na temat potencjału Wnioskodawcy w kontekście oceny zdolności do efektywnej realizacji projektu.</a:t>
            </a:r>
          </a:p>
          <a:p>
            <a:pPr>
              <a:defRPr/>
            </a:pPr>
            <a:r>
              <a:rPr lang="pl-PL" sz="1800" dirty="0"/>
              <a:t>Należy zawrzeć m.in. informacje na temat </a:t>
            </a:r>
            <a:r>
              <a:rPr lang="pl-PL" sz="1800" b="1" dirty="0"/>
              <a:t>obrotu za ostatni zatwierdzony rok obrotowy </a:t>
            </a:r>
            <a:r>
              <a:rPr lang="pl-PL" sz="1800" dirty="0"/>
              <a:t>zgodnie z ustawą o rachunkowości z dnia 29 września 1994 r. (jeśli dotyczy) lub za ostatni zamknięty i zatwierdzony rok kalendarzowy </a:t>
            </a:r>
            <a:r>
              <a:rPr lang="pl-PL" sz="1800" b="1" dirty="0"/>
              <a:t>równy lub wyższy od średnich rocznych wydatków w ocenianym projekcie.</a:t>
            </a:r>
            <a:endParaRPr lang="pl-PL" sz="1800" dirty="0"/>
          </a:p>
          <a:p>
            <a:pPr>
              <a:defRPr/>
            </a:pPr>
            <a:r>
              <a:rPr lang="pl-PL" sz="1800" b="1" dirty="0"/>
              <a:t>Informacja na temat obrotu nie jest wymagana w przypadku jednostek sektora finansów publicznych.</a:t>
            </a:r>
          </a:p>
          <a:p>
            <a:pPr marL="0" indent="0">
              <a:buClr>
                <a:srgbClr val="00B050"/>
              </a:buClr>
              <a:buNone/>
              <a:defRPr/>
            </a:pPr>
            <a:endParaRPr lang="pl-PL" sz="1600" b="1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00B050"/>
              </a:buClr>
              <a:buNone/>
              <a:defRPr/>
            </a:pPr>
            <a:endParaRPr lang="pl-PL" sz="1800" b="1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C00000"/>
              </a:buClr>
              <a:buNone/>
              <a:defRPr/>
            </a:pPr>
            <a:endParaRPr lang="pl-PL" sz="18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DA193E3-DF9F-4F42-8AD4-DCA3E66E9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BBA8BAD-C024-4EBD-AE8C-2F50AC709554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46165A5A-EF83-4CD0-8079-9C80D8488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432048"/>
          </a:xfrm>
        </p:spPr>
        <p:txBody>
          <a:bodyPr/>
          <a:lstStyle/>
          <a:p>
            <a:pPr algn="l"/>
            <a:r>
              <a:rPr lang="pl-PL" sz="2000" b="1" i="0" u="none" strike="noStrike" baseline="0" dirty="0">
                <a:latin typeface="+mn-lt"/>
              </a:rPr>
              <a:t>Kryteria formalne i dostępu</a:t>
            </a:r>
            <a:endParaRPr lang="pl-PL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66924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731C6F-12C7-41AF-83CF-8DBCEFC80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143000"/>
          </a:xfrm>
        </p:spPr>
        <p:txBody>
          <a:bodyPr/>
          <a:lstStyle/>
          <a:p>
            <a:pPr algn="l"/>
            <a:r>
              <a:rPr lang="pl-PL" sz="2000" b="1" dirty="0">
                <a:solidFill>
                  <a:schemeClr val="accent1"/>
                </a:solidFill>
              </a:rPr>
              <a:t>4.4 Doświadczenie wnioskodawcy i partnerów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60FF02-F498-446C-A0A8-8F5245E0A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764" y="1921459"/>
            <a:ext cx="8229600" cy="4671392"/>
          </a:xfrm>
        </p:spPr>
        <p:txBody>
          <a:bodyPr/>
          <a:lstStyle/>
          <a:p>
            <a:r>
              <a:rPr lang="pl-PL" sz="2000" dirty="0"/>
              <a:t>Należy opisać doświadczenie Wnioskodawcy </a:t>
            </a:r>
            <a:r>
              <a:rPr lang="pl-PL" sz="2000" b="1" dirty="0"/>
              <a:t>w obszarze, w którym udzielane będzie wsparcie, na rzecz grupy docelowej, do której kierowane będzie wsparcie, na określonym terytorium</a:t>
            </a:r>
            <a:r>
              <a:rPr lang="pl-PL" sz="2000" dirty="0"/>
              <a:t>, którego dotyczy projekt (obszar, grupa docelowa oraz terytorium traktowane są łącznie w definicji kryterium).</a:t>
            </a:r>
          </a:p>
          <a:p>
            <a:r>
              <a:rPr lang="pl-PL" sz="2000" dirty="0"/>
              <a:t>Powyższe doświadczenie </a:t>
            </a:r>
            <a:r>
              <a:rPr lang="pl-PL" sz="2000" b="1" dirty="0"/>
              <a:t>nie musi być tożsame z realizacją projektów </a:t>
            </a:r>
            <a:r>
              <a:rPr lang="pl-PL" sz="2000" dirty="0"/>
              <a:t>finansowanych ze </a:t>
            </a:r>
            <a:r>
              <a:rPr lang="pl-PL" sz="2000" b="1" dirty="0"/>
              <a:t>środków UE</a:t>
            </a:r>
            <a:r>
              <a:rPr lang="pl-PL" sz="2000" dirty="0"/>
              <a:t>.</a:t>
            </a:r>
          </a:p>
          <a:p>
            <a:r>
              <a:rPr lang="pl-PL" sz="2000" dirty="0"/>
              <a:t>Projekty </a:t>
            </a:r>
            <a:r>
              <a:rPr lang="pl-PL" sz="2000" b="1" dirty="0"/>
              <a:t>infrastrukturalne</a:t>
            </a:r>
            <a:r>
              <a:rPr lang="pl-PL" sz="2000" dirty="0"/>
              <a:t>, w których dofinansowana była np. budowa, przebudowa budynku szkoły </a:t>
            </a:r>
            <a:r>
              <a:rPr lang="pl-PL" sz="2000" b="1" dirty="0"/>
              <a:t>nie spełniają powyższych założeń łącznie </a:t>
            </a:r>
            <a:r>
              <a:rPr lang="pl-PL" sz="2000" dirty="0"/>
              <a:t>(inny obszar tematyczny).</a:t>
            </a:r>
          </a:p>
          <a:p>
            <a:pPr marL="0" indent="0">
              <a:buNone/>
            </a:pPr>
            <a:endParaRPr lang="pl-PL" sz="2000" i="1" dirty="0"/>
          </a:p>
          <a:p>
            <a:endParaRPr lang="pl-PL" sz="2000" i="1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A18A352-1E09-4298-9054-E7E27308A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32</a:t>
            </a:fld>
            <a:endParaRPr lang="pl-PL" altLang="pl-PL"/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3EA917B6-CFE5-4A40-B831-5824BA93B936}"/>
              </a:ext>
            </a:extLst>
          </p:cNvPr>
          <p:cNvSpPr txBox="1">
            <a:spLocks/>
          </p:cNvSpPr>
          <p:nvPr/>
        </p:nvSpPr>
        <p:spPr bwMode="auto">
          <a:xfrm>
            <a:off x="179512" y="95303"/>
            <a:ext cx="8229600" cy="68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Kryteria merytoryczne</a:t>
            </a:r>
          </a:p>
        </p:txBody>
      </p:sp>
    </p:spTree>
    <p:extLst>
      <p:ext uri="{BB962C8B-B14F-4D97-AF65-F5344CB8AC3E}">
        <p14:creationId xmlns:p14="http://schemas.microsoft.com/office/powerpoint/2010/main" val="2516609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735CD5-BED4-42A9-9719-687D2C977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/>
          <a:lstStyle/>
          <a:p>
            <a:pPr marL="0" indent="0">
              <a:buClr>
                <a:srgbClr val="C00000"/>
              </a:buClr>
              <a:buNone/>
              <a:defRPr/>
            </a:pPr>
            <a:r>
              <a:rPr lang="pl-PL" sz="1800" b="1" dirty="0">
                <a:solidFill>
                  <a:srgbClr val="0070C0"/>
                </a:solidFill>
                <a:latin typeface="Calibri" pitchFamily="34" charset="0"/>
              </a:rPr>
              <a:t>Budżet projektu i szczegółowy budżet projektu - limity</a:t>
            </a:r>
          </a:p>
          <a:p>
            <a:pPr marL="0" indent="0">
              <a:buClr>
                <a:srgbClr val="C00000"/>
              </a:buClr>
              <a:buNone/>
              <a:defRPr/>
            </a:pPr>
            <a:r>
              <a:rPr lang="pl-PL" sz="1800" b="1" dirty="0">
                <a:solidFill>
                  <a:srgbClr val="0070C0"/>
                </a:solidFill>
                <a:latin typeface="Calibri" pitchFamily="34" charset="0"/>
              </a:rPr>
              <a:t>5.1 Koszty ogółem</a:t>
            </a:r>
          </a:p>
          <a:p>
            <a:pPr marL="0" indent="0">
              <a:buClr>
                <a:srgbClr val="C00000"/>
              </a:buClr>
              <a:buNone/>
              <a:defRPr/>
            </a:pPr>
            <a:r>
              <a:rPr lang="pl-PL" sz="1800" dirty="0"/>
              <a:t>Minimalna wartość projektu </a:t>
            </a:r>
            <a:r>
              <a:rPr lang="pl-PL" sz="1800" b="1" dirty="0"/>
              <a:t>wynosi 50 000 PLN, </a:t>
            </a:r>
            <a:endParaRPr lang="pl-PL" sz="1800" b="1" dirty="0">
              <a:solidFill>
                <a:srgbClr val="0070C0"/>
              </a:solidFill>
              <a:latin typeface="Calibri" pitchFamily="34" charset="0"/>
            </a:endParaRPr>
          </a:p>
          <a:p>
            <a:pPr marL="0" indent="0">
              <a:buClr>
                <a:srgbClr val="C00000"/>
              </a:buClr>
              <a:buNone/>
              <a:defRPr/>
            </a:pPr>
            <a:r>
              <a:rPr lang="pl-PL" sz="1800" b="1" dirty="0">
                <a:solidFill>
                  <a:srgbClr val="0070C0"/>
                </a:solidFill>
                <a:latin typeface="Calibri" pitchFamily="34" charset="0"/>
              </a:rPr>
              <a:t>5.6 Cross-</a:t>
            </a:r>
            <a:r>
              <a:rPr lang="pl-PL" sz="1800" b="1" dirty="0" err="1">
                <a:solidFill>
                  <a:srgbClr val="0070C0"/>
                </a:solidFill>
                <a:latin typeface="Calibri" pitchFamily="34" charset="0"/>
              </a:rPr>
              <a:t>financing</a:t>
            </a:r>
            <a:r>
              <a:rPr lang="pl-PL" sz="1800" b="1" dirty="0">
                <a:solidFill>
                  <a:srgbClr val="0070C0"/>
                </a:solidFill>
                <a:latin typeface="Calibri" pitchFamily="34" charset="0"/>
              </a:rPr>
              <a:t>  i 5.7 Cross-</a:t>
            </a:r>
            <a:r>
              <a:rPr lang="pl-PL" sz="1800" b="1" dirty="0" err="1">
                <a:solidFill>
                  <a:srgbClr val="0070C0"/>
                </a:solidFill>
                <a:latin typeface="Calibri" pitchFamily="34" charset="0"/>
              </a:rPr>
              <a:t>financing</a:t>
            </a:r>
            <a:r>
              <a:rPr lang="pl-PL" sz="1800" b="1" dirty="0">
                <a:solidFill>
                  <a:srgbClr val="0070C0"/>
                </a:solidFill>
                <a:latin typeface="Calibri" pitchFamily="34" charset="0"/>
              </a:rPr>
              <a:t> i środki trwałe</a:t>
            </a:r>
          </a:p>
          <a:p>
            <a:pPr marL="0" indent="0">
              <a:buNone/>
              <a:defRPr/>
            </a:pPr>
            <a:r>
              <a:rPr lang="pl-PL" sz="1800" b="1" dirty="0"/>
              <a:t>W polu 5.6 i 5.7 wartość musi wynosić 0.</a:t>
            </a:r>
          </a:p>
          <a:p>
            <a:pPr marL="0" indent="0">
              <a:buNone/>
              <a:defRPr/>
            </a:pPr>
            <a:r>
              <a:rPr lang="pl-PL" sz="1800" dirty="0"/>
              <a:t>W projekcie nie można ujmować działań i kosztów związanych z cross-</a:t>
            </a:r>
            <a:r>
              <a:rPr lang="pl-PL" sz="1800" dirty="0" err="1"/>
              <a:t>financingiem</a:t>
            </a:r>
            <a:r>
              <a:rPr lang="pl-PL" sz="1800" dirty="0"/>
              <a:t> oraz zakupem środków trwałych i wartości niematerialnych i prawnych </a:t>
            </a:r>
            <a:r>
              <a:rPr lang="pl-PL" sz="1800" b="1" dirty="0"/>
              <a:t>o wartości jednostkowej </a:t>
            </a:r>
            <a:r>
              <a:rPr lang="pl-PL" sz="1800" b="1" u="sng" dirty="0"/>
              <a:t>do 10 000 zł netto</a:t>
            </a:r>
            <a:r>
              <a:rPr lang="pl-PL" sz="1800" b="1" dirty="0"/>
              <a:t>. </a:t>
            </a:r>
          </a:p>
          <a:p>
            <a:pPr marL="0" indent="0">
              <a:buNone/>
              <a:defRPr/>
            </a:pPr>
            <a:endParaRPr lang="pl-PL" sz="1800" b="1" dirty="0"/>
          </a:p>
          <a:p>
            <a:pPr marL="0" indent="0" algn="ctr">
              <a:buClr>
                <a:srgbClr val="C00000"/>
              </a:buClr>
              <a:buNone/>
              <a:defRPr/>
            </a:pPr>
            <a:r>
              <a:rPr lang="pl-PL" sz="1800" b="1" dirty="0"/>
              <a:t>CROSS-FINANCING ORAZ ZAKUP ŚRODKÓW TRWAŁYCH </a:t>
            </a:r>
          </a:p>
          <a:p>
            <a:pPr marL="0" indent="0" algn="ctr">
              <a:buClr>
                <a:srgbClr val="C00000"/>
              </a:buClr>
              <a:buNone/>
              <a:defRPr/>
            </a:pPr>
            <a:r>
              <a:rPr lang="pl-PL" sz="1800" b="1" dirty="0"/>
              <a:t>I WARTOŚCI NIEMATERIALNYCH I PRAWNYCH </a:t>
            </a:r>
          </a:p>
          <a:p>
            <a:pPr marL="0" indent="0" algn="ctr">
              <a:buClr>
                <a:srgbClr val="C00000"/>
              </a:buClr>
              <a:buNone/>
              <a:defRPr/>
            </a:pPr>
            <a:r>
              <a:rPr lang="pl-PL" sz="1800" b="1" dirty="0"/>
              <a:t>O WARTOŚĆI JEDNOSTKOWEJ POWYŻEJ 10 000 ZŁ NETTO</a:t>
            </a:r>
          </a:p>
          <a:p>
            <a:pPr marL="0" indent="0">
              <a:buNone/>
              <a:defRPr/>
            </a:pPr>
            <a:endParaRPr lang="pl-PL" sz="1800" b="1" dirty="0">
              <a:solidFill>
                <a:schemeClr val="accent1"/>
              </a:solidFill>
            </a:endParaRPr>
          </a:p>
          <a:p>
            <a:pPr marL="0" indent="0">
              <a:buNone/>
              <a:defRPr/>
            </a:pPr>
            <a:r>
              <a:rPr lang="pl-PL" sz="1800" b="1" dirty="0">
                <a:solidFill>
                  <a:schemeClr val="accent1"/>
                </a:solidFill>
              </a:rPr>
              <a:t>5.10 Wkład własny</a:t>
            </a:r>
          </a:p>
          <a:p>
            <a:pPr marL="0" indent="0">
              <a:buNone/>
              <a:defRPr/>
            </a:pPr>
            <a:r>
              <a:rPr lang="pl-PL" sz="1800" dirty="0"/>
              <a:t>M</a:t>
            </a:r>
            <a:r>
              <a:rPr lang="pl-PL" sz="1800" dirty="0">
                <a:solidFill>
                  <a:schemeClr val="tx1"/>
                </a:solidFill>
              </a:rPr>
              <a:t>inimalny </a:t>
            </a:r>
            <a:r>
              <a:rPr lang="pl-PL" sz="1800" b="1" dirty="0">
                <a:solidFill>
                  <a:schemeClr val="tx1"/>
                </a:solidFill>
              </a:rPr>
              <a:t>wkład własny wynosi </a:t>
            </a:r>
            <a:r>
              <a:rPr lang="pl-PL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15% </a:t>
            </a:r>
            <a:r>
              <a:rPr lang="pl-PL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wydatków kwalifikowalnych projektu</a:t>
            </a:r>
            <a:r>
              <a:rPr lang="pl-PL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  <a:defRPr/>
            </a:pPr>
            <a:r>
              <a:rPr lang="pl-PL" sz="1800" b="1" dirty="0">
                <a:solidFill>
                  <a:schemeClr val="accent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5.12 Wnioskowane dofinansowanie</a:t>
            </a:r>
          </a:p>
          <a:p>
            <a:pPr marL="0" indent="0">
              <a:buNone/>
              <a:defRPr/>
            </a:pPr>
            <a:r>
              <a:rPr lang="pl-PL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Kwota</a:t>
            </a:r>
            <a:r>
              <a:rPr lang="pl-PL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dofinansowania nie przekracza równowartości w złotych kwoty 100 000 EURO.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DA193E3-DF9F-4F42-8AD4-DCA3E66E9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BBA8BAD-C024-4EBD-AE8C-2F50AC709554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46165A5A-EF83-4CD0-8079-9C80D8488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59148"/>
            <a:ext cx="8229600" cy="432048"/>
          </a:xfrm>
        </p:spPr>
        <p:txBody>
          <a:bodyPr/>
          <a:lstStyle/>
          <a:p>
            <a:pPr algn="l"/>
            <a:r>
              <a:rPr lang="pl-PL" sz="2000" b="1" dirty="0"/>
              <a:t>Kryteria formalne i dostępu</a:t>
            </a:r>
            <a:endParaRPr lang="pl-PL" sz="2000" b="1" dirty="0">
              <a:latin typeface="+mn-lt"/>
            </a:endParaRPr>
          </a:p>
        </p:txBody>
      </p:sp>
      <p:cxnSp>
        <p:nvCxnSpPr>
          <p:cNvPr id="6" name="Łącznik prosty 5">
            <a:extLst>
              <a:ext uri="{FF2B5EF4-FFF2-40B4-BE49-F238E27FC236}">
                <a16:creationId xmlns:a16="http://schemas.microsoft.com/office/drawing/2014/main" id="{708E0CF1-53A5-467A-9316-F2976C6B4782}"/>
              </a:ext>
            </a:extLst>
          </p:cNvPr>
          <p:cNvCxnSpPr>
            <a:cxnSpLocks/>
          </p:cNvCxnSpPr>
          <p:nvPr/>
        </p:nvCxnSpPr>
        <p:spPr>
          <a:xfrm>
            <a:off x="1871700" y="3913164"/>
            <a:ext cx="5616624" cy="1008112"/>
          </a:xfrm>
          <a:prstGeom prst="line">
            <a:avLst/>
          </a:prstGeom>
          <a:ln w="285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B0F5A276-CA6B-4720-A259-7EBBE9690D46}"/>
              </a:ext>
            </a:extLst>
          </p:cNvPr>
          <p:cNvCxnSpPr>
            <a:cxnSpLocks/>
          </p:cNvCxnSpPr>
          <p:nvPr/>
        </p:nvCxnSpPr>
        <p:spPr>
          <a:xfrm flipV="1">
            <a:off x="1979712" y="3913164"/>
            <a:ext cx="5400600" cy="1008111"/>
          </a:xfrm>
          <a:prstGeom prst="line">
            <a:avLst/>
          </a:prstGeom>
          <a:ln w="285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3406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731C6F-12C7-41AF-83CF-8DBCEFC80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1143000"/>
          </a:xfrm>
        </p:spPr>
        <p:txBody>
          <a:bodyPr/>
          <a:lstStyle/>
          <a:p>
            <a:pPr algn="l"/>
            <a:r>
              <a:rPr lang="pl-PL" sz="2000" b="1" dirty="0">
                <a:solidFill>
                  <a:schemeClr val="accent1"/>
                </a:solidFill>
              </a:rPr>
              <a:t>Budżet projektu i szczegółowy budżet projektu – limity na wydatki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60FF02-F498-446C-A0A8-8F5245E0A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74862"/>
            <a:ext cx="8229600" cy="4671392"/>
          </a:xfrm>
        </p:spPr>
        <p:txBody>
          <a:bodyPr/>
          <a:lstStyle/>
          <a:p>
            <a:r>
              <a:rPr lang="pl-PL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pl-PL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akup </a:t>
            </a:r>
            <a:r>
              <a:rPr lang="pl-PL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materiałów zużywalnych i drobnych pomocy dydaktycznych </a:t>
            </a:r>
            <a:r>
              <a:rPr lang="pl-PL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typu materiały dydaktyczne, podręczniki, łącznie w ramach wszystkich zadań – maksymalna wartość: 5% wydatków kwalifikowalnych projektu.</a:t>
            </a:r>
            <a:endParaRPr lang="pl-PL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000" dirty="0">
              <a:solidFill>
                <a:schemeClr val="tx1"/>
              </a:solidFill>
            </a:endParaRPr>
          </a:p>
          <a:p>
            <a:endParaRPr lang="pl-PL" sz="2000" dirty="0"/>
          </a:p>
          <a:p>
            <a:pPr marL="0" indent="0">
              <a:buNone/>
            </a:pPr>
            <a:endParaRPr lang="pl-PL" sz="2000" dirty="0"/>
          </a:p>
          <a:p>
            <a:endParaRPr lang="pl-PL" sz="2000" dirty="0"/>
          </a:p>
          <a:p>
            <a:endParaRPr lang="pl-PL" sz="2000" i="1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A18A352-1E09-4298-9054-E7E27308A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34</a:t>
            </a:fld>
            <a:endParaRPr lang="pl-PL" altLang="pl-PL"/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5A790122-75EE-4C41-9023-0BFC1CE5CF10}"/>
              </a:ext>
            </a:extLst>
          </p:cNvPr>
          <p:cNvSpPr txBox="1">
            <a:spLocks/>
          </p:cNvSpPr>
          <p:nvPr/>
        </p:nvSpPr>
        <p:spPr bwMode="auto">
          <a:xfrm>
            <a:off x="179512" y="95303"/>
            <a:ext cx="8229600" cy="68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Kryteria merytoryczne</a:t>
            </a:r>
          </a:p>
        </p:txBody>
      </p:sp>
    </p:spTree>
    <p:extLst>
      <p:ext uri="{BB962C8B-B14F-4D97-AF65-F5344CB8AC3E}">
        <p14:creationId xmlns:p14="http://schemas.microsoft.com/office/powerpoint/2010/main" val="38736027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731C6F-12C7-41AF-83CF-8DBCEFC80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841003"/>
            <a:ext cx="8229600" cy="1143000"/>
          </a:xfrm>
        </p:spPr>
        <p:txBody>
          <a:bodyPr/>
          <a:lstStyle/>
          <a:p>
            <a:pPr algn="l"/>
            <a:r>
              <a:rPr lang="pl-PL" sz="2000" b="1" dirty="0">
                <a:solidFill>
                  <a:schemeClr val="accent1"/>
                </a:solidFill>
              </a:rPr>
              <a:t>Szczegółowy budżet projektu – wkład własny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60FF02-F498-446C-A0A8-8F5245E0A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1293"/>
            <a:ext cx="8229600" cy="4671392"/>
          </a:xfrm>
        </p:spPr>
        <p:txBody>
          <a:bodyPr/>
          <a:lstStyle/>
          <a:p>
            <a:pPr marL="342900" lvl="1" indent="-342900">
              <a:buSzPct val="100000"/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chemeClr val="tx1"/>
                </a:solidFill>
              </a:rPr>
              <a:t>W budżecie szczegółowym przy pozycjach budżetowych będących </a:t>
            </a:r>
            <a:r>
              <a:rPr lang="pl-PL" sz="1800" b="1" dirty="0">
                <a:solidFill>
                  <a:schemeClr val="tx1"/>
                </a:solidFill>
              </a:rPr>
              <a:t>wkładem własnym </a:t>
            </a:r>
            <a:r>
              <a:rPr lang="pl-PL" sz="1800" dirty="0">
                <a:solidFill>
                  <a:schemeClr val="tx1"/>
                </a:solidFill>
              </a:rPr>
              <a:t>należy oznaczyć, czy jest to wkład publiczny czy prywatny.</a:t>
            </a:r>
          </a:p>
          <a:p>
            <a:pPr marL="342900" lvl="1" indent="-342900">
              <a:buSzPct val="100000"/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chemeClr val="tx1"/>
                </a:solidFill>
              </a:rPr>
              <a:t>Wszystkie wydatki wnoszone w projekcie jako </a:t>
            </a:r>
            <a:r>
              <a:rPr lang="pl-PL" sz="1800" b="1" dirty="0">
                <a:solidFill>
                  <a:schemeClr val="tx1"/>
                </a:solidFill>
              </a:rPr>
              <a:t>wkład własny niepieniężny </a:t>
            </a:r>
            <a:r>
              <a:rPr lang="pl-PL" sz="1800" dirty="0">
                <a:solidFill>
                  <a:schemeClr val="tx1"/>
                </a:solidFill>
              </a:rPr>
              <a:t>należy oznaczyć odpowiednio w polu wyboru (tzw. „</a:t>
            </a:r>
            <a:r>
              <a:rPr lang="pl-PL" sz="1800" dirty="0" err="1">
                <a:solidFill>
                  <a:schemeClr val="tx1"/>
                </a:solidFill>
              </a:rPr>
              <a:t>checkbox</a:t>
            </a:r>
            <a:r>
              <a:rPr lang="pl-PL" sz="1800" dirty="0">
                <a:solidFill>
                  <a:schemeClr val="tx1"/>
                </a:solidFill>
              </a:rPr>
              <a:t>”) dopiero po wybraniu opcji wkład własny publiczny lub prywatny.</a:t>
            </a:r>
          </a:p>
          <a:p>
            <a:pPr marL="342900" lvl="1" indent="-342900">
              <a:buSzPct val="100000"/>
              <a:buFont typeface="Arial" panose="020B0604020202020204" pitchFamily="34" charset="0"/>
              <a:buChar char="•"/>
            </a:pPr>
            <a:r>
              <a:rPr lang="pl-PL" sz="1800" dirty="0"/>
              <a:t>Wszystkie wydatki wykazane w ramach wkładu własnego muszą:</a:t>
            </a:r>
          </a:p>
          <a:p>
            <a:pPr marL="611188" lvl="1" indent="-342900">
              <a:buFontTx/>
              <a:buChar char="-"/>
            </a:pPr>
            <a:r>
              <a:rPr lang="pl-PL" sz="1800" dirty="0"/>
              <a:t>być zgodne ze stawkami, określonymi w Załączniku nr 4 do Regulaminu konkursu (jeśli dotyczy),</a:t>
            </a:r>
          </a:p>
          <a:p>
            <a:pPr marL="611188" lvl="1" indent="-342900">
              <a:buFontTx/>
              <a:buChar char="-"/>
            </a:pPr>
            <a:r>
              <a:rPr lang="pl-PL" sz="1800" dirty="0"/>
              <a:t>spełniać wymogi racjonalności wydatku,</a:t>
            </a:r>
          </a:p>
          <a:p>
            <a:pPr marL="611188" lvl="1" indent="-342900">
              <a:buFontTx/>
              <a:buChar char="-"/>
            </a:pPr>
            <a:r>
              <a:rPr lang="pl-PL" sz="1800" dirty="0"/>
              <a:t>być kwalifikowalne.</a:t>
            </a:r>
          </a:p>
          <a:p>
            <a:pPr marL="0" indent="0">
              <a:buNone/>
            </a:pPr>
            <a:endParaRPr lang="pl-PL" sz="2000" dirty="0">
              <a:solidFill>
                <a:schemeClr val="tx1"/>
              </a:solidFill>
            </a:endParaRPr>
          </a:p>
          <a:p>
            <a:endParaRPr lang="pl-PL" sz="2000" dirty="0"/>
          </a:p>
          <a:p>
            <a:pPr marL="0" indent="0">
              <a:buNone/>
            </a:pPr>
            <a:endParaRPr lang="pl-PL" sz="2000" dirty="0"/>
          </a:p>
          <a:p>
            <a:endParaRPr lang="pl-PL" sz="2000" dirty="0"/>
          </a:p>
          <a:p>
            <a:endParaRPr lang="pl-PL" sz="2000" i="1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A18A352-1E09-4298-9054-E7E27308A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35</a:t>
            </a:fld>
            <a:endParaRPr lang="pl-PL" altLang="pl-PL"/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5A496BD8-0B24-40F0-8C3A-436EF1C7CDB0}"/>
              </a:ext>
            </a:extLst>
          </p:cNvPr>
          <p:cNvSpPr txBox="1">
            <a:spLocks/>
          </p:cNvSpPr>
          <p:nvPr/>
        </p:nvSpPr>
        <p:spPr bwMode="auto">
          <a:xfrm>
            <a:off x="179512" y="95303"/>
            <a:ext cx="8229600" cy="68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Kryteria merytoryczne</a:t>
            </a:r>
          </a:p>
        </p:txBody>
      </p:sp>
    </p:spTree>
    <p:extLst>
      <p:ext uri="{BB962C8B-B14F-4D97-AF65-F5344CB8AC3E}">
        <p14:creationId xmlns:p14="http://schemas.microsoft.com/office/powerpoint/2010/main" val="2716089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731C6F-12C7-41AF-83CF-8DBCEFC80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605" y="1478583"/>
            <a:ext cx="8229600" cy="1143000"/>
          </a:xfrm>
        </p:spPr>
        <p:txBody>
          <a:bodyPr/>
          <a:lstStyle/>
          <a:p>
            <a:pPr algn="l"/>
            <a:r>
              <a:rPr lang="pl-PL" sz="2000" b="1" dirty="0">
                <a:solidFill>
                  <a:schemeClr val="accent1"/>
                </a:solidFill>
              </a:rPr>
              <a:t>Szczegółowy budżet projektu – nazwy wydatków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60FF02-F498-446C-A0A8-8F5245E0A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901" y="2852936"/>
            <a:ext cx="8229600" cy="4671392"/>
          </a:xfrm>
        </p:spPr>
        <p:txBody>
          <a:bodyPr/>
          <a:lstStyle/>
          <a:p>
            <a:pPr marL="0" lvl="1" indent="0">
              <a:buClr>
                <a:srgbClr val="00B050"/>
              </a:buClr>
              <a:buSzPct val="200000"/>
              <a:buNone/>
            </a:pPr>
            <a:r>
              <a:rPr lang="pl-PL" sz="2400" dirty="0">
                <a:solidFill>
                  <a:schemeClr val="tx1"/>
                </a:solidFill>
              </a:rPr>
              <a:t>W związku ze specyfiką funkcjonowania systemu SL2014, należy stosować unikalne nazwy wydatków przypisane do tej samej kategorii kosztów w ramach jednego zadania. </a:t>
            </a:r>
            <a:endParaRPr lang="pl-PL" sz="2400" i="1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A18A352-1E09-4298-9054-E7E27308A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36</a:t>
            </a:fld>
            <a:endParaRPr lang="pl-PL" altLang="pl-PL"/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D6E750EC-424B-404F-BA68-8322CCD72B2D}"/>
              </a:ext>
            </a:extLst>
          </p:cNvPr>
          <p:cNvSpPr txBox="1">
            <a:spLocks/>
          </p:cNvSpPr>
          <p:nvPr/>
        </p:nvSpPr>
        <p:spPr bwMode="auto">
          <a:xfrm>
            <a:off x="179512" y="95303"/>
            <a:ext cx="8229600" cy="68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 każdym etapie oceny</a:t>
            </a:r>
          </a:p>
        </p:txBody>
      </p:sp>
    </p:spTree>
    <p:extLst>
      <p:ext uri="{BB962C8B-B14F-4D97-AF65-F5344CB8AC3E}">
        <p14:creationId xmlns:p14="http://schemas.microsoft.com/office/powerpoint/2010/main" val="18937644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60FF02-F498-446C-A0A8-8F5245E0A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231" y="1339319"/>
            <a:ext cx="8229600" cy="4917454"/>
          </a:xfrm>
        </p:spPr>
        <p:txBody>
          <a:bodyPr/>
          <a:lstStyle/>
          <a:p>
            <a:pPr marL="0" lvl="1" indent="0">
              <a:buSzPct val="100000"/>
              <a:buNone/>
            </a:pPr>
            <a:r>
              <a:rPr lang="pl-PL" sz="1800" b="1" i="0" u="none" strike="noStrike" baseline="0" dirty="0">
                <a:solidFill>
                  <a:schemeClr val="accent1"/>
                </a:solidFill>
                <a:latin typeface="+mn-lt"/>
              </a:rPr>
              <a:t>Szczegółowy budżet projektu – </a:t>
            </a:r>
            <a:br>
              <a:rPr lang="pl-PL" sz="1800" b="1" i="0" u="none" strike="noStrike" baseline="0" dirty="0">
                <a:solidFill>
                  <a:schemeClr val="accent1"/>
                </a:solidFill>
                <a:latin typeface="+mn-lt"/>
              </a:rPr>
            </a:br>
            <a:r>
              <a:rPr lang="pl-PL" sz="1800" b="1" dirty="0">
                <a:solidFill>
                  <a:schemeClr val="accent1"/>
                </a:solidFill>
                <a:latin typeface="+mn-lt"/>
              </a:rPr>
              <a:t>ZATRUDNIANIE i ZLECANIE ZADAŃ: </a:t>
            </a:r>
            <a:r>
              <a:rPr lang="pl-PL" sz="1800" b="1" i="0" u="none" strike="noStrike" baseline="0" dirty="0">
                <a:solidFill>
                  <a:schemeClr val="accent1"/>
                </a:solidFill>
                <a:latin typeface="+mn-lt"/>
              </a:rPr>
              <a:t>PERSONEL PROJEKTU I USŁUGI ZLECONE</a:t>
            </a:r>
            <a:endParaRPr lang="pl-PL" sz="1800" dirty="0">
              <a:solidFill>
                <a:schemeClr val="accent1"/>
              </a:solidFill>
            </a:endParaRPr>
          </a:p>
          <a:p>
            <a:pPr marL="342900" lvl="1" indent="-342900">
              <a:buSzPct val="100000"/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chemeClr val="tx1"/>
                </a:solidFill>
              </a:rPr>
              <a:t>W przypadku kosztów </a:t>
            </a:r>
            <a:r>
              <a:rPr lang="pl-PL" sz="1800" b="1" dirty="0">
                <a:solidFill>
                  <a:schemeClr val="tx1"/>
                </a:solidFill>
              </a:rPr>
              <a:t>personelu</a:t>
            </a:r>
            <a:r>
              <a:rPr lang="pl-PL" sz="1800" b="1" dirty="0">
                <a:solidFill>
                  <a:srgbClr val="00B050"/>
                </a:solidFill>
              </a:rPr>
              <a:t> </a:t>
            </a:r>
            <a:r>
              <a:rPr lang="pl-PL" sz="1800" dirty="0">
                <a:solidFill>
                  <a:schemeClr val="tx1"/>
                </a:solidFill>
              </a:rPr>
              <a:t>należy wskazać </a:t>
            </a:r>
            <a:r>
              <a:rPr lang="pl-PL" sz="1800" b="1" dirty="0">
                <a:solidFill>
                  <a:schemeClr val="tx1"/>
                </a:solidFill>
              </a:rPr>
              <a:t>w nazwie wydatku </a:t>
            </a:r>
            <a:r>
              <a:rPr lang="pl-PL" sz="1800" dirty="0">
                <a:solidFill>
                  <a:schemeClr val="tx1"/>
                </a:solidFill>
              </a:rPr>
              <a:t>formę zaangażowania i szacunkowy wymiar czasu pracy danej osoby (np. wymiar etatu/liczba godzin), niezbędny do realizacji zadań merytorycznych.</a:t>
            </a:r>
          </a:p>
          <a:p>
            <a:pPr marL="342900" lvl="1" indent="-342900">
              <a:buSzPct val="100000"/>
              <a:buFont typeface="Arial" panose="020B0604020202020204" pitchFamily="34" charset="0"/>
              <a:buChar char="•"/>
            </a:pPr>
            <a:r>
              <a:rPr lang="pl-PL" sz="1800" b="1" dirty="0"/>
              <a:t>Personel projektu </a:t>
            </a:r>
            <a:r>
              <a:rPr lang="pl-PL" sz="1800" dirty="0"/>
              <a:t>-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osoby zaangażowane do realizacji zadań lub czynności w ramach projektu na podstawie stosunku pracy i wolontariusze wykonujący świadczenia na zasadach określonych w ustawie z dnia 24 kwietnia 2003 r. o działalności pożytku publicznego i o wolontariacie, a także osoba fizyczna prowadząca działalność gospodarczą będąca beneficjentem oraz osoby z nią współpracujące w rozumieniu art. 8 ust. 11 ustawy z dnia 13 października 1998 r. o systemie ubezpieczeń społecznych, zgodnie z definicją z </a:t>
            </a:r>
            <a:r>
              <a:rPr lang="pl-PL" sz="18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Wytycznych w zakresie kwalifikowalności wydatków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(rozdział 3 pkt 1 lit. r). </a:t>
            </a:r>
          </a:p>
          <a:p>
            <a:pPr marL="342900" lvl="1" indent="-342900">
              <a:buSzPct val="100000"/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rgbClr val="000000"/>
                </a:solidFill>
                <a:latin typeface="Calibri" panose="020F0502020204030204" pitchFamily="34" charset="0"/>
              </a:rPr>
              <a:t>Wydatki stanowiące </a:t>
            </a:r>
            <a:r>
              <a:rPr lang="pl-PL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usługi zlecane </a:t>
            </a:r>
            <a:r>
              <a:rPr lang="pl-PL" sz="1800" dirty="0">
                <a:solidFill>
                  <a:srgbClr val="000000"/>
                </a:solidFill>
                <a:latin typeface="Calibri" panose="020F0502020204030204" pitchFamily="34" charset="0"/>
              </a:rPr>
              <a:t>na podstawie umów cywilno-prawnych powinny zostać oznaczone jako „usługa zlecona</a:t>
            </a:r>
            <a:r>
              <a:rPr lang="pl-PL" sz="1800" dirty="0">
                <a:latin typeface="Calibri" panose="020F0502020204030204" pitchFamily="34" charset="0"/>
              </a:rPr>
              <a:t>” (oznaczenie w </a:t>
            </a:r>
            <a:r>
              <a:rPr lang="pl-PL" sz="1800" dirty="0" err="1">
                <a:latin typeface="Calibri" panose="020F0502020204030204" pitchFamily="34" charset="0"/>
              </a:rPr>
              <a:t>checkbox</a:t>
            </a:r>
            <a:r>
              <a:rPr lang="pl-PL" sz="1800" dirty="0">
                <a:latin typeface="Calibri" panose="020F0502020204030204" pitchFamily="34" charset="0"/>
              </a:rPr>
              <a:t>, w pdf – kolumna: TAK). </a:t>
            </a:r>
            <a:r>
              <a:rPr lang="pl-PL" sz="1800" dirty="0">
                <a:solidFill>
                  <a:srgbClr val="000000"/>
                </a:solidFill>
                <a:latin typeface="Calibri" panose="020F0502020204030204" pitchFamily="34" charset="0"/>
              </a:rPr>
              <a:t>W nazwie wydatku należy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wskazać dodatkowo planowany czas realizacji danej usługi merytorycznej przez wykonawcę (należy wskazać liczbę godzin dla każdej usługi).</a:t>
            </a:r>
            <a:endParaRPr lang="pl-PL" sz="2000" dirty="0"/>
          </a:p>
          <a:p>
            <a:pPr marL="0" indent="0">
              <a:buNone/>
            </a:pPr>
            <a:endParaRPr lang="pl-PL" sz="2000" dirty="0"/>
          </a:p>
          <a:p>
            <a:endParaRPr lang="pl-PL" sz="2000" dirty="0"/>
          </a:p>
          <a:p>
            <a:endParaRPr lang="pl-PL" sz="2000" i="1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A18A352-1E09-4298-9054-E7E27308A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37</a:t>
            </a:fld>
            <a:endParaRPr lang="pl-PL" altLang="pl-PL"/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74533DB5-888E-4BCD-9401-CF84717CB979}"/>
              </a:ext>
            </a:extLst>
          </p:cNvPr>
          <p:cNvSpPr txBox="1">
            <a:spLocks/>
          </p:cNvSpPr>
          <p:nvPr/>
        </p:nvSpPr>
        <p:spPr bwMode="auto">
          <a:xfrm>
            <a:off x="179512" y="95303"/>
            <a:ext cx="8229600" cy="68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Kryteria merytoryczne</a:t>
            </a:r>
          </a:p>
        </p:txBody>
      </p:sp>
    </p:spTree>
    <p:extLst>
      <p:ext uri="{BB962C8B-B14F-4D97-AF65-F5344CB8AC3E}">
        <p14:creationId xmlns:p14="http://schemas.microsoft.com/office/powerpoint/2010/main" val="40630184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60FF02-F498-446C-A0A8-8F5245E0A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671392"/>
          </a:xfrm>
        </p:spPr>
        <p:txBody>
          <a:bodyPr/>
          <a:lstStyle/>
          <a:p>
            <a:pPr marL="0" lvl="1" indent="0">
              <a:buSzPct val="100000"/>
              <a:buNone/>
            </a:pPr>
            <a:r>
              <a:rPr lang="pl-PL" sz="1800" b="1" i="0" u="none" strike="noStrike" baseline="0" dirty="0">
                <a:solidFill>
                  <a:schemeClr val="accent1"/>
                </a:solidFill>
                <a:latin typeface="+mn-lt"/>
              </a:rPr>
              <a:t>Szczegółowy budżet projektu – </a:t>
            </a:r>
            <a:r>
              <a:rPr lang="pl-PL" sz="1800" b="1" dirty="0">
                <a:solidFill>
                  <a:schemeClr val="accent1"/>
                </a:solidFill>
                <a:latin typeface="+mn-lt"/>
              </a:rPr>
              <a:t>ZATRUDNIENIE NAUCZYCIELI</a:t>
            </a:r>
            <a:endParaRPr lang="pl-PL" sz="1800" dirty="0">
              <a:solidFill>
                <a:schemeClr val="accent1"/>
              </a:solidFill>
            </a:endParaRPr>
          </a:p>
          <a:p>
            <a:pPr marL="171450" lvl="1" indent="-171450">
              <a:buSzPct val="100000"/>
              <a:buFont typeface="Arial" panose="020B0604020202020204" pitchFamily="34" charset="0"/>
              <a:buChar char="•"/>
            </a:pPr>
            <a:r>
              <a:rPr lang="pl-PL" sz="1800" b="1" dirty="0"/>
              <a:t>Wysokość</a:t>
            </a:r>
            <a:r>
              <a:rPr lang="pl-PL" sz="1800" dirty="0"/>
              <a:t> </a:t>
            </a:r>
            <a:r>
              <a:rPr lang="pl-PL" sz="1800" b="1" dirty="0"/>
              <a:t>wynagrodzenia </a:t>
            </a:r>
            <a:r>
              <a:rPr lang="pl-PL" sz="1800" b="1" dirty="0">
                <a:solidFill>
                  <a:schemeClr val="tx1"/>
                </a:solidFill>
              </a:rPr>
              <a:t>nauczycieli w placówkach publicznych powinna być zgodna z zapisami Karty Nauczyciela. </a:t>
            </a:r>
          </a:p>
          <a:p>
            <a:pPr marL="171450" lvl="1" indent="-171450">
              <a:buSzPct val="100000"/>
              <a:buFont typeface="Arial" panose="020B0604020202020204" pitchFamily="34" charset="0"/>
              <a:buChar char="•"/>
            </a:pPr>
            <a:r>
              <a:rPr lang="pl-PL" sz="1800" b="1" dirty="0">
                <a:solidFill>
                  <a:schemeClr val="tx1"/>
                </a:solidFill>
              </a:rPr>
              <a:t>Wysokość wynagrodzenia nauczycieli w placówkach nieprowadzonych przez JST </a:t>
            </a:r>
            <a:r>
              <a:rPr lang="pl-PL" sz="1800" dirty="0">
                <a:solidFill>
                  <a:schemeClr val="tx1"/>
                </a:solidFill>
              </a:rPr>
              <a:t>powinna być zgodna z regulaminem wynagradzania obowiązującym w placówce</a:t>
            </a:r>
            <a:r>
              <a:rPr lang="pl-PL" sz="1800" b="1" dirty="0">
                <a:solidFill>
                  <a:schemeClr val="tx1"/>
                </a:solidFill>
              </a:rPr>
              <a:t>.</a:t>
            </a:r>
            <a:endParaRPr lang="pl-PL" sz="1800" dirty="0">
              <a:solidFill>
                <a:schemeClr val="tx1"/>
              </a:solidFill>
            </a:endParaRPr>
          </a:p>
          <a:p>
            <a:pPr marL="171450" lvl="1" indent="-171450">
              <a:buSzPct val="100000"/>
              <a:buFont typeface="Arial" panose="020B0604020202020204" pitchFamily="34" charset="0"/>
              <a:buChar char="•"/>
            </a:pPr>
            <a:r>
              <a:rPr lang="pl-PL" sz="1800" b="1" dirty="0">
                <a:solidFill>
                  <a:schemeClr val="tx1"/>
                </a:solidFill>
              </a:rPr>
              <a:t>Forma zatrudnienia nauczycieli w placówkach publicznych </a:t>
            </a:r>
            <a:r>
              <a:rPr lang="pl-PL" sz="1800" dirty="0">
                <a:solidFill>
                  <a:schemeClr val="tx1"/>
                </a:solidFill>
              </a:rPr>
              <a:t>– umowa o pracę lub mianowanie na podstawie Karty Nauczyciela.</a:t>
            </a:r>
          </a:p>
          <a:p>
            <a:pPr marL="171450" lvl="1" indent="-171450">
              <a:buSzPct val="100000"/>
              <a:buFont typeface="Arial" panose="020B0604020202020204" pitchFamily="34" charset="0"/>
              <a:buChar char="•"/>
            </a:pPr>
            <a:r>
              <a:rPr lang="pl-PL" sz="1800" b="1" dirty="0">
                <a:solidFill>
                  <a:schemeClr val="tx1"/>
                </a:solidFill>
              </a:rPr>
              <a:t>Zatrudnienie nauczycieli w placówkach prywatnyc</a:t>
            </a:r>
            <a:r>
              <a:rPr lang="pl-PL" sz="1800" b="1" dirty="0"/>
              <a:t>h</a:t>
            </a:r>
            <a:r>
              <a:rPr lang="pl-PL" sz="1800" dirty="0"/>
              <a:t> reguluje art. 10 a Karty Nauczyciela: zatrudnia się na umowę o pracę w oparciu o Kodeks Pracy, a w</a:t>
            </a:r>
            <a:r>
              <a:rPr lang="pl-PL" sz="1800" dirty="0">
                <a:solidFill>
                  <a:srgbClr val="000000"/>
                </a:solidFill>
              </a:rPr>
              <a:t> </a:t>
            </a:r>
            <a:r>
              <a:rPr lang="pl-PL" sz="1800" b="0" i="0" u="none" strike="noStrike" baseline="0" dirty="0">
                <a:solidFill>
                  <a:srgbClr val="000000"/>
                </a:solidFill>
              </a:rPr>
              <a:t>przypadku nauczycieli prowadzących zajęcia bezpośrednio z uczniami lub wychowankami w wymiarze nie wyższym niż 4 godziny tygodniowo, powierzenie prowadzenia zajęć może nastąpić również na innej podstawie niż umowa o pracę, jeżeli w treści łączącego strony stosunku prawnego nie przeważają cechy charakterystyczne dla stosunku pracy.</a:t>
            </a:r>
            <a:endParaRPr lang="pl-PL" sz="1800" dirty="0"/>
          </a:p>
          <a:p>
            <a:pPr marL="171450" lvl="1" indent="-171450">
              <a:buSzPct val="100000"/>
              <a:buFont typeface="Arial" panose="020B0604020202020204" pitchFamily="34" charset="0"/>
              <a:buChar char="•"/>
            </a:pPr>
            <a:r>
              <a:rPr lang="pl-PL" sz="1800" dirty="0"/>
              <a:t>Powyższe dotyczy również nauczycieli specjalistów: </a:t>
            </a:r>
            <a:r>
              <a:rPr lang="pl-PL" sz="1800" b="1" dirty="0"/>
              <a:t>pedagogów, psychologów, logopedów.</a:t>
            </a:r>
          </a:p>
          <a:p>
            <a:pPr marL="0" indent="0">
              <a:buNone/>
            </a:pPr>
            <a:endParaRPr lang="pl-PL" sz="2000" dirty="0"/>
          </a:p>
          <a:p>
            <a:endParaRPr lang="pl-PL" sz="2000" dirty="0"/>
          </a:p>
          <a:p>
            <a:endParaRPr lang="pl-PL" sz="2000" i="1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A18A352-1E09-4298-9054-E7E27308A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38</a:t>
            </a:fld>
            <a:endParaRPr lang="pl-PL" altLang="pl-PL"/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FFC22294-7F8E-460F-B7C3-95FC82BD7684}"/>
              </a:ext>
            </a:extLst>
          </p:cNvPr>
          <p:cNvSpPr txBox="1">
            <a:spLocks/>
          </p:cNvSpPr>
          <p:nvPr/>
        </p:nvSpPr>
        <p:spPr bwMode="auto">
          <a:xfrm>
            <a:off x="179512" y="95303"/>
            <a:ext cx="8229600" cy="68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Kryteria merytoryczne</a:t>
            </a:r>
          </a:p>
        </p:txBody>
      </p:sp>
    </p:spTree>
    <p:extLst>
      <p:ext uri="{BB962C8B-B14F-4D97-AF65-F5344CB8AC3E}">
        <p14:creationId xmlns:p14="http://schemas.microsoft.com/office/powerpoint/2010/main" val="12099093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60FF02-F498-446C-A0A8-8F5245E0A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7116"/>
            <a:ext cx="8229600" cy="4671392"/>
          </a:xfrm>
        </p:spPr>
        <p:txBody>
          <a:bodyPr/>
          <a:lstStyle/>
          <a:p>
            <a:pPr marL="0" lvl="1" indent="0">
              <a:buSzPct val="100000"/>
              <a:buNone/>
            </a:pPr>
            <a:r>
              <a:rPr lang="pl-PL" sz="1800" b="1" dirty="0">
                <a:solidFill>
                  <a:schemeClr val="accent1"/>
                </a:solidFill>
                <a:latin typeface="+mn-lt"/>
              </a:rPr>
              <a:t>UZASADNIENIE WYDATKÓW</a:t>
            </a:r>
            <a:endParaRPr lang="pl-PL" sz="1800" b="1" dirty="0">
              <a:solidFill>
                <a:schemeClr val="accent1"/>
              </a:solidFill>
            </a:endParaRPr>
          </a:p>
          <a:p>
            <a:pPr marL="342900" lvl="1" indent="-342900">
              <a:buSzPct val="100000"/>
              <a:buFont typeface="Arial" panose="020B0604020202020204" pitchFamily="34" charset="0"/>
              <a:buChar char="•"/>
            </a:pPr>
            <a:r>
              <a:rPr lang="pl-PL" sz="1800" b="1" dirty="0">
                <a:solidFill>
                  <a:schemeClr val="accent1"/>
                </a:solidFill>
              </a:rPr>
              <a:t>7.1 Usługi zlecone </a:t>
            </a:r>
            <a:r>
              <a:rPr lang="pl-PL" sz="1800" dirty="0">
                <a:solidFill>
                  <a:schemeClr val="tx1"/>
                </a:solidFill>
              </a:rPr>
              <a:t>-  należy uzasadnić, </a:t>
            </a:r>
            <a:r>
              <a:rPr lang="pl-PL" sz="1800" i="0" u="none" strike="noStrike" baseline="0" dirty="0">
                <a:solidFill>
                  <a:srgbClr val="000000"/>
                </a:solidFill>
              </a:rPr>
              <a:t>dlaczego daną usługę Wnioskodawca chce zlecić wykonawcy i dlaczego nie jest w stanie sam jej zrealizować, określić powody takiej decyzji.</a:t>
            </a:r>
          </a:p>
          <a:p>
            <a:pPr marL="0" lvl="1" indent="0">
              <a:buSzPct val="100000"/>
              <a:buNone/>
            </a:pPr>
            <a:endParaRPr lang="pl-PL" sz="1800" i="0" u="none" strike="noStrike" baseline="0" dirty="0">
              <a:solidFill>
                <a:srgbClr val="000000"/>
              </a:solidFill>
            </a:endParaRPr>
          </a:p>
          <a:p>
            <a:pPr marL="342900" lvl="1" indent="-342900">
              <a:buSzPct val="100000"/>
              <a:buFont typeface="Arial" panose="020B0604020202020204" pitchFamily="34" charset="0"/>
              <a:buChar char="•"/>
            </a:pPr>
            <a:r>
              <a:rPr lang="pl-PL" sz="1800" b="1" dirty="0">
                <a:solidFill>
                  <a:schemeClr val="accent1"/>
                </a:solidFill>
              </a:rPr>
              <a:t>7.2 Sposób pozyskania środków trwałych i wartości niematerialnych i prawnych (obowiązkowe dla wydatków o wartości początkowej wyższej niż 10 000 zł netto) </a:t>
            </a:r>
            <a:r>
              <a:rPr lang="pl-PL" sz="1800" dirty="0">
                <a:solidFill>
                  <a:srgbClr val="000000"/>
                </a:solidFill>
              </a:rPr>
              <a:t>– nie dotyczy </a:t>
            </a:r>
          </a:p>
          <a:p>
            <a:pPr marL="357188" lvl="1" indent="0">
              <a:buSzPct val="100000"/>
              <a:buNone/>
            </a:pPr>
            <a:r>
              <a:rPr lang="pl-PL" sz="1800" b="1" dirty="0">
                <a:solidFill>
                  <a:schemeClr val="accent1"/>
                </a:solidFill>
              </a:rPr>
              <a:t>7.3 Cross-</a:t>
            </a:r>
            <a:r>
              <a:rPr lang="pl-PL" sz="1800" b="1" dirty="0" err="1">
                <a:solidFill>
                  <a:schemeClr val="accent1"/>
                </a:solidFill>
              </a:rPr>
              <a:t>financing</a:t>
            </a:r>
            <a:r>
              <a:rPr lang="pl-PL" sz="1800" b="1" dirty="0">
                <a:solidFill>
                  <a:schemeClr val="accent1"/>
                </a:solidFill>
              </a:rPr>
              <a:t> </a:t>
            </a:r>
            <a:r>
              <a:rPr lang="pl-PL" sz="1800" dirty="0">
                <a:solidFill>
                  <a:srgbClr val="000000"/>
                </a:solidFill>
              </a:rPr>
              <a:t>– nie dotyczy</a:t>
            </a:r>
          </a:p>
          <a:p>
            <a:pPr marL="266700" lvl="1" indent="0">
              <a:buSzPct val="100000"/>
              <a:buNone/>
            </a:pPr>
            <a:r>
              <a:rPr lang="pl-PL" sz="1800" dirty="0">
                <a:solidFill>
                  <a:srgbClr val="000000"/>
                </a:solidFill>
              </a:rPr>
              <a:t>- ze względu na niedopuszczalność wydatków w ramach cross-</a:t>
            </a:r>
            <a:r>
              <a:rPr lang="pl-PL" sz="1800" dirty="0" err="1">
                <a:solidFill>
                  <a:srgbClr val="000000"/>
                </a:solidFill>
              </a:rPr>
              <a:t>financingu</a:t>
            </a:r>
            <a:r>
              <a:rPr lang="pl-PL" sz="1800" dirty="0">
                <a:solidFill>
                  <a:srgbClr val="000000"/>
                </a:solidFill>
              </a:rPr>
              <a:t> oraz wydatków na środki trwałe i wartości niematerialne i prawne o wartości początkowej wyższej niż 10 000 zł netto.</a:t>
            </a:r>
          </a:p>
          <a:p>
            <a:pPr marL="0" lvl="1" indent="0">
              <a:buSzPct val="100000"/>
              <a:buNone/>
            </a:pPr>
            <a:endParaRPr lang="pl-PL" sz="1800" dirty="0">
              <a:solidFill>
                <a:srgbClr val="000000"/>
              </a:solidFill>
            </a:endParaRPr>
          </a:p>
          <a:p>
            <a:pPr marL="342900" lvl="1" indent="-342900">
              <a:buSzPct val="100000"/>
              <a:buFont typeface="Arial" panose="020B0604020202020204" pitchFamily="34" charset="0"/>
              <a:buChar char="•"/>
            </a:pPr>
            <a:r>
              <a:rPr lang="pl-PL" sz="1800" b="1" u="none" strike="noStrike" baseline="0" dirty="0">
                <a:solidFill>
                  <a:schemeClr val="accent1"/>
                </a:solidFill>
              </a:rPr>
              <a:t>7.4 Wkład własny, w tym informacja o wkładzie niepieniężnym wraz ze sposobem jego wyceny </a:t>
            </a:r>
            <a:r>
              <a:rPr lang="pl-PL" sz="1800" i="0" u="none" strike="noStrike" baseline="0" dirty="0"/>
              <a:t>– należy </a:t>
            </a:r>
            <a:r>
              <a:rPr lang="pl-PL" sz="1800" dirty="0">
                <a:solidFill>
                  <a:schemeClr val="tx1"/>
                </a:solidFill>
              </a:rPr>
              <a:t>opisać wydatki w ramach wkładu własnego, a także wyjaśnić, w jaki sposób Wnioskodawca dokonał jego wyceny (metodologia).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 przypadku wkładu własnego publicznego należy wskazać źródła finansowania tego wkładu.</a:t>
            </a:r>
            <a:endParaRPr lang="pl-PL" sz="1800" dirty="0">
              <a:solidFill>
                <a:schemeClr val="tx1"/>
              </a:solidFill>
            </a:endParaRPr>
          </a:p>
          <a:p>
            <a:endParaRPr lang="pl-PL" sz="2000" i="1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A18A352-1E09-4298-9054-E7E27308A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39</a:t>
            </a:fld>
            <a:endParaRPr lang="pl-PL" altLang="pl-PL" dirty="0"/>
          </a:p>
        </p:txBody>
      </p:sp>
      <p:sp>
        <p:nvSpPr>
          <p:cNvPr id="9" name="Tytuł 1">
            <a:extLst>
              <a:ext uri="{FF2B5EF4-FFF2-40B4-BE49-F238E27FC236}">
                <a16:creationId xmlns:a16="http://schemas.microsoft.com/office/drawing/2014/main" id="{6D806E58-B881-4DA1-A64C-21B20CB74AFF}"/>
              </a:ext>
            </a:extLst>
          </p:cNvPr>
          <p:cNvSpPr txBox="1">
            <a:spLocks/>
          </p:cNvSpPr>
          <p:nvPr/>
        </p:nvSpPr>
        <p:spPr bwMode="auto">
          <a:xfrm>
            <a:off x="179512" y="95303"/>
            <a:ext cx="8229600" cy="68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Kryteria merytoryczne</a:t>
            </a:r>
          </a:p>
        </p:txBody>
      </p:sp>
    </p:spTree>
    <p:extLst>
      <p:ext uri="{BB962C8B-B14F-4D97-AF65-F5344CB8AC3E}">
        <p14:creationId xmlns:p14="http://schemas.microsoft.com/office/powerpoint/2010/main" val="3501507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79512" y="476672"/>
            <a:ext cx="8229600" cy="45030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2200" b="1" dirty="0">
                <a:latin typeface="Calibri" pitchFamily="34" charset="0"/>
                <a:ea typeface="+mn-ea"/>
                <a:cs typeface="+mn-cs"/>
              </a:rPr>
              <a:t>Generator EFS - SOWA</a:t>
            </a:r>
            <a:b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pl-PL" sz="3600" b="1" i="1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717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48486" y="4049566"/>
            <a:ext cx="8229600" cy="2640902"/>
          </a:xfrm>
          <a:noFill/>
        </p:spPr>
      </p:pic>
      <p:sp>
        <p:nvSpPr>
          <p:cNvPr id="4" name="Prostokąt zaokrąglony 3"/>
          <p:cNvSpPr/>
          <p:nvPr/>
        </p:nvSpPr>
        <p:spPr>
          <a:xfrm>
            <a:off x="251520" y="1124744"/>
            <a:ext cx="8712968" cy="2808312"/>
          </a:xfrm>
          <a:prstGeom prst="round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000" dirty="0">
                <a:solidFill>
                  <a:schemeClr val="tx1"/>
                </a:solidFill>
              </a:rPr>
              <a:t>Wnioski o dofinansowanie w ramach Regionalnego Programu Operacyjnego Województwa Dolnośląskiego 2014-2020 należy wypełnić i złożyć poprzez narzędzie informatyczne o nazwie </a:t>
            </a:r>
            <a:br>
              <a:rPr lang="pl-PL" sz="2000" dirty="0">
                <a:solidFill>
                  <a:schemeClr val="tx1"/>
                </a:solidFill>
              </a:rPr>
            </a:br>
            <a:r>
              <a:rPr lang="pl-PL" sz="2000" b="1" dirty="0">
                <a:solidFill>
                  <a:schemeClr val="tx1"/>
                </a:solidFill>
              </a:rPr>
              <a:t>System Obsługi Wniosków Aplikacyjnych EFS (SOWA)</a:t>
            </a:r>
          </a:p>
          <a:p>
            <a:pPr algn="ctr">
              <a:defRPr/>
            </a:pPr>
            <a:r>
              <a:rPr lang="pl-PL" sz="2000" dirty="0">
                <a:solidFill>
                  <a:schemeClr val="tx1"/>
                </a:solidFill>
              </a:rPr>
              <a:t>(brak konieczności składania wersji papierowej do IOK)</a:t>
            </a:r>
          </a:p>
          <a:p>
            <a:pPr algn="ctr">
              <a:defRPr/>
            </a:pPr>
            <a:endParaRPr lang="pl-PL" sz="20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pl-PL" sz="3200" b="1" dirty="0">
                <a:solidFill>
                  <a:schemeClr val="tx1"/>
                </a:solidFill>
              </a:rPr>
              <a:t>www.generator-efs.dolnyslask.pl</a:t>
            </a:r>
            <a:endParaRPr lang="pl-PL" sz="3200" dirty="0">
              <a:solidFill>
                <a:schemeClr val="tx1"/>
              </a:solidFill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017092F5-BC58-4A72-8378-637B9314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4</a:t>
            </a:fld>
            <a:endParaRPr lang="pl-PL" alt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9D18DD21-D82B-413A-B510-BDDD8C4DD4F5}"/>
              </a:ext>
            </a:extLst>
          </p:cNvPr>
          <p:cNvSpPr/>
          <p:nvPr/>
        </p:nvSpPr>
        <p:spPr>
          <a:xfrm>
            <a:off x="7175008" y="5229200"/>
            <a:ext cx="50405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91552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731C6F-12C7-41AF-83CF-8DBCEFC80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pPr algn="l"/>
            <a:r>
              <a:rPr lang="pl-PL" sz="2000" b="1" i="0" u="none" strike="noStrike" baseline="0" dirty="0">
                <a:latin typeface="+mn-lt"/>
              </a:rPr>
              <a:t>Warunki formalne i oczywiste omyłki</a:t>
            </a:r>
            <a:endParaRPr lang="pl-PL" sz="2000" b="1" strike="sngStrike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60FF02-F498-446C-A0A8-8F5245E0A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04" y="1684958"/>
            <a:ext cx="8229600" cy="4671392"/>
          </a:xfrm>
        </p:spPr>
        <p:txBody>
          <a:bodyPr/>
          <a:lstStyle/>
          <a:p>
            <a:pPr marL="1809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1809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7.9  Uzasadnienie dla częściowej kwalifikowalności VAT oraz podstawa prawna </a:t>
            </a:r>
            <a:b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 przypadku całkowitej lub częściowej kwalifikowalności podatku VAT 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1809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lang="pl-PL" sz="1800" dirty="0">
              <a:solidFill>
                <a:prstClr val="black"/>
              </a:solidFill>
              <a:latin typeface="Calibri" pitchFamily="34" charset="0"/>
            </a:endParaRPr>
          </a:p>
          <a:p>
            <a:pPr marL="1809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Wnioskodawca, który kwalifikuje jakikolwiek VAT przedstawia uzasadnienie zawierające podstawę prawną (</a:t>
            </a:r>
            <a:r>
              <a:rPr kumimoji="0" lang="pl-PL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z uwzględnieniem właściwego artykułu i ustępu ustawy). </a:t>
            </a:r>
          </a:p>
          <a:p>
            <a:pPr marL="1809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Należy zwrócić uwagę na spójność zapisów w punkcie 7.9 wniosku z oświadczeniem VAT zawartym pod budżetem szczegółowym.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endParaRPr lang="pl-PL" sz="2000" i="1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A18A352-1E09-4298-9054-E7E27308A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40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2101061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60FF02-F498-446C-A0A8-8F5245E0A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04" y="1684958"/>
            <a:ext cx="8229600" cy="4671392"/>
          </a:xfrm>
        </p:spPr>
        <p:txBody>
          <a:bodyPr/>
          <a:lstStyle/>
          <a:p>
            <a:pPr marL="342900" lvl="1" indent="-342900">
              <a:buSzPct val="100000"/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chemeClr val="accent1"/>
                </a:solidFill>
              </a:rPr>
              <a:t>7.10 Komplet / zestaw </a:t>
            </a:r>
            <a:r>
              <a:rPr lang="pl-PL" sz="2000" b="1" dirty="0"/>
              <a:t>- </a:t>
            </a:r>
            <a:r>
              <a:rPr lang="pl-PL" sz="2000" dirty="0"/>
              <a:t>należy podać elementy składowe zestawów, kompletów wskazanych w poszczególnych pozycjach budżetowych. Informacja musi zawierać co wchodzi w skład zestawu oraz, jeśli to możliwe, ceny jednostkowe elementów składowych.</a:t>
            </a:r>
          </a:p>
          <a:p>
            <a:pPr marL="0" lvl="1" indent="0">
              <a:buSzPct val="100000"/>
              <a:buNone/>
            </a:pPr>
            <a:endParaRPr lang="pl-PL" sz="2000" dirty="0"/>
          </a:p>
          <a:p>
            <a:r>
              <a:rPr lang="pl-PL" sz="2000" b="1" dirty="0">
                <a:solidFill>
                  <a:schemeClr val="accent1"/>
                </a:solidFill>
              </a:rPr>
              <a:t>7.11 Uzasadnienie poszczególnych wydatków wykazanych w szczegółowym budżecie (obligatoryjne w przypadku kwot ryczałtowych) </a:t>
            </a:r>
            <a:r>
              <a:rPr lang="pl-PL" sz="2000" b="1" dirty="0"/>
              <a:t>- </a:t>
            </a:r>
            <a:r>
              <a:rPr lang="pl-PL" sz="2000" dirty="0"/>
              <a:t>należy uzasadnić </a:t>
            </a:r>
            <a:r>
              <a:rPr lang="pl-PL" sz="2000" b="0" i="0" u="none" strike="noStrike" baseline="0" dirty="0">
                <a:solidFill>
                  <a:srgbClr val="000000"/>
                </a:solidFill>
              </a:rPr>
              <a:t>wysokość każdego wydatku z osobna, który będzie rozliczany kwotą ryczałtową. Uzasadnienie powinno dotyczyć nie tylko zasadności i niezbędności poniesienia danego wydatku, ale również sposobu ustalenia jego wartości </a:t>
            </a:r>
            <a:r>
              <a:rPr lang="pl-PL" sz="2000" b="0" i="0" u="none" strike="noStrike" baseline="0" dirty="0"/>
              <a:t>(należy wyraźnie wskazać z czego wynika ostateczna wartość wydatku i na jakiej podstawie została potwierdzona jego racjonalność i efektywność).</a:t>
            </a:r>
          </a:p>
          <a:p>
            <a:pPr marL="0" indent="0">
              <a:buNone/>
            </a:pPr>
            <a:endParaRPr lang="pl-PL" sz="2000" dirty="0">
              <a:solidFill>
                <a:srgbClr val="FF0000"/>
              </a:solidFill>
            </a:endParaRPr>
          </a:p>
          <a:p>
            <a:endParaRPr lang="pl-PL" sz="2000" i="1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A18A352-1E09-4298-9054-E7E27308A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41</a:t>
            </a:fld>
            <a:endParaRPr lang="pl-PL" altLang="pl-PL" dirty="0"/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60CB813A-7628-449B-B1EF-398B70DEAD23}"/>
              </a:ext>
            </a:extLst>
          </p:cNvPr>
          <p:cNvSpPr txBox="1">
            <a:spLocks/>
          </p:cNvSpPr>
          <p:nvPr/>
        </p:nvSpPr>
        <p:spPr bwMode="auto">
          <a:xfrm>
            <a:off x="179512" y="95303"/>
            <a:ext cx="8229600" cy="68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Kryteria merytoryczne</a:t>
            </a:r>
          </a:p>
        </p:txBody>
      </p:sp>
    </p:spTree>
    <p:extLst>
      <p:ext uri="{BB962C8B-B14F-4D97-AF65-F5344CB8AC3E}">
        <p14:creationId xmlns:p14="http://schemas.microsoft.com/office/powerpoint/2010/main" val="33409617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F3C19D-3F12-42A9-8836-0D4A9740D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Harmonogram realizacji projektu</a:t>
            </a:r>
          </a:p>
          <a:p>
            <a:pPr marL="0" indent="0">
              <a:buNone/>
            </a:pP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r>
              <a:rPr lang="pl-PL" sz="1800" dirty="0"/>
              <a:t>Czas trwania projektu – do 12 miesięcy</a:t>
            </a:r>
          </a:p>
          <a:p>
            <a:r>
              <a:rPr lang="pl-PL" sz="1800" dirty="0"/>
              <a:t>Uwzględnienie etapu rekrutacji uczniów do projektu,</a:t>
            </a:r>
          </a:p>
          <a:p>
            <a:r>
              <a:rPr lang="pl-PL" sz="1800" dirty="0"/>
              <a:t>Spójność z zapisami w innych częściach wniosku,</a:t>
            </a:r>
          </a:p>
          <a:p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Końcem okresu kwalifikowalności wydatków w ramach okresu programowania 2014-2020 jest 31.12.2023 r.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IOK rekomenduje przyjąć termin zakończenia realizacji projektu nie później niż do 31.08.2023 r. </a:t>
            </a:r>
            <a:endParaRPr lang="pl-PL" sz="1800" dirty="0"/>
          </a:p>
          <a:p>
            <a:endParaRPr lang="pl-PL" sz="1800" dirty="0"/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A1DC805-7455-4FD5-86E0-76CFFAB82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42</a:t>
            </a:fld>
            <a:endParaRPr lang="pl-PL" altLang="pl-PL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72059216-78EE-4A2D-9DD7-831128CEAE2F}"/>
              </a:ext>
            </a:extLst>
          </p:cNvPr>
          <p:cNvSpPr txBox="1">
            <a:spLocks/>
          </p:cNvSpPr>
          <p:nvPr/>
        </p:nvSpPr>
        <p:spPr bwMode="auto">
          <a:xfrm>
            <a:off x="179512" y="95303"/>
            <a:ext cx="8229600" cy="68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Kryteria formalne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Kryteria merytoryczne</a:t>
            </a:r>
          </a:p>
        </p:txBody>
      </p:sp>
    </p:spTree>
    <p:extLst>
      <p:ext uri="{BB962C8B-B14F-4D97-AF65-F5344CB8AC3E}">
        <p14:creationId xmlns:p14="http://schemas.microsoft.com/office/powerpoint/2010/main" val="27368613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-2020"/>
            <a:ext cx="8229600" cy="6117363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>
              <a:buNone/>
            </a:pPr>
            <a:r>
              <a:rPr lang="pl-PL" sz="2000" b="1" dirty="0"/>
              <a:t>POMOC DLA WNIOSKODAWCÓW</a:t>
            </a:r>
          </a:p>
          <a:p>
            <a:pPr marL="268288" lvl="1" indent="0">
              <a:buClr>
                <a:schemeClr val="tx1"/>
              </a:buClr>
              <a:buNone/>
            </a:pPr>
            <a:r>
              <a:rPr lang="pl-PL" sz="2400" dirty="0"/>
              <a:t>	</a:t>
            </a:r>
          </a:p>
          <a:p>
            <a:pPr marL="268288" lvl="1" indent="0">
              <a:buClr>
                <a:schemeClr val="tx1"/>
              </a:buClr>
              <a:buNone/>
            </a:pPr>
            <a:endParaRPr lang="pl-PL" sz="2400" dirty="0"/>
          </a:p>
          <a:p>
            <a:pPr marL="268288" lvl="1" indent="0">
              <a:buClr>
                <a:schemeClr val="tx1"/>
              </a:buClr>
              <a:buNone/>
            </a:pPr>
            <a:endParaRPr lang="pl-PL" sz="2400" dirty="0"/>
          </a:p>
          <a:p>
            <a:pPr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pl-PL" sz="2000" b="1" dirty="0"/>
              <a:t>Punkt Informacyjny Funduszy Europejskich (PIFE) </a:t>
            </a:r>
            <a:r>
              <a:rPr lang="pl-PL" sz="2000" dirty="0"/>
              <a:t>zapytania można kierować na adres: </a:t>
            </a:r>
            <a:r>
              <a:rPr lang="pl-PL" sz="200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pife@dolnyslask.pl</a:t>
            </a:r>
            <a:r>
              <a:rPr lang="pl-PL" sz="2000" dirty="0"/>
              <a:t> </a:t>
            </a:r>
          </a:p>
          <a:p>
            <a:pPr>
              <a:spcBef>
                <a:spcPts val="0"/>
              </a:spcBef>
              <a:buClr>
                <a:schemeClr val="tx1"/>
              </a:buClr>
              <a:buSzPct val="100000"/>
            </a:pPr>
            <a:endParaRPr lang="pl-PL" sz="2000" dirty="0"/>
          </a:p>
          <a:p>
            <a:pPr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pl-PL" sz="2000" b="1" dirty="0"/>
              <a:t>Odpowiedzi na najczęściej zadawane pytania oraz niezbędne dokumenty </a:t>
            </a:r>
            <a:r>
              <a:rPr lang="pl-PL" sz="2000" dirty="0"/>
              <a:t>są zamieszczane na stronie internetowej z ogłoszeniem o konkursie: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100000"/>
              <a:buNone/>
            </a:pPr>
            <a:endParaRPr lang="pl-PL" sz="2000" b="1" dirty="0"/>
          </a:p>
          <a:p>
            <a:pPr marL="360000" indent="0">
              <a:spcBef>
                <a:spcPts val="0"/>
              </a:spcBef>
              <a:buClr>
                <a:schemeClr val="tx1"/>
              </a:buClr>
              <a:buSzPct val="100000"/>
              <a:buNone/>
            </a:pPr>
            <a:r>
              <a:rPr lang="pl-PL" sz="2000" dirty="0">
                <a:hlinkClick r:id="rId4"/>
              </a:rPr>
              <a:t>http://rpo.dolnyslask.pl/</a:t>
            </a:r>
            <a:endParaRPr lang="pl-PL" sz="2000" b="1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4E4CFDD7-8DD7-45C7-8BFB-351CE9FC3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43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1491028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268288" lvl="1" indent="0">
              <a:buNone/>
            </a:pPr>
            <a:endParaRPr lang="pl-PL" sz="2400" dirty="0"/>
          </a:p>
          <a:p>
            <a:pPr marL="268288" lvl="1" indent="0" algn="ctr">
              <a:buNone/>
            </a:pPr>
            <a:r>
              <a:rPr lang="pl-PL" sz="3200" b="1" dirty="0">
                <a:latin typeface="Calibri" pitchFamily="34" charset="0"/>
              </a:rPr>
              <a:t>Dziękuję za uwagę</a:t>
            </a:r>
          </a:p>
          <a:p>
            <a:pPr marL="268288" lvl="1" indent="0" algn="ctr">
              <a:buNone/>
            </a:pPr>
            <a:endParaRPr lang="pl-PL" sz="3200" b="1" dirty="0">
              <a:latin typeface="Calibri" pitchFamily="34" charset="0"/>
            </a:endParaRPr>
          </a:p>
          <a:p>
            <a:pPr marL="268288" lvl="1" indent="0" algn="ctr">
              <a:buNone/>
            </a:pPr>
            <a:r>
              <a:rPr lang="pl-PL" sz="2000" b="1" dirty="0">
                <a:latin typeface="Calibri" pitchFamily="34" charset="0"/>
              </a:rPr>
              <a:t>Dział Oceny i Kontraktacji EFS</a:t>
            </a:r>
            <a:br>
              <a:rPr lang="pl-PL" sz="2000" b="1" dirty="0">
                <a:latin typeface="Calibri" pitchFamily="34" charset="0"/>
              </a:rPr>
            </a:br>
            <a:r>
              <a:rPr lang="pl-PL" sz="2000" b="1" dirty="0">
                <a:latin typeface="Calibri" pitchFamily="34" charset="0"/>
              </a:rPr>
              <a:t>Wydział Wdrażania EFS</a:t>
            </a:r>
            <a:br>
              <a:rPr lang="pl-PL" sz="2000" b="1" dirty="0">
                <a:latin typeface="Calibri" pitchFamily="34" charset="0"/>
              </a:rPr>
            </a:br>
            <a:r>
              <a:rPr lang="pl-PL" sz="2000" b="1" dirty="0">
                <a:latin typeface="Calibri" pitchFamily="34" charset="0"/>
              </a:rPr>
              <a:t>Departament Funduszy Europejskich</a:t>
            </a:r>
            <a:br>
              <a:rPr lang="pl-PL" sz="2000" b="1" dirty="0">
                <a:latin typeface="Calibri" pitchFamily="34" charset="0"/>
              </a:rPr>
            </a:br>
            <a:r>
              <a:rPr lang="pl-PL" sz="2000" b="1" dirty="0">
                <a:latin typeface="Calibri" pitchFamily="34" charset="0"/>
              </a:rPr>
              <a:t>Urząd Marszałkowski Województwa Dolnośląskiego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4E4CFDD7-8DD7-45C7-8BFB-351CE9FC3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44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6480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560140" y="1200819"/>
            <a:ext cx="8136904" cy="5184576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Arial" charset="0"/>
              <a:buNone/>
              <a:defRPr/>
            </a:pPr>
            <a:r>
              <a:rPr lang="pl-PL" sz="3600" dirty="0">
                <a:ln w="0">
                  <a:noFill/>
                </a:ln>
                <a:solidFill>
                  <a:schemeClr val="tx1"/>
                </a:solidFill>
              </a:rPr>
              <a:t>SOWA:</a:t>
            </a:r>
          </a:p>
          <a:p>
            <a:pPr>
              <a:buFont typeface="Arial" charset="0"/>
              <a:buNone/>
              <a:defRPr/>
            </a:pPr>
            <a:r>
              <a:rPr lang="pl-PL" dirty="0">
                <a:solidFill>
                  <a:schemeClr val="tx1"/>
                </a:solidFill>
                <a:effectLst/>
              </a:rPr>
              <a:t>• </a:t>
            </a:r>
            <a:r>
              <a:rPr lang="pl-PL" sz="2400" dirty="0">
                <a:solidFill>
                  <a:schemeClr val="tx1"/>
                </a:solidFill>
                <a:effectLst/>
              </a:rPr>
              <a:t>przygotowanie i złożenie wniosku o dofinansowanie projektu do Instytucji Organizującej Konkurs (IOK) </a:t>
            </a:r>
            <a:r>
              <a:rPr lang="pl-PL" sz="2400" dirty="0">
                <a:solidFill>
                  <a:schemeClr val="tx1"/>
                </a:solidFill>
              </a:rPr>
              <a:t>- </a:t>
            </a:r>
            <a:r>
              <a:rPr lang="pl-PL" sz="2400" dirty="0">
                <a:solidFill>
                  <a:schemeClr val="tx1"/>
                </a:solidFill>
                <a:effectLst/>
              </a:rPr>
              <a:t>wyłącznie w generatorze, bez wymogu składania wersji papierowej z odręcznymi podpisami);</a:t>
            </a:r>
          </a:p>
          <a:p>
            <a:pPr>
              <a:buFont typeface="Arial" charset="0"/>
              <a:buNone/>
              <a:defRPr/>
            </a:pPr>
            <a:endParaRPr lang="pl-PL" sz="2400" dirty="0">
              <a:solidFill>
                <a:schemeClr val="tx1"/>
              </a:solidFill>
              <a:effectLst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l-PL" sz="2400" b="1" u="sng" dirty="0">
                <a:solidFill>
                  <a:schemeClr val="tx1"/>
                </a:solidFill>
              </a:rPr>
              <a:t>komunikacja i wymiana informacji;</a:t>
            </a:r>
          </a:p>
          <a:p>
            <a:pPr>
              <a:defRPr/>
            </a:pPr>
            <a:endParaRPr lang="pl-PL" sz="2400" dirty="0">
              <a:solidFill>
                <a:schemeClr val="tx1"/>
              </a:solidFill>
              <a:effectLst/>
            </a:endParaRPr>
          </a:p>
          <a:p>
            <a:pPr>
              <a:buFont typeface="Arial" charset="0"/>
              <a:buNone/>
              <a:defRPr/>
            </a:pPr>
            <a:r>
              <a:rPr lang="pl-PL" sz="2400" dirty="0">
                <a:solidFill>
                  <a:schemeClr val="tx1"/>
                </a:solidFill>
                <a:effectLst/>
              </a:rPr>
              <a:t>• organizacja, przechowywanie i zarządzanie dokumentami projektu;</a:t>
            </a:r>
          </a:p>
          <a:p>
            <a:pPr>
              <a:buFont typeface="Arial" charset="0"/>
              <a:buNone/>
              <a:defRPr/>
            </a:pPr>
            <a:endParaRPr lang="pl-PL" sz="2400" dirty="0">
              <a:solidFill>
                <a:schemeClr val="tx1"/>
              </a:solidFill>
              <a:effectLst/>
            </a:endParaRPr>
          </a:p>
          <a:p>
            <a:pPr>
              <a:buFont typeface="Arial" charset="0"/>
              <a:buNone/>
              <a:defRPr/>
            </a:pPr>
            <a:r>
              <a:rPr lang="pl-PL" sz="2400" dirty="0">
                <a:solidFill>
                  <a:schemeClr val="tx1"/>
                </a:solidFill>
                <a:effectLst/>
              </a:rPr>
              <a:t>• zarządzanie użytkownikami, biorącymi udział w realizacji projektów</a:t>
            </a:r>
            <a:r>
              <a:rPr lang="pl-PL" sz="2400" dirty="0">
                <a:solidFill>
                  <a:schemeClr val="tx1"/>
                </a:solidFill>
              </a:rPr>
              <a:t>.</a:t>
            </a:r>
            <a:endParaRPr lang="pl-PL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Tytuł 4"/>
          <p:cNvSpPr>
            <a:spLocks noGrp="1"/>
          </p:cNvSpPr>
          <p:nvPr>
            <p:ph type="title"/>
          </p:nvPr>
        </p:nvSpPr>
        <p:spPr>
          <a:xfrm>
            <a:off x="179512" y="504698"/>
            <a:ext cx="8229600" cy="360041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2200" b="1" dirty="0">
                <a:latin typeface="Calibri" pitchFamily="34" charset="0"/>
                <a:ea typeface="+mn-ea"/>
                <a:cs typeface="+mn-cs"/>
              </a:rPr>
              <a:t>Generator EFS - SOWA</a:t>
            </a:r>
            <a:b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pl-PL" sz="3600" b="1" i="1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55F6EAAF-C714-4C67-974E-1C9CBF2B9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05923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1700213"/>
            <a:ext cx="6846887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3131840" y="1124744"/>
            <a:ext cx="3312368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3200" b="1" dirty="0"/>
              <a:t>Od czego zacząć?</a:t>
            </a:r>
            <a:endParaRPr lang="pl-PL" sz="3200" dirty="0"/>
          </a:p>
        </p:txBody>
      </p:sp>
      <p:sp>
        <p:nvSpPr>
          <p:cNvPr id="7" name="Tytuł 4"/>
          <p:cNvSpPr>
            <a:spLocks noGrp="1"/>
          </p:cNvSpPr>
          <p:nvPr>
            <p:ph type="title"/>
          </p:nvPr>
        </p:nvSpPr>
        <p:spPr>
          <a:xfrm>
            <a:off x="179512" y="332953"/>
            <a:ext cx="8229600" cy="791791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2200" b="1" dirty="0">
                <a:latin typeface="Calibri" pitchFamily="34" charset="0"/>
                <a:ea typeface="+mn-ea"/>
                <a:cs typeface="+mn-cs"/>
              </a:rPr>
              <a:t>Generator EFS - SOWA</a:t>
            </a:r>
            <a:b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pl-PL" sz="3600" b="1" i="1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310AAB24-BABD-4D88-B176-05F65B0A7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22198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95536" y="1340768"/>
            <a:ext cx="8280920" cy="471652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3200" b="1" dirty="0">
                <a:solidFill>
                  <a:schemeClr val="tx1"/>
                </a:solidFill>
                <a:latin typeface="Calibri" pitchFamily="34" charset="0"/>
              </a:rPr>
              <a:t>WAŻNE</a:t>
            </a:r>
          </a:p>
          <a:p>
            <a:pPr algn="ctr"/>
            <a:endParaRPr lang="pl-PL" sz="2000" b="1" dirty="0">
              <a:solidFill>
                <a:srgbClr val="0070C0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Zaleca się, aby konto zakładane w SOWA EFS RPDS, na którym zostanie utworzony wniosek o dofinasowanie projektu, było kontem Beneficjenta (a nie kontem np. firmy, która na zlecenie przygotowuje dla Beneficjenta wniosek o dofinansowanie).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Rekomenduje się, aby tworzyć konta w SOWA EFS RPDS na adres „zbiorczy”, nie imienny mail (typu: </a:t>
            </a:r>
            <a:r>
              <a:rPr lang="pl-PL" u="sng" dirty="0">
                <a:hlinkClick r:id="rId3"/>
              </a:rPr>
              <a:t>fundusze@gmina.pl</a:t>
            </a:r>
            <a:r>
              <a:rPr lang="pl-PL" dirty="0">
                <a:solidFill>
                  <a:schemeClr val="tx1"/>
                </a:solidFill>
              </a:rPr>
              <a:t>;</a:t>
            </a:r>
            <a:r>
              <a:rPr lang="pl-PL" dirty="0"/>
              <a:t> </a:t>
            </a:r>
            <a:r>
              <a:rPr lang="pl-PL" u="sng" dirty="0">
                <a:hlinkClick r:id="rId4"/>
              </a:rPr>
              <a:t>efs@gmina.pl</a:t>
            </a:r>
            <a:r>
              <a:rPr lang="pl-PL" dirty="0">
                <a:solidFill>
                  <a:schemeClr val="tx1"/>
                </a:solidFill>
              </a:rPr>
              <a:t>, etc., do którego dostęp ma więcej niż jedna osoba upoważniona), a nie na konto konkretnego pracownika.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Beneficjent jest zobowiązany odpowiednio zarządzać kontem utworzonym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w SOWA EFS RPDS m.in. poprzez udostępniania dostępu osobom upoważnionym za  pomocą utworzonych subkont do konta głównego w SOWA EFS RPDS.</a:t>
            </a:r>
          </a:p>
          <a:p>
            <a:endParaRPr lang="pl-PL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79512" y="260648"/>
            <a:ext cx="25504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/>
              <a:t>Generator EFS - SOWA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12716C9-E503-4C34-A5CA-4D6926C58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39795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431888" y="1266413"/>
            <a:ext cx="84249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800" b="1" dirty="0"/>
              <a:t>Dokumenty pomocne przy wypełnianiu wniosku:</a:t>
            </a:r>
          </a:p>
        </p:txBody>
      </p:sp>
      <p:sp>
        <p:nvSpPr>
          <p:cNvPr id="9220" name="Prostokąt 6"/>
          <p:cNvSpPr>
            <a:spLocks noChangeArrowheads="1"/>
          </p:cNvSpPr>
          <p:nvPr/>
        </p:nvSpPr>
        <p:spPr bwMode="auto">
          <a:xfrm>
            <a:off x="395536" y="2286148"/>
            <a:ext cx="806502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altLang="pl-PL" sz="2000" dirty="0"/>
              <a:t> Instrukcja użytkownika Systemu Obsługi Wniosków Aplikacyjnych EFS  (SOWA) w ramach Regionalnego Programu Operacyjnego Województwa Dolnośląskiego 2014-2020 dla Wnioskodawców / Beneficjentów</a:t>
            </a:r>
          </a:p>
        </p:txBody>
      </p:sp>
      <p:sp>
        <p:nvSpPr>
          <p:cNvPr id="9221" name="Prostokąt 7"/>
          <p:cNvSpPr>
            <a:spLocks noChangeArrowheads="1"/>
          </p:cNvSpPr>
          <p:nvPr/>
        </p:nvSpPr>
        <p:spPr bwMode="auto">
          <a:xfrm>
            <a:off x="395536" y="3645024"/>
            <a:ext cx="849764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altLang="pl-PL" b="1" dirty="0"/>
              <a:t> </a:t>
            </a:r>
            <a:r>
              <a:rPr lang="pl-PL" altLang="pl-PL" sz="2000" dirty="0"/>
              <a:t>Instrukcja wypełniania wniosku o dofinansowanie projektu EFS w ramach Regionalnego Programu Operacyjnego Województwa Dolnośląskiego 2014 – 2020 (wersja 1.8 z dnia 19 grudnia 2019 r. obowiązuje we wszystkich konkursach ogłoszonych w ramach Osi Priorytetowych 8, 9 i 10 RPO WD od 20 grudnia 2019 r.) </a:t>
            </a:r>
          </a:p>
        </p:txBody>
      </p:sp>
      <p:sp>
        <p:nvSpPr>
          <p:cNvPr id="12" name="Prostokąt 11"/>
          <p:cNvSpPr/>
          <p:nvPr/>
        </p:nvSpPr>
        <p:spPr>
          <a:xfrm>
            <a:off x="1553106" y="5619453"/>
            <a:ext cx="6624736" cy="52322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2800" b="1" u="sng" dirty="0"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www.generator-efs.dolnyslask.pl</a:t>
            </a:r>
            <a:r>
              <a:rPr lang="pl-PL" sz="2800" b="1" u="sng" dirty="0">
                <a:effectLst/>
              </a:rPr>
              <a:t> </a:t>
            </a:r>
          </a:p>
        </p:txBody>
      </p:sp>
      <p:sp>
        <p:nvSpPr>
          <p:cNvPr id="13" name="Tytuł 4"/>
          <p:cNvSpPr>
            <a:spLocks noGrp="1"/>
          </p:cNvSpPr>
          <p:nvPr>
            <p:ph type="title"/>
          </p:nvPr>
        </p:nvSpPr>
        <p:spPr>
          <a:xfrm>
            <a:off x="179512" y="431782"/>
            <a:ext cx="3011907" cy="56708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2200" b="1" dirty="0">
                <a:latin typeface="Calibri" pitchFamily="34" charset="0"/>
                <a:ea typeface="+mn-ea"/>
                <a:cs typeface="+mn-cs"/>
              </a:rPr>
              <a:t>Generator EFS - SOWA</a:t>
            </a:r>
            <a:b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pl-PL" sz="3600" b="1" i="1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F3C65000-E3BC-4DC4-8043-7D4877357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27663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107504" y="1268760"/>
            <a:ext cx="4392488" cy="4968552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l-PL" sz="3200" dirty="0">
                <a:solidFill>
                  <a:schemeClr val="tx1"/>
                </a:solidFill>
              </a:rPr>
              <a:t>Wsparcie techniczne SOWA:</a:t>
            </a:r>
          </a:p>
          <a:p>
            <a:pPr>
              <a:defRPr/>
            </a:pPr>
            <a:endParaRPr lang="pl-PL" sz="32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pl-PL" sz="3200" b="1" dirty="0">
                <a:solidFill>
                  <a:schemeClr val="tx1"/>
                </a:solidFill>
              </a:rPr>
              <a:t>PONIEDZIAŁEK – PIĄTEK</a:t>
            </a:r>
            <a:br>
              <a:rPr lang="pl-PL" sz="3200" b="1" dirty="0">
                <a:solidFill>
                  <a:schemeClr val="tx1"/>
                </a:solidFill>
              </a:rPr>
            </a:br>
            <a:r>
              <a:rPr lang="pl-PL" sz="3200" b="1" dirty="0">
                <a:solidFill>
                  <a:schemeClr val="tx1"/>
                </a:solidFill>
              </a:rPr>
              <a:t>7:30-15:30</a:t>
            </a:r>
          </a:p>
          <a:p>
            <a:pPr algn="ctr">
              <a:defRPr/>
            </a:pPr>
            <a:endParaRPr lang="pl-PL" sz="3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pl-PL" sz="3200" b="1" dirty="0">
                <a:solidFill>
                  <a:schemeClr val="tx1"/>
                </a:solidFill>
              </a:rPr>
              <a:t>Tel: (71) 700 04 84</a:t>
            </a:r>
          </a:p>
          <a:p>
            <a:pPr algn="ctr">
              <a:defRPr/>
            </a:pPr>
            <a:r>
              <a:rPr lang="pl-PL" sz="3200" b="1" dirty="0">
                <a:solidFill>
                  <a:schemeClr val="tx1"/>
                </a:solidFill>
              </a:rPr>
              <a:t>Fax: (71) 700 04 86</a:t>
            </a:r>
          </a:p>
        </p:txBody>
      </p:sp>
      <p:sp>
        <p:nvSpPr>
          <p:cNvPr id="6" name="Tytuł 4"/>
          <p:cNvSpPr>
            <a:spLocks noGrp="1"/>
          </p:cNvSpPr>
          <p:nvPr>
            <p:ph type="title"/>
          </p:nvPr>
        </p:nvSpPr>
        <p:spPr>
          <a:xfrm>
            <a:off x="179512" y="109148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2000" b="1" dirty="0">
                <a:latin typeface="Calibri" pitchFamily="34" charset="0"/>
                <a:ea typeface="+mn-ea"/>
                <a:cs typeface="+mn-cs"/>
              </a:rPr>
              <a:t>Generator EFS - SOWA</a:t>
            </a:r>
            <a:b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</a:br>
            <a:endParaRPr lang="pl-PL" sz="3200" b="1" i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12293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3438" y="1916113"/>
            <a:ext cx="4378325" cy="3330575"/>
          </a:xfrm>
          <a:effectLst>
            <a:outerShdw dist="139700" dir="2700000" algn="tl" rotWithShape="0">
              <a:srgbClr val="333333">
                <a:alpha val="64998"/>
              </a:srgbClr>
            </a:outerShdw>
          </a:effectLst>
        </p:spPr>
      </p:pic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C05B6281-CD24-4E16-8152-4857D9A43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40251014"/>
      </p:ext>
    </p:extLst>
  </p:cSld>
  <p:clrMapOvr>
    <a:masterClrMapping/>
  </p:clrMapOvr>
</p:sld>
</file>

<file path=ppt/theme/theme1.xml><?xml version="1.0" encoding="utf-8"?>
<a:theme xmlns:a="http://schemas.openxmlformats.org/drawingml/2006/main" name="3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19150</TotalTime>
  <Words>5223</Words>
  <Application>Microsoft Office PowerPoint</Application>
  <PresentationFormat>Pokaz na ekranie (4:3)</PresentationFormat>
  <Paragraphs>501</Paragraphs>
  <Slides>44</Slides>
  <Notes>26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44</vt:i4>
      </vt:variant>
    </vt:vector>
  </HeadingPairs>
  <TitlesOfParts>
    <vt:vector size="48" baseType="lpstr">
      <vt:lpstr>Arial</vt:lpstr>
      <vt:lpstr>Calibri</vt:lpstr>
      <vt:lpstr>3_Motyw pakietu Office</vt:lpstr>
      <vt:lpstr>2_Motyw pakietu Office</vt:lpstr>
      <vt:lpstr>Ocena wniosku o dofinansowanie, kluczowe zagadnienia  na podstawie dotychczasowych doświadczeń    Regionalny Program Operacyjny Województwa Dolnośląskiego 2014-2020  Poddziałanie 10.2.1 Zapewnienie równego dostępu do wysokiej jakości edukacji podstawowej, gimnazjalnej i ponadgimnazjalnej – nabór horyzontalny Konkurs nr RPDS.10.02.01-IZ.00-02-424/21   Wrocław, 28 czerwca 2021 r.    </vt:lpstr>
      <vt:lpstr>Prezentacja programu PowerPoint</vt:lpstr>
      <vt:lpstr>Prezentacja programu PowerPoint</vt:lpstr>
      <vt:lpstr>Generator EFS - SOWA </vt:lpstr>
      <vt:lpstr>Generator EFS - SOWA </vt:lpstr>
      <vt:lpstr>Generator EFS - SOWA </vt:lpstr>
      <vt:lpstr>Prezentacja programu PowerPoint</vt:lpstr>
      <vt:lpstr>Generator EFS - SOWA </vt:lpstr>
      <vt:lpstr>Generator EFS - SOWA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Warunki formalne i oczywiste omyłki</vt:lpstr>
      <vt:lpstr>Warunki formalne i oczywiste omyłki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3.1.2 Cel szczegółowy osi priorytetowej i wskaźniki realizacji celu 4.1 Zadania 4.2 Kwoty ryczałtowe    </vt:lpstr>
      <vt:lpstr>4.1 ZADANIA – działania możliwe do realizacji</vt:lpstr>
      <vt:lpstr>4.1 ZADANIA – wymagane deklaracje dot. zakresu zadań</vt:lpstr>
      <vt:lpstr>4.1 ZADANIA – opis zajęć, w tym wycieczek edukacyjnych</vt:lpstr>
      <vt:lpstr>4.2 Kwoty ryczałtowe</vt:lpstr>
      <vt:lpstr>Kryteria formalne i dostępu</vt:lpstr>
      <vt:lpstr>4.4 Doświadczenie wnioskodawcy i partnerów</vt:lpstr>
      <vt:lpstr>Kryteria formalne i dostępu</vt:lpstr>
      <vt:lpstr>Budżet projektu i szczegółowy budżet projektu – limity na wydatki</vt:lpstr>
      <vt:lpstr>Szczegółowy budżet projektu – wkład własny</vt:lpstr>
      <vt:lpstr>Szczegółowy budżet projektu – nazwy wydatków</vt:lpstr>
      <vt:lpstr>Prezentacja programu PowerPoint</vt:lpstr>
      <vt:lpstr>Prezentacja programu PowerPoint</vt:lpstr>
      <vt:lpstr>Prezentacja programu PowerPoint</vt:lpstr>
      <vt:lpstr>Warunki formalne i oczywiste omyłki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Urząd Marszałkowski Województwa Dolnośląskiego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ekaczmarek</dc:creator>
  <cp:lastModifiedBy>Maja Dec</cp:lastModifiedBy>
  <cp:revision>2059</cp:revision>
  <cp:lastPrinted>2021-06-24T14:08:22Z</cp:lastPrinted>
  <dcterms:created xsi:type="dcterms:W3CDTF">2015-05-22T10:45:54Z</dcterms:created>
  <dcterms:modified xsi:type="dcterms:W3CDTF">2021-06-28T11:19:14Z</dcterms:modified>
</cp:coreProperties>
</file>