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0" r:id="rId3"/>
    <p:sldId id="409" r:id="rId4"/>
    <p:sldId id="365" r:id="rId5"/>
    <p:sldId id="410" r:id="rId6"/>
    <p:sldId id="366" r:id="rId7"/>
    <p:sldId id="369" r:id="rId8"/>
    <p:sldId id="368" r:id="rId9"/>
    <p:sldId id="367" r:id="rId10"/>
    <p:sldId id="371" r:id="rId11"/>
    <p:sldId id="372" r:id="rId12"/>
    <p:sldId id="374" r:id="rId13"/>
    <p:sldId id="375" r:id="rId14"/>
    <p:sldId id="381" r:id="rId15"/>
    <p:sldId id="377" r:id="rId16"/>
    <p:sldId id="379" r:id="rId17"/>
    <p:sldId id="380" r:id="rId18"/>
    <p:sldId id="382" r:id="rId19"/>
    <p:sldId id="384" r:id="rId20"/>
    <p:sldId id="386" r:id="rId21"/>
    <p:sldId id="387" r:id="rId22"/>
    <p:sldId id="398" r:id="rId23"/>
    <p:sldId id="389" r:id="rId24"/>
    <p:sldId id="390" r:id="rId25"/>
    <p:sldId id="392" r:id="rId26"/>
    <p:sldId id="393" r:id="rId27"/>
    <p:sldId id="395" r:id="rId28"/>
    <p:sldId id="396" r:id="rId29"/>
    <p:sldId id="401" r:id="rId30"/>
    <p:sldId id="404" r:id="rId31"/>
    <p:sldId id="407" r:id="rId32"/>
    <p:sldId id="406" r:id="rId33"/>
    <p:sldId id="405" r:id="rId34"/>
    <p:sldId id="408" r:id="rId35"/>
    <p:sldId id="349" r:id="rId36"/>
  </p:sldIdLst>
  <p:sldSz cx="9144000" cy="6858000" type="screen4x3"/>
  <p:notesSz cx="6788150" cy="99234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FF"/>
    <a:srgbClr val="FDC000"/>
    <a:srgbClr val="4F81BD"/>
    <a:srgbClr val="0099FF"/>
    <a:srgbClr val="FF9900"/>
    <a:srgbClr val="7300FF"/>
    <a:srgbClr val="FFFF00"/>
    <a:srgbClr val="FEFC9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38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6" y="-102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kulik\Desktop\2014-2020\Sprawozdania\Sprawozdanie%20roczne\za%20rok%202018\Obliczenia%20dane%20finansow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kulik\Desktop\2014-2020\Sprawozdania\Sprawozdanie%20roczne\za%20rok%202018\Obliczenia%20dane%20finansow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kulik\Desktop\2014-2020\Sprawozdania\Sprawozdanie%20roczne\za%20rok%202019%20korekta\TABELA%20FINANSOWA%20-%20podstawa%20opisu%20OP%20po%20korekc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l-PL" sz="1300" dirty="0"/>
              <a:t>Realizacja RPO WD 2014-2020</a:t>
            </a:r>
          </a:p>
          <a:p>
            <a:pPr>
              <a:defRPr sz="1300"/>
            </a:pPr>
            <a:r>
              <a:rPr lang="pl-PL" sz="1300" dirty="0"/>
              <a:t>–</a:t>
            </a:r>
            <a:r>
              <a:rPr lang="pl-PL" sz="1300" baseline="0" dirty="0"/>
              <a:t> wkład UE </a:t>
            </a:r>
            <a:r>
              <a:rPr lang="pl-PL" sz="1300" dirty="0"/>
              <a:t>w </a:t>
            </a:r>
            <a:r>
              <a:rPr lang="pl-PL" sz="1300" dirty="0" smtClean="0"/>
              <a:t>euro</a:t>
            </a:r>
            <a:endParaRPr lang="en-US" sz="1300" dirty="0"/>
          </a:p>
        </c:rich>
      </c:tx>
      <c:layout>
        <c:manualLayout>
          <c:xMode val="edge"/>
          <c:yMode val="edge"/>
          <c:x val="0.37473614042884135"/>
          <c:y val="1.208008621567044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38179235910868"/>
          <c:y val="0.17561406026263021"/>
          <c:w val="0.87165879750094533"/>
          <c:h val="0.69126786657881734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82688"/>
        <c:axId val="98153216"/>
        <c:axId val="0"/>
      </c:bar3DChart>
      <c:catAx>
        <c:axId val="8088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98153216"/>
        <c:crosses val="autoZero"/>
        <c:auto val="1"/>
        <c:lblAlgn val="ctr"/>
        <c:lblOffset val="100"/>
        <c:noMultiLvlLbl val="0"/>
      </c:catAx>
      <c:valAx>
        <c:axId val="981532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80882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delete val="1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KM'!$A$171:$A$175</c:f>
              <c:strCache>
                <c:ptCount val="5"/>
                <c:pt idx="0">
                  <c:v>alokacja</c:v>
                </c:pt>
                <c:pt idx="1">
                  <c:v>nabory                                     2018 - 89,28%,                                 2019 - 89,28%,                         2020 - 94,45%</c:v>
                </c:pt>
                <c:pt idx="2">
                  <c:v>umowy                                                   2018 - 80,93%,                                               2019 - 90,95%,                                            2020 - 104,12%</c:v>
                </c:pt>
                <c:pt idx="3">
                  <c:v>płatności dla beneficjentów                                     2018 - 19,16%,                                   2019 - 53,65%,                              2020 - 73,90%</c:v>
                </c:pt>
                <c:pt idx="4">
                  <c:v>kwota wnioskowana do KE                                                     2018 - 13,17%,                                2019 - 49,26%,                                 2020 - 69,10%</c:v>
                </c:pt>
              </c:strCache>
            </c:strRef>
          </c:cat>
          <c:val>
            <c:numRef>
              <c:f>'wykresy na KM'!$B$171:$B$175</c:f>
              <c:numCache>
                <c:formatCode>#,##0.00</c:formatCode>
                <c:ptCount val="5"/>
                <c:pt idx="1">
                  <c:v>158673943.73105925</c:v>
                </c:pt>
                <c:pt idx="2">
                  <c:v>143831035.05767387</c:v>
                </c:pt>
                <c:pt idx="3">
                  <c:v>34058471.076185755</c:v>
                </c:pt>
                <c:pt idx="4">
                  <c:v>23414911.790000003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1"/>
              <c:layout>
                <c:manualLayout>
                  <c:x val="-1.9115890083632032E-2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KM'!$A$171:$A$175</c:f>
              <c:strCache>
                <c:ptCount val="5"/>
                <c:pt idx="0">
                  <c:v>alokacja</c:v>
                </c:pt>
                <c:pt idx="1">
                  <c:v>nabory                                     2018 - 89,28%,                                 2019 - 89,28%,                         2020 - 94,45%</c:v>
                </c:pt>
                <c:pt idx="2">
                  <c:v>umowy                                                   2018 - 80,93%,                                               2019 - 90,95%,                                            2020 - 104,12%</c:v>
                </c:pt>
                <c:pt idx="3">
                  <c:v>płatności dla beneficjentów                                     2018 - 19,16%,                                   2019 - 53,65%,                              2020 - 73,90%</c:v>
                </c:pt>
                <c:pt idx="4">
                  <c:v>kwota wnioskowana do KE                                                     2018 - 13,17%,                                2019 - 49,26%,                                 2020 - 69,10%</c:v>
                </c:pt>
              </c:strCache>
            </c:strRef>
          </c:cat>
          <c:val>
            <c:numRef>
              <c:f>'wykresy na KM'!$C$171:$C$175</c:f>
              <c:numCache>
                <c:formatCode>#,##0.00</c:formatCode>
                <c:ptCount val="5"/>
                <c:pt idx="0">
                  <c:v>177726832</c:v>
                </c:pt>
                <c:pt idx="1">
                  <c:v>158673943.73105925</c:v>
                </c:pt>
                <c:pt idx="2">
                  <c:v>161646824.46965969</c:v>
                </c:pt>
                <c:pt idx="3">
                  <c:v>95358438.760000005</c:v>
                </c:pt>
                <c:pt idx="4">
                  <c:v>87542961.129999951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4.778972520908008E-3"/>
                  <c:y val="-1.959658803342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KM'!$A$171:$A$175</c:f>
              <c:strCache>
                <c:ptCount val="5"/>
                <c:pt idx="0">
                  <c:v>alokacja</c:v>
                </c:pt>
                <c:pt idx="1">
                  <c:v>nabory                                     2018 - 89,28%,                                 2019 - 89,28%,                         2020 - 94,45%</c:v>
                </c:pt>
                <c:pt idx="2">
                  <c:v>umowy                                                   2018 - 80,93%,                                               2019 - 90,95%,                                            2020 - 104,12%</c:v>
                </c:pt>
                <c:pt idx="3">
                  <c:v>płatności dla beneficjentów                                     2018 - 19,16%,                                   2019 - 53,65%,                              2020 - 73,90%</c:v>
                </c:pt>
                <c:pt idx="4">
                  <c:v>kwota wnioskowana do KE                                                     2018 - 13,17%,                                2019 - 49,26%,                                 2020 - 69,10%</c:v>
                </c:pt>
              </c:strCache>
            </c:strRef>
          </c:cat>
          <c:val>
            <c:numRef>
              <c:f>'wykresy na KM'!$D$171:$D$175</c:f>
              <c:numCache>
                <c:formatCode>#,##0.00</c:formatCode>
                <c:ptCount val="5"/>
                <c:pt idx="1">
                  <c:v>167868420.55582961</c:v>
                </c:pt>
                <c:pt idx="2">
                  <c:v>185040673.74022129</c:v>
                </c:pt>
                <c:pt idx="3">
                  <c:v>131342366.8733996</c:v>
                </c:pt>
                <c:pt idx="4">
                  <c:v>122810212.72999999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332672"/>
        <c:axId val="102338560"/>
        <c:axId val="0"/>
      </c:bar3DChart>
      <c:catAx>
        <c:axId val="10233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38560"/>
        <c:crosses val="autoZero"/>
        <c:auto val="1"/>
        <c:lblAlgn val="ctr"/>
        <c:lblOffset val="100"/>
        <c:noMultiLvlLbl val="0"/>
      </c:catAx>
      <c:valAx>
        <c:axId val="1023385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33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58034962610806"/>
          <c:y val="5.6949671741960639E-2"/>
          <c:w val="0.84935885372819064"/>
          <c:h val="0.656307218892068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'wykresy na KM'!$O$170</c:f>
              <c:strCache>
                <c:ptCount val="1"/>
                <c:pt idx="0">
                  <c:v>31.12.2018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-4.636715190317082E-3"/>
                  <c:y val="4.8359322082492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KM'!$N$171:$N$175</c:f>
              <c:strCache>
                <c:ptCount val="5"/>
                <c:pt idx="0">
                  <c:v>alokacja</c:v>
                </c:pt>
                <c:pt idx="1">
                  <c:v>nabory                     2018 - 106,16%,                                 2019 - 118,69%,                                      2020 - 118,69%</c:v>
                </c:pt>
                <c:pt idx="2">
                  <c:v>umowy                                    2018 - 80,71%,                                  2019 - 83,14%,                                            2020 - 85,07%</c:v>
                </c:pt>
                <c:pt idx="3">
                  <c:v>płatności dla beneficjentów                               2018 - 49,87%,                                2019 - 72,59%,                                2020 - 77,09%</c:v>
                </c:pt>
                <c:pt idx="4">
                  <c:v>kwota wnioskowana do KE                                                              2018 - 54,79%,                                      2019 - 84,05%,                                         2020 - 89,64%</c:v>
                </c:pt>
              </c:strCache>
            </c:strRef>
          </c:cat>
          <c:val>
            <c:numRef>
              <c:f>'wykresy na KM'!$O$171:$O$175</c:f>
              <c:numCache>
                <c:formatCode>#,##0.00</c:formatCode>
                <c:ptCount val="5"/>
                <c:pt idx="1">
                  <c:v>64707973.011957645</c:v>
                </c:pt>
                <c:pt idx="2">
                  <c:v>49191992.066624366</c:v>
                </c:pt>
                <c:pt idx="3">
                  <c:v>30396338.3888928</c:v>
                </c:pt>
                <c:pt idx="4">
                  <c:v>33398430.120000001</c:v>
                </c:pt>
              </c:numCache>
            </c:numRef>
          </c:val>
        </c:ser>
        <c:ser>
          <c:idx val="1"/>
          <c:order val="1"/>
          <c:tx>
            <c:strRef>
              <c:f>'wykresy na KM'!$P$170</c:f>
              <c:strCache>
                <c:ptCount val="1"/>
                <c:pt idx="0">
                  <c:v>31.12.2019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1"/>
              <c:layout>
                <c:manualLayout>
                  <c:x val="2.62747194117968E-2"/>
                  <c:y val="-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55717301056928E-3"/>
                  <c:y val="2.5601994043672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34061755393175E-16"/>
                  <c:y val="-1.99126620339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KM'!$N$171:$N$175</c:f>
              <c:strCache>
                <c:ptCount val="5"/>
                <c:pt idx="0">
                  <c:v>alokacja</c:v>
                </c:pt>
                <c:pt idx="1">
                  <c:v>nabory                     2018 - 106,16%,                                 2019 - 118,69%,                                      2020 - 118,69%</c:v>
                </c:pt>
                <c:pt idx="2">
                  <c:v>umowy                                    2018 - 80,71%,                                  2019 - 83,14%,                                            2020 - 85,07%</c:v>
                </c:pt>
                <c:pt idx="3">
                  <c:v>płatności dla beneficjentów                               2018 - 49,87%,                                2019 - 72,59%,                                2020 - 77,09%</c:v>
                </c:pt>
                <c:pt idx="4">
                  <c:v>kwota wnioskowana do KE                                                              2018 - 54,79%,                                      2019 - 84,05%,                                         2020 - 89,64%</c:v>
                </c:pt>
              </c:strCache>
            </c:strRef>
          </c:cat>
          <c:val>
            <c:numRef>
              <c:f>'wykresy na KM'!$P$171:$P$175</c:f>
              <c:numCache>
                <c:formatCode>#,##0.00</c:formatCode>
                <c:ptCount val="5"/>
                <c:pt idx="0">
                  <c:v>60952230</c:v>
                </c:pt>
                <c:pt idx="1">
                  <c:v>72344565.243028626</c:v>
                </c:pt>
                <c:pt idx="2">
                  <c:v>50677479.423027232</c:v>
                </c:pt>
                <c:pt idx="3">
                  <c:v>44242397.240000002</c:v>
                </c:pt>
                <c:pt idx="4">
                  <c:v>51227727.13000001</c:v>
                </c:pt>
              </c:numCache>
            </c:numRef>
          </c:val>
        </c:ser>
        <c:ser>
          <c:idx val="2"/>
          <c:order val="2"/>
          <c:tx>
            <c:strRef>
              <c:f>'wykresy na KM'!$Q$170</c:f>
              <c:strCache>
                <c:ptCount val="1"/>
                <c:pt idx="0">
                  <c:v>31.08.2020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2.0092432491374011E-2"/>
                  <c:y val="-2.5601994043672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22869204227714E-3"/>
                  <c:y val="-1.422333002426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0128903116262E-2"/>
                  <c:y val="-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KM'!$N$171:$N$175</c:f>
              <c:strCache>
                <c:ptCount val="5"/>
                <c:pt idx="0">
                  <c:v>alokacja</c:v>
                </c:pt>
                <c:pt idx="1">
                  <c:v>nabory                     2018 - 106,16%,                                 2019 - 118,69%,                                      2020 - 118,69%</c:v>
                </c:pt>
                <c:pt idx="2">
                  <c:v>umowy                                    2018 - 80,71%,                                  2019 - 83,14%,                                            2020 - 85,07%</c:v>
                </c:pt>
                <c:pt idx="3">
                  <c:v>płatności dla beneficjentów                               2018 - 49,87%,                                2019 - 72,59%,                                2020 - 77,09%</c:v>
                </c:pt>
                <c:pt idx="4">
                  <c:v>kwota wnioskowana do KE                                                              2018 - 54,79%,                                      2019 - 84,05%,                                         2020 - 89,64%</c:v>
                </c:pt>
              </c:strCache>
            </c:strRef>
          </c:cat>
          <c:val>
            <c:numRef>
              <c:f>'wykresy na KM'!$Q$171:$Q$175</c:f>
              <c:numCache>
                <c:formatCode>#,##0.00</c:formatCode>
                <c:ptCount val="5"/>
                <c:pt idx="1">
                  <c:v>72344565.243028626</c:v>
                </c:pt>
                <c:pt idx="2">
                  <c:v>51852590.603049308</c:v>
                </c:pt>
                <c:pt idx="3">
                  <c:v>46986726.579275019</c:v>
                </c:pt>
                <c:pt idx="4">
                  <c:v>54635993.650000006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944320"/>
        <c:axId val="101954304"/>
        <c:axId val="0"/>
      </c:bar3DChart>
      <c:catAx>
        <c:axId val="101944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954304"/>
        <c:crosses val="autoZero"/>
        <c:auto val="1"/>
        <c:lblAlgn val="ctr"/>
        <c:lblOffset val="100"/>
        <c:noMultiLvlLbl val="0"/>
      </c:catAx>
      <c:valAx>
        <c:axId val="1019543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194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KM'!$A$61:$A$65</c:f>
              <c:strCache>
                <c:ptCount val="5"/>
                <c:pt idx="0">
                  <c:v>alokacja</c:v>
                </c:pt>
                <c:pt idx="1">
                  <c:v>nabory                     2018 - 83,11%,                                     2019 - 100,24%,                            2020 - 110,86%</c:v>
                </c:pt>
                <c:pt idx="2">
                  <c:v>umowy                                    2018 - 55,23%,                                         2019 - 70,73%,                                     2020 - 87,66%</c:v>
                </c:pt>
                <c:pt idx="3">
                  <c:v>płatności dla beneficjentów                                  2018 - 26,75%,                             2019 - 41,00%,                                     2020 - 49,64%</c:v>
                </c:pt>
                <c:pt idx="4">
                  <c:v>kwota wnioskowana do KE                                      2018 - 23,67%,                                           2019 - 38,87%,                                      2020 - 45,19%</c:v>
                </c:pt>
              </c:strCache>
            </c:strRef>
          </c:cat>
          <c:val>
            <c:numRef>
              <c:f>'wykresy na KM'!$B$61:$B$65</c:f>
              <c:numCache>
                <c:formatCode>#,##0.00</c:formatCode>
                <c:ptCount val="5"/>
                <c:pt idx="1">
                  <c:v>526599711.20821285</c:v>
                </c:pt>
                <c:pt idx="2">
                  <c:v>349980419.95912325</c:v>
                </c:pt>
                <c:pt idx="3">
                  <c:v>169467503.03521511</c:v>
                </c:pt>
                <c:pt idx="4">
                  <c:v>149967160.76999998</c:v>
                </c:pt>
              </c:numCache>
            </c:numRef>
          </c:val>
        </c:ser>
        <c:ser>
          <c:idx val="1"/>
          <c:order val="1"/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KM'!$A$61:$A$65</c:f>
              <c:strCache>
                <c:ptCount val="5"/>
                <c:pt idx="0">
                  <c:v>alokacja</c:v>
                </c:pt>
                <c:pt idx="1">
                  <c:v>nabory                     2018 - 83,11%,                                     2019 - 100,24%,                            2020 - 110,86%</c:v>
                </c:pt>
                <c:pt idx="2">
                  <c:v>umowy                                    2018 - 55,23%,                                         2019 - 70,73%,                                     2020 - 87,66%</c:v>
                </c:pt>
                <c:pt idx="3">
                  <c:v>płatności dla beneficjentów                                  2018 - 26,75%,                             2019 - 41,00%,                                     2020 - 49,64%</c:v>
                </c:pt>
                <c:pt idx="4">
                  <c:v>kwota wnioskowana do KE                                      2018 - 23,67%,                                           2019 - 38,87%,                                      2020 - 45,19%</c:v>
                </c:pt>
              </c:strCache>
            </c:strRef>
          </c:cat>
          <c:val>
            <c:numRef>
              <c:f>'wykresy na KM'!$C$61:$C$65</c:f>
              <c:numCache>
                <c:formatCode>#,##0.00</c:formatCode>
                <c:ptCount val="5"/>
                <c:pt idx="0">
                  <c:v>633630483</c:v>
                </c:pt>
                <c:pt idx="1">
                  <c:v>635169239.62459135</c:v>
                </c:pt>
                <c:pt idx="2">
                  <c:v>448142060.38950354</c:v>
                </c:pt>
                <c:pt idx="3">
                  <c:v>259813780.60999998</c:v>
                </c:pt>
                <c:pt idx="4">
                  <c:v>246275696.15000001</c:v>
                </c:pt>
              </c:numCache>
            </c:numRef>
          </c:val>
        </c:ser>
        <c:ser>
          <c:idx val="2"/>
          <c:order val="2"/>
          <c:spPr>
            <a:solidFill>
              <a:srgbClr val="FFFF99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4"/>
              <c:layout>
                <c:manualLayout>
                  <c:x val="9.41176470588235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KM'!$A$61:$A$65</c:f>
              <c:strCache>
                <c:ptCount val="5"/>
                <c:pt idx="0">
                  <c:v>alokacja</c:v>
                </c:pt>
                <c:pt idx="1">
                  <c:v>nabory                     2018 - 83,11%,                                     2019 - 100,24%,                            2020 - 110,86%</c:v>
                </c:pt>
                <c:pt idx="2">
                  <c:v>umowy                                    2018 - 55,23%,                                         2019 - 70,73%,                                     2020 - 87,66%</c:v>
                </c:pt>
                <c:pt idx="3">
                  <c:v>płatności dla beneficjentów                                  2018 - 26,75%,                             2019 - 41,00%,                                     2020 - 49,64%</c:v>
                </c:pt>
                <c:pt idx="4">
                  <c:v>kwota wnioskowana do KE                                      2018 - 23,67%,                                           2019 - 38,87%,                                      2020 - 45,19%</c:v>
                </c:pt>
              </c:strCache>
            </c:strRef>
          </c:cat>
          <c:val>
            <c:numRef>
              <c:f>'wykresy na KM'!$D$61:$D$65</c:f>
              <c:numCache>
                <c:formatCode>#,##0.00</c:formatCode>
                <c:ptCount val="5"/>
                <c:pt idx="1">
                  <c:v>702450121.1079005</c:v>
                </c:pt>
                <c:pt idx="2">
                  <c:v>555446174.25000584</c:v>
                </c:pt>
                <c:pt idx="3">
                  <c:v>314504517.27629364</c:v>
                </c:pt>
                <c:pt idx="4">
                  <c:v>286309189.47000003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015360"/>
        <c:axId val="102016896"/>
        <c:axId val="0"/>
      </c:bar3DChart>
      <c:catAx>
        <c:axId val="102015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16896"/>
        <c:crosses val="autoZero"/>
        <c:auto val="1"/>
        <c:lblAlgn val="ctr"/>
        <c:lblOffset val="100"/>
        <c:noMultiLvlLbl val="0"/>
      </c:catAx>
      <c:valAx>
        <c:axId val="1020168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01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KM'!$A$209:$A$213</c:f>
              <c:strCache>
                <c:ptCount val="5"/>
                <c:pt idx="0">
                  <c:v>alokacja</c:v>
                </c:pt>
                <c:pt idx="1">
                  <c:v>nabory                     2018 - 72,77%,                           2019 - 82,83%,                            2020 - 95,02%</c:v>
                </c:pt>
                <c:pt idx="2">
                  <c:v>umowy                                    2018 - 61,31%,                               2019 - 75,68%,                                2020 - 103,29%</c:v>
                </c:pt>
                <c:pt idx="3">
                  <c:v>płatności dla beneficjentów                                          2018 - 34,78%,                                       2019 - 47,62%,                                   2020 - 54,82%</c:v>
                </c:pt>
                <c:pt idx="4">
                  <c:v>kwota wnioskowana do KE                                          2018 - 28,51%,                                    2019 - 44,69%,                                       2020 - 50,30%</c:v>
                </c:pt>
              </c:strCache>
            </c:strRef>
          </c:cat>
          <c:val>
            <c:numRef>
              <c:f>'wykresy na KM'!$B$209:$B$213</c:f>
              <c:numCache>
                <c:formatCode>#,##0.00</c:formatCode>
                <c:ptCount val="5"/>
                <c:pt idx="1">
                  <c:v>178218803.70709702</c:v>
                </c:pt>
                <c:pt idx="2">
                  <c:v>150170104.47059929</c:v>
                </c:pt>
                <c:pt idx="3">
                  <c:v>85192039.542368561</c:v>
                </c:pt>
                <c:pt idx="4">
                  <c:v>69837822.720000014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KM'!$A$209:$A$213</c:f>
              <c:strCache>
                <c:ptCount val="5"/>
                <c:pt idx="0">
                  <c:v>alokacja</c:v>
                </c:pt>
                <c:pt idx="1">
                  <c:v>nabory                     2018 - 72,77%,                           2019 - 82,83%,                            2020 - 95,02%</c:v>
                </c:pt>
                <c:pt idx="2">
                  <c:v>umowy                                    2018 - 61,31%,                               2019 - 75,68%,                                2020 - 103,29%</c:v>
                </c:pt>
                <c:pt idx="3">
                  <c:v>płatności dla beneficjentów                                          2018 - 34,78%,                                       2019 - 47,62%,                                   2020 - 54,82%</c:v>
                </c:pt>
                <c:pt idx="4">
                  <c:v>kwota wnioskowana do KE                                          2018 - 28,51%,                                    2019 - 44,69%,                                       2020 - 50,30%</c:v>
                </c:pt>
              </c:strCache>
            </c:strRef>
          </c:cat>
          <c:val>
            <c:numRef>
              <c:f>'wykresy na KM'!$C$209:$C$213</c:f>
              <c:numCache>
                <c:formatCode>#,##0.00</c:formatCode>
                <c:ptCount val="5"/>
                <c:pt idx="0">
                  <c:v>244923171</c:v>
                </c:pt>
                <c:pt idx="1">
                  <c:v>202866148.83360347</c:v>
                </c:pt>
                <c:pt idx="2">
                  <c:v>185369840.08739161</c:v>
                </c:pt>
                <c:pt idx="3">
                  <c:v>116642067.77</c:v>
                </c:pt>
                <c:pt idx="4">
                  <c:v>109455078.02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4"/>
              <c:layout>
                <c:manualLayout>
                  <c:x val="2.5246545186718844E-2"/>
                  <c:y val="-8.8184646150427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KM'!$A$209:$A$213</c:f>
              <c:strCache>
                <c:ptCount val="5"/>
                <c:pt idx="0">
                  <c:v>alokacja</c:v>
                </c:pt>
                <c:pt idx="1">
                  <c:v>nabory                     2018 - 72,77%,                           2019 - 82,83%,                            2020 - 95,02%</c:v>
                </c:pt>
                <c:pt idx="2">
                  <c:v>umowy                                    2018 - 61,31%,                               2019 - 75,68%,                                2020 - 103,29%</c:v>
                </c:pt>
                <c:pt idx="3">
                  <c:v>płatności dla beneficjentów                                          2018 - 34,78%,                                       2019 - 47,62%,                                   2020 - 54,82%</c:v>
                </c:pt>
                <c:pt idx="4">
                  <c:v>kwota wnioskowana do KE                                          2018 - 28,51%,                                    2019 - 44,69%,                                       2020 - 50,30%</c:v>
                </c:pt>
              </c:strCache>
            </c:strRef>
          </c:cat>
          <c:val>
            <c:numRef>
              <c:f>'wykresy na KM'!$D$209:$D$213</c:f>
              <c:numCache>
                <c:formatCode>#,##0.00</c:formatCode>
                <c:ptCount val="5"/>
                <c:pt idx="1">
                  <c:v>232715975.5326896</c:v>
                </c:pt>
                <c:pt idx="2">
                  <c:v>252975251.76545212</c:v>
                </c:pt>
                <c:pt idx="3">
                  <c:v>134262965.76925787</c:v>
                </c:pt>
                <c:pt idx="4">
                  <c:v>123189956.02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102144"/>
        <c:axId val="102103680"/>
        <c:axId val="0"/>
      </c:bar3DChart>
      <c:catAx>
        <c:axId val="10210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03680"/>
        <c:crosses val="autoZero"/>
        <c:auto val="1"/>
        <c:lblAlgn val="ctr"/>
        <c:lblOffset val="100"/>
        <c:noMultiLvlLbl val="0"/>
      </c:catAx>
      <c:valAx>
        <c:axId val="1021036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102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KM'!$N$209:$N$213</c:f>
              <c:strCache>
                <c:ptCount val="5"/>
                <c:pt idx="0">
                  <c:v>alokacja</c:v>
                </c:pt>
                <c:pt idx="1">
                  <c:v>nabory                     2018 - 98,19%,                                    2019 - 121,00%,                                       2020 - 140,14%</c:v>
                </c:pt>
                <c:pt idx="2">
                  <c:v>umowy                                    2018 - 40,47%,                                       2019 - 56,84%,                                            2020 - 76,29%</c:v>
                </c:pt>
                <c:pt idx="3">
                  <c:v>płatności dla beneficjentów                                      2018 - 12,45%,                                       2019 - 24,96%,                                             2020 - 34,80%</c:v>
                </c:pt>
                <c:pt idx="4">
                  <c:v>kwota wnioskowana do KE                               2018 - 12,11%,                                         2019 - 23,28%,                                  2020 - 30,85%</c:v>
                </c:pt>
              </c:strCache>
            </c:strRef>
          </c:cat>
          <c:val>
            <c:numRef>
              <c:f>'wykresy na KM'!$O$209:$O$213</c:f>
              <c:numCache>
                <c:formatCode>#,##0.00</c:formatCode>
                <c:ptCount val="5"/>
                <c:pt idx="1">
                  <c:v>137396161.57117003</c:v>
                </c:pt>
                <c:pt idx="2">
                  <c:v>56634548.112387508</c:v>
                </c:pt>
                <c:pt idx="3">
                  <c:v>17427606.385227986</c:v>
                </c:pt>
                <c:pt idx="4">
                  <c:v>16944199.920000002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KM'!$N$209:$N$213</c:f>
              <c:strCache>
                <c:ptCount val="5"/>
                <c:pt idx="0">
                  <c:v>alokacja</c:v>
                </c:pt>
                <c:pt idx="1">
                  <c:v>nabory                     2018 - 98,19%,                                    2019 - 121,00%,                                       2020 - 140,14%</c:v>
                </c:pt>
                <c:pt idx="2">
                  <c:v>umowy                                    2018 - 40,47%,                                       2019 - 56,84%,                                            2020 - 76,29%</c:v>
                </c:pt>
                <c:pt idx="3">
                  <c:v>płatności dla beneficjentów                                      2018 - 12,45%,                                       2019 - 24,96%,                                             2020 - 34,80%</c:v>
                </c:pt>
                <c:pt idx="4">
                  <c:v>kwota wnioskowana do KE                               2018 - 12,11%,                                         2019 - 23,28%,                                  2020 - 30,85%</c:v>
                </c:pt>
              </c:strCache>
            </c:strRef>
          </c:cat>
          <c:val>
            <c:numRef>
              <c:f>'wykresy na KM'!$P$209:$P$213</c:f>
              <c:numCache>
                <c:formatCode>#,##0.00</c:formatCode>
                <c:ptCount val="5"/>
                <c:pt idx="0">
                  <c:v>139926219</c:v>
                </c:pt>
                <c:pt idx="1">
                  <c:v>169312562.77397972</c:v>
                </c:pt>
                <c:pt idx="2">
                  <c:v>79528726.092982873</c:v>
                </c:pt>
                <c:pt idx="3">
                  <c:v>34928960.340000004</c:v>
                </c:pt>
                <c:pt idx="4">
                  <c:v>32576723.099999998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KM'!$N$209:$N$213</c:f>
              <c:strCache>
                <c:ptCount val="5"/>
                <c:pt idx="0">
                  <c:v>alokacja</c:v>
                </c:pt>
                <c:pt idx="1">
                  <c:v>nabory                     2018 - 98,19%,                                    2019 - 121,00%,                                       2020 - 140,14%</c:v>
                </c:pt>
                <c:pt idx="2">
                  <c:v>umowy                                    2018 - 40,47%,                                       2019 - 56,84%,                                            2020 - 76,29%</c:v>
                </c:pt>
                <c:pt idx="3">
                  <c:v>płatności dla beneficjentów                                      2018 - 12,45%,                                       2019 - 24,96%,                                             2020 - 34,80%</c:v>
                </c:pt>
                <c:pt idx="4">
                  <c:v>kwota wnioskowana do KE                               2018 - 12,11%,                                         2019 - 23,28%,                                  2020 - 30,85%</c:v>
                </c:pt>
              </c:strCache>
            </c:strRef>
          </c:cat>
          <c:val>
            <c:numRef>
              <c:f>'wykresy na KM'!$Q$209:$Q$213</c:f>
              <c:numCache>
                <c:formatCode>#,##0.00</c:formatCode>
                <c:ptCount val="5"/>
                <c:pt idx="1">
                  <c:v>196095742.92057231</c:v>
                </c:pt>
                <c:pt idx="2">
                  <c:v>106755200.20673287</c:v>
                </c:pt>
                <c:pt idx="3">
                  <c:v>48689450.449879006</c:v>
                </c:pt>
                <c:pt idx="4">
                  <c:v>43162890.110000007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27648"/>
        <c:axId val="107152128"/>
        <c:axId val="0"/>
      </c:bar3DChart>
      <c:catAx>
        <c:axId val="10242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52128"/>
        <c:crosses val="autoZero"/>
        <c:auto val="1"/>
        <c:lblAlgn val="ctr"/>
        <c:lblOffset val="100"/>
        <c:noMultiLvlLbl val="0"/>
      </c:catAx>
      <c:valAx>
        <c:axId val="1071521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42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KM'!$A$249:$A$253</c:f>
              <c:strCache>
                <c:ptCount val="5"/>
                <c:pt idx="0">
                  <c:v>alokacja</c:v>
                </c:pt>
                <c:pt idx="1">
                  <c:v>nabory                     2018 - 98,06%,                                      2019 - 120,20%,                                  2020 - 126,76%</c:v>
                </c:pt>
                <c:pt idx="2">
                  <c:v>umowy                                    2018 - 57,19%,                                   2019 - 73,76%,                                           2020 - 81,49%</c:v>
                </c:pt>
                <c:pt idx="3">
                  <c:v>płatności dla beneficjentów                                   2018 - 21,61%,                                     2019 - 40,16%,                               2020 - 50,75%</c:v>
                </c:pt>
                <c:pt idx="4">
                  <c:v>kwota wnioskowana do KE                                    2018 - 20,26%,                                2019 - 38,45%,                                 2020 - 46,26%</c:v>
                </c:pt>
              </c:strCache>
            </c:strRef>
          </c:cat>
          <c:val>
            <c:numRef>
              <c:f>'wykresy na KM'!$B$249:$B$253</c:f>
              <c:numCache>
                <c:formatCode>#,##0.00</c:formatCode>
                <c:ptCount val="5"/>
                <c:pt idx="1">
                  <c:v>159035912.79629761</c:v>
                </c:pt>
                <c:pt idx="2">
                  <c:v>92753395.60927479</c:v>
                </c:pt>
                <c:pt idx="3">
                  <c:v>35046253.818685807</c:v>
                </c:pt>
                <c:pt idx="4">
                  <c:v>32852968.93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KM'!$A$249:$A$253</c:f>
              <c:strCache>
                <c:ptCount val="5"/>
                <c:pt idx="0">
                  <c:v>alokacja</c:v>
                </c:pt>
                <c:pt idx="1">
                  <c:v>nabory                     2018 - 98,06%,                                      2019 - 120,20%,                                  2020 - 126,76%</c:v>
                </c:pt>
                <c:pt idx="2">
                  <c:v>umowy                                    2018 - 57,19%,                                   2019 - 73,76%,                                           2020 - 81,49%</c:v>
                </c:pt>
                <c:pt idx="3">
                  <c:v>płatności dla beneficjentów                                   2018 - 21,61%,                                     2019 - 40,16%,                               2020 - 50,75%</c:v>
                </c:pt>
                <c:pt idx="4">
                  <c:v>kwota wnioskowana do KE                                    2018 - 20,26%,                                2019 - 38,45%,                                 2020 - 46,26%</c:v>
                </c:pt>
              </c:strCache>
            </c:strRef>
          </c:cat>
          <c:val>
            <c:numRef>
              <c:f>'wykresy na KM'!$C$249:$C$253</c:f>
              <c:numCache>
                <c:formatCode>#,##0.00</c:formatCode>
                <c:ptCount val="5"/>
                <c:pt idx="0">
                  <c:v>162181093</c:v>
                </c:pt>
                <c:pt idx="1">
                  <c:v>194934753.82573363</c:v>
                </c:pt>
                <c:pt idx="2">
                  <c:v>119630518.94425258</c:v>
                </c:pt>
                <c:pt idx="3">
                  <c:v>65127149.100000001</c:v>
                </c:pt>
                <c:pt idx="4">
                  <c:v>62359756.690000013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3.1708279830812611E-3"/>
                  <c:y val="-2.0925170272982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KM'!$A$249:$A$253</c:f>
              <c:strCache>
                <c:ptCount val="5"/>
                <c:pt idx="0">
                  <c:v>alokacja</c:v>
                </c:pt>
                <c:pt idx="1">
                  <c:v>nabory                     2018 - 98,06%,                                      2019 - 120,20%,                                  2020 - 126,76%</c:v>
                </c:pt>
                <c:pt idx="2">
                  <c:v>umowy                                    2018 - 57,19%,                                   2019 - 73,76%,                                           2020 - 81,49%</c:v>
                </c:pt>
                <c:pt idx="3">
                  <c:v>płatności dla beneficjentów                                   2018 - 21,61%,                                     2019 - 40,16%,                               2020 - 50,75%</c:v>
                </c:pt>
                <c:pt idx="4">
                  <c:v>kwota wnioskowana do KE                                    2018 - 20,26%,                                2019 - 38,45%,                                 2020 - 46,26%</c:v>
                </c:pt>
              </c:strCache>
            </c:strRef>
          </c:cat>
          <c:val>
            <c:numRef>
              <c:f>'wykresy na KM'!$D$249:$D$253</c:f>
              <c:numCache>
                <c:formatCode>#,##0.00</c:formatCode>
                <c:ptCount val="5"/>
                <c:pt idx="1">
                  <c:v>205582628.46336359</c:v>
                </c:pt>
                <c:pt idx="2">
                  <c:v>132162348.14997537</c:v>
                </c:pt>
                <c:pt idx="3">
                  <c:v>82303687.452721581</c:v>
                </c:pt>
                <c:pt idx="4">
                  <c:v>75024373.280000001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213952"/>
        <c:axId val="107215488"/>
        <c:axId val="0"/>
      </c:bar3DChart>
      <c:catAx>
        <c:axId val="10721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215488"/>
        <c:crosses val="autoZero"/>
        <c:auto val="1"/>
        <c:lblAlgn val="ctr"/>
        <c:lblOffset val="100"/>
        <c:noMultiLvlLbl val="0"/>
      </c:catAx>
      <c:valAx>
        <c:axId val="1072154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721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KM'!$N$249:$N$253</c:f>
              <c:strCache>
                <c:ptCount val="5"/>
                <c:pt idx="0">
                  <c:v>alokacja</c:v>
                </c:pt>
                <c:pt idx="1">
                  <c:v>nabory                     2018 - 59,99%,                                  2019 - 78,59%,                                       2020 - 78,59%</c:v>
                </c:pt>
                <c:pt idx="2">
                  <c:v>umowy                                    2018 - 58,22%,                                      2019 - 73,46%,                                                 2020 - 73,39%</c:v>
                </c:pt>
                <c:pt idx="3">
                  <c:v>płatności dla beneficjentów                                2018 - 36,72%,                                   2019 - 49,79%,                                     2020 - 56,87%</c:v>
                </c:pt>
                <c:pt idx="4">
                  <c:v>kwota wnioskowana do KE                                                 2018 - 35,03%,                                        2019 - 48,37%,                                            2020 - 51,88%</c:v>
                </c:pt>
              </c:strCache>
            </c:strRef>
          </c:cat>
          <c:val>
            <c:numRef>
              <c:f>'wykresy na KM'!$O$249:$O$253</c:f>
              <c:numCache>
                <c:formatCode>#,##0.00</c:formatCode>
                <c:ptCount val="5"/>
                <c:pt idx="1">
                  <c:v>51948833.133648142</c:v>
                </c:pt>
                <c:pt idx="2">
                  <c:v>50422371.766861647</c:v>
                </c:pt>
                <c:pt idx="3">
                  <c:v>31801603.288932737</c:v>
                </c:pt>
                <c:pt idx="4">
                  <c:v>30332169.199999999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1"/>
              <c:layout>
                <c:manualLayout>
                  <c:x val="2.3781212841854957E-2"/>
                  <c:y val="5.7451921337010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56242568370931E-3"/>
                  <c:y val="-2.58533646016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KM'!$N$249:$N$253</c:f>
              <c:strCache>
                <c:ptCount val="5"/>
                <c:pt idx="0">
                  <c:v>alokacja</c:v>
                </c:pt>
                <c:pt idx="1">
                  <c:v>nabory                     2018 - 59,99%,                                  2019 - 78,59%,                                       2020 - 78,59%</c:v>
                </c:pt>
                <c:pt idx="2">
                  <c:v>umowy                                    2018 - 58,22%,                                      2019 - 73,46%,                                                 2020 - 73,39%</c:v>
                </c:pt>
                <c:pt idx="3">
                  <c:v>płatności dla beneficjentów                                2018 - 36,72%,                                   2019 - 49,79%,                                     2020 - 56,87%</c:v>
                </c:pt>
                <c:pt idx="4">
                  <c:v>kwota wnioskowana do KE                                                 2018 - 35,03%,                                        2019 - 48,37%,                                            2020 - 51,88%</c:v>
                </c:pt>
              </c:strCache>
            </c:strRef>
          </c:cat>
          <c:val>
            <c:numRef>
              <c:f>'wykresy na KM'!$P$249:$P$253</c:f>
              <c:numCache>
                <c:formatCode>#,##0.00</c:formatCode>
                <c:ptCount val="5"/>
                <c:pt idx="0">
                  <c:v>86600000</c:v>
                </c:pt>
                <c:pt idx="1">
                  <c:v>68055774.191274911</c:v>
                </c:pt>
                <c:pt idx="2">
                  <c:v>63612975.264876544</c:v>
                </c:pt>
                <c:pt idx="3">
                  <c:v>43115603.400000006</c:v>
                </c:pt>
                <c:pt idx="4">
                  <c:v>41884138.340000004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4.7562425683709893E-2"/>
                  <c:y val="2.872596066850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854141894569965E-2"/>
                  <c:y val="-2.585336460165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KM'!$N$249:$N$253</c:f>
              <c:strCache>
                <c:ptCount val="5"/>
                <c:pt idx="0">
                  <c:v>alokacja</c:v>
                </c:pt>
                <c:pt idx="1">
                  <c:v>nabory                     2018 - 59,99%,                                  2019 - 78,59%,                                       2020 - 78,59%</c:v>
                </c:pt>
                <c:pt idx="2">
                  <c:v>umowy                                    2018 - 58,22%,                                      2019 - 73,46%,                                                 2020 - 73,39%</c:v>
                </c:pt>
                <c:pt idx="3">
                  <c:v>płatności dla beneficjentów                                2018 - 36,72%,                                   2019 - 49,79%,                                     2020 - 56,87%</c:v>
                </c:pt>
                <c:pt idx="4">
                  <c:v>kwota wnioskowana do KE                                                 2018 - 35,03%,                                        2019 - 48,37%,                                            2020 - 51,88%</c:v>
                </c:pt>
              </c:strCache>
            </c:strRef>
          </c:cat>
          <c:val>
            <c:numRef>
              <c:f>'wykresy na KM'!$Q$249:$Q$253</c:f>
              <c:numCache>
                <c:formatCode>#,##0.00</c:formatCode>
                <c:ptCount val="5"/>
                <c:pt idx="1">
                  <c:v>68055774.191274911</c:v>
                </c:pt>
                <c:pt idx="2">
                  <c:v>63553374.127845503</c:v>
                </c:pt>
                <c:pt idx="3">
                  <c:v>49248413.604435362</c:v>
                </c:pt>
                <c:pt idx="4">
                  <c:v>44931970.060000002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280256"/>
        <c:axId val="107281792"/>
        <c:axId val="0"/>
      </c:bar3DChart>
      <c:catAx>
        <c:axId val="10728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281792"/>
        <c:crosses val="autoZero"/>
        <c:auto val="1"/>
        <c:lblAlgn val="ctr"/>
        <c:lblOffset val="100"/>
        <c:noMultiLvlLbl val="0"/>
      </c:catAx>
      <c:valAx>
        <c:axId val="1072817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728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-1.5475807352763229E-3"/>
                  <c:y val="-1.57942649821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KM'!$A$24:$A$28</c:f>
              <c:strCache>
                <c:ptCount val="5"/>
                <c:pt idx="0">
                  <c:v>alokacja</c:v>
                </c:pt>
                <c:pt idx="1">
                  <c:v>nabory                                               2018 - 90,46%,                    2019 - 103,11%,                    2020 - 110,84%</c:v>
                </c:pt>
                <c:pt idx="2">
                  <c:v>umowy                                    2018 - 66,91%,                            2019 - 77,22%,                         2020 - 86,00%</c:v>
                </c:pt>
                <c:pt idx="3">
                  <c:v>płatności dla beneficjentów                              2018 - 26,73%,                        2019 - 44,73%,                    2020 - 53,30%</c:v>
                </c:pt>
                <c:pt idx="4">
                  <c:v>kwota wnioskowana do KE                        2018 - 24,32%,                             2019 - 43,29%,                            2020 - 53,50%</c:v>
                </c:pt>
              </c:strCache>
            </c:strRef>
          </c:cat>
          <c:val>
            <c:numRef>
              <c:f>'wykresy na KM'!$B$24:$B$28</c:f>
              <c:numCache>
                <c:formatCode>#,##0.00</c:formatCode>
                <c:ptCount val="5"/>
                <c:pt idx="1">
                  <c:v>2037719183.8489902</c:v>
                </c:pt>
                <c:pt idx="2">
                  <c:v>1507276870.7754841</c:v>
                </c:pt>
                <c:pt idx="3">
                  <c:v>602188797.31247151</c:v>
                </c:pt>
                <c:pt idx="4">
                  <c:v>547825265.47000015</c:v>
                </c:pt>
              </c:numCache>
            </c:numRef>
          </c:val>
        </c:ser>
        <c:ser>
          <c:idx val="1"/>
          <c:order val="1"/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0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KM'!$A$24:$A$28</c:f>
              <c:strCache>
                <c:ptCount val="5"/>
                <c:pt idx="0">
                  <c:v>alokacja</c:v>
                </c:pt>
                <c:pt idx="1">
                  <c:v>nabory                                               2018 - 90,46%,                    2019 - 103,11%,                    2020 - 110,84%</c:v>
                </c:pt>
                <c:pt idx="2">
                  <c:v>umowy                                    2018 - 66,91%,                            2019 - 77,22%,                         2020 - 86,00%</c:v>
                </c:pt>
                <c:pt idx="3">
                  <c:v>płatności dla beneficjentów                              2018 - 26,73%,                        2019 - 44,73%,                    2020 - 53,30%</c:v>
                </c:pt>
                <c:pt idx="4">
                  <c:v>kwota wnioskowana do KE                        2018 - 24,32%,                             2019 - 43,29%,                            2020 - 53,50%</c:v>
                </c:pt>
              </c:strCache>
            </c:strRef>
          </c:cat>
          <c:val>
            <c:numRef>
              <c:f>'wykresy na KM'!$C$24:$C$28</c:f>
              <c:numCache>
                <c:formatCode>#,##0.00</c:formatCode>
                <c:ptCount val="5"/>
                <c:pt idx="0">
                  <c:v>2252546589</c:v>
                </c:pt>
                <c:pt idx="1">
                  <c:v>2322530229.0765147</c:v>
                </c:pt>
                <c:pt idx="2">
                  <c:v>1739504375.9109168</c:v>
                </c:pt>
                <c:pt idx="3">
                  <c:v>1007671652.9499997</c:v>
                </c:pt>
                <c:pt idx="4">
                  <c:v>975052489.0200001</c:v>
                </c:pt>
              </c:numCache>
            </c:numRef>
          </c:val>
        </c:ser>
        <c:ser>
          <c:idx val="2"/>
          <c:order val="2"/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C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2.0296645742640264E-2"/>
                  <c:y val="-2.116401528586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46707119858422E-2"/>
                  <c:y val="-3.158852996433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KM'!$A$24:$A$28</c:f>
              <c:strCache>
                <c:ptCount val="5"/>
                <c:pt idx="0">
                  <c:v>alokacja</c:v>
                </c:pt>
                <c:pt idx="1">
                  <c:v>nabory                                               2018 - 90,46%,                    2019 - 103,11%,                    2020 - 110,84%</c:v>
                </c:pt>
                <c:pt idx="2">
                  <c:v>umowy                                    2018 - 66,91%,                            2019 - 77,22%,                         2020 - 86,00%</c:v>
                </c:pt>
                <c:pt idx="3">
                  <c:v>płatności dla beneficjentów                              2018 - 26,73%,                        2019 - 44,73%,                    2020 - 53,30%</c:v>
                </c:pt>
                <c:pt idx="4">
                  <c:v>kwota wnioskowana do KE                        2018 - 24,32%,                             2019 - 43,29%,                            2020 - 53,50%</c:v>
                </c:pt>
              </c:strCache>
            </c:strRef>
          </c:cat>
          <c:val>
            <c:numRef>
              <c:f>'wykresy na KM'!$D$24:$D$28</c:f>
              <c:numCache>
                <c:formatCode>#,##0.00</c:formatCode>
                <c:ptCount val="5"/>
                <c:pt idx="1">
                  <c:v>2496779506.4815478</c:v>
                </c:pt>
                <c:pt idx="2">
                  <c:v>1937253099.7862191</c:v>
                </c:pt>
                <c:pt idx="3">
                  <c:v>1200514555.9095073</c:v>
                </c:pt>
                <c:pt idx="4">
                  <c:v>1205000811.2499998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178752"/>
        <c:axId val="99188736"/>
        <c:axId val="0"/>
      </c:bar3DChart>
      <c:catAx>
        <c:axId val="9917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9188736"/>
        <c:crosses val="autoZero"/>
        <c:auto val="1"/>
        <c:lblAlgn val="ctr"/>
        <c:lblOffset val="100"/>
        <c:noMultiLvlLbl val="0"/>
      </c:catAx>
      <c:valAx>
        <c:axId val="991887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917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l-PL" sz="1300" dirty="0"/>
              <a:t>Realizacja RPO WD 2014-2020</a:t>
            </a:r>
          </a:p>
          <a:p>
            <a:pPr>
              <a:defRPr sz="1300"/>
            </a:pPr>
            <a:r>
              <a:rPr lang="pl-PL" sz="1300" dirty="0"/>
              <a:t>–</a:t>
            </a:r>
            <a:r>
              <a:rPr lang="pl-PL" sz="1300" baseline="0" dirty="0"/>
              <a:t> wkład UE </a:t>
            </a:r>
            <a:r>
              <a:rPr lang="pl-PL" sz="1300" dirty="0"/>
              <a:t>w </a:t>
            </a:r>
            <a:r>
              <a:rPr lang="pl-PL" sz="1300" dirty="0" smtClean="0"/>
              <a:t>euro</a:t>
            </a:r>
            <a:endParaRPr lang="en-US" sz="1300" dirty="0"/>
          </a:p>
        </c:rich>
      </c:tx>
      <c:layout>
        <c:manualLayout>
          <c:xMode val="edge"/>
          <c:yMode val="edge"/>
          <c:x val="0.37473614042884135"/>
          <c:y val="1.208008621567044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38179235910868"/>
          <c:y val="0.17561406026263021"/>
          <c:w val="0.87165879750094533"/>
          <c:h val="0.69126786657881734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213312"/>
        <c:axId val="99214848"/>
        <c:axId val="0"/>
      </c:bar3DChart>
      <c:catAx>
        <c:axId val="9921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99214848"/>
        <c:crosses val="autoZero"/>
        <c:auto val="1"/>
        <c:lblAlgn val="ctr"/>
        <c:lblOffset val="100"/>
        <c:noMultiLvlLbl val="0"/>
      </c:catAx>
      <c:valAx>
        <c:axId val="9921484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99213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CC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KM'!$N$24:$N$28</c:f>
              <c:strCache>
                <c:ptCount val="5"/>
                <c:pt idx="0">
                  <c:v>alokacja</c:v>
                </c:pt>
                <c:pt idx="1">
                  <c:v>nabory                                     2018 - 93,34%,                           2019 - 104,23%,                     2020 - 110,84%</c:v>
                </c:pt>
                <c:pt idx="2">
                  <c:v>umowy                                    2018 - 71,49%,                                      2019 - 79,77%,                             2020 - 85,35%</c:v>
                </c:pt>
                <c:pt idx="3">
                  <c:v>płatności dla beneficjentów                               2018 - 26,73%,                              2019 - 46,19%,                                 2020 - 54,73%</c:v>
                </c:pt>
                <c:pt idx="4">
                  <c:v>kwota wnioskowana do KE                                         2018 - 24,58%,                              2019 - 45,02%,                                2020 - 56,75%</c:v>
                </c:pt>
              </c:strCache>
            </c:strRef>
          </c:cat>
          <c:val>
            <c:numRef>
              <c:f>'wykresy na KM'!$O$24:$O$28</c:f>
              <c:numCache>
                <c:formatCode>#,##0.00</c:formatCode>
                <c:ptCount val="5"/>
                <c:pt idx="1">
                  <c:v>1511119472.6407781</c:v>
                </c:pt>
                <c:pt idx="2">
                  <c:v>1157296450.81636</c:v>
                </c:pt>
                <c:pt idx="3">
                  <c:v>432721294.27725697</c:v>
                </c:pt>
                <c:pt idx="4">
                  <c:v>397858104.70000005</c:v>
                </c:pt>
              </c:numCache>
            </c:numRef>
          </c:val>
        </c:ser>
        <c:ser>
          <c:idx val="1"/>
          <c:order val="1"/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KM'!$N$24:$N$28</c:f>
              <c:strCache>
                <c:ptCount val="5"/>
                <c:pt idx="0">
                  <c:v>alokacja</c:v>
                </c:pt>
                <c:pt idx="1">
                  <c:v>nabory                                     2018 - 93,34%,                           2019 - 104,23%,                     2020 - 110,84%</c:v>
                </c:pt>
                <c:pt idx="2">
                  <c:v>umowy                                    2018 - 71,49%,                                      2019 - 79,77%,                             2020 - 85,35%</c:v>
                </c:pt>
                <c:pt idx="3">
                  <c:v>płatności dla beneficjentów                               2018 - 26,73%,                              2019 - 46,19%,                                 2020 - 54,73%</c:v>
                </c:pt>
                <c:pt idx="4">
                  <c:v>kwota wnioskowana do KE                                         2018 - 24,58%,                              2019 - 45,02%,                                2020 - 56,75%</c:v>
                </c:pt>
              </c:strCache>
            </c:strRef>
          </c:cat>
          <c:val>
            <c:numRef>
              <c:f>'wykresy na KM'!$P$24:$P$28</c:f>
              <c:numCache>
                <c:formatCode>#,##0.00</c:formatCode>
                <c:ptCount val="5"/>
                <c:pt idx="0">
                  <c:v>1618916106</c:v>
                </c:pt>
                <c:pt idx="1">
                  <c:v>1687360989.4519227</c:v>
                </c:pt>
                <c:pt idx="2">
                  <c:v>1291362315.5214133</c:v>
                </c:pt>
                <c:pt idx="3">
                  <c:v>747857872.33999968</c:v>
                </c:pt>
                <c:pt idx="4">
                  <c:v>728776792.87</c:v>
                </c:pt>
              </c:numCache>
            </c:numRef>
          </c:val>
        </c:ser>
        <c:ser>
          <c:idx val="2"/>
          <c:order val="2"/>
          <c:spPr>
            <a:solidFill>
              <a:srgbClr val="FFFF99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KM'!$N$24:$N$28</c:f>
              <c:strCache>
                <c:ptCount val="5"/>
                <c:pt idx="0">
                  <c:v>alokacja</c:v>
                </c:pt>
                <c:pt idx="1">
                  <c:v>nabory                                     2018 - 93,34%,                           2019 - 104,23%,                     2020 - 110,84%</c:v>
                </c:pt>
                <c:pt idx="2">
                  <c:v>umowy                                    2018 - 71,49%,                                      2019 - 79,77%,                             2020 - 85,35%</c:v>
                </c:pt>
                <c:pt idx="3">
                  <c:v>płatności dla beneficjentów                               2018 - 26,73%,                              2019 - 46,19%,                                 2020 - 54,73%</c:v>
                </c:pt>
                <c:pt idx="4">
                  <c:v>kwota wnioskowana do KE                                         2018 - 24,58%,                              2019 - 45,02%,                                2020 - 56,75%</c:v>
                </c:pt>
              </c:strCache>
            </c:strRef>
          </c:cat>
          <c:val>
            <c:numRef>
              <c:f>'wykresy na KM'!$Q$24:$Q$28</c:f>
              <c:numCache>
                <c:formatCode>#,##0.00</c:formatCode>
                <c:ptCount val="5"/>
                <c:pt idx="1">
                  <c:v>1794329385.373646</c:v>
                </c:pt>
                <c:pt idx="2">
                  <c:v>1381806925.5362139</c:v>
                </c:pt>
                <c:pt idx="3">
                  <c:v>886010038.6332134</c:v>
                </c:pt>
                <c:pt idx="4">
                  <c:v>918691621.78000033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082048"/>
        <c:axId val="100083584"/>
        <c:axId val="0"/>
      </c:bar3DChart>
      <c:catAx>
        <c:axId val="10008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083584"/>
        <c:crosses val="autoZero"/>
        <c:auto val="1"/>
        <c:lblAlgn val="ctr"/>
        <c:lblOffset val="100"/>
        <c:noMultiLvlLbl val="0"/>
      </c:catAx>
      <c:valAx>
        <c:axId val="1000835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008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CC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-1.3437848364168286E-2"/>
                  <c:y val="3.582501249861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KM'!$N$61:$N$65</c:f>
              <c:strCache>
                <c:ptCount val="5"/>
                <c:pt idx="0">
                  <c:v>alokacja</c:v>
                </c:pt>
                <c:pt idx="1">
                  <c:v>nabory                                    2018 - 109,59%,                                        2019 - 125,29%,                                    2020 - 136,40%</c:v>
                </c:pt>
                <c:pt idx="2">
                  <c:v>umowy                                    2018 - 63,49%,                                               2019 - 68,13%,                                              2020 - 69,19%</c:v>
                </c:pt>
                <c:pt idx="3">
                  <c:v>płatności dla beneficjentów                       2018 - 23,08%,                                    2019 - 32,44%,                                 2020 - 37,65%</c:v>
                </c:pt>
                <c:pt idx="4">
                  <c:v>kwota wnioskowana do KE                                                  2018 - 28,97%,                                         2019 - 38,73%,                             2020 - 48,44%</c:v>
                </c:pt>
              </c:strCache>
            </c:strRef>
          </c:cat>
          <c:val>
            <c:numRef>
              <c:f>'wykresy na KM'!$O$61:$O$65</c:f>
              <c:numCache>
                <c:formatCode>#,##0.00</c:formatCode>
                <c:ptCount val="5"/>
                <c:pt idx="1">
                  <c:v>411907230.77266419</c:v>
                </c:pt>
                <c:pt idx="2">
                  <c:v>238626373.74961823</c:v>
                </c:pt>
                <c:pt idx="3">
                  <c:v>86735748.800714105</c:v>
                </c:pt>
                <c:pt idx="4">
                  <c:v>108891066.72999999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KM'!$N$61:$N$65</c:f>
              <c:strCache>
                <c:ptCount val="5"/>
                <c:pt idx="0">
                  <c:v>alokacja</c:v>
                </c:pt>
                <c:pt idx="1">
                  <c:v>nabory                                    2018 - 109,59%,                                        2019 - 125,29%,                                    2020 - 136,40%</c:v>
                </c:pt>
                <c:pt idx="2">
                  <c:v>umowy                                    2018 - 63,49%,                                               2019 - 68,13%,                                              2020 - 69,19%</c:v>
                </c:pt>
                <c:pt idx="3">
                  <c:v>płatności dla beneficjentów                       2018 - 23,08%,                                    2019 - 32,44%,                                 2020 - 37,65%</c:v>
                </c:pt>
                <c:pt idx="4">
                  <c:v>kwota wnioskowana do KE                                                  2018 - 28,97%,                                         2019 - 38,73%,                             2020 - 48,44%</c:v>
                </c:pt>
              </c:strCache>
            </c:strRef>
          </c:cat>
          <c:val>
            <c:numRef>
              <c:f>'wykresy na KM'!$P$61:$P$65</c:f>
              <c:numCache>
                <c:formatCode>#,##0.00</c:formatCode>
                <c:ptCount val="5"/>
                <c:pt idx="0">
                  <c:v>375846718</c:v>
                </c:pt>
                <c:pt idx="1">
                  <c:v>470912042.60812372</c:v>
                </c:pt>
                <c:pt idx="2">
                  <c:v>256073817.97636658</c:v>
                </c:pt>
                <c:pt idx="3">
                  <c:v>121933042.55</c:v>
                </c:pt>
                <c:pt idx="4">
                  <c:v>145567657.78999999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2"/>
              <c:layout>
                <c:manualLayout>
                  <c:x val="4.7779016405931692E-2"/>
                  <c:y val="-2.7557701922008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451659838797554E-2"/>
                  <c:y val="-1.377885096100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KM'!$N$61:$N$65</c:f>
              <c:strCache>
                <c:ptCount val="5"/>
                <c:pt idx="0">
                  <c:v>alokacja</c:v>
                </c:pt>
                <c:pt idx="1">
                  <c:v>nabory                                    2018 - 109,59%,                                        2019 - 125,29%,                                    2020 - 136,40%</c:v>
                </c:pt>
                <c:pt idx="2">
                  <c:v>umowy                                    2018 - 63,49%,                                               2019 - 68,13%,                                              2020 - 69,19%</c:v>
                </c:pt>
                <c:pt idx="3">
                  <c:v>płatności dla beneficjentów                       2018 - 23,08%,                                    2019 - 32,44%,                                 2020 - 37,65%</c:v>
                </c:pt>
                <c:pt idx="4">
                  <c:v>kwota wnioskowana do KE                                                  2018 - 28,97%,                                         2019 - 38,73%,                             2020 - 48,44%</c:v>
                </c:pt>
              </c:strCache>
            </c:strRef>
          </c:cat>
          <c:val>
            <c:numRef>
              <c:f>'wykresy na KM'!$Q$61:$Q$65</c:f>
              <c:numCache>
                <c:formatCode>#,##0.00</c:formatCode>
                <c:ptCount val="5"/>
                <c:pt idx="1">
                  <c:v>512639842.89942908</c:v>
                </c:pt>
                <c:pt idx="2">
                  <c:v>260045547.98787799</c:v>
                </c:pt>
                <c:pt idx="3">
                  <c:v>141521269.62670612</c:v>
                </c:pt>
                <c:pt idx="4">
                  <c:v>182047524.66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37984"/>
        <c:axId val="99099392"/>
        <c:axId val="0"/>
      </c:bar3DChart>
      <c:catAx>
        <c:axId val="10013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9099392"/>
        <c:crosses val="autoZero"/>
        <c:auto val="1"/>
        <c:lblAlgn val="ctr"/>
        <c:lblOffset val="100"/>
        <c:noMultiLvlLbl val="0"/>
      </c:catAx>
      <c:valAx>
        <c:axId val="99099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013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CC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delete val="1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KM'!$A$97:$A$101</c:f>
              <c:strCache>
                <c:ptCount val="5"/>
                <c:pt idx="0">
                  <c:v>alokacja</c:v>
                </c:pt>
                <c:pt idx="1">
                  <c:v>nabory                                        2018 - 97,26%,                            2019 - 97,26%,                        2020 - 97,26%</c:v>
                </c:pt>
                <c:pt idx="2">
                  <c:v>umowy                                    2018 - 72,69%,                               2019 - 89,71%,                            2020 - 89,25%</c:v>
                </c:pt>
                <c:pt idx="3">
                  <c:v>płatności dla beneficjentów                                2018 - 34,37%,                                 2019 - 59,95%,                         2020 - 65,85%</c:v>
                </c:pt>
                <c:pt idx="4">
                  <c:v>kwota wnioskowana do KE                                               2018 - 27,00%,                                 2019 - 49,88%,                            2020 - 63,82%</c:v>
                </c:pt>
              </c:strCache>
            </c:strRef>
          </c:cat>
          <c:val>
            <c:numRef>
              <c:f>'wykresy na KM'!$B$97:$B$101</c:f>
              <c:numCache>
                <c:formatCode>#,##0.00</c:formatCode>
                <c:ptCount val="5"/>
                <c:pt idx="1">
                  <c:v>60320964.855404414</c:v>
                </c:pt>
                <c:pt idx="2">
                  <c:v>45081546.665257148</c:v>
                </c:pt>
                <c:pt idx="3">
                  <c:v>21318379.721380398</c:v>
                </c:pt>
                <c:pt idx="4">
                  <c:v>16747826.49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2"/>
              <c:layout>
                <c:manualLayout>
                  <c:x val="0"/>
                  <c:y val="-4.0700605915582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KM'!$A$97:$A$101</c:f>
              <c:strCache>
                <c:ptCount val="5"/>
                <c:pt idx="0">
                  <c:v>alokacja</c:v>
                </c:pt>
                <c:pt idx="1">
                  <c:v>nabory                                        2018 - 97,26%,                            2019 - 97,26%,                        2020 - 97,26%</c:v>
                </c:pt>
                <c:pt idx="2">
                  <c:v>umowy                                    2018 - 72,69%,                               2019 - 89,71%,                            2020 - 89,25%</c:v>
                </c:pt>
                <c:pt idx="3">
                  <c:v>płatności dla beneficjentów                                2018 - 34,37%,                                 2019 - 59,95%,                         2020 - 65,85%</c:v>
                </c:pt>
                <c:pt idx="4">
                  <c:v>kwota wnioskowana do KE                                               2018 - 27,00%,                                 2019 - 49,88%,                            2020 - 63,82%</c:v>
                </c:pt>
              </c:strCache>
            </c:strRef>
          </c:cat>
          <c:val>
            <c:numRef>
              <c:f>'wykresy na KM'!$C$97:$C$101</c:f>
              <c:numCache>
                <c:formatCode>#,##0.00</c:formatCode>
                <c:ptCount val="5"/>
                <c:pt idx="0">
                  <c:v>62019492</c:v>
                </c:pt>
                <c:pt idx="1">
                  <c:v>60320964.855404414</c:v>
                </c:pt>
                <c:pt idx="2">
                  <c:v>55638948.713792354</c:v>
                </c:pt>
                <c:pt idx="3">
                  <c:v>37179668.540000007</c:v>
                </c:pt>
                <c:pt idx="4">
                  <c:v>30938365.620000001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delete val="1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KM'!$A$97:$A$101</c:f>
              <c:strCache>
                <c:ptCount val="5"/>
                <c:pt idx="0">
                  <c:v>alokacja</c:v>
                </c:pt>
                <c:pt idx="1">
                  <c:v>nabory                                        2018 - 97,26%,                            2019 - 97,26%,                        2020 - 97,26%</c:v>
                </c:pt>
                <c:pt idx="2">
                  <c:v>umowy                                    2018 - 72,69%,                               2019 - 89,71%,                            2020 - 89,25%</c:v>
                </c:pt>
                <c:pt idx="3">
                  <c:v>płatności dla beneficjentów                                2018 - 34,37%,                                 2019 - 59,95%,                         2020 - 65,85%</c:v>
                </c:pt>
                <c:pt idx="4">
                  <c:v>kwota wnioskowana do KE                                               2018 - 27,00%,                                 2019 - 49,88%,                            2020 - 63,82%</c:v>
                </c:pt>
              </c:strCache>
            </c:strRef>
          </c:cat>
          <c:val>
            <c:numRef>
              <c:f>'wykresy na KM'!$D$97:$D$101</c:f>
              <c:numCache>
                <c:formatCode>#,##0.00</c:formatCode>
                <c:ptCount val="5"/>
                <c:pt idx="1">
                  <c:v>60320964.855404414</c:v>
                </c:pt>
                <c:pt idx="2">
                  <c:v>55353429.452392675</c:v>
                </c:pt>
                <c:pt idx="3">
                  <c:v>40839276.91169215</c:v>
                </c:pt>
                <c:pt idx="4">
                  <c:v>39577870.43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45408"/>
        <c:axId val="100155392"/>
        <c:axId val="0"/>
      </c:bar3DChart>
      <c:catAx>
        <c:axId val="100145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155392"/>
        <c:crosses val="autoZero"/>
        <c:auto val="1"/>
        <c:lblAlgn val="ctr"/>
        <c:lblOffset val="100"/>
        <c:noMultiLvlLbl val="0"/>
      </c:catAx>
      <c:valAx>
        <c:axId val="1001553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0145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KM'!$N$97:$N$101</c:f>
              <c:strCache>
                <c:ptCount val="5"/>
                <c:pt idx="0">
                  <c:v>alokacja</c:v>
                </c:pt>
                <c:pt idx="1">
                  <c:v>nabory                     2018 - 88,19%,                                    2019 - 93,96%,                           2020 - 100,84%</c:v>
                </c:pt>
                <c:pt idx="2">
                  <c:v>umowy                                    2018 - 69,78%,                              2019 - 72,94%,                                2020 - 81,96%</c:v>
                </c:pt>
                <c:pt idx="3">
                  <c:v>płatności dla beneficjentów                                        2018 - 24,18%,                                  2019 - 45,11%,                                 2020 - 50,78%</c:v>
                </c:pt>
                <c:pt idx="4">
                  <c:v>kwota wnioskowana do KE                                                2018 - 19,04%,                                2019 - 40,36%,                                  2020 - 52,06%</c:v>
                </c:pt>
              </c:strCache>
            </c:strRef>
          </c:cat>
          <c:val>
            <c:numRef>
              <c:f>'wykresy na KM'!$O$97:$O$101</c:f>
              <c:numCache>
                <c:formatCode>#,##0.00</c:formatCode>
                <c:ptCount val="5"/>
                <c:pt idx="1">
                  <c:v>375038046.07559842</c:v>
                </c:pt>
                <c:pt idx="2">
                  <c:v>296743244.53684759</c:v>
                </c:pt>
                <c:pt idx="3">
                  <c:v>102843632.16106372</c:v>
                </c:pt>
                <c:pt idx="4">
                  <c:v>80945711.400000006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KM'!$N$97:$N$101</c:f>
              <c:strCache>
                <c:ptCount val="5"/>
                <c:pt idx="0">
                  <c:v>alokacja</c:v>
                </c:pt>
                <c:pt idx="1">
                  <c:v>nabory                     2018 - 88,19%,                                    2019 - 93,96%,                           2020 - 100,84%</c:v>
                </c:pt>
                <c:pt idx="2">
                  <c:v>umowy                                    2018 - 69,78%,                              2019 - 72,94%,                                2020 - 81,96%</c:v>
                </c:pt>
                <c:pt idx="3">
                  <c:v>płatności dla beneficjentów                                        2018 - 24,18%,                                  2019 - 45,11%,                                 2020 - 50,78%</c:v>
                </c:pt>
                <c:pt idx="4">
                  <c:v>kwota wnioskowana do KE                                                2018 - 19,04%,                                2019 - 40,36%,                                  2020 - 52,06%</c:v>
                </c:pt>
              </c:strCache>
            </c:strRef>
          </c:cat>
          <c:val>
            <c:numRef>
              <c:f>'wykresy na KM'!$P$97:$P$101</c:f>
              <c:numCache>
                <c:formatCode>#,##0.00</c:formatCode>
                <c:ptCount val="5"/>
                <c:pt idx="0">
                  <c:v>425239840</c:v>
                </c:pt>
                <c:pt idx="1">
                  <c:v>399559383.31571406</c:v>
                </c:pt>
                <c:pt idx="2">
                  <c:v>310178797.45342648</c:v>
                </c:pt>
                <c:pt idx="3">
                  <c:v>191814992.25999999</c:v>
                </c:pt>
                <c:pt idx="4">
                  <c:v>171640473.46000001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KM'!$N$97:$N$101</c:f>
              <c:strCache>
                <c:ptCount val="5"/>
                <c:pt idx="0">
                  <c:v>alokacja</c:v>
                </c:pt>
                <c:pt idx="1">
                  <c:v>nabory                     2018 - 88,19%,                                    2019 - 93,96%,                           2020 - 100,84%</c:v>
                </c:pt>
                <c:pt idx="2">
                  <c:v>umowy                                    2018 - 69,78%,                              2019 - 72,94%,                                2020 - 81,96%</c:v>
                </c:pt>
                <c:pt idx="3">
                  <c:v>płatności dla beneficjentów                                        2018 - 24,18%,                                  2019 - 45,11%,                                 2020 - 50,78%</c:v>
                </c:pt>
                <c:pt idx="4">
                  <c:v>kwota wnioskowana do KE                                                2018 - 19,04%,                                2019 - 40,36%,                                  2020 - 52,06%</c:v>
                </c:pt>
              </c:strCache>
            </c:strRef>
          </c:cat>
          <c:val>
            <c:numRef>
              <c:f>'wykresy na KM'!$Q$97:$Q$101</c:f>
              <c:numCache>
                <c:formatCode>#,##0.00</c:formatCode>
                <c:ptCount val="5"/>
                <c:pt idx="1">
                  <c:v>428799783.20060134</c:v>
                </c:pt>
                <c:pt idx="2">
                  <c:v>348518482.38776535</c:v>
                </c:pt>
                <c:pt idx="3">
                  <c:v>215949375.99548945</c:v>
                </c:pt>
                <c:pt idx="4">
                  <c:v>221384859.03000003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743808"/>
        <c:axId val="100745600"/>
        <c:axId val="0"/>
      </c:bar3DChart>
      <c:catAx>
        <c:axId val="10074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45600"/>
        <c:crosses val="autoZero"/>
        <c:auto val="1"/>
        <c:lblAlgn val="ctr"/>
        <c:lblOffset val="100"/>
        <c:noMultiLvlLbl val="0"/>
      </c:catAx>
      <c:valAx>
        <c:axId val="1007456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0743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CC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-3.1189083820662785E-3"/>
                  <c:y val="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KM'!$A$134:$A$138</c:f>
              <c:strCache>
                <c:ptCount val="5"/>
                <c:pt idx="0">
                  <c:v>alokacja</c:v>
                </c:pt>
                <c:pt idx="1">
                  <c:v>nabory                                         2018 - 97,59%,                                 2019 - 116,46%,                          2020 - 127,53%</c:v>
                </c:pt>
                <c:pt idx="2">
                  <c:v>umowy                                    2018 - 67,90%,                              2019 - 72,00%,                            2020 - 83,09%</c:v>
                </c:pt>
                <c:pt idx="3">
                  <c:v>płatności dla beneficjentów                       2018 - 28,56%,                               2019 - 56,31%,                          2020 - 63,72%</c:v>
                </c:pt>
                <c:pt idx="4">
                  <c:v>kwota wnioskowana do KE                                                 2018 - 20,95%,                              2019 - 54,70%,                            2020 - 66,39%</c:v>
                </c:pt>
              </c:strCache>
            </c:strRef>
          </c:cat>
          <c:val>
            <c:numRef>
              <c:f>'wykresy na KM'!$B$134:$B$138</c:f>
              <c:numCache>
                <c:formatCode>#,##0.00</c:formatCode>
                <c:ptCount val="5"/>
                <c:pt idx="1">
                  <c:v>172257049.50313622</c:v>
                </c:pt>
                <c:pt idx="2">
                  <c:v>119854480.48018418</c:v>
                </c:pt>
                <c:pt idx="3">
                  <c:v>50412371.820894107</c:v>
                </c:pt>
                <c:pt idx="4">
                  <c:v>36982129.340000004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KM'!$A$134:$A$138</c:f>
              <c:strCache>
                <c:ptCount val="5"/>
                <c:pt idx="0">
                  <c:v>alokacja</c:v>
                </c:pt>
                <c:pt idx="1">
                  <c:v>nabory                                         2018 - 97,59%,                                 2019 - 116,46%,                          2020 - 127,53%</c:v>
                </c:pt>
                <c:pt idx="2">
                  <c:v>umowy                                    2018 - 67,90%,                              2019 - 72,00%,                            2020 - 83,09%</c:v>
                </c:pt>
                <c:pt idx="3">
                  <c:v>płatności dla beneficjentów                       2018 - 28,56%,                               2019 - 56,31%,                          2020 - 63,72%</c:v>
                </c:pt>
                <c:pt idx="4">
                  <c:v>kwota wnioskowana do KE                                                 2018 - 20,95%,                              2019 - 54,70%,                            2020 - 66,39%</c:v>
                </c:pt>
              </c:strCache>
            </c:strRef>
          </c:cat>
          <c:val>
            <c:numRef>
              <c:f>'wykresy na KM'!$C$134:$C$138</c:f>
              <c:numCache>
                <c:formatCode>#,##0.00</c:formatCode>
                <c:ptCount val="5"/>
                <c:pt idx="0">
                  <c:v>176504689</c:v>
                </c:pt>
                <c:pt idx="1">
                  <c:v>205561885.55923611</c:v>
                </c:pt>
                <c:pt idx="2">
                  <c:v>127081126.5910212</c:v>
                </c:pt>
                <c:pt idx="3">
                  <c:v>99383578.579999998</c:v>
                </c:pt>
                <c:pt idx="4">
                  <c:v>96541633.629999951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3"/>
              <c:layout>
                <c:manualLayout>
                  <c:x val="1.7153996101364512E-2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KM'!$A$134:$A$138</c:f>
              <c:strCache>
                <c:ptCount val="5"/>
                <c:pt idx="0">
                  <c:v>alokacja</c:v>
                </c:pt>
                <c:pt idx="1">
                  <c:v>nabory                                         2018 - 97,59%,                                 2019 - 116,46%,                          2020 - 127,53%</c:v>
                </c:pt>
                <c:pt idx="2">
                  <c:v>umowy                                    2018 - 67,90%,                              2019 - 72,00%,                            2020 - 83,09%</c:v>
                </c:pt>
                <c:pt idx="3">
                  <c:v>płatności dla beneficjentów                       2018 - 28,56%,                               2019 - 56,31%,                          2020 - 63,72%</c:v>
                </c:pt>
                <c:pt idx="4">
                  <c:v>kwota wnioskowana do KE                                                 2018 - 20,95%,                              2019 - 54,70%,                            2020 - 66,39%</c:v>
                </c:pt>
              </c:strCache>
            </c:strRef>
          </c:cat>
          <c:val>
            <c:numRef>
              <c:f>'wykresy na KM'!$D$134:$D$138</c:f>
              <c:numCache>
                <c:formatCode>#,##0.00</c:formatCode>
                <c:ptCount val="5"/>
                <c:pt idx="1">
                  <c:v>225092156.36291027</c:v>
                </c:pt>
                <c:pt idx="2">
                  <c:v>146655687.34465671</c:v>
                </c:pt>
                <c:pt idx="3">
                  <c:v>112474567.9728428</c:v>
                </c:pt>
                <c:pt idx="4">
                  <c:v>117177115.65000001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01216"/>
        <c:axId val="102202752"/>
        <c:axId val="0"/>
      </c:bar3DChart>
      <c:catAx>
        <c:axId val="10220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202752"/>
        <c:crosses val="autoZero"/>
        <c:auto val="1"/>
        <c:lblAlgn val="ctr"/>
        <c:lblOffset val="100"/>
        <c:noMultiLvlLbl val="0"/>
      </c:catAx>
      <c:valAx>
        <c:axId val="1022027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20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KM'!$N$134:$N$138</c:f>
              <c:strCache>
                <c:ptCount val="5"/>
                <c:pt idx="0">
                  <c:v>alokacja</c:v>
                </c:pt>
                <c:pt idx="1">
                  <c:v>nabory                     2018 - 78,74%,                        2019 - 93,94%,                       2020 - 96,08%</c:v>
                </c:pt>
                <c:pt idx="2">
                  <c:v>umowy                                    2018 - 77,49%,                           2019 - 96,90%,                  2020 - 98,15%</c:v>
                </c:pt>
                <c:pt idx="3">
                  <c:v>płatności dla beneficjentów                          2018 - 31,40%,                               2019 - 46,37%,                                2020 - 57,80%</c:v>
                </c:pt>
                <c:pt idx="4">
                  <c:v>kwota wnioskowana do KE                                          2018 - 28,62%,                          2019 - 42,66%,                          2020 - 53,15%</c:v>
                </c:pt>
              </c:strCache>
            </c:strRef>
          </c:cat>
          <c:val>
            <c:numRef>
              <c:f>'wykresy na KM'!$O$134:$O$138</c:f>
              <c:numCache>
                <c:formatCode>#,##0.00</c:formatCode>
                <c:ptCount val="5"/>
                <c:pt idx="1">
                  <c:v>268214264.69095775</c:v>
                </c:pt>
                <c:pt idx="2">
                  <c:v>263967778.26015458</c:v>
                </c:pt>
                <c:pt idx="3">
                  <c:v>106956352.308126</c:v>
                </c:pt>
                <c:pt idx="4">
                  <c:v>97478028.829999998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2"/>
              <c:layout>
                <c:manualLayout>
                  <c:x val="-3.1783869686134308E-3"/>
                  <c:y val="2.7995125762040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KM'!$N$134:$N$138</c:f>
              <c:strCache>
                <c:ptCount val="5"/>
                <c:pt idx="0">
                  <c:v>alokacja</c:v>
                </c:pt>
                <c:pt idx="1">
                  <c:v>nabory                     2018 - 78,74%,                        2019 - 93,94%,                       2020 - 96,08%</c:v>
                </c:pt>
                <c:pt idx="2">
                  <c:v>umowy                                    2018 - 77,49%,                           2019 - 96,90%,                  2020 - 98,15%</c:v>
                </c:pt>
                <c:pt idx="3">
                  <c:v>płatności dla beneficjentów                          2018 - 31,40%,                               2019 - 46,37%,                                2020 - 57,80%</c:v>
                </c:pt>
                <c:pt idx="4">
                  <c:v>kwota wnioskowana do KE                                          2018 - 28,62%,                          2019 - 42,66%,                          2020 - 53,15%</c:v>
                </c:pt>
              </c:strCache>
            </c:strRef>
          </c:cat>
          <c:val>
            <c:numRef>
              <c:f>'wykresy na KM'!$P$134:$P$138</c:f>
              <c:numCache>
                <c:formatCode>#,##0.00</c:formatCode>
                <c:ptCount val="5"/>
                <c:pt idx="0">
                  <c:v>340626305</c:v>
                </c:pt>
                <c:pt idx="1">
                  <c:v>319988204.13935685</c:v>
                </c:pt>
                <c:pt idx="2">
                  <c:v>330065320.89411986</c:v>
                </c:pt>
                <c:pt idx="3">
                  <c:v>157945754.41</c:v>
                </c:pt>
                <c:pt idx="4">
                  <c:v>145317974.10999998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rgbClr val="FFFF99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1"/>
              <c:layout>
                <c:manualLayout>
                  <c:x val="1.4302741358760437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783869686134308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'wykresy na KM'!$N$134:$N$138</c:f>
              <c:strCache>
                <c:ptCount val="5"/>
                <c:pt idx="0">
                  <c:v>alokacja</c:v>
                </c:pt>
                <c:pt idx="1">
                  <c:v>nabory                     2018 - 78,74%,                        2019 - 93,94%,                       2020 - 96,08%</c:v>
                </c:pt>
                <c:pt idx="2">
                  <c:v>umowy                                    2018 - 77,49%,                           2019 - 96,90%,                  2020 - 98,15%</c:v>
                </c:pt>
                <c:pt idx="3">
                  <c:v>płatności dla beneficjentów                          2018 - 31,40%,                               2019 - 46,37%,                                2020 - 57,80%</c:v>
                </c:pt>
                <c:pt idx="4">
                  <c:v>kwota wnioskowana do KE                                          2018 - 28,62%,                          2019 - 42,66%,                          2020 - 53,15%</c:v>
                </c:pt>
              </c:strCache>
            </c:strRef>
          </c:cat>
          <c:val>
            <c:numRef>
              <c:f>'wykresy na KM'!$Q$134:$Q$138</c:f>
              <c:numCache>
                <c:formatCode>#,##0.00</c:formatCode>
                <c:ptCount val="5"/>
                <c:pt idx="1">
                  <c:v>327263652.25644284</c:v>
                </c:pt>
                <c:pt idx="2">
                  <c:v>334340514.02025044</c:v>
                </c:pt>
                <c:pt idx="3">
                  <c:v>196896454.67380828</c:v>
                </c:pt>
                <c:pt idx="4">
                  <c:v>181058045.63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9312"/>
        <c:axId val="102270848"/>
        <c:axId val="0"/>
      </c:bar3DChart>
      <c:catAx>
        <c:axId val="10226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270848"/>
        <c:crosses val="autoZero"/>
        <c:auto val="1"/>
        <c:lblAlgn val="ctr"/>
        <c:lblOffset val="100"/>
        <c:noMultiLvlLbl val="0"/>
      </c:catAx>
      <c:valAx>
        <c:axId val="1022708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226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0.10959</cdr:y>
    </cdr:from>
    <cdr:to>
      <cdr:x>1</cdr:x>
      <cdr:y>0.7595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0" y="576069"/>
          <a:ext cx="8280920" cy="34163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 sz="2400" b="1" dirty="0" smtClean="0"/>
        </a:p>
        <a:p xmlns:a="http://schemas.openxmlformats.org/drawingml/2006/main">
          <a:pPr algn="just"/>
          <a:endParaRPr lang="pl-PL" sz="1200" dirty="0" smtClean="0"/>
        </a:p>
        <a:p xmlns:a="http://schemas.openxmlformats.org/drawingml/2006/main">
          <a:pPr algn="ctr">
            <a:lnSpc>
              <a:spcPct val="150000"/>
            </a:lnSpc>
          </a:pPr>
          <a:r>
            <a:rPr lang="pl-PL" sz="2400" b="1" dirty="0" smtClean="0"/>
            <a:t>Sprawozdanie z realizacji RPO WD 2014-2020 za rok 2019 r. </a:t>
          </a:r>
        </a:p>
        <a:p xmlns:a="http://schemas.openxmlformats.org/drawingml/2006/main">
          <a:pPr algn="ctr">
            <a:lnSpc>
              <a:spcPct val="150000"/>
            </a:lnSpc>
          </a:pPr>
          <a:r>
            <a:rPr lang="pl-PL" sz="2400" b="1" dirty="0" smtClean="0"/>
            <a:t>zostało przyjęte przez </a:t>
          </a:r>
          <a:r>
            <a:rPr lang="pl-PL" sz="2400" b="1" dirty="0" smtClean="0"/>
            <a:t>Instytucję Zarządzającą RPO – </a:t>
          </a:r>
        </a:p>
        <a:p xmlns:a="http://schemas.openxmlformats.org/drawingml/2006/main">
          <a:pPr algn="ctr">
            <a:lnSpc>
              <a:spcPct val="150000"/>
            </a:lnSpc>
          </a:pPr>
          <a:r>
            <a:rPr lang="pl-PL" sz="2400" b="1" dirty="0" smtClean="0"/>
            <a:t>Zarząd </a:t>
          </a:r>
          <a:r>
            <a:rPr lang="pl-PL" sz="2400" b="1" dirty="0" smtClean="0"/>
            <a:t>Województwa </a:t>
          </a:r>
          <a:r>
            <a:rPr lang="pl-PL" sz="2400" b="1" dirty="0" smtClean="0"/>
            <a:t>Dolnośląskiego </a:t>
          </a:r>
        </a:p>
        <a:p xmlns:a="http://schemas.openxmlformats.org/drawingml/2006/main">
          <a:pPr algn="ctr">
            <a:lnSpc>
              <a:spcPct val="150000"/>
            </a:lnSpc>
          </a:pPr>
          <a:r>
            <a:rPr lang="pl-PL" sz="2400" b="1" dirty="0" smtClean="0"/>
            <a:t>w </a:t>
          </a:r>
          <a:r>
            <a:rPr lang="pl-PL" sz="2400" b="1" dirty="0" smtClean="0"/>
            <a:t>dn. 27 sierpnia 2020 r.</a:t>
          </a:r>
        </a:p>
        <a:p xmlns:a="http://schemas.openxmlformats.org/drawingml/2006/main">
          <a:pPr algn="ctr">
            <a:lnSpc>
              <a:spcPct val="150000"/>
            </a:lnSpc>
          </a:pPr>
          <a:r>
            <a:rPr lang="pl-PL" sz="2400" b="1" dirty="0" smtClean="0"/>
            <a:t>(Uchwała nr 2521/VI/20)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0.10959</cdr:y>
    </cdr:from>
    <cdr:to>
      <cdr:x>1</cdr:x>
      <cdr:y>0.82391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0" y="576064"/>
          <a:ext cx="8280920" cy="3754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2400" b="1" dirty="0" smtClean="0"/>
            <a:t>Zasada n+3</a:t>
          </a:r>
        </a:p>
        <a:p xmlns:a="http://schemas.openxmlformats.org/drawingml/2006/main">
          <a:pPr algn="just"/>
          <a:endParaRPr lang="pl-PL" sz="1200" dirty="0" smtClean="0"/>
        </a:p>
        <a:p xmlns:a="http://schemas.openxmlformats.org/drawingml/2006/main">
          <a:pPr algn="ctr"/>
          <a:r>
            <a:rPr lang="pl-PL" dirty="0" smtClean="0"/>
            <a:t>Zasada </a:t>
          </a:r>
          <a:r>
            <a:rPr lang="pl-PL" dirty="0"/>
            <a:t>n+3 dla </a:t>
          </a:r>
          <a:r>
            <a:rPr lang="pl-PL" dirty="0" smtClean="0"/>
            <a:t>2019 </a:t>
          </a:r>
          <a:r>
            <a:rPr lang="pl-PL" dirty="0"/>
            <a:t>r. </a:t>
          </a:r>
          <a:r>
            <a:rPr lang="pl-PL" b="1" dirty="0"/>
            <a:t>została </a:t>
          </a:r>
          <a:r>
            <a:rPr lang="pl-PL" b="1" dirty="0" smtClean="0"/>
            <a:t>zrealizowana</a:t>
          </a:r>
          <a:r>
            <a:rPr lang="pl-PL" dirty="0" smtClean="0"/>
            <a:t>, </a:t>
          </a:r>
          <a:r>
            <a:rPr lang="pl-PL" dirty="0"/>
            <a:t>tzn. że wyznaczony przez Komisję Europejską limit wydatków ze środków UE </a:t>
          </a:r>
          <a:r>
            <a:rPr lang="pl-PL" dirty="0" smtClean="0"/>
            <a:t>został zrealizowany</a:t>
          </a:r>
        </a:p>
        <a:p xmlns:a="http://schemas.openxmlformats.org/drawingml/2006/main">
          <a:pPr algn="ctr"/>
          <a:r>
            <a:rPr lang="pl-PL" sz="1600" dirty="0" smtClean="0"/>
            <a:t>– limit 538,6 mln euro, realizacja 985,9 mln euro (183,05%).</a:t>
          </a:r>
          <a:endParaRPr lang="pl-PL" sz="1600" dirty="0"/>
        </a:p>
        <a:p xmlns:a="http://schemas.openxmlformats.org/drawingml/2006/main">
          <a:pPr algn="just"/>
          <a:endParaRPr lang="pl-PL" dirty="0" smtClean="0"/>
        </a:p>
        <a:p xmlns:a="http://schemas.openxmlformats.org/drawingml/2006/main">
          <a:pPr algn="ctr"/>
          <a:r>
            <a:rPr lang="pl-PL" sz="2400" b="1" dirty="0" smtClean="0"/>
            <a:t>Rezerwa Wykonania</a:t>
          </a:r>
          <a:endParaRPr lang="pl-PL" sz="2400" b="1" dirty="0"/>
        </a:p>
        <a:p xmlns:a="http://schemas.openxmlformats.org/drawingml/2006/main">
          <a:pPr algn="just"/>
          <a:endParaRPr lang="pl-PL" dirty="0" smtClean="0"/>
        </a:p>
        <a:p xmlns:a="http://schemas.openxmlformats.org/drawingml/2006/main">
          <a:pPr algn="ctr"/>
          <a:r>
            <a:rPr lang="pl-PL" dirty="0" smtClean="0"/>
            <a:t>W związku z realizacją wartości docelowych dla 2018 r. wskaźników Ram Wykonania, po przeglądzie Programu, Komisja Europejska wydała decyzją o przyznaniu środków Rezerwy Wykonania w wysokości </a:t>
          </a:r>
          <a:r>
            <a:rPr lang="pl-PL" b="1" dirty="0"/>
            <a:t>135 152 793 </a:t>
          </a:r>
          <a:r>
            <a:rPr lang="pl-PL" b="1" dirty="0" smtClean="0"/>
            <a:t>euro</a:t>
          </a:r>
          <a:r>
            <a:rPr lang="pl-PL" dirty="0" smtClean="0"/>
            <a:t>, tj. 6% alokacji UE przeznaczonych na realizację Programu (decyzja KE z dn. 16.08.2019 r.)</a:t>
          </a:r>
        </a:p>
        <a:p xmlns:a="http://schemas.openxmlformats.org/drawingml/2006/main">
          <a:pPr algn="just"/>
          <a:endParaRPr lang="pl-PL" dirty="0" smtClean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41532" cy="496173"/>
          </a:xfrm>
          <a:prstGeom prst="rect">
            <a:avLst/>
          </a:prstGeom>
        </p:spPr>
        <p:txBody>
          <a:bodyPr vert="horz" lIns="91586" tIns="45792" rIns="91586" bIns="45792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5047" y="8"/>
            <a:ext cx="2941532" cy="496173"/>
          </a:xfrm>
          <a:prstGeom prst="rect">
            <a:avLst/>
          </a:prstGeom>
        </p:spPr>
        <p:txBody>
          <a:bodyPr vert="horz" lIns="91586" tIns="45792" rIns="91586" bIns="45792" rtlCol="0"/>
          <a:lstStyle>
            <a:lvl1pPr algn="r">
              <a:defRPr sz="1200"/>
            </a:lvl1pPr>
          </a:lstStyle>
          <a:p>
            <a:fld id="{D8F6125F-04B8-46E4-A731-05E4BE090AA9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5569"/>
            <a:ext cx="2941532" cy="496173"/>
          </a:xfrm>
          <a:prstGeom prst="rect">
            <a:avLst/>
          </a:prstGeom>
        </p:spPr>
        <p:txBody>
          <a:bodyPr vert="horz" lIns="91586" tIns="45792" rIns="91586" bIns="45792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5047" y="9425569"/>
            <a:ext cx="2941532" cy="496173"/>
          </a:xfrm>
          <a:prstGeom prst="rect">
            <a:avLst/>
          </a:prstGeom>
        </p:spPr>
        <p:txBody>
          <a:bodyPr vert="horz" lIns="91586" tIns="45792" rIns="91586" bIns="45792" rtlCol="0" anchor="b"/>
          <a:lstStyle>
            <a:lvl1pPr algn="r">
              <a:defRPr sz="1200"/>
            </a:lvl1pPr>
          </a:lstStyle>
          <a:p>
            <a:fld id="{DCDE1215-4202-491A-949F-C0C1DE8DA6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004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1430" cy="495835"/>
          </a:xfrm>
          <a:prstGeom prst="rect">
            <a:avLst/>
          </a:prstGeom>
        </p:spPr>
        <p:txBody>
          <a:bodyPr vert="horz" lIns="91390" tIns="45700" rIns="91390" bIns="4570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5186" y="0"/>
            <a:ext cx="2941430" cy="495835"/>
          </a:xfrm>
          <a:prstGeom prst="rect">
            <a:avLst/>
          </a:prstGeom>
        </p:spPr>
        <p:txBody>
          <a:bodyPr vert="horz" lIns="91390" tIns="45700" rIns="91390" bIns="45700" rtlCol="0"/>
          <a:lstStyle>
            <a:lvl1pPr algn="r">
              <a:defRPr sz="1200"/>
            </a:lvl1pPr>
          </a:lstStyle>
          <a:p>
            <a:fld id="{3C7867FF-B1B6-42C1-826E-F569E242FF34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700" rIns="91390" bIns="4570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201" y="4712969"/>
            <a:ext cx="5431748" cy="4465896"/>
          </a:xfrm>
          <a:prstGeom prst="rect">
            <a:avLst/>
          </a:prstGeom>
        </p:spPr>
        <p:txBody>
          <a:bodyPr vert="horz" lIns="91390" tIns="45700" rIns="91390" bIns="4570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5941"/>
            <a:ext cx="2941430" cy="495835"/>
          </a:xfrm>
          <a:prstGeom prst="rect">
            <a:avLst/>
          </a:prstGeom>
        </p:spPr>
        <p:txBody>
          <a:bodyPr vert="horz" lIns="91390" tIns="45700" rIns="91390" bIns="4570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5186" y="9425941"/>
            <a:ext cx="2941430" cy="495835"/>
          </a:xfrm>
          <a:prstGeom prst="rect">
            <a:avLst/>
          </a:prstGeom>
        </p:spPr>
        <p:txBody>
          <a:bodyPr vert="horz" lIns="91390" tIns="45700" rIns="91390" bIns="45700" rtlCol="0" anchor="b"/>
          <a:lstStyle>
            <a:lvl1pPr algn="r">
              <a:defRPr sz="1200"/>
            </a:lvl1pPr>
          </a:lstStyle>
          <a:p>
            <a:fld id="{BA382A15-7D2C-4496-B792-3E52DA6C51C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8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2020-09-07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swidnicki.webewid.pl/cms/?page_id=6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spzoz.jgora.pl/zakaz-odwiedzin/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rpo.dolnyslask.pl/wp-content/uploads/2019/10/Poprawa-&#347;wiadcze&#324;-zdrowotnych-w-&#8222;IZER-MED&#8221;&#65533;-RPDS.06.02.00-02-003416&#65533;-3-tarraya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po.dolnyslask.pl/wp-content/uploads/2019/10/DSC_4727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rpo.dolnyslask.pl/wp-content/uploads/2017/12/DSC7369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573016"/>
            <a:ext cx="7772400" cy="29523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SPRAWOZDANIE Z REALIZACJI </a:t>
            </a:r>
            <a:br>
              <a:rPr lang="pl-PL" sz="3600" b="1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REGIONALNEGO PROGRAMU OPERACYJNEGO WOJEWÓDZTWA DOLNOŚLĄSKIEGO 2014-2020</a:t>
            </a:r>
            <a:br>
              <a:rPr lang="pl-PL" sz="3600" b="1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ROK 2019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2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Wrocław</a:t>
            </a:r>
            <a:r>
              <a:rPr lang="pl-PL" sz="20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pl-PL" sz="2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wrzesień 2020</a:t>
            </a:r>
            <a:endParaRPr lang="pl-PL" sz="2000" i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865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03548" y="1052736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i="1" dirty="0" smtClean="0"/>
              <a:t>Efekty realizacji projektów</a:t>
            </a:r>
          </a:p>
          <a:p>
            <a:pPr algn="just"/>
            <a:endParaRPr lang="pl-PL" sz="1600" b="1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37 urzędów i instytucji publicznych wdrożyło technologie prowadzące do ich awansu        cyfrowego,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udostępniono on-line 948 usług publicznych o stopniu dojrzałości co najmniej 3,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107 podmiotów publicznych udostępniło on-line posiadane zasoby – udostępniono</a:t>
            </a:r>
          </a:p>
          <a:p>
            <a:pPr lvl="0" algn="just"/>
            <a:r>
              <a:rPr lang="pl-PL" sz="1600" dirty="0"/>
              <a:t> </a:t>
            </a:r>
            <a:r>
              <a:rPr lang="pl-PL" sz="1600" dirty="0" smtClean="0"/>
              <a:t>   18 161 dokumentów oraz 72 bazy danych,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</a:t>
            </a:r>
            <a:r>
              <a:rPr lang="pl-PL" sz="1600" dirty="0" err="1" smtClean="0"/>
              <a:t>zdigitalizowano</a:t>
            </a:r>
            <a:r>
              <a:rPr lang="pl-PL" sz="1600" dirty="0" smtClean="0"/>
              <a:t> 24 351 dokumentów zawierających informacje sektora publicznego,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uruchomiono 176 systemów teleinformatycznych w podmiotach wykonujących funkcje publiczne.</a:t>
            </a:r>
          </a:p>
          <a:p>
            <a:pPr algn="just"/>
            <a:endParaRPr lang="pl-PL" sz="1600" dirty="0" smtClean="0"/>
          </a:p>
        </p:txBody>
      </p:sp>
      <p:pic>
        <p:nvPicPr>
          <p:cNvPr id="7" name="Obraz 6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07" y="3501008"/>
            <a:ext cx="2232248" cy="298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600" y="4077072"/>
            <a:ext cx="3600400" cy="21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29510" y="9796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3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539552" y="1772816"/>
          <a:ext cx="8077200" cy="473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44208" y="1916832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439 – projekty realizowane 280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98072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i="1" dirty="0" smtClean="0"/>
              <a:t>Efekty realizacji projektów: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wybudowano 289 jednostek wytwarzania energii cieplnej i 880 jednostek wytwarzania energii elektrycznej           z odnawialnych źródeł energii,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uzyskano dodatkową zdolność wytwarzania energii ze źródeł odnawialnych w wysokość 5,75 MW,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termomodernizacji poddano budynki o powierzchni 711 823,38 m </a:t>
            </a:r>
            <a:r>
              <a:rPr lang="pl-PL" sz="1400" baseline="30000" dirty="0" smtClean="0"/>
              <a:t>2 </a:t>
            </a:r>
            <a:r>
              <a:rPr lang="pl-PL" sz="1400" dirty="0" smtClean="0"/>
              <a:t>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lepszą klasę zużycia energii uzyskało 5 580 gospodarstw domowych,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roczny spadek emisji gazów cieplarnianych wyniósł 27 504 ton równoważnika CO</a:t>
            </a:r>
            <a:r>
              <a:rPr lang="pl-PL" sz="1400" baseline="-25000" dirty="0" smtClean="0"/>
              <a:t>2</a:t>
            </a:r>
            <a:r>
              <a:rPr lang="pl-PL" sz="1400" dirty="0" smtClean="0"/>
              <a:t>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wybudowano 34 obiekty </a:t>
            </a:r>
            <a:r>
              <a:rPr lang="pl-PL" sz="1400" dirty="0" err="1" smtClean="0"/>
              <a:t>park&amp;ride</a:t>
            </a:r>
            <a:r>
              <a:rPr lang="pl-PL" sz="1400" dirty="0" smtClean="0"/>
              <a:t>, gdzie utworzono 1 470 miejsc postojowych, w tym 90 miejsc dla osób             z niepełnosprawnościami,  z miejsc tych skorzystało 181 068 pojazdów,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zakupiono 135 jednostek taboru pasażerskiego dla transportu w komunikacji zbiorowej, na 12 894 miejsc,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wybudowano lub wyznaczono 110,50 km dróg rowerowych oraz wybudowano 24 miejsc typu „</a:t>
            </a:r>
            <a:r>
              <a:rPr lang="pl-PL" sz="1400" dirty="0" err="1" smtClean="0"/>
              <a:t>bike&amp;ride</a:t>
            </a:r>
            <a:r>
              <a:rPr lang="pl-PL" sz="1400" dirty="0" smtClean="0"/>
              <a:t>”,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wyprodukowano 2 106,59 </a:t>
            </a:r>
            <a:r>
              <a:rPr lang="pl-PL" sz="1400" dirty="0" err="1" smtClean="0"/>
              <a:t>MWht</a:t>
            </a:r>
            <a:r>
              <a:rPr lang="pl-PL" sz="1400" dirty="0" smtClean="0"/>
              <a:t>/rok energii cieplnej oraz 3 870,62 </a:t>
            </a:r>
            <a:r>
              <a:rPr lang="pl-PL" sz="1400" dirty="0" err="1" smtClean="0"/>
              <a:t>MWhe</a:t>
            </a:r>
            <a:r>
              <a:rPr lang="pl-PL" sz="1400" dirty="0" smtClean="0"/>
              <a:t>/rok energii elektrycznej z nowo</a:t>
            </a:r>
          </a:p>
          <a:p>
            <a:pPr lvl="0" algn="just"/>
            <a:r>
              <a:rPr lang="pl-PL" sz="1400" dirty="0"/>
              <a:t> </a:t>
            </a:r>
            <a:r>
              <a:rPr lang="pl-PL" sz="1400" dirty="0" smtClean="0"/>
              <a:t>  wybudowanych instalacji wykorzystujących odnawialne źródła energii,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wybudowano 35,65 km oraz zmodernizowano 97,46 km sieci elektroenergetycznych umożliwiającej </a:t>
            </a:r>
            <a:r>
              <a:rPr lang="pl-PL" sz="1400" dirty="0" err="1" smtClean="0"/>
              <a:t>przesył</a:t>
            </a:r>
            <a:r>
              <a:rPr lang="pl-PL" sz="1400" dirty="0" smtClean="0"/>
              <a:t>  energii z odnawialnych źródeł energii,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zmodernizowano energetycznie 470 budynków oraz wymieniono 218 źródeł ciepła.</a:t>
            </a:r>
            <a:endParaRPr lang="pl-PL" sz="1400" dirty="0"/>
          </a:p>
        </p:txBody>
      </p:sp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280831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hlinkClick r:id="rId5" tooltip="&quot;Zakaz odwiedzin!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03" y="4812974"/>
            <a:ext cx="3033787" cy="1772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29510" y="1004161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4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467544" y="1916832"/>
          <a:ext cx="81438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73520" y="2070140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140 – projekty realizowane 102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112474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/>
              <a:t>Efekty realizacji projektów</a:t>
            </a:r>
          </a:p>
          <a:p>
            <a:endParaRPr lang="pl-PL" sz="1400" b="1" i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wybudowano 145,9 km sieci kanalizacji sanitarnej oraz 5,94 km sieci wodociągowej,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28 170 dodatkowych osób korzysta z ulepszonego oczyszczania ścieków,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wsparcie uzyskało 18 instytucji kultury,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przeprowadzono renowację 50 zabytków,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utworzono 138,2 km szlaków turystycznych,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powstało 72,56 km ścieżek rowerowych na terenach cennych przyrodniczo,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16 jednostek służb ratowniczych doposażono w sprzęt do prowadzenia akcji ratowniczych i usuwania skutków katastrof,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zakupiono 12 wozów pożarniczych wyposażonych w sprzęt do prowadzenia akcji ratowniczych i usuwania skutków katastrof.</a:t>
            </a:r>
            <a:endParaRPr lang="pl-PL" sz="1400" dirty="0"/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57098" cy="191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11942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10527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5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611560" y="1916832"/>
          <a:ext cx="799147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86298" y="2064612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39 – projekty realizowane     15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119675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Efekty realizacji projektów</a:t>
            </a:r>
          </a:p>
          <a:p>
            <a:pPr algn="ctr"/>
            <a:endParaRPr lang="pl-PL" dirty="0" smtClean="0"/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  wybudowano 22,46 km nowych dróg oraz zmodernizowano 76,01 km dróg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  zmodernizowano 6,14 km linii kolejowych,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  zakupiono 11 jednostek taboru kolejowego dla przewozu 5 929 pasażerów,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  zmodernizowano 4 przystanki kolejowe oraz 3 dworce</a:t>
            </a:r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816424" cy="262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Nowa hala serwisowa dla pociągów Kolei Dolnośląskich w Legnic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104456" cy="263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126876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6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539552" y="1844824"/>
          <a:ext cx="797242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86298" y="2070140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366 – projekty realizowane 108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1196752"/>
            <a:ext cx="83529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Efekty realizacji projektów</a:t>
            </a:r>
          </a:p>
          <a:p>
            <a:endParaRPr lang="pl-PL" sz="1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wsparto 15 obiektów, w których realizowane są usługi społeczne,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44 podmioty lecznicze uzyskały dofinansowanie na zakup wyposażenia i sprzętu medycznego, w których z opieki zdrowotnej może korzystać 119 558 osób,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utworzono 14 nowych żłobków, w których opieką objęto 645 dzieci,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wyremontowano 93 budynki mieszkalne na obszarach miejskich oraz zrewitalizowano 15,49 ha terenów miejskich (place, przestrzenie między budynkami, skwery).</a:t>
            </a:r>
          </a:p>
          <a:p>
            <a:endParaRPr lang="pl-PL" sz="1400" dirty="0" smtClean="0"/>
          </a:p>
        </p:txBody>
      </p:sp>
      <p:pic>
        <p:nvPicPr>
          <p:cNvPr id="6" name="Obraz 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717032"/>
            <a:ext cx="3456384" cy="2274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85393" y="1116033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7</a:t>
            </a:r>
          </a:p>
          <a:p>
            <a:pPr algn="ctr"/>
            <a:r>
              <a:rPr lang="pl-PL" sz="1600" b="1" dirty="0" smtClean="0"/>
              <a:t> </a:t>
            </a:r>
            <a:r>
              <a:rPr lang="pl-PL" sz="1200" b="1" dirty="0" smtClean="0"/>
              <a:t>według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587283277"/>
              </p:ext>
            </p:extLst>
          </p:nvPr>
        </p:nvGraphicFramePr>
        <p:xfrm>
          <a:off x="323528" y="1885474"/>
          <a:ext cx="8217024" cy="466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66674" y="1885474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132 – projekty realizowane 108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883804671"/>
              </p:ext>
            </p:extLst>
          </p:nvPr>
        </p:nvGraphicFramePr>
        <p:xfrm>
          <a:off x="395536" y="1124744"/>
          <a:ext cx="8280920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63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16124" y="148478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/>
              <a:t>Efekty realizacji projektów</a:t>
            </a:r>
          </a:p>
          <a:p>
            <a:pPr algn="just"/>
            <a:endParaRPr lang="pl-PL" sz="1600" dirty="0" smtClean="0"/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utworzono 25 przedszkoli, z których opieki korzysta 2 559 dzieci,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100 szkół podstawowych i ponadpodstawowych uzyskało dofinansowanie na modernizację, zakup wyposażenia, utworzenie pracowni, w których naukę pobiera 50 659 uczniów,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600" dirty="0" smtClean="0"/>
              <a:t>  40 placówek kształcenia zawodowego uzyskało wsparcie na zakup wyposażenia pracowni, utworzenie i wyposażenie warsztatów w szkołach umożliwiających praktyczną naukę zawodu, z których korzysta 7 392 uczniów.</a:t>
            </a:r>
            <a:endParaRPr lang="pl-PL" sz="1600" dirty="0"/>
          </a:p>
        </p:txBody>
      </p:sp>
      <p:pic>
        <p:nvPicPr>
          <p:cNvPr id="7" name="Obraz 6" descr="Mysłakowice - zdjęcie przedszkola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23224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194421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/>
          <p:nvPr/>
        </p:nvGraphicFramePr>
        <p:xfrm>
          <a:off x="467544" y="1988840"/>
          <a:ext cx="809625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899592" y="109948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EFS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70426" y="2276872"/>
            <a:ext cx="2443403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1 288 – projekty realizowane</a:t>
            </a:r>
          </a:p>
          <a:p>
            <a:pPr algn="ctr"/>
            <a:r>
              <a:rPr lang="pl-PL" sz="1400" dirty="0" smtClean="0"/>
              <a:t>646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/>
          <p:nvPr/>
        </p:nvGraphicFramePr>
        <p:xfrm>
          <a:off x="611560" y="2132856"/>
          <a:ext cx="804862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32604" y="10527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8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2338914"/>
            <a:ext cx="2443403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415 – projekty realizowane</a:t>
            </a:r>
          </a:p>
          <a:p>
            <a:pPr algn="ctr"/>
            <a:r>
              <a:rPr lang="pl-PL" sz="1400" dirty="0" smtClean="0"/>
              <a:t>220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1268760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/>
              <a:t>Efekty realizacji projektów</a:t>
            </a:r>
          </a:p>
          <a:p>
            <a:pPr algn="ctr"/>
            <a:endParaRPr lang="pl-PL" sz="800" dirty="0" smtClean="0"/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wsparcie uzyskało 26 529 osób bezrobotnych, w tym 20 229 osób o niskich kwalifikacjach,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wsparciem objęto 2 577 osób z niepełnosprawnościami, z których pracę uzyskało 1 353 osób,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dotacje na rozpoczęcie działalności gospodarczej otrzymało 9 476 osób, 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usługami rozwojowymi objęto 2 332 mikro–, małe i średnie przedsiębiorstwa, 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41 351 osób w wieku 50 lat i więcej uzyskało wsparcie,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w żłobkach, klubach malucha utworzono 2 369 miejsc dla dzieci do lat 3,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3 564 osoby opiekujące się dziećmi do lat 3 uzyskało możliwość powrotu na rynek pracy,</a:t>
            </a:r>
          </a:p>
          <a:p>
            <a:pPr lvl="0">
              <a:buFont typeface="Wingdings" pitchFamily="2" charset="2"/>
              <a:buChar char="Ø"/>
            </a:pPr>
            <a:r>
              <a:rPr lang="pl-PL" sz="1600" dirty="0" smtClean="0"/>
              <a:t>  z profilaktycznych programów zdrowotnych skorzystało 60 801 osób.</a:t>
            </a:r>
            <a:endParaRPr lang="pl-PL" sz="1600" dirty="0"/>
          </a:p>
        </p:txBody>
      </p:sp>
      <p:pic>
        <p:nvPicPr>
          <p:cNvPr id="5" name="Obraz 4" descr="Q:\Informacja i Promocja\RPO WD 2014-2020\OPISY PROJEKTÓW 2017_2018\DWUP\Bolków 1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67672"/>
            <a:ext cx="1385696" cy="246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Q:\Informacja i Promocja\RPO WD 2014-2020\OPISY PROJEKTÓW 2017_2018\DWUP\IMG_20170529_10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3321620" cy="1868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/>
          <p:nvPr/>
        </p:nvGraphicFramePr>
        <p:xfrm>
          <a:off x="539552" y="1988840"/>
          <a:ext cx="804862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377880" y="2132856"/>
            <a:ext cx="2443403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241 – projekty realizowane</a:t>
            </a:r>
          </a:p>
          <a:p>
            <a:pPr algn="ctr"/>
            <a:r>
              <a:rPr lang="pl-PL" sz="1400" dirty="0" smtClean="0"/>
              <a:t>72 – projekty zakończone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55576" y="101547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9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55576" y="162880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Efekty realizacji projektów</a:t>
            </a:r>
          </a:p>
          <a:p>
            <a:pPr algn="just"/>
            <a:endParaRPr lang="pl-PL" dirty="0" smtClean="0"/>
          </a:p>
          <a:p>
            <a:pPr lvl="0" algn="just">
              <a:buFont typeface="Wingdings" pitchFamily="2" charset="2"/>
              <a:buChar char="Ø"/>
            </a:pPr>
            <a:r>
              <a:rPr lang="pl-PL" dirty="0" smtClean="0"/>
              <a:t>  wsparciem objęto 11 914 osób zagrożonych ubóstwem lub wykluczeniem społecznym, w tym 4 404 osoby z niepełnosprawnościami:</a:t>
            </a:r>
          </a:p>
          <a:p>
            <a:pPr algn="just"/>
            <a:r>
              <a:rPr lang="pl-PL" dirty="0" smtClean="0"/>
              <a:t>– kwalifikacje podniosło 1 818 osób,</a:t>
            </a:r>
          </a:p>
          <a:p>
            <a:pPr algn="just"/>
            <a:r>
              <a:rPr lang="pl-PL" dirty="0" smtClean="0"/>
              <a:t>– pracę znalazło 1 515 osób,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dirty="0" smtClean="0"/>
              <a:t>  usługami społecznymi (usługi asystenckie i opiekuńcze) objęto 6 859 osób,       w tym 2 963 osoby z niepełnosprawnościami,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dirty="0" smtClean="0"/>
              <a:t>  utworzono bądź wsparto funkcjonujące 769 podmioty ekonomii społecznej:</a:t>
            </a:r>
          </a:p>
          <a:p>
            <a:pPr algn="just"/>
            <a:r>
              <a:rPr lang="pl-PL" dirty="0" smtClean="0"/>
              <a:t>– utworzono 303 miejsca pracy w przedsiębiorstwach społecznych.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/>
          <p:nvPr/>
        </p:nvGraphicFramePr>
        <p:xfrm>
          <a:off x="539552" y="2132856"/>
          <a:ext cx="801052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58510" y="2276872"/>
            <a:ext cx="2443403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589 – projekty realizowane</a:t>
            </a:r>
          </a:p>
          <a:p>
            <a:pPr algn="ctr"/>
            <a:r>
              <a:rPr lang="pl-PL" sz="1400" dirty="0" smtClean="0"/>
              <a:t>326 – projekty zakończone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99592" y="107181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10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980729"/>
            <a:ext cx="864096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i="1" dirty="0" smtClean="0"/>
              <a:t>Efekty realizacji projektów</a:t>
            </a:r>
            <a:endParaRPr lang="pl-PL" sz="1300" dirty="0" smtClean="0"/>
          </a:p>
          <a:p>
            <a:pPr lvl="0">
              <a:buFont typeface="Wingdings" pitchFamily="2" charset="2"/>
              <a:buChar char="Ø"/>
            </a:pPr>
            <a:r>
              <a:rPr lang="pl-PL" sz="1400" dirty="0" smtClean="0"/>
              <a:t>  podniesienie jakości nauczania w placówkach przedszkolnych, szkołach podstawowych i ponadpodstawowych:</a:t>
            </a:r>
          </a:p>
          <a:p>
            <a:r>
              <a:rPr lang="pl-PL" sz="1400" dirty="0" smtClean="0"/>
              <a:t>– dofinansowano 3 995 miejsc w placówkach wychowania przedszkolnego,</a:t>
            </a:r>
          </a:p>
          <a:p>
            <a:r>
              <a:rPr lang="pl-PL" sz="1400" dirty="0" smtClean="0"/>
              <a:t>– z zajęć dodatkowych w przedszkolach skorzystało 8 499 dzieci,</a:t>
            </a:r>
          </a:p>
          <a:p>
            <a:r>
              <a:rPr lang="pl-PL" sz="1400" dirty="0" smtClean="0"/>
              <a:t>– w 524 szkołach zostały doposażone pracownie przedmiotowe,</a:t>
            </a:r>
          </a:p>
          <a:p>
            <a:r>
              <a:rPr lang="pl-PL" sz="1400" dirty="0" smtClean="0"/>
              <a:t>– ze wsparcia skorzystało 96 177 uczniów,</a:t>
            </a:r>
          </a:p>
          <a:p>
            <a:r>
              <a:rPr lang="pl-PL" sz="1400" dirty="0" smtClean="0"/>
              <a:t>– kwalifikacje i kompetencje podniosło 4 985 nauczycieli, w tym w zakresie TIK – 3 729,</a:t>
            </a:r>
          </a:p>
          <a:p>
            <a:pPr lvl="0">
              <a:buFont typeface="Wingdings" pitchFamily="2" charset="2"/>
              <a:buChar char="Ø"/>
            </a:pPr>
            <a:r>
              <a:rPr lang="pl-PL" sz="1400" dirty="0" smtClean="0"/>
              <a:t>  kształcenie zawodowe:</a:t>
            </a:r>
          </a:p>
          <a:p>
            <a:r>
              <a:rPr lang="pl-PL" sz="1400" dirty="0" smtClean="0"/>
              <a:t>– 788 nauczycieli zawodu podniosło kwalifikacje,</a:t>
            </a:r>
          </a:p>
          <a:p>
            <a:r>
              <a:rPr lang="pl-PL" sz="1400" dirty="0" smtClean="0"/>
              <a:t>– wyposażono 197 szkół kształcenia zawodowego (pracownie, warsztaty),</a:t>
            </a:r>
          </a:p>
          <a:p>
            <a:r>
              <a:rPr lang="pl-PL" sz="1400" dirty="0" smtClean="0"/>
              <a:t>– w stażach i praktykach zawodowych u pracodawcy wzięło udział 7 751 uczniów szkół zawodowych,</a:t>
            </a:r>
          </a:p>
          <a:p>
            <a:r>
              <a:rPr lang="pl-PL" sz="1400" dirty="0" smtClean="0"/>
              <a:t>– w pozaszkolnych formach kształcenia uczestniczyło 6 466 osób,</a:t>
            </a:r>
          </a:p>
          <a:p>
            <a:r>
              <a:rPr lang="pl-PL" sz="1400" dirty="0" smtClean="0"/>
              <a:t>– dofinansowano 13 centrów kształcenia zawodowego i ustawicznego,</a:t>
            </a:r>
          </a:p>
          <a:p>
            <a:pPr lvl="0">
              <a:buFont typeface="Wingdings" pitchFamily="2" charset="2"/>
              <a:buChar char="Ø"/>
            </a:pPr>
            <a:r>
              <a:rPr lang="pl-PL" sz="1400" dirty="0" smtClean="0"/>
              <a:t>  kształcenie ustawiczne:</a:t>
            </a:r>
          </a:p>
          <a:p>
            <a:r>
              <a:rPr lang="pl-PL" sz="1400" dirty="0" smtClean="0"/>
              <a:t>– 19 353 osób w wieku 25 lat i więcej uzyskało kwalifikacje,</a:t>
            </a:r>
          </a:p>
          <a:p>
            <a:r>
              <a:rPr lang="pl-PL" sz="1400" dirty="0" smtClean="0"/>
              <a:t>– 12 101 osób w wieku 50 lat i więcej uzyskało kwalifikacje,</a:t>
            </a:r>
          </a:p>
          <a:p>
            <a:r>
              <a:rPr lang="pl-PL" sz="1400" dirty="0" smtClean="0"/>
              <a:t>– 18 189 osób podniosło niskie kwalifikacje.</a:t>
            </a:r>
            <a:endParaRPr lang="pl-PL" sz="1400" dirty="0"/>
          </a:p>
        </p:txBody>
      </p:sp>
      <p:pic>
        <p:nvPicPr>
          <p:cNvPr id="6" name="Obraz 5" descr="Q:\Informacja i Promocja\RPO WD 2014-2020\OPISY PROJEKTÓW 2017_2018\IZ\EFS\10.1\DSC028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97" y="4837875"/>
            <a:ext cx="2692488" cy="178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Q:\Informacja i Promocja\RPO WD 2014-2020\OPISY PROJEKTÓW 2017_2018\IZ\EFS\10.1\IS_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3972"/>
            <a:ext cx="2647784" cy="1767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/>
          <p:nvPr/>
        </p:nvGraphicFramePr>
        <p:xfrm>
          <a:off x="611560" y="2060848"/>
          <a:ext cx="8010525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443652" y="2276872"/>
            <a:ext cx="2443403" cy="738664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43 – projekty realizowane</a:t>
            </a:r>
          </a:p>
          <a:p>
            <a:pPr algn="ctr"/>
            <a:r>
              <a:rPr lang="pl-PL" sz="1400" dirty="0" smtClean="0"/>
              <a:t>28 – projekty zakończone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101232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11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7544" y="1052736"/>
            <a:ext cx="82089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Kwestie mające wpływ na wdrażanie Programu</a:t>
            </a:r>
          </a:p>
          <a:p>
            <a:endParaRPr lang="pl-PL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problemy beneficjentów związane z </a:t>
            </a:r>
            <a:r>
              <a:rPr lang="pl-PL" sz="1600" dirty="0" smtClean="0"/>
              <a:t>przeprowadzaniem procedury przetargowej – brak wykonawców </a:t>
            </a:r>
            <a:r>
              <a:rPr lang="pl-PL" sz="1600" dirty="0"/>
              <a:t>oraz wzrost cen </a:t>
            </a:r>
            <a:r>
              <a:rPr lang="pl-PL" sz="1600" dirty="0" smtClean="0"/>
              <a:t>robót i </a:t>
            </a:r>
            <a:r>
              <a:rPr lang="pl-PL" sz="1600" dirty="0"/>
              <a:t>usług </a:t>
            </a:r>
            <a:r>
              <a:rPr lang="pl-PL" sz="1600" dirty="0" smtClean="0"/>
              <a:t>budowlanych; w </a:t>
            </a:r>
            <a:r>
              <a:rPr lang="pl-PL" sz="1600" dirty="0"/>
              <a:t>ramach EFS oferty wykonawców przekraczały obowiązujące stawki </a:t>
            </a:r>
            <a:r>
              <a:rPr lang="pl-PL" sz="1600" dirty="0" smtClean="0"/>
              <a:t>określone w </a:t>
            </a:r>
            <a:r>
              <a:rPr lang="pl-PL" sz="1600" dirty="0"/>
              <a:t>Katalogu </a:t>
            </a:r>
            <a:r>
              <a:rPr lang="pl-PL" sz="1600" dirty="0" smtClean="0"/>
              <a:t>Stawek Maksymalnych;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5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/>
              <a:t>t</a:t>
            </a:r>
            <a:r>
              <a:rPr lang="pl-PL" sz="1600" dirty="0" smtClean="0"/>
              <a:t>rudności w rekrutacji uczestników projektów w ramach Osi Priorytetowej 10 </a:t>
            </a:r>
            <a:r>
              <a:rPr lang="pl-PL" sz="1600" i="1" dirty="0" smtClean="0"/>
              <a:t>Edukacja </a:t>
            </a:r>
            <a:r>
              <a:rPr lang="pl-PL" sz="1600" dirty="0" smtClean="0"/>
              <a:t>wpływało na wolniejsze tempo wydatkowania środków przez beneficjentów.;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4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problemy we wdrażaniu instrumentów finansowych: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 smtClean="0"/>
              <a:t>PI 3c </a:t>
            </a:r>
            <a:r>
              <a:rPr lang="pl-PL" sz="1600" i="1" dirty="0" smtClean="0"/>
              <a:t>Rozwój produktów i usług w MŚP</a:t>
            </a:r>
            <a:r>
              <a:rPr lang="pl-PL" sz="1600" dirty="0" smtClean="0"/>
              <a:t> (OP 1) – trudności w realizacji wsparcia w postaci poręczeń wynikających głównie z uwarunkowań proceduralno-rynkowych i niskiego zainteresowania tym instrumentem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 smtClean="0"/>
              <a:t>PI 4c </a:t>
            </a:r>
            <a:r>
              <a:rPr lang="pl-PL" sz="1600" i="1" dirty="0" smtClean="0"/>
              <a:t>Efektywność energetyczna w budynkach użyteczności publicznej i sektorze mieszkaniowym </a:t>
            </a:r>
            <a:r>
              <a:rPr lang="pl-PL" sz="1600" dirty="0" smtClean="0"/>
              <a:t>(OP 3)</a:t>
            </a:r>
            <a:r>
              <a:rPr lang="pl-PL" sz="1600" i="1" dirty="0" smtClean="0"/>
              <a:t> – </a:t>
            </a:r>
            <a:r>
              <a:rPr lang="pl-PL" sz="1600" dirty="0" smtClean="0"/>
              <a:t>niskie zainteresowanie</a:t>
            </a:r>
            <a:r>
              <a:rPr lang="pl-PL" sz="1600" i="1" dirty="0" smtClean="0"/>
              <a:t> </a:t>
            </a:r>
            <a:r>
              <a:rPr lang="pl-PL" sz="1600" dirty="0" smtClean="0"/>
              <a:t>potencjalnych odbiorców wsparciem w postaci pożyczek związane z dostępnością finansowania inwestycji w ramach dotacji z innych źródeł.</a:t>
            </a:r>
            <a:endParaRPr lang="pl-PL" sz="1600" dirty="0" smtClean="0">
              <a:solidFill>
                <a:srgbClr val="FF000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 smtClean="0"/>
              <a:t>PI 8.iii </a:t>
            </a:r>
            <a:r>
              <a:rPr lang="pl-PL" sz="1600" i="1" dirty="0" err="1" smtClean="0"/>
              <a:t>Samozatrudnienie</a:t>
            </a:r>
            <a:r>
              <a:rPr lang="pl-PL" sz="1600" i="1" dirty="0" smtClean="0"/>
              <a:t>, przedsiębiorczość oraz tworzenie nowych miejsc pracy</a:t>
            </a:r>
            <a:r>
              <a:rPr lang="pl-PL" sz="1600" dirty="0" smtClean="0"/>
              <a:t> – wolne tempo wykorzystania środków dostępnych w postaci pożyczek było skutkiem poprawy sytuacji na rynku pracy w województwie dolnośląskim, tj. głównie zmniejszenie osób pozostających bez pracy, do których było skierowane wsparcie, a także dostępność środków w postaci dotacji. </a:t>
            </a:r>
          </a:p>
          <a:p>
            <a:pPr marL="285750" indent="-285750"/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olny kształt 5"/>
          <p:cNvSpPr/>
          <p:nvPr/>
        </p:nvSpPr>
        <p:spPr>
          <a:xfrm>
            <a:off x="4632653" y="996467"/>
            <a:ext cx="2111138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250" tIns="314769" rIns="284251" bIns="3147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100" kern="1200" dirty="0">
              <a:solidFill>
                <a:srgbClr val="FF0000"/>
              </a:solidFill>
            </a:endParaRPr>
          </a:p>
        </p:txBody>
      </p:sp>
      <p:sp>
        <p:nvSpPr>
          <p:cNvPr id="7" name="Dowolny kształt 6"/>
          <p:cNvSpPr/>
          <p:nvPr/>
        </p:nvSpPr>
        <p:spPr>
          <a:xfrm>
            <a:off x="6807854" y="1413789"/>
            <a:ext cx="2708078" cy="1280563"/>
          </a:xfrm>
          <a:custGeom>
            <a:avLst/>
            <a:gdLst>
              <a:gd name="connsiteX0" fmla="*/ 0 w 1681222"/>
              <a:gd name="connsiteY0" fmla="*/ 0 h 903882"/>
              <a:gd name="connsiteX1" fmla="*/ 1681222 w 1681222"/>
              <a:gd name="connsiteY1" fmla="*/ 0 h 903882"/>
              <a:gd name="connsiteX2" fmla="*/ 1681222 w 1681222"/>
              <a:gd name="connsiteY2" fmla="*/ 903882 h 903882"/>
              <a:gd name="connsiteX3" fmla="*/ 0 w 1681222"/>
              <a:gd name="connsiteY3" fmla="*/ 903882 h 903882"/>
              <a:gd name="connsiteX4" fmla="*/ 0 w 1681222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222" h="903882">
                <a:moveTo>
                  <a:pt x="0" y="0"/>
                </a:moveTo>
                <a:lnTo>
                  <a:pt x="1681222" y="0"/>
                </a:lnTo>
                <a:lnTo>
                  <a:pt x="1681222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 dirty="0">
              <a:solidFill>
                <a:srgbClr val="FF0000"/>
              </a:solidFill>
            </a:endParaRPr>
          </a:p>
        </p:txBody>
      </p:sp>
      <p:sp>
        <p:nvSpPr>
          <p:cNvPr id="8" name="Dowolny kształt 7"/>
          <p:cNvSpPr/>
          <p:nvPr/>
        </p:nvSpPr>
        <p:spPr>
          <a:xfrm>
            <a:off x="2307062" y="930937"/>
            <a:ext cx="2111138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D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84250" tIns="314769" rIns="284251" bIns="31476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100" dirty="0">
              <a:solidFill>
                <a:srgbClr val="FF0000"/>
              </a:solidFill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3408195" y="2765341"/>
            <a:ext cx="2111138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250" tIns="314769" rIns="284251" bIns="31476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100" kern="1200" dirty="0">
              <a:solidFill>
                <a:srgbClr val="FF0000"/>
              </a:solidFill>
            </a:endParaRPr>
          </a:p>
        </p:txBody>
      </p:sp>
      <p:sp>
        <p:nvSpPr>
          <p:cNvPr id="10" name="Dowolny kształt 9"/>
          <p:cNvSpPr/>
          <p:nvPr/>
        </p:nvSpPr>
        <p:spPr>
          <a:xfrm>
            <a:off x="780195" y="3225360"/>
            <a:ext cx="2620721" cy="1280563"/>
          </a:xfrm>
          <a:custGeom>
            <a:avLst/>
            <a:gdLst>
              <a:gd name="connsiteX0" fmla="*/ 0 w 1626989"/>
              <a:gd name="connsiteY0" fmla="*/ 0 h 903882"/>
              <a:gd name="connsiteX1" fmla="*/ 1626989 w 1626989"/>
              <a:gd name="connsiteY1" fmla="*/ 0 h 903882"/>
              <a:gd name="connsiteX2" fmla="*/ 1626989 w 1626989"/>
              <a:gd name="connsiteY2" fmla="*/ 903882 h 903882"/>
              <a:gd name="connsiteX3" fmla="*/ 0 w 1626989"/>
              <a:gd name="connsiteY3" fmla="*/ 903882 h 903882"/>
              <a:gd name="connsiteX4" fmla="*/ 0 w 1626989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989" h="903882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 dirty="0">
              <a:solidFill>
                <a:srgbClr val="FF0000"/>
              </a:solidFill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5768300" y="2798505"/>
            <a:ext cx="2111138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 dirty="0">
              <a:solidFill>
                <a:srgbClr val="FF0000"/>
              </a:solidFill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4648402" y="4591673"/>
            <a:ext cx="2111138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6807854" y="5036931"/>
            <a:ext cx="2804706" cy="1280563"/>
          </a:xfrm>
          <a:custGeom>
            <a:avLst/>
            <a:gdLst>
              <a:gd name="connsiteX0" fmla="*/ 0 w 1681222"/>
              <a:gd name="connsiteY0" fmla="*/ 0 h 903882"/>
              <a:gd name="connsiteX1" fmla="*/ 1681222 w 1681222"/>
              <a:gd name="connsiteY1" fmla="*/ 0 h 903882"/>
              <a:gd name="connsiteX2" fmla="*/ 1681222 w 1681222"/>
              <a:gd name="connsiteY2" fmla="*/ 903882 h 903882"/>
              <a:gd name="connsiteX3" fmla="*/ 0 w 1681222"/>
              <a:gd name="connsiteY3" fmla="*/ 903882 h 903882"/>
              <a:gd name="connsiteX4" fmla="*/ 0 w 1681222"/>
              <a:gd name="connsiteY4" fmla="*/ 0 h 9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222" h="903882">
                <a:moveTo>
                  <a:pt x="0" y="0"/>
                </a:moveTo>
                <a:lnTo>
                  <a:pt x="1681222" y="0"/>
                </a:lnTo>
                <a:lnTo>
                  <a:pt x="1681222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 dirty="0">
              <a:solidFill>
                <a:srgbClr val="FF0000"/>
              </a:solidFill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2447977" y="4524512"/>
            <a:ext cx="2111138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kern="1200" dirty="0">
              <a:solidFill>
                <a:srgbClr val="FF0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495850" y="1597966"/>
            <a:ext cx="18246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/>
              <a:t>alokacja </a:t>
            </a:r>
            <a:r>
              <a:rPr lang="pl-PL" sz="1600" b="1" dirty="0"/>
              <a:t>Programu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2 252 546 589 euro</a:t>
            </a:r>
          </a:p>
          <a:p>
            <a:pPr algn="ctr"/>
            <a:r>
              <a:rPr lang="pl-PL" sz="1400" dirty="0"/>
              <a:t>(z rezerwą wykonania</a:t>
            </a:r>
            <a:r>
              <a:rPr lang="pl-PL" sz="1400" dirty="0" smtClean="0"/>
              <a:t>)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677059" y="1305577"/>
            <a:ext cx="2022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nabory</a:t>
            </a:r>
            <a:r>
              <a:rPr lang="pl-PL" sz="1400" dirty="0" smtClean="0"/>
              <a:t> </a:t>
            </a:r>
          </a:p>
          <a:p>
            <a:pPr algn="ctr"/>
            <a:r>
              <a:rPr lang="pl-PL" sz="1400" dirty="0" smtClean="0"/>
              <a:t>ogłoszono </a:t>
            </a:r>
            <a:r>
              <a:rPr lang="pl-PL" sz="1400" b="1" dirty="0" smtClean="0"/>
              <a:t>372 </a:t>
            </a:r>
            <a:r>
              <a:rPr lang="pl-PL" sz="1400" dirty="0" smtClean="0"/>
              <a:t>nabory, </a:t>
            </a:r>
          </a:p>
          <a:p>
            <a:pPr algn="ctr"/>
            <a:r>
              <a:rPr lang="pl-PL" sz="1400" dirty="0" smtClean="0"/>
              <a:t>w których wartość środków UE  wyniosła</a:t>
            </a:r>
          </a:p>
          <a:p>
            <a:pPr algn="ctr"/>
            <a:r>
              <a:rPr lang="pl-PL" sz="1400" dirty="0" smtClean="0"/>
              <a:t>2 322 530 229,08 euro  </a:t>
            </a:r>
          </a:p>
          <a:p>
            <a:pPr algn="ctr"/>
            <a:r>
              <a:rPr lang="pl-PL" sz="1400" dirty="0" smtClean="0"/>
              <a:t> tj. </a:t>
            </a:r>
            <a:r>
              <a:rPr lang="pl-PL" sz="1400" b="1" dirty="0" smtClean="0"/>
              <a:t>103,11% alokacji</a:t>
            </a:r>
            <a:r>
              <a:rPr lang="pl-PL" sz="1400" dirty="0" smtClean="0"/>
              <a:t>         </a:t>
            </a:r>
            <a:endParaRPr lang="pl-PL" sz="1400" dirty="0"/>
          </a:p>
        </p:txBody>
      </p:sp>
      <p:sp>
        <p:nvSpPr>
          <p:cNvPr id="17" name="Prostokąt 16"/>
          <p:cNvSpPr/>
          <p:nvPr/>
        </p:nvSpPr>
        <p:spPr>
          <a:xfrm>
            <a:off x="3377109" y="3155638"/>
            <a:ext cx="2142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zatwierdzono</a:t>
            </a:r>
            <a:r>
              <a:rPr lang="pl-PL" sz="1400" dirty="0" smtClean="0"/>
              <a:t> </a:t>
            </a:r>
          </a:p>
          <a:p>
            <a:pPr algn="ctr"/>
            <a:r>
              <a:rPr lang="pl-PL" sz="1400" dirty="0" smtClean="0"/>
              <a:t>do </a:t>
            </a:r>
            <a:r>
              <a:rPr lang="pl-PL" sz="1400" dirty="0"/>
              <a:t>dofinansowania </a:t>
            </a:r>
            <a:endParaRPr lang="pl-PL" sz="1400" dirty="0" smtClean="0"/>
          </a:p>
          <a:p>
            <a:pPr algn="ctr"/>
            <a:r>
              <a:rPr lang="pl-PL" sz="1400" b="1" dirty="0" smtClean="0"/>
              <a:t>3 938 </a:t>
            </a:r>
            <a:r>
              <a:rPr lang="pl-PL" sz="1400" dirty="0" smtClean="0"/>
              <a:t>projektów, </a:t>
            </a:r>
            <a:endParaRPr lang="pl-PL" sz="1400" dirty="0"/>
          </a:p>
          <a:p>
            <a:pPr algn="ctr"/>
            <a:r>
              <a:rPr lang="pl-PL" sz="1400" dirty="0" smtClean="0"/>
              <a:t>o  wartości środków </a:t>
            </a:r>
            <a:r>
              <a:rPr lang="pl-PL" sz="1400" dirty="0"/>
              <a:t>UE </a:t>
            </a:r>
            <a:r>
              <a:rPr lang="pl-PL" sz="1400" dirty="0" smtClean="0"/>
              <a:t> </a:t>
            </a:r>
            <a:endParaRPr lang="pl-PL" sz="1400" dirty="0"/>
          </a:p>
          <a:p>
            <a:pPr algn="ctr"/>
            <a:r>
              <a:rPr lang="pl-PL" sz="1400" dirty="0" smtClean="0"/>
              <a:t>1 961 009 740,48 euro  </a:t>
            </a:r>
          </a:p>
          <a:p>
            <a:pPr algn="ctr"/>
            <a:r>
              <a:rPr lang="pl-PL" sz="1400" dirty="0" smtClean="0"/>
              <a:t>tj</a:t>
            </a:r>
            <a:r>
              <a:rPr lang="pl-PL" sz="1400" dirty="0"/>
              <a:t>. </a:t>
            </a:r>
            <a:r>
              <a:rPr lang="pl-PL" sz="1400" b="1" dirty="0" smtClean="0"/>
              <a:t>87,06% </a:t>
            </a:r>
            <a:r>
              <a:rPr lang="pl-PL" sz="1400" b="1" dirty="0"/>
              <a:t>alokacji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688222" y="3206678"/>
            <a:ext cx="2263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umowy </a:t>
            </a:r>
            <a:r>
              <a:rPr lang="pl-PL" sz="1400" b="1" dirty="0"/>
              <a:t>o dofinansowanie </a:t>
            </a:r>
          </a:p>
          <a:p>
            <a:pPr algn="ctr"/>
            <a:r>
              <a:rPr lang="pl-PL" sz="1400" dirty="0"/>
              <a:t>       podpisano </a:t>
            </a:r>
            <a:r>
              <a:rPr lang="pl-PL" sz="1400" b="1" dirty="0" smtClean="0"/>
              <a:t>3 391 </a:t>
            </a:r>
            <a:r>
              <a:rPr lang="pl-PL" sz="1400" dirty="0" smtClean="0"/>
              <a:t>umów </a:t>
            </a:r>
          </a:p>
          <a:p>
            <a:pPr algn="ctr"/>
            <a:r>
              <a:rPr lang="pl-PL" sz="1400" dirty="0" smtClean="0"/>
              <a:t>o </a:t>
            </a:r>
            <a:r>
              <a:rPr lang="pl-PL" sz="1400" dirty="0"/>
              <a:t>wartości </a:t>
            </a:r>
            <a:r>
              <a:rPr lang="pl-PL" sz="1400" dirty="0" smtClean="0"/>
              <a:t>dofinansowania </a:t>
            </a:r>
            <a:endParaRPr lang="pl-PL" sz="1400" dirty="0"/>
          </a:p>
          <a:p>
            <a:pPr algn="ctr"/>
            <a:r>
              <a:rPr lang="pl-PL" sz="1400" dirty="0" smtClean="0"/>
              <a:t>ze środków UE </a:t>
            </a:r>
          </a:p>
          <a:p>
            <a:pPr algn="ctr"/>
            <a:r>
              <a:rPr lang="pl-PL" sz="1400" dirty="0" smtClean="0"/>
              <a:t>1 739 504 375,91 euro, </a:t>
            </a:r>
          </a:p>
          <a:p>
            <a:pPr algn="ctr"/>
            <a:r>
              <a:rPr lang="pl-PL" sz="1400" dirty="0" smtClean="0"/>
              <a:t>tj</a:t>
            </a:r>
            <a:r>
              <a:rPr lang="pl-PL" sz="1400" dirty="0"/>
              <a:t>. </a:t>
            </a:r>
            <a:r>
              <a:rPr lang="pl-PL" sz="1400" b="1" dirty="0" smtClean="0"/>
              <a:t>77,22% </a:t>
            </a:r>
            <a:r>
              <a:rPr lang="pl-PL" sz="1400" b="1" dirty="0"/>
              <a:t>alokacji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2413129" y="4932779"/>
            <a:ext cx="21111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płatności</a:t>
            </a:r>
            <a:endParaRPr lang="pl-PL" sz="1400" b="1" dirty="0"/>
          </a:p>
          <a:p>
            <a:pPr algn="ctr"/>
            <a:r>
              <a:rPr lang="pl-PL" sz="1400" dirty="0" smtClean="0"/>
              <a:t>Beneficjentom </a:t>
            </a:r>
            <a:r>
              <a:rPr lang="pl-PL" sz="1400" dirty="0"/>
              <a:t>ze środków </a:t>
            </a:r>
            <a:r>
              <a:rPr lang="pl-PL" sz="1400" dirty="0" smtClean="0"/>
              <a:t>UE przekazano </a:t>
            </a:r>
          </a:p>
          <a:p>
            <a:pPr algn="ctr"/>
            <a:r>
              <a:rPr lang="pl-PL" sz="1400" dirty="0" smtClean="0"/>
              <a:t>1007671652,95 euro </a:t>
            </a:r>
          </a:p>
          <a:p>
            <a:pPr algn="ctr"/>
            <a:r>
              <a:rPr lang="pl-PL" sz="1400" dirty="0" smtClean="0"/>
              <a:t>tj</a:t>
            </a:r>
            <a:r>
              <a:rPr lang="pl-PL" sz="1400" dirty="0"/>
              <a:t>. </a:t>
            </a:r>
            <a:r>
              <a:rPr lang="pl-PL" sz="1400" b="1" dirty="0" smtClean="0"/>
              <a:t>44,73% </a:t>
            </a:r>
            <a:r>
              <a:rPr lang="pl-PL" sz="1400" b="1" dirty="0"/>
              <a:t>alokacji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616477" y="4998034"/>
            <a:ext cx="21111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certyfikacja </a:t>
            </a:r>
          </a:p>
          <a:p>
            <a:pPr algn="ctr"/>
            <a:r>
              <a:rPr lang="pl-PL" sz="1400" dirty="0"/>
              <a:t>d</a:t>
            </a:r>
            <a:r>
              <a:rPr lang="pl-PL" sz="1400" dirty="0" smtClean="0"/>
              <a:t>o Komisji Europejskiej złożono wnioski o płatność 975 052 489,02 euro, </a:t>
            </a:r>
            <a:endParaRPr lang="pl-PL" sz="1400" dirty="0"/>
          </a:p>
          <a:p>
            <a:pPr algn="ctr"/>
            <a:r>
              <a:rPr lang="pl-PL" sz="1400" dirty="0" smtClean="0"/>
              <a:t>tj</a:t>
            </a:r>
            <a:r>
              <a:rPr lang="pl-PL" sz="1400" b="1" dirty="0"/>
              <a:t>. </a:t>
            </a:r>
            <a:r>
              <a:rPr lang="pl-PL" sz="1400" b="1" dirty="0" smtClean="0"/>
              <a:t>43,29% alokacji</a:t>
            </a:r>
            <a:endParaRPr lang="pl-PL" sz="1400" b="1" dirty="0"/>
          </a:p>
        </p:txBody>
      </p:sp>
      <p:sp>
        <p:nvSpPr>
          <p:cNvPr id="21" name="Strzałka w prawo 20"/>
          <p:cNvSpPr/>
          <p:nvPr/>
        </p:nvSpPr>
        <p:spPr>
          <a:xfrm>
            <a:off x="107505" y="2348880"/>
            <a:ext cx="2952327" cy="2664799"/>
          </a:xfrm>
          <a:prstGeom prst="rightArrow">
            <a:avLst/>
          </a:prstGeom>
          <a:solidFill>
            <a:srgbClr val="FD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/>
          </a:p>
          <a:p>
            <a:pPr algn="ctr"/>
            <a:r>
              <a:rPr lang="pl-PL" sz="2000" b="1" dirty="0"/>
              <a:t>r</a:t>
            </a:r>
            <a:r>
              <a:rPr lang="pl-PL" sz="2000" b="1" dirty="0" smtClean="0"/>
              <a:t>ealizacja </a:t>
            </a:r>
          </a:p>
          <a:p>
            <a:pPr algn="ctr"/>
            <a:r>
              <a:rPr lang="pl-PL" sz="2000" b="1" dirty="0" smtClean="0"/>
              <a:t>RPO </a:t>
            </a:r>
            <a:r>
              <a:rPr lang="pl-PL" sz="2000" b="1" dirty="0"/>
              <a:t>WD </a:t>
            </a:r>
            <a:r>
              <a:rPr lang="pl-PL" sz="2000" b="1" dirty="0" smtClean="0"/>
              <a:t>2014-2020</a:t>
            </a:r>
          </a:p>
          <a:p>
            <a:pPr algn="ctr"/>
            <a:r>
              <a:rPr lang="pl-PL" sz="2000" b="1" dirty="0" smtClean="0"/>
              <a:t>do 31.12.2019 r.</a:t>
            </a:r>
            <a:r>
              <a:rPr lang="pl-PL" sz="2000" b="1" dirty="0"/>
              <a:t/>
            </a:r>
            <a:br>
              <a:rPr lang="pl-PL" sz="2000" b="1" dirty="0"/>
            </a:br>
            <a:endParaRPr lang="pl-PL" dirty="0"/>
          </a:p>
        </p:txBody>
      </p:sp>
      <p:sp>
        <p:nvSpPr>
          <p:cNvPr id="41" name="Dowolny kształt 40"/>
          <p:cNvSpPr/>
          <p:nvPr/>
        </p:nvSpPr>
        <p:spPr>
          <a:xfrm>
            <a:off x="6876256" y="4581128"/>
            <a:ext cx="2103877" cy="2134274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6827309" y="4932499"/>
            <a:ext cx="2239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refundacja  </a:t>
            </a:r>
          </a:p>
          <a:p>
            <a:pPr algn="ctr"/>
            <a:r>
              <a:rPr lang="pl-PL" sz="1400" dirty="0" smtClean="0"/>
              <a:t>Komisja Europejska dokonała refundacji środków </a:t>
            </a:r>
          </a:p>
          <a:p>
            <a:pPr algn="ctr"/>
            <a:r>
              <a:rPr lang="pl-PL" sz="1400" dirty="0" smtClean="0"/>
              <a:t>887 333 950,09  euro, </a:t>
            </a:r>
            <a:endParaRPr lang="pl-PL" sz="1400" dirty="0"/>
          </a:p>
          <a:p>
            <a:pPr algn="ctr"/>
            <a:r>
              <a:rPr lang="pl-PL" sz="1400" dirty="0" smtClean="0"/>
              <a:t>tj</a:t>
            </a:r>
            <a:r>
              <a:rPr lang="pl-PL" sz="1400" b="1" dirty="0"/>
              <a:t>. </a:t>
            </a:r>
            <a:r>
              <a:rPr lang="pl-PL" sz="1400" b="1" dirty="0" smtClean="0"/>
              <a:t>39,39% alokacji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581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98072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Środki UE przeznaczone na wsparcie przeciwdziałania pandemii COVID-19 </a:t>
            </a:r>
          </a:p>
          <a:p>
            <a:pPr algn="ctr"/>
            <a:r>
              <a:rPr lang="pl-PL" b="1" dirty="0" smtClean="0"/>
              <a:t>oraz zwalczanie jej skutków</a:t>
            </a:r>
            <a:endParaRPr lang="pl-PL" dirty="0" smtClean="0"/>
          </a:p>
          <a:p>
            <a:pPr algn="ctr"/>
            <a:endParaRPr lang="pl-PL" sz="1400" dirty="0" smtClean="0"/>
          </a:p>
          <a:p>
            <a:pPr marL="285750" indent="-285750"/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1844824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Oś Priorytetowa 1 </a:t>
            </a:r>
            <a:endParaRPr lang="pl-PL" sz="1400" dirty="0" smtClean="0"/>
          </a:p>
          <a:p>
            <a:r>
              <a:rPr lang="pl-PL" sz="1400" b="1" dirty="0" smtClean="0"/>
              <a:t>Działanie 1.5 Rozwój produktów i usług w MŚP</a:t>
            </a:r>
          </a:p>
          <a:p>
            <a:r>
              <a:rPr lang="pl-PL" sz="1400" dirty="0"/>
              <a:t>Środki przeznaczone na wsparcie przedsiębiorstw dotkniętych skutkami epidemii COVID-19.</a:t>
            </a:r>
            <a:r>
              <a:rPr lang="pl-PL" sz="1400" b="1" dirty="0"/>
              <a:t> </a:t>
            </a:r>
            <a:endParaRPr lang="pl-PL" sz="1400" dirty="0"/>
          </a:p>
          <a:p>
            <a:endParaRPr lang="pl-PL" sz="1400" dirty="0" smtClean="0"/>
          </a:p>
          <a:p>
            <a:r>
              <a:rPr lang="pl-PL" sz="1400" b="1" dirty="0" smtClean="0"/>
              <a:t>Alokacja  EFRR – 94 579 038 zł (21 234 515 euro)</a:t>
            </a:r>
            <a:endParaRPr lang="pl-PL" sz="1400" dirty="0" smtClean="0"/>
          </a:p>
          <a:p>
            <a:pPr algn="just"/>
            <a:r>
              <a:rPr lang="pl-PL" sz="1400" b="1" u="sng" dirty="0" smtClean="0"/>
              <a:t>Wsparcie udzielane w formie bezzwrotnej dotacji na kapitał obrotowy </a:t>
            </a:r>
            <a:r>
              <a:rPr lang="pl-PL" sz="1400" dirty="0" smtClean="0"/>
              <a:t>- utrzymanie działalności oraz płynności finansowej mikro i małych przedsiębiorstw, które odnotowały spadek obrotów.</a:t>
            </a:r>
          </a:p>
          <a:p>
            <a:pPr algn="just"/>
            <a:r>
              <a:rPr lang="pl-PL" sz="1400" dirty="0" smtClean="0"/>
              <a:t>W wyniku konsultacji środki zostały skierowane do przedsiębiorców z branży turystycznej (zakwaterowanie, gastronomia, działalność organizatorów turystyki), prowadzących działalność związaną z kulturą i rozrywką, sportem oraz podmiotów prowadzących biblioteki, muzea.</a:t>
            </a:r>
          </a:p>
          <a:p>
            <a:endParaRPr lang="pl-PL" sz="1400" dirty="0" smtClean="0"/>
          </a:p>
          <a:p>
            <a:r>
              <a:rPr lang="pl-PL" sz="1400" u="sng" dirty="0" smtClean="0"/>
              <a:t>Pierwszy nabór ogłoszono 23 czerwca 2020 r. - nabór został anulowany</a:t>
            </a:r>
            <a:endParaRPr lang="pl-PL" sz="1400" dirty="0" smtClean="0"/>
          </a:p>
          <a:p>
            <a:pPr algn="just"/>
            <a:r>
              <a:rPr lang="pl-PL" sz="1400" dirty="0" smtClean="0"/>
              <a:t>alokacja: 74,74 mln zł (16,73 mln euro)</a:t>
            </a:r>
          </a:p>
          <a:p>
            <a:pPr algn="just"/>
            <a:r>
              <a:rPr lang="pl-PL" sz="1400" dirty="0" smtClean="0"/>
              <a:t>=&gt; awaria serwerów obsługujących generator wniosków o dofinansowanie spowodowana ogromnym zainteresowaniem wnioskodawców (żaden Wnioskodawca skutecznie nie złożył wniosku)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Nabór powtórzono 13 lipca 2020 r. – przewidziano nowe rozwiązania techniczne dotyczące składania  wniosków: </a:t>
            </a:r>
          </a:p>
          <a:p>
            <a:pPr algn="just"/>
            <a:r>
              <a:rPr lang="pl-PL" sz="1400" dirty="0" smtClean="0"/>
              <a:t>I faza: od 13 do 28 lipca – wnioskodawcy mieli możliwość przygotowania wniosków w generatorze </a:t>
            </a:r>
          </a:p>
          <a:p>
            <a:pPr algn="just"/>
            <a:r>
              <a:rPr lang="pl-PL" sz="1400" dirty="0" smtClean="0"/>
              <a:t>II faza: od 20 do 22 lipca (albo do momentu przekroczenia 150% alokacji przewidzianej na nabór) – przesyłanie wniosków za pomocą specjalnej aplikacji do Dolnośląskiej Instytucji Pośredniczącej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złożono 1 806 wniosków o łącznej kwocie dofinansowania 73,47 mln zł 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pozytywnie oceniono 1 318 wniosków o łącznej kwocie dofinansowania 53,37 mln zł.</a:t>
            </a:r>
          </a:p>
        </p:txBody>
      </p:sp>
    </p:spTree>
    <p:extLst>
      <p:ext uri="{BB962C8B-B14F-4D97-AF65-F5344CB8AC3E}">
        <p14:creationId xmlns:p14="http://schemas.microsoft.com/office/powerpoint/2010/main" val="10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15616" y="11967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Środki UE przeznaczone na wsparcie przeciwdziałania pandemii COVID-19</a:t>
            </a:r>
          </a:p>
          <a:p>
            <a:pPr algn="ctr"/>
            <a:r>
              <a:rPr lang="pl-PL" b="1" dirty="0" smtClean="0"/>
              <a:t>oraz zwalczanie jej skutków</a:t>
            </a:r>
            <a:endParaRPr lang="pl-PL" dirty="0" smtClean="0"/>
          </a:p>
          <a:p>
            <a:pPr algn="ctr"/>
            <a:endParaRPr lang="pl-PL" sz="1400" dirty="0" smtClean="0"/>
          </a:p>
          <a:p>
            <a:pPr marL="285750" indent="-285750"/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7888" y="184482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Oś Priorytetowa 1  </a:t>
            </a:r>
            <a:endParaRPr lang="pl-PL" sz="1400" dirty="0" smtClean="0"/>
          </a:p>
          <a:p>
            <a:r>
              <a:rPr lang="pl-PL" sz="1400" u="sng" dirty="0" smtClean="0"/>
              <a:t>Drugi nabór ogłoszono 4 sierpnia 2020 r.</a:t>
            </a:r>
            <a:endParaRPr lang="pl-PL" sz="1400" dirty="0" smtClean="0"/>
          </a:p>
          <a:p>
            <a:r>
              <a:rPr lang="pl-PL" sz="1400" dirty="0" smtClean="0"/>
              <a:t>alokacja: 19,84 mln zł (4,5 mln euro)</a:t>
            </a:r>
          </a:p>
          <a:p>
            <a:pPr algn="just"/>
            <a:r>
              <a:rPr lang="pl-PL" sz="1400" dirty="0" smtClean="0"/>
              <a:t>=&gt; przewidziano rozwiązania techniczne dotyczące składania  wniosków jak w powtórzonym naborze pierwszym, różnica polegała na tym, że w II fazie przewidziano możliwość przekroczenia 300% alokacji przewidzianej                  na nabór</a:t>
            </a:r>
          </a:p>
          <a:p>
            <a:pPr algn="just"/>
            <a:r>
              <a:rPr lang="pl-PL" sz="1400" dirty="0" smtClean="0"/>
              <a:t> </a:t>
            </a:r>
          </a:p>
          <a:p>
            <a:pPr algn="just"/>
            <a:r>
              <a:rPr lang="pl-PL" sz="1400" dirty="0" smtClean="0"/>
              <a:t>Nabór trwał:</a:t>
            </a:r>
          </a:p>
          <a:p>
            <a:pPr algn="just"/>
            <a:r>
              <a:rPr lang="pl-PL" sz="1400" dirty="0" smtClean="0"/>
              <a:t>I faza: od 10 do 13 sierpnia 2020 r.</a:t>
            </a:r>
          </a:p>
          <a:p>
            <a:pPr algn="just"/>
            <a:r>
              <a:rPr lang="pl-PL" sz="1400" dirty="0" smtClean="0"/>
              <a:t>II faza: od 17 do 19 sierpnia 2020 r.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złożono 1 066 wniosków o łącznej kwocie dofinansowania 40,01 mln zł 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pozytywnie oceniono 750 wniosków o łącznej kwocie dofinansowania 27,23 mln zł.</a:t>
            </a:r>
          </a:p>
          <a:p>
            <a:pPr lvl="0" algn="just">
              <a:buFont typeface="Wingdings" pitchFamily="2" charset="2"/>
              <a:buChar char="Ø"/>
            </a:pPr>
            <a:endParaRPr lang="pl-PL" sz="1400" dirty="0" smtClean="0"/>
          </a:p>
          <a:p>
            <a:pPr algn="just"/>
            <a:r>
              <a:rPr lang="pl-PL" sz="1400" dirty="0" smtClean="0"/>
              <a:t>Ze względu na niewykorzystanie alokacji w pierwszym naborze, IZ RPO WD zwiększy alokację w drugim naborze, aby dofinansowanie otrzymały wszystkie pozytywnie ocenione w tym naborze projekty.</a:t>
            </a:r>
          </a:p>
          <a:p>
            <a:pPr algn="just"/>
            <a:endParaRPr lang="pl-PL" sz="1400" dirty="0"/>
          </a:p>
          <a:p>
            <a:r>
              <a:rPr lang="pl-PL" sz="1400" b="1" dirty="0"/>
              <a:t>Alokacja  EFRR – </a:t>
            </a:r>
            <a:r>
              <a:rPr lang="pl-PL" sz="1400" b="1" dirty="0" smtClean="0"/>
              <a:t>102 500 000 </a:t>
            </a:r>
            <a:r>
              <a:rPr lang="pl-PL" sz="1400" b="1" dirty="0"/>
              <a:t>zł (</a:t>
            </a:r>
            <a:r>
              <a:rPr lang="pl-PL" sz="1400" b="1" dirty="0" smtClean="0"/>
              <a:t>23</a:t>
            </a:r>
            <a:r>
              <a:rPr lang="pl-PL" sz="1400" b="1" dirty="0"/>
              <a:t> </a:t>
            </a:r>
            <a:r>
              <a:rPr lang="pl-PL" sz="1400" b="1" dirty="0" smtClean="0"/>
              <a:t>337</a:t>
            </a:r>
            <a:r>
              <a:rPr lang="pl-PL" sz="1400" b="1" dirty="0"/>
              <a:t> </a:t>
            </a:r>
            <a:r>
              <a:rPr lang="pl-PL" sz="1400" b="1" dirty="0" smtClean="0"/>
              <a:t>356 </a:t>
            </a:r>
            <a:r>
              <a:rPr lang="pl-PL" sz="1400" b="1" dirty="0"/>
              <a:t>euro)</a:t>
            </a:r>
            <a:endParaRPr lang="pl-PL" sz="1400" dirty="0"/>
          </a:p>
          <a:p>
            <a:pPr algn="just"/>
            <a:r>
              <a:rPr lang="pl-PL" sz="1400" b="1" u="sng" dirty="0"/>
              <a:t>Wsparcie udzielane w formie </a:t>
            </a:r>
            <a:r>
              <a:rPr lang="pl-PL" sz="1400" b="1" u="sng" dirty="0" smtClean="0"/>
              <a:t>instrumentów finansowych (pożyczki) </a:t>
            </a:r>
            <a:endParaRPr lang="pl-PL" sz="1400" dirty="0"/>
          </a:p>
          <a:p>
            <a:pPr algn="just"/>
            <a:r>
              <a:rPr lang="pl-PL" sz="1400" dirty="0" smtClean="0"/>
              <a:t>W ramach już funkcjonujących umów z pośrednikami finansowymi przeznaczono 65 mln zł (14,80 mln euro)         na </a:t>
            </a:r>
            <a:r>
              <a:rPr lang="pl-PL" sz="1400" dirty="0"/>
              <a:t>wsparcie MŚP w związku z COVID-19 </a:t>
            </a:r>
            <a:r>
              <a:rPr lang="pl-PL" sz="1400" dirty="0" smtClean="0"/>
              <a:t>.</a:t>
            </a:r>
          </a:p>
          <a:p>
            <a:pPr algn="just"/>
            <a:r>
              <a:rPr lang="pl-PL" sz="1400" dirty="0" smtClean="0"/>
              <a:t>Ponadto BGK </a:t>
            </a:r>
            <a:r>
              <a:rPr lang="pl-PL" sz="1400" dirty="0"/>
              <a:t>uruchomił </a:t>
            </a:r>
            <a:r>
              <a:rPr lang="pl-PL" sz="1400" dirty="0" smtClean="0"/>
              <a:t>nowy nabór </a:t>
            </a:r>
            <a:r>
              <a:rPr lang="pl-PL" sz="1400" dirty="0"/>
              <a:t>na </a:t>
            </a:r>
            <a:r>
              <a:rPr lang="pl-PL" sz="1400" dirty="0" smtClean="0"/>
              <a:t>pośredników finansowych – kwota wsparcia 37,50 mln zł                     (8,54 mln euro).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98072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Środki UE przeznaczone na wsparcie przeciwdziałania pandemii COVID-19</a:t>
            </a:r>
          </a:p>
          <a:p>
            <a:pPr algn="ctr"/>
            <a:r>
              <a:rPr lang="pl-PL" b="1" dirty="0" smtClean="0"/>
              <a:t>oraz zwalczanie jej skutków</a:t>
            </a:r>
            <a:endParaRPr lang="pl-PL" dirty="0" smtClean="0"/>
          </a:p>
          <a:p>
            <a:pPr algn="ctr"/>
            <a:endParaRPr lang="pl-PL" sz="1400" dirty="0" smtClean="0"/>
          </a:p>
          <a:p>
            <a:pPr marL="285750" indent="-285750"/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2132856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/>
              <a:t>Oś Priorytetowa 6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6.2 Inwestycje w infrastrukturę zdrowotną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EFRR – 91 200 000 zł (20 764 555 euro)</a:t>
            </a:r>
            <a:endParaRPr lang="pl-PL" sz="1600" dirty="0" smtClean="0"/>
          </a:p>
          <a:p>
            <a:pPr algn="just"/>
            <a:r>
              <a:rPr lang="pl-PL" sz="1600" dirty="0" smtClean="0"/>
              <a:t>Umowa o dofinansowanie została podpisana w maju 2020 r. Projekt obejmuje 24 placówki medyczne (szpitale, pogotowie ratunkowe, uniwersytet medyczny, ZOZ).</a:t>
            </a:r>
          </a:p>
          <a:p>
            <a:pPr algn="just"/>
            <a:r>
              <a:rPr lang="pl-PL" sz="1600" dirty="0" smtClean="0"/>
              <a:t>Wsparcie ma na celu zwiększenia możliwości diagnostycznych, ratowniczych i medycznych na terenie województwa dolnośląskiego w związku z pandemią.</a:t>
            </a:r>
          </a:p>
          <a:p>
            <a:pPr algn="just"/>
            <a:r>
              <a:rPr lang="pl-PL" sz="1600" b="1" dirty="0" smtClean="0"/>
              <a:t> </a:t>
            </a:r>
            <a:endParaRPr lang="pl-PL" sz="1600" dirty="0" smtClean="0"/>
          </a:p>
          <a:p>
            <a:pPr algn="just"/>
            <a:r>
              <a:rPr lang="pl-PL" sz="1600" b="1" dirty="0" smtClean="0"/>
              <a:t>Oś Priorytetowa 8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8.1 Projekty powiatowych urzędów pracy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EFS – 209 150 816 zł (47 619 776 euro)</a:t>
            </a:r>
            <a:endParaRPr lang="pl-PL" sz="1600" dirty="0" smtClean="0"/>
          </a:p>
          <a:p>
            <a:pPr algn="just"/>
            <a:r>
              <a:rPr lang="pl-PL" sz="1600" dirty="0" smtClean="0"/>
              <a:t>Umowy o dofinansowanie projektów zostały podpisane z 26 Powiatowymi Urzędami Pracy (wszystkie powiaty w województwie).</a:t>
            </a:r>
          </a:p>
          <a:p>
            <a:pPr algn="just"/>
            <a:r>
              <a:rPr lang="pl-PL" sz="1600" dirty="0" smtClean="0"/>
              <a:t>Wsparcie przeznaczone dla pracodawców na dofinansowanie wynagrodzenia pracownika objętego przestojem ekonomicznym bądź pracownika z obniżonym wymiarem czasu pracy w związku              z pandemią.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112474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Środki UE przeznaczone na wsparcie przeciwdziałania pandemii COVID-19</a:t>
            </a:r>
          </a:p>
          <a:p>
            <a:pPr algn="ctr"/>
            <a:r>
              <a:rPr lang="pl-PL" b="1" dirty="0" smtClean="0"/>
              <a:t>oraz zwalczanie jej skutków</a:t>
            </a:r>
            <a:endParaRPr lang="pl-PL" dirty="0" smtClean="0"/>
          </a:p>
          <a:p>
            <a:pPr algn="ctr"/>
            <a:endParaRPr lang="pl-PL" sz="1400" dirty="0" smtClean="0"/>
          </a:p>
          <a:p>
            <a:pPr marL="285750" indent="-285750"/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2348880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/>
              <a:t>Oś priorytetowa 9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9.3 Dostęp do wysokiej jakości usług społecznych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EFS – 15 367 213 zł (15 367 213 euro)</a:t>
            </a:r>
            <a:endParaRPr lang="pl-PL" sz="1600" dirty="0" smtClean="0"/>
          </a:p>
          <a:p>
            <a:pPr algn="just"/>
            <a:r>
              <a:rPr lang="pl-PL" sz="1600" dirty="0" smtClean="0"/>
              <a:t>Umowy o dofinansowanie 2 projektów realizowanych przez Dolnośląski Ośrodek Polityki Społecznej zostały podpisane w maju i lipcu br. </a:t>
            </a:r>
          </a:p>
          <a:p>
            <a:pPr algn="just"/>
            <a:r>
              <a:rPr lang="pl-PL" sz="1600" dirty="0" smtClean="0"/>
              <a:t>Środki są przeznaczone na  zakup m.in. środków ochrony indywidualnej i sprzętu niezbędnego do walki     z pandemią dla 25 szpitali powiatowych i 65 Domów Pomocy Społecznej.</a:t>
            </a:r>
          </a:p>
          <a:p>
            <a:pPr algn="just"/>
            <a:r>
              <a:rPr lang="pl-PL" sz="1600" b="1" dirty="0" smtClean="0"/>
              <a:t> 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9.4 Wparcie gospodarki społecznej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EFS – 5 002 696 zł (1 139 021 euro)</a:t>
            </a:r>
            <a:endParaRPr lang="pl-PL" sz="1600" dirty="0" smtClean="0"/>
          </a:p>
          <a:p>
            <a:pPr algn="just"/>
            <a:r>
              <a:rPr lang="pl-PL" sz="1600" dirty="0" smtClean="0"/>
              <a:t>Podpisano umowy o dofinansowanie projektów z ośrodkami ekonomii społecznej obejmującymi                       4 regiony województwa (jeleniogórski, legnicko-głogowski, wałbrzyski i wrocławski) na realizację pomocy finansowej dla podmiotów będących przedsiębiorstwami społecznymi.</a:t>
            </a:r>
          </a:p>
        </p:txBody>
      </p:sp>
    </p:spTree>
    <p:extLst>
      <p:ext uri="{BB962C8B-B14F-4D97-AF65-F5344CB8AC3E}">
        <p14:creationId xmlns:p14="http://schemas.microsoft.com/office/powerpoint/2010/main" val="10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1052736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Środki UE przeznaczone na wsparcie przeciwdziałania pandemii COVID-19</a:t>
            </a:r>
          </a:p>
          <a:p>
            <a:pPr algn="ctr"/>
            <a:r>
              <a:rPr lang="pl-PL" b="1" dirty="0" smtClean="0"/>
              <a:t>oraz zwalczanie jej skutków</a:t>
            </a:r>
            <a:endParaRPr lang="pl-PL" sz="1400" dirty="0" smtClean="0"/>
          </a:p>
          <a:p>
            <a:pPr marL="285750" indent="-285750"/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2132856"/>
            <a:ext cx="8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/>
              <a:t>Oś Priorytetowa 10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10.1 Zapewnienie równego dostępu do wysokiej jakości edukacji przedszkolnej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EFS – 8 820 zł (2 008 euro)</a:t>
            </a:r>
            <a:endParaRPr lang="pl-PL" sz="1600" dirty="0" smtClean="0"/>
          </a:p>
          <a:p>
            <a:pPr algn="just"/>
            <a:r>
              <a:rPr lang="pl-PL" sz="1600" dirty="0" smtClean="0"/>
              <a:t>Środki przeznaczono na zakup sprzętu do edukacji zdalnej w przedszkolach.</a:t>
            </a:r>
          </a:p>
          <a:p>
            <a:pPr algn="just"/>
            <a:r>
              <a:rPr lang="pl-PL" sz="1600" b="1" dirty="0" smtClean="0"/>
              <a:t> 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10.2 Zapewnienie równego dostępu do wysokiej jakości edukacji gimnazjalnej i </a:t>
            </a:r>
            <a:r>
              <a:rPr lang="pl-PL" sz="1600" b="1" dirty="0" err="1" smtClean="0"/>
              <a:t>ponadgimnazjalnej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EFS – 1 705 626 zł (388 340 euro)</a:t>
            </a:r>
            <a:endParaRPr lang="pl-PL" sz="1600" dirty="0" smtClean="0"/>
          </a:p>
          <a:p>
            <a:pPr algn="just"/>
            <a:r>
              <a:rPr lang="pl-PL" sz="1600" dirty="0" smtClean="0"/>
              <a:t>Podpisano już umowy o dofinansowanie 8 projektów, w których środki przeznaczono na zakup sprzętu do edukacji zdalnej w szkołach ponadpodstawowych.</a:t>
            </a:r>
          </a:p>
          <a:p>
            <a:pPr algn="just"/>
            <a:r>
              <a:rPr lang="pl-PL" sz="1600" b="1" dirty="0" smtClean="0"/>
              <a:t> </a:t>
            </a:r>
            <a:endParaRPr lang="pl-PL" sz="1600" dirty="0" smtClean="0"/>
          </a:p>
          <a:p>
            <a:pPr algn="just"/>
            <a:r>
              <a:rPr lang="pl-PL" sz="1600" b="1" dirty="0" smtClean="0"/>
              <a:t>Działanie 10.4 Dostosowanie systemów kształcenia i szkolenia zawodowego do potrzeb rynku pracy </a:t>
            </a:r>
            <a:endParaRPr lang="pl-PL" sz="1600" dirty="0" smtClean="0"/>
          </a:p>
          <a:p>
            <a:pPr algn="just"/>
            <a:r>
              <a:rPr lang="pl-PL" sz="1600" b="1" dirty="0" smtClean="0"/>
              <a:t>Alokacja EFS –841 213 zł (191 529 euro)</a:t>
            </a:r>
            <a:endParaRPr lang="pl-PL" sz="1600" dirty="0" smtClean="0"/>
          </a:p>
          <a:p>
            <a:pPr algn="just"/>
            <a:r>
              <a:rPr lang="pl-PL" sz="1600" dirty="0" smtClean="0"/>
              <a:t>Podpisano już umowy o dofinansowanie 5 projektów, w których środki przeznaczono na zakup sprzętu do edukacji zdalnej w szkołach zawodowych.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b="1" dirty="0" smtClean="0">
                <a:solidFill>
                  <a:srgbClr val="FFC000"/>
                </a:solidFill>
              </a:rPr>
              <a:t>Dziękuję za uwagę</a:t>
            </a:r>
          </a:p>
          <a:p>
            <a:pPr marL="0" indent="0" algn="r">
              <a:buNone/>
            </a:pPr>
            <a:endParaRPr lang="pl-PL" sz="2600" b="1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pl-PL" sz="2600" b="1" dirty="0" smtClean="0">
                <a:solidFill>
                  <a:srgbClr val="FFC000"/>
                </a:solidFill>
              </a:rPr>
              <a:t>Departament Funduszy Europejskich</a:t>
            </a:r>
          </a:p>
          <a:p>
            <a:pPr marL="0" indent="0" algn="r">
              <a:buNone/>
            </a:pPr>
            <a:r>
              <a:rPr lang="pl-PL" sz="2600" b="1" dirty="0" smtClean="0">
                <a:solidFill>
                  <a:srgbClr val="FFC000"/>
                </a:solidFill>
              </a:rPr>
              <a:t>www.rpo.dolnyslask.pl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563119806"/>
              </p:ext>
            </p:extLst>
          </p:nvPr>
        </p:nvGraphicFramePr>
        <p:xfrm>
          <a:off x="395536" y="1700808"/>
          <a:ext cx="820635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926367" y="97637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RPO WD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</a:t>
            </a:r>
            <a:r>
              <a:rPr lang="pl-PL" sz="1200" b="1" dirty="0"/>
              <a:t>euro</a:t>
            </a:r>
            <a:r>
              <a:rPr lang="pl-PL" sz="1200" b="1" dirty="0" smtClean="0"/>
              <a:t>]</a:t>
            </a:r>
            <a:endParaRPr lang="pl-PL" sz="1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16216" y="2070140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3 391 – projekty realizowane  1 895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39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700316762"/>
              </p:ext>
            </p:extLst>
          </p:nvPr>
        </p:nvGraphicFramePr>
        <p:xfrm>
          <a:off x="395536" y="1124744"/>
          <a:ext cx="8280920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20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97637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EFRR</a:t>
            </a:r>
          </a:p>
          <a:p>
            <a:pPr algn="ctr"/>
            <a:r>
              <a:rPr lang="pl-PL" sz="1600" b="1" dirty="0" smtClean="0"/>
              <a:t> </a:t>
            </a:r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510414704"/>
              </p:ext>
            </p:extLst>
          </p:nvPr>
        </p:nvGraphicFramePr>
        <p:xfrm>
          <a:off x="251520" y="1916832"/>
          <a:ext cx="855345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529401" y="2204864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2 103 – projekty realizowane  1 249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39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29510" y="9796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1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251520" y="1772816"/>
          <a:ext cx="850582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491319" y="1988840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867 – projekty realizowane 564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59532" y="134076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i="1" dirty="0" smtClean="0"/>
              <a:t>Efekty realizacji projektów</a:t>
            </a:r>
          </a:p>
          <a:p>
            <a:pPr algn="just"/>
            <a:endParaRPr lang="pl-PL" sz="1400" dirty="0" smtClean="0"/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1 215 przedsiębiorstw otrzymało dotacje,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712 przedsiębiorstw skorzystało z pożyczek udostępnionych w ramach instrumentów finansowych,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139 przedsiębiorstw współpracuje z ośrodkami badawczymi,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przygotowano 83,27 ha terenów inwestycyjnych dla przedsiębiorstw,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zatrudnienie we wspieranych przedsiębiorstwach wzrosło o 510,72 etatu,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14 laboratoriów badawczych w przedsiębiorstwach i jednostkach naukowych uzyskało dofinansowanie, 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zrealizowano 177 prac z zakresu B+R, 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1400" dirty="0" smtClean="0"/>
              <a:t>  134 przedsiębiorstwa realizowało inwestycje </a:t>
            </a:r>
            <a:r>
              <a:rPr lang="pl-PL" sz="1400" dirty="0" err="1" smtClean="0"/>
              <a:t>ekoinnowacyjne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671773" cy="207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2736304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20332" y="97637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Realizacja Osi Priorytetowej 2 </a:t>
            </a:r>
          </a:p>
          <a:p>
            <a:pPr algn="ctr"/>
            <a:r>
              <a:rPr lang="pl-PL" sz="1200" b="1" dirty="0" smtClean="0"/>
              <a:t>wg stanu na dzień 31.12.2018, 31.12.2019 i 31.08.2020 r. </a:t>
            </a:r>
          </a:p>
          <a:p>
            <a:pPr algn="ctr"/>
            <a:r>
              <a:rPr lang="pl-PL" sz="1200" b="1" dirty="0" smtClean="0"/>
              <a:t>[euro]</a:t>
            </a:r>
            <a:endParaRPr lang="pl-PL" sz="1200" b="1" dirty="0"/>
          </a:p>
        </p:txBody>
      </p:sp>
      <p:graphicFrame>
        <p:nvGraphicFramePr>
          <p:cNvPr id="6" name="Wykres 5"/>
          <p:cNvGraphicFramePr/>
          <p:nvPr/>
        </p:nvGraphicFramePr>
        <p:xfrm>
          <a:off x="539552" y="1700808"/>
          <a:ext cx="809625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507038" y="1916832"/>
            <a:ext cx="24061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na dzień 31.12.2019:</a:t>
            </a:r>
          </a:p>
          <a:p>
            <a:pPr algn="ctr"/>
            <a:r>
              <a:rPr lang="pl-PL" sz="1400" dirty="0" smtClean="0"/>
              <a:t>120 – projekty realizowane   72 – projekty zakończone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9003</TotalTime>
  <Words>1438</Words>
  <Application>Microsoft Office PowerPoint</Application>
  <PresentationFormat>Pokaz na ekranie (4:3)</PresentationFormat>
  <Paragraphs>333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SPRAWOZDANIE Z REALIZACJI  REGIONALNEGO PROGRAMU OPERACYJNEGO WOJEWÓDZTWA DOLNOŚLĄSKIEGO 2014-2020 ZA ROK 2019  Wrocław, wrzesień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Elżbieta Krystecka</cp:lastModifiedBy>
  <cp:revision>1428</cp:revision>
  <cp:lastPrinted>2019-05-28T08:27:57Z</cp:lastPrinted>
  <dcterms:created xsi:type="dcterms:W3CDTF">2015-04-22T07:48:15Z</dcterms:created>
  <dcterms:modified xsi:type="dcterms:W3CDTF">2020-09-07T10:30:49Z</dcterms:modified>
</cp:coreProperties>
</file>