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8" r:id="rId3"/>
    <p:sldId id="444" r:id="rId4"/>
    <p:sldId id="445" r:id="rId5"/>
    <p:sldId id="446" r:id="rId6"/>
    <p:sldId id="471" r:id="rId7"/>
    <p:sldId id="472" r:id="rId8"/>
    <p:sldId id="473" r:id="rId9"/>
    <p:sldId id="474" r:id="rId10"/>
    <p:sldId id="469" r:id="rId11"/>
    <p:sldId id="470" r:id="rId12"/>
    <p:sldId id="465" r:id="rId13"/>
    <p:sldId id="466" r:id="rId14"/>
    <p:sldId id="467" r:id="rId15"/>
    <p:sldId id="468" r:id="rId16"/>
    <p:sldId id="477" r:id="rId17"/>
    <p:sldId id="453" r:id="rId18"/>
    <p:sldId id="454" r:id="rId19"/>
    <p:sldId id="459" r:id="rId20"/>
    <p:sldId id="460" r:id="rId21"/>
    <p:sldId id="447" r:id="rId22"/>
    <p:sldId id="448" r:id="rId23"/>
    <p:sldId id="449" r:id="rId24"/>
    <p:sldId id="450" r:id="rId25"/>
    <p:sldId id="441" r:id="rId26"/>
  </p:sldIdLst>
  <p:sldSz cx="12312650" cy="7200900"/>
  <p:notesSz cx="6797675" cy="9926638"/>
  <p:defaultTextStyle>
    <a:defPPr>
      <a:defRPr lang="pl-PL"/>
    </a:defPPr>
    <a:lvl1pPr marL="0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1726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3453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5179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6905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8631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0358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2084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3810" algn="l" defTabSz="92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9">
          <p15:clr>
            <a:srgbClr val="A4A3A4"/>
          </p15:clr>
        </p15:guide>
        <p15:guide id="4" pos="38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Gajewsk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CC00"/>
    <a:srgbClr val="B52134"/>
    <a:srgbClr val="FFFFCC"/>
    <a:srgbClr val="F8CBAD"/>
    <a:srgbClr val="B72135"/>
    <a:srgbClr val="FF0066"/>
    <a:srgbClr val="A9797F"/>
    <a:srgbClr val="E6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28" autoAdjust="0"/>
    <p:restoredTop sz="95006" autoAdjust="0"/>
  </p:normalViewPr>
  <p:slideViewPr>
    <p:cSldViewPr snapToGrid="0">
      <p:cViewPr>
        <p:scale>
          <a:sx n="80" d="100"/>
          <a:sy n="80" d="100"/>
        </p:scale>
        <p:origin x="-608" y="652"/>
      </p:cViewPr>
      <p:guideLst>
        <p:guide orient="horz" pos="2160"/>
        <p:guide orient="horz" pos="2269"/>
        <p:guide pos="384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9036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nryk\IF%20dolnoslaskie\CATI%20firm\Rozk&#322;ad%20odpowiedzi_przedsi&#281;biorcy_pr&#243;ba_woj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nryk\IF%20dolnoslaskie\CATI%20firm\Rozk&#322;ad%20odpowiedzi_przedsi&#281;biorcy_pr&#243;ba_woj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5409295473294"/>
          <c:y val="0.15614101214551179"/>
          <c:w val="0.64651566852484288"/>
          <c:h val="0.420938557654562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raport_rozkladu!$H$596</c:f>
              <c:strCache>
                <c:ptCount val="1"/>
                <c:pt idx="0">
                  <c:v>aplikowali, ale im odmówiono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2E-2"/>
                  <c:y val="8.31168604514816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B-4BE0-B6E9-3B7EC0BF7DE0}"/>
                </c:ext>
              </c:extLst>
            </c:dLbl>
            <c:dLbl>
              <c:idx val="1"/>
              <c:layout>
                <c:manualLayout>
                  <c:x val="-2.500000000000005E-2"/>
                  <c:y val="-9.6969670526728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B-4BE0-B6E9-3B7EC0BF7DE0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raport_rozkladu!$G$597:$G$598</c:f>
              <c:strCache>
                <c:ptCount val="2"/>
                <c:pt idx="0">
                  <c:v>firmy MŚP dolnośląskie</c:v>
                </c:pt>
                <c:pt idx="1">
                  <c:v>odbiorcy ostateczni 1.5</c:v>
                </c:pt>
              </c:strCache>
            </c:strRef>
          </c:cat>
          <c:val>
            <c:numRef>
              <c:f>raport_rozkladu!$H$597:$H$598</c:f>
              <c:numCache>
                <c:formatCode>0.0%</c:formatCode>
                <c:ptCount val="2"/>
                <c:pt idx="0">
                  <c:v>8.9999999999999993E-3</c:v>
                </c:pt>
                <c:pt idx="1">
                  <c:v>3.2000000000000001E-2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9B-4BE0-B6E9-3B7EC0BF7DE0}"/>
            </c:ext>
          </c:extLst>
        </c:ser>
        <c:ser>
          <c:idx val="1"/>
          <c:order val="1"/>
          <c:tx>
            <c:strRef>
              <c:f>raport_rozkladu!$I$596</c:f>
              <c:strCache>
                <c:ptCount val="1"/>
                <c:pt idx="0">
                  <c:v>nie aplikowali - przekonanie o niedostępności środków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267E-3"/>
                  <c:y val="9.0043265489105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B-4BE0-B6E9-3B7EC0BF7DE0}"/>
                </c:ext>
              </c:extLst>
            </c:dLbl>
            <c:dLbl>
              <c:idx val="1"/>
              <c:layout>
                <c:manualLayout>
                  <c:x val="3.3333333333333333E-2"/>
                  <c:y val="-0.103896075564351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9B-4BE0-B6E9-3B7EC0BF7DE0}"/>
                </c:ext>
              </c:extLst>
            </c:dLbl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raport_rozkladu!$G$597:$G$598</c:f>
              <c:strCache>
                <c:ptCount val="2"/>
                <c:pt idx="0">
                  <c:v>firmy MŚP dolnośląskie</c:v>
                </c:pt>
                <c:pt idx="1">
                  <c:v>odbiorcy ostateczni 1.5</c:v>
                </c:pt>
              </c:strCache>
            </c:strRef>
          </c:cat>
          <c:val>
            <c:numRef>
              <c:f>raport_rozkladu!$I$597:$I$598</c:f>
              <c:numCache>
                <c:formatCode>0.0%</c:formatCode>
                <c:ptCount val="2"/>
                <c:pt idx="0">
                  <c:v>2.8000000000000001E-2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A9B-4BE0-B6E9-3B7EC0BF7DE0}"/>
            </c:ext>
          </c:extLst>
        </c:ser>
        <c:ser>
          <c:idx val="2"/>
          <c:order val="2"/>
          <c:tx>
            <c:strRef>
              <c:f>raport_rozkladu!$J$596</c:f>
              <c:strCache>
                <c:ptCount val="1"/>
                <c:pt idx="0">
                  <c:v>nie aplikowali - niekorzystne warunki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raport_rozkladu!$G$597:$G$598</c:f>
              <c:strCache>
                <c:ptCount val="2"/>
                <c:pt idx="0">
                  <c:v>firmy MŚP dolnośląskie</c:v>
                </c:pt>
                <c:pt idx="1">
                  <c:v>odbiorcy ostateczni 1.5</c:v>
                </c:pt>
              </c:strCache>
            </c:strRef>
          </c:cat>
          <c:val>
            <c:numRef>
              <c:f>raport_rozkladu!$J$597:$J$598</c:f>
              <c:numCache>
                <c:formatCode>0.0%</c:formatCode>
                <c:ptCount val="2"/>
                <c:pt idx="0">
                  <c:v>7.1999999999999995E-2</c:v>
                </c:pt>
                <c:pt idx="1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9B-4BE0-B6E9-3B7EC0BF7D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2675840"/>
        <c:axId val="112841472"/>
      </c:barChart>
      <c:catAx>
        <c:axId val="11267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2841472"/>
        <c:crosses val="autoZero"/>
        <c:auto val="1"/>
        <c:lblAlgn val="ctr"/>
        <c:lblOffset val="100"/>
        <c:noMultiLvlLbl val="0"/>
      </c:catAx>
      <c:valAx>
        <c:axId val="112841472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1267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69175324096504E-2"/>
          <c:y val="0.70605361680021717"/>
          <c:w val="0.86068574083792215"/>
          <c:h val="0.264183141584365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raport_rozkladu!$H$600:$K$600</c:f>
              <c:strCache>
                <c:ptCount val="4"/>
                <c:pt idx="0">
                  <c:v>1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</c:strCache>
            </c:strRef>
          </c:cat>
          <c:val>
            <c:numRef>
              <c:f>raport_rozkladu!$H$601:$K$601</c:f>
              <c:numCache>
                <c:formatCode>#,##0.00</c:formatCode>
                <c:ptCount val="4"/>
                <c:pt idx="0">
                  <c:v>7.1999999999999993</c:v>
                </c:pt>
                <c:pt idx="1">
                  <c:v>6.2857142857142847</c:v>
                </c:pt>
                <c:pt idx="2">
                  <c:v>4.6206250000000004</c:v>
                </c:pt>
                <c:pt idx="3">
                  <c:v>3.1857142857142859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59-4AFB-A4A4-5404B7403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617536"/>
        <c:axId val="116259072"/>
      </c:barChart>
      <c:catAx>
        <c:axId val="1136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259072"/>
        <c:crosses val="autoZero"/>
        <c:auto val="1"/>
        <c:lblAlgn val="ctr"/>
        <c:lblOffset val="100"/>
        <c:noMultiLvlLbl val="0"/>
      </c:catAx>
      <c:valAx>
        <c:axId val="11625907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61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2ACB-6477-4515-B44F-87B2A80545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617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B54E8-ABA3-4F2C-B32A-E9C772455DF3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1241425"/>
            <a:ext cx="5727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9119-0DCF-49C0-8D62-70E174B728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931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1726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3453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5179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6905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08631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0358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2084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3810" algn="l" defTabSz="92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D832C0-F232-4989-BEEB-528763FC0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081" y="1178482"/>
            <a:ext cx="9234488" cy="2506980"/>
          </a:xfrm>
          <a:prstGeom prst="rect">
            <a:avLst/>
          </a:prstGeom>
        </p:spPr>
        <p:txBody>
          <a:bodyPr anchor="b"/>
          <a:lstStyle>
            <a:lvl1pPr algn="ctr">
              <a:defRPr sz="61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CF20BDE-EE04-48AE-912E-5D81CD4BA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081" y="3782141"/>
            <a:ext cx="9234488" cy="1738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61726" indent="0" algn="ctr">
              <a:buNone/>
              <a:defRPr sz="2000"/>
            </a:lvl2pPr>
            <a:lvl3pPr marL="923453" indent="0" algn="ctr">
              <a:buNone/>
              <a:defRPr sz="1800"/>
            </a:lvl3pPr>
            <a:lvl4pPr marL="1385179" indent="0" algn="ctr">
              <a:buNone/>
              <a:defRPr sz="1600"/>
            </a:lvl4pPr>
            <a:lvl5pPr marL="1846905" indent="0" algn="ctr">
              <a:buNone/>
              <a:defRPr sz="1600"/>
            </a:lvl5pPr>
            <a:lvl6pPr marL="2308631" indent="0" algn="ctr">
              <a:buNone/>
              <a:defRPr sz="1600"/>
            </a:lvl6pPr>
            <a:lvl7pPr marL="2770358" indent="0" algn="ctr">
              <a:buNone/>
              <a:defRPr sz="1600"/>
            </a:lvl7pPr>
            <a:lvl8pPr marL="3232084" indent="0" algn="ctr">
              <a:buNone/>
              <a:defRPr sz="1600"/>
            </a:lvl8pPr>
            <a:lvl9pPr marL="369381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C3F56C4-E163-4D9D-8525-95027993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BFB9578-CBB7-4636-AF3C-17EF9D67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4B1AB4F-AD32-4D01-8879-9E43152B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14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FAC187-4CC1-4A6B-B3C0-4C265445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5" y="383383"/>
            <a:ext cx="10619661" cy="139184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5993C941-B3FD-4202-AE09-B8347570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D409756-BA4A-4645-810B-997D8D84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C367654-6C25-4809-AAF4-F0C92A51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1B83F74-BAC7-4D2A-8347-99C92870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68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8217AB76-4357-4BCC-A281-58EC24E9A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1240" y="383381"/>
            <a:ext cx="2654915" cy="6102430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FD01A23A-8F89-495E-91F1-AD1F4AE75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6495" y="383381"/>
            <a:ext cx="7810837" cy="610243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211288A-B60A-4D71-BBF8-627FB7D5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030BAC8-CD53-4C96-9DDA-B225F7A0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3092EAA-31E9-4E22-B429-7F8FC42D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="" xmlns:a16="http://schemas.microsoft.com/office/drawing/2014/main" id="{C197F5ED-648D-45E8-BCAA-D1871DA80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494" y="383382"/>
            <a:ext cx="10810903" cy="906780"/>
          </a:xfrm>
          <a:solidFill>
            <a:srgbClr val="B72135"/>
          </a:solidFill>
        </p:spPr>
        <p:txBody>
          <a:bodyPr>
            <a:normAutofit/>
          </a:bodyPr>
          <a:lstStyle>
            <a:lvl1pPr marL="365533">
              <a:defRPr/>
            </a:lvl1pPr>
          </a:lstStyle>
          <a:p>
            <a:pPr marL="361950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tytuł</a:t>
            </a: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916057" y="6674169"/>
            <a:ext cx="2550098" cy="279636"/>
          </a:xfrm>
        </p:spPr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4507" y="6706707"/>
            <a:ext cx="1885471" cy="494193"/>
          </a:xfrm>
          <a:prstGeom prst="rect">
            <a:avLst/>
          </a:prstGeom>
        </p:spPr>
      </p:pic>
      <p:pic>
        <p:nvPicPr>
          <p:cNvPr id="9" name="Obraz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6706707"/>
            <a:ext cx="1943100" cy="3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F85291-3541-496F-84D2-DAA6DE7A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82" y="1795226"/>
            <a:ext cx="10619661" cy="2995374"/>
          </a:xfrm>
          <a:prstGeom prst="rect">
            <a:avLst/>
          </a:prstGeom>
        </p:spPr>
        <p:txBody>
          <a:bodyPr anchor="b"/>
          <a:lstStyle>
            <a:lvl1pPr>
              <a:defRPr sz="61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4C5FB7B-6F4E-4FF1-B8F1-944FEEEBB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82" y="4818936"/>
            <a:ext cx="10619661" cy="15751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17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34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5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46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08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7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32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93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12581CD-18D5-44B2-9860-72E45E77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4BEE7F0-7CB6-489D-B2FA-0E9772BA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50DA5AA-A68E-4E0A-9719-11291A1D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7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BC0A4D3-AB72-48C5-A2C0-656C8B23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5" y="383383"/>
            <a:ext cx="10619661" cy="139184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2345386-C3FD-495D-BDA8-A95CA362D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495" y="1916906"/>
            <a:ext cx="5232876" cy="456890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7F1F032-1F01-452B-8ED0-83C5E14B3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3279" y="1916906"/>
            <a:ext cx="5232876" cy="456890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AAB5DAD-E02F-48FD-928B-C1D1B4F1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45BE7D4-9C78-4924-8746-ECF0AA1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D775529-A997-41E1-92A9-2A4904E0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B734CA-5249-4893-90AF-D37ADB6D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98" y="383383"/>
            <a:ext cx="10619661" cy="139184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6A5C9E8-01E9-43D4-A052-075E2669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100" y="1765222"/>
            <a:ext cx="5208828" cy="865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726" indent="0">
              <a:buNone/>
              <a:defRPr sz="2000" b="1"/>
            </a:lvl2pPr>
            <a:lvl3pPr marL="923453" indent="0">
              <a:buNone/>
              <a:defRPr sz="1800" b="1"/>
            </a:lvl3pPr>
            <a:lvl4pPr marL="1385179" indent="0">
              <a:buNone/>
              <a:defRPr sz="1600" b="1"/>
            </a:lvl4pPr>
            <a:lvl5pPr marL="1846905" indent="0">
              <a:buNone/>
              <a:defRPr sz="1600" b="1"/>
            </a:lvl5pPr>
            <a:lvl6pPr marL="2308631" indent="0">
              <a:buNone/>
              <a:defRPr sz="1600" b="1"/>
            </a:lvl6pPr>
            <a:lvl7pPr marL="2770358" indent="0">
              <a:buNone/>
              <a:defRPr sz="1600" b="1"/>
            </a:lvl7pPr>
            <a:lvl8pPr marL="3232084" indent="0">
              <a:buNone/>
              <a:defRPr sz="1600" b="1"/>
            </a:lvl8pPr>
            <a:lvl9pPr marL="369381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5F0C73E-9C26-4C13-94EA-1AE0AB91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100" y="2630329"/>
            <a:ext cx="5208828" cy="386881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1C7659-6C03-42CF-9A02-FA862FCD5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3279" y="1765222"/>
            <a:ext cx="5234480" cy="865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726" indent="0">
              <a:buNone/>
              <a:defRPr sz="2000" b="1"/>
            </a:lvl2pPr>
            <a:lvl3pPr marL="923453" indent="0">
              <a:buNone/>
              <a:defRPr sz="1800" b="1"/>
            </a:lvl3pPr>
            <a:lvl4pPr marL="1385179" indent="0">
              <a:buNone/>
              <a:defRPr sz="1600" b="1"/>
            </a:lvl4pPr>
            <a:lvl5pPr marL="1846905" indent="0">
              <a:buNone/>
              <a:defRPr sz="1600" b="1"/>
            </a:lvl5pPr>
            <a:lvl6pPr marL="2308631" indent="0">
              <a:buNone/>
              <a:defRPr sz="1600" b="1"/>
            </a:lvl6pPr>
            <a:lvl7pPr marL="2770358" indent="0">
              <a:buNone/>
              <a:defRPr sz="1600" b="1"/>
            </a:lvl7pPr>
            <a:lvl8pPr marL="3232084" indent="0">
              <a:buNone/>
              <a:defRPr sz="1600" b="1"/>
            </a:lvl8pPr>
            <a:lvl9pPr marL="369381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B6AB6D3D-4364-45CC-A96E-8204BE545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3279" y="2630329"/>
            <a:ext cx="5234480" cy="386881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5B19BD2-2357-435C-AD36-FD55F193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8933D1C-3865-4C90-BB50-CDE35893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FAC7C807-C36A-46FE-AEC2-73EB6942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86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7F5F21E-51F3-4216-AFA2-DC942A26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5" y="383383"/>
            <a:ext cx="10619661" cy="1391841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9032698-DDC6-44DB-97D6-A3800246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E22EC285-22D6-42A5-A396-E7770647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19D2AC6-DE97-4A02-9158-20A0A957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0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5853F15D-FB83-463B-A41F-44D67F4A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F20974C9-BBC3-4110-9371-A92AE69D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943F2C6E-BA81-43B4-BF67-37ECBFD7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1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E8D32C-435F-4F67-BC85-10AB4B8D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00" y="480061"/>
            <a:ext cx="3971150" cy="168021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F8F419E-2737-459C-B222-1BDFA250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80" y="1036796"/>
            <a:ext cx="6233279" cy="51173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6F0FDE3-5A56-4742-B768-D8C1208C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100" y="2160270"/>
            <a:ext cx="3971150" cy="4002168"/>
          </a:xfrm>
        </p:spPr>
        <p:txBody>
          <a:bodyPr/>
          <a:lstStyle>
            <a:lvl1pPr marL="0" indent="0">
              <a:buNone/>
              <a:defRPr sz="1600"/>
            </a:lvl1pPr>
            <a:lvl2pPr marL="461726" indent="0">
              <a:buNone/>
              <a:defRPr sz="1400"/>
            </a:lvl2pPr>
            <a:lvl3pPr marL="923453" indent="0">
              <a:buNone/>
              <a:defRPr sz="1200"/>
            </a:lvl3pPr>
            <a:lvl4pPr marL="1385179" indent="0">
              <a:buNone/>
              <a:defRPr sz="1000"/>
            </a:lvl4pPr>
            <a:lvl5pPr marL="1846905" indent="0">
              <a:buNone/>
              <a:defRPr sz="1000"/>
            </a:lvl5pPr>
            <a:lvl6pPr marL="2308631" indent="0">
              <a:buNone/>
              <a:defRPr sz="1000"/>
            </a:lvl6pPr>
            <a:lvl7pPr marL="2770358" indent="0">
              <a:buNone/>
              <a:defRPr sz="1000"/>
            </a:lvl7pPr>
            <a:lvl8pPr marL="3232084" indent="0">
              <a:buNone/>
              <a:defRPr sz="1000"/>
            </a:lvl8pPr>
            <a:lvl9pPr marL="369381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0E13F20-FB99-426D-AF12-974F9AD1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0C6C784-86CC-45D3-A6AE-FB5FF89A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06107CB-925C-4264-8718-DBEAB125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7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B41969E-7336-4D98-B46C-7CC30CF9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00" y="480061"/>
            <a:ext cx="3971150" cy="168021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9AA4592F-EF88-4843-AD78-244B48204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4480" y="1036796"/>
            <a:ext cx="6233279" cy="5117307"/>
          </a:xfrm>
        </p:spPr>
        <p:txBody>
          <a:bodyPr/>
          <a:lstStyle>
            <a:lvl1pPr marL="0" indent="0">
              <a:buNone/>
              <a:defRPr sz="3200"/>
            </a:lvl1pPr>
            <a:lvl2pPr marL="461726" indent="0">
              <a:buNone/>
              <a:defRPr sz="2800"/>
            </a:lvl2pPr>
            <a:lvl3pPr marL="923453" indent="0">
              <a:buNone/>
              <a:defRPr sz="2400"/>
            </a:lvl3pPr>
            <a:lvl4pPr marL="1385179" indent="0">
              <a:buNone/>
              <a:defRPr sz="2000"/>
            </a:lvl4pPr>
            <a:lvl5pPr marL="1846905" indent="0">
              <a:buNone/>
              <a:defRPr sz="2000"/>
            </a:lvl5pPr>
            <a:lvl6pPr marL="2308631" indent="0">
              <a:buNone/>
              <a:defRPr sz="2000"/>
            </a:lvl6pPr>
            <a:lvl7pPr marL="2770358" indent="0">
              <a:buNone/>
              <a:defRPr sz="2000"/>
            </a:lvl7pPr>
            <a:lvl8pPr marL="3232084" indent="0">
              <a:buNone/>
              <a:defRPr sz="2000"/>
            </a:lvl8pPr>
            <a:lvl9pPr marL="369381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1825F55-A35C-48DA-91FF-FF5E61A39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100" y="2160270"/>
            <a:ext cx="3971150" cy="4002168"/>
          </a:xfrm>
        </p:spPr>
        <p:txBody>
          <a:bodyPr/>
          <a:lstStyle>
            <a:lvl1pPr marL="0" indent="0">
              <a:buNone/>
              <a:defRPr sz="1600"/>
            </a:lvl1pPr>
            <a:lvl2pPr marL="461726" indent="0">
              <a:buNone/>
              <a:defRPr sz="1400"/>
            </a:lvl2pPr>
            <a:lvl3pPr marL="923453" indent="0">
              <a:buNone/>
              <a:defRPr sz="1200"/>
            </a:lvl3pPr>
            <a:lvl4pPr marL="1385179" indent="0">
              <a:buNone/>
              <a:defRPr sz="1000"/>
            </a:lvl4pPr>
            <a:lvl5pPr marL="1846905" indent="0">
              <a:buNone/>
              <a:defRPr sz="1000"/>
            </a:lvl5pPr>
            <a:lvl6pPr marL="2308631" indent="0">
              <a:buNone/>
              <a:defRPr sz="1000"/>
            </a:lvl6pPr>
            <a:lvl7pPr marL="2770358" indent="0">
              <a:buNone/>
              <a:defRPr sz="1000"/>
            </a:lvl7pPr>
            <a:lvl8pPr marL="3232084" indent="0">
              <a:buNone/>
              <a:defRPr sz="1000"/>
            </a:lvl8pPr>
            <a:lvl9pPr marL="369381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588988C-A495-4BB4-8B28-7A6CA246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92ADFEA-7383-4E85-8629-18A9C8F7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8DBB136-5D1C-4CDE-A1E3-EF78B38B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7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F97C804A-8F9F-49B5-A38D-2CFCABC3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5" y="383383"/>
            <a:ext cx="10619661" cy="1391841"/>
          </a:xfrm>
          <a:prstGeom prst="rect">
            <a:avLst/>
          </a:prstGeom>
        </p:spPr>
        <p:txBody>
          <a:bodyPr vert="horz" lIns="92345" tIns="46173" rIns="92345" bIns="46173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4D2FA81-20A1-46CC-9343-CA82965AC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495" y="1916906"/>
            <a:ext cx="10619661" cy="4568905"/>
          </a:xfrm>
          <a:prstGeom prst="rect">
            <a:avLst/>
          </a:prstGeom>
        </p:spPr>
        <p:txBody>
          <a:bodyPr vert="horz" lIns="92345" tIns="46173" rIns="92345" bIns="46173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B299C0B-6769-4691-9866-96CC7F98D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6495" y="6674168"/>
            <a:ext cx="2770346" cy="383381"/>
          </a:xfrm>
          <a:prstGeom prst="rect">
            <a:avLst/>
          </a:prstGeom>
        </p:spPr>
        <p:txBody>
          <a:bodyPr vert="horz" lIns="92345" tIns="46173" rIns="92345" bIns="4617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45B1737-2271-4826-AB48-78131A802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8566" y="6674168"/>
            <a:ext cx="4155519" cy="383381"/>
          </a:xfrm>
          <a:prstGeom prst="rect">
            <a:avLst/>
          </a:prstGeom>
        </p:spPr>
        <p:txBody>
          <a:bodyPr vert="horz" lIns="92345" tIns="46173" rIns="92345" bIns="4617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8B62590-25C9-4793-892C-47D6E1DE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809" y="6674168"/>
            <a:ext cx="2770346" cy="383381"/>
          </a:xfrm>
          <a:prstGeom prst="rect">
            <a:avLst/>
          </a:prstGeom>
        </p:spPr>
        <p:txBody>
          <a:bodyPr vert="horz" lIns="92345" tIns="46173" rIns="92345" bIns="4617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AABB-6D53-4360-AF38-05150CD416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4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234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863" indent="-230863" algn="l" defTabSz="923453" rtl="0" eaLnBrk="1" latinLnBrk="0" hangingPunct="1">
        <a:lnSpc>
          <a:spcPct val="90000"/>
        </a:lnSpc>
        <a:spcBef>
          <a:spcPts val="101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589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316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42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68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495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221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947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24673" indent="-230863" algn="l" defTabSz="923453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726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453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179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905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8631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358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084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3810" algn="l" defTabSz="92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an.frankowski@imapp.consulting" TargetMode="External"/><Relationship Id="rId2" Type="http://schemas.openxmlformats.org/officeDocument/2006/relationships/hyperlink" Target="mailto:mgajewski@pag-uniconsult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jszczucki@pag-uniconsult.p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938D4EE6-A12E-4A4B-B8C5-80C4F7533463}"/>
              </a:ext>
            </a:extLst>
          </p:cNvPr>
          <p:cNvSpPr/>
          <p:nvPr/>
        </p:nvSpPr>
        <p:spPr>
          <a:xfrm>
            <a:off x="0" y="1206731"/>
            <a:ext cx="12312650" cy="40579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5" tIns="46173" rIns="92345" bIns="46173"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B5119C-7B4E-4EE5-AEFC-281C1266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073" y="1633453"/>
            <a:ext cx="9234488" cy="2547846"/>
          </a:xfrm>
        </p:spPr>
        <p:txBody>
          <a:bodyPr>
            <a:noAutofit/>
          </a:bodyPr>
          <a:lstStyle/>
          <a:p>
            <a:r>
              <a:rPr lang="pl-PL" sz="2800" b="1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„Aktualizacja analizy ex-</a:t>
            </a:r>
            <a:r>
              <a:rPr lang="pl-PL" sz="2800" b="1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ante</a:t>
            </a:r>
            <a:r>
              <a:rPr lang="pl-PL" sz="2800" b="1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w zakresie możliwości zastosowania instrumentów finansowych</a:t>
            </a:r>
            <a:br>
              <a:rPr lang="pl-PL" sz="2800" b="1" i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2800" b="1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 województwie dolnośląskim w okresie 2014-2020”</a:t>
            </a:r>
            <a:br>
              <a:rPr lang="pl-PL" sz="2800" b="1" i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endParaRPr lang="pl-PL" sz="2000" b="1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8B8FEA6-BEB6-4A23-90E4-E8B6AB47B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90" y="4608019"/>
            <a:ext cx="11723058" cy="423950"/>
          </a:xfrm>
        </p:spPr>
        <p:txBody>
          <a:bodyPr>
            <a:normAutofit/>
          </a:bodyPr>
          <a:lstStyle/>
          <a:p>
            <a:endParaRPr lang="pl-PL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Obraz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329" y="5863165"/>
            <a:ext cx="2728022" cy="66074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28615" y="6523914"/>
            <a:ext cx="11655420" cy="493357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algn="ctr"/>
            <a:r>
              <a:rPr lang="pl-PL" sz="1300" dirty="0"/>
              <a:t>Badanie współfinansowane ze środków Unii  Europejskiej – Europejskiego Funduszu Społecznego  oraz ze środków Samorządu Województwa Dolnośląskiego w ramach Pomocy Technicznej Regionalnego Programu Operacyjnego Województwa Dolnośląskiego 2014-2020.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40" y="29627"/>
            <a:ext cx="9066585" cy="11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5757864"/>
            <a:ext cx="2622550" cy="5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Wybrane aspekty wsparcia w ramach Działania 1.5 RPO WD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799986" cy="3863511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Wśród odbiorców  ostatecznych </a:t>
            </a:r>
            <a:r>
              <a:rPr lang="pl-PL" sz="2000" b="1" dirty="0">
                <a:solidFill>
                  <a:srgbClr val="0000FF"/>
                </a:solidFill>
              </a:rPr>
              <a:t>89,8% stanowią </a:t>
            </a:r>
            <a:r>
              <a:rPr lang="pl-PL" sz="2000" b="1" dirty="0" err="1">
                <a:solidFill>
                  <a:srgbClr val="0000FF"/>
                </a:solidFill>
              </a:rPr>
              <a:t>mikroprzedsiębiorcy</a:t>
            </a:r>
            <a:r>
              <a:rPr lang="pl-PL" sz="2000" b="1" dirty="0">
                <a:solidFill>
                  <a:srgbClr val="0000FF"/>
                </a:solidFill>
              </a:rPr>
              <a:t> ,a 26,6% start </a:t>
            </a:r>
            <a:r>
              <a:rPr lang="pl-PL" sz="2000" b="1" dirty="0" err="1">
                <a:solidFill>
                  <a:srgbClr val="0000FF"/>
                </a:solidFill>
              </a:rPr>
              <a:t>upy</a:t>
            </a:r>
            <a:r>
              <a:rPr lang="pl-PL" sz="2000" b="1" dirty="0">
                <a:solidFill>
                  <a:srgbClr val="0000FF"/>
                </a:solidFill>
              </a:rPr>
              <a:t>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Problemy z zapewnieniem </a:t>
            </a:r>
            <a:r>
              <a:rPr lang="pl-PL" sz="2000" b="1" dirty="0">
                <a:solidFill>
                  <a:srgbClr val="00B050"/>
                </a:solidFill>
              </a:rPr>
              <a:t>wkładu własnego </a:t>
            </a:r>
            <a:r>
              <a:rPr lang="pl-PL" sz="2000" dirty="0"/>
              <a:t>- linia finansowa DFR.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Wskaźnik </a:t>
            </a:r>
            <a:r>
              <a:rPr lang="pl-PL" sz="2000" b="1" dirty="0">
                <a:solidFill>
                  <a:srgbClr val="0000FF"/>
                </a:solidFill>
              </a:rPr>
              <a:t>określonej liczby pożyczek </a:t>
            </a:r>
            <a:r>
              <a:rPr lang="pl-PL" sz="2000" dirty="0"/>
              <a:t>– nieco kontrowersyjny.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Postulaty wydłużenia </a:t>
            </a:r>
            <a:r>
              <a:rPr lang="pl-PL" sz="2000" b="1" dirty="0">
                <a:solidFill>
                  <a:srgbClr val="00B050"/>
                </a:solidFill>
              </a:rPr>
              <a:t>zapadalności pożyczek</a:t>
            </a:r>
            <a:r>
              <a:rPr lang="pl-PL" sz="2000" dirty="0"/>
              <a:t>, szczególnie po zwiększeniu ich maksymalnej kwoty.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Wymóg </a:t>
            </a:r>
            <a:r>
              <a:rPr lang="pl-PL" sz="2000" b="1" dirty="0">
                <a:solidFill>
                  <a:srgbClr val="0000FF"/>
                </a:solidFill>
              </a:rPr>
              <a:t>rozliczenie wydatków w określonym czasie </a:t>
            </a:r>
            <a:r>
              <a:rPr lang="pl-PL" sz="2000" dirty="0"/>
              <a:t>– korzystne zmiany, ale nadal pewne problemy.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Zbyt rzadkie przetargi – </a:t>
            </a:r>
            <a:r>
              <a:rPr lang="pl-PL" sz="2000" b="1" dirty="0">
                <a:solidFill>
                  <a:srgbClr val="00B050"/>
                </a:solidFill>
              </a:rPr>
              <a:t>brak ciągłości oferty finansowania</a:t>
            </a:r>
            <a:r>
              <a:rPr lang="pl-PL" sz="2000" dirty="0"/>
              <a:t>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Ograniczona komplementarność</a:t>
            </a:r>
            <a:r>
              <a:rPr lang="pl-PL" sz="2000" dirty="0"/>
              <a:t>, ale praktycznie brak konkurencyjności.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Sprawnie realizowany </a:t>
            </a:r>
            <a:r>
              <a:rPr lang="pl-PL" sz="2000" b="1" dirty="0">
                <a:solidFill>
                  <a:srgbClr val="00B050"/>
                </a:solidFill>
              </a:rPr>
              <a:t>projekt poręczeniowy </a:t>
            </a:r>
            <a:r>
              <a:rPr lang="pl-PL" sz="2000" dirty="0"/>
              <a:t>– obecnie duża rzadkość.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1490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5" y="470780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Wskaźniki produktu w ramach PI 3c (na 31 grudnia 2019)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11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12020"/>
              </p:ext>
            </p:extLst>
          </p:nvPr>
        </p:nvGraphicFramePr>
        <p:xfrm>
          <a:off x="846491" y="1326569"/>
          <a:ext cx="10583508" cy="381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6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427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Wskaźnik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4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Wartość osiągnięta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4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Wartość docelowa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4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Procent osiągnięcia wartości docelowej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944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Inwestycje prywatne uzupełniające wsparcie publiczne dla przedsiębiorstw (inne niż dotacje), CI 7, zł.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52 280 089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140 614 947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37,2%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944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Liczba przedsiębiorstw objętych wsparciem w celu wprowadzenia produktów nowych dla firmy, CI 29, szt.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384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1 097,1%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392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Liczba przedsiębiorstw objętych wsparciem w celu wprowadzenia produktów nowych dla rynku, CI 28, szt.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12,5%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276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Liczba przedsiębiorstw otrzymujących wsparcie. CI 1, szt.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1 274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897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142,0%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276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Liczba przedsiębiorstw otrzymujących wsparcie inne niż dotacje, CI 3, szt.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1 274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897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142,0%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0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Pożyczka na produkcję i dystrybucję energii ze źródeł odnawialnych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518845"/>
            <a:ext cx="5961812" cy="5325449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TISE</a:t>
            </a:r>
            <a:r>
              <a:rPr lang="pl-PL" sz="2000" dirty="0"/>
              <a:t> podpisało umowę 15 maja 2019 na </a:t>
            </a:r>
            <a:r>
              <a:rPr lang="pl-PL" sz="2000" b="1" dirty="0">
                <a:solidFill>
                  <a:srgbClr val="00B050"/>
                </a:solidFill>
              </a:rPr>
              <a:t>50 mln złotych</a:t>
            </a:r>
            <a:r>
              <a:rPr lang="pl-PL" sz="2000" dirty="0"/>
              <a:t>.</a:t>
            </a:r>
            <a:endParaRPr lang="en-US" sz="2000" dirty="0"/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Pośrednik udzielił </a:t>
            </a:r>
            <a:r>
              <a:rPr lang="pl-PL" sz="2000" b="1" dirty="0">
                <a:solidFill>
                  <a:srgbClr val="00B050"/>
                </a:solidFill>
              </a:rPr>
              <a:t>18 pożyczek</a:t>
            </a:r>
            <a:r>
              <a:rPr lang="pl-PL" sz="2000" dirty="0"/>
              <a:t> na łączną kwotę </a:t>
            </a:r>
            <a:r>
              <a:rPr lang="pl-PL" sz="2000" b="1" dirty="0">
                <a:solidFill>
                  <a:srgbClr val="00B050"/>
                </a:solidFill>
              </a:rPr>
              <a:t>9,2 mln złotych</a:t>
            </a:r>
            <a:r>
              <a:rPr lang="pl-PL" sz="2000" dirty="0"/>
              <a:t> (7,9 mln zł wkładu UE+BP).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Portfel zbudowany jest w </a:t>
            </a:r>
            <a:r>
              <a:rPr lang="pl-PL" sz="2000" b="1" dirty="0">
                <a:solidFill>
                  <a:srgbClr val="00B050"/>
                </a:solidFill>
              </a:rPr>
              <a:t>16%</a:t>
            </a:r>
            <a:r>
              <a:rPr lang="pl-PL" sz="2000" dirty="0"/>
              <a:t>, minęło już </a:t>
            </a:r>
            <a:r>
              <a:rPr lang="pl-PL" sz="2000" b="1" dirty="0">
                <a:solidFill>
                  <a:srgbClr val="00B050"/>
                </a:solidFill>
              </a:rPr>
              <a:t>23% </a:t>
            </a:r>
            <a:r>
              <a:rPr lang="pl-PL" sz="2000" dirty="0"/>
              <a:t>czasu (do 14.03.2022 r.)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Obszary wsparcia: </a:t>
            </a:r>
            <a:r>
              <a:rPr lang="pl-PL" sz="2000" dirty="0"/>
              <a:t>miasta i obszary podmiejskie / stabilne MŚP / wyłącznie </a:t>
            </a:r>
            <a:r>
              <a:rPr lang="pl-PL" sz="2000" dirty="0" err="1"/>
              <a:t>fotowoltaika</a:t>
            </a:r>
            <a:endParaRPr lang="pl-PL" sz="2000" dirty="0"/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Motywacje: </a:t>
            </a:r>
            <a:r>
              <a:rPr lang="pl-PL" sz="2000" dirty="0"/>
              <a:t>niskie i stałe oprocentowanie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Bariery: </a:t>
            </a:r>
            <a:r>
              <a:rPr lang="pl-PL" sz="2000" dirty="0"/>
              <a:t>długi okres zwrotu, oczekiwanie dotacji/brak zachęt, brak środków na promocję 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Konkurencja: </a:t>
            </a:r>
            <a:r>
              <a:rPr lang="pl-PL" sz="2000" dirty="0"/>
              <a:t>banki komercyjne, współpracujące z instalatorami PV (+gwarancja </a:t>
            </a:r>
            <a:r>
              <a:rPr lang="pl-PL" sz="2000" dirty="0" err="1"/>
              <a:t>BiznesMax</a:t>
            </a:r>
            <a:r>
              <a:rPr lang="pl-PL" sz="2000" dirty="0"/>
              <a:t>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Trendy: </a:t>
            </a:r>
            <a:r>
              <a:rPr lang="pl-PL" sz="2000" dirty="0"/>
              <a:t>wzrost skali inwestycji fotowoltaicznych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ECE30D74-037E-4780-8172-FEA8727C0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16829"/>
              </p:ext>
            </p:extLst>
          </p:nvPr>
        </p:nvGraphicFramePr>
        <p:xfrm>
          <a:off x="6877879" y="3477314"/>
          <a:ext cx="4768599" cy="295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13">
                  <a:extLst>
                    <a:ext uri="{9D8B030D-6E8A-4147-A177-3AD203B41FA5}">
                      <a16:colId xmlns="" xmlns:a16="http://schemas.microsoft.com/office/drawing/2014/main" val="730408650"/>
                    </a:ext>
                  </a:extLst>
                </a:gridCol>
                <a:gridCol w="740780">
                  <a:extLst>
                    <a:ext uri="{9D8B030D-6E8A-4147-A177-3AD203B41FA5}">
                      <a16:colId xmlns="" xmlns:a16="http://schemas.microsoft.com/office/drawing/2014/main" val="3687267344"/>
                    </a:ext>
                  </a:extLst>
                </a:gridCol>
                <a:gridCol w="830997">
                  <a:extLst>
                    <a:ext uri="{9D8B030D-6E8A-4147-A177-3AD203B41FA5}">
                      <a16:colId xmlns="" xmlns:a16="http://schemas.microsoft.com/office/drawing/2014/main" val="1394536243"/>
                    </a:ext>
                  </a:extLst>
                </a:gridCol>
                <a:gridCol w="652909">
                  <a:extLst>
                    <a:ext uri="{9D8B030D-6E8A-4147-A177-3AD203B41FA5}">
                      <a16:colId xmlns="" xmlns:a16="http://schemas.microsoft.com/office/drawing/2014/main" val="510978226"/>
                    </a:ext>
                  </a:extLst>
                </a:gridCol>
              </a:tblGrid>
              <a:tr h="389382"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wskaźnik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2020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2023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455879"/>
                  </a:ext>
                </a:extLst>
              </a:tr>
              <a:tr h="38938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cel IF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528759"/>
                  </a:ext>
                </a:extLst>
              </a:tr>
              <a:tr h="45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Liczba wybudowanych jednostek wytwarzania energii elektrycznej z OZE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9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8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113%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736747"/>
                  </a:ext>
                </a:extLst>
              </a:tr>
              <a:tr h="143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Liczba wybudowanych/przebudowanych jednostek </a:t>
                      </a:r>
                      <a:r>
                        <a:rPr lang="pl-PL" sz="1100" dirty="0" err="1"/>
                        <a:t>wytw</a:t>
                      </a:r>
                      <a:r>
                        <a:rPr lang="pl-PL" sz="1100" dirty="0"/>
                        <a:t>. energii cieplnej z OZE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5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2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250%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3148207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Dodatkowa zdolność wytwarzania energii elektrycznej z OZE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349*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9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3875%*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861857"/>
                  </a:ext>
                </a:extLst>
              </a:tr>
              <a:tr h="143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Dodatkowa zdolność wytwarzania energii cieplnej z OZE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0</a:t>
                      </a:r>
                    </a:p>
                  </a:txBody>
                  <a:tcPr marL="92345" marR="92345" marT="48006" marB="4800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5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0%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516322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r>
                        <a:rPr lang="pl-PL" sz="1100" dirty="0"/>
                        <a:t>Szacowany roczny spadek emisji gazów cieplarnianych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390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2202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18%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101393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3ED73821-730E-4F0B-AE00-1C5282B0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04" y="1518845"/>
            <a:ext cx="4838174" cy="184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34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Pożyczka na efektywność energetyczną MŚP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BC42D6E1-02DF-4150-AE4E-2D2CD04ED803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7D14E138-06F6-45EE-B5FE-462DC5B6EEB6}"/>
              </a:ext>
            </a:extLst>
          </p:cNvPr>
          <p:cNvSpPr/>
          <p:nvPr/>
        </p:nvSpPr>
        <p:spPr>
          <a:xfrm>
            <a:off x="846491" y="1518845"/>
            <a:ext cx="6031387" cy="5479338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TISE</a:t>
            </a:r>
            <a:r>
              <a:rPr lang="pl-PL" sz="2000" dirty="0"/>
              <a:t> podpisało umowę 20.04.2018 na </a:t>
            </a:r>
            <a:r>
              <a:rPr lang="pl-PL" sz="2000" b="1" dirty="0">
                <a:solidFill>
                  <a:srgbClr val="00B050"/>
                </a:solidFill>
              </a:rPr>
              <a:t>34 mln zł</a:t>
            </a:r>
            <a:r>
              <a:rPr lang="pl-PL" sz="2000" dirty="0"/>
              <a:t>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FRW/WARR </a:t>
            </a:r>
            <a:r>
              <a:rPr lang="pl-PL" sz="2000" dirty="0"/>
              <a:t>podpisało umowę 9.08.2018 na </a:t>
            </a:r>
            <a:r>
              <a:rPr lang="pl-PL" sz="2000" b="1" dirty="0">
                <a:solidFill>
                  <a:srgbClr val="00B050"/>
                </a:solidFill>
              </a:rPr>
              <a:t>34 mln zł.</a:t>
            </a:r>
            <a:endParaRPr lang="en-US" sz="2000" b="1" dirty="0">
              <a:solidFill>
                <a:srgbClr val="00B050"/>
              </a:solidFill>
            </a:endParaRP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Pośrednicy udzielili </a:t>
            </a:r>
            <a:r>
              <a:rPr lang="pl-PL" sz="2000" b="1" dirty="0">
                <a:solidFill>
                  <a:srgbClr val="00B050"/>
                </a:solidFill>
              </a:rPr>
              <a:t>26 pożyczek</a:t>
            </a:r>
            <a:r>
              <a:rPr lang="pl-PL" sz="2000" dirty="0"/>
              <a:t> na łączną kwotę </a:t>
            </a:r>
            <a:r>
              <a:rPr lang="pl-PL" sz="2000" b="1" dirty="0">
                <a:solidFill>
                  <a:srgbClr val="00B050"/>
                </a:solidFill>
              </a:rPr>
              <a:t>43,5 mln złotych</a:t>
            </a:r>
            <a:r>
              <a:rPr lang="pl-PL" sz="2000" dirty="0"/>
              <a:t> (21,1 mln zł wkładu UE+BP).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TISE: 61% czasu, 42% kwoty (do 21.09.2021)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FRW/WARR: 45% czasu, 20% kwoty (do 23.02.2021)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Obszary wsparcia: </a:t>
            </a:r>
            <a:r>
              <a:rPr lang="pl-PL" sz="2000" dirty="0"/>
              <a:t>miasta i obszary podmiejskie / stabilne, energochłonne MŚP / linie produkcyjne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Motywacje: </a:t>
            </a:r>
            <a:r>
              <a:rPr lang="pl-PL" sz="2000" dirty="0"/>
              <a:t>niskie oprocentowanie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Bariery: </a:t>
            </a:r>
            <a:r>
              <a:rPr lang="pl-PL" sz="2000" dirty="0"/>
              <a:t>wąski zakres wsparcia, progi finansowe, OZE wyłącznie jako komponent, audyt dla </a:t>
            </a:r>
            <a:r>
              <a:rPr lang="pl-PL" sz="2000" dirty="0" err="1"/>
              <a:t>mikrofirm</a:t>
            </a:r>
            <a:endParaRPr lang="pl-PL" sz="2000" dirty="0"/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Konkurencja: </a:t>
            </a:r>
            <a:r>
              <a:rPr lang="pl-PL" sz="2000" dirty="0"/>
              <a:t>pożyczka rozwojowa, oferta WFOŚiGW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Trendy: </a:t>
            </a:r>
            <a:r>
              <a:rPr lang="pl-PL" sz="2000" dirty="0"/>
              <a:t>wzrost cen energii + spowolnienie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BD3E2273-58DE-4B30-ACE3-A70588C56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88294"/>
              </p:ext>
            </p:extLst>
          </p:nvPr>
        </p:nvGraphicFramePr>
        <p:xfrm>
          <a:off x="6877879" y="3907473"/>
          <a:ext cx="4768599" cy="209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13">
                  <a:extLst>
                    <a:ext uri="{9D8B030D-6E8A-4147-A177-3AD203B41FA5}">
                      <a16:colId xmlns="" xmlns:a16="http://schemas.microsoft.com/office/drawing/2014/main" val="730408650"/>
                    </a:ext>
                  </a:extLst>
                </a:gridCol>
                <a:gridCol w="740780">
                  <a:extLst>
                    <a:ext uri="{9D8B030D-6E8A-4147-A177-3AD203B41FA5}">
                      <a16:colId xmlns="" xmlns:a16="http://schemas.microsoft.com/office/drawing/2014/main" val="3687267344"/>
                    </a:ext>
                  </a:extLst>
                </a:gridCol>
                <a:gridCol w="830997">
                  <a:extLst>
                    <a:ext uri="{9D8B030D-6E8A-4147-A177-3AD203B41FA5}">
                      <a16:colId xmlns="" xmlns:a16="http://schemas.microsoft.com/office/drawing/2014/main" val="1394536243"/>
                    </a:ext>
                  </a:extLst>
                </a:gridCol>
                <a:gridCol w="652909">
                  <a:extLst>
                    <a:ext uri="{9D8B030D-6E8A-4147-A177-3AD203B41FA5}">
                      <a16:colId xmlns="" xmlns:a16="http://schemas.microsoft.com/office/drawing/2014/main" val="510978226"/>
                    </a:ext>
                  </a:extLst>
                </a:gridCol>
              </a:tblGrid>
              <a:tr h="389382"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wskaźnik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2020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2023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455879"/>
                  </a:ext>
                </a:extLst>
              </a:tr>
              <a:tr h="38938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cel IF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528759"/>
                  </a:ext>
                </a:extLst>
              </a:tr>
              <a:tr h="45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Liczba przedsiębiorstw otrzymujących wsparcie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26</a:t>
                      </a:r>
                    </a:p>
                  </a:txBody>
                  <a:tcPr marL="92345" marR="92345" marT="48006" marB="4800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64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41%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736747"/>
                  </a:ext>
                </a:extLst>
              </a:tr>
              <a:tr h="143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Powierzchnia użytkowa budynków poddawanych termomodernizacji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15 195</a:t>
                      </a:r>
                    </a:p>
                  </a:txBody>
                  <a:tcPr marL="92345" marR="92345" marT="48006" marB="48006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67 300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23%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516322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r>
                        <a:rPr lang="pl-PL" sz="1100" dirty="0"/>
                        <a:t>Szacowany roczny spadek emisji gazów cieplarnianych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1854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909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204%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101393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18ACC36-9C9D-4DC8-9D16-E2960835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8" y="1518845"/>
            <a:ext cx="4768599" cy="21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Pożyczka na efektywność energetyczną w sektorze mieszkaniowym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15E2C991-97DD-41FB-9AFF-E3F59C95FCA2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06EBDCFD-F995-40E0-ABF4-E07D1AA2BF37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84C65C18-2B4E-473C-A6E8-70EBD49144EE}"/>
              </a:ext>
            </a:extLst>
          </p:cNvPr>
          <p:cNvSpPr/>
          <p:nvPr/>
        </p:nvSpPr>
        <p:spPr>
          <a:xfrm>
            <a:off x="510363" y="1518845"/>
            <a:ext cx="6297941" cy="5325449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Alior Bank </a:t>
            </a:r>
            <a:r>
              <a:rPr lang="pl-PL" sz="2000" dirty="0"/>
              <a:t>podpisał umowę 19.10.2018 na </a:t>
            </a:r>
            <a:r>
              <a:rPr lang="pl-PL" sz="2000" b="1" dirty="0">
                <a:solidFill>
                  <a:srgbClr val="00B050"/>
                </a:solidFill>
              </a:rPr>
              <a:t>42 mln zł</a:t>
            </a:r>
            <a:r>
              <a:rPr lang="pl-PL" sz="2000" dirty="0"/>
              <a:t>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Pośrednik udzielił </a:t>
            </a:r>
            <a:r>
              <a:rPr lang="pl-PL" sz="2000" b="1" dirty="0">
                <a:solidFill>
                  <a:srgbClr val="00B050"/>
                </a:solidFill>
              </a:rPr>
              <a:t>8 pożyczek</a:t>
            </a:r>
            <a:r>
              <a:rPr lang="pl-PL" sz="2000" dirty="0"/>
              <a:t> na łączną kwotę </a:t>
            </a:r>
            <a:r>
              <a:rPr lang="pl-PL" sz="2000" b="1" dirty="0">
                <a:solidFill>
                  <a:srgbClr val="00B050"/>
                </a:solidFill>
              </a:rPr>
              <a:t>3,1 mln złotych</a:t>
            </a:r>
            <a:r>
              <a:rPr lang="pl-PL" sz="2000" dirty="0"/>
              <a:t> (2,8 mln zł wkładu UE+BP).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Portfel zbudowany jest w </a:t>
            </a:r>
            <a:r>
              <a:rPr lang="pl-PL" sz="2000" b="1" dirty="0">
                <a:solidFill>
                  <a:srgbClr val="00B050"/>
                </a:solidFill>
              </a:rPr>
              <a:t>7%</a:t>
            </a:r>
            <a:r>
              <a:rPr lang="pl-PL" sz="2000" dirty="0"/>
              <a:t>, minęło </a:t>
            </a:r>
            <a:r>
              <a:rPr lang="pl-PL" sz="2000" b="1" dirty="0">
                <a:solidFill>
                  <a:srgbClr val="00B050"/>
                </a:solidFill>
              </a:rPr>
              <a:t>38% </a:t>
            </a:r>
            <a:r>
              <a:rPr lang="pl-PL" sz="2000" dirty="0"/>
              <a:t>czasu* (do 06.12.2021 r.)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Obszary wsparcia: </a:t>
            </a:r>
            <a:r>
              <a:rPr lang="pl-PL" sz="2000" dirty="0"/>
              <a:t>małe i średnie miasta / wspólnoty mieszkaniowe / ocieplenie ścian i dachu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Motywacje: </a:t>
            </a:r>
            <a:r>
              <a:rPr lang="pl-PL" sz="2000" dirty="0"/>
              <a:t>niskie i stałe oprocentowanie, okres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Bariery: </a:t>
            </a:r>
            <a:r>
              <a:rPr lang="pl-PL" sz="2000" dirty="0"/>
              <a:t>próg 25%, obciążenia proceduralne i finansowe, wąski zakres wsparcia, konkurencja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Konkurencja: </a:t>
            </a:r>
            <a:r>
              <a:rPr lang="pl-PL" sz="2000" dirty="0" err="1"/>
              <a:t>FTiR</a:t>
            </a:r>
            <a:r>
              <a:rPr lang="pl-PL" sz="2000" dirty="0"/>
              <a:t>, WFOŚiGW, banki komercyjne (BOŚ, ING, BNP, PKO BP, Bank Pocztowy)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Trendy: </a:t>
            </a:r>
            <a:r>
              <a:rPr lang="pl-PL" sz="2000" dirty="0"/>
              <a:t>stabilnie słabnący popyt zwłaszcza w dużych podmiotach, rosnąca rola wspólnot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4D542272-76FD-49D6-96FF-F0AB69CB5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49031"/>
              </p:ext>
            </p:extLst>
          </p:nvPr>
        </p:nvGraphicFramePr>
        <p:xfrm>
          <a:off x="6877879" y="3907473"/>
          <a:ext cx="4768599" cy="209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13">
                  <a:extLst>
                    <a:ext uri="{9D8B030D-6E8A-4147-A177-3AD203B41FA5}">
                      <a16:colId xmlns="" xmlns:a16="http://schemas.microsoft.com/office/drawing/2014/main" val="730408650"/>
                    </a:ext>
                  </a:extLst>
                </a:gridCol>
                <a:gridCol w="740780">
                  <a:extLst>
                    <a:ext uri="{9D8B030D-6E8A-4147-A177-3AD203B41FA5}">
                      <a16:colId xmlns="" xmlns:a16="http://schemas.microsoft.com/office/drawing/2014/main" val="3687267344"/>
                    </a:ext>
                  </a:extLst>
                </a:gridCol>
                <a:gridCol w="830997">
                  <a:extLst>
                    <a:ext uri="{9D8B030D-6E8A-4147-A177-3AD203B41FA5}">
                      <a16:colId xmlns="" xmlns:a16="http://schemas.microsoft.com/office/drawing/2014/main" val="1394536243"/>
                    </a:ext>
                  </a:extLst>
                </a:gridCol>
                <a:gridCol w="652909">
                  <a:extLst>
                    <a:ext uri="{9D8B030D-6E8A-4147-A177-3AD203B41FA5}">
                      <a16:colId xmlns="" xmlns:a16="http://schemas.microsoft.com/office/drawing/2014/main" val="510978226"/>
                    </a:ext>
                  </a:extLst>
                </a:gridCol>
              </a:tblGrid>
              <a:tr h="389382"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wskaźnik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2020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2023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455879"/>
                  </a:ext>
                </a:extLst>
              </a:tr>
              <a:tr h="38938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cel IF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528759"/>
                  </a:ext>
                </a:extLst>
              </a:tr>
              <a:tr h="45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Liczba gospodarstw domowych z lepszą klasą zużycia energii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126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350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36%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736747"/>
                  </a:ext>
                </a:extLst>
              </a:tr>
              <a:tr h="143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Powierzchnia użytkowa budynków poddawanych termomodernizacji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dirty="0"/>
                        <a:t>7052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60 202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12%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516322"/>
                  </a:ext>
                </a:extLst>
              </a:tr>
              <a:tr h="279202">
                <a:tc>
                  <a:txBody>
                    <a:bodyPr/>
                    <a:lstStyle/>
                    <a:p>
                      <a:r>
                        <a:rPr lang="pl-PL" sz="1100" dirty="0"/>
                        <a:t>Szacowany roczny spadek emisji gazów cieplarnianych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231</a:t>
                      </a:r>
                    </a:p>
                  </a:txBody>
                  <a:tcPr marL="92345" marR="92345" marT="48006" marB="480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813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28%</a:t>
                      </a:r>
                    </a:p>
                  </a:txBody>
                  <a:tcPr marL="92345" marR="92345" marT="48006" marB="480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101393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0EBC183-DC03-471A-9D32-0DBD0BFF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9" y="1675733"/>
            <a:ext cx="4768599" cy="17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DCD1B48E-C4CC-42A3-9A5C-E9BFAA33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440" y="6290192"/>
            <a:ext cx="2770346" cy="383381"/>
          </a:xfrm>
        </p:spPr>
        <p:txBody>
          <a:bodyPr/>
          <a:lstStyle/>
          <a:p>
            <a:fld id="{1297AABB-6D53-4360-AF38-05150CD4162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18" name="Prostokąt: zaokrąglone rogi po przekątnej 13">
            <a:extLst>
              <a:ext uri="{FF2B5EF4-FFF2-40B4-BE49-F238E27FC236}">
                <a16:creationId xmlns="" xmlns:a16="http://schemas.microsoft.com/office/drawing/2014/main" id="{13BF6C3F-5262-4674-A100-2EE4ED76ED2D}"/>
              </a:ext>
            </a:extLst>
          </p:cNvPr>
          <p:cNvSpPr>
            <a:spLocks/>
          </p:cNvSpPr>
          <p:nvPr/>
        </p:nvSpPr>
        <p:spPr>
          <a:xfrm flipH="1">
            <a:off x="381715" y="2955109"/>
            <a:ext cx="3635623" cy="3335083"/>
          </a:xfrm>
          <a:prstGeom prst="round2DiagRect">
            <a:avLst/>
          </a:prstGeom>
          <a:solidFill>
            <a:srgbClr val="F8CBA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2345" tIns="46173" rIns="92345" bIns="46173" anchor="ctr"/>
          <a:lstStyle/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wzrost skali planów inwestycyjnych w stosunku do </a:t>
            </a:r>
            <a:r>
              <a:rPr lang="pl-PL" sz="2000" dirty="0" err="1"/>
              <a:t>ost</a:t>
            </a:r>
            <a:r>
              <a:rPr lang="pl-PL" sz="2000" dirty="0"/>
              <a:t>. 3 lat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największe kwoty: spółki JST, inwestorzy PV, klastry energii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71% nie słyszało o pożyczce</a:t>
            </a:r>
          </a:p>
        </p:txBody>
      </p:sp>
      <p:sp>
        <p:nvSpPr>
          <p:cNvPr id="19" name="Prostokąt: zaokrąglone rogi po przekątnej 13">
            <a:extLst>
              <a:ext uri="{FF2B5EF4-FFF2-40B4-BE49-F238E27FC236}">
                <a16:creationId xmlns="" xmlns:a16="http://schemas.microsoft.com/office/drawing/2014/main" id="{68829D7C-D4DC-4162-BA84-82F471F75F03}"/>
              </a:ext>
            </a:extLst>
          </p:cNvPr>
          <p:cNvSpPr>
            <a:spLocks/>
          </p:cNvSpPr>
          <p:nvPr/>
        </p:nvSpPr>
        <p:spPr>
          <a:xfrm flipH="1">
            <a:off x="4265053" y="2955109"/>
            <a:ext cx="3635623" cy="3335083"/>
          </a:xfrm>
          <a:prstGeom prst="round2DiagRect">
            <a:avLst/>
          </a:prstGeom>
          <a:solidFill>
            <a:srgbClr val="F8CBA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2345" tIns="46173" rIns="92345" bIns="46173" anchor="ctr"/>
          <a:lstStyle/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11% MŚP planuje inwestycje w OZE lub EE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dominują firmy z sekcji przetwórstwa przemysłowego, stabilne i w dobrej kondycji</a:t>
            </a:r>
          </a:p>
        </p:txBody>
      </p:sp>
      <p:sp>
        <p:nvSpPr>
          <p:cNvPr id="20" name="Prostokąt: zaokrąglone rogi po przekątnej 13">
            <a:extLst>
              <a:ext uri="{FF2B5EF4-FFF2-40B4-BE49-F238E27FC236}">
                <a16:creationId xmlns="" xmlns:a16="http://schemas.microsoft.com/office/drawing/2014/main" id="{B130DC9C-F0DF-45DA-A658-542FB9E1D8C9}"/>
              </a:ext>
            </a:extLst>
          </p:cNvPr>
          <p:cNvSpPr>
            <a:spLocks/>
          </p:cNvSpPr>
          <p:nvPr/>
        </p:nvSpPr>
        <p:spPr>
          <a:xfrm flipH="1">
            <a:off x="8152755" y="2955108"/>
            <a:ext cx="3631258" cy="3335084"/>
          </a:xfrm>
          <a:prstGeom prst="round2DiagRect">
            <a:avLst/>
          </a:prstGeom>
          <a:solidFill>
            <a:srgbClr val="F8CBA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2345" tIns="46173" rIns="92345" bIns="46173" anchor="ctr"/>
          <a:lstStyle/>
          <a:p>
            <a:endParaRPr lang="pl-PL" sz="2400" b="1" dirty="0">
              <a:solidFill>
                <a:srgbClr val="0000FF"/>
              </a:solidFill>
            </a:endParaRP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delikatny wzrost deklaracji inwestycji w stosunku do 3 lat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zakres potrzeb zbliżony, wzrost deklaracji w zakresie OZE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30% inwestorów nie kwalifikowałoby się do wsparcia</a:t>
            </a:r>
          </a:p>
          <a:p>
            <a:pPr marL="538681" indent="-538681">
              <a:buSzPct val="80000"/>
              <a:buFont typeface="Wingdings" pitchFamily="2" charset="2"/>
              <a:buChar char="q"/>
            </a:pPr>
            <a:r>
              <a:rPr lang="pl-PL" sz="2000" dirty="0"/>
              <a:t>32% zna ofertę </a:t>
            </a:r>
          </a:p>
          <a:p>
            <a:pPr>
              <a:buSzPct val="80000"/>
            </a:pPr>
            <a:endParaRPr lang="pl-PL" sz="2000" dirty="0"/>
          </a:p>
        </p:txBody>
      </p:sp>
      <p:sp>
        <p:nvSpPr>
          <p:cNvPr id="27" name="Tytuł 1">
            <a:extLst>
              <a:ext uri="{FF2B5EF4-FFF2-40B4-BE49-F238E27FC236}">
                <a16:creationId xmlns="" xmlns:a16="http://schemas.microsoft.com/office/drawing/2014/main" id="{1E7122AD-C999-4A93-9123-0C76024E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4" y="1663609"/>
            <a:ext cx="3635625" cy="906780"/>
          </a:xfrm>
          <a:solidFill>
            <a:srgbClr val="B72135"/>
          </a:solidFill>
        </p:spPr>
        <p:txBody>
          <a:bodyPr>
            <a:normAutofit/>
          </a:bodyPr>
          <a:lstStyle/>
          <a:p>
            <a:pPr marL="0" algn="ctr"/>
            <a:r>
              <a:rPr lang="pl-PL" sz="2400" b="1" dirty="0">
                <a:solidFill>
                  <a:schemeClr val="bg1"/>
                </a:solidFill>
                <a:latin typeface="+mn-lt"/>
              </a:rPr>
              <a:t>Pożyczka na produkcję i dystrybucję energii z OZE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="" xmlns:a16="http://schemas.microsoft.com/office/drawing/2014/main" id="{EB85CA80-2895-403D-896B-8C197EE35970}"/>
              </a:ext>
            </a:extLst>
          </p:cNvPr>
          <p:cNvSpPr txBox="1">
            <a:spLocks/>
          </p:cNvSpPr>
          <p:nvPr/>
        </p:nvSpPr>
        <p:spPr>
          <a:xfrm>
            <a:off x="4269418" y="1663609"/>
            <a:ext cx="3635625" cy="906780"/>
          </a:xfrm>
          <a:prstGeom prst="rect">
            <a:avLst/>
          </a:prstGeom>
          <a:solidFill>
            <a:srgbClr val="B72135"/>
          </a:solidFill>
        </p:spPr>
        <p:txBody>
          <a:bodyPr vert="horz" lIns="92345" tIns="46173" rIns="92345" bIns="4617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>
                <a:solidFill>
                  <a:schemeClr val="bg1"/>
                </a:solidFill>
                <a:latin typeface="+mn-lt"/>
              </a:rPr>
              <a:t>Pożyczka na EE w sektorze MŚP</a:t>
            </a:r>
          </a:p>
        </p:txBody>
      </p:sp>
      <p:sp>
        <p:nvSpPr>
          <p:cNvPr id="29" name="Tytuł 1">
            <a:extLst>
              <a:ext uri="{FF2B5EF4-FFF2-40B4-BE49-F238E27FC236}">
                <a16:creationId xmlns="" xmlns:a16="http://schemas.microsoft.com/office/drawing/2014/main" id="{3C67AD52-76BB-4493-861D-A4FF0A3948A2}"/>
              </a:ext>
            </a:extLst>
          </p:cNvPr>
          <p:cNvSpPr txBox="1">
            <a:spLocks/>
          </p:cNvSpPr>
          <p:nvPr/>
        </p:nvSpPr>
        <p:spPr>
          <a:xfrm>
            <a:off x="8152755" y="1671471"/>
            <a:ext cx="3635625" cy="906780"/>
          </a:xfrm>
          <a:prstGeom prst="rect">
            <a:avLst/>
          </a:prstGeom>
          <a:solidFill>
            <a:srgbClr val="B72135"/>
          </a:solidFill>
        </p:spPr>
        <p:txBody>
          <a:bodyPr vert="horz" lIns="92345" tIns="46173" rIns="92345" bIns="4617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>
                <a:solidFill>
                  <a:schemeClr val="bg1"/>
                </a:solidFill>
                <a:latin typeface="+mn-lt"/>
              </a:rPr>
              <a:t>Pożyczka na EE w sektorze mieszkalnictwa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2F1DCA5F-41DD-49A1-8EBB-323E8D42E89D}"/>
              </a:ext>
            </a:extLst>
          </p:cNvPr>
          <p:cNvSpPr txBox="1">
            <a:spLocks/>
          </p:cNvSpPr>
          <p:nvPr/>
        </p:nvSpPr>
        <p:spPr>
          <a:xfrm>
            <a:off x="846492" y="442205"/>
            <a:ext cx="10799986" cy="753417"/>
          </a:xfrm>
          <a:prstGeom prst="rect">
            <a:avLst/>
          </a:prstGeom>
          <a:solidFill>
            <a:srgbClr val="0000FF"/>
          </a:solidFill>
        </p:spPr>
        <p:txBody>
          <a:bodyPr vert="horz" lIns="92345" tIns="46173" rIns="92345" bIns="46173" rtlCol="0" anchor="ctr">
            <a:normAutofit/>
          </a:bodyPr>
          <a:lstStyle>
            <a:lvl1pPr marL="365533" algn="l" defTabSz="9234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Dziedziny i skala zainteresowania ostatecznych odbiorców – główne wnioski</a:t>
            </a:r>
          </a:p>
        </p:txBody>
      </p:sp>
    </p:spTree>
    <p:extLst>
      <p:ext uri="{BB962C8B-B14F-4D97-AF65-F5344CB8AC3E}">
        <p14:creationId xmlns:p14="http://schemas.microsoft.com/office/powerpoint/2010/main" val="144835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Mikropożyczka na rozpoczęcie działalności gospodarczej (PI 8iii)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5097795" cy="817238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Łączna kwota do wykorzystania: </a:t>
            </a:r>
            <a:r>
              <a:rPr lang="pl-PL" sz="2000" b="1" dirty="0">
                <a:solidFill>
                  <a:srgbClr val="00B050"/>
                </a:solidFill>
              </a:rPr>
              <a:t>55,7 mln zł </a:t>
            </a:r>
            <a:r>
              <a:rPr lang="pl-PL" sz="2000" dirty="0"/>
              <a:t>(11 mln euro z UE + 15% wkład krajowy)</a:t>
            </a:r>
            <a:endParaRPr lang="pl-PL" sz="2000" b="1" dirty="0">
              <a:solidFill>
                <a:srgbClr val="00B050"/>
              </a:solidFill>
            </a:endParaRPr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2 umowy z pośrednikami: </a:t>
            </a:r>
            <a:r>
              <a:rPr lang="pl-PL" sz="2000" b="1" dirty="0">
                <a:solidFill>
                  <a:srgbClr val="0000FF"/>
                </a:solidFill>
              </a:rPr>
              <a:t>Funduszem Regionu Wałbrzyskiego</a:t>
            </a:r>
            <a:r>
              <a:rPr lang="pl-PL" sz="2000" dirty="0"/>
              <a:t> (6,1 mln zł) i </a:t>
            </a:r>
            <a:r>
              <a:rPr lang="pl-PL" sz="2000" b="1" dirty="0">
                <a:solidFill>
                  <a:srgbClr val="0000FF"/>
                </a:solidFill>
              </a:rPr>
              <a:t>Polską Fundacją Przedsiębiorczości </a:t>
            </a:r>
            <a:r>
              <a:rPr lang="pl-PL" sz="2000" dirty="0"/>
              <a:t>(3,0 mln zł)</a:t>
            </a:r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Powolne wdrażanie: udzielono </a:t>
            </a:r>
            <a:r>
              <a:rPr lang="pl-PL" sz="2000" b="1" dirty="0">
                <a:solidFill>
                  <a:srgbClr val="00B050"/>
                </a:solidFill>
              </a:rPr>
              <a:t>125 mikropożyczek</a:t>
            </a:r>
            <a:r>
              <a:rPr lang="pl-PL" sz="2000" dirty="0"/>
              <a:t> na łączną kwotę </a:t>
            </a:r>
            <a:r>
              <a:rPr lang="pl-PL" sz="2000" b="1" dirty="0">
                <a:solidFill>
                  <a:srgbClr val="00B050"/>
                </a:solidFill>
              </a:rPr>
              <a:t>7,7 mln zł </a:t>
            </a:r>
            <a:r>
              <a:rPr lang="pl-PL" sz="2000" dirty="0"/>
              <a:t>(średnia </a:t>
            </a:r>
            <a:r>
              <a:rPr lang="pl-PL" sz="2000" b="1" dirty="0">
                <a:solidFill>
                  <a:srgbClr val="00B050"/>
                </a:solidFill>
              </a:rPr>
              <a:t>61,5 tys. zł</a:t>
            </a:r>
            <a:r>
              <a:rPr lang="pl-PL" sz="2000" dirty="0"/>
              <a:t>)</a:t>
            </a:r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cel: tworzenie nowych i trwałych </a:t>
            </a:r>
            <a:r>
              <a:rPr lang="pl-PL" sz="2000" b="1" dirty="0">
                <a:solidFill>
                  <a:srgbClr val="0000FF"/>
                </a:solidFill>
              </a:rPr>
              <a:t>miejsc pracy</a:t>
            </a:r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odbiorcy: </a:t>
            </a:r>
            <a:r>
              <a:rPr lang="pl-PL" sz="2000" b="1" dirty="0">
                <a:solidFill>
                  <a:srgbClr val="00B050"/>
                </a:solidFill>
              </a:rPr>
              <a:t>bezrobotni i bierni zawodowo&gt;30 lat</a:t>
            </a:r>
            <a:r>
              <a:rPr lang="pl-PL" sz="2000" dirty="0"/>
              <a:t>, zwłaszcza osoby w trudnej sytuacji na rynku pracy (+ nowe grupy </a:t>
            </a:r>
            <a:r>
              <a:rPr lang="pl-PL" sz="2000" dirty="0" smtClean="0"/>
              <a:t>o.o.</a:t>
            </a: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trendy: </a:t>
            </a:r>
            <a:r>
              <a:rPr lang="pl-PL" sz="2000" b="1" dirty="0">
                <a:solidFill>
                  <a:srgbClr val="0000FF"/>
                </a:solidFill>
              </a:rPr>
              <a:t>przyspieszenie</a:t>
            </a:r>
            <a:r>
              <a:rPr lang="pl-PL" sz="2000" dirty="0"/>
              <a:t> udzielania Mikropożyczek w 2019 r. (100 </a:t>
            </a:r>
            <a:r>
              <a:rPr lang="pl-PL" sz="2000" dirty="0" smtClean="0"/>
              <a:t>o.o.)</a:t>
            </a: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61950" lvl="1" indent="-36195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A37FD2FE-1365-4260-AD50-8CC595347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14303"/>
              </p:ext>
            </p:extLst>
          </p:nvPr>
        </p:nvGraphicFramePr>
        <p:xfrm>
          <a:off x="6364943" y="4140041"/>
          <a:ext cx="5379317" cy="230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714">
                  <a:extLst>
                    <a:ext uri="{9D8B030D-6E8A-4147-A177-3AD203B41FA5}">
                      <a16:colId xmlns="" xmlns:a16="http://schemas.microsoft.com/office/drawing/2014/main" val="730408650"/>
                    </a:ext>
                  </a:extLst>
                </a:gridCol>
                <a:gridCol w="835652">
                  <a:extLst>
                    <a:ext uri="{9D8B030D-6E8A-4147-A177-3AD203B41FA5}">
                      <a16:colId xmlns="" xmlns:a16="http://schemas.microsoft.com/office/drawing/2014/main" val="3687267344"/>
                    </a:ext>
                  </a:extLst>
                </a:gridCol>
                <a:gridCol w="937423">
                  <a:extLst>
                    <a:ext uri="{9D8B030D-6E8A-4147-A177-3AD203B41FA5}">
                      <a16:colId xmlns="" xmlns:a16="http://schemas.microsoft.com/office/drawing/2014/main" val="1394536243"/>
                    </a:ext>
                  </a:extLst>
                </a:gridCol>
                <a:gridCol w="736528">
                  <a:extLst>
                    <a:ext uri="{9D8B030D-6E8A-4147-A177-3AD203B41FA5}">
                      <a16:colId xmlns="" xmlns:a16="http://schemas.microsoft.com/office/drawing/2014/main" val="510978226"/>
                    </a:ext>
                  </a:extLst>
                </a:gridCol>
              </a:tblGrid>
              <a:tr h="417393"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wskaźnik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2020</a:t>
                      </a:r>
                    </a:p>
                  </a:txBody>
                  <a:tcPr marL="92345" marR="92345" marT="48006" marB="48006"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2023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455879"/>
                  </a:ext>
                </a:extLst>
              </a:tr>
              <a:tr h="41739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cel IF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92345" marR="92345" marT="48006" marB="48006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528759"/>
                  </a:ext>
                </a:extLst>
              </a:tr>
              <a:tr h="821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Liczba osób pozostających bez pracy, które skorzystały z instrumentów zwrotnych na podjęcie działalności gospodarczej w Programie (osoby)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736747"/>
                  </a:ext>
                </a:extLst>
              </a:tr>
              <a:tr h="64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Liczba utworzonych miejsc pracy w ramach udzielonych z EFS środków na podjęcie działalności gospodarczej (szt.)</a:t>
                      </a:r>
                    </a:p>
                  </a:txBody>
                  <a:tcPr marL="92345" marR="92345" marT="48006" marB="4800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1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12,1%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516322"/>
                  </a:ext>
                </a:extLst>
              </a:tr>
            </a:tbl>
          </a:graphicData>
        </a:graphic>
      </p:graphicFrame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787C580C-3C77-4C2D-A31E-084560D881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61" y="1797509"/>
            <a:ext cx="2877820" cy="2158365"/>
          </a:xfrm>
          <a:prstGeom prst="rect">
            <a:avLst/>
          </a:prstGeom>
          <a:noFill/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8D3F3D9D-6FE8-4934-BF3B-C6040742CA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37" y="1754518"/>
            <a:ext cx="1798320" cy="21583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E27B148-6476-4337-9E86-957177C19071}"/>
              </a:ext>
            </a:extLst>
          </p:cNvPr>
          <p:cNvSpPr txBox="1"/>
          <p:nvPr/>
        </p:nvSpPr>
        <p:spPr>
          <a:xfrm>
            <a:off x="7051148" y="1358616"/>
            <a:ext cx="200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stopa bezrobocia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566E09EF-2513-44E8-B52E-6739D822105F}"/>
              </a:ext>
            </a:extLst>
          </p:cNvPr>
          <p:cNvSpPr txBox="1"/>
          <p:nvPr/>
        </p:nvSpPr>
        <p:spPr>
          <a:xfrm>
            <a:off x="9746037" y="1364190"/>
            <a:ext cx="216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liczba bezrobotnych</a:t>
            </a:r>
          </a:p>
        </p:txBody>
      </p:sp>
    </p:spTree>
    <p:extLst>
      <p:ext uri="{BB962C8B-B14F-4D97-AF65-F5344CB8AC3E}">
        <p14:creationId xmlns:p14="http://schemas.microsoft.com/office/powerpoint/2010/main" val="336347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42" y="432680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Działania promocyjne i informacyjne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799986" cy="4325176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Kluczowa rola informacji od </a:t>
            </a:r>
            <a:r>
              <a:rPr lang="pl-PL" sz="2000" b="1" dirty="0">
                <a:solidFill>
                  <a:srgbClr val="00B050"/>
                </a:solidFill>
              </a:rPr>
              <a:t>znajomych i rodziny.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73% badanych ostatecznych odbiorców w ramach Działania 1.5 zdecydowanie lub raczej zgadza się z opinią zgodnie z którą </a:t>
            </a:r>
            <a:r>
              <a:rPr lang="pl-PL" sz="2000" b="1" dirty="0">
                <a:solidFill>
                  <a:srgbClr val="0000FF"/>
                </a:solidFill>
              </a:rPr>
              <a:t>informacje na temat poręczeń i pożyczek są łatwo dostępne.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 badaniach jakościowych zwracano jeszcze uwagę na to, że ani na stronie RPO WD, ani na stronie DIP </a:t>
            </a:r>
            <a:r>
              <a:rPr lang="pl-PL" sz="2000" b="1" dirty="0">
                <a:solidFill>
                  <a:srgbClr val="00CC00"/>
                </a:solidFill>
              </a:rPr>
              <a:t>nie ma oddzielnej zakładki o instrumentach finansowych w ramach RPO WD</a:t>
            </a:r>
            <a:r>
              <a:rPr lang="pl-PL" sz="2000" dirty="0"/>
              <a:t>, ani choćby przekierowania na stronę BGK o instrumentach finansowych w ramach RPO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Idealne byłoby, aby parametry produktu finansowego i sam produkt </a:t>
            </a:r>
            <a:r>
              <a:rPr lang="pl-PL" sz="2000" b="1" dirty="0">
                <a:solidFill>
                  <a:srgbClr val="0000FF"/>
                </a:solidFill>
              </a:rPr>
              <a:t>były stabilne na przestrzeni wielu lat </a:t>
            </a:r>
            <a:r>
              <a:rPr lang="pl-PL" sz="2000" dirty="0"/>
              <a:t>(casus premii termomodernizacyjnej i premii technologicznej.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Szeroka </a:t>
            </a:r>
            <a:r>
              <a:rPr lang="pl-PL" sz="2000" b="1" dirty="0">
                <a:solidFill>
                  <a:srgbClr val="00CC00"/>
                </a:solidFill>
              </a:rPr>
              <a:t>gama kanałów promocyjnych </a:t>
            </a:r>
            <a:r>
              <a:rPr lang="pl-PL" sz="2000" dirty="0"/>
              <a:t>wykorzystywanych przez pośredników finansowych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9921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42" y="432680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Okres programowania UE 2021-2027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799986" cy="3555734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Zastosowanie instrumentów łączących cechy finansowania bezzwrotnego i zwrotnego – </a:t>
            </a:r>
            <a:r>
              <a:rPr lang="pl-PL" sz="2000" b="1" dirty="0">
                <a:solidFill>
                  <a:srgbClr val="00CC00"/>
                </a:solidFill>
              </a:rPr>
              <a:t>odpowiednie przygotowanie pośredników finansowych oraz instytucji odpowiedzialnych za wdrażanie  RPO</a:t>
            </a:r>
            <a:r>
              <a:rPr lang="pl-PL" sz="2000" dirty="0"/>
              <a:t>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Bardzo poważny problem </a:t>
            </a:r>
            <a:r>
              <a:rPr lang="pl-PL" sz="2000" b="1" dirty="0">
                <a:solidFill>
                  <a:srgbClr val="0000FF"/>
                </a:solidFill>
              </a:rPr>
              <a:t>wyższego wkładu krajowego </a:t>
            </a:r>
            <a:r>
              <a:rPr lang="pl-PL" sz="2000" dirty="0"/>
              <a:t>(obecnie planuje się 45%).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CC00"/>
                </a:solidFill>
              </a:rPr>
              <a:t>Ograniczenie liczby i czasu trwania kontroli.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Większą otwartość na ryzyko i </a:t>
            </a:r>
            <a:r>
              <a:rPr lang="pl-PL" sz="2000" b="1" dirty="0">
                <a:solidFill>
                  <a:srgbClr val="0000FF"/>
                </a:solidFill>
              </a:rPr>
              <a:t>stąd zwiększenie dopuszczalnej szkodowości poręczeń i szczególnie pożyczek</a:t>
            </a:r>
            <a:r>
              <a:rPr lang="pl-PL" sz="2000" b="1" dirty="0"/>
              <a:t>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CC00"/>
                </a:solidFill>
              </a:rPr>
              <a:t>Upraszczanie procedur i zwiększania przejrzystości </a:t>
            </a:r>
            <a:r>
              <a:rPr lang="pl-PL" sz="2000" dirty="0"/>
              <a:t>konkretnych dokumentów aplikacyjnych po stronie pośredników finansowych.</a:t>
            </a:r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7035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Rozkład przestrzenny ostatecznych odbiorców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8EE01E30-5CC1-40B0-B041-D4E59EC9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621"/>
            <a:ext cx="7771684" cy="54785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D12EF9B-6F34-471C-81E6-F21A8571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155" y="1210433"/>
            <a:ext cx="3438323" cy="242380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D7AAFD6-8FFA-4DB7-955E-D11C2833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155" y="3942301"/>
            <a:ext cx="3438323" cy="242380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5C004F5-B062-4C20-B276-35B515FEE8DC}"/>
              </a:ext>
            </a:extLst>
          </p:cNvPr>
          <p:cNvSpPr txBox="1"/>
          <p:nvPr/>
        </p:nvSpPr>
        <p:spPr>
          <a:xfrm>
            <a:off x="5770605" y="6477381"/>
            <a:ext cx="1409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Wrocław: 360 pożyczek</a:t>
            </a:r>
          </a:p>
        </p:txBody>
      </p:sp>
    </p:spTree>
    <p:extLst>
      <p:ext uri="{BB962C8B-B14F-4D97-AF65-F5344CB8AC3E}">
        <p14:creationId xmlns:p14="http://schemas.microsoft.com/office/powerpoint/2010/main" val="27231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Cele badania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799986" cy="5525504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Wykonanie </a:t>
            </a:r>
            <a:r>
              <a:rPr lang="pl-PL" b="1" dirty="0">
                <a:solidFill>
                  <a:srgbClr val="00B050"/>
                </a:solidFill>
              </a:rPr>
              <a:t>oceny stanu wdrażania instrumentów finansowych w ramach RPO WD 2014-2020 </a:t>
            </a:r>
            <a:r>
              <a:rPr lang="pl-PL" dirty="0"/>
              <a:t>oraz aktualizacja możliwości i zakresu zastosowania instrumentów finansowych w ramach RPO WD 2014-2020 z uwzględnieniem weryfikacji poprawności i aktualizacji założeń podmiotowych i przedmiotowych obecnie wdrażanych instrumentów finansowych w celu podniesienia sprawności i efektywności ich wdrażania wraz z ew. aktualizacją i uszczegółowieniem strategii inwestycyjnej w zakresie ich wykorzystania.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Cele szczegółowe (wybrane):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dirty="0"/>
              <a:t>Ocena stanu wdrażania instrumentów finansowych w ramach RPO WD 2014-2020 w następujących sferach tematycznych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aktualny poziom wydatkowania </a:t>
            </a:r>
            <a:r>
              <a:rPr lang="pl-PL" dirty="0"/>
              <a:t>(udzielone pożyczki/ poręczenia) w podziale na poszczególnych pośredników oraz rodzaje instrumentów finansowych;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dirty="0"/>
              <a:t>wskazywane przez pośredników finansowych i menadżera funduszu funduszy </a:t>
            </a:r>
            <a:r>
              <a:rPr lang="pl-PL" b="1" dirty="0">
                <a:solidFill>
                  <a:srgbClr val="0000FF"/>
                </a:solidFill>
              </a:rPr>
              <a:t>bariery w sprawnym wdrażaniu instrumentów finansowych</a:t>
            </a:r>
            <a:r>
              <a:rPr lang="pl-PL" dirty="0"/>
              <a:t>, 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analiza zrealizowanych działań promocyjnych </a:t>
            </a:r>
            <a:r>
              <a:rPr lang="pl-PL" dirty="0"/>
              <a:t>w sferze instrumentów finansowych i ich efektów;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FF"/>
                </a:solidFill>
              </a:rPr>
              <a:t>analiza systemu monitorowania/sprawozdawczości </a:t>
            </a:r>
            <a:r>
              <a:rPr lang="pl-PL" dirty="0"/>
              <a:t>instrumentów finansowych wraz z propozycją usprawnień;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wnioski i rekomendacje, </a:t>
            </a:r>
            <a:r>
              <a:rPr lang="pl-PL" dirty="0"/>
              <a:t>wynikające z analizy stanu wdrażania i pojawiających się problemów.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9603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Rozkład przestrzenny ostatecznych odbiorców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E4125B15-8DD0-48CD-AFA5-8DDB35498D91}"/>
              </a:ext>
            </a:extLst>
          </p:cNvPr>
          <p:cNvSpPr/>
          <p:nvPr/>
        </p:nvSpPr>
        <p:spPr>
          <a:xfrm>
            <a:off x="7837601" y="1531307"/>
            <a:ext cx="3808877" cy="3940455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00FF"/>
                </a:solidFill>
              </a:rPr>
              <a:t>Bliskość pośrednika finansowego ma znaczenie. </a:t>
            </a:r>
            <a:r>
              <a:rPr lang="pl-PL" sz="2000" dirty="0"/>
              <a:t>Widoczna jest ponadprzeciętna koncentracja wsparcia w powiatach położonych najbliżej FRW oraz SSIG. 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 err="1"/>
              <a:t>Pozaregionalni</a:t>
            </a:r>
            <a:r>
              <a:rPr lang="pl-PL" sz="2000" dirty="0"/>
              <a:t> pośrednicy (TISE, PFP) koncentrują się natomiast wokół większych miast (Wrocław – TISE, PFP, Jelenia Góra – PFP).</a:t>
            </a:r>
          </a:p>
          <a:p>
            <a:pPr marL="346295" indent="-346295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B7ED8DC-681B-4E81-9301-E3552A04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2" y="1195621"/>
            <a:ext cx="7625597" cy="53755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4BB0D477-66FF-426F-87A3-0451DC4D4642}"/>
              </a:ext>
            </a:extLst>
          </p:cNvPr>
          <p:cNvSpPr txBox="1"/>
          <p:nvPr/>
        </p:nvSpPr>
        <p:spPr>
          <a:xfrm>
            <a:off x="5770605" y="6477381"/>
            <a:ext cx="1409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Wrocław: 360 pożyczek</a:t>
            </a:r>
          </a:p>
        </p:txBody>
      </p:sp>
    </p:spTree>
    <p:extLst>
      <p:ext uri="{BB962C8B-B14F-4D97-AF65-F5344CB8AC3E}">
        <p14:creationId xmlns:p14="http://schemas.microsoft.com/office/powerpoint/2010/main" val="395192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51731"/>
            <a:ext cx="10799986" cy="5388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388" indent="-179388"/>
            <a:r>
              <a:rPr lang="pl-PL" sz="2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Wnioski i rekomendacje 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– okres 2014-2020 (1)</a:t>
            </a:r>
            <a:endParaRPr lang="pl-PL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5" y="1037177"/>
            <a:ext cx="10799986" cy="5638356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</a:t>
            </a:r>
            <a:r>
              <a:rPr lang="pl-PL" sz="1600" b="1" dirty="0"/>
              <a:t>1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/>
              <a:t>Wbrew doświadczeniom niektórych innych regionów </a:t>
            </a:r>
            <a:r>
              <a:rPr lang="pl-PL" sz="1600" b="1" dirty="0" smtClean="0">
                <a:solidFill>
                  <a:srgbClr val="00B050"/>
                </a:solidFill>
              </a:rPr>
              <a:t>wdrażanie (po długotrwałym procesie wyboru) </a:t>
            </a:r>
            <a:r>
              <a:rPr lang="pl-PL" sz="1600" b="1" dirty="0">
                <a:solidFill>
                  <a:srgbClr val="00B050"/>
                </a:solidFill>
              </a:rPr>
              <a:t>instrumentu poręczeniowego przebiega bez większych problemów,</a:t>
            </a:r>
            <a:r>
              <a:rPr lang="pl-PL" sz="1600" dirty="0"/>
              <a:t> choć pojawiają się drobne bariery formalne, związane z brakiem uwzględnianie specyfiki instrumentów </a:t>
            </a:r>
            <a:r>
              <a:rPr lang="pl-PL" sz="1600" dirty="0" smtClean="0"/>
              <a:t>poręczeniowych</a:t>
            </a:r>
            <a:r>
              <a:rPr lang="pl-PL" sz="1600" dirty="0"/>
              <a:t> </a:t>
            </a:r>
            <a:r>
              <a:rPr lang="pl-PL" sz="1600" dirty="0" smtClean="0">
                <a:latin typeface="Calibri"/>
              </a:rPr>
              <a:t>→ w</a:t>
            </a:r>
            <a:r>
              <a:rPr lang="pl-PL" sz="1600" dirty="0" smtClean="0"/>
              <a:t>arto </a:t>
            </a:r>
            <a:r>
              <a:rPr lang="pl-PL" sz="1600" dirty="0"/>
              <a:t>rozważyć </a:t>
            </a:r>
            <a:r>
              <a:rPr lang="pl-PL" sz="1600" b="1" dirty="0">
                <a:solidFill>
                  <a:srgbClr val="00B050"/>
                </a:solidFill>
              </a:rPr>
              <a:t>umożliwienie skorzystania z prawa opcji przez pośrednika poręczeniowego</a:t>
            </a:r>
            <a:r>
              <a:rPr lang="pl-PL" sz="1600" dirty="0"/>
              <a:t>, aby utrzymać zwiększoną dostępność poręczeń nie tylko na poziomie centralnym, ale także </a:t>
            </a:r>
            <a:r>
              <a:rPr lang="pl-PL" sz="1600" dirty="0" smtClean="0"/>
              <a:t>regionalnym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2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/>
              <a:t>Istnieje </a:t>
            </a:r>
            <a:r>
              <a:rPr lang="pl-PL" sz="1600" b="1" dirty="0">
                <a:solidFill>
                  <a:srgbClr val="0000FF"/>
                </a:solidFill>
              </a:rPr>
              <a:t>zagrożenie niewydatkowania całości alokacji na instrumenty finansowe w Działaniu 3.3 </a:t>
            </a:r>
            <a:r>
              <a:rPr lang="pl-PL" sz="1600" dirty="0"/>
              <a:t>ze względu </a:t>
            </a:r>
            <a:r>
              <a:rPr lang="pl-PL" sz="1600" dirty="0" smtClean="0"/>
              <a:t>m.in. na realizację </a:t>
            </a:r>
            <a:r>
              <a:rPr lang="pl-PL" sz="1600" dirty="0"/>
              <a:t>przez spółdzielnie mieszkaniowe projektów w ramach dotacji i pomocy zwrotnej i tym samym w</a:t>
            </a:r>
            <a:r>
              <a:rPr lang="pl-PL" sz="1600" dirty="0" smtClean="0"/>
              <a:t>iększy </a:t>
            </a:r>
            <a:r>
              <a:rPr lang="pl-PL" sz="1600" dirty="0"/>
              <a:t>popyt wśród mniejszych podmiotów, co utrudnia postęp finansowy w budowie </a:t>
            </a:r>
            <a:r>
              <a:rPr lang="pl-PL" sz="1600" dirty="0" smtClean="0"/>
              <a:t>portfela, trudność </a:t>
            </a:r>
            <a:r>
              <a:rPr lang="pl-PL" sz="1600" dirty="0"/>
              <a:t>przekroczenia wymaganego 25% progu oszczędności wśród dużej liczby podmiotów planujących inwestycje </a:t>
            </a:r>
            <a:r>
              <a:rPr lang="pl-PL" sz="1600" dirty="0" smtClean="0"/>
              <a:t>oraz instrumenty </a:t>
            </a:r>
            <a:r>
              <a:rPr lang="pl-PL" sz="1600" dirty="0"/>
              <a:t>konkurencyjne ze środków publicznych (</a:t>
            </a:r>
            <a:r>
              <a:rPr lang="pl-PL" sz="1600" dirty="0" err="1"/>
              <a:t>FTiR</a:t>
            </a:r>
            <a:r>
              <a:rPr lang="pl-PL" sz="1600" dirty="0"/>
              <a:t>, </a:t>
            </a:r>
            <a:r>
              <a:rPr lang="pl-PL" sz="1600" dirty="0" err="1"/>
              <a:t>WFOŚiGW</a:t>
            </a:r>
            <a:r>
              <a:rPr lang="pl-PL" sz="1600" dirty="0"/>
              <a:t>) oraz sektora </a:t>
            </a:r>
            <a:r>
              <a:rPr lang="pl-PL" sz="1600" dirty="0" smtClean="0"/>
              <a:t>prywatnego → Biorąc </a:t>
            </a:r>
            <a:r>
              <a:rPr lang="pl-PL" sz="1600" dirty="0"/>
              <a:t>pod uwagę, dotychczasowe tempo budowy portfela, konkurencję ze strony innych środków publicznych i prywatnych oraz wyczerpanie się części potencjału absorpcyjnego IF wśród spółdzielni mieszkaniowych </a:t>
            </a:r>
            <a:r>
              <a:rPr lang="pl-PL" sz="1600" b="1" dirty="0">
                <a:solidFill>
                  <a:srgbClr val="0000FF"/>
                </a:solidFill>
              </a:rPr>
              <a:t>rekomendujemy rozważenie przesunięcia nieuruchomionej części alokacji instrumentów finansowych Działania 3.3 na inne </a:t>
            </a:r>
            <a:r>
              <a:rPr lang="pl-PL" sz="1600" b="1" dirty="0" smtClean="0">
                <a:solidFill>
                  <a:srgbClr val="0000FF"/>
                </a:solidFill>
              </a:rPr>
              <a:t>cele</a:t>
            </a:r>
            <a:r>
              <a:rPr lang="pl-PL" sz="1600" dirty="0" smtClean="0"/>
              <a:t>.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3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>
                <a:solidFill>
                  <a:srgbClr val="00B050"/>
                </a:solidFill>
              </a:rPr>
              <a:t>Rozpoznawalność oferty instrumentów finansowych w obszarze energetyki jest </a:t>
            </a:r>
            <a:r>
              <a:rPr lang="pl-PL" sz="1600" b="1" dirty="0" smtClean="0">
                <a:solidFill>
                  <a:srgbClr val="00B050"/>
                </a:solidFill>
              </a:rPr>
              <a:t>niewystarczająca. </a:t>
            </a:r>
            <a:r>
              <a:rPr lang="pl-PL" sz="1600" dirty="0" smtClean="0"/>
              <a:t>Pośrednicy </a:t>
            </a:r>
            <a:r>
              <a:rPr lang="pl-PL" sz="1600" dirty="0"/>
              <a:t>posiadają ograniczone budżety na promocję, konkurują z ofertą publiczną i komercyjną oraz nie są naszym zdaniem wystarczająco wspierani przez inne instytucje, działające w regionie. </a:t>
            </a:r>
            <a:r>
              <a:rPr lang="pl-PL" sz="1600" dirty="0" smtClean="0"/>
              <a:t>→ Jako</a:t>
            </a:r>
            <a:r>
              <a:rPr lang="pl-PL" sz="1600" dirty="0"/>
              <a:t>, że większość produktów w momencie aktualizacji oceny ex-</a:t>
            </a:r>
            <a:r>
              <a:rPr lang="pl-PL" sz="1600" dirty="0" err="1"/>
              <a:t>ante</a:t>
            </a:r>
            <a:r>
              <a:rPr lang="pl-PL" sz="1600" dirty="0"/>
              <a:t> nie była jeszcze na etapie połowy budowy portfela, </a:t>
            </a:r>
            <a:r>
              <a:rPr lang="pl-PL" sz="1600" b="1" dirty="0">
                <a:solidFill>
                  <a:srgbClr val="00B050"/>
                </a:solidFill>
              </a:rPr>
              <a:t>proponujemy wprowadzenie usprawnień w zakresie informacji i promocji pożyczek energetycznych</a:t>
            </a:r>
            <a:r>
              <a:rPr lang="pl-PL" sz="1600" dirty="0"/>
              <a:t>, które zwiększyłyby skalę i różnorodność wspieranych podmiotów, technologii oraz obszarów wsparcia</a:t>
            </a:r>
            <a:r>
              <a:rPr lang="pl-PL" sz="1600" b="1" dirty="0"/>
              <a:t>.  </a:t>
            </a:r>
            <a:r>
              <a:rPr lang="pl-PL" sz="1600" dirty="0"/>
              <a:t>Te działania można skorelować z promocją instrumentów finansowych także w innych sferach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22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7" y="278297"/>
            <a:ext cx="11354462" cy="54864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388" indent="-179388"/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Wnioski i rekomendacje – okres 2014-2020 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</a:rPr>
              <a:t>(2)</a:t>
            </a:r>
            <a:endParaRPr lang="pl-PL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341906" y="838395"/>
            <a:ext cx="11656612" cy="5202339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4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/>
              <a:t>Tempo </a:t>
            </a:r>
            <a:r>
              <a:rPr lang="pl-PL" sz="1600" b="1" dirty="0">
                <a:solidFill>
                  <a:srgbClr val="00B050"/>
                </a:solidFill>
              </a:rPr>
              <a:t>wdrażania </a:t>
            </a:r>
            <a:r>
              <a:rPr lang="pl-PL" sz="1600" b="1" dirty="0" smtClean="0">
                <a:solidFill>
                  <a:srgbClr val="00B050"/>
                </a:solidFill>
              </a:rPr>
              <a:t>Mikropożyczki </a:t>
            </a:r>
            <a:r>
              <a:rPr lang="pl-PL" sz="1600" b="1" dirty="0">
                <a:solidFill>
                  <a:srgbClr val="00B050"/>
                </a:solidFill>
              </a:rPr>
              <a:t>na rozpoczęcie działalności gospodarczej w PI ramach 8iii jest relatywnie powolne</a:t>
            </a:r>
            <a:r>
              <a:rPr lang="pl-PL" sz="1600" dirty="0"/>
              <a:t>, a wykorzystanie całej alokacji będzie niezwykle </a:t>
            </a:r>
            <a:r>
              <a:rPr lang="pl-PL" sz="1600" dirty="0" smtClean="0"/>
              <a:t>trudne</a:t>
            </a:r>
            <a:r>
              <a:rPr lang="pl-PL" sz="1600" dirty="0"/>
              <a:t> </a:t>
            </a:r>
            <a:r>
              <a:rPr lang="pl-PL" dirty="0" smtClean="0"/>
              <a:t>→ </a:t>
            </a:r>
            <a:r>
              <a:rPr lang="pl-PL" sz="1600" dirty="0" smtClean="0"/>
              <a:t>Rekomendujemy </a:t>
            </a:r>
            <a:r>
              <a:rPr lang="pl-PL" sz="1600" b="1" dirty="0">
                <a:solidFill>
                  <a:srgbClr val="00B050"/>
                </a:solidFill>
              </a:rPr>
              <a:t>podjęcie działań ukierunkowanych na zwiększenie liczby (i wartości) udzielanych pożyczek i/lub przesunięcie niewykorzystanej alokacji z Mikropożyczki na dotacje w ramach PI 8iii.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5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/>
              <a:t>Wydaje się, że </a:t>
            </a:r>
            <a:r>
              <a:rPr lang="pl-PL" sz="1600" b="1" dirty="0">
                <a:solidFill>
                  <a:srgbClr val="0000FF"/>
                </a:solidFill>
              </a:rPr>
              <a:t>strategia inwestycyjna dla instrumentów w ramach PI 3c nie wymaga znaczących zmian, sugerujemy jedynie obniżenie docelowej wartości dwóch wskaźników rezultatu </a:t>
            </a:r>
            <a:r>
              <a:rPr lang="pl-PL" dirty="0" smtClean="0"/>
              <a:t>→ </a:t>
            </a:r>
            <a:r>
              <a:rPr lang="pl-PL" sz="1600" dirty="0" smtClean="0"/>
              <a:t>Rekomendujemy </a:t>
            </a:r>
            <a:r>
              <a:rPr lang="pl-PL" sz="1600" b="1" dirty="0">
                <a:solidFill>
                  <a:srgbClr val="0000FF"/>
                </a:solidFill>
              </a:rPr>
              <a:t>obniżenie wartości </a:t>
            </a:r>
            <a:r>
              <a:rPr lang="pl-PL" sz="1600" dirty="0"/>
              <a:t>wskaźnika dotyczącego inwestycji prywatnych uzupełniających wsparcie publiczne dla </a:t>
            </a:r>
            <a:r>
              <a:rPr lang="pl-PL" sz="1600" dirty="0" smtClean="0"/>
              <a:t>przedsiębiorstw </a:t>
            </a:r>
            <a:r>
              <a:rPr lang="pl-PL" sz="1600" dirty="0"/>
              <a:t>w ramach Działania 1.5 do poziomu 80-90 milionów złotych, a wskaźnika liczby przedsiębiorstw objętych wsparciem w celu wprowadzenia produktów nowych dla </a:t>
            </a:r>
            <a:r>
              <a:rPr lang="pl-PL" sz="1600" dirty="0" smtClean="0"/>
              <a:t>rynku, do </a:t>
            </a:r>
            <a:r>
              <a:rPr lang="pl-PL" sz="1600" dirty="0"/>
              <a:t>liczby 8-10 przedsiębiorstw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6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 smtClean="0"/>
              <a:t>Obszarem</a:t>
            </a:r>
            <a:r>
              <a:rPr lang="pl-PL" sz="1600" dirty="0"/>
              <a:t>, w którym sygnalizowana jest </a:t>
            </a:r>
            <a:r>
              <a:rPr lang="pl-PL" sz="1600" b="1" dirty="0">
                <a:solidFill>
                  <a:srgbClr val="00B050"/>
                </a:solidFill>
              </a:rPr>
              <a:t>potrzeba korekty wskaźnika może być Działanie 3.2</a:t>
            </a:r>
            <a:r>
              <a:rPr lang="pl-PL" sz="1600" dirty="0"/>
              <a:t>, gdzie popyt na inwestycje dotyczy w większym stopniu modernizacji linii produkcyjnych niż ocieplania </a:t>
            </a:r>
            <a:r>
              <a:rPr lang="pl-PL" sz="1600" dirty="0" smtClean="0"/>
              <a:t>budynków </a:t>
            </a:r>
            <a:r>
              <a:rPr lang="pl-PL" dirty="0" smtClean="0"/>
              <a:t>→ </a:t>
            </a:r>
            <a:r>
              <a:rPr lang="pl-PL" sz="1600" dirty="0" smtClean="0"/>
              <a:t>Należy </a:t>
            </a:r>
            <a:r>
              <a:rPr lang="pl-PL" sz="1600" dirty="0"/>
              <a:t>dostosować </a:t>
            </a:r>
            <a:r>
              <a:rPr lang="pl-PL" sz="1600" b="1" dirty="0">
                <a:solidFill>
                  <a:srgbClr val="00B050"/>
                </a:solidFill>
              </a:rPr>
              <a:t>wartość docelową wskaźnika do sytuacji rynkowej oraz wykorzystanej alokacji 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7</a:t>
            </a:r>
            <a:endParaRPr lang="pl-PL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dirty="0"/>
              <a:t>30% ankietowanych podmiotów mieszkaniowych  nie jest w stanie przekroczyć wymaganego 25% progu oszczędności energii</a:t>
            </a:r>
            <a:r>
              <a:rPr lang="pl-PL" sz="1600" dirty="0"/>
              <a:t>. </a:t>
            </a:r>
            <a:r>
              <a:rPr lang="pl-PL" dirty="0" smtClean="0"/>
              <a:t>→ </a:t>
            </a:r>
            <a:r>
              <a:rPr lang="pl-PL" sz="1600" dirty="0" smtClean="0"/>
              <a:t>Rekomenduje </a:t>
            </a:r>
            <a:r>
              <a:rPr lang="pl-PL" sz="1600" dirty="0"/>
              <a:t>się dalsze </a:t>
            </a:r>
            <a:r>
              <a:rPr lang="pl-PL" sz="1600" b="1" dirty="0">
                <a:solidFill>
                  <a:srgbClr val="0000FF"/>
                </a:solidFill>
              </a:rPr>
              <a:t>starania podmiotów wdrażających instrumenty finansowe o możliwość uwzględnienia w audytach energetycznych wszystkich zrealizowanych od 2014 roku inwestycji, </a:t>
            </a:r>
            <a:r>
              <a:rPr lang="pl-PL" sz="1600" dirty="0"/>
              <a:t>aby rozszerzyć bazę podmiotów mieszkaniowych, kwalifikujących się do </a:t>
            </a:r>
            <a:r>
              <a:rPr lang="pl-PL" sz="1600" dirty="0" smtClean="0"/>
              <a:t>wsparcia.</a:t>
            </a:r>
            <a:endParaRPr lang="pl-PL" sz="1600" b="1" dirty="0">
              <a:solidFill>
                <a:srgbClr val="0000FF"/>
              </a:solidFill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endParaRPr lang="pl-PL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165484"/>
            <a:ext cx="11473732" cy="5388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0"/>
            <a:r>
              <a:rPr lang="pl-PL" sz="2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Wnioski i rekomendacje 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- 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</a:rPr>
              <a:t>okres 2021-2027 (1)</a:t>
            </a:r>
            <a:endParaRPr lang="pl-PL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81663" y="786064"/>
            <a:ext cx="11608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8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 smtClean="0"/>
              <a:t>Należy dążyć do </a:t>
            </a:r>
            <a:r>
              <a:rPr lang="pl-PL" sz="1600" b="1" dirty="0">
                <a:solidFill>
                  <a:srgbClr val="0000FF"/>
                </a:solidFill>
              </a:rPr>
              <a:t>utrzymania dostępu do instrumentów poręczeniowych na poziomie </a:t>
            </a:r>
            <a:r>
              <a:rPr lang="pl-PL" sz="1600" b="1" dirty="0" smtClean="0">
                <a:solidFill>
                  <a:srgbClr val="0000FF"/>
                </a:solidFill>
              </a:rPr>
              <a:t>regionalnym </a:t>
            </a:r>
            <a:r>
              <a:rPr lang="pl-PL" sz="1600" dirty="0" smtClean="0"/>
              <a:t>→ Projektując </a:t>
            </a:r>
            <a:r>
              <a:rPr lang="pl-PL" sz="1600" dirty="0"/>
              <a:t>w przyszłości wsparcie instrumentów poręczeniowych ze środków publicznych warto </a:t>
            </a:r>
            <a:r>
              <a:rPr lang="pl-PL" sz="1600" b="1" dirty="0">
                <a:solidFill>
                  <a:srgbClr val="0000FF"/>
                </a:solidFill>
              </a:rPr>
              <a:t>rozważyć dostosowanie wymogów sprawozdawczych do specyfiki ich działalności,</a:t>
            </a:r>
            <a:r>
              <a:rPr lang="pl-PL" sz="1600" dirty="0"/>
              <a:t> jaką jest współpraca z </a:t>
            </a:r>
            <a:r>
              <a:rPr lang="pl-PL" sz="1600" dirty="0" smtClean="0"/>
              <a:t>bankami.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9 </a:t>
            </a:r>
            <a:endParaRPr lang="pl-PL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dirty="0" smtClean="0"/>
              <a:t>Bardzo </a:t>
            </a:r>
            <a:r>
              <a:rPr lang="pl-PL" sz="1600" dirty="0"/>
              <a:t>ważną kwestię jest utrzymanie </a:t>
            </a:r>
            <a:r>
              <a:rPr lang="pl-PL" sz="1600" b="1" dirty="0" smtClean="0">
                <a:solidFill>
                  <a:srgbClr val="00B050"/>
                </a:solidFill>
              </a:rPr>
              <a:t>ciągłości oferty instrumentów finansowych</a:t>
            </a:r>
            <a:r>
              <a:rPr lang="pl-PL" sz="1600" dirty="0" smtClean="0"/>
              <a:t>, </a:t>
            </a:r>
            <a:r>
              <a:rPr lang="pl-PL" sz="1600" dirty="0"/>
              <a:t>oferowanych ze środków  publicznych, aby one były w miarę stale </a:t>
            </a:r>
            <a:r>
              <a:rPr lang="pl-PL" sz="1600" dirty="0" smtClean="0"/>
              <a:t>dostępne → W </a:t>
            </a:r>
            <a:r>
              <a:rPr lang="pl-PL" sz="1600" dirty="0"/>
              <a:t>ramach obecnego RPO WD i - przede wszystkim - kolejnego programu należy </a:t>
            </a:r>
            <a:r>
              <a:rPr lang="pl-PL" sz="1600" b="1" dirty="0">
                <a:solidFill>
                  <a:srgbClr val="00B050"/>
                </a:solidFill>
              </a:rPr>
              <a:t>przetargi na wybór pośredników organizować na tyle często, </a:t>
            </a:r>
            <a:r>
              <a:rPr lang="pl-PL" sz="1600" dirty="0"/>
              <a:t>aby nie następowały przerwy w dostępności instrumentów finansowych. </a:t>
            </a:r>
            <a:endParaRPr lang="pl-PL" sz="1600" b="1" dirty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10</a:t>
            </a:r>
            <a:endParaRPr lang="pl-PL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dirty="0"/>
              <a:t>W kolejnym programie (RPO WD 2021-2027) bardzo poważnym wyzwaniem będzie (w razie stosowania w ramach nowego RPO instrumentów finansowych) </a:t>
            </a:r>
            <a:r>
              <a:rPr lang="pl-PL" sz="1600" b="1" dirty="0">
                <a:solidFill>
                  <a:srgbClr val="0000FF"/>
                </a:solidFill>
              </a:rPr>
              <a:t>zapewnienie udziału własnego przez pośredników finansowych i ew. (o ile będzie to dopuszczalne) ostatecznych odbiorców.</a:t>
            </a:r>
            <a:r>
              <a:rPr lang="pl-PL" sz="1600" dirty="0"/>
              <a:t> Dodatkowym wyzwaniem może być łączenie dotacji z IF i wynikająca z tego komplikacje formalne (trwałość wsparcia, liczenie wartości pomocy publicznej</a:t>
            </a:r>
            <a:r>
              <a:rPr lang="pl-PL" sz="1600" dirty="0" smtClean="0"/>
              <a:t>).</a:t>
            </a:r>
            <a:r>
              <a:rPr lang="pl-PL" sz="1600" dirty="0"/>
              <a:t> → </a:t>
            </a:r>
            <a:r>
              <a:rPr lang="pl-PL" sz="1600" dirty="0" smtClean="0"/>
              <a:t> Należy </a:t>
            </a:r>
            <a:r>
              <a:rPr lang="pl-PL" sz="1600" b="1" dirty="0">
                <a:solidFill>
                  <a:srgbClr val="0000FF"/>
                </a:solidFill>
              </a:rPr>
              <a:t>rozważyć przygotowanie odpowiednich kadr i </a:t>
            </a:r>
            <a:r>
              <a:rPr lang="pl-PL" sz="1600" dirty="0"/>
              <a:t>instytucji (na przykład poprzez otwarte szkolenia) do wdrażania instrumentów finansowych w nowym okresie programowania </a:t>
            </a:r>
            <a:r>
              <a:rPr lang="pl-PL" sz="1600" b="1" dirty="0">
                <a:solidFill>
                  <a:srgbClr val="0000FF"/>
                </a:solidFill>
              </a:rPr>
              <a:t>i przy możliwym łączeniu IF z </a:t>
            </a:r>
            <a:r>
              <a:rPr lang="pl-PL" sz="1600" b="1" dirty="0" smtClean="0">
                <a:solidFill>
                  <a:srgbClr val="0000FF"/>
                </a:solidFill>
              </a:rPr>
              <a:t>dotacjami</a:t>
            </a:r>
            <a:r>
              <a:rPr lang="pl-PL" sz="1600" dirty="0" smtClean="0"/>
              <a:t>. Należy </a:t>
            </a:r>
            <a:r>
              <a:rPr lang="pl-PL" sz="1600" dirty="0"/>
              <a:t>też opracować </a:t>
            </a:r>
            <a:r>
              <a:rPr lang="pl-PL" sz="1600" b="1" dirty="0">
                <a:solidFill>
                  <a:srgbClr val="0000FF"/>
                </a:solidFill>
              </a:rPr>
              <a:t>rozwiązania (na przykład z wykorzystaniem środków Dolnośląskiego Funduszu Rozwoju) pozwalające na zapewnienia odpowiedniego wkładu krajowego.</a:t>
            </a: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0664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451731"/>
            <a:ext cx="11251096" cy="5388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Wnioski i rekomendacje - okres 2021-2027 </a:t>
            </a: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</a:rPr>
              <a:t>(2)</a:t>
            </a:r>
            <a:endParaRPr lang="pl-PL" sz="2000" b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477078" y="1037177"/>
            <a:ext cx="11545294" cy="5869188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b="1" dirty="0" smtClean="0"/>
              <a:t>Wniosek i rekomendacja 11</a:t>
            </a:r>
            <a:endParaRPr lang="pl-PL" sz="1600" b="1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/>
              <a:t>Jak się wydaje, jakość obsługi klienta ze strony pośredników finansowych stoi na dość wysokim poziomie, jednak pojawiają się głosy, że </a:t>
            </a:r>
            <a:r>
              <a:rPr lang="pl-PL" sz="1600" b="1" dirty="0">
                <a:solidFill>
                  <a:srgbClr val="0000FF"/>
                </a:solidFill>
              </a:rPr>
              <a:t>w przypadku niektórych pośredników sprawność rozpatrywania wniosków nie jest wystarczająca</a:t>
            </a:r>
            <a:r>
              <a:rPr lang="pl-PL" sz="1600" dirty="0"/>
              <a:t>. Dodatkowo, (szczególnie przy bardziej złożonych instrumentach) spójność dokumentacji i przejrzystość dokumentów elektronicznych nie zawsze stoi na najwyższym poziomie</a:t>
            </a:r>
            <a:r>
              <a:rPr lang="pl-PL" sz="1600" dirty="0" smtClean="0"/>
              <a:t>. </a:t>
            </a:r>
            <a:r>
              <a:rPr lang="pl-PL" sz="1600" dirty="0"/>
              <a:t>→</a:t>
            </a:r>
            <a:r>
              <a:rPr lang="pl-PL" sz="1600" dirty="0" smtClean="0"/>
              <a:t> </a:t>
            </a:r>
            <a:endParaRPr lang="pl-PL" sz="1600" dirty="0"/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r>
              <a:rPr lang="pl-PL" sz="1600" dirty="0" smtClean="0"/>
              <a:t>W </a:t>
            </a:r>
            <a:r>
              <a:rPr lang="pl-PL" sz="1600" dirty="0"/>
              <a:t>kolejnym okresie programowania należy położyć </a:t>
            </a:r>
            <a:r>
              <a:rPr lang="pl-PL" sz="1600" b="1" dirty="0">
                <a:solidFill>
                  <a:srgbClr val="0000FF"/>
                </a:solidFill>
              </a:rPr>
              <a:t>większy nacisk na jakość i szybkość obsługi klientów oraz przejrzystość dokumentacji </a:t>
            </a:r>
            <a:r>
              <a:rPr lang="pl-PL" sz="1600" dirty="0"/>
              <a:t>(w przypadku instrumentów finansowych, ze względu na ich mniejszą atrakcyjność, ta bariera ma większe </a:t>
            </a:r>
            <a:r>
              <a:rPr lang="pl-PL" sz="1600" dirty="0" smtClean="0"/>
              <a:t>znaczenie/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pl-PL" sz="1600" b="1" dirty="0" smtClean="0"/>
              <a:t>Wniosek i rekomendacja 12</a:t>
            </a:r>
            <a:endParaRPr lang="pl-PL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dirty="0" smtClean="0"/>
              <a:t>Określenie jako jednego ze wskaźników  produktu liczby przedsiębiorstw, korzystających z danego typu instrumentu finansowego, </a:t>
            </a:r>
            <a:r>
              <a:rPr lang="pl-PL" sz="1600" b="1" dirty="0" smtClean="0">
                <a:solidFill>
                  <a:srgbClr val="00B050"/>
                </a:solidFill>
              </a:rPr>
              <a:t>powoduje  konieczność udzielania przez pośrednika finansowania o relatywnie niskiej wartości</a:t>
            </a:r>
            <a:r>
              <a:rPr lang="pl-PL" sz="1600" dirty="0" smtClean="0"/>
              <a:t>, na które to finansowanie może nie być popytu </a:t>
            </a:r>
            <a:r>
              <a:rPr lang="pl-PL" sz="1600" dirty="0"/>
              <a:t>→ </a:t>
            </a:r>
            <a:r>
              <a:rPr lang="pl-PL" sz="1600" dirty="0" smtClean="0"/>
              <a:t>W </a:t>
            </a:r>
            <a:r>
              <a:rPr lang="pl-PL" sz="1600" dirty="0"/>
              <a:t>kolejnym programie należałoby wprowadzić </a:t>
            </a:r>
            <a:r>
              <a:rPr lang="pl-PL" sz="1600" b="1" dirty="0">
                <a:solidFill>
                  <a:srgbClr val="00B050"/>
                </a:solidFill>
              </a:rPr>
              <a:t>inne mechanizmy, stymulujące (o ile będzie to celowe) pośredników do udzielania większej liczby mniejszych pożyczek.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b="1" dirty="0"/>
              <a:t>Wniosek </a:t>
            </a:r>
            <a:r>
              <a:rPr lang="pl-PL" sz="1600" b="1" dirty="0" smtClean="0"/>
              <a:t>i rekomendacja 13</a:t>
            </a:r>
            <a:endParaRPr lang="pl-PL" sz="1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600" dirty="0" smtClean="0"/>
              <a:t>Świadomość dostępności oferty instrumentów finansowych, oferowanych z udziałem środków publicznych jest stosunkowo dobra, zdecydowanie warto jednak ją będzie wzmocnić w kolejnym okresie programowania, poprzez odpowiednie działania promocyjno-informacyjne </a:t>
            </a:r>
            <a:r>
              <a:rPr lang="pl-PL" sz="1600" dirty="0"/>
              <a:t>→</a:t>
            </a:r>
            <a:r>
              <a:rPr lang="pl-PL" sz="1600" dirty="0" smtClean="0"/>
              <a:t> </a:t>
            </a:r>
            <a:r>
              <a:rPr lang="pl-PL" sz="1600" b="1" dirty="0">
                <a:solidFill>
                  <a:srgbClr val="0000FF"/>
                </a:solidFill>
              </a:rPr>
              <a:t>Wzmocnienie działań informacyjno- promocyjnych na poziomie regionalnym, dotyczących oferty instrumentów </a:t>
            </a:r>
            <a:r>
              <a:rPr lang="pl-PL" sz="1600" b="1" dirty="0" smtClean="0">
                <a:solidFill>
                  <a:srgbClr val="0000FF"/>
                </a:solidFill>
              </a:rPr>
              <a:t>finansowych.</a:t>
            </a:r>
            <a:endParaRPr lang="pl-PL" sz="1600" b="1" dirty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l-PL" sz="15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l-PL" sz="1500" b="1" dirty="0">
              <a:solidFill>
                <a:srgbClr val="0000FF"/>
              </a:solidFill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endParaRPr lang="pl-PL" sz="1600" dirty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endParaRPr lang="pl-PL" sz="1500" b="1" dirty="0" smtClean="0"/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endParaRPr lang="pl-PL" sz="1500" b="1" dirty="0"/>
          </a:p>
        </p:txBody>
      </p:sp>
    </p:spTree>
    <p:extLst>
      <p:ext uri="{BB962C8B-B14F-4D97-AF65-F5344CB8AC3E}">
        <p14:creationId xmlns:p14="http://schemas.microsoft.com/office/powerpoint/2010/main" val="25634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938D4EE6-A12E-4A4B-B8C5-80C4F7533463}"/>
              </a:ext>
            </a:extLst>
          </p:cNvPr>
          <p:cNvSpPr/>
          <p:nvPr/>
        </p:nvSpPr>
        <p:spPr>
          <a:xfrm>
            <a:off x="-114300" y="1520106"/>
            <a:ext cx="12312650" cy="38085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5" tIns="46173" rIns="92345" bIns="46173"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B5119C-7B4E-4EE5-AEFC-281C1266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995" y="3215597"/>
            <a:ext cx="9234488" cy="1145863"/>
          </a:xfrm>
          <a:noFill/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Dziękujemy za uwagę !!!</a:t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pl-PL" sz="4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pl-PL" sz="2700" b="1" dirty="0">
                <a:solidFill>
                  <a:schemeClr val="accent4"/>
                </a:solidFill>
                <a:latin typeface="+mn-lt"/>
              </a:rPr>
              <a:t/>
            </a:r>
            <a:br>
              <a:rPr lang="pl-PL" sz="2700" b="1" dirty="0">
                <a:solidFill>
                  <a:schemeClr val="accent4"/>
                </a:solidFill>
                <a:latin typeface="+mn-lt"/>
              </a:rPr>
            </a:br>
            <a:r>
              <a:rPr lang="pl-PL" sz="27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Jan Szczucki</a:t>
            </a:r>
            <a:r>
              <a:rPr lang="pl-PL" sz="2700" b="1" dirty="0">
                <a:solidFill>
                  <a:srgbClr val="FFFF00"/>
                </a:solidFill>
                <a:latin typeface="+mn-lt"/>
              </a:rPr>
              <a:t>:  </a:t>
            </a:r>
            <a:r>
              <a:rPr lang="pl-PL" sz="2700" b="1" dirty="0">
                <a:solidFill>
                  <a:srgbClr val="FFFF00"/>
                </a:solidFill>
                <a:latin typeface="+mn-lt"/>
                <a:hlinkClick r:id="rId2"/>
              </a:rPr>
              <a:t>jszczucki@pag-uniconsult.pl</a:t>
            </a:r>
            <a:r>
              <a:rPr lang="pl-PL" sz="27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pl-PL" sz="2700" b="1" dirty="0">
                <a:solidFill>
                  <a:srgbClr val="FFFF00"/>
                </a:solidFill>
                <a:latin typeface="+mn-lt"/>
              </a:rPr>
            </a:br>
            <a:r>
              <a:rPr lang="pl-PL" sz="2700" b="1" dirty="0">
                <a:solidFill>
                  <a:schemeClr val="bg1"/>
                </a:solidFill>
                <a:latin typeface="+mn-lt"/>
              </a:rPr>
              <a:t>Jan Frankowski: </a:t>
            </a:r>
            <a:r>
              <a:rPr lang="pl-PL" sz="2700" b="1" dirty="0" err="1">
                <a:solidFill>
                  <a:srgbClr val="FFFF00"/>
                </a:solidFill>
                <a:latin typeface="+mn-lt"/>
                <a:hlinkClick r:id="rId3"/>
              </a:rPr>
              <a:t>jan.frankowski@imapp.consulting</a:t>
            </a:r>
            <a:r>
              <a:rPr lang="pl-PL" sz="27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700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pl-PL" sz="2700" b="1" dirty="0">
                <a:solidFill>
                  <a:schemeClr val="bg1"/>
                </a:solidFill>
                <a:latin typeface="+mn-lt"/>
              </a:rPr>
            </a:br>
            <a:r>
              <a:rPr lang="pl-PL" sz="2700" b="1" dirty="0">
                <a:solidFill>
                  <a:schemeClr val="bg1"/>
                </a:solidFill>
                <a:latin typeface="+mn-lt"/>
              </a:rPr>
              <a:t>Henryk Kalinowski: </a:t>
            </a:r>
            <a:r>
              <a:rPr lang="pl-PL" sz="2700" b="1" dirty="0" err="1">
                <a:solidFill>
                  <a:srgbClr val="FFFF00"/>
                </a:solidFill>
                <a:hlinkClick r:id="rId4"/>
              </a:rPr>
              <a:t>henryk.kalinowski@imapp.consulting</a:t>
            </a:r>
            <a:r>
              <a:rPr lang="pl-PL" sz="2700" b="1" dirty="0">
                <a:solidFill>
                  <a:schemeClr val="bg1"/>
                </a:solidFill>
                <a:hlinkClick r:id="rId4"/>
              </a:rPr>
              <a:t> </a:t>
            </a:r>
            <a:endParaRPr lang="pl-PL" sz="2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az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329" y="5863165"/>
            <a:ext cx="2728022" cy="660749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63" y="5863165"/>
            <a:ext cx="2200275" cy="4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Metodologia badania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799986" cy="6094891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Analiza </a:t>
            </a:r>
            <a:r>
              <a:rPr lang="pl-PL" sz="2000" dirty="0" err="1"/>
              <a:t>desk</a:t>
            </a:r>
            <a:r>
              <a:rPr lang="pl-PL" sz="2000" dirty="0"/>
              <a:t> </a:t>
            </a:r>
            <a:r>
              <a:rPr lang="pl-PL" sz="2000" dirty="0" err="1"/>
              <a:t>research</a:t>
            </a:r>
            <a:r>
              <a:rPr lang="pl-PL" sz="2000" dirty="0"/>
              <a:t>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Indywidualne wywiady pogłębione IDI z przedstawicielami Instytucji Zarządzającej i instytucji pośredniczących w RPO WD, menedżera funduszu funduszy (BGK) oraz pośredników finansowych  i potencjalnych pośredników finansowych w ramach RPO WD 2014-2020 (25 IDI).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Telefoniczne wywiady pogłębione z  ostatecznymi odbiorcami wsparcia w obszarze energetyki  oraz wybranych innych instytucji (15 ITI/TDI).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Wywiady telefoniczne wspomagane komputerowo z odbiorcami ostatecznymi wsparcia w ramach Działania 1.5 RPO WD (n-=251), odbiorcami ostatecznymi wsparcia w ramach PI 8iii (n=36) oraz z potencjalnymi odbiorcami wsparcia – dolnośląskimi MŚP (n=401)	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Wywiady internetowe wspomagane komputerowo (CAWI) z potencjalnymi odbiorcami instrumentów finansowych w obszarze energetyki (n= 160).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Badanie metodą tajemniczego klienta.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Panel ekspercki.</a:t>
            </a:r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lvl="1" indent="-342900">
              <a:spcBef>
                <a:spcPts val="303"/>
              </a:spcBef>
              <a:spcAft>
                <a:spcPts val="303"/>
              </a:spcAft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lvl="1">
              <a:spcBef>
                <a:spcPts val="303"/>
              </a:spcBef>
              <a:spcAft>
                <a:spcPts val="303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0534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42206"/>
            <a:ext cx="11284528" cy="596019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Katalog instrumentów finansowych – Działanie 1.5 RPO WD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5" y="1456277"/>
            <a:ext cx="10799986" cy="1011448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endParaRPr lang="pl-PL" dirty="0"/>
          </a:p>
          <a:p>
            <a:endParaRPr lang="pl-PL" sz="2000" dirty="0"/>
          </a:p>
          <a:p>
            <a:endParaRPr lang="pl-PL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0420"/>
              </p:ext>
            </p:extLst>
          </p:nvPr>
        </p:nvGraphicFramePr>
        <p:xfrm>
          <a:off x="331787" y="1123951"/>
          <a:ext cx="11314693" cy="5505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6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6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7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58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1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23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1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Kwota w tys. zł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Odbiorcy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Oprocentowanie (w skali roku)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Maksymalna zapadalność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Pośrednicy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Liczba odbiorców ostatecznych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Wartość podpisanych umów  pożyczek i poręczeń w PLN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Poręczenie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do 1 mln zł (do 80%)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MŚP, na inwestycje prorozwojowe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Nie dotyczy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 lat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POLFUND Fundusz Poręczeń Kredytowych S.A.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55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4 533 192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1524">
                <a:tc rowSpan="6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Pożyczka Rozwojowa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 100 tys. do 1 miliona. zł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(poniżej 100 tys. zł – mikro-pożyczka dla mikro i małych firm)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MŚP - na przedsięwzięcia rozwojowe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od 1,87%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 lat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Fundusz Regionu Wałbrzyskiego/ Wrocławska Agencja Rozwoju Regionalnego S.A.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506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57 835 282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65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Agencja Rozwoju Regionalnego AGROREG SA/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Sudeckie Stowarzyszenie Inicjatyw Gospodarczych "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32 293 364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Towarzystwo Inwestycji Społeczno-Ekonomicznych S.A.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310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51 191 313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Polska Fundacja Przedsiębiorczości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163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18 397 504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BGK (dawny projekt ECDF/Megasonic)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21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4 053 550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2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Agencja Rozwoju Regionalnego AGROREG SA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1 049 000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5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442206"/>
            <a:ext cx="11284528" cy="596019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Katalog instrumentów finansowych – Działania 3.1, 3.2. 3.3 i 8.3 RPO WD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5" y="1456277"/>
            <a:ext cx="10799986" cy="1011448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endParaRPr lang="pl-PL" dirty="0"/>
          </a:p>
          <a:p>
            <a:endParaRPr lang="pl-PL" sz="2000" dirty="0"/>
          </a:p>
          <a:p>
            <a:endParaRPr lang="pl-PL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11022"/>
              </p:ext>
            </p:extLst>
          </p:nvPr>
        </p:nvGraphicFramePr>
        <p:xfrm>
          <a:off x="331788" y="1136650"/>
          <a:ext cx="11314693" cy="499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7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49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4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23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Kwota w tys. zł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Odbiorcy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Oprocentowanie (w skali roku)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Maksymalna zapadalność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Pośrednicy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Liczba odbiorców ostatecznych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Wartość podpisanych umów  pożyczek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25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Pożyczka na efektywność energetyczną w MŚP (Dz. 3.2)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od 200 tys. do 3 mln zł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mikro, małe i średnie przedsiębiorstwa; grupy producentów rolnych; przedsiębiorstwa, których większość udziałów lub akcji należy do JST, na przedsięwzięcia zwiększające efektywność energetyczną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od</a:t>
                      </a: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0,5%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lat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Towarzystwo Inwestycji Społeczno-Ekonomicznych S.A.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35 248 630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Fundusz Regionu Wałbrzyskiego/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Wrocławska Agencja Rozwoju Regionalnego S.A.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8 291 215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36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Pożyczka na efektywność energetyczną w sektorze mieszkaniowym (Dz. 3.3)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 10 tys. zł do 5 mln zł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Spółdzielnie i wspólnoty mieszkaniowe oraz TBS - na przedsięwzięcia mające na celu poprawę efektywności energetycznej wielorodzinnych budynków mieszkalnych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0,5%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lat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Alior Bank S.A.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3 175 783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Pożyczka na produkcję i dystrybucję energii ze źródeł odnawialnych (Dz. 3.1)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 100 tys. do 10 mln zł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Dla szerokiego grona odbiorców – na inwestycje zwiększające poziom energii ze źródeł odnawialnych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 0,5%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lat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Towarzystwo Inwestycji Społeczno- Ekonomicznych S.A.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9 238 917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8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Mikropożyczka na rozpoczęcie działalności gospodarczej (Dz. 8.3)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 80 tys. zł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Osoby od 30 roku życia pozostające bez pracy, w tym znajdujące się w szczególnej sytuacji na rynku pracy, zamierzające rozpocząć działalność gospodarczą.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od 0,175%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7 lat</a:t>
                      </a:r>
                      <a:endParaRPr lang="pl-PL" sz="20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Polska Fundacja Przedsiębiorczości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3 036 741</a:t>
                      </a:r>
                      <a:endParaRPr lang="pl-PL" sz="2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32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Dostęp do finansowania zewnętrznego (kredyt, pożyczka, leasing) przez MŚP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181726" cy="1478242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dirty="0"/>
              <a:t>kredytu obrotowego odmówiono </a:t>
            </a:r>
            <a:r>
              <a:rPr lang="pl-PL" sz="2000" b="1" dirty="0">
                <a:solidFill>
                  <a:srgbClr val="00B050"/>
                </a:solidFill>
              </a:rPr>
              <a:t>1,2%</a:t>
            </a:r>
            <a:r>
              <a:rPr lang="pl-PL" sz="2000" dirty="0"/>
              <a:t> firm w regionie (13,7% firm, które się o niego starało) – ok. </a:t>
            </a:r>
            <a:r>
              <a:rPr lang="pl-PL" sz="2000" b="1" dirty="0">
                <a:solidFill>
                  <a:srgbClr val="00B050"/>
                </a:solidFill>
              </a:rPr>
              <a:t>2 tys. firm</a:t>
            </a:r>
          </a:p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dirty="0"/>
              <a:t>finansowania zewnętrznego inwestycji odmówiono </a:t>
            </a:r>
            <a:r>
              <a:rPr lang="pl-PL" sz="2000" b="1" dirty="0">
                <a:solidFill>
                  <a:srgbClr val="00B050"/>
                </a:solidFill>
              </a:rPr>
              <a:t>0,9%</a:t>
            </a:r>
            <a:r>
              <a:rPr lang="pl-PL" sz="2000" dirty="0"/>
              <a:t> firm w regionie (9,7% spośród aplikujących) – ok. </a:t>
            </a:r>
            <a:r>
              <a:rPr lang="pl-PL" sz="2000" b="1" dirty="0">
                <a:solidFill>
                  <a:srgbClr val="00B050"/>
                </a:solidFill>
              </a:rPr>
              <a:t>1,5 tys. firm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FE0F9DEF-9786-4784-AC29-3DD1668D0D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30" y="3168585"/>
            <a:ext cx="6764272" cy="337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0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Dostęp do finansowania zewnętrznego (kredyt, pożyczka, leasing) przez MŚP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619663" cy="2709349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2,8% </a:t>
            </a:r>
            <a:r>
              <a:rPr lang="pl-PL" sz="2000" dirty="0"/>
              <a:t>przedsiębiorstw zrezygnowało z aplikowania o śr. zewnętrzne z powodu przekonania o braku możliwości jego uzyskania – ok. </a:t>
            </a:r>
            <a:r>
              <a:rPr lang="pl-PL" sz="2000" b="1" dirty="0">
                <a:solidFill>
                  <a:srgbClr val="00B050"/>
                </a:solidFill>
              </a:rPr>
              <a:t>4,7 tys. firm</a:t>
            </a:r>
          </a:p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7,2%</a:t>
            </a:r>
            <a:r>
              <a:rPr lang="pl-PL" sz="2000" dirty="0"/>
              <a:t> firm zrezygnowało z aplikowania o śr. zewnętrzne z powodu niekorzystnych warunków (np. wysokie oprocentowanie, prowizja)– ok. </a:t>
            </a:r>
            <a:r>
              <a:rPr lang="pl-PL" sz="2000" b="1" dirty="0">
                <a:solidFill>
                  <a:srgbClr val="00B050"/>
                </a:solidFill>
              </a:rPr>
              <a:t>12 tys. firm</a:t>
            </a:r>
            <a:r>
              <a:rPr lang="pl-PL" sz="2000" dirty="0"/>
              <a:t>; szczególnie dużo wśród samozatrudnionych i pozostałych mikroprzedsiębiorstw</a:t>
            </a:r>
          </a:p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C9758DA6-944F-4EDD-9F23-8CC0A2AC04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084945"/>
            <a:ext cx="8205029" cy="3601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46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Porównanie IF w 1.5 i oferty komercyjnej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37070B-135F-4DFF-B5A0-A90BCEE7AD91}"/>
              </a:ext>
            </a:extLst>
          </p:cNvPr>
          <p:cNvSpPr/>
          <p:nvPr/>
        </p:nvSpPr>
        <p:spPr>
          <a:xfrm>
            <a:off x="846492" y="1275302"/>
            <a:ext cx="10619663" cy="862689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6295" indent="-346295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SzPct val="125000"/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="" xmlns:a16="http://schemas.microsoft.com/office/drawing/2014/main" id="{6914B0FE-E3D6-4F58-A64A-B2388B864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51053"/>
              </p:ext>
            </p:extLst>
          </p:nvPr>
        </p:nvGraphicFramePr>
        <p:xfrm>
          <a:off x="846491" y="2799710"/>
          <a:ext cx="6271203" cy="277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8B03EBDC-5C6D-487C-9797-83D3E021861B}"/>
              </a:ext>
            </a:extLst>
          </p:cNvPr>
          <p:cNvSpPr txBox="1"/>
          <p:nvPr/>
        </p:nvSpPr>
        <p:spPr>
          <a:xfrm>
            <a:off x="846491" y="2461156"/>
            <a:ext cx="644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50"/>
                </a:solidFill>
              </a:rPr>
              <a:t>MŚP w regionie i </a:t>
            </a:r>
            <a:r>
              <a:rPr lang="pl-PL" sz="1600" b="1" dirty="0" smtClean="0">
                <a:solidFill>
                  <a:srgbClr val="00B050"/>
                </a:solidFill>
              </a:rPr>
              <a:t>o.o. IF </a:t>
            </a:r>
            <a:r>
              <a:rPr lang="pl-PL" sz="1600" b="1" dirty="0">
                <a:solidFill>
                  <a:srgbClr val="00B050"/>
                </a:solidFill>
              </a:rPr>
              <a:t>w </a:t>
            </a:r>
            <a:r>
              <a:rPr lang="pl-PL" sz="1600" b="1" dirty="0" smtClean="0">
                <a:solidFill>
                  <a:srgbClr val="00B050"/>
                </a:solidFill>
              </a:rPr>
              <a:t>Dz. 1.5 </a:t>
            </a:r>
            <a:r>
              <a:rPr lang="pl-PL" sz="1600" b="1" dirty="0">
                <a:solidFill>
                  <a:srgbClr val="00B050"/>
                </a:solidFill>
              </a:rPr>
              <a:t>– dostęp do finansowania komercyjnego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="" xmlns:a16="http://schemas.microsoft.com/office/drawing/2014/main" id="{2178F036-66DF-4899-8031-CCFE2123A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58886"/>
              </p:ext>
            </p:extLst>
          </p:nvPr>
        </p:nvGraphicFramePr>
        <p:xfrm>
          <a:off x="7817880" y="1472946"/>
          <a:ext cx="3574447" cy="187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4B925630-B56A-4F48-A66C-D97E0EC57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2798"/>
              </p:ext>
            </p:extLst>
          </p:nvPr>
        </p:nvGraphicFramePr>
        <p:xfrm>
          <a:off x="8037484" y="3885648"/>
          <a:ext cx="3794586" cy="2766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672">
                  <a:extLst>
                    <a:ext uri="{9D8B030D-6E8A-4147-A177-3AD203B41FA5}">
                      <a16:colId xmlns="" xmlns:a16="http://schemas.microsoft.com/office/drawing/2014/main" val="3191455172"/>
                    </a:ext>
                  </a:extLst>
                </a:gridCol>
                <a:gridCol w="791914">
                  <a:extLst>
                    <a:ext uri="{9D8B030D-6E8A-4147-A177-3AD203B41FA5}">
                      <a16:colId xmlns="" xmlns:a16="http://schemas.microsoft.com/office/drawing/2014/main" val="3461025632"/>
                    </a:ext>
                  </a:extLst>
                </a:gridCol>
              </a:tblGrid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Niższe oprocentowanie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 dirty="0">
                          <a:effectLst/>
                        </a:rPr>
                        <a:t>87,83%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80000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Niższe opłaty i prowizje lub ich całkowity brak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2,17%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98949631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Indywidualne podejście do klienta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1,30%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66272213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Mniej skomplikowana procedura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1,30%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256718084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Karencja w spłatach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0,87%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07181677"/>
                  </a:ext>
                </a:extLst>
              </a:tr>
              <a:tr h="317279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Brak konieczności ustanowienia zabezpieczenia na majątku własnym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0,43%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211999624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Możliwość uzgodnienia elastycznego harmonogramu spłat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0,43%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59468200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Niższe wymagania w zakresie zabezpieczeń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0,43%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855769592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Dłuższy okres spłaty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15632079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Krótszy czas oczekiwania na wypłatę środków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0,00%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43094126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Łagodniejsza windykacja oparta na negocjowaniu harmonogramu spłat</a:t>
                      </a:r>
                      <a:endParaRPr lang="pl-P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 dirty="0">
                          <a:effectLst/>
                        </a:rPr>
                        <a:t>0,00%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16965670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663F64AB-DF4D-41AD-8CA4-D4B4CD78F52C}"/>
              </a:ext>
            </a:extLst>
          </p:cNvPr>
          <p:cNvSpPr txBox="1"/>
          <p:nvPr/>
        </p:nvSpPr>
        <p:spPr>
          <a:xfrm>
            <a:off x="7490691" y="1168714"/>
            <a:ext cx="49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50"/>
                </a:solidFill>
              </a:rPr>
              <a:t>MŚP - oprocentowanie kredytów komercyjnych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3D4FDA00-FF7A-429F-BBF1-4284FBA3CF9B}"/>
              </a:ext>
            </a:extLst>
          </p:cNvPr>
          <p:cNvSpPr txBox="1"/>
          <p:nvPr/>
        </p:nvSpPr>
        <p:spPr>
          <a:xfrm>
            <a:off x="7817880" y="3525343"/>
            <a:ext cx="423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B050"/>
                </a:solidFill>
              </a:rPr>
              <a:t>o.o. </a:t>
            </a:r>
            <a:r>
              <a:rPr lang="pl-PL" sz="1400" b="1" dirty="0">
                <a:solidFill>
                  <a:srgbClr val="00B050"/>
                </a:solidFill>
              </a:rPr>
              <a:t>– przewagi IF nad ofertą komercyjną</a:t>
            </a:r>
          </a:p>
        </p:txBody>
      </p:sp>
    </p:spTree>
    <p:extLst>
      <p:ext uri="{BB962C8B-B14F-4D97-AF65-F5344CB8AC3E}">
        <p14:creationId xmlns:p14="http://schemas.microsoft.com/office/powerpoint/2010/main" val="348577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94B747-ED1F-46AB-A8FF-BEF3CFF9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2" y="442205"/>
            <a:ext cx="10799986" cy="753417"/>
          </a:xfrm>
          <a:solidFill>
            <a:srgbClr val="0000FF"/>
          </a:solidFill>
        </p:spPr>
        <p:txBody>
          <a:bodyPr>
            <a:normAutofit/>
          </a:bodyPr>
          <a:lstStyle/>
          <a:p>
            <a:pPr marL="179560" indent="6413"/>
            <a:r>
              <a:rPr lang="pl-PL" sz="24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Oszacowanie luki finansowej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F48DFB8-271C-4F23-B100-E861C11265DD}"/>
              </a:ext>
            </a:extLst>
          </p:cNvPr>
          <p:cNvSpPr/>
          <p:nvPr/>
        </p:nvSpPr>
        <p:spPr>
          <a:xfrm>
            <a:off x="846495" y="2276071"/>
            <a:ext cx="9282584" cy="1201243"/>
          </a:xfrm>
          <a:prstGeom prst="rect">
            <a:avLst/>
          </a:prstGeom>
        </p:spPr>
        <p:txBody>
          <a:bodyPr wrap="square" lIns="92345" tIns="46173" rIns="92345" bIns="46173">
            <a:spAutoFit/>
          </a:bodyPr>
          <a:lstStyle/>
          <a:p>
            <a:endParaRPr lang="pl-PL" b="1" dirty="0">
              <a:solidFill>
                <a:prstClr val="black"/>
              </a:solidFill>
            </a:endParaRPr>
          </a:p>
          <a:p>
            <a:endParaRPr lang="pl-PL" b="1" dirty="0">
              <a:solidFill>
                <a:prstClr val="black"/>
              </a:solidFill>
            </a:endParaRPr>
          </a:p>
          <a:p>
            <a:r>
              <a:rPr lang="pl-PL" b="1" dirty="0">
                <a:solidFill>
                  <a:prstClr val="black"/>
                </a:solidFill>
              </a:rPr>
              <a:t/>
            </a:r>
            <a:br>
              <a:rPr lang="pl-PL" b="1" dirty="0">
                <a:solidFill>
                  <a:prstClr val="black"/>
                </a:solidFill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AABB-6D53-4360-AF38-05150CD4162B}" type="slidenum">
              <a:rPr lang="pl-PL" smtClean="0"/>
              <a:pPr/>
              <a:t>9</a:t>
            </a:fld>
            <a:endParaRPr lang="pl-PL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A0A9D5F3-22EB-4ABA-BAF1-BCE614C0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7636"/>
              </p:ext>
            </p:extLst>
          </p:nvPr>
        </p:nvGraphicFramePr>
        <p:xfrm>
          <a:off x="6069870" y="1928966"/>
          <a:ext cx="5862935" cy="3096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162">
                  <a:extLst>
                    <a:ext uri="{9D8B030D-6E8A-4147-A177-3AD203B41FA5}">
                      <a16:colId xmlns="" xmlns:a16="http://schemas.microsoft.com/office/drawing/2014/main" val="1978371827"/>
                    </a:ext>
                  </a:extLst>
                </a:gridCol>
                <a:gridCol w="2072773">
                  <a:extLst>
                    <a:ext uri="{9D8B030D-6E8A-4147-A177-3AD203B41FA5}">
                      <a16:colId xmlns="" xmlns:a16="http://schemas.microsoft.com/office/drawing/2014/main" val="2989569251"/>
                    </a:ext>
                  </a:extLst>
                </a:gridCol>
              </a:tblGrid>
              <a:tr h="619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MŚP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5238059"/>
                  </a:ext>
                </a:extLst>
              </a:tr>
              <a:tr h="61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Luka nieprzyznanego finansowania inwestycyjnego – wariant 1 (CATI)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</a:rPr>
                        <a:t>454 692 922 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/>
                </a:tc>
                <a:extLst>
                  <a:ext uri="{0D108BD9-81ED-4DB2-BD59-A6C34878D82A}">
                    <a16:rowId xmlns="" xmlns:a16="http://schemas.microsoft.com/office/drawing/2014/main" val="2180019200"/>
                  </a:ext>
                </a:extLst>
              </a:tr>
              <a:tr h="61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Luka nieprzyznanego finansowania inwestycyjnego – wariant 2 (IF)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</a:rPr>
                        <a:t>189 536 521 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/>
                </a:tc>
                <a:extLst>
                  <a:ext uri="{0D108BD9-81ED-4DB2-BD59-A6C34878D82A}">
                    <a16:rowId xmlns="" xmlns:a16="http://schemas.microsoft.com/office/drawing/2014/main" val="545962047"/>
                  </a:ext>
                </a:extLst>
              </a:tr>
              <a:tr h="61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Luka braku aplikowania o środki na inwestycje – wariant 1 (CATI)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</a:rPr>
                        <a:t>640 197 635 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/>
                </a:tc>
                <a:extLst>
                  <a:ext uri="{0D108BD9-81ED-4DB2-BD59-A6C34878D82A}">
                    <a16:rowId xmlns="" xmlns:a16="http://schemas.microsoft.com/office/drawing/2014/main" val="2074034909"/>
                  </a:ext>
                </a:extLst>
              </a:tr>
              <a:tr h="61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Luka braku aplikowania o środki na inwestycje – wariant 2 (IF)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557 983 287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/>
                </a:tc>
                <a:extLst>
                  <a:ext uri="{0D108BD9-81ED-4DB2-BD59-A6C34878D82A}">
                    <a16:rowId xmlns="" xmlns:a16="http://schemas.microsoft.com/office/drawing/2014/main" val="305608691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DC269B2D-C662-430C-8947-0C33E2866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56921"/>
              </p:ext>
            </p:extLst>
          </p:nvPr>
        </p:nvGraphicFramePr>
        <p:xfrm>
          <a:off x="6069870" y="5372766"/>
          <a:ext cx="5862935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6857">
                  <a:extLst>
                    <a:ext uri="{9D8B030D-6E8A-4147-A177-3AD203B41FA5}">
                      <a16:colId xmlns="" xmlns:a16="http://schemas.microsoft.com/office/drawing/2014/main" val="2245398734"/>
                    </a:ext>
                  </a:extLst>
                </a:gridCol>
                <a:gridCol w="2096078">
                  <a:extLst>
                    <a:ext uri="{9D8B030D-6E8A-4147-A177-3AD203B41FA5}">
                      <a16:colId xmlns="" xmlns:a16="http://schemas.microsoft.com/office/drawing/2014/main" val="1630177112"/>
                    </a:ext>
                  </a:extLst>
                </a:gridCol>
              </a:tblGrid>
              <a:tr h="619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Luka braku aplikowania o środki na inwestycje – wariant 2 (IF)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295 256 427 </a:t>
                      </a:r>
                      <a:endParaRPr lang="pl-PL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890" marR="1228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813958"/>
                  </a:ext>
                </a:extLst>
              </a:tr>
            </a:tbl>
          </a:graphicData>
        </a:graphic>
      </p:graphicFrame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A5218A97-9B3C-4F5A-98C0-0DE2C6462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132" y="2695850"/>
            <a:ext cx="5760720" cy="2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3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3179</Words>
  <Application>Microsoft Office PowerPoint</Application>
  <PresentationFormat>Niestandardowy</PresentationFormat>
  <Paragraphs>469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„Aktualizacja analizy ex-ante w zakresie możliwości zastosowania instrumentów finansowych w województwie dolnośląskim w okresie 2014-2020” </vt:lpstr>
      <vt:lpstr>Cele badania</vt:lpstr>
      <vt:lpstr>Metodologia badania</vt:lpstr>
      <vt:lpstr>Katalog instrumentów finansowych – Działanie 1.5 RPO WD</vt:lpstr>
      <vt:lpstr>Katalog instrumentów finansowych – Działania 3.1, 3.2. 3.3 i 8.3 RPO WD</vt:lpstr>
      <vt:lpstr>Dostęp do finansowania zewnętrznego (kredyt, pożyczka, leasing) przez MŚP</vt:lpstr>
      <vt:lpstr>Dostęp do finansowania zewnętrznego (kredyt, pożyczka, leasing) przez MŚP</vt:lpstr>
      <vt:lpstr>Porównanie IF w 1.5 i oferty komercyjnej</vt:lpstr>
      <vt:lpstr>Oszacowanie luki finansowej</vt:lpstr>
      <vt:lpstr>Wybrane aspekty wsparcia w ramach Działania 1.5 RPO WD</vt:lpstr>
      <vt:lpstr>Wskaźniki produktu w ramach PI 3c (na 31 grudnia 2019)</vt:lpstr>
      <vt:lpstr>Pożyczka na produkcję i dystrybucję energii ze źródeł odnawialnych</vt:lpstr>
      <vt:lpstr>Pożyczka na efektywność energetyczną MŚP</vt:lpstr>
      <vt:lpstr>Pożyczka na efektywność energetyczną w sektorze mieszkaniowym</vt:lpstr>
      <vt:lpstr>Pożyczka na produkcję i dystrybucję energii z OZE</vt:lpstr>
      <vt:lpstr>Mikropożyczka na rozpoczęcie działalności gospodarczej (PI 8iii)</vt:lpstr>
      <vt:lpstr>Działania promocyjne i informacyjne </vt:lpstr>
      <vt:lpstr>Okres programowania UE 2021-2027</vt:lpstr>
      <vt:lpstr>Rozkład przestrzenny ostatecznych odbiorców</vt:lpstr>
      <vt:lpstr>Rozkład przestrzenny ostatecznych odbiorców</vt:lpstr>
      <vt:lpstr>Wnioski i rekomendacje – okres 2014-2020 (1)</vt:lpstr>
      <vt:lpstr>Wnioski i rekomendacje – okres 2014-2020 (2)</vt:lpstr>
      <vt:lpstr>Wnioski i rekomendacje - okres 2021-2027 (1)</vt:lpstr>
      <vt:lpstr>Wnioski i rekomendacje - okres 2021-2027 (2)</vt:lpstr>
      <vt:lpstr>    Dziękujemy za uwagę !!!   Jan Szczucki:  jszczucki@pag-uniconsult.pl Jan Frankowski: jan.frankowski@imapp.consulting   Henryk Kalinowski: henryk.kalinowski@imapp.consulting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Matejczuk</dc:creator>
  <cp:lastModifiedBy>Jszczucki</cp:lastModifiedBy>
  <cp:revision>582</cp:revision>
  <cp:lastPrinted>2020-03-03T11:04:23Z</cp:lastPrinted>
  <dcterms:created xsi:type="dcterms:W3CDTF">2017-08-14T14:33:55Z</dcterms:created>
  <dcterms:modified xsi:type="dcterms:W3CDTF">2020-04-09T08:01:42Z</dcterms:modified>
</cp:coreProperties>
</file>