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3" r:id="rId3"/>
    <p:sldId id="308" r:id="rId4"/>
    <p:sldId id="272" r:id="rId5"/>
    <p:sldId id="268" r:id="rId6"/>
    <p:sldId id="274" r:id="rId7"/>
    <p:sldId id="312" r:id="rId8"/>
    <p:sldId id="313" r:id="rId9"/>
    <p:sldId id="276" r:id="rId10"/>
    <p:sldId id="273" r:id="rId11"/>
  </p:sldIdLst>
  <p:sldSz cx="9144000" cy="6858000" type="screen4x3"/>
  <p:notesSz cx="6797675" cy="992663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D0D8E8"/>
    <a:srgbClr val="4F81BD"/>
    <a:srgbClr val="7DB941"/>
    <a:srgbClr val="9BCB6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Styl z motywem 2 — Ak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799B23B-EC83-4686-B30A-512413B5E67A}" styleName="Styl jasny 3 — Ak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113A9D2-9D6B-4929-AA2D-F23B5EE8CBE7}" styleName="Styl z motywem 2 — Ak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344D84-9AFB-497E-A393-DC336BA19D2E}" styleName="Styl pośredni 3 — Ak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Styl ciemny 1 — Ak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5BE263C-DBD7-4A20-BB59-AAB30ACAA65A}" styleName="Styl pośredni 3 — Ak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90" autoAdjust="0"/>
    <p:restoredTop sz="85402" autoAdjust="0"/>
  </p:normalViewPr>
  <p:slideViewPr>
    <p:cSldViewPr>
      <p:cViewPr>
        <p:scale>
          <a:sx n="80" d="100"/>
          <a:sy n="80" d="100"/>
        </p:scale>
        <p:origin x="78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0172B5F-FDA6-4365-8427-E85BEADE2D51}" type="datetimeFigureOut">
              <a:rPr lang="pl-PL"/>
              <a:pPr>
                <a:defRPr/>
              </a:pPr>
              <a:t>2020-03-17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613B07B-0704-417A-B5BC-BF9EA5A9A8A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BD9D782-19B5-4362-AC59-E045FC5BCAAA}" type="datetimeFigureOut">
              <a:rPr lang="pl-PL"/>
              <a:pPr>
                <a:defRPr/>
              </a:pPr>
              <a:t>2020-03-17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DCDE2F9-B84E-4F35-ACAA-667B66D8DD1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smtClean="0"/>
          </a:p>
        </p:txBody>
      </p:sp>
      <p:sp>
        <p:nvSpPr>
          <p:cNvPr id="18436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347987-5A25-4325-9E1F-293F44CCEC74}" type="slidenum">
              <a:rPr lang="pl-PL" smtClean="0"/>
              <a:pPr/>
              <a:t>3</a:t>
            </a:fld>
            <a:endParaRPr 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1946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EA93385-0E81-49DE-9A02-D35B6CB879D2}" type="slidenum">
              <a:rPr lang="pl-PL" smtClean="0"/>
              <a:pPr/>
              <a:t>4</a:t>
            </a:fld>
            <a:endParaRPr 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048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53C6DEC-747E-4506-813F-24BAC0A793C1}" type="slidenum">
              <a:rPr lang="pl-PL" smtClean="0"/>
              <a:pPr/>
              <a:t>5</a:t>
            </a:fld>
            <a:endParaRPr 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253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D645C0-EC6C-4832-8ECE-8D7E03B911DD}" type="slidenum">
              <a:rPr lang="pl-PL" smtClean="0"/>
              <a:pPr/>
              <a:t>6</a:t>
            </a:fld>
            <a:endParaRPr 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253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D645C0-EC6C-4832-8ECE-8D7E03B911DD}" type="slidenum">
              <a:rPr lang="pl-PL" smtClean="0"/>
              <a:pPr/>
              <a:t>7</a:t>
            </a:fld>
            <a:endParaRPr 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2532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D645C0-EC6C-4832-8ECE-8D7E03B911DD}" type="slidenum">
              <a:rPr lang="pl-PL" smtClean="0"/>
              <a:pPr/>
              <a:t>8</a:t>
            </a:fld>
            <a:endParaRPr 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dirty="0" smtClean="0"/>
          </a:p>
        </p:txBody>
      </p:sp>
      <p:sp>
        <p:nvSpPr>
          <p:cNvPr id="2560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038AC7-1836-4DF9-9DF0-987D93CC4506}" type="slidenum">
              <a:rPr lang="pl-PL" smtClean="0"/>
              <a:pPr/>
              <a:t>9</a:t>
            </a:fld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0FD72-0074-480C-B07F-BB8A111B9832}" type="datetimeFigureOut">
              <a:rPr lang="pl-PL"/>
              <a:pPr>
                <a:defRPr/>
              </a:pPr>
              <a:t>2020-03-17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A22E3-1DC6-4635-9236-8DE199977FD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76D34-9BC1-4D8D-AA96-FDBA97925572}" type="datetimeFigureOut">
              <a:rPr lang="pl-PL"/>
              <a:pPr>
                <a:defRPr/>
              </a:pPr>
              <a:t>2020-03-17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5A439-DEDD-458E-82BF-982D741CFD2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91FF1-129D-49F0-B0B3-C748E621E512}" type="datetimeFigureOut">
              <a:rPr lang="pl-PL"/>
              <a:pPr>
                <a:defRPr/>
              </a:pPr>
              <a:t>2020-03-17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203FD-B8C8-49C8-8895-3FB2862EBC6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F260A-81CD-4B52-9AF8-C63AED544DA8}" type="datetimeFigureOut">
              <a:rPr lang="pl-PL"/>
              <a:pPr>
                <a:defRPr/>
              </a:pPr>
              <a:t>2020-03-17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872A5-ECB8-451C-A9AB-BEC6D7A593B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6FD88-1257-43ED-A1C0-6BE96DCEF09B}" type="datetimeFigureOut">
              <a:rPr lang="pl-PL"/>
              <a:pPr>
                <a:defRPr/>
              </a:pPr>
              <a:t>2020-03-17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6DC9B-5A80-41D0-9DAE-313A22AD0BA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8363E-D705-4B76-84FD-81C5F6E8435C}" type="datetimeFigureOut">
              <a:rPr lang="pl-PL"/>
              <a:pPr>
                <a:defRPr/>
              </a:pPr>
              <a:t>2020-03-17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2C7B4-85C9-46BB-A8E6-EC871CFB7A7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198B5-9486-433A-A819-3D81B2003EF1}" type="datetimeFigureOut">
              <a:rPr lang="pl-PL"/>
              <a:pPr>
                <a:defRPr/>
              </a:pPr>
              <a:t>2020-03-17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85012-7EBC-4949-B036-C452585B420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E3956-B853-4856-9164-188442D74741}" type="datetimeFigureOut">
              <a:rPr lang="pl-PL"/>
              <a:pPr>
                <a:defRPr/>
              </a:pPr>
              <a:t>2020-03-17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F6E7B-763F-4200-B75A-3F77BC4703E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2D247-BAAA-42E0-ADFE-889C9E27936C}" type="datetimeFigureOut">
              <a:rPr lang="pl-PL"/>
              <a:pPr>
                <a:defRPr/>
              </a:pPr>
              <a:t>2020-03-17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CC199-529E-4054-8EEA-12D09D2420C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2613C-EBBB-41F1-815B-BE9F40EA9B1E}" type="datetimeFigureOut">
              <a:rPr lang="pl-PL"/>
              <a:pPr>
                <a:defRPr/>
              </a:pPr>
              <a:t>2020-03-17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9A040-9C7A-4E1F-8386-56C8762C3CB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FFCE9-EC63-4A74-9A05-9E2A896001BD}" type="datetimeFigureOut">
              <a:rPr lang="pl-PL"/>
              <a:pPr>
                <a:defRPr/>
              </a:pPr>
              <a:t>2020-03-17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13935-CD92-4190-9C0A-0E3EBDFCCE1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263A0D-037A-4576-8BCE-32AC2A5FA625}" type="datetimeFigureOut">
              <a:rPr lang="pl-PL"/>
              <a:pPr>
                <a:defRPr/>
              </a:pPr>
              <a:t>2020-03-17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799F8FF-7E59-4322-A353-4A39D6B8E4F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ytuł 1"/>
          <p:cNvSpPr>
            <a:spLocks noGrp="1"/>
          </p:cNvSpPr>
          <p:nvPr>
            <p:ph type="ctrTitle"/>
          </p:nvPr>
        </p:nvSpPr>
        <p:spPr>
          <a:xfrm>
            <a:off x="0" y="1285860"/>
            <a:ext cx="9144000" cy="2357439"/>
          </a:xfrm>
        </p:spPr>
        <p:txBody>
          <a:bodyPr/>
          <a:lstStyle/>
          <a:p>
            <a:pPr>
              <a:defRPr/>
            </a:pP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Zintegrowane Inwestycje Terytorialne</a:t>
            </a:r>
            <a:br>
              <a:rPr lang="pl-PL" b="1" dirty="0" smtClean="0"/>
            </a:br>
            <a:r>
              <a:rPr lang="pl-PL" b="1" dirty="0" smtClean="0"/>
              <a:t>Wrocławskiego Obszaru Funkcjonalnego</a:t>
            </a:r>
            <a:br>
              <a:rPr lang="pl-PL" b="1" dirty="0" smtClean="0"/>
            </a:b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ZIT WrOF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sz="24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l-PL" sz="2400" b="1" dirty="0" smtClean="0">
                <a:solidFill>
                  <a:schemeClr val="bg1">
                    <a:lumMod val="50000"/>
                  </a:schemeClr>
                </a:solidFill>
              </a:rPr>
            </a:br>
            <a:endParaRPr lang="pl-PL" sz="24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3500438"/>
            <a:ext cx="9144000" cy="2214578"/>
          </a:xfrm>
        </p:spPr>
        <p:txBody>
          <a:bodyPr rtlCol="0">
            <a:noAutofit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pl-PL" b="1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err="1" smtClean="0">
                <a:solidFill>
                  <a:schemeClr val="tx1"/>
                </a:solidFill>
              </a:rPr>
              <a:t>Poddziałanie</a:t>
            </a:r>
            <a:r>
              <a:rPr lang="pl-PL" b="1" dirty="0" smtClean="0">
                <a:solidFill>
                  <a:schemeClr val="tx1"/>
                </a:solidFill>
              </a:rPr>
              <a:t> 3.4.2: </a:t>
            </a:r>
            <a:r>
              <a:rPr lang="pl-PL" dirty="0" smtClean="0">
                <a:solidFill>
                  <a:schemeClr val="tx1"/>
                </a:solidFill>
              </a:rPr>
              <a:t>Wdrażanie strategii niskoemisyjnych – ZIT WrOF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</p:txBody>
      </p:sp>
      <p:pic>
        <p:nvPicPr>
          <p:cNvPr id="2052" name="Obraz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333375"/>
            <a:ext cx="46085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6387" name="Prostokąt 2"/>
          <p:cNvSpPr>
            <a:spLocks noChangeArrowheads="1"/>
          </p:cNvSpPr>
          <p:nvPr/>
        </p:nvSpPr>
        <p:spPr bwMode="auto">
          <a:xfrm>
            <a:off x="785786" y="1500174"/>
            <a:ext cx="77597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altLang="pl-PL" dirty="0"/>
          </a:p>
          <a:p>
            <a:pPr algn="ctr">
              <a:lnSpc>
                <a:spcPct val="150000"/>
              </a:lnSpc>
            </a:pPr>
            <a:r>
              <a:rPr lang="pl-PL" altLang="pl-PL" sz="4000" b="1" dirty="0" smtClean="0"/>
              <a:t>Dziękuję </a:t>
            </a:r>
            <a:r>
              <a:rPr lang="pl-PL" altLang="pl-PL" sz="4000" b="1" dirty="0"/>
              <a:t>za uwagę</a:t>
            </a:r>
            <a:r>
              <a:rPr lang="pl-PL" altLang="pl-PL" b="1" dirty="0"/>
              <a:t>	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214282" y="4429132"/>
            <a:ext cx="8429625" cy="20928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pl-PL" sz="1600" dirty="0" smtClean="0"/>
              <a:t>Urząd  Miejski Wrocławia</a:t>
            </a:r>
          </a:p>
          <a:p>
            <a:pPr eaLnBrk="0" hangingPunct="0">
              <a:defRPr/>
            </a:pPr>
            <a:r>
              <a:rPr lang="pl-PL" sz="1600" dirty="0" smtClean="0"/>
              <a:t>Biuro Zintegrowanych Inwestycji Terytorialnych Wrocławskiego Obszaru Funkcjonalnego</a:t>
            </a:r>
            <a:endParaRPr lang="pl-PL" sz="1600" dirty="0" smtClean="0"/>
          </a:p>
          <a:p>
            <a:pPr eaLnBrk="0" hangingPunct="0">
              <a:defRPr/>
            </a:pPr>
            <a:r>
              <a:rPr lang="pl-P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Instytucja Pośrednicząca ZIT </a:t>
            </a: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WrOF</a:t>
            </a: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/>
              <a:t>ul. </a:t>
            </a:r>
            <a:r>
              <a:rPr lang="pl-PL" sz="1600" dirty="0" smtClean="0"/>
              <a:t>Komuny Paryskiej 39-41</a:t>
            </a: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 smtClean="0"/>
              <a:t>50-451 </a:t>
            </a:r>
            <a:r>
              <a:rPr lang="pl-PL" sz="1600" dirty="0"/>
              <a:t>Wrocław</a:t>
            </a:r>
            <a:br>
              <a:rPr lang="pl-PL" sz="1600" dirty="0"/>
            </a:br>
            <a:r>
              <a:rPr lang="pl-PL" sz="1600" dirty="0"/>
              <a:t>tel.  +48 </a:t>
            </a:r>
            <a:r>
              <a:rPr lang="pl-PL" sz="1600" dirty="0" smtClean="0"/>
              <a:t>664 151 658</a:t>
            </a:r>
            <a:r>
              <a:rPr lang="pl-PL" sz="1600" dirty="0"/>
              <a:t/>
            </a:r>
            <a:br>
              <a:rPr lang="pl-PL" sz="1600" dirty="0"/>
            </a:br>
            <a:r>
              <a:rPr lang="pl-PL" sz="1600" dirty="0"/>
              <a:t>e-mail: </a:t>
            </a:r>
            <a:r>
              <a:rPr lang="pl-PL" sz="1600" dirty="0" err="1"/>
              <a:t>zit@um.wroc.pl</a:t>
            </a:r>
            <a:r>
              <a:rPr lang="pl-PL" sz="1600" dirty="0"/>
              <a:t>  </a:t>
            </a:r>
          </a:p>
          <a:p>
            <a:pPr eaLnBrk="0" hangingPunct="0">
              <a:defRPr/>
            </a:pPr>
            <a:r>
              <a:rPr lang="pl-PL" sz="1600" dirty="0" err="1"/>
              <a:t>www.zitwrof.pl</a:t>
            </a:r>
            <a:endParaRPr lang="pl-PL" sz="1600" dirty="0"/>
          </a:p>
        </p:txBody>
      </p:sp>
      <p:sp>
        <p:nvSpPr>
          <p:cNvPr id="16389" name="AutoShape 6" descr="Znalezione obrazy dla zapytania KONTAKT IKONA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sp>
        <p:nvSpPr>
          <p:cNvPr id="16390" name="AutoShape 8" descr="Znalezione obrazy dla zapytania KONTAKT IKONA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/>
          </a:p>
        </p:txBody>
      </p:sp>
      <p:pic>
        <p:nvPicPr>
          <p:cNvPr id="16391" name="Picture 10" descr="https://thumbs.dreamstime.com/t/strona-internetowa-kontakt-my-ikony-na-poczta-ja-3267853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429000"/>
            <a:ext cx="2071687" cy="100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pic>
        <p:nvPicPr>
          <p:cNvPr id="5123" name="Picture 2" descr="D:\Users\umpigu01\Desktop\mapa WrOF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88" y="1747838"/>
            <a:ext cx="4643437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Prostokąt 2"/>
          <p:cNvSpPr>
            <a:spLocks noChangeArrowheads="1"/>
          </p:cNvSpPr>
          <p:nvPr/>
        </p:nvSpPr>
        <p:spPr bwMode="auto">
          <a:xfrm>
            <a:off x="214313" y="1000125"/>
            <a:ext cx="87153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sz="2800" b="1" dirty="0">
                <a:latin typeface="+mj-lt"/>
                <a:cs typeface="Aharoni" pitchFamily="2" charset="-79"/>
              </a:rPr>
              <a:t>Zintegrowane Inwestycje Terytorialne Wrocławskiego Obszaru Funkcjonalnego (ZIT </a:t>
            </a:r>
            <a:r>
              <a:rPr lang="pl-PL" sz="2800" b="1" dirty="0" err="1">
                <a:latin typeface="+mj-lt"/>
                <a:cs typeface="Aharoni" pitchFamily="2" charset="-79"/>
              </a:rPr>
              <a:t>WrOF</a:t>
            </a:r>
            <a:r>
              <a:rPr lang="pl-PL" sz="2800" b="1" dirty="0">
                <a:latin typeface="+mj-lt"/>
                <a:cs typeface="Aharoni" pitchFamily="2" charset="-79"/>
              </a:rPr>
              <a:t>)</a:t>
            </a:r>
            <a:endParaRPr lang="pl-PL" sz="2800" dirty="0">
              <a:latin typeface="+mj-lt"/>
            </a:endParaRPr>
          </a:p>
        </p:txBody>
      </p:sp>
      <p:sp>
        <p:nvSpPr>
          <p:cNvPr id="5125" name="pole tekstowe 8"/>
          <p:cNvSpPr txBox="1">
            <a:spLocks noChangeArrowheads="1"/>
          </p:cNvSpPr>
          <p:nvPr/>
        </p:nvSpPr>
        <p:spPr bwMode="auto">
          <a:xfrm>
            <a:off x="-142875" y="2357438"/>
            <a:ext cx="36433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b="1"/>
              <a:t>Ludność:</a:t>
            </a:r>
            <a:r>
              <a:rPr lang="pl-PL"/>
              <a:t> 887 943 mieszkańców</a:t>
            </a:r>
          </a:p>
          <a:p>
            <a:pPr algn="ctr" eaLnBrk="0" hangingPunct="0"/>
            <a:r>
              <a:rPr lang="pl-PL"/>
              <a:t> (30% mieszkańców Dolnego Śląska)</a:t>
            </a:r>
          </a:p>
          <a:p>
            <a:pPr algn="ctr" eaLnBrk="0" hangingPunct="0"/>
            <a:endParaRPr lang="pl-PL"/>
          </a:p>
        </p:txBody>
      </p:sp>
      <p:sp>
        <p:nvSpPr>
          <p:cNvPr id="5126" name="pole tekstowe 6"/>
          <p:cNvSpPr txBox="1">
            <a:spLocks noChangeArrowheads="1"/>
          </p:cNvSpPr>
          <p:nvPr/>
        </p:nvSpPr>
        <p:spPr bwMode="auto">
          <a:xfrm>
            <a:off x="5357813" y="2428875"/>
            <a:ext cx="3571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b="1"/>
              <a:t>Obszar</a:t>
            </a:r>
            <a:r>
              <a:rPr lang="pl-PL"/>
              <a:t>: 2 336 km</a:t>
            </a:r>
            <a:r>
              <a:rPr lang="pl-PL" baseline="30000"/>
              <a:t>2 </a:t>
            </a:r>
          </a:p>
          <a:p>
            <a:pPr algn="ctr" eaLnBrk="0" hangingPunct="0"/>
            <a:r>
              <a:rPr lang="pl-PL"/>
              <a:t>(12% powierzchni Dolnego Śląska) </a:t>
            </a:r>
          </a:p>
        </p:txBody>
      </p:sp>
      <p:sp>
        <p:nvSpPr>
          <p:cNvPr id="5127" name="pole tekstowe 9"/>
          <p:cNvSpPr txBox="1">
            <a:spLocks noChangeArrowheads="1"/>
          </p:cNvSpPr>
          <p:nvPr/>
        </p:nvSpPr>
        <p:spPr bwMode="auto">
          <a:xfrm>
            <a:off x="285750" y="4357688"/>
            <a:ext cx="29289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b="1"/>
              <a:t>Jednostki administracyjne: </a:t>
            </a:r>
          </a:p>
          <a:p>
            <a:pPr algn="ctr" eaLnBrk="0" hangingPunct="0"/>
            <a:r>
              <a:rPr lang="pl-PL" b="1"/>
              <a:t>15</a:t>
            </a:r>
            <a:r>
              <a:rPr lang="pl-PL"/>
              <a:t> gmin leżących na </a:t>
            </a:r>
          </a:p>
          <a:p>
            <a:pPr algn="ctr" eaLnBrk="0" hangingPunct="0"/>
            <a:r>
              <a:rPr lang="pl-PL"/>
              <a:t>terenie </a:t>
            </a:r>
            <a:r>
              <a:rPr lang="pl-PL" b="1"/>
              <a:t>6 </a:t>
            </a:r>
            <a:r>
              <a:rPr lang="pl-PL"/>
              <a:t>powiatów</a:t>
            </a:r>
          </a:p>
          <a:p>
            <a:pPr algn="ctr" eaLnBrk="0" hangingPunct="0"/>
            <a:endParaRPr lang="pl-PL"/>
          </a:p>
        </p:txBody>
      </p:sp>
      <p:sp>
        <p:nvSpPr>
          <p:cNvPr id="5128" name="pole tekstowe 10"/>
          <p:cNvSpPr txBox="1">
            <a:spLocks noChangeArrowheads="1"/>
          </p:cNvSpPr>
          <p:nvPr/>
        </p:nvSpPr>
        <p:spPr bwMode="auto">
          <a:xfrm>
            <a:off x="5286375" y="5857875"/>
            <a:ext cx="36433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l-PL" dirty="0"/>
              <a:t>Budżet ZIT WrOF: 	</a:t>
            </a:r>
            <a:r>
              <a:rPr lang="pl-PL" b="1" dirty="0" smtClean="0"/>
              <a:t>276 888 317 €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ole tekstowe 4"/>
          <p:cNvSpPr txBox="1"/>
          <p:nvPr/>
        </p:nvSpPr>
        <p:spPr>
          <a:xfrm>
            <a:off x="571500" y="2286000"/>
            <a:ext cx="8001000" cy="285750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eaLnBrk="0" hangingPunct="0">
              <a:defRPr/>
            </a:pPr>
            <a:endParaRPr lang="pl-PL" b="1" dirty="0">
              <a:latin typeface="+mj-lt"/>
            </a:endParaRPr>
          </a:p>
        </p:txBody>
      </p:sp>
      <p:sp>
        <p:nvSpPr>
          <p:cNvPr id="6148" name="pole tekstowe 11"/>
          <p:cNvSpPr txBox="1">
            <a:spLocks noChangeArrowheads="1"/>
          </p:cNvSpPr>
          <p:nvPr/>
        </p:nvSpPr>
        <p:spPr bwMode="auto">
          <a:xfrm>
            <a:off x="285720" y="1071546"/>
            <a:ext cx="835821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2800" b="1" dirty="0">
                <a:cs typeface="Aharoni" pitchFamily="2" charset="-79"/>
              </a:rPr>
              <a:t>Zintegrowane Inwestycje Terytorialne Wrocławskiego Obszaru Funkcjonalnego (ZIT </a:t>
            </a:r>
            <a:r>
              <a:rPr lang="pl-PL" sz="2800" b="1" dirty="0" err="1">
                <a:cs typeface="Aharoni" pitchFamily="2" charset="-79"/>
              </a:rPr>
              <a:t>WrOF</a:t>
            </a:r>
            <a:r>
              <a:rPr lang="pl-PL" sz="2800" b="1" dirty="0">
                <a:cs typeface="Aharoni" pitchFamily="2" charset="-79"/>
              </a:rPr>
              <a:t>) </a:t>
            </a:r>
            <a:r>
              <a:rPr lang="pl-PL" sz="2800" b="1" i="1" dirty="0">
                <a:cs typeface="Aharoni" pitchFamily="2" charset="-79"/>
              </a:rPr>
              <a:t>- </a:t>
            </a:r>
            <a:r>
              <a:rPr lang="pl-PL" sz="2800" b="1" dirty="0">
                <a:cs typeface="Aharoni" pitchFamily="2" charset="-79"/>
              </a:rPr>
              <a:t>zadania</a:t>
            </a:r>
            <a:endParaRPr lang="pl-PL" sz="2800" dirty="0"/>
          </a:p>
          <a:p>
            <a:endParaRPr lang="pl-PL" sz="2800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500034" y="2571744"/>
            <a:ext cx="7929562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dirty="0"/>
              <a:t>Pełnienie funkcji </a:t>
            </a:r>
            <a:r>
              <a:rPr lang="pl-PL" sz="2000" b="1" dirty="0"/>
              <a:t>Instytucji Pośredniczącej </a:t>
            </a:r>
            <a:r>
              <a:rPr lang="pl-PL" sz="2000" dirty="0"/>
              <a:t>w imieniu Gminy </a:t>
            </a:r>
            <a:r>
              <a:rPr lang="pl-PL" sz="2000" dirty="0" smtClean="0"/>
              <a:t>Wrocław</a:t>
            </a: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b="1" dirty="0"/>
              <a:t>Współorganizacja </a:t>
            </a:r>
            <a:r>
              <a:rPr lang="pl-PL" sz="2000" dirty="0"/>
              <a:t>konkursów  (wspólnie z </a:t>
            </a:r>
            <a:r>
              <a:rPr lang="pl-PL" sz="2000" dirty="0" smtClean="0"/>
              <a:t>DIP oraz </a:t>
            </a:r>
            <a:r>
              <a:rPr lang="pl-PL" sz="2000" dirty="0"/>
              <a:t>z UMWD</a:t>
            </a:r>
            <a:r>
              <a:rPr lang="pl-PL" sz="2000" dirty="0" smtClean="0"/>
              <a:t>)</a:t>
            </a:r>
            <a:endParaRPr lang="pl-PL" sz="2000" dirty="0"/>
          </a:p>
          <a:p>
            <a:pPr indent="446088" eaLnBrk="0" hangingPunct="0">
              <a:lnSpc>
                <a:spcPct val="90000"/>
              </a:lnSpc>
              <a:defRPr/>
            </a:pP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dirty="0"/>
              <a:t>Ocena wniosków konkursowych </a:t>
            </a:r>
            <a:r>
              <a:rPr lang="pl-PL" sz="2000" b="1" dirty="0"/>
              <a:t>pod kątem zgodności </a:t>
            </a:r>
            <a:r>
              <a:rPr lang="pl-PL" sz="2000" b="1" dirty="0" smtClean="0"/>
              <a:t/>
            </a:r>
            <a:br>
              <a:rPr lang="pl-PL" sz="2000" b="1" dirty="0" smtClean="0"/>
            </a:br>
            <a:r>
              <a:rPr lang="pl-PL" sz="2000" b="1" dirty="0" smtClean="0"/>
              <a:t>        ze </a:t>
            </a:r>
            <a:r>
              <a:rPr lang="pl-PL" sz="2000" b="1" dirty="0"/>
              <a:t>Strategią ZIT </a:t>
            </a:r>
            <a:r>
              <a:rPr lang="pl-PL" sz="2000" b="1" dirty="0" smtClean="0"/>
              <a:t>WrOF </a:t>
            </a:r>
            <a:r>
              <a:rPr lang="pl-PL" sz="2000" dirty="0"/>
              <a:t>(</a:t>
            </a:r>
            <a:r>
              <a:rPr lang="pl-PL" sz="2000" b="1" dirty="0"/>
              <a:t>jeden z kilku etapów </a:t>
            </a:r>
            <a:r>
              <a:rPr lang="pl-PL" sz="2000" dirty="0"/>
              <a:t>oceny wniosku</a:t>
            </a:r>
            <a:r>
              <a:rPr lang="pl-PL" sz="2000" dirty="0" smtClean="0"/>
              <a:t>)</a:t>
            </a:r>
            <a:endParaRPr lang="pl-PL" sz="2000" dirty="0"/>
          </a:p>
          <a:p>
            <a:pPr indent="446088" eaLnBrk="0" hangingPunct="0">
              <a:lnSpc>
                <a:spcPct val="90000"/>
              </a:lnSpc>
              <a:defRPr/>
            </a:pP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dirty="0"/>
              <a:t>Ocena </a:t>
            </a:r>
            <a:r>
              <a:rPr lang="pl-PL" sz="2000" dirty="0" smtClean="0"/>
              <a:t>strategiczna </a:t>
            </a:r>
            <a:r>
              <a:rPr lang="pl-PL" sz="2000" dirty="0"/>
              <a:t>ZIT WrOF – </a:t>
            </a:r>
            <a:r>
              <a:rPr lang="pl-PL" sz="2000" b="1" dirty="0"/>
              <a:t>50%  oceny </a:t>
            </a:r>
            <a:r>
              <a:rPr lang="pl-PL" sz="2000" b="1" dirty="0" smtClean="0"/>
              <a:t>całkowitej</a:t>
            </a:r>
            <a:endParaRPr lang="pl-PL" sz="2000" dirty="0"/>
          </a:p>
          <a:p>
            <a:pPr indent="446088" eaLnBrk="0" hangingPunct="0">
              <a:lnSpc>
                <a:spcPct val="90000"/>
              </a:lnSpc>
              <a:defRPr/>
            </a:pPr>
            <a:endParaRPr lang="pl-PL" sz="2000" dirty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b="1" dirty="0"/>
              <a:t>Rozpatrywanie protestów </a:t>
            </a:r>
            <a:r>
              <a:rPr lang="pl-PL" sz="2000" dirty="0"/>
              <a:t>od oceny </a:t>
            </a:r>
            <a:r>
              <a:rPr lang="pl-PL" sz="2000" dirty="0" smtClean="0"/>
              <a:t>strategicznej ZIT WrOF</a:t>
            </a:r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endParaRPr lang="pl-PL" sz="2000" dirty="0" smtClean="0"/>
          </a:p>
          <a:p>
            <a:pPr indent="446088" eaLnBrk="0" hangingPunct="0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pl-PL" sz="2000" b="1" dirty="0" smtClean="0"/>
              <a:t>Weryfikacja załączników </a:t>
            </a:r>
            <a:r>
              <a:rPr lang="pl-PL" sz="2000" dirty="0" smtClean="0"/>
              <a:t>niezbędnych do podpisania umowy </a:t>
            </a:r>
            <a:br>
              <a:rPr lang="pl-PL" sz="2000" dirty="0" smtClean="0"/>
            </a:br>
            <a:r>
              <a:rPr lang="pl-PL" sz="2000" dirty="0" smtClean="0"/>
              <a:t>        o dofinansowanie</a:t>
            </a:r>
            <a:endParaRPr lang="pl-PL" sz="2000" dirty="0"/>
          </a:p>
          <a:p>
            <a:pPr>
              <a:defRPr/>
            </a:pP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8195" name="Prostokąt 2"/>
          <p:cNvSpPr>
            <a:spLocks noChangeArrowheads="1"/>
          </p:cNvSpPr>
          <p:nvPr/>
        </p:nvSpPr>
        <p:spPr bwMode="auto">
          <a:xfrm>
            <a:off x="0" y="1000108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altLang="pl-PL" sz="2400" b="1" dirty="0"/>
              <a:t>Umiejscowienie </a:t>
            </a:r>
            <a:r>
              <a:rPr lang="pl-PL" altLang="pl-PL" sz="2400" b="1" dirty="0" smtClean="0"/>
              <a:t>działania 3.4 RPO </a:t>
            </a:r>
            <a:r>
              <a:rPr lang="pl-PL" altLang="pl-PL" sz="2400" b="1" dirty="0"/>
              <a:t>WD w priorytetach ZIT </a:t>
            </a:r>
            <a:r>
              <a:rPr lang="pl-PL" altLang="pl-PL" sz="2400" b="1" dirty="0" err="1"/>
              <a:t>WrOF</a:t>
            </a:r>
            <a:endParaRPr lang="pl-PL" altLang="pl-PL" sz="24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14282" y="2071678"/>
          <a:ext cx="8715435" cy="4000528"/>
        </p:xfrm>
        <a:graphic>
          <a:graphicData uri="http://schemas.openxmlformats.org/drawingml/2006/table">
            <a:tbl>
              <a:tblPr firstRow="1" firstCol="1" lastRow="1" lastCol="1" bandRow="1" bandCol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1571636"/>
                <a:gridCol w="1428760"/>
                <a:gridCol w="1785950"/>
                <a:gridCol w="1928826"/>
                <a:gridCol w="2000263"/>
              </a:tblGrid>
              <a:tr h="615466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u="sng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Strategia ZIT WrOF</a:t>
                      </a:r>
                      <a:endParaRPr lang="pl-PL" sz="1800" b="1" u="sng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u="sng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RPO</a:t>
                      </a:r>
                      <a:r>
                        <a:rPr lang="pl-PL" sz="1800" b="1" u="sng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pl-PL" sz="1800" b="1" u="sng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WD</a:t>
                      </a:r>
                      <a:endParaRPr lang="pl-PL" sz="1800" b="1" u="sng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7180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u="non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Cel</a:t>
                      </a:r>
                      <a:endParaRPr lang="pl-PL" sz="1800" b="1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u="non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Priorytet</a:t>
                      </a:r>
                      <a:endParaRPr lang="pl-PL" sz="1800" b="1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u="non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Działanie</a:t>
                      </a:r>
                      <a:endParaRPr lang="pl-PL" sz="1800" b="1" u="none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u="none" dirty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Oś priorytetowa</a:t>
                      </a:r>
                      <a:endParaRPr lang="pl-PL" sz="1800" b="1" u="none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b="1" u="non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Działanie</a:t>
                      </a:r>
                      <a:endParaRPr lang="pl-PL" sz="1800" b="1" u="none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667018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1. </a:t>
                      </a:r>
                      <a:r>
                        <a:rPr lang="pl-PL" sz="16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Zintegrowanie przestrzeni </a:t>
                      </a:r>
                      <a:r>
                        <a:rPr lang="pl-PL" sz="1600" b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WrOF</a:t>
                      </a:r>
                      <a:endParaRPr lang="pl-PL" sz="1600" b="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1.1</a:t>
                      </a:r>
                      <a:r>
                        <a:rPr lang="pl-PL" sz="16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Poprawa</a:t>
                      </a:r>
                    </a:p>
                    <a:p>
                      <a:pPr algn="ctr"/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dostępności</a:t>
                      </a:r>
                    </a:p>
                    <a:p>
                      <a:pPr algn="ctr"/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transportowej i</a:t>
                      </a:r>
                    </a:p>
                    <a:p>
                      <a:pPr algn="ctr"/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zwiększenie</a:t>
                      </a:r>
                    </a:p>
                    <a:p>
                      <a:pPr algn="ctr"/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mobilności</a:t>
                      </a:r>
                    </a:p>
                    <a:p>
                      <a:pPr algn="ctr"/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regionalnej na</a:t>
                      </a:r>
                    </a:p>
                    <a:p>
                      <a:pPr algn="ctr"/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terenie </a:t>
                      </a:r>
                      <a:r>
                        <a:rPr lang="pl-PL" sz="1600" b="0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WrOF</a:t>
                      </a:r>
                      <a:endParaRPr lang="pl-PL" sz="1600" b="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1.1.2</a:t>
                      </a:r>
                    </a:p>
                    <a:p>
                      <a:pPr marL="0" algn="ctr" defTabSz="914400" rtl="0" eaLnBrk="1" latinLnBrk="0" hangingPunct="1"/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Zastąpienie</a:t>
                      </a:r>
                    </a:p>
                    <a:p>
                      <a:pPr marL="0" algn="ctr" defTabSz="914400" rtl="0" eaLnBrk="1" latinLnBrk="0" hangingPunct="1"/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w szerokim</a:t>
                      </a:r>
                    </a:p>
                    <a:p>
                      <a:pPr marL="0" algn="ctr" defTabSz="914400" rtl="0" eaLnBrk="1" latinLnBrk="0" hangingPunct="1"/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zakresie</a:t>
                      </a:r>
                    </a:p>
                    <a:p>
                      <a:pPr marL="0" algn="ctr" defTabSz="914400" rtl="0" eaLnBrk="1" latinLnBrk="0" hangingPunct="1"/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samochodowej</a:t>
                      </a:r>
                    </a:p>
                    <a:p>
                      <a:pPr marL="0" algn="ctr" defTabSz="914400" rtl="0" eaLnBrk="1" latinLnBrk="0" hangingPunct="1"/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komunikacji</a:t>
                      </a:r>
                    </a:p>
                    <a:p>
                      <a:pPr marL="0" algn="ctr" defTabSz="914400" rtl="0" eaLnBrk="1" latinLnBrk="0" hangingPunct="1"/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indywidualnej</a:t>
                      </a:r>
                    </a:p>
                    <a:p>
                      <a:pPr marL="0" algn="ctr" defTabSz="914400" rtl="0" eaLnBrk="1" latinLnBrk="0" hangingPunct="1"/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zintegrowaną</a:t>
                      </a:r>
                    </a:p>
                    <a:p>
                      <a:pPr marL="0" algn="ctr" defTabSz="914400" rtl="0" eaLnBrk="1" latinLnBrk="0" hangingPunct="1"/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siecią transportu</a:t>
                      </a:r>
                    </a:p>
                    <a:p>
                      <a:pPr marL="0" algn="ctr" defTabSz="914400" rtl="0" eaLnBrk="1" latinLnBrk="0" hangingPunct="1"/>
                      <a:r>
                        <a:rPr lang="pl-PL" sz="1600" b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niskoemisyjnego</a:t>
                      </a:r>
                    </a:p>
                  </a:txBody>
                  <a:tcPr marL="89535" marR="89535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3. 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Zintegrowanie społeczne</a:t>
                      </a:r>
                      <a:r>
                        <a:rPr lang="pl-PL" sz="1600" b="0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 </a:t>
                      </a:r>
                      <a:r>
                        <a:rPr lang="pl-PL" sz="1600" b="0" dirty="0" err="1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Calibri"/>
                          <a:cs typeface="Calibri"/>
                        </a:rPr>
                        <a:t>WrOF</a:t>
                      </a:r>
                      <a:endParaRPr lang="pl-PL" sz="1600" b="0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1" u="non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3.4</a:t>
                      </a:r>
                      <a:r>
                        <a:rPr lang="pl-PL" sz="1600" b="1" u="none" kern="1200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non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Wdrażanie strategii</a:t>
                      </a:r>
                      <a:r>
                        <a:rPr lang="pl-PL" sz="1600" b="0" u="none" kern="1200" baseline="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niskoemisyjnych</a:t>
                      </a:r>
                      <a:endParaRPr lang="pl-PL" sz="1600" b="0" u="none" kern="1200" dirty="0" smtClean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9219" name="pole tekstowe 11"/>
          <p:cNvSpPr txBox="1">
            <a:spLocks noChangeArrowheads="1"/>
          </p:cNvSpPr>
          <p:nvPr/>
        </p:nvSpPr>
        <p:spPr bwMode="auto">
          <a:xfrm>
            <a:off x="642910" y="857232"/>
            <a:ext cx="7929562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altLang="pl-PL" sz="2600" b="1" dirty="0"/>
              <a:t>Alokacja finansowa ZIT </a:t>
            </a:r>
            <a:r>
              <a:rPr lang="pl-PL" altLang="pl-PL" sz="2600" b="1" dirty="0" err="1"/>
              <a:t>WrOF</a:t>
            </a:r>
            <a:endParaRPr lang="pl-PL" altLang="pl-PL" sz="2600" b="1" dirty="0"/>
          </a:p>
          <a:p>
            <a:pPr eaLnBrk="0" hangingPunct="0"/>
            <a:endParaRPr lang="pl-PL" sz="2600" dirty="0"/>
          </a:p>
        </p:txBody>
      </p:sp>
      <p:sp>
        <p:nvSpPr>
          <p:cNvPr id="9220" name="pole tekstowe 13"/>
          <p:cNvSpPr txBox="1">
            <a:spLocks noChangeArrowheads="1"/>
          </p:cNvSpPr>
          <p:nvPr/>
        </p:nvSpPr>
        <p:spPr bwMode="auto">
          <a:xfrm>
            <a:off x="0" y="1928802"/>
            <a:ext cx="9144000" cy="4070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3600" dirty="0" smtClean="0"/>
              <a:t>RPO </a:t>
            </a:r>
            <a:r>
              <a:rPr lang="pl-PL" sz="3600" dirty="0"/>
              <a:t>WD  - ZIT WrOF: </a:t>
            </a:r>
            <a:r>
              <a:rPr lang="pl-PL" sz="3600" b="1" dirty="0" smtClean="0"/>
              <a:t>276 888 317 €</a:t>
            </a:r>
            <a:endParaRPr lang="pl-PL" sz="3600" b="1" dirty="0"/>
          </a:p>
          <a:p>
            <a:pPr algn="ctr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3000" dirty="0"/>
              <a:t>Oś </a:t>
            </a:r>
            <a:r>
              <a:rPr lang="pl-PL" sz="3000" dirty="0" smtClean="0"/>
              <a:t>3 </a:t>
            </a:r>
            <a:r>
              <a:rPr lang="pl-PL" sz="3000" dirty="0"/>
              <a:t>– </a:t>
            </a:r>
            <a:r>
              <a:rPr lang="pl-PL" sz="3000" dirty="0" smtClean="0"/>
              <a:t>Gospodarka niskoemisyjna: </a:t>
            </a:r>
            <a:r>
              <a:rPr lang="pl-PL" sz="3200" b="1" dirty="0" smtClean="0"/>
              <a:t>81 200 000 </a:t>
            </a:r>
            <a:r>
              <a:rPr lang="pl-PL" sz="3000" b="1" dirty="0" smtClean="0"/>
              <a:t>€</a:t>
            </a:r>
            <a:endParaRPr lang="pl-PL" sz="3000" b="1" dirty="0"/>
          </a:p>
          <a:p>
            <a:pPr algn="ctr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pl-PL" sz="100" dirty="0"/>
          </a:p>
          <a:p>
            <a:pPr algn="ctr" eaLnBrk="0" hangingPunc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2400" dirty="0" err="1"/>
              <a:t>Poddziałanie</a:t>
            </a:r>
            <a:r>
              <a:rPr lang="pl-PL" sz="2400" dirty="0"/>
              <a:t> </a:t>
            </a:r>
            <a:r>
              <a:rPr lang="pl-PL" sz="2400" dirty="0" smtClean="0"/>
              <a:t>3.4.2</a:t>
            </a:r>
            <a:r>
              <a:rPr lang="pl-PL" sz="2400" u="sng" dirty="0">
                <a:solidFill>
                  <a:srgbClr val="FF0000"/>
                </a:solidFill>
              </a:rPr>
              <a:t>: </a:t>
            </a:r>
            <a:r>
              <a:rPr lang="pl-PL" sz="2400" b="1" u="sng" dirty="0" smtClean="0">
                <a:solidFill>
                  <a:srgbClr val="FF0000"/>
                </a:solidFill>
              </a:rPr>
              <a:t>50 080 677 €</a:t>
            </a:r>
            <a:r>
              <a:rPr lang="pl-PL" sz="2400" b="1" u="sng" dirty="0">
                <a:solidFill>
                  <a:srgbClr val="FF0000"/>
                </a:solidFill>
              </a:rPr>
              <a:t> </a:t>
            </a:r>
            <a:r>
              <a:rPr lang="pl-PL" sz="2400" b="1" u="sng" dirty="0" smtClean="0">
                <a:solidFill>
                  <a:srgbClr val="FF0000"/>
                </a:solidFill>
              </a:rPr>
              <a:t>               </a:t>
            </a:r>
            <a:r>
              <a:rPr lang="pl-PL" sz="2400" b="1" dirty="0" smtClean="0"/>
              <a:t>                                                               </a:t>
            </a:r>
            <a:r>
              <a:rPr lang="pl-PL" sz="2000" dirty="0" smtClean="0"/>
              <a:t>Nabór </a:t>
            </a:r>
            <a:r>
              <a:rPr lang="pl-PL" sz="2000" dirty="0"/>
              <a:t>nr </a:t>
            </a:r>
            <a:r>
              <a:rPr lang="pl-PL" sz="2000" dirty="0" smtClean="0"/>
              <a:t>RPDS.03.04.02-IZ.00-02-384/20 </a:t>
            </a:r>
            <a:r>
              <a:rPr lang="pl-PL" sz="2000" dirty="0" smtClean="0"/>
              <a:t>: </a:t>
            </a:r>
            <a:r>
              <a:rPr lang="pl-PL" sz="2000" b="1" dirty="0" smtClean="0"/>
              <a:t>4 664 941 €</a:t>
            </a:r>
            <a:r>
              <a:rPr lang="pl-PL" sz="2000" b="1" dirty="0" smtClean="0"/>
              <a:t>, </a:t>
            </a:r>
            <a:r>
              <a:rPr lang="pl-PL" sz="2000" dirty="0" smtClean="0"/>
              <a:t>tj.  </a:t>
            </a:r>
            <a:r>
              <a:rPr lang="pl-PL" sz="2000" dirty="0" smtClean="0"/>
              <a:t>20 000 001,55 PLN</a:t>
            </a:r>
            <a:r>
              <a:rPr lang="pl-PL" sz="4400" dirty="0" smtClean="0"/>
              <a:t> </a:t>
            </a:r>
            <a:endParaRPr lang="pl-PL" sz="4400" dirty="0"/>
          </a:p>
          <a:p>
            <a:pPr eaLnBrk="0" hangingPunct="0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1267" name="Prostokąt 2"/>
          <p:cNvSpPr>
            <a:spLocks noChangeArrowheads="1"/>
          </p:cNvSpPr>
          <p:nvPr/>
        </p:nvSpPr>
        <p:spPr bwMode="auto">
          <a:xfrm>
            <a:off x="0" y="928688"/>
            <a:ext cx="892968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altLang="pl-PL" sz="2600" b="1" dirty="0"/>
              <a:t>Kryteria </a:t>
            </a:r>
            <a:r>
              <a:rPr lang="pl-PL" altLang="pl-PL" sz="2600" b="1" dirty="0" smtClean="0"/>
              <a:t>oceny strategicznej ZIT WrOF</a:t>
            </a:r>
            <a:endParaRPr lang="pl-PL" altLang="pl-PL" sz="2600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142844" y="2500306"/>
          <a:ext cx="8643999" cy="3415048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415613"/>
                <a:gridCol w="1584651"/>
                <a:gridCol w="4429156"/>
                <a:gridCol w="2214579"/>
              </a:tblGrid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Lp.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 Nazwa </a:t>
                      </a:r>
                      <a:r>
                        <a:rPr lang="pl-PL" sz="1400" kern="50" dirty="0">
                          <a:effectLst/>
                        </a:rPr>
                        <a:t>kryterium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Znaczenie</a:t>
                      </a:r>
                      <a:r>
                        <a:rPr lang="pl-PL" sz="1400" kern="50" baseline="0" dirty="0" smtClean="0">
                          <a:effectLst/>
                        </a:rPr>
                        <a:t> kryterium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50" dirty="0" smtClean="0">
                          <a:effectLst/>
                        </a:rPr>
                        <a:t>Punktacja</a:t>
                      </a:r>
                    </a:p>
                  </a:txBody>
                  <a:tcPr marL="20401" marR="20401" marT="0" marB="0" anchor="ctr"/>
                </a:tc>
              </a:tr>
              <a:tr h="113666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1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50" dirty="0" smtClean="0">
                          <a:effectLst/>
                          <a:latin typeface="+mn-lt"/>
                        </a:rPr>
                        <a:t>Zgodność projektu </a:t>
                      </a:r>
                      <a:br>
                        <a:rPr lang="pl-PL" sz="1400" b="1" kern="50" dirty="0" smtClean="0">
                          <a:effectLst/>
                          <a:latin typeface="+mn-lt"/>
                        </a:rPr>
                      </a:br>
                      <a:r>
                        <a:rPr lang="pl-PL" sz="1400" b="1" kern="50" dirty="0" smtClean="0">
                          <a:effectLst/>
                          <a:latin typeface="+mn-lt"/>
                        </a:rPr>
                        <a:t>ze Strategią ZIT</a:t>
                      </a:r>
                      <a:endParaRPr lang="pl-PL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Czy przedsięwzięcie ma wpływ na minimalizację negatywnych zjawisk  opisanych w  Strategii ZIT WrOF </a:t>
                      </a:r>
                      <a:br>
                        <a:rPr lang="pl-PL" sz="1400" b="0" kern="50" dirty="0" smtClean="0">
                          <a:effectLst/>
                          <a:latin typeface="+mn-lt"/>
                        </a:rPr>
                      </a:b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oraz realizację zamierzeń strategicznych ZIT WrOF?</a:t>
                      </a: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600" b="1" kern="50" dirty="0" smtClean="0">
                          <a:effectLst/>
                          <a:latin typeface="+mn-lt"/>
                        </a:rPr>
                        <a:t>TAK/NIE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50" dirty="0" smtClean="0">
                          <a:effectLst/>
                          <a:latin typeface="+mn-lt"/>
                        </a:rPr>
                        <a:t>Kryterium obligatoryjne </a:t>
                      </a:r>
                    </a:p>
                  </a:txBody>
                  <a:tcPr marL="20401" marR="20401" marT="0" marB="0" anchor="ctr"/>
                </a:tc>
              </a:tr>
              <a:tr h="136366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5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pl-PL" sz="1400" b="1" kern="5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Kompleksowość działań</a:t>
                      </a:r>
                      <a:endParaRPr lang="pl-PL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pl-PL" sz="1400" b="0" kern="5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ramach kryterium będzie weryfikowane czy projekt Wnioskodawcy łączy w sobie </a:t>
                      </a:r>
                      <a:r>
                        <a:rPr lang="pl-PL" sz="1400" b="0" kern="5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dwa </a:t>
                      </a:r>
                      <a:r>
                        <a:rPr lang="pl-PL" sz="1400" b="0" kern="5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typy działań opisane w </a:t>
                      </a:r>
                      <a:r>
                        <a:rPr lang="pl-PL" sz="1400" b="0" kern="5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SzOOP</a:t>
                      </a:r>
                      <a:r>
                        <a:rPr lang="pl-PL" sz="1400" b="0" kern="5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tj.:</a:t>
                      </a:r>
                    </a:p>
                    <a:p>
                      <a:pPr marL="177800" lvl="0" indent="-177800" algn="just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pl-PL" sz="1400" b="0" kern="5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inwestycji ograniczających indywidualny ruch zmotoryzowany w centrach miast np. </a:t>
                      </a:r>
                      <a:r>
                        <a:rPr lang="pl-PL" sz="1400" b="0" kern="5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P&amp;R</a:t>
                      </a:r>
                      <a:r>
                        <a:rPr lang="pl-PL" sz="1400" b="0" kern="5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pl-PL" sz="1400" b="0" kern="5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B&amp;R</a:t>
                      </a:r>
                      <a:r>
                        <a:rPr lang="pl-PL" sz="1400" b="0" kern="5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zintegrowane centra przesiadkowe, wspólny bilet itp. </a:t>
                      </a:r>
                      <a:r>
                        <a:rPr lang="en-US" sz="1400" b="0" kern="5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b="0" kern="5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typ</a:t>
                      </a:r>
                      <a:r>
                        <a:rPr lang="en-US" sz="1400" b="0" kern="5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5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3.4</a:t>
                      </a:r>
                      <a:r>
                        <a:rPr lang="pl-PL" sz="1400" b="0" kern="5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kern="5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sz="1400" b="0" kern="5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  <a:endParaRPr lang="pl-PL" sz="1400" b="0" kern="5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lvl="0" indent="-177800" algn="just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pl-PL" sz="1400" b="0" kern="5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inwestycji </a:t>
                      </a:r>
                      <a:r>
                        <a:rPr lang="pl-PL" sz="1400" b="0" kern="5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związanych z drogami dla rowerów (typ </a:t>
                      </a:r>
                      <a:r>
                        <a:rPr lang="pl-PL" sz="1400" b="0" kern="5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3.4</a:t>
                      </a:r>
                      <a:r>
                        <a:rPr lang="pl-PL" sz="1400" b="0" kern="5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400" b="0" kern="5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pl-PL" sz="1400" b="0" kern="5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  <a:endParaRPr lang="pl-PL" sz="1400" b="0" kern="5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177800" lvl="0" indent="-177800">
                        <a:buFont typeface="Wingdings" pitchFamily="2" charset="2"/>
                        <a:buChar char="Ø"/>
                      </a:pPr>
                      <a:r>
                        <a:rPr lang="pl-PL" sz="1400" b="0" kern="5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b="0" kern="5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Wnioskodawca zamierza realizować wyłącznie 1 typ działania: </a:t>
                      </a:r>
                      <a:r>
                        <a:rPr lang="pl-PL" sz="1200" b="1" kern="5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  <a:r>
                        <a:rPr lang="pl-PL" sz="1200" b="1" kern="5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200" b="1" kern="5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lvl="0" indent="-177800">
                        <a:buFont typeface="Wingdings" pitchFamily="2" charset="2"/>
                        <a:buChar char="Ø"/>
                      </a:pPr>
                      <a:endParaRPr lang="pl-PL" sz="1200" b="1" kern="5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lvl="0" indent="-177800">
                        <a:buFont typeface="Wingdings" pitchFamily="2" charset="2"/>
                        <a:buChar char="Ø"/>
                      </a:pPr>
                      <a:r>
                        <a:rPr lang="pl-PL" sz="1200" b="0" kern="5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Wnioskodawca zamierza realizować 2 typy działań: </a:t>
                      </a:r>
                      <a:r>
                        <a:rPr lang="pl-PL" sz="1200" b="1" kern="5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4,5 </a:t>
                      </a:r>
                      <a:r>
                        <a:rPr lang="pl-PL" sz="1200" b="1" kern="5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200" b="1" kern="5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7800" lvl="0" indent="-177800">
                        <a:buFont typeface="Wingdings" pitchFamily="2" charset="2"/>
                        <a:buChar char="Ø"/>
                      </a:pPr>
                      <a:endParaRPr lang="pl-PL" sz="1200" b="1" kern="5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401" marR="20401" marT="0" marB="0" anchor="ctr"/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214282" y="1571612"/>
            <a:ext cx="8572560" cy="738664"/>
          </a:xfrm>
          <a:prstGeom prst="rect">
            <a:avLst/>
          </a:prstGeom>
          <a:solidFill>
            <a:schemeClr val="accent1"/>
          </a:solidFill>
          <a:effectLst>
            <a:outerShdw blurRad="50800" dist="50800" dir="2700000" sx="102000" sy="102000" algn="ctr" rotWithShape="0">
              <a:srgbClr val="00000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r>
              <a:rPr lang="pl-PL" altLang="pl-PL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max </a:t>
            </a:r>
            <a:r>
              <a:rPr lang="pl-PL" altLang="pl-PL" sz="1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 pkt </a:t>
            </a:r>
            <a:r>
              <a:rPr lang="pl-PL" altLang="pl-PL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tj. aż </a:t>
            </a:r>
            <a:r>
              <a:rPr lang="pl-PL" altLang="pl-PL" sz="1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50% </a:t>
            </a:r>
            <a:r>
              <a:rPr lang="pl-PL" altLang="pl-PL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punktów możliwych do uzyskania na wszystkich etapach oceny</a:t>
            </a:r>
          </a:p>
          <a:p>
            <a:endParaRPr lang="pl-PL" altLang="pl-PL" sz="1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altLang="pl-PL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należy uzyskać </a:t>
            </a:r>
            <a:r>
              <a:rPr lang="pl-PL" altLang="pl-PL" sz="1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 15 % </a:t>
            </a:r>
            <a:r>
              <a:rPr lang="pl-PL" altLang="pl-PL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punktów tj. </a:t>
            </a:r>
            <a:r>
              <a:rPr lang="pl-PL" altLang="pl-PL" sz="1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4,5 pkt</a:t>
            </a:r>
          </a:p>
        </p:txBody>
      </p:sp>
      <p:sp>
        <p:nvSpPr>
          <p:cNvPr id="6" name="Prostokąt 5"/>
          <p:cNvSpPr/>
          <p:nvPr/>
        </p:nvSpPr>
        <p:spPr>
          <a:xfrm>
            <a:off x="285720" y="1571612"/>
            <a:ext cx="8572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altLang="pl-PL" dirty="0" smtClean="0"/>
              <a:t>	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1267" name="Prostokąt 2"/>
          <p:cNvSpPr>
            <a:spLocks noChangeArrowheads="1"/>
          </p:cNvSpPr>
          <p:nvPr/>
        </p:nvSpPr>
        <p:spPr bwMode="auto">
          <a:xfrm>
            <a:off x="0" y="928688"/>
            <a:ext cx="892968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altLang="pl-PL" sz="2600" b="1" dirty="0"/>
              <a:t>Kryteria </a:t>
            </a:r>
            <a:r>
              <a:rPr lang="pl-PL" altLang="pl-PL" sz="2600" b="1" dirty="0" smtClean="0"/>
              <a:t>oceny strategicznej ZIT WrOF</a:t>
            </a:r>
            <a:endParaRPr lang="pl-PL" altLang="pl-PL" sz="2600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285720" y="1428736"/>
          <a:ext cx="8643999" cy="4819029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415613"/>
                <a:gridCol w="1529287"/>
                <a:gridCol w="4555958"/>
                <a:gridCol w="2143141"/>
              </a:tblGrid>
              <a:tr h="642941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Lp.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 Nazwa </a:t>
                      </a:r>
                      <a:r>
                        <a:rPr lang="pl-PL" sz="1400" kern="50" dirty="0">
                          <a:effectLst/>
                        </a:rPr>
                        <a:t>kryterium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Znaczenie kryterium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50" dirty="0" smtClean="0">
                          <a:effectLst/>
                        </a:rPr>
                        <a:t>Punktacja</a:t>
                      </a:r>
                    </a:p>
                  </a:txBody>
                  <a:tcPr marL="20401" marR="20401" marT="0" marB="0" anchor="ctr"/>
                </a:tc>
              </a:tr>
              <a:tr h="150554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3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50" dirty="0" smtClean="0">
                          <a:effectLst/>
                          <a:latin typeface="+mn-lt"/>
                        </a:rPr>
                        <a:t>Zasięg terytorialny</a:t>
                      </a:r>
                      <a:endParaRPr lang="pl-PL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 ramach kryterium promowane są projekty realizowane na obszarze co najmniej dwóch gmin ZIT </a:t>
                      </a:r>
                      <a:r>
                        <a:rPr lang="pl-PL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WrOF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273050" lvl="0" indent="-273050">
                        <a:buFont typeface="Wingdings" pitchFamily="2" charset="2"/>
                        <a:buChar char="Ø"/>
                      </a:pP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realizowany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wyłącznie na obszarze jednej gminy:  </a:t>
                      </a:r>
                      <a:r>
                        <a:rPr lang="pl-PL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 pkt.</a:t>
                      </a:r>
                    </a:p>
                    <a:p>
                      <a:pPr marL="273050" lvl="0" indent="-273050">
                        <a:buFont typeface="Wingdings" pitchFamily="2" charset="2"/>
                        <a:buChar char="Ø"/>
                      </a:pPr>
                      <a:endParaRPr lang="pl-PL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73050" lvl="0" indent="-273050">
                        <a:buFont typeface="Wingdings" pitchFamily="2" charset="2"/>
                        <a:buChar char="Ø"/>
                      </a:pP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 realizowany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wyłącznie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 obszarze dwóch gmin:  </a:t>
                      </a:r>
                      <a:r>
                        <a:rPr lang="pl-PL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1,5 </a:t>
                      </a:r>
                      <a:r>
                        <a:rPr lang="pl-PL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pkt.</a:t>
                      </a:r>
                    </a:p>
                    <a:p>
                      <a:pPr marL="273050" lvl="0" indent="-273050">
                        <a:buFont typeface="Wingdings" pitchFamily="2" charset="2"/>
                        <a:buChar char="Ø"/>
                      </a:pPr>
                      <a:endParaRPr lang="pl-PL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73050" indent="-273050">
                        <a:buFont typeface="Wingdings" pitchFamily="2" charset="2"/>
                        <a:buChar char="Ø"/>
                      </a:pP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projekt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realizowany 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 obszarze minimum trzech gmin: </a:t>
                      </a:r>
                      <a:r>
                        <a:rPr lang="pl-PL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</a:t>
                      </a:r>
                      <a:r>
                        <a:rPr lang="pl-PL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200" b="1" kern="50" dirty="0" smtClean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</a:tr>
              <a:tr h="216440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Komplementarność</a:t>
                      </a:r>
                      <a:endParaRPr lang="pl-PL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pl-PL" sz="1400" dirty="0">
                          <a:latin typeface="Calibri"/>
                          <a:ea typeface="Calibri"/>
                          <a:cs typeface="Times New Roman"/>
                        </a:rPr>
                        <a:t>W ramach </a:t>
                      </a: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kryterium </a:t>
                      </a:r>
                      <a:r>
                        <a:rPr lang="pl-PL" sz="1400" dirty="0">
                          <a:latin typeface="Calibri"/>
                          <a:ea typeface="Calibri"/>
                          <a:cs typeface="Times New Roman"/>
                        </a:rPr>
                        <a:t>będzie weryfikowane czy istnieją projekty powiązane ze zgłoszonym </a:t>
                      </a: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projektem,</a:t>
                      </a:r>
                      <a:r>
                        <a:rPr lang="pl-PL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które </a:t>
                      </a:r>
                      <a:r>
                        <a:rPr lang="pl-PL" sz="1400" dirty="0">
                          <a:latin typeface="Calibri"/>
                          <a:ea typeface="Calibri"/>
                          <a:cs typeface="Times New Roman"/>
                        </a:rPr>
                        <a:t>zostały zrealizowane bądź są w trakcie realizacji. </a:t>
                      </a:r>
                    </a:p>
                    <a:p>
                      <a:pPr algn="just"/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Kryterium zostanie uznane za spełnione, jeśli zgłoszony projekt polega na wykorzystywaniu efektów realizacji lub wzmocnieniu trwałości innego projektu lub na bardziej kompleksowym potraktowaniu 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Calibri"/>
                          <a:cs typeface="Times New Roman"/>
                        </a:rPr>
                        <a:t>problemu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np. uzależnieniu realizacji jednego projektu od przeprowadzenia innego przedsięwzięcia.</a:t>
                      </a:r>
                      <a:endParaRPr lang="pl-PL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60350" lvl="0" indent="-26035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pl-PL" sz="1200" dirty="0">
                          <a:latin typeface="Calibri"/>
                          <a:ea typeface="Times New Roman"/>
                          <a:cs typeface="Wingdings"/>
                        </a:rPr>
                        <a:t>brak projektów komplementarnych:  </a:t>
                      </a:r>
                      <a:r>
                        <a:rPr lang="pl-PL" sz="1200" b="1" dirty="0">
                          <a:latin typeface="Calibri"/>
                          <a:ea typeface="Times New Roman"/>
                          <a:cs typeface="Wingdings"/>
                        </a:rPr>
                        <a:t>0 </a:t>
                      </a:r>
                      <a:r>
                        <a:rPr lang="pl-PL" sz="1200" b="1" dirty="0" err="1">
                          <a:latin typeface="Calibri"/>
                          <a:ea typeface="Times New Roman"/>
                          <a:cs typeface="Wingdings"/>
                        </a:rPr>
                        <a:t>pkt</a:t>
                      </a:r>
                      <a:endParaRPr lang="pl-PL" sz="1200" b="1" dirty="0">
                        <a:latin typeface="Calibri"/>
                        <a:ea typeface="Times New Roman"/>
                        <a:cs typeface="Wingdings"/>
                      </a:endParaRPr>
                    </a:p>
                    <a:p>
                      <a:pPr marL="260350" lvl="0" indent="-26035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pl-PL" sz="1200" dirty="0">
                          <a:latin typeface="Calibri"/>
                          <a:ea typeface="Times New Roman"/>
                          <a:cs typeface="Wingdings"/>
                        </a:rPr>
                        <a:t>istniejące projekty komplementarne: </a:t>
                      </a:r>
                      <a:r>
                        <a:rPr lang="pl-PL" sz="1200" b="1" dirty="0">
                          <a:latin typeface="Calibri"/>
                          <a:ea typeface="Times New Roman"/>
                          <a:cs typeface="Wingdings"/>
                        </a:rPr>
                        <a:t>3</a:t>
                      </a:r>
                      <a:r>
                        <a:rPr lang="pl-PL" sz="1200" b="1" dirty="0" smtClean="0">
                          <a:latin typeface="Calibri"/>
                          <a:ea typeface="Times New Roman"/>
                          <a:cs typeface="Wingdings"/>
                        </a:rPr>
                        <a:t> </a:t>
                      </a:r>
                      <a:r>
                        <a:rPr lang="pl-PL" sz="1200" b="1" dirty="0" err="1">
                          <a:latin typeface="Calibri"/>
                          <a:ea typeface="Times New Roman"/>
                          <a:cs typeface="Wingdings"/>
                        </a:rPr>
                        <a:t>pkt</a:t>
                      </a:r>
                      <a:endParaRPr lang="pl-PL" sz="1200" b="1" dirty="0">
                        <a:latin typeface="Calibri"/>
                        <a:ea typeface="Times New Roman"/>
                        <a:cs typeface="Wingding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Prostokąt 5"/>
          <p:cNvSpPr/>
          <p:nvPr/>
        </p:nvSpPr>
        <p:spPr>
          <a:xfrm>
            <a:off x="285721" y="1500174"/>
            <a:ext cx="8572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altLang="pl-PL" dirty="0" smtClean="0"/>
              <a:t>	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1267" name="Prostokąt 2"/>
          <p:cNvSpPr>
            <a:spLocks noChangeArrowheads="1"/>
          </p:cNvSpPr>
          <p:nvPr/>
        </p:nvSpPr>
        <p:spPr bwMode="auto">
          <a:xfrm>
            <a:off x="0" y="928688"/>
            <a:ext cx="8929688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altLang="pl-PL" sz="2600" b="1" dirty="0"/>
              <a:t>Kryteria </a:t>
            </a:r>
            <a:r>
              <a:rPr lang="pl-PL" altLang="pl-PL" sz="2600" b="1" dirty="0" smtClean="0"/>
              <a:t>oceny strategicznej ZIT WrOF</a:t>
            </a:r>
            <a:endParaRPr lang="pl-PL" altLang="pl-PL" sz="2600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285720" y="1428736"/>
          <a:ext cx="8643999" cy="2654621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415613"/>
                <a:gridCol w="1529287"/>
                <a:gridCol w="4555958"/>
                <a:gridCol w="2143141"/>
              </a:tblGrid>
              <a:tr h="642941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Lp.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 Nazwa </a:t>
                      </a:r>
                      <a:r>
                        <a:rPr lang="pl-PL" sz="1400" kern="50" dirty="0">
                          <a:effectLst/>
                        </a:rPr>
                        <a:t>kryterium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Znaczenie kryterium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50" dirty="0" smtClean="0">
                          <a:effectLst/>
                        </a:rPr>
                        <a:t>Punktacja</a:t>
                      </a:r>
                    </a:p>
                  </a:txBody>
                  <a:tcPr marL="20401" marR="20401" marT="0" marB="0" anchor="ctr"/>
                </a:tc>
              </a:tr>
              <a:tr h="150554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5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400" b="1" kern="5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Mulitimodalność</a:t>
                      </a:r>
                      <a:endParaRPr lang="pl-PL" sz="1400" b="1" kern="5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127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l-P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ramach kryterium będzie weryfikowane, czy projekt Wnioskodawcy jest funkcjonalnie powiązany z projektem zlokalizowanym bezpośrednio w jego pobliżu zakładającym budowę/modernizację przystanku kolejowego, realizowanym w ramach działania 5.2 RPO WD 2014-2020 </a:t>
                      </a:r>
                      <a:r>
                        <a:rPr lang="pl-PL" sz="14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System transportu kolejowego</a:t>
                      </a:r>
                      <a:r>
                        <a:rPr lang="pl-P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(np. budowa zintegrowanego centrum przesiadkowego bezpośrednio przy przystanku kolejowym lub doprowadzenie drogi rowerowej do przystanku kolejowego).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60350" lvl="0" indent="-2603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nie jest funkcjonalnie powiązany z projektem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realizowanym w ramach działania 5.2 RPO WD 2014-2020 : </a:t>
                      </a:r>
                      <a:r>
                        <a:rPr lang="pl-PL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</a:t>
                      </a:r>
                      <a:r>
                        <a:rPr lang="pl-PL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0350" lvl="0" indent="-2603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endParaRPr lang="pl-PL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60350" lvl="0" indent="-26035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Wingdings"/>
                        <a:buChar char=""/>
                      </a:pP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jest funkcjonalnie powiązany z projektem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realizowanym w ramach działania 5.2 RPO WD 2014-2020 : </a:t>
                      </a:r>
                      <a:r>
                        <a:rPr lang="pl-PL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4,5 </a:t>
                      </a:r>
                      <a:r>
                        <a:rPr lang="pl-PL" sz="12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Prostokąt 5"/>
          <p:cNvSpPr/>
          <p:nvPr/>
        </p:nvSpPr>
        <p:spPr>
          <a:xfrm>
            <a:off x="285721" y="1500174"/>
            <a:ext cx="85725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altLang="pl-PL" dirty="0" smtClean="0"/>
              <a:t>	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2291" name="Prostokąt 2"/>
          <p:cNvSpPr>
            <a:spLocks noChangeArrowheads="1"/>
          </p:cNvSpPr>
          <p:nvPr/>
        </p:nvSpPr>
        <p:spPr bwMode="auto">
          <a:xfrm>
            <a:off x="142844" y="928670"/>
            <a:ext cx="900115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pl-PL" altLang="pl-PL" sz="1600" b="1" dirty="0" smtClean="0">
                <a:latin typeface="+mn-lt"/>
              </a:rPr>
              <a:t>Kryterium </a:t>
            </a:r>
            <a:r>
              <a:rPr lang="pl-PL" altLang="pl-PL" sz="1600" b="1" dirty="0" smtClean="0">
                <a:latin typeface="+mn-lt"/>
              </a:rPr>
              <a:t>6: </a:t>
            </a:r>
            <a:r>
              <a:rPr lang="pl-PL" sz="1600" b="1" dirty="0" smtClean="0">
                <a:latin typeface="+mn-lt"/>
              </a:rPr>
              <a:t>Wpływ realizacji projektu na realizację wartości docelowej wskaźników monitoringu realizacji celów Strategii ZIT WrOF </a:t>
            </a:r>
            <a:endParaRPr lang="pl-PL" altLang="pl-PL" sz="16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571472" y="1643050"/>
          <a:ext cx="8072496" cy="4878159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1894567"/>
                <a:gridCol w="2306427"/>
                <a:gridCol w="1976937"/>
                <a:gridCol w="1894565"/>
              </a:tblGrid>
              <a:tr h="139033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i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>
                          <a:latin typeface="Calibri"/>
                          <a:ea typeface="Calibri"/>
                          <a:cs typeface="Times New Roman"/>
                        </a:rPr>
                        <a:t>Redukcja emisji gazów cieplarnianych: szacowany roczny spadek emisji gazów cieplarnianych (CI 34) </a:t>
                      </a:r>
                      <a:r>
                        <a:rPr lang="pl-PL" sz="1000" i="1">
                          <a:latin typeface="Calibri"/>
                          <a:ea typeface="Calibri"/>
                          <a:cs typeface="Times New Roman"/>
                        </a:rPr>
                        <a:t>[tony równoważnika CO2 /rok ]</a:t>
                      </a:r>
                      <a:endParaRPr lang="pl-PL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 smtClean="0">
                          <a:latin typeface="Calibri"/>
                          <a:ea typeface="Calibri"/>
                          <a:cs typeface="Times New Roman"/>
                        </a:rPr>
                        <a:t>Długość </a:t>
                      </a:r>
                      <a:r>
                        <a:rPr lang="pl-PL" sz="1000" dirty="0">
                          <a:latin typeface="Calibri"/>
                          <a:ea typeface="Calibri"/>
                          <a:cs typeface="Times New Roman"/>
                        </a:rPr>
                        <a:t>wspartej infrastruktury </a:t>
                      </a:r>
                      <a:r>
                        <a:rPr lang="pl-PL" sz="1000" dirty="0" smtClean="0">
                          <a:latin typeface="Calibri"/>
                          <a:ea typeface="Calibri"/>
                          <a:cs typeface="Times New Roman"/>
                        </a:rPr>
                        <a:t>rowerowej  </a:t>
                      </a:r>
                      <a:r>
                        <a:rPr lang="pl-PL" sz="1000" i="1" dirty="0" smtClean="0">
                          <a:latin typeface="Calibri"/>
                          <a:ea typeface="Calibri"/>
                          <a:cs typeface="Times New Roman"/>
                        </a:rPr>
                        <a:t>[</a:t>
                      </a:r>
                      <a:r>
                        <a:rPr lang="pl-PL" sz="1000" i="1" dirty="0">
                          <a:latin typeface="Calibri"/>
                          <a:ea typeface="Calibri"/>
                          <a:cs typeface="Times New Roman"/>
                        </a:rPr>
                        <a:t>km ]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000" dirty="0">
                          <a:latin typeface="Calibri"/>
                          <a:ea typeface="Calibri"/>
                          <a:cs typeface="Times New Roman"/>
                        </a:rPr>
                        <a:t>Liczba wybudowanych obiektów „parkuj i jedź” </a:t>
                      </a:r>
                      <a:r>
                        <a:rPr lang="pl-PL" sz="1000" i="1" dirty="0">
                          <a:latin typeface="Calibri"/>
                          <a:ea typeface="Calibri"/>
                          <a:cs typeface="Times New Roman"/>
                        </a:rPr>
                        <a:t>[szt.]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527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5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Brak</a:t>
                      </a:r>
                      <a:r>
                        <a:rPr lang="pl-PL" sz="1400" b="1" kern="50" baseline="0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wpływu lub wpływ nieznaczący</a:t>
                      </a:r>
                      <a:endParaRPr lang="pl-PL" sz="14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Calibri"/>
                          <a:ea typeface="Calibri"/>
                          <a:cs typeface="Times New Roman"/>
                        </a:rPr>
                        <a:t>do  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Calibri"/>
                          <a:ea typeface="Calibri"/>
                          <a:cs typeface="Times New Roman"/>
                        </a:rPr>
                        <a:t>do 0,5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</a:tr>
              <a:tr h="5758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50" dirty="0" smtClean="0">
                          <a:effectLst/>
                          <a:latin typeface="+mj-lt"/>
                        </a:rPr>
                        <a:t>Niski wpływ </a:t>
                      </a:r>
                      <a:r>
                        <a:rPr lang="pl-PL" sz="1400" b="0" kern="50" dirty="0" smtClean="0">
                          <a:effectLst/>
                          <a:latin typeface="+mj-lt"/>
                        </a:rPr>
                        <a:t/>
                      </a:r>
                      <a:br>
                        <a:rPr lang="pl-PL" sz="1400" b="0" kern="50" dirty="0" smtClean="0">
                          <a:effectLst/>
                          <a:latin typeface="+mj-lt"/>
                        </a:rPr>
                      </a:br>
                      <a:r>
                        <a:rPr lang="pl-PL" sz="1400" b="0" kern="50" dirty="0" smtClean="0">
                          <a:effectLst/>
                          <a:latin typeface="+mj-lt"/>
                        </a:rPr>
                        <a:t>25% pkt</a:t>
                      </a:r>
                      <a:endParaRPr lang="pl-PL" sz="14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Calibri"/>
                          <a:ea typeface="Calibri"/>
                          <a:cs typeface="Times New Roman"/>
                        </a:rPr>
                        <a:t>powyżej 16 do </a:t>
                      </a: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40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1,88 </a:t>
                      </a:r>
                      <a:r>
                        <a:rPr lang="pl-PL" sz="1200" i="1" kern="1200" dirty="0" err="1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pkt</a:t>
                      </a:r>
                      <a:endParaRPr lang="pl-PL" sz="1200" i="1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Calibri"/>
                          <a:ea typeface="Calibri"/>
                          <a:cs typeface="Times New Roman"/>
                        </a:rPr>
                        <a:t>powyżej 0,5 do </a:t>
                      </a: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0,94 </a:t>
                      </a:r>
                      <a:r>
                        <a:rPr lang="pl-PL" sz="1200" i="1" kern="1200" dirty="0" err="1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pkt</a:t>
                      </a:r>
                      <a:endParaRPr lang="pl-PL" sz="1200" i="1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0,94 </a:t>
                      </a:r>
                      <a:r>
                        <a:rPr lang="pl-PL" sz="1200" i="1" kern="1200" dirty="0" err="1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pkt</a:t>
                      </a:r>
                      <a:endParaRPr lang="pl-PL" sz="1200" i="1" kern="1200" dirty="0" smtClean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758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50" dirty="0" smtClean="0">
                          <a:effectLst/>
                          <a:latin typeface="+mj-lt"/>
                        </a:rPr>
                        <a:t>Średni wpływ </a:t>
                      </a:r>
                      <a:r>
                        <a:rPr lang="pl-PL" sz="1400" b="0" kern="50" dirty="0" smtClean="0">
                          <a:effectLst/>
                          <a:latin typeface="+mj-lt"/>
                        </a:rPr>
                        <a:t/>
                      </a:r>
                      <a:br>
                        <a:rPr lang="pl-PL" sz="1400" b="0" kern="50" dirty="0" smtClean="0">
                          <a:effectLst/>
                          <a:latin typeface="+mj-lt"/>
                        </a:rPr>
                      </a:br>
                      <a:r>
                        <a:rPr lang="pl-PL" sz="1400" b="0" kern="50" dirty="0" smtClean="0">
                          <a:effectLst/>
                          <a:latin typeface="+mj-lt"/>
                        </a:rPr>
                        <a:t>50% pkt</a:t>
                      </a:r>
                      <a:endParaRPr lang="pl-PL" sz="14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Calibri"/>
                          <a:ea typeface="Calibri"/>
                          <a:cs typeface="Times New Roman"/>
                        </a:rPr>
                        <a:t>powyżej 40  do  </a:t>
                      </a: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75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3,75 </a:t>
                      </a:r>
                      <a:r>
                        <a:rPr lang="pl-PL" sz="1200" i="1" kern="1200" dirty="0" err="1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pkt</a:t>
                      </a:r>
                      <a:endParaRPr lang="pl-PL" sz="1200" i="1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Calibri"/>
                          <a:ea typeface="Calibri"/>
                          <a:cs typeface="Times New Roman"/>
                        </a:rPr>
                        <a:t>powyżej 4 do </a:t>
                      </a: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1,88 </a:t>
                      </a:r>
                      <a:r>
                        <a:rPr lang="pl-PL" sz="1200" i="1" kern="1200" dirty="0" err="1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pkt</a:t>
                      </a:r>
                      <a:endParaRPr lang="pl-PL" sz="1200" i="1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1,88 </a:t>
                      </a:r>
                      <a:r>
                        <a:rPr lang="pl-PL" sz="1200" i="1" kern="1200" dirty="0" err="1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pkt</a:t>
                      </a:r>
                      <a:endParaRPr lang="pl-PL" sz="1200" i="1" kern="1200" dirty="0" smtClean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70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50" dirty="0" smtClean="0">
                          <a:effectLst/>
                          <a:latin typeface="+mj-lt"/>
                        </a:rPr>
                        <a:t>Wysoki wpływ</a:t>
                      </a:r>
                      <a:r>
                        <a:rPr lang="pl-PL" sz="1400" b="0" kern="50" dirty="0" smtClean="0">
                          <a:effectLst/>
                          <a:latin typeface="+mj-lt"/>
                        </a:rPr>
                        <a:t/>
                      </a:r>
                      <a:br>
                        <a:rPr lang="pl-PL" sz="1400" b="0" kern="50" dirty="0" smtClean="0">
                          <a:effectLst/>
                          <a:latin typeface="+mj-lt"/>
                        </a:rPr>
                      </a:br>
                      <a:r>
                        <a:rPr lang="pl-PL" sz="1400" b="0" kern="50" dirty="0" smtClean="0">
                          <a:effectLst/>
                          <a:latin typeface="+mj-lt"/>
                        </a:rPr>
                        <a:t>100% pkt</a:t>
                      </a:r>
                      <a:endParaRPr lang="pl-PL" sz="14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Calibri"/>
                          <a:ea typeface="Calibri"/>
                          <a:cs typeface="Times New Roman"/>
                        </a:rPr>
                        <a:t>powyżej </a:t>
                      </a: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75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i="1" dirty="0" smtClean="0">
                          <a:latin typeface="Calibri"/>
                          <a:ea typeface="Calibri"/>
                          <a:cs typeface="Times New Roman"/>
                        </a:rPr>
                        <a:t>7,5 </a:t>
                      </a:r>
                      <a:r>
                        <a:rPr lang="pl-PL" sz="1200" i="1" dirty="0" err="1" smtClean="0">
                          <a:latin typeface="Calibri"/>
                          <a:ea typeface="Calibri"/>
                          <a:cs typeface="Times New Roman"/>
                        </a:rPr>
                        <a:t>pkt</a:t>
                      </a:r>
                      <a:endParaRPr lang="pl-PL" sz="12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Calibri"/>
                          <a:ea typeface="Calibri"/>
                          <a:cs typeface="Times New Roman"/>
                        </a:rPr>
                        <a:t>powyżej </a:t>
                      </a: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i="1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3,75 </a:t>
                      </a:r>
                      <a:r>
                        <a:rPr lang="pl-PL" sz="1200" i="1" kern="1200" dirty="0" err="1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pkt</a:t>
                      </a:r>
                      <a:endParaRPr lang="pl-PL" sz="1200" i="1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latin typeface="Calibri"/>
                          <a:ea typeface="Calibri"/>
                          <a:cs typeface="Times New Roman"/>
                        </a:rPr>
                        <a:t>3 i </a:t>
                      </a:r>
                      <a:r>
                        <a:rPr lang="pl-PL" sz="1400" dirty="0" smtClean="0">
                          <a:latin typeface="Calibri"/>
                          <a:ea typeface="Calibri"/>
                          <a:cs typeface="Times New Roman"/>
                        </a:rPr>
                        <a:t>więcej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i="1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3,75 </a:t>
                      </a:r>
                      <a:r>
                        <a:rPr lang="pl-PL" sz="1200" i="1" kern="1200" dirty="0" err="1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Times New Roman"/>
                        </a:rPr>
                        <a:t>pkt</a:t>
                      </a:r>
                      <a:endParaRPr lang="pl-PL" sz="1200" i="1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921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j-lt"/>
                        </a:rPr>
                        <a:t>Waga </a:t>
                      </a:r>
                      <a:r>
                        <a:rPr lang="pl-PL" sz="1400" b="0" kern="50" dirty="0" smtClean="0">
                          <a:effectLst/>
                          <a:latin typeface="+mj-lt"/>
                        </a:rPr>
                        <a:t>wskaźnika</a:t>
                      </a:r>
                      <a:endParaRPr lang="pl-PL" sz="14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i="1" kern="50" dirty="0" smtClean="0">
                          <a:latin typeface="Calibri"/>
                          <a:ea typeface="Calibri"/>
                          <a:cs typeface="Times New Roman"/>
                        </a:rPr>
                        <a:t>50%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i="1" kern="50" dirty="0" smtClean="0">
                          <a:latin typeface="Calibri"/>
                          <a:ea typeface="Calibri"/>
                          <a:cs typeface="Times New Roman"/>
                        </a:rPr>
                        <a:t>25%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i="1" kern="50" dirty="0" smtClean="0">
                          <a:latin typeface="Calibri"/>
                          <a:ea typeface="Calibri"/>
                          <a:cs typeface="Times New Roman"/>
                        </a:rPr>
                        <a:t>25%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38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1" kern="50" dirty="0" smtClean="0">
                          <a:effectLst/>
                          <a:latin typeface="+mj-lt"/>
                        </a:rPr>
                        <a:t>100% pkt </a:t>
                      </a:r>
                      <a:r>
                        <a:rPr lang="pl-PL" sz="1400" b="0" kern="50" dirty="0" smtClean="0">
                          <a:effectLst/>
                          <a:latin typeface="+mj-lt"/>
                        </a:rPr>
                        <a:t/>
                      </a:r>
                      <a:br>
                        <a:rPr lang="pl-PL" sz="1400" b="0" kern="50" dirty="0" smtClean="0">
                          <a:effectLst/>
                          <a:latin typeface="+mj-lt"/>
                        </a:rPr>
                      </a:br>
                      <a:r>
                        <a:rPr lang="pl-PL" sz="1200" b="0" kern="50" dirty="0" smtClean="0">
                          <a:effectLst/>
                          <a:latin typeface="+mj-lt"/>
                        </a:rPr>
                        <a:t>(łącznie max 16 pkt)</a:t>
                      </a:r>
                      <a:endParaRPr lang="pl-PL" sz="1200" b="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1" kern="50" dirty="0" smtClean="0">
                          <a:latin typeface="Calibri"/>
                          <a:ea typeface="Calibri"/>
                          <a:cs typeface="Times New Roman"/>
                        </a:rPr>
                        <a:t>7,5 </a:t>
                      </a:r>
                      <a:r>
                        <a:rPr lang="pl-PL" sz="1400" b="1" i="1" kern="50" dirty="0" err="1">
                          <a:latin typeface="Calibri"/>
                          <a:ea typeface="Calibri"/>
                          <a:cs typeface="Times New Roman"/>
                        </a:rPr>
                        <a:t>pkt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1" kern="50" dirty="0" smtClean="0">
                          <a:latin typeface="Calibri"/>
                          <a:ea typeface="Calibri"/>
                          <a:cs typeface="Times New Roman"/>
                        </a:rPr>
                        <a:t>3,75 </a:t>
                      </a:r>
                      <a:r>
                        <a:rPr lang="pl-PL" sz="1400" b="1" i="1" kern="50" dirty="0" err="1" smtClean="0">
                          <a:latin typeface="Calibri"/>
                          <a:ea typeface="Calibri"/>
                          <a:cs typeface="Times New Roman"/>
                        </a:rPr>
                        <a:t>pkt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1" kern="50" dirty="0" smtClean="0">
                          <a:latin typeface="Calibri"/>
                          <a:ea typeface="Calibri"/>
                          <a:cs typeface="Times New Roman"/>
                        </a:rPr>
                        <a:t>3,75 </a:t>
                      </a:r>
                      <a:r>
                        <a:rPr lang="pl-PL" sz="1400" b="1" i="1" kern="50" dirty="0" err="1" smtClean="0">
                          <a:latin typeface="Calibri"/>
                          <a:ea typeface="Calibri"/>
                          <a:cs typeface="Times New Roman"/>
                        </a:rPr>
                        <a:t>pkt</a:t>
                      </a:r>
                      <a:endParaRPr lang="pl-PL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8051</TotalTime>
  <Words>711</Words>
  <Application>Microsoft Office PowerPoint</Application>
  <PresentationFormat>Pokaz na ekranie (4:3)</PresentationFormat>
  <Paragraphs>165</Paragraphs>
  <Slides>10</Slides>
  <Notes>7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   Zintegrowane Inwestycje Terytorialne Wrocławskiego Obszaru Funkcjonalnego ZIT WrOF  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agataorzechowska@o2.pl</dc:creator>
  <cp:lastModifiedBy>umpigu01</cp:lastModifiedBy>
  <cp:revision>793</cp:revision>
  <dcterms:created xsi:type="dcterms:W3CDTF">2015-04-22T07:48:15Z</dcterms:created>
  <dcterms:modified xsi:type="dcterms:W3CDTF">2020-03-17T12:05:58Z</dcterms:modified>
</cp:coreProperties>
</file>