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41"/>
  </p:notesMasterIdLst>
  <p:handoutMasterIdLst>
    <p:handoutMasterId r:id="rId42"/>
  </p:handoutMasterIdLst>
  <p:sldIdLst>
    <p:sldId id="547" r:id="rId3"/>
    <p:sldId id="373" r:id="rId4"/>
    <p:sldId id="699" r:id="rId5"/>
    <p:sldId id="701" r:id="rId6"/>
    <p:sldId id="569" r:id="rId7"/>
    <p:sldId id="702" r:id="rId8"/>
    <p:sldId id="705" r:id="rId9"/>
    <p:sldId id="707" r:id="rId10"/>
    <p:sldId id="706" r:id="rId11"/>
    <p:sldId id="708" r:id="rId12"/>
    <p:sldId id="710" r:id="rId13"/>
    <p:sldId id="714" r:id="rId14"/>
    <p:sldId id="715" r:id="rId15"/>
    <p:sldId id="716" r:id="rId16"/>
    <p:sldId id="717" r:id="rId17"/>
    <p:sldId id="709" r:id="rId18"/>
    <p:sldId id="711" r:id="rId19"/>
    <p:sldId id="712" r:id="rId20"/>
    <p:sldId id="713" r:id="rId21"/>
    <p:sldId id="731" r:id="rId22"/>
    <p:sldId id="734" r:id="rId23"/>
    <p:sldId id="719" r:id="rId24"/>
    <p:sldId id="721" r:id="rId25"/>
    <p:sldId id="720" r:id="rId26"/>
    <p:sldId id="722" r:id="rId27"/>
    <p:sldId id="723" r:id="rId28"/>
    <p:sldId id="724" r:id="rId29"/>
    <p:sldId id="725" r:id="rId30"/>
    <p:sldId id="726" r:id="rId31"/>
    <p:sldId id="703" r:id="rId32"/>
    <p:sldId id="718" r:id="rId33"/>
    <p:sldId id="732" r:id="rId34"/>
    <p:sldId id="735" r:id="rId35"/>
    <p:sldId id="736" r:id="rId36"/>
    <p:sldId id="730" r:id="rId37"/>
    <p:sldId id="729" r:id="rId38"/>
    <p:sldId id="728" r:id="rId39"/>
    <p:sldId id="518" r:id="rId40"/>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700" autoAdjust="0"/>
  </p:normalViewPr>
  <p:slideViewPr>
    <p:cSldViewPr>
      <p:cViewPr varScale="1">
        <p:scale>
          <a:sx n="90" d="100"/>
          <a:sy n="90" d="100"/>
        </p:scale>
        <p:origin x="21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2020-02-06</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2020-02-06</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a:t>
            </a:fld>
            <a:endParaRPr lang="pl-PL" altLang="pl-PL"/>
          </a:p>
        </p:txBody>
      </p:sp>
      <p:sp>
        <p:nvSpPr>
          <p:cNvPr id="5" name="Symbol zastępczy notatek 4"/>
          <p:cNvSpPr>
            <a:spLocks noGrp="1"/>
          </p:cNvSpPr>
          <p:nvPr>
            <p:ph type="body" sz="quarter" idx="1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dirty="0"/>
              <a:t>[Kryterium merytoryczne specyficzne]</a:t>
            </a:r>
          </a:p>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47124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11</a:t>
            </a:fld>
            <a:endParaRPr lang="pl-PL" altLang="pl-PL"/>
          </a:p>
        </p:txBody>
      </p:sp>
      <p:sp>
        <p:nvSpPr>
          <p:cNvPr id="5" name="Symbol zastępczy notatek 4"/>
          <p:cNvSpPr>
            <a:spLocks noGrp="1"/>
          </p:cNvSpPr>
          <p:nvPr>
            <p:ph type="body" sz="quarter" idx="11"/>
          </p:nvPr>
        </p:nvSpPr>
        <p:spPr/>
        <p:txBody>
          <a:bodyPr>
            <a:normAutofit/>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57966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12</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35252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13</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74668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14</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27606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15</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64727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16</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09672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17</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73378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18</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69728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19</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5376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r>
              <a:rPr lang="pl-PL" sz="1200" b="1" dirty="0">
                <a:latin typeface="+mn-lt"/>
              </a:rPr>
              <a:t>Wsparcie na infrastrukturę</a:t>
            </a:r>
            <a:r>
              <a:rPr lang="pl-PL" sz="1200" b="1" baseline="0" dirty="0">
                <a:latin typeface="+mn-lt"/>
              </a:rPr>
              <a:t> (ze środków EFRR) udzielane jest w ramach geograficznie dedykowanych konkursów.</a:t>
            </a:r>
            <a:endParaRPr lang="pl-PL" sz="1200" b="0" baseline="0" dirty="0">
              <a:latin typeface="+mn-lt"/>
            </a:endParaRPr>
          </a:p>
          <a:p>
            <a:endParaRPr lang="pl-PL" sz="1200" b="0" baseline="0" dirty="0">
              <a:latin typeface="+mn-lt"/>
            </a:endParaRPr>
          </a:p>
          <a:p>
            <a:r>
              <a:rPr lang="pl-PL" sz="1200" b="0" baseline="0" dirty="0">
                <a:latin typeface="+mn-lt"/>
              </a:rPr>
              <a:t>W ramach t</a:t>
            </a:r>
            <a:r>
              <a:rPr lang="pl-PL" sz="1200" b="0" i="0" u="none" strike="noStrike" kern="1200" baseline="0" dirty="0">
                <a:solidFill>
                  <a:schemeClr val="tx1"/>
                </a:solidFill>
                <a:latin typeface="+mn-lt"/>
                <a:ea typeface="+mn-ea"/>
                <a:cs typeface="+mn-cs"/>
              </a:rPr>
              <a:t>erytorialnego nakierowania interwencji – to nabory:</a:t>
            </a:r>
          </a:p>
          <a:p>
            <a:pPr marL="228600" indent="-228600">
              <a:buAutoNum type="alphaLcParenR"/>
            </a:pPr>
            <a:r>
              <a:rPr lang="pl-PL" sz="1200" b="0" i="0" u="none" strike="noStrike" kern="1200" baseline="0" dirty="0">
                <a:solidFill>
                  <a:schemeClr val="tx1"/>
                </a:solidFill>
                <a:latin typeface="+mn-lt"/>
                <a:ea typeface="+mn-ea"/>
                <a:cs typeface="+mn-cs"/>
              </a:rPr>
              <a:t>horyzontalne – na obszarze całego województwa (z możliwymi obszarami wyłączonymi)</a:t>
            </a:r>
          </a:p>
          <a:p>
            <a:pPr marL="228600" indent="-228600">
              <a:buAutoNum type="alphaLcParenR"/>
            </a:pPr>
            <a:r>
              <a:rPr lang="pl-PL" sz="1200" b="0" i="0" u="none" strike="noStrike" kern="1200" baseline="0" dirty="0">
                <a:solidFill>
                  <a:schemeClr val="tx1"/>
                </a:solidFill>
                <a:latin typeface="+mn-lt"/>
                <a:ea typeface="+mn-ea"/>
                <a:cs typeface="+mn-cs"/>
              </a:rPr>
              <a:t>na terenie </a:t>
            </a:r>
            <a:r>
              <a:rPr lang="pl-PL" sz="1200" b="1" i="0" u="none" strike="noStrike" kern="1200" baseline="0" dirty="0">
                <a:solidFill>
                  <a:schemeClr val="tx1"/>
                </a:solidFill>
                <a:latin typeface="+mn-lt"/>
                <a:ea typeface="+mn-ea"/>
                <a:cs typeface="+mn-cs"/>
              </a:rPr>
              <a:t>Obszarów Strategicznej Interwencji</a:t>
            </a:r>
            <a:endParaRPr lang="pl-PL" sz="1200" b="0" i="0" u="none" strike="noStrike" kern="1200" baseline="0" dirty="0">
              <a:solidFill>
                <a:schemeClr val="tx1"/>
              </a:solidFill>
              <a:latin typeface="+mn-lt"/>
              <a:ea typeface="+mn-ea"/>
              <a:cs typeface="+mn-cs"/>
            </a:endParaRPr>
          </a:p>
          <a:p>
            <a:pPr marL="228600" indent="-228600">
              <a:buAutoNum type="alphaLcParenR"/>
            </a:pPr>
            <a:r>
              <a:rPr lang="pl-PL" sz="1200" b="0" i="0" u="none" strike="noStrike" kern="1200" baseline="0" dirty="0">
                <a:solidFill>
                  <a:schemeClr val="tx1"/>
                </a:solidFill>
                <a:latin typeface="+mn-lt"/>
                <a:ea typeface="+mn-ea"/>
                <a:cs typeface="+mn-cs"/>
              </a:rPr>
              <a:t>na terenie objętym instrumentem </a:t>
            </a:r>
            <a:r>
              <a:rPr lang="pl-PL" sz="1200" b="1" dirty="0"/>
              <a:t>Zintegrowane Inwestycje</a:t>
            </a:r>
            <a:r>
              <a:rPr lang="pl-PL" sz="1200" b="1" baseline="0" dirty="0"/>
              <a:t> </a:t>
            </a:r>
            <a:r>
              <a:rPr lang="pl-PL" sz="1200" b="1" dirty="0"/>
              <a:t>Terytorialne Wrocławskiego Obszaru Funkcjonalnego (ZIT WrOF)</a:t>
            </a:r>
          </a:p>
          <a:p>
            <a:pPr marL="228600" indent="-228600">
              <a:buAutoNum type="alphaLcParenR"/>
            </a:pPr>
            <a:r>
              <a:rPr lang="pl-PL" sz="1200" b="0" i="0" u="none" strike="noStrike" kern="1200" baseline="0" dirty="0">
                <a:solidFill>
                  <a:schemeClr val="tx1"/>
                </a:solidFill>
                <a:latin typeface="+mn-lt"/>
                <a:ea typeface="+mn-ea"/>
                <a:cs typeface="+mn-cs"/>
              </a:rPr>
              <a:t>na terenie objętym instrumentem </a:t>
            </a:r>
            <a:r>
              <a:rPr lang="pl-PL" sz="1200" b="1" dirty="0"/>
              <a:t>Zintegrowane Inwestycje Terytorialne Aglomeracji Jeleniogórskiej (ZIT AJ)</a:t>
            </a:r>
          </a:p>
          <a:p>
            <a:pPr marL="228600" marR="0" indent="-228600" algn="l" defTabSz="914400" rtl="0" eaLnBrk="0" fontAlgn="base" latinLnBrk="0" hangingPunct="0">
              <a:lnSpc>
                <a:spcPct val="100000"/>
              </a:lnSpc>
              <a:spcBef>
                <a:spcPct val="30000"/>
              </a:spcBef>
              <a:spcAft>
                <a:spcPct val="0"/>
              </a:spcAft>
              <a:buClrTx/>
              <a:buSzTx/>
              <a:buFontTx/>
              <a:buAutoNum type="alphaLcParenR"/>
              <a:tabLst/>
              <a:defRPr/>
            </a:pPr>
            <a:r>
              <a:rPr lang="pl-PL" sz="1200" b="0" i="0" u="none" strike="noStrike" kern="1200" baseline="0" dirty="0">
                <a:solidFill>
                  <a:schemeClr val="tx1"/>
                </a:solidFill>
                <a:latin typeface="+mn-lt"/>
                <a:ea typeface="+mn-ea"/>
                <a:cs typeface="+mn-cs"/>
              </a:rPr>
              <a:t>na terenie objętym instrumentem </a:t>
            </a:r>
            <a:r>
              <a:rPr lang="pl-PL" sz="1200" b="1" dirty="0"/>
              <a:t>Zintegrowane Inwestycje Terytorialne Aglomeracji Wałbrzyskiej (ZIT AW)</a:t>
            </a:r>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20</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96358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21</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8010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22</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75812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23</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59190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24</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398087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25</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31018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26</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407528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27</a:t>
            </a:fld>
            <a:endParaRPr lang="pl-PL" altLang="pl-PL"/>
          </a:p>
        </p:txBody>
      </p:sp>
      <p:sp>
        <p:nvSpPr>
          <p:cNvPr id="5" name="Symbol zastępczy notatek 4"/>
          <p:cNvSpPr>
            <a:spLocks noGrp="1"/>
          </p:cNvSpPr>
          <p:nvPr>
            <p:ph type="body" sz="quarter" idx="11"/>
          </p:nvPr>
        </p:nvSpPr>
        <p:spPr/>
        <p:txBody>
          <a:bodyPr/>
          <a:lstStyle/>
          <a:p>
            <a:pPr marL="42545" indent="-6350">
              <a:lnSpc>
                <a:spcPct val="150000"/>
              </a:lnSpc>
              <a:spcAft>
                <a:spcPts val="0"/>
              </a:spcAft>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Pomocą publiczną jest wszelka pomoc, która spełnia jednocześnie wszystkie przesłanki:</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beneficjentem wsparcia jest przedsiębiorca w rozumieniu prawa unijnego;</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jest udzielona za pośrednictwem lub ze źródeł państwowych w jakiejkolwiek formie;</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stanowi korzyść dla beneficjenta oraz jest selektywna,</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tj. uprzywilejowuje niektórych przedsiębiorców lub produkcję niektórych towarów;</a:t>
            </a: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zakłóca lub grozi zakłóceniem konkurencji poprzez sprzyjanie niektórym przedsiębiorcom;</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wpływa na wymianę handlową pomiędzy Państwami Członkowskimi Unii Europejskiej.</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80340" indent="-180340">
              <a:lnSpc>
                <a:spcPct val="150000"/>
              </a:lnSpc>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lnSpc>
                <a:spcPct val="150000"/>
              </a:lnSpc>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Przed wypełnieniem wniosku należy przeanalizować projekt pod kątem wystąpienia pomocy publicznej. Obowiązek dokonania tej analizy spoczywa na Wnioskodawcy.</a:t>
            </a:r>
          </a:p>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527291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28</a:t>
            </a:fld>
            <a:endParaRPr lang="pl-PL" altLang="pl-PL"/>
          </a:p>
        </p:txBody>
      </p:sp>
      <p:sp>
        <p:nvSpPr>
          <p:cNvPr id="5" name="Symbol zastępczy notatek 4"/>
          <p:cNvSpPr>
            <a:spLocks noGrp="1"/>
          </p:cNvSpPr>
          <p:nvPr>
            <p:ph type="body" sz="quarter" idx="11"/>
          </p:nvPr>
        </p:nvSpPr>
        <p:spPr/>
        <p:txBody>
          <a:bodyPr/>
          <a:lstStyle/>
          <a:p>
            <a:pPr marL="42545" indent="-6350">
              <a:lnSpc>
                <a:spcPct val="150000"/>
              </a:lnSpc>
              <a:spcAft>
                <a:spcPts val="0"/>
              </a:spcAft>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Pomocą publiczną jest wszelka pomoc, która spełnia jednocześnie wszystkie przesłanki:</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beneficjentem wsparcia jest przedsiębiorca w rozumieniu prawa unijnego;</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jest udzielona za pośrednictwem lub ze źródeł państwowych w jakiejkolwiek formie;</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stanowi korzyść dla beneficjenta oraz jest selektywna,</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tj. uprzywilejowuje niektórych przedsiębiorców lub produkcję niektórych towarów;</a:t>
            </a: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zakłóca lub grozi zakłóceniem konkurencji poprzez sprzyjanie niektórym przedsiębiorcom;</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pPr>
            <a:r>
              <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rPr>
              <a:t>wpływa na wymianę handlową pomiędzy Państwami Członkowskimi Unii Europejskiej.</a:t>
            </a: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80340" indent="-180340">
              <a:lnSpc>
                <a:spcPct val="150000"/>
              </a:lnSpc>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lnSpc>
                <a:spcPct val="150000"/>
              </a:lnSpc>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Przed wypełnieniem wniosku należy przeanalizować projekt pod kątem wystąpienia pomocy publicznej. Obowiązek dokonania tej analizy spoczywa na Wnioskodawcy.</a:t>
            </a:r>
          </a:p>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86453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29</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95213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3925511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30</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3036338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31</a:t>
            </a:fld>
            <a:endParaRPr lang="pl-PL" altLang="pl-PL"/>
          </a:p>
        </p:txBody>
      </p:sp>
      <p:sp>
        <p:nvSpPr>
          <p:cNvPr id="5" name="Symbol zastępczy notatek 4"/>
          <p:cNvSpPr>
            <a:spLocks noGrp="1"/>
          </p:cNvSpPr>
          <p:nvPr>
            <p:ph type="body" sz="quarter" idx="11"/>
          </p:nvPr>
        </p:nvSpPr>
        <p:spPr/>
        <p:txBody>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6952413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32</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21124235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22528234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34</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1689999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35</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2145861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36</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21410746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37</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12315190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38</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338106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342900" lvl="0" indent="-342900" algn="just">
              <a:lnSpc>
                <a:spcPct val="150000"/>
              </a:lnSpc>
              <a:spcBef>
                <a:spcPts val="600"/>
              </a:spcBef>
              <a:spcAft>
                <a:spcPts val="600"/>
              </a:spcAft>
              <a:buSzPts val="1100"/>
              <a:buFont typeface="Arial"/>
              <a:buNone/>
              <a:tabLst>
                <a:tab pos="228600" algn="l"/>
              </a:tabLst>
            </a:pPr>
            <a:endParaRPr lang="pl-PL" sz="1200" dirty="0">
              <a:latin typeface="Arial"/>
              <a:ea typeface="Times New Roman"/>
              <a:cs typeface="Aria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a:t>
            </a:fld>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a:t>
            </a:fld>
            <a:endParaRPr lang="pl-PL" altLang="pl-PL"/>
          </a:p>
        </p:txBody>
      </p:sp>
      <p:sp>
        <p:nvSpPr>
          <p:cNvPr id="5" name="Symbol zastępczy notatek 4"/>
          <p:cNvSpPr>
            <a:spLocks noGrp="1"/>
          </p:cNvSpPr>
          <p:nvPr>
            <p:ph type="body" sz="quarter" idx="11"/>
          </p:nvPr>
        </p:nvSpPr>
        <p:spPr/>
        <p:txBody>
          <a:bodyPr/>
          <a:lstStyle/>
          <a:p>
            <a:r>
              <a:rPr lang="pl-PL" sz="1200" kern="1200" dirty="0">
                <a:solidFill>
                  <a:schemeClr val="tx1"/>
                </a:solidFill>
                <a:effectLst/>
                <a:latin typeface="+mn-lt"/>
                <a:ea typeface="+mn-ea"/>
                <a:cs typeface="+mn-cs"/>
              </a:rPr>
              <a:t>Pod pojęciem rozbudowy rozumie się sytuację, w której rozbudowywana część obiektu będzie funkcjonalnie i rzeczywiście połączona z istniejącą częścią szkoły. </a:t>
            </a:r>
          </a:p>
          <a:p>
            <a:endParaRPr lang="pl-PL" sz="1200" kern="1200" dirty="0">
              <a:solidFill>
                <a:schemeClr val="tx1"/>
              </a:solidFill>
              <a:effectLst/>
              <a:latin typeface="+mn-lt"/>
              <a:ea typeface="+mn-ea"/>
              <a:cs typeface="+mn-cs"/>
            </a:endParaRPr>
          </a:p>
          <a:p>
            <a:r>
              <a:rPr lang="pl-PL" sz="1200" kern="1200" dirty="0">
                <a:solidFill>
                  <a:schemeClr val="tx1"/>
                </a:solidFill>
                <a:effectLst/>
                <a:latin typeface="+mn-lt"/>
                <a:ea typeface="+mn-ea"/>
                <a:cs typeface="+mn-cs"/>
              </a:rPr>
              <a:t>Przedsięwzięcia z zakresu budowy nowych obiektów służących praktycznej nauce zawodu nie są możliwe.</a:t>
            </a:r>
            <a:endParaRPr lang="pl-PL" dirty="0"/>
          </a:p>
        </p:txBody>
      </p:sp>
    </p:spTree>
    <p:extLst>
      <p:ext uri="{BB962C8B-B14F-4D97-AF65-F5344CB8AC3E}">
        <p14:creationId xmlns:p14="http://schemas.microsoft.com/office/powerpoint/2010/main" val="1735997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28380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a:t>
            </a:fld>
            <a:endParaRPr lang="pl-PL" altLang="pl-PL"/>
          </a:p>
        </p:txBody>
      </p:sp>
      <p:sp>
        <p:nvSpPr>
          <p:cNvPr id="5" name="Symbol zastępczy notatek 4"/>
          <p:cNvSpPr>
            <a:spLocks noGrp="1"/>
          </p:cNvSpPr>
          <p:nvPr>
            <p:ph type="body" sz="quarter" idx="11"/>
          </p:nvPr>
        </p:nvSpPr>
        <p:spPr/>
        <p:txBody>
          <a:bodyPr>
            <a:normAutofit fontScale="92500" lnSpcReduction="20000"/>
          </a:bodyPr>
          <a:lstStyle/>
          <a:p>
            <a:endParaRPr lang="pl-PL" sz="12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6186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a:t>
            </a:fld>
            <a:endParaRPr lang="pl-PL" altLang="pl-PL"/>
          </a:p>
        </p:txBody>
      </p:sp>
      <p:sp>
        <p:nvSpPr>
          <p:cNvPr id="5" name="Symbol zastępczy notatek 4"/>
          <p:cNvSpPr>
            <a:spLocks noGrp="1"/>
          </p:cNvSpPr>
          <p:nvPr>
            <p:ph type="body" sz="quarter" idx="11"/>
          </p:nvPr>
        </p:nvSpPr>
        <p:spPr/>
        <p:txBody>
          <a:bodyPr/>
          <a:lstStyle/>
          <a:p>
            <a:pPr algn="just">
              <a:lnSpc>
                <a:spcPct val="115000"/>
              </a:lnSpc>
              <a:spcAft>
                <a:spcPts val="0"/>
              </a:spcAft>
            </a:pPr>
            <a:r>
              <a:rPr lang="pl-PL" sz="1200" dirty="0">
                <a:effectLst/>
                <a:latin typeface="Calibri" panose="020F0502020204030204" pitchFamily="34" charset="0"/>
                <a:ea typeface="Calibri" panose="020F0502020204030204" pitchFamily="34" charset="0"/>
                <a:cs typeface="Times New Roman" panose="02020603050405020304" pitchFamily="18" charset="0"/>
              </a:rPr>
              <a:t>W ramach tego kryterium będzie weryfikowane na podstawie zapisów wniosku o dofinansowanie czy:</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pl-PL" sz="12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
              <a:tabLst>
                <a:tab pos="198120" algn="l"/>
              </a:tabLst>
            </a:pPr>
            <a:r>
              <a:rPr lang="pl-PL" dirty="0">
                <a:effectLst/>
                <a:ea typeface="Calibri" panose="020F0502020204030204" pitchFamily="34" charset="0"/>
              </a:rPr>
              <a:t>wsparta w wyniku realizacji projektu infrastruktura jest dostosowana do warunków zbliżonych do rzeczywistego środowiska pracy zawodowej; </a:t>
            </a:r>
            <a:endParaRPr lang="pl-PL" dirty="0">
              <a:effectLst/>
            </a:endParaRPr>
          </a:p>
          <a:p>
            <a:pPr marL="742950" lvl="1" indent="-285750" algn="just">
              <a:buFont typeface="Wingdings" panose="05000000000000000000" pitchFamily="2" charset="2"/>
              <a:buChar char=""/>
              <a:tabLst>
                <a:tab pos="198120" algn="l"/>
              </a:tabLst>
            </a:pPr>
            <a:r>
              <a:rPr lang="pl-PL" dirty="0">
                <a:effectLst/>
                <a:ea typeface="Calibri" panose="020F0502020204030204" pitchFamily="34" charset="0"/>
              </a:rPr>
              <a:t>działania mające na celu poprawę infrastruktury szkół zawodowych są realizowane z zaangażowaniem pracodawców (pracodawcy);</a:t>
            </a:r>
            <a:endParaRPr lang="pl-PL" dirty="0">
              <a:effectLst/>
            </a:endParaRPr>
          </a:p>
          <a:p>
            <a:pPr marL="742950" lvl="1" indent="-285750" algn="just">
              <a:buFont typeface="Wingdings" panose="05000000000000000000" pitchFamily="2" charset="2"/>
              <a:buChar char=""/>
              <a:tabLst>
                <a:tab pos="198120" algn="l"/>
              </a:tabLst>
            </a:pPr>
            <a:r>
              <a:rPr lang="pl-PL" dirty="0">
                <a:effectLst/>
                <a:ea typeface="Calibri" panose="020F0502020204030204" pitchFamily="34" charset="0"/>
              </a:rPr>
              <a:t>rezultatem projektu jest dostosowywanie oferty edukacyjnej do potrzeb rynku pracy, uwzględniające minimalne standardy zawarte w podstawie programowej.</a:t>
            </a:r>
            <a:endParaRPr lang="pl-PL" dirty="0">
              <a:effectLst/>
            </a:endParaRPr>
          </a:p>
          <a:p>
            <a:pPr algn="just">
              <a:lnSpc>
                <a:spcPct val="115000"/>
              </a:lnSpc>
              <a:spcAft>
                <a:spcPts val="0"/>
              </a:spcAft>
            </a:pPr>
            <a:r>
              <a:rPr lang="pl-PL" sz="12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pl-PL" sz="1200" dirty="0">
                <a:effectLst/>
                <a:latin typeface="Calibri" panose="020F0502020204030204" pitchFamily="34" charset="0"/>
                <a:ea typeface="Calibri" panose="020F0502020204030204" pitchFamily="34" charset="0"/>
                <a:cs typeface="Times New Roman" panose="02020603050405020304" pitchFamily="18" charset="0"/>
              </a:rPr>
              <a:t>Niespełnienie jednego z ww. warunków oznacza odrzucenie wniosku. Weryfikacja na podstawie zapisów we wniosku o dofinansowanie i na podstawie załączników (np. list intencyjny o współpracy z pracodawcami).</a:t>
            </a:r>
            <a:endParaRPr lang="pl-PL" sz="1400" b="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1049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2020-02-06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2020-02-06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2020-02-06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2020-02-06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2020-02-06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2020-02-06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2020-02-06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2020-02-06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2020-02-06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2020-02-06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2020-02-06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2020-02-06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2020-02-06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2020-02-06</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efs.men.gov.pl/dokumenty/wytyczne-w-zakresie-realizacji-przedsiewziec-z-udzialem-srodkow-europejskiego-funduszu-spolecznego-w-obszarze-edukacji-na-lata-2014-202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rpo.dolnyslask.pl/ogloszenie-o-konkursie-w-ramach-poddzialania-7-2-1-inwestycje-w-edukacje-ponadgimnazjalna-w-tym-zawodowa-konkursy-horyzontalne-inwestycje-w-edukacje-ponadpodstawowa-zawodowa/"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www.funduszeeuropejskie.gov.p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rpo.dolnyslask.pl/posiedzenia-i-uchwaly/"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snow-umwd.dolnyslask.p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mailto:pife@dolnyslask.pl"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hyperlink" Target="mailto:pife.walbrzych@dolnyslask.pl" TargetMode="External"/><Relationship Id="rId5" Type="http://schemas.openxmlformats.org/officeDocument/2006/relationships/hyperlink" Target="mailto:pife.legnica@dolnyslask.pl" TargetMode="External"/><Relationship Id="rId4" Type="http://schemas.openxmlformats.org/officeDocument/2006/relationships/hyperlink" Target="mailto:pife.jeleniagora@dolnyslask.p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196752"/>
            <a:ext cx="8712968" cy="4320480"/>
          </a:xfrm>
        </p:spPr>
        <p:txBody>
          <a:bodyPr>
            <a:noAutofit/>
          </a:bodyPr>
          <a:lstStyle/>
          <a:p>
            <a:r>
              <a:rPr lang="pl-PL" sz="3600" b="1" dirty="0"/>
              <a:t>Założenia naboru </a:t>
            </a:r>
            <a:br>
              <a:rPr lang="pl-PL" sz="3600" b="1" dirty="0"/>
            </a:br>
            <a:r>
              <a:rPr lang="pl-PL" sz="3600" b="1" dirty="0"/>
              <a:t>ogłoszonego w trybie konkursowym</a:t>
            </a:r>
            <a:br>
              <a:rPr lang="pl-PL" sz="3600" b="1" dirty="0"/>
            </a:br>
            <a:r>
              <a:rPr lang="pl-PL" sz="3600" b="1" dirty="0"/>
              <a:t>nr RPDS.07.02.01-IZ.00-02-377/19</a:t>
            </a:r>
            <a:br>
              <a:rPr lang="pl-PL" sz="2000" b="1" dirty="0"/>
            </a:br>
            <a:br>
              <a:rPr lang="pl-PL" sz="2000" b="1" dirty="0"/>
            </a:br>
            <a:r>
              <a:rPr lang="pl-PL" sz="2000" b="1" dirty="0"/>
              <a:t>[INWESTYCJE W EDUKACJĘ PONADPODSTAWOWĄ ZAWODOWĄ]</a:t>
            </a:r>
            <a:endParaRPr lang="pl-PL" sz="2000" dirty="0"/>
          </a:p>
        </p:txBody>
      </p:sp>
      <p:sp>
        <p:nvSpPr>
          <p:cNvPr id="5" name="Podtytuł 4"/>
          <p:cNvSpPr>
            <a:spLocks noGrp="1"/>
          </p:cNvSpPr>
          <p:nvPr>
            <p:ph type="subTitle" idx="1"/>
          </p:nvPr>
        </p:nvSpPr>
        <p:spPr>
          <a:xfrm>
            <a:off x="1547664" y="5517232"/>
            <a:ext cx="6256784" cy="576064"/>
          </a:xfrm>
        </p:spPr>
        <p:txBody>
          <a:bodyPr>
            <a:normAutofit fontScale="40000" lnSpcReduction="20000"/>
          </a:bodyPr>
          <a:lstStyle/>
          <a:p>
            <a:endParaRPr lang="pl-PL" sz="2400" dirty="0">
              <a:solidFill>
                <a:schemeClr val="tx1"/>
              </a:solidFill>
            </a:endParaRPr>
          </a:p>
          <a:p>
            <a:r>
              <a:rPr lang="pl-PL" sz="4900" dirty="0">
                <a:solidFill>
                  <a:schemeClr val="tx1"/>
                </a:solidFill>
              </a:rPr>
              <a:t>Wrocław, 06.02.2020 r.</a:t>
            </a:r>
            <a:endParaRPr lang="pl-PL" sz="4900" b="1" i="1" dirty="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37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endParaRPr lang="pl-PL" sz="2000" b="1" dirty="0"/>
          </a:p>
          <a:p>
            <a:pPr algn="ctr"/>
            <a:r>
              <a:rPr lang="pl-PL" sz="2000" b="1" dirty="0"/>
              <a:t>Wyposażenie pracowni i warsztatów szkolnych</a:t>
            </a:r>
            <a:endParaRPr lang="pl-PL" sz="2000" b="1" dirty="0">
              <a:latin typeface="+mn-lt"/>
            </a:endParaRPr>
          </a:p>
          <a:p>
            <a:endParaRPr lang="pl-PL" sz="2000" dirty="0">
              <a:latin typeface="+mn-lt"/>
            </a:endParaRPr>
          </a:p>
          <a:p>
            <a:r>
              <a:rPr lang="pl-PL" sz="2000" dirty="0">
                <a:latin typeface="+mn-lt"/>
              </a:rPr>
              <a:t>Wyposażenie pracowni i warsztatów szkolnych powinno odpowiadać potrzebom konkretnej jednostki oświatowej oraz być zgodne z podstawą programową kształcenia w zawodach dla danego zawodu. Przykładowy katalog wyposażenia pracowni (w tym przyrodniczych) lub warsztatów szkolnych przyrodniczych oraz wykaz pomocy dydaktycznych, narzędzi TIK oraz urządzeń sieciowych został opracowany przez MEN: </a:t>
            </a:r>
            <a:r>
              <a:rPr lang="pl-PL" sz="2000" dirty="0">
                <a:latin typeface="+mn-lt"/>
                <a:hlinkClick r:id="rId3"/>
              </a:rPr>
              <a:t>https://efs.men.gov.pl/dokumenty/wytyczne-w-zakresie-realizacji-przedsiewziec-z-udzialem-srodkow-europejskiego-funduszu-spolecznego-w-obszarze-edukacji-na-lata-2014-2020/</a:t>
            </a:r>
            <a:endParaRPr lang="pl-PL" sz="2000" dirty="0">
              <a:latin typeface="+mn-lt"/>
            </a:endParaRPr>
          </a:p>
          <a:p>
            <a:endParaRPr lang="pl-PL" sz="2000" dirty="0">
              <a:latin typeface="+mn-lt"/>
            </a:endParaRPr>
          </a:p>
          <a:p>
            <a:r>
              <a:rPr lang="pl-PL" sz="2000" dirty="0">
                <a:latin typeface="+mn-lt"/>
              </a:rPr>
              <a:t>W sytuacji, gdy szkoła współpracuje z lokalnymi pracodawcami w zakresie praktycznej nauki zawodu, możliwe jest uwzględnienie zakupu wyposażenia w oparciu o wyposażenie wykorzystywane u pracodawcy. Szkoła prowadząca kształcenie zawodowe musi przedstawić wówczas diagnozę uwzględniającą posiadane wyposażenie oraz rekomendacje potencjalnego pracodawcy. Na tej podstawie można wyposażyć pracownie zgodnie z indywidualnym zapotrzebowaniem pod warunkiem, że będzie ono zgodne z zapisami podstawy programowej kształcenia w zawodzie.</a:t>
            </a:r>
          </a:p>
          <a:p>
            <a:pPr algn="ct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123733566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r>
              <a:rPr lang="pl-PL" sz="2000" b="1" dirty="0"/>
              <a:t>Punktowane</a:t>
            </a:r>
          </a:p>
          <a:p>
            <a:pPr algn="ctr"/>
            <a:r>
              <a:rPr lang="pl-PL" sz="2000" b="1" dirty="0"/>
              <a:t>kryteria merytoryczne specyficzne</a:t>
            </a:r>
          </a:p>
          <a:p>
            <a:pPr algn="ctr"/>
            <a:endParaRPr lang="pl-PL" sz="2000" dirty="0">
              <a:latin typeface="+mn-lt"/>
            </a:endParaRPr>
          </a:p>
          <a:p>
            <a:pPr marL="42545" indent="-6350">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Preferowane będą m.in. projekty:</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stawiające na współpracę z pracodawcą/pracodawcami, której efektem będzie nabycie przez użytkowników infrastruktury objętej wsparciem kwalifikacji zawodowych w zakresie zgodnym z oczekiwaniami pracodawców i dopasowaniem do potrzeb rynku pracy,</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dostosowujące szkoły do pracy z uczniem o specjalnych potrzebach edukacyjnych;</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komplementarne z przedsięwzięciami realizowanymi w obszarze edukacji współfinansowanymi z EFS.</a:t>
            </a:r>
          </a:p>
          <a:p>
            <a:pPr marL="42545" indent="-6350">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56746286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marL="42545" indent="-6350" algn="ctr">
              <a:lnSpc>
                <a:spcPct val="150000"/>
              </a:lnSpc>
              <a:spcAft>
                <a:spcPts val="0"/>
              </a:spcAf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0"/>
              </a:spcAft>
              <a:tabLst>
                <a:tab pos="180340" algn="l"/>
              </a:tabLst>
            </a:pPr>
            <a:r>
              <a:rPr lang="pl-PL" b="1" dirty="0">
                <a:latin typeface="+mn-lt"/>
              </a:rPr>
              <a:t>Realizacja zasady równości szans i niedyskryminacji</a:t>
            </a:r>
          </a:p>
          <a:p>
            <a:pPr>
              <a:lnSpc>
                <a:spcPct val="150000"/>
              </a:lnSpc>
              <a:spcAft>
                <a:spcPts val="0"/>
              </a:spcAft>
              <a:tabLst>
                <a:tab pos="180340" algn="l"/>
              </a:tabLst>
            </a:pPr>
            <a:endParaRPr lang="pl-PL" dirty="0">
              <a:latin typeface="+mn-lt"/>
            </a:endParaRPr>
          </a:p>
          <a:p>
            <a:pPr>
              <a:lnSpc>
                <a:spcPct val="150000"/>
              </a:lnSpc>
              <a:spcAft>
                <a:spcPts val="0"/>
              </a:spcAft>
              <a:tabLst>
                <a:tab pos="180340" algn="l"/>
              </a:tabLst>
            </a:pPr>
            <a:endParaRPr lang="pl-PL" dirty="0">
              <a:latin typeface="+mn-lt"/>
            </a:endParaRPr>
          </a:p>
          <a:p>
            <a:pPr>
              <a:lnSpc>
                <a:spcPct val="150000"/>
              </a:lnSpc>
              <a:spcAft>
                <a:spcPts val="0"/>
              </a:spcAft>
              <a:tabLst>
                <a:tab pos="180340" algn="l"/>
              </a:tabLst>
            </a:pPr>
            <a:r>
              <a:rPr lang="pl-PL" dirty="0">
                <a:latin typeface="+mn-lt"/>
              </a:rPr>
              <a:t>Wszystkie przedsięwzięcia muszą uwzględniać konieczność dostosowania infrastruktury i wyposażenia do potrzeb osób z niepełnosprawnościami (jako obowiązkowy element projektu). Sfinansowana w ramach projektu, szeroko rozumiana infrastruktura (w tym technologie i systemy informacyjno-komunikacyjne) ma zwiększać dostępność i eliminować bariery dla osób z niepełnosprawnościami oraz być zgodna z zapisami </a:t>
            </a:r>
            <a:r>
              <a:rPr lang="pl-PL" i="1" dirty="0">
                <a:latin typeface="+mn-lt"/>
              </a:rPr>
              <a:t>„Wytycznych w zakresie realizacji zasady równości szans i niedyskryminacji, w tym dostępności dla osób z niepełnosprawnościami oraz zasady równości szans kobiet i mężczyzn w ramach funduszy unijnych na lata 2014-2020”</a:t>
            </a:r>
            <a:r>
              <a:rPr lang="pl-PL" dirty="0">
                <a:latin typeface="+mn-lt"/>
              </a:rPr>
              <a:t> zwłaszcza w zakresie stosowania standardów dostępności dla polityki spójności na lata 2014-2020.</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153496815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lnSpc>
                <a:spcPct val="150000"/>
              </a:lnSpc>
              <a:spcAft>
                <a:spcPts val="0"/>
              </a:spcAft>
              <a:tabLst>
                <a:tab pos="180340" algn="l"/>
              </a:tabLst>
            </a:pPr>
            <a:endParaRPr lang="pl-PL" b="1" dirty="0">
              <a:latin typeface="+mn-lt"/>
            </a:endParaRPr>
          </a:p>
          <a:p>
            <a:pPr algn="ctr">
              <a:lnSpc>
                <a:spcPct val="150000"/>
              </a:lnSpc>
              <a:spcAft>
                <a:spcPts val="0"/>
              </a:spcAft>
              <a:tabLst>
                <a:tab pos="180340" algn="l"/>
              </a:tabLst>
            </a:pPr>
            <a:r>
              <a:rPr lang="pl-PL" b="1" dirty="0">
                <a:latin typeface="+mn-lt"/>
              </a:rPr>
              <a:t>Realizacja zasady równości szans i niedyskryminacji</a:t>
            </a:r>
          </a:p>
          <a:p>
            <a:pPr marL="42545" indent="-6350">
              <a:lnSpc>
                <a:spcPct val="150000"/>
              </a:lnSpc>
              <a:spcAft>
                <a:spcPts val="1000"/>
              </a:spcAft>
            </a:pP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100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Dopuszcza się w uzasadnionych przypadkach, neutralny wpływ produktów projektu na zasadę niedyskryminacji (w tym niedyskryminacji ze względu na niepełnosprawność). Jeżeli Wnioskodawca uznaje, że jego któryś z produktów projektu ma neutralny wpływ na realizację tej zasady, wówczas taką deklarację wraz z uzasadnieniem powinien zawrzeć w treści wniosku o dofinansowanie. Neutralność produktu projektu musi wynikać wprost z zapisów wniosku o dofinansowanie. </a:t>
            </a:r>
          </a:p>
          <a:p>
            <a:pPr marL="42545" indent="-6350">
              <a:lnSpc>
                <a:spcPct val="150000"/>
              </a:lnSpc>
              <a:spcAft>
                <a:spcPts val="100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Należy także zwrócić uwagę na to, iż o pozytywnym wpływie na zasadę niedyskryminacji świadczy także zastosowanie w zlecanych w ramach projektu zamówieniach publicznych klauzul społecznych (dotyczących osób z niepełnosprawnościami) a także dostępna dla osób z niepełnosprawnościami strona internetowa. Nie zwalnia to jednak Wnioskodawcy z konieczności dostosowania infrastruktury i wyposażenia do potrzeb osób z niepełnosprawnościami. </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69729798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lnSpc>
                <a:spcPct val="150000"/>
              </a:lnSpc>
              <a:spcAft>
                <a:spcPts val="0"/>
              </a:spcAft>
              <a:tabLst>
                <a:tab pos="180340" algn="l"/>
              </a:tabLst>
            </a:pPr>
            <a:endParaRPr lang="pl-PL" b="1" dirty="0">
              <a:latin typeface="+mn-lt"/>
            </a:endParaRPr>
          </a:p>
          <a:p>
            <a:pPr algn="ctr">
              <a:lnSpc>
                <a:spcPct val="150000"/>
              </a:lnSpc>
              <a:spcAft>
                <a:spcPts val="0"/>
              </a:spcAft>
              <a:tabLst>
                <a:tab pos="180340" algn="l"/>
              </a:tabLst>
            </a:pPr>
            <a:r>
              <a:rPr lang="pl-PL" b="1" dirty="0">
                <a:latin typeface="+mn-lt"/>
              </a:rPr>
              <a:t>Realizacja zasady równości szans i niedyskryminacji</a:t>
            </a:r>
          </a:p>
          <a:p>
            <a:pPr>
              <a:lnSpc>
                <a:spcPct val="150000"/>
              </a:lnSpc>
              <a:spcAft>
                <a:spcPts val="0"/>
              </a:spcAft>
              <a:tabLst>
                <a:tab pos="180340" algn="l"/>
              </a:tabLst>
            </a:pPr>
            <a:endParaRPr lang="pl-PL" dirty="0">
              <a:latin typeface="+mn-lt"/>
            </a:endParaRPr>
          </a:p>
          <a:p>
            <a:pPr>
              <a:lnSpc>
                <a:spcPct val="150000"/>
              </a:lnSpc>
              <a:spcAft>
                <a:spcPts val="0"/>
              </a:spcAft>
              <a:tabLst>
                <a:tab pos="180340" algn="l"/>
              </a:tabLst>
            </a:pPr>
            <a:r>
              <a:rPr lang="pl-PL" dirty="0">
                <a:latin typeface="+mn-lt"/>
              </a:rPr>
              <a:t>Wypełniając wniosek o dofinansowanie, należy zapoznać się z zapisami </a:t>
            </a:r>
            <a:r>
              <a:rPr lang="pl-PL" i="1" dirty="0">
                <a:latin typeface="+mn-lt"/>
              </a:rPr>
              <a:t>„Wytycznych w zakresie realizacji zasady równości szans i niedyskryminacji, w tym dostępności dla osób z niepełnosprawnościami oraz zasady równości szans kobiet i mężczyzn w  ramach funduszy unijnych na lata 2014–2020”</a:t>
            </a:r>
            <a:r>
              <a:rPr lang="pl-PL" dirty="0">
                <a:latin typeface="+mn-lt"/>
              </a:rPr>
              <a:t> oraz materiałami znajdującymi się na stronie internetowej: www.power.gov.pl/dostepnosc oraz w zakładce [Dowiedz się więcej o Programie] -&gt; [Poznaj Fundusze Europejskie bez barier] znajdującej się na stronie internetowej RPO WD: http://rpo.dolnyslask.pl/o-projekcie/poznaj-fundusze-europejskie-bez-barier/, w tym Poradnikiem opublikowanym przez Ministerstwo Inwestycji i Rozwoju </a:t>
            </a:r>
            <a:r>
              <a:rPr lang="pl-PL" i="1" dirty="0">
                <a:latin typeface="+mn-lt"/>
              </a:rPr>
              <a:t>„Realizacja zasady równości szans i niedyskryminacji, w tym dostępności dla osób z niepełnosprawnościami”</a:t>
            </a:r>
            <a:r>
              <a:rPr lang="pl-PL" dirty="0">
                <a:latin typeface="+mn-lt"/>
              </a:rPr>
              <a:t>. </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5856834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323528" y="0"/>
            <a:ext cx="8496944" cy="6741368"/>
          </a:xfrm>
          <a:prstGeom prst="rect">
            <a:avLst/>
          </a:prstGeom>
          <a:noFill/>
          <a:ln w="9525">
            <a:noFill/>
            <a:miter lim="800000"/>
            <a:headEnd/>
            <a:tailEnd/>
          </a:ln>
        </p:spPr>
        <p:txBody>
          <a:bodyPr wrap="square"/>
          <a:lstStyle/>
          <a:p>
            <a:pPr algn="ctr">
              <a:lnSpc>
                <a:spcPct val="150000"/>
              </a:lnSpc>
              <a:spcAft>
                <a:spcPts val="0"/>
              </a:spcAft>
              <a:tabLst>
                <a:tab pos="180340" algn="l"/>
              </a:tabLst>
            </a:pPr>
            <a:r>
              <a:rPr lang="pl-PL" b="1" dirty="0">
                <a:latin typeface="+mn-lt"/>
              </a:rPr>
              <a:t>Realizacja zasady równości szans i niedyskryminacji</a:t>
            </a:r>
          </a:p>
          <a:p>
            <a:pPr>
              <a:lnSpc>
                <a:spcPct val="150000"/>
              </a:lnSpc>
              <a:spcAft>
                <a:spcPts val="0"/>
              </a:spcAft>
              <a:tabLst>
                <a:tab pos="180340" algn="l"/>
              </a:tabLst>
            </a:pPr>
            <a:endParaRPr lang="pl-PL" dirty="0">
              <a:latin typeface="+mn-lt"/>
            </a:endParaRPr>
          </a:p>
          <a:p>
            <a:pPr>
              <a:lnSpc>
                <a:spcPct val="150000"/>
              </a:lnSpc>
              <a:spcAft>
                <a:spcPts val="0"/>
              </a:spcAft>
              <a:tabLst>
                <a:tab pos="180340" algn="l"/>
              </a:tabLst>
            </a:pPr>
            <a:r>
              <a:rPr lang="pl-PL" dirty="0">
                <a:latin typeface="+mn-lt"/>
              </a:rPr>
              <a:t>Obowiązują nowe przepisy prawa krajowego w zakresie dostępności, tj. ustawa z 4 kwietnia 2019 r. o dostępności cyfrowej stron internetowych i aplikacji mobilnych podmiotów publicznych, która nakłada obowiązek spełnienia przez podmioty publiczne wymagań w zakresie dostępności cyfrowej stron internetowych i aplikacji mobilnych. Ustawa odwołuje się do standardów WCAG 2.1 AA i rozszerza wymagania zawarte w </a:t>
            </a:r>
            <a:r>
              <a:rPr lang="pl-PL" i="1" dirty="0">
                <a:latin typeface="+mn-lt"/>
              </a:rPr>
              <a:t>„Standardach dostępności dla polityki spójności 2014-2020”</a:t>
            </a:r>
            <a:r>
              <a:rPr lang="pl-PL" dirty="0">
                <a:latin typeface="+mn-lt"/>
              </a:rPr>
              <a:t>, będące załącznikiem nr 2 do ww. wytycznych (standardy te dotyczyły WCAG 2.0 AA). Ponadto obowiązuje ustawa z dnia 19 lipca 2019 r. o zapewnianiu dostępności osobom ze szczególnymi potrzebami, która nakłada również inne obowiązki skierowane przede wszystkim do podmiotów sektora finansów publicznych dotyczące m.in. dostępności architektonicznej. Minimalne wymogi stanowią uzupełnienie wymogów stawianych w załączniku nr 2 do </a:t>
            </a:r>
            <a:r>
              <a:rPr lang="pl-PL" i="1" dirty="0">
                <a:latin typeface="+mn-lt"/>
              </a:rPr>
              <a:t>„Wytycznych w zakresie równości szans i niedyskryminacji, w tym dostępności dla osób z niepełnosprawnościami oraz zasady równości szans kobiet i mężczyzn w ramach funduszy unijnych na lata 2014-2020”</a:t>
            </a:r>
            <a:r>
              <a:rPr lang="pl-PL" dirty="0">
                <a:latin typeface="+mn-lt"/>
              </a:rPr>
              <a:t>.</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158758089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endParaRPr lang="pl-PL" sz="2000" b="1" dirty="0"/>
          </a:p>
          <a:p>
            <a:pPr algn="ctr"/>
            <a:r>
              <a:rPr lang="pl-PL" sz="2000" b="1" dirty="0"/>
              <a:t>Termomodernizacja</a:t>
            </a:r>
            <a:endParaRPr lang="pl-PL" sz="2000" b="1" dirty="0">
              <a:latin typeface="+mn-lt"/>
            </a:endParaRPr>
          </a:p>
          <a:p>
            <a:endParaRPr lang="pl-PL" sz="2000" dirty="0">
              <a:latin typeface="+mn-lt"/>
            </a:endParaRPr>
          </a:p>
          <a:p>
            <a:pPr marL="42545" indent="-6350" algn="just">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just">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just">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Możliwe są działania poprawiające efektywność energetyczną, analogiczne do Działania 3.3 RPO WD [Efektywność energetyczna w budynkach użyteczności publicznej i sektorze mieszkaniowym] (3.3 A). </a:t>
            </a: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Działania poprawiające efektywność energetyczna mogą być realizowane wyłącznie na budynkach szkolnictwa zawodowego i częściach wspólnych w szkołach specjalnych w zakresie wymienionym w niniejszym Regulaminie. Wartość takich inwestycji nie może przekraczać 49% wartości wydatków kwalifikowalnych w projekcie.</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25453829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323528" y="0"/>
            <a:ext cx="8496944" cy="6741368"/>
          </a:xfrm>
          <a:prstGeom prst="rect">
            <a:avLst/>
          </a:prstGeom>
          <a:noFill/>
          <a:ln w="9525">
            <a:noFill/>
            <a:miter lim="800000"/>
            <a:headEnd/>
            <a:tailEnd/>
          </a:ln>
        </p:spPr>
        <p:txBody>
          <a:bodyPr wrap="square"/>
          <a:lstStyle/>
          <a:p>
            <a:pPr marL="42545" indent="-6350" algn="ctr">
              <a:lnSpc>
                <a:spcPct val="150000"/>
              </a:lnSpc>
              <a:spcAft>
                <a:spcPts val="0"/>
              </a:spcAf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ctr">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W ramach realizowanego projektu </a:t>
            </a:r>
            <a:r>
              <a:rPr lang="pl-PL" sz="2000" b="1" u="sng" dirty="0">
                <a:solidFill>
                  <a:srgbClr val="000000"/>
                </a:solidFill>
                <a:latin typeface="Calibri" panose="020F0502020204030204" pitchFamily="34" charset="0"/>
                <a:ea typeface="Calibri" panose="020F0502020204030204" pitchFamily="34" charset="0"/>
                <a:cs typeface="Calibri" panose="020F0502020204030204" pitchFamily="34" charset="0"/>
              </a:rPr>
              <a:t>nie będą finansowane</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mn-lt"/>
                <a:ea typeface="Calibri" panose="020F0502020204030204" pitchFamily="34" charset="0"/>
                <a:cs typeface="Calibri" panose="020F0502020204030204" pitchFamily="34" charset="0"/>
              </a:rPr>
              <a:t>wydatki związane z termomodernizacją przekraczające 49% wartości całkowitych wydatków kwalifikowalnych projektu.</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mn-lt"/>
                <a:ea typeface="Calibri" panose="020F0502020204030204" pitchFamily="34" charset="0"/>
                <a:cs typeface="Calibri" panose="020F0502020204030204" pitchFamily="34" charset="0"/>
              </a:rPr>
              <a:t>wydatki ponoszone na infrastrukturę oraz zakup wyposażenia wykorzystywanego na potrzeby kształcenia ustawicznego </a:t>
            </a:r>
            <a:r>
              <a:rPr lang="pl-PL" sz="2000" dirty="0">
                <a:latin typeface="+mn-lt"/>
              </a:rPr>
              <a:t>w zakresie kształcenia w szkołach dla dorosłych oraz uzyskiwania i uzupełniania wiedzy, umiejętności i kwalifikacji zawodowych w formach pozaszkolnych przez osoby, które spełniły obowiązek szkolny</a:t>
            </a:r>
            <a:r>
              <a:rPr lang="pl-PL" sz="2000" dirty="0">
                <a:solidFill>
                  <a:srgbClr val="000000"/>
                </a:solidFill>
                <a:latin typeface="+mn-lt"/>
                <a:ea typeface="Calibri" panose="020F0502020204030204" pitchFamily="34" charset="0"/>
                <a:cs typeface="Calibri" panose="020F0502020204030204" pitchFamily="34" charset="0"/>
              </a:rPr>
              <a:t>.</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wydatki ponoszone na budowę nowych obiektów służących praktycznej nauce zawodu;</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koszty zagospodarowania terenu wokół szkół i placówek oraz budowa dróg dojazdowych, wewnętrznych i parkingów;</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wydatki związane z wyposażeniem części administracyjnej;</a:t>
            </a: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wydatki na zakup używanych środków trwałych.</a:t>
            </a:r>
          </a:p>
          <a:p>
            <a:pPr marL="342900" lvl="0" indent="-342900">
              <a:lnSpc>
                <a:spcPct val="150000"/>
              </a:lnSpc>
              <a:spcAft>
                <a:spcPts val="0"/>
              </a:spcAft>
              <a:buFont typeface="Wingdings" panose="05000000000000000000" pitchFamily="2" charset="2"/>
              <a:buChar char=""/>
              <a:tabLst>
                <a:tab pos="180340" algn="l"/>
              </a:tabLst>
            </a:pPr>
            <a:endParaRPr lang="pl-PL" sz="2000" dirty="0">
              <a:solidFill>
                <a:srgbClr val="000000"/>
              </a:solidFill>
              <a:latin typeface="+mn-lt"/>
              <a:ea typeface="Calibri" panose="020F0502020204030204" pitchFamily="34" charset="0"/>
              <a:cs typeface="Calibri" panose="020F0502020204030204" pitchFamily="34" charset="0"/>
            </a:endParaRPr>
          </a:p>
          <a:p>
            <a:pPr marL="42545" indent="-6350" algn="just">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28337320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marL="42545" indent="-6350" algn="ctr">
              <a:lnSpc>
                <a:spcPct val="150000"/>
              </a:lnSpc>
              <a:spcAft>
                <a:spcPts val="0"/>
              </a:spcAf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ctr">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W ramach realizowanego projektu </a:t>
            </a:r>
            <a:r>
              <a:rPr lang="pl-PL" sz="2000" b="1" u="sng" dirty="0">
                <a:solidFill>
                  <a:srgbClr val="000000"/>
                </a:solidFill>
                <a:latin typeface="Calibri" panose="020F0502020204030204" pitchFamily="34" charset="0"/>
                <a:ea typeface="Calibri" panose="020F0502020204030204" pitchFamily="34" charset="0"/>
                <a:cs typeface="Calibri" panose="020F0502020204030204" pitchFamily="34" charset="0"/>
              </a:rPr>
              <a:t>nie będą finansowane</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342900" lvl="0" indent="-342900">
              <a:lnSpc>
                <a:spcPct val="150000"/>
              </a:lnSpc>
              <a:spcAft>
                <a:spcPts val="0"/>
              </a:spcAft>
              <a:buFont typeface="Wingdings" panose="05000000000000000000" pitchFamily="2" charset="2"/>
              <a:buChar char=""/>
              <a:tabLst>
                <a:tab pos="180340" algn="l"/>
              </a:tabLs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wydatki na infrastrukturę szkolnictwa ponadpodstawowego ogólnego</a:t>
            </a:r>
            <a:r>
              <a:rPr lang="pl-PL" sz="11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Wydatki kwalifikowalne nie obejmują </a:t>
            </a:r>
            <a:r>
              <a:rPr lang="pl-PL" sz="2000" b="1" i="1" dirty="0">
                <a:solidFill>
                  <a:srgbClr val="000000"/>
                </a:solidFill>
                <a:latin typeface="Calibri" panose="020F0502020204030204" pitchFamily="34" charset="0"/>
                <a:ea typeface="Calibri" panose="020F0502020204030204" pitchFamily="34" charset="0"/>
                <a:cs typeface="Calibri" panose="020F0502020204030204" pitchFamily="34" charset="0"/>
              </a:rPr>
              <a:t>wydatków ponoszonych na część związaną z infrastrukturą szkół ponadpodstawowych </a:t>
            </a:r>
            <a:r>
              <a:rPr lang="pl-PL" sz="2000" b="1" i="1" dirty="0">
                <a:latin typeface="Calibri" panose="020F0502020204030204" pitchFamily="34" charset="0"/>
                <a:ea typeface="Calibri" panose="020F0502020204030204" pitchFamily="34" charset="0"/>
                <a:cs typeface="Calibri" panose="020F0502020204030204" pitchFamily="34" charset="0"/>
              </a:rPr>
              <a:t>ogólnych</a:t>
            </a: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 Jeśli Wnioskodawca nie ma możliwości wykazania kosztów w podziale na  szkołę ponadpodstawową zawodową i szkołę ponadpodstawową ogólną należy określić procentowy udział powierzchni użytkowej związanej z prowadzeniem działalności szkoły ponadpodstawowej ogólnej w całkowitej powierzchni użytkowej budynku</a:t>
            </a:r>
            <a:r>
              <a:rPr lang="pl-PL" sz="11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Następnie należy wg uzyskanej proporcji obniżyć wydatki kwalifikowalne. </a:t>
            </a:r>
            <a:endParaRPr lang="pl-PL" sz="2000" dirty="0">
              <a:solidFill>
                <a:srgbClr val="000000"/>
              </a:solidFill>
              <a:latin typeface="+mn-lt"/>
              <a:ea typeface="Calibri" panose="020F0502020204030204" pitchFamily="34" charset="0"/>
              <a:cs typeface="Calibri" panose="020F0502020204030204" pitchFamily="34" charset="0"/>
            </a:endParaRPr>
          </a:p>
          <a:p>
            <a:pPr marL="42545" indent="-6350" algn="just">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75850952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marL="42545" indent="-6350" algn="ctr">
              <a:lnSpc>
                <a:spcPct val="150000"/>
              </a:lnSpc>
              <a:spcAft>
                <a:spcPts val="0"/>
              </a:spcAf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ctr">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W ramach realizowanego projektu </a:t>
            </a:r>
            <a:r>
              <a:rPr lang="pl-PL" sz="2000" b="1" u="sng" dirty="0">
                <a:solidFill>
                  <a:srgbClr val="000000"/>
                </a:solidFill>
                <a:latin typeface="Calibri" panose="020F0502020204030204" pitchFamily="34" charset="0"/>
                <a:ea typeface="Calibri" panose="020F0502020204030204" pitchFamily="34" charset="0"/>
                <a:cs typeface="Calibri" panose="020F0502020204030204" pitchFamily="34" charset="0"/>
              </a:rPr>
              <a:t>nie będą finansowane</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342900" lvl="0" indent="-342900">
              <a:lnSpc>
                <a:spcPct val="150000"/>
              </a:lnSpc>
              <a:spcAft>
                <a:spcPts val="0"/>
              </a:spcAft>
              <a:buFont typeface="Wingdings" panose="05000000000000000000" pitchFamily="2" charset="2"/>
              <a:buChar char=""/>
              <a:tabLst>
                <a:tab pos="180340" algn="l"/>
              </a:tabLst>
            </a:pPr>
            <a:endParaRPr lang="pl-PL" sz="2000" dirty="0">
              <a:solidFill>
                <a:srgbClr val="000000"/>
              </a:solidFill>
              <a:latin typeface="+mn-lt"/>
              <a:ea typeface="Calibri" panose="020F0502020204030204" pitchFamily="34" charset="0"/>
              <a:cs typeface="Calibri" panose="020F0502020204030204" pitchFamily="34" charset="0"/>
            </a:endParaRPr>
          </a:p>
          <a:p>
            <a:pPr marL="342900" indent="-342900">
              <a:lnSpc>
                <a:spcPct val="150000"/>
              </a:lnSpc>
              <a:spcAft>
                <a:spcPts val="0"/>
              </a:spcAft>
              <a:buFont typeface="Wingdings" panose="05000000000000000000" pitchFamily="2" charset="2"/>
              <a:buChar char=""/>
              <a:tabLst>
                <a:tab pos="180340" algn="l"/>
              </a:tabLst>
            </a:pPr>
            <a:r>
              <a:rPr lang="pl-PL" sz="2000" dirty="0">
                <a:latin typeface="+mn-lt"/>
              </a:rPr>
              <a:t>wydatki na infrastrukturę szkół podstawowych.</a:t>
            </a:r>
          </a:p>
          <a:p>
            <a:pPr marL="342900" indent="-342900">
              <a:lnSpc>
                <a:spcPct val="150000"/>
              </a:lnSpc>
              <a:spcAft>
                <a:spcPts val="0"/>
              </a:spcAft>
              <a:buFont typeface="Wingdings" panose="05000000000000000000" pitchFamily="2" charset="2"/>
              <a:buChar char=""/>
              <a:tabLst>
                <a:tab pos="180340" algn="l"/>
              </a:tabLst>
            </a:pPr>
            <a:endParaRPr lang="pl-PL" sz="2000" dirty="0">
              <a:latin typeface="+mn-lt"/>
            </a:endParaRPr>
          </a:p>
          <a:p>
            <a:pPr>
              <a:lnSpc>
                <a:spcPct val="150000"/>
              </a:lnSpc>
              <a:spcAft>
                <a:spcPts val="0"/>
              </a:spcAft>
              <a:tabLst>
                <a:tab pos="180340" algn="l"/>
              </a:tabLst>
            </a:pPr>
            <a:endParaRPr lang="pl-PL" sz="2000" b="1" i="1" dirty="0">
              <a:latin typeface="+mn-lt"/>
            </a:endParaRPr>
          </a:p>
          <a:p>
            <a:pPr>
              <a:lnSpc>
                <a:spcPct val="150000"/>
              </a:lnSpc>
              <a:spcAft>
                <a:spcPts val="0"/>
              </a:spcAft>
              <a:tabLst>
                <a:tab pos="180340" algn="l"/>
              </a:tabLst>
            </a:pPr>
            <a:r>
              <a:rPr lang="pl-PL" sz="2000" b="1" i="1" dirty="0">
                <a:latin typeface="+mn-lt"/>
              </a:rPr>
              <a:t>W przypadku zespołów szkół specjalnych możliwe jest sfinansowanie w ramach projektu części wspólnych budynku, w których prowadzone jest zarówno kształcenie zawodowe jak i  kształcenie ogólne (na poziomie podstawowym), np. sali gimnastycznej, korytarza, dachu</a:t>
            </a:r>
            <a:r>
              <a:rPr lang="pl-PL" sz="2000" b="1" dirty="0">
                <a:latin typeface="+mn-lt"/>
              </a:rPr>
              <a:t>.</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196546045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539750" y="1196752"/>
            <a:ext cx="8136706" cy="4785926"/>
          </a:xfrm>
          <a:prstGeom prst="rect">
            <a:avLst/>
          </a:prstGeom>
        </p:spPr>
        <p:txBody>
          <a:bodyPr wrap="square">
            <a:spAutoFit/>
          </a:bodyPr>
          <a:lstStyle/>
          <a:p>
            <a:pPr lvl="0" algn="ctr">
              <a:spcBef>
                <a:spcPts val="600"/>
              </a:spcBef>
              <a:spcAft>
                <a:spcPts val="600"/>
              </a:spcAft>
            </a:pPr>
            <a:r>
              <a:rPr lang="pl-PL" sz="2000" b="1" dirty="0"/>
              <a:t>Regionalny Program Operacyjny Województwa Dolnośląskiego 2014-2020</a:t>
            </a:r>
            <a:br>
              <a:rPr lang="pl-PL" sz="2000" b="1" dirty="0"/>
            </a:br>
            <a:br>
              <a:rPr lang="pl-PL" sz="2000" b="1" dirty="0"/>
            </a:br>
            <a:r>
              <a:rPr lang="pl-PL" sz="2000" b="1" dirty="0"/>
              <a:t>OŚ PRIORYTETOWA 7 </a:t>
            </a:r>
            <a:br>
              <a:rPr lang="pl-PL" sz="2000" b="1" dirty="0"/>
            </a:br>
            <a:r>
              <a:rPr lang="pl-PL" sz="2000" b="1" dirty="0"/>
              <a:t>INFRASTRUKTURA EDUKACYJNA</a:t>
            </a:r>
            <a:br>
              <a:rPr lang="pl-PL" sz="2000" b="1" dirty="0"/>
            </a:br>
            <a:br>
              <a:rPr lang="pl-PL" sz="2000" b="1" dirty="0"/>
            </a:br>
            <a:r>
              <a:rPr lang="pl-PL" sz="2000" b="1" dirty="0"/>
              <a:t>Działanie 7.2. Inwestycje w edukację ponadgimnazjalną, w tym zawodową</a:t>
            </a:r>
            <a:br>
              <a:rPr lang="pl-PL" sz="2000" b="1" dirty="0"/>
            </a:br>
            <a:br>
              <a:rPr lang="pl-PL" sz="2000" b="1" dirty="0"/>
            </a:br>
            <a:r>
              <a:rPr lang="pl-PL" sz="2000" b="1" dirty="0"/>
              <a:t>Poddziałanie 7.2.1 Inwestycje w edukację ponadgimnazjalną, w tym zawodową </a:t>
            </a:r>
            <a:br>
              <a:rPr lang="pl-PL" sz="2000" b="1" dirty="0"/>
            </a:br>
            <a:r>
              <a:rPr lang="pl-PL" sz="2000" b="1" dirty="0"/>
              <a:t>– konkursy horyzontalne</a:t>
            </a:r>
            <a:br>
              <a:rPr lang="pl-PL" sz="2000" b="1" dirty="0"/>
            </a:br>
            <a:br>
              <a:rPr lang="pl-PL" sz="2000" b="1" dirty="0"/>
            </a:br>
            <a:r>
              <a:rPr lang="pl-PL" sz="2000" b="1" dirty="0"/>
              <a:t>INWESTYCJE W EDUKACJĘ PONADPODSTAWOWĄ ZAWODOWĄ</a:t>
            </a:r>
            <a:endParaRPr lang="pl-PL" sz="2000" dirty="0">
              <a:latin typeface="+mn-lt"/>
            </a:endParaRPr>
          </a:p>
          <a:p>
            <a:pPr algn="ctr">
              <a:spcBef>
                <a:spcPts val="0"/>
              </a:spcBef>
              <a:spcAft>
                <a:spcPts val="0"/>
              </a:spcAft>
            </a:pPr>
            <a:endParaRPr lang="pl-PL" sz="2000" b="1" dirty="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332656"/>
            <a:ext cx="8369622" cy="6408712"/>
          </a:xfrm>
          <a:prstGeom prst="rect">
            <a:avLst/>
          </a:prstGeom>
          <a:noFill/>
          <a:ln w="9525">
            <a:noFill/>
            <a:miter lim="800000"/>
            <a:headEnd/>
            <a:tailEnd/>
          </a:ln>
        </p:spPr>
        <p:txBody>
          <a:bodyPr wrap="square"/>
          <a:lstStyle/>
          <a:p>
            <a:pPr lvl="0" algn="ctr">
              <a:spcBef>
                <a:spcPts val="2400"/>
              </a:spcBef>
              <a:spcAft>
                <a:spcPts val="0"/>
              </a:spcAft>
              <a:buClr>
                <a:srgbClr val="000000"/>
              </a:buClr>
              <a:buSzPts val="1200"/>
              <a:tabLst>
                <a:tab pos="27051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Kwalifikowalność wydatków</a:t>
            </a: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Początkiem okresu kwalifikowalności wydatków jest 1 stycznia 2014 r.</a:t>
            </a: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Kwalifikowalność wydatków dla projektów współfinansowanych ze środków krajowych i unijnych w ramach RPO WD 2014-2020 musi być zgodna z przepisami unijnymi i krajowymi, w tym w szczególności z: </a:t>
            </a:r>
          </a:p>
          <a:p>
            <a:pPr marL="342900" lvl="0" indent="-342900">
              <a:spcAft>
                <a:spcPts val="0"/>
              </a:spcAft>
              <a:buFont typeface="+mj-lt"/>
              <a:buAutoNum type="arabicParenR"/>
              <a:tabLst>
                <a:tab pos="180340" algn="l"/>
              </a:tabLst>
            </a:pPr>
            <a:r>
              <a:rPr lang="pl-PL" sz="2000" dirty="0">
                <a:solidFill>
                  <a:srgbClr val="00000A"/>
                </a:solidFill>
                <a:latin typeface="Calibri" panose="020F0502020204030204" pitchFamily="34" charset="0"/>
                <a:ea typeface="Calibri" panose="020F0502020204030204" pitchFamily="34" charset="0"/>
                <a:cs typeface="Calibri" panose="020F0502020204030204" pitchFamily="34" charset="0"/>
              </a:rPr>
              <a:t>Rozporządzeniem ogólnym;</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mj-lt"/>
              <a:buAutoNum type="arabicParen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Rozporządzeniem Komisji (UE) nr 1407/2013 z dnia 18 grudnia 2013 r.  w sprawie stosowania art. 107 i 108 Traktatu o funkcjonowaniu Unii Europejskiej do pomocy </a:t>
            </a: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342900" lvl="0" indent="-342900">
              <a:spcAft>
                <a:spcPts val="0"/>
              </a:spcAft>
              <a:buFont typeface="+mj-lt"/>
              <a:buAutoNum type="arabicParenR"/>
              <a:tabLst>
                <a:tab pos="180340" algn="l"/>
              </a:tabLst>
            </a:pPr>
            <a:r>
              <a:rPr lang="pl-PL" sz="2000" dirty="0">
                <a:solidFill>
                  <a:srgbClr val="00000A"/>
                </a:solidFill>
                <a:latin typeface="Calibri" panose="020F0502020204030204" pitchFamily="34" charset="0"/>
                <a:ea typeface="Calibri" panose="020F0502020204030204" pitchFamily="34" charset="0"/>
                <a:cs typeface="Calibri" panose="020F0502020204030204" pitchFamily="34" charset="0"/>
              </a:rPr>
              <a:t>ustawą wdrożeniową; </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mj-lt"/>
              <a:buAutoNum type="arabicParenR"/>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ustawą Prawo zamówień publicznych;</a:t>
            </a:r>
          </a:p>
          <a:p>
            <a:pPr marL="342900" lvl="0" indent="-342900">
              <a:spcAft>
                <a:spcPts val="0"/>
              </a:spcAft>
              <a:buFont typeface="+mj-lt"/>
              <a:buAutoNum type="arabicParenR"/>
              <a:tabLst>
                <a:tab pos="180340" algn="l"/>
              </a:tabLst>
            </a:pP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„Wytycznymi w zakresie kwalifikowalności wydatków w ramach Europejskiego Funduszu Rozwoju Regionalnego, Europejskiego Funduszu Społecznego oraz Funduszu Spójności na lata 2014-2020”;</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342900" lvl="0" indent="-342900">
              <a:spcAft>
                <a:spcPts val="0"/>
              </a:spcAft>
              <a:buFont typeface="+mj-lt"/>
              <a:buAutoNum type="arabicParenR"/>
              <a:tabLst>
                <a:tab pos="180340" algn="l"/>
              </a:tabLst>
            </a:pPr>
            <a:r>
              <a:rPr lang="pl-PL" sz="2000" dirty="0">
                <a:solidFill>
                  <a:srgbClr val="00000A"/>
                </a:solidFill>
                <a:latin typeface="Calibri" panose="020F0502020204030204" pitchFamily="34" charset="0"/>
                <a:ea typeface="Calibri" panose="020F0502020204030204" pitchFamily="34" charset="0"/>
                <a:cs typeface="Calibri" panose="020F0502020204030204" pitchFamily="34" charset="0"/>
              </a:rPr>
              <a:t>Załącznikiem nr 7 do SZOOP, tj. „</a:t>
            </a:r>
            <a:r>
              <a:rPr lang="pl-PL" sz="2000" i="1" dirty="0">
                <a:solidFill>
                  <a:srgbClr val="00000A"/>
                </a:solidFill>
                <a:latin typeface="Calibri" panose="020F0502020204030204" pitchFamily="34" charset="0"/>
                <a:ea typeface="Calibri" panose="020F0502020204030204" pitchFamily="34" charset="0"/>
                <a:cs typeface="Calibri" panose="020F0502020204030204" pitchFamily="34" charset="0"/>
              </a:rPr>
              <a:t>Zasadami kwalifikowalności wydatków finansowanych z Europejskiego Funduszu Rozwoju Regionalnego w ramach Regionalnego Programu Operacyjnego Województwa Dolnośląskiego 2014-2020”</a:t>
            </a:r>
            <a:r>
              <a:rPr lang="pl-PL" sz="2000" dirty="0">
                <a:solidFill>
                  <a:srgbClr val="00000A"/>
                </a:solidFill>
                <a:latin typeface="Calibri" panose="020F0502020204030204" pitchFamily="34" charset="0"/>
                <a:ea typeface="Calibri" panose="020F0502020204030204" pitchFamily="34" charset="0"/>
                <a:cs typeface="Calibri" panose="020F0502020204030204" pitchFamily="34" charset="0"/>
              </a:rPr>
              <a:t>. </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78208035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332656"/>
            <a:ext cx="8369622" cy="6408712"/>
          </a:xfrm>
          <a:prstGeom prst="rect">
            <a:avLst/>
          </a:prstGeom>
          <a:noFill/>
          <a:ln w="9525">
            <a:noFill/>
            <a:miter lim="800000"/>
            <a:headEnd/>
            <a:tailEnd/>
          </a:ln>
        </p:spPr>
        <p:txBody>
          <a:bodyPr wrap="square"/>
          <a:lstStyle/>
          <a:p>
            <a:pPr lvl="0" algn="ctr">
              <a:spcBef>
                <a:spcPts val="2400"/>
              </a:spcBef>
              <a:spcAft>
                <a:spcPts val="0"/>
              </a:spcAft>
              <a:buClr>
                <a:srgbClr val="000000"/>
              </a:buClr>
              <a:buSzPts val="1200"/>
              <a:tabLst>
                <a:tab pos="27051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Kwalifikowalność wydatków</a:t>
            </a: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Na etapie oceny wniosków o dofinansowanie analizie poddana jest potencjalna kwalifikowalność wydatków ujętych we wniosku. Przyjęcie danego projektu do realizacji i podpisanie z Beneficjentem umowy o dofinansowanie/decyzji o dofinansowaniu nie oznacza, że wszystkie wydatki ujęte we wniosku o dofinansowanie, a przedstawione przez Beneficjenta do rozliczenia w trakcie realizacji projektu, będą kwalifikować się do współfinansowania. </a:t>
            </a: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Ocena kwalifikowalności wydatków polegająca na analizie zgodności jego poniesienia z obowiązującymi przepisami dokonywana jest w trakcie realizacji projektu oraz po jego zakończeniu – na etapie oceny przedkładanych wniosków o płatność oraz na etapie kontroli projektu.</a:t>
            </a:r>
          </a:p>
          <a:p>
            <a:pPr>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76205648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52636"/>
            <a:ext cx="8369622" cy="6552728"/>
          </a:xfrm>
          <a:prstGeom prst="rect">
            <a:avLst/>
          </a:prstGeom>
          <a:noFill/>
          <a:ln w="9525">
            <a:noFill/>
            <a:miter lim="800000"/>
            <a:headEnd/>
            <a:tailEnd/>
          </a:ln>
        </p:spPr>
        <p:txBody>
          <a:bodyPr wrap="square"/>
          <a:lstStyle/>
          <a:p>
            <a:pPr algn="ctr">
              <a:lnSpc>
                <a:spcPct val="150000"/>
              </a:lnSpc>
              <a:spcBef>
                <a:spcPts val="2400"/>
              </a:spcBef>
              <a:spcAft>
                <a:spcPts val="0"/>
              </a:spcAft>
              <a:buClr>
                <a:srgbClr val="000000"/>
              </a:buClr>
              <a:buSzPts val="1200"/>
              <a:tabLst>
                <a:tab pos="18034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Typy Wnioskodawców/Beneficjentów oraz Partnerów</a:t>
            </a:r>
          </a:p>
          <a:p>
            <a:pPr marL="457200">
              <a:lnSpc>
                <a:spcPct val="150000"/>
              </a:lnSpc>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457200">
              <a:lnSpc>
                <a:spcPct val="150000"/>
              </a:lnSpc>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457200">
              <a:lnSpc>
                <a:spcPct val="150000"/>
              </a:lnSpc>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O dofinansowanie w ramach konkursu mogą ubiegać się:</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Bef>
                <a:spcPts val="200"/>
              </a:spcBef>
              <a:spcAft>
                <a:spcPts val="200"/>
              </a:spcAft>
              <a:buFont typeface="Wingdings" panose="05000000000000000000" pitchFamily="2" charset="2"/>
              <a:buChar char=""/>
              <a:tabLst>
                <a:tab pos="180340" algn="l"/>
                <a:tab pos="27051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jednostki samorządu terytorialnego, ich związki i stowarzyszenia;</a:t>
            </a:r>
          </a:p>
          <a:p>
            <a:pPr marL="342900" lvl="0" indent="-342900">
              <a:lnSpc>
                <a:spcPct val="115000"/>
              </a:lnSpc>
              <a:spcBef>
                <a:spcPts val="200"/>
              </a:spcBef>
              <a:spcAft>
                <a:spcPts val="200"/>
              </a:spcAft>
              <a:buFont typeface="Wingdings" panose="05000000000000000000" pitchFamily="2" charset="2"/>
              <a:buChar char=""/>
              <a:tabLst>
                <a:tab pos="180340" algn="l"/>
                <a:tab pos="27051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jednostki organizacyjne JST;</a:t>
            </a:r>
          </a:p>
          <a:p>
            <a:pPr marL="342900" lvl="0" indent="-342900">
              <a:lnSpc>
                <a:spcPct val="115000"/>
              </a:lnSpc>
              <a:spcBef>
                <a:spcPts val="200"/>
              </a:spcBef>
              <a:spcAft>
                <a:spcPts val="200"/>
              </a:spcAft>
              <a:buFont typeface="Wingdings" panose="05000000000000000000" pitchFamily="2" charset="2"/>
              <a:buChar char=""/>
              <a:tabLst>
                <a:tab pos="180340" algn="l"/>
                <a:tab pos="27051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organy prowadzące szkoły, w tym organizacje pozarządowe;</a:t>
            </a:r>
          </a:p>
          <a:p>
            <a:pPr marL="342900" lvl="0" indent="-342900">
              <a:lnSpc>
                <a:spcPct val="115000"/>
              </a:lnSpc>
              <a:spcBef>
                <a:spcPts val="200"/>
              </a:spcBef>
              <a:spcAft>
                <a:spcPts val="200"/>
              </a:spcAft>
              <a:buFont typeface="Wingdings" panose="05000000000000000000" pitchFamily="2" charset="2"/>
              <a:buChar char=""/>
              <a:tabLst>
                <a:tab pos="180340" algn="l"/>
                <a:tab pos="27051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specjalne ośrodki szkolno-wychowawcze.</a:t>
            </a:r>
          </a:p>
          <a:p>
            <a:pPr marL="180340" indent="-6350">
              <a:lnSpc>
                <a:spcPct val="115000"/>
              </a:lnSpc>
              <a:spcBef>
                <a:spcPts val="200"/>
              </a:spcBef>
              <a:spcAft>
                <a:spcPts val="200"/>
              </a:spcAft>
              <a:tabLst>
                <a:tab pos="180340"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Partnerem w projekcie może być tylko podmiot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wskazany powyżej.</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21221877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251520" y="152636"/>
            <a:ext cx="8657654" cy="6552728"/>
          </a:xfrm>
          <a:prstGeom prst="rect">
            <a:avLst/>
          </a:prstGeom>
          <a:noFill/>
          <a:ln w="9525">
            <a:noFill/>
            <a:miter lim="800000"/>
            <a:headEnd/>
            <a:tailEnd/>
          </a:ln>
        </p:spPr>
        <p:txBody>
          <a:bodyPr wrap="square"/>
          <a:lstStyle/>
          <a:p>
            <a:pPr algn="ctr">
              <a:lnSpc>
                <a:spcPct val="150000"/>
              </a:lnSpc>
              <a:spcBef>
                <a:spcPts val="2400"/>
              </a:spcBef>
              <a:spcAft>
                <a:spcPts val="0"/>
              </a:spcAft>
              <a:buClr>
                <a:srgbClr val="000000"/>
              </a:buClr>
              <a:buSzPts val="1200"/>
              <a:tabLst>
                <a:tab pos="18034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Typy Wnioskodawców/Beneficjentów oraz Partnerów</a:t>
            </a:r>
          </a:p>
          <a:p>
            <a:pPr marL="457200">
              <a:lnSpc>
                <a:spcPct val="150000"/>
              </a:lnSpc>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marL="457200">
              <a:lnSpc>
                <a:spcPct val="150000"/>
              </a:lnSpc>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W ramach konkursu o dofinansowanie nie mogą ubiegać się podmioty: </a:t>
            </a:r>
          </a:p>
          <a:p>
            <a:pPr marL="457200">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a)	które zostały wykluczone z możliwości otrzymania środków przeznaczonych na realizację programów finansowanych z udziałem środków europejskich, na podstawie art. 207 o finansach publicznych; </a:t>
            </a:r>
          </a:p>
          <a:p>
            <a:pPr marL="457200">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b)	na których ciąży obowiązek zwrotu pomocy wynikający z decyzji KE uznającej pomoc za niezgodną z prawem oraz ze wspólnym rynkiem w rozumieniu art. 107 TFUE; </a:t>
            </a:r>
          </a:p>
          <a:p>
            <a:pPr marL="457200">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c)	karane na mocy zapisów ustawy z dnia 15 czerwca 2012 r. o skutkach powierzania wykonywania pracy cudzoziemcom przebywającym wbrew przepisom na terytorium Rzeczpospolitej Polskiej, zakazem dostępu do środków, o których mowa w art. 5 ust. 3 pkt 1 i 4 ustawy z dnia 27 sierpnia 2009 r. o finansach publicznych; </a:t>
            </a:r>
          </a:p>
          <a:p>
            <a:pPr marL="457200">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d)	karane na podstawie art. 9 ust. 1 pkt 2a ustawy z dnia 28 października 2002 r. o odpowiedzialności podmiotów zbiorowych za czyny zabronione pod groźbą kary;</a:t>
            </a:r>
          </a:p>
          <a:p>
            <a:pPr marL="457200">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e)	przedsiębiorstwa w trudnej sytuacji w rozumieniu unijnych przepisów dotyczących pomocy państwa.</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76622264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lvl="0"/>
            <a:endParaRPr lang="pl-PL" b="1" dirty="0"/>
          </a:p>
          <a:p>
            <a:pPr lvl="0" algn="ctr"/>
            <a:r>
              <a:rPr lang="pl-PL" b="1" dirty="0"/>
              <a:t>Kwota przeznaczona na dofinansowanie projektów w konkursie</a:t>
            </a:r>
          </a:p>
          <a:p>
            <a:pPr marL="42545" indent="-6350">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Alokacja przeznaczona na konkurs wynosi </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4</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600 000 EUR, tj. 19 877 520 PLN </a:t>
            </a:r>
          </a:p>
          <a:p>
            <a:pPr marL="42545" indent="-6350">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(zgodnie z obowiązującym w grudniu 2019 r. kursem Europejskiego Banku Centralnego (EBC), tj. 1 EUR = 4,3212 PLN). </a:t>
            </a:r>
          </a:p>
          <a:p>
            <a:pPr marL="42545" indent="-6350">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Ze względu na kurs euro kwota dostępnej alokacji może ulec zmianie. </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Dokładna kwota dofinansowania (zł) zostanie określona na etapie zatwierdzania listy ocenionych projektów, tj. rozstrzygnięcia konkursu (wyboru do dofinansowania).</a:t>
            </a:r>
          </a:p>
          <a:p>
            <a:pPr marL="42545" indent="-6350">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spcAft>
                <a:spcPts val="0"/>
              </a:spcAft>
            </a:pPr>
            <a:endParaRPr lang="pl-PL"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pPr>
            <a:r>
              <a:rPr lang="pl-PL" sz="1600" dirty="0">
                <a:solidFill>
                  <a:srgbClr val="000000"/>
                </a:solidFill>
                <a:latin typeface="Calibri" panose="020F0502020204030204" pitchFamily="34" charset="0"/>
                <a:ea typeface="Calibri" panose="020F0502020204030204" pitchFamily="34" charset="0"/>
                <a:cs typeface="Calibri" panose="020F0502020204030204" pitchFamily="34" charset="0"/>
              </a:rPr>
              <a:t>Kwota alokacji do czasu rozstrzygnięcia naboru może ulec zmniejszeniu również ze względu na wybór w ramach Działania projektów do dofinansowania w wyniku przeprowadzonej procedury odwoławczej. </a:t>
            </a:r>
          </a:p>
          <a:p>
            <a:pPr marL="42545" indent="-6350">
              <a:spcAft>
                <a:spcPts val="0"/>
              </a:spcAft>
            </a:pPr>
            <a:endParaRPr lang="pl-PL"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pPr>
            <a:r>
              <a:rPr lang="pl-PL" sz="1600" dirty="0">
                <a:solidFill>
                  <a:srgbClr val="000000"/>
                </a:solidFill>
                <a:latin typeface="Calibri" panose="020F0502020204030204" pitchFamily="34" charset="0"/>
                <a:ea typeface="Calibri" panose="020F0502020204030204" pitchFamily="34" charset="0"/>
                <a:cs typeface="Calibri" panose="020F0502020204030204" pitchFamily="34" charset="0"/>
              </a:rPr>
              <a:t>IOK może zwiększyć kwotę przeznaczoną na dofinansowanie projektów w konkursie w trakcie trwania naboru (poprzez zmianę Regulaminu konkursu) lub po rozstrzygnięciu konkursu –  z uwzględnieniem możliwości dofinansowania kolejnych projektów na liście według liczby otrzymanych punktów, zgodnie z zasadą równego traktowania (dofinansowanie wszystkich projektów, które uzyskały wymaganą liczbę punktów albo dofinansowanie kolejno projektów, które uzyskały wymaganą liczbę punktów oraz taką samą ocenę).</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983973360"/>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lvl="0"/>
            <a:endParaRPr lang="pl-PL" b="1" dirty="0">
              <a:latin typeface="+mn-lt"/>
            </a:endParaRPr>
          </a:p>
          <a:p>
            <a:pPr lvl="0"/>
            <a:endParaRPr lang="pl-PL" b="1" dirty="0">
              <a:latin typeface="+mn-lt"/>
            </a:endParaRPr>
          </a:p>
          <a:p>
            <a:pPr lvl="0"/>
            <a:endParaRPr lang="pl-PL" b="1" dirty="0">
              <a:latin typeface="+mn-lt"/>
            </a:endParaRPr>
          </a:p>
          <a:p>
            <a:pPr lvl="0"/>
            <a:endParaRPr lang="pl-PL" b="1" dirty="0">
              <a:latin typeface="+mn-lt"/>
            </a:endParaRPr>
          </a:p>
          <a:p>
            <a:pPr lvl="0"/>
            <a:endParaRPr lang="pl-PL" b="1" dirty="0">
              <a:latin typeface="+mn-lt"/>
            </a:endParaRPr>
          </a:p>
          <a:p>
            <a:pPr lvl="0"/>
            <a:r>
              <a:rPr lang="pl-PL" sz="2000" b="1" dirty="0">
                <a:latin typeface="+mn-lt"/>
              </a:rPr>
              <a:t>Maksymalna wartość wydatków kwalifikowalnych projektu</a:t>
            </a:r>
          </a:p>
          <a:p>
            <a:r>
              <a:rPr lang="pl-PL" sz="2000" dirty="0">
                <a:latin typeface="+mn-lt"/>
              </a:rPr>
              <a:t>Maksymalna wartość wydatków kwalifikowalnych dla projektów realizowanych w ramach Działania 7.2 to 12 000 000 PLN (z zastrzeżeniem dotyczącym maksymalnej wartości wnioskowanego dofinansowania] </a:t>
            </a:r>
          </a:p>
          <a:p>
            <a:r>
              <a:rPr lang="pl-PL" sz="2000" dirty="0">
                <a:latin typeface="+mn-lt"/>
              </a:rPr>
              <a:t>Maksymalna wartość dotyczy jednej szkoły/placówki.</a:t>
            </a:r>
          </a:p>
          <a:p>
            <a:r>
              <a:rPr lang="pl-PL" sz="2000" dirty="0">
                <a:latin typeface="+mn-lt"/>
              </a:rPr>
              <a:t> </a:t>
            </a:r>
          </a:p>
          <a:p>
            <a:pPr lvl="0"/>
            <a:r>
              <a:rPr lang="pl-PL" sz="2000" b="1" dirty="0">
                <a:latin typeface="+mn-lt"/>
              </a:rPr>
              <a:t>Minimalna wartość wnioskowanego dofinansowania</a:t>
            </a:r>
          </a:p>
          <a:p>
            <a:r>
              <a:rPr lang="pl-PL" sz="2000" dirty="0">
                <a:latin typeface="+mn-lt"/>
              </a:rPr>
              <a:t>Minimalna wartość wnioskowanego dofinansowania:</a:t>
            </a:r>
          </a:p>
          <a:p>
            <a:pPr lvl="0"/>
            <a:r>
              <a:rPr lang="pl-PL" sz="2000" b="1" dirty="0">
                <a:latin typeface="+mn-lt"/>
              </a:rPr>
              <a:t>50 000 PLN</a:t>
            </a:r>
            <a:r>
              <a:rPr lang="pl-PL" sz="2000" dirty="0">
                <a:latin typeface="+mn-lt"/>
              </a:rPr>
              <a:t> w przypadku projektów dotyczących wyłącznie wyposażenia;</a:t>
            </a:r>
          </a:p>
          <a:p>
            <a:pPr lvl="0"/>
            <a:r>
              <a:rPr lang="pl-PL" sz="2000" b="1" dirty="0">
                <a:latin typeface="+mn-lt"/>
              </a:rPr>
              <a:t>100 000 PLN</a:t>
            </a:r>
            <a:r>
              <a:rPr lang="pl-PL" sz="2000" dirty="0">
                <a:latin typeface="+mn-lt"/>
              </a:rPr>
              <a:t> w przypadku pozostałych projektów – infrastrukturalnych.</a:t>
            </a:r>
          </a:p>
          <a:p>
            <a:r>
              <a:rPr lang="pl-PL" sz="2000" dirty="0">
                <a:latin typeface="+mn-lt"/>
              </a:rPr>
              <a:t> </a:t>
            </a:r>
          </a:p>
          <a:p>
            <a:pPr lvl="0"/>
            <a:r>
              <a:rPr lang="pl-PL" sz="2000" b="1" dirty="0">
                <a:latin typeface="+mn-lt"/>
              </a:rPr>
              <a:t>Maksymalna wartość wnioskowanego dofinansowania</a:t>
            </a:r>
          </a:p>
          <a:p>
            <a:r>
              <a:rPr lang="pl-PL" sz="2000" b="1" dirty="0">
                <a:latin typeface="+mn-lt"/>
              </a:rPr>
              <a:t>Wnioskowana w projekcie wartość dofinansowania w ramach konkursu nie może być większa niż alokacja przeznaczona na konkurs, tj. 19 877 520 PLN.</a:t>
            </a:r>
            <a:endParaRPr lang="pl-PL" sz="2000" dirty="0">
              <a:latin typeface="+mn-lt"/>
            </a:endParaRP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137503089"/>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lvl="0"/>
            <a:endParaRPr lang="pl-PL" b="1" dirty="0">
              <a:latin typeface="+mn-lt"/>
            </a:endParaRPr>
          </a:p>
          <a:p>
            <a:pPr lvl="0" algn="ctr"/>
            <a:r>
              <a:rPr lang="pl-PL" sz="2000" b="1" dirty="0">
                <a:latin typeface="+mn-lt"/>
              </a:rPr>
              <a:t>Poziom dofinansowania i wkładu własnego</a:t>
            </a:r>
          </a:p>
          <a:p>
            <a:pPr lvl="0" algn="ctr">
              <a:spcBef>
                <a:spcPts val="2400"/>
              </a:spcBef>
              <a:spcAft>
                <a:spcPts val="0"/>
              </a:spcAft>
              <a:buClr>
                <a:srgbClr val="000000"/>
              </a:buClr>
              <a:buSzPts val="1200"/>
              <a:tabLst>
                <a:tab pos="270510" algn="l"/>
              </a:tabLst>
            </a:pPr>
            <a:r>
              <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Maksymalny dopuszczalny poziom dofinansowania projektu lub maksymalna dopuszczalna kwota  dofinansowania projektu:</a:t>
            </a:r>
          </a:p>
          <a:p>
            <a:pPr marL="42545" indent="-6350">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Maksymalny poziom dofinansowania UE na poziomie projektu wynosi: </a:t>
            </a:r>
          </a:p>
          <a:p>
            <a:pPr marL="342900" lvl="0" indent="-342900">
              <a:spcAft>
                <a:spcPts val="0"/>
              </a:spcAft>
              <a:buFont typeface="+mj-lt"/>
              <a:buAutoNum type="arabicParenR"/>
              <a:tabLst>
                <a:tab pos="180340" algn="l"/>
              </a:tabLs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w przypadku projektu nieobjętego pomocą publiczną – maksymalnie 85% kosztów kwalifikowalnych;</a:t>
            </a:r>
          </a:p>
          <a:p>
            <a:pPr marL="342900" lvl="0" indent="-342900">
              <a:spcAft>
                <a:spcPts val="0"/>
              </a:spcAft>
              <a:buFont typeface="+mj-lt"/>
              <a:buAutoNum type="arabicParenR"/>
              <a:tabLst>
                <a:tab pos="180340" algn="l"/>
              </a:tabLs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w przypadku projektu (lub jego części) objętego pomocą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maksymalny poziom dofinansowania wyniesie 85% z zastrzeżeniem, że całkowita kwota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dla danego podmiotu w okresie trzech lat podatkowych (z uwzględnieniem wnioskowanej kwoty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oraz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otrzymanej z innych źródeł) nie może przekroczyć równowartości 200 000 EUR.</a:t>
            </a:r>
          </a:p>
          <a:p>
            <a:pPr lvl="0" algn="ctr">
              <a:spcAft>
                <a:spcPts val="0"/>
              </a:spcAft>
              <a:tabLst>
                <a:tab pos="180340" algn="l"/>
              </a:tabLst>
            </a:pPr>
            <a:endPar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lvl="0" algn="ctr">
              <a:spcAft>
                <a:spcPts val="0"/>
              </a:spcAft>
              <a:tabLst>
                <a:tab pos="180340" algn="l"/>
              </a:tabLst>
            </a:pPr>
            <a:r>
              <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Minimalny wkład własny jako % wydatków kwalifikowalnych:</a:t>
            </a:r>
          </a:p>
          <a:p>
            <a:pPr>
              <a:spcAft>
                <a:spcPts val="0"/>
              </a:spcAf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Minimalny wkład własny (pokryty ze środków własnych lub innych źródeł finansowania) wynosi: </a:t>
            </a:r>
          </a:p>
          <a:p>
            <a:pPr marL="342900" lvl="0" indent="-342900">
              <a:spcAft>
                <a:spcPts val="0"/>
              </a:spcAft>
              <a:buFont typeface="+mj-lt"/>
              <a:buAutoNum type="arabicParenR"/>
              <a:tabLst>
                <a:tab pos="180340" algn="l"/>
              </a:tabLs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w przypadku projektu bez pomocy publicznej – 15 % kosztów kwalifikowalnych;</a:t>
            </a:r>
          </a:p>
          <a:p>
            <a:pPr marL="342900" lvl="0" indent="-342900">
              <a:spcAft>
                <a:spcPts val="0"/>
              </a:spcAft>
              <a:buFont typeface="+mj-lt"/>
              <a:buAutoNum type="arabicParenR"/>
              <a:tabLst>
                <a:tab pos="180340" algn="l"/>
              </a:tabLst>
            </a:pP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w przypadku wydatków objętych pomocą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 </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15 % kosztów kwalifikowalnych z zastrzeżeniem, że całkowita kwota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dla danego podmiotu w okresie trzech lat podatkowych (z uwzględnieniem wnioskowanej kwoty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oraz pomocy </a:t>
            </a:r>
            <a:r>
              <a:rPr lang="pl-PL" i="1" dirty="0">
                <a:solidFill>
                  <a:srgbClr val="000000"/>
                </a:solidFill>
                <a:latin typeface="Calibri" panose="020F0502020204030204" pitchFamily="34" charset="0"/>
                <a:ea typeface="Calibri" panose="020F0502020204030204" pitchFamily="34" charset="0"/>
                <a:cs typeface="Calibri" panose="020F0502020204030204" pitchFamily="34" charset="0"/>
              </a:rPr>
              <a:t>de minimis</a:t>
            </a:r>
            <a:r>
              <a:rPr lang="pl-PL" dirty="0">
                <a:solidFill>
                  <a:srgbClr val="000000"/>
                </a:solidFill>
                <a:latin typeface="Calibri" panose="020F0502020204030204" pitchFamily="34" charset="0"/>
                <a:ea typeface="Calibri" panose="020F0502020204030204" pitchFamily="34" charset="0"/>
                <a:cs typeface="Calibri" panose="020F0502020204030204" pitchFamily="34" charset="0"/>
              </a:rPr>
              <a:t> otrzymanej z innych źródeł) nie może przekroczyć równowartości 200 000 EUR.</a:t>
            </a:r>
          </a:p>
          <a:p>
            <a:pPr lvl="0"/>
            <a:endParaRPr lang="pl-PL" b="1" dirty="0">
              <a:latin typeface="+mn-lt"/>
            </a:endParaRP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64904659"/>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188640"/>
            <a:ext cx="8369622" cy="6552728"/>
          </a:xfrm>
          <a:prstGeom prst="rect">
            <a:avLst/>
          </a:prstGeom>
          <a:noFill/>
          <a:ln w="9525">
            <a:noFill/>
            <a:miter lim="800000"/>
            <a:headEnd/>
            <a:tailEnd/>
          </a:ln>
        </p:spPr>
        <p:txBody>
          <a:bodyPr wrap="square"/>
          <a:lstStyle/>
          <a:p>
            <a:pPr lvl="0" algn="ctr">
              <a:lnSpc>
                <a:spcPct val="150000"/>
              </a:lnSpc>
              <a:spcBef>
                <a:spcPts val="2400"/>
              </a:spcBef>
              <a:spcAft>
                <a:spcPts val="0"/>
              </a:spcAft>
              <a:buClr>
                <a:srgbClr val="000000"/>
              </a:buClr>
              <a:buSzPts val="1200"/>
              <a:tabLst>
                <a:tab pos="270510" algn="l"/>
              </a:tabLst>
            </a:pPr>
            <a:r>
              <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publiczna i </a:t>
            </a:r>
            <a:r>
              <a:rPr lang="pl-PL" b="1" i="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de minimis</a:t>
            </a:r>
            <a:endParaRPr lang="pl-PL" b="1" dirty="0">
              <a:latin typeface="+mn-lt"/>
            </a:endParaRPr>
          </a:p>
          <a:p>
            <a:pPr marL="42545" indent="-6350">
              <a:spcAft>
                <a:spcPts val="0"/>
              </a:spcAft>
              <a:tabLst>
                <a:tab pos="291465" algn="l"/>
              </a:tabLs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tabLst>
                <a:tab pos="291465" algn="l"/>
              </a:tabLs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Co do zasady</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w przypadku Działania 7.2 Inwestycje w edukację ponadgimnazjalną, w tym zawodową ] wyklucza się wystąpienie pomocy publicznej – do działalności mieszczącej się w ramach krajowego systemu edukacji nie mają zastosowania przepisy dotyczące pomocy publicznej (działalność ta nie stanowi działalności gospodarczej w rozumieniu przepisów wspólnotowych). Biorąc pod uwagę specyfikę projektów oraz (typ) Wnioskodawców, którzy mogą otrzymać dofinansowanie, mamy do czynienia z podmiotami, których działalność jest w głównej mierze finansowana ze środków publicznych i służy wykonywaniu zadań przypisywanych państwu, a jako takie będą mieścić się w krajowym systemie edukacji w zakresie nie skutkującym wystąpieniem pomocy publicznej. Do zakwalifikowania projektu jako służącego realizacji zadań w ramach krajowego systemu edukacji koniecznym jest jego powiązanie z działalnością wykonywaną na podstawie wymogów programowych i organizacyjnych ustalanych przez władze publiczne (programy nauczania, organizacja nauki). </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W ramach wytworzonej (wspartej) w projekcie infrastruktury</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co do zasady, </a:t>
            </a: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nie powinna być prowadzona działalność wykraczająca poza cele statutowe finansowane ze środków publicznych</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34642460"/>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188640"/>
            <a:ext cx="8369622" cy="6552728"/>
          </a:xfrm>
          <a:prstGeom prst="rect">
            <a:avLst/>
          </a:prstGeom>
          <a:noFill/>
          <a:ln w="9525">
            <a:noFill/>
            <a:miter lim="800000"/>
            <a:headEnd/>
            <a:tailEnd/>
          </a:ln>
        </p:spPr>
        <p:txBody>
          <a:bodyPr wrap="square"/>
          <a:lstStyle/>
          <a:p>
            <a:pPr lvl="0" algn="ctr">
              <a:lnSpc>
                <a:spcPct val="150000"/>
              </a:lnSpc>
              <a:spcBef>
                <a:spcPts val="2400"/>
              </a:spcBef>
              <a:spcAft>
                <a:spcPts val="0"/>
              </a:spcAft>
              <a:buClr>
                <a:srgbClr val="000000"/>
              </a:buClr>
              <a:buSzPts val="1200"/>
              <a:tabLst>
                <a:tab pos="270510" algn="l"/>
              </a:tabLst>
            </a:pPr>
            <a:r>
              <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publiczna i </a:t>
            </a:r>
            <a:r>
              <a:rPr lang="pl-PL" b="1" i="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de minimis</a:t>
            </a:r>
            <a:endParaRPr lang="pl-PL" b="1" dirty="0">
              <a:latin typeface="+mn-lt"/>
            </a:endParaRPr>
          </a:p>
          <a:p>
            <a:pPr marL="42545" indent="-6350">
              <a:spcAft>
                <a:spcPts val="0"/>
              </a:spcAft>
              <a:tabLst>
                <a:tab pos="291465" algn="l"/>
              </a:tabLs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tabLst>
                <a:tab pos="291465" algn="l"/>
              </a:tabLs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tabLst>
                <a:tab pos="291465" algn="l"/>
              </a:tabLs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Jeżeli w ramach projektu zakłada się występowanie zakresu wychodzącego poza krajowy system edukacji, wówczas projekt będzie objęty pomocą publiczną:</a:t>
            </a:r>
          </a:p>
          <a:p>
            <a:pPr marL="342900" lvl="0" indent="-342900">
              <a:lnSpc>
                <a:spcPct val="115000"/>
              </a:lnSpc>
              <a:spcBef>
                <a:spcPts val="200"/>
              </a:spcBef>
              <a:spcAft>
                <a:spcPts val="200"/>
              </a:spcAft>
              <a:buFont typeface="Wingdings" panose="05000000000000000000" pitchFamily="2" charset="2"/>
              <a:buChar char=""/>
              <a:tabLst>
                <a:tab pos="180340" algn="l"/>
              </a:tabLs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częściowo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(jeżeli jest możliwe wyraźne wyodrębnienie w oparciu o wydatki tych dwóch działalności) – jako projekt „mieszany” objęty w części pomocą publiczną, a w części wsparciem niestanowiącym pomocy;</a:t>
            </a:r>
          </a:p>
          <a:p>
            <a:pPr marL="42545" indent="-6350">
              <a:lnSpc>
                <a:spcPct val="150000"/>
              </a:lnSpc>
              <a:spcAft>
                <a:spcPts val="0"/>
              </a:spcAft>
              <a:tabLst>
                <a:tab pos="291465" algn="l"/>
              </a:tabLst>
            </a:pPr>
            <a:r>
              <a:rPr lang="pl-PL" sz="2000" i="1" dirty="0">
                <a:solidFill>
                  <a:srgbClr val="000000"/>
                </a:solidFill>
                <a:latin typeface="Calibri" panose="020F0502020204030204" pitchFamily="34" charset="0"/>
                <a:ea typeface="Calibri" panose="020F0502020204030204" pitchFamily="34" charset="0"/>
                <a:cs typeface="Calibri" panose="020F0502020204030204" pitchFamily="34" charset="0"/>
              </a:rPr>
              <a:t>W takim przypadku należy pamiętać o konieczności prowadzenia rozdzielnej rachunkowości dla tych dwóch typów działalności – przez cały okres realizacji projektu i okres trwałości. Konsekwencją niedochowania powyższych warunków w okresie trwałości projektu może być częściowy lub całkowity zwrot dofinansowania.</a:t>
            </a: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15000"/>
              </a:lnSpc>
              <a:spcBef>
                <a:spcPts val="200"/>
              </a:spcBef>
              <a:spcAft>
                <a:spcPts val="200"/>
              </a:spcAft>
              <a:buFont typeface="Wingdings" panose="05000000000000000000" pitchFamily="2" charset="2"/>
              <a:buChar char=""/>
              <a:tabLst>
                <a:tab pos="180340" algn="l"/>
              </a:tabLs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całkowicie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(jeżeli nie jest możliwe wyraźne wyodrębnienie w oparciu o wydatki tych dwóch działalności).</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149989798"/>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188640"/>
            <a:ext cx="8369622" cy="6552728"/>
          </a:xfrm>
          <a:prstGeom prst="rect">
            <a:avLst/>
          </a:prstGeom>
          <a:noFill/>
          <a:ln w="9525">
            <a:noFill/>
            <a:miter lim="800000"/>
            <a:headEnd/>
            <a:tailEnd/>
          </a:ln>
        </p:spPr>
        <p:txBody>
          <a:bodyPr wrap="square"/>
          <a:lstStyle/>
          <a:p>
            <a:pPr lvl="0" algn="ctr">
              <a:lnSpc>
                <a:spcPct val="150000"/>
              </a:lnSpc>
              <a:spcBef>
                <a:spcPts val="2400"/>
              </a:spcBef>
              <a:spcAft>
                <a:spcPts val="0"/>
              </a:spcAft>
              <a:buClr>
                <a:srgbClr val="000000"/>
              </a:buClr>
              <a:buSzPts val="1200"/>
              <a:tabLst>
                <a:tab pos="270510" algn="l"/>
              </a:tabLst>
            </a:pPr>
            <a:r>
              <a:rPr lang="pl-PL"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publiczna i </a:t>
            </a:r>
            <a:r>
              <a:rPr lang="pl-PL" b="1" i="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pomoc de minimis</a:t>
            </a:r>
            <a:endParaRPr lang="pl-PL" b="1" dirty="0">
              <a:latin typeface="+mn-lt"/>
            </a:endParaRPr>
          </a:p>
          <a:p>
            <a:pPr marL="42545" indent="-6350">
              <a:spcAft>
                <a:spcPts val="0"/>
              </a:spcAft>
              <a:tabLst>
                <a:tab pos="291465" algn="l"/>
              </a:tabLst>
            </a:pPr>
            <a:endPar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tabLst>
                <a:tab pos="291465" algn="l"/>
              </a:tabLs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endParaRPr lang="pl-PL" b="1" dirty="0">
              <a:latin typeface="+mn-lt"/>
            </a:endParaRPr>
          </a:p>
          <a:p>
            <a:r>
              <a:rPr lang="pl-PL" b="1" dirty="0">
                <a:latin typeface="+mn-lt"/>
              </a:rPr>
              <a:t>W przypadku wystąpienia w projekcie pomocy publicznej udzielana będzie </a:t>
            </a:r>
            <a:r>
              <a:rPr lang="pl-PL" b="1" u="sng" dirty="0">
                <a:latin typeface="+mn-lt"/>
              </a:rPr>
              <a:t>wyłącznie pomoc </a:t>
            </a:r>
            <a:r>
              <a:rPr lang="pl-PL" b="1" i="1" u="sng" dirty="0">
                <a:latin typeface="+mn-lt"/>
              </a:rPr>
              <a:t>de minimis</a:t>
            </a:r>
            <a:r>
              <a:rPr lang="pl-PL" dirty="0">
                <a:latin typeface="+mn-lt"/>
              </a:rPr>
              <a:t>, pomoc udzielana jest w oparciu o </a:t>
            </a:r>
            <a:r>
              <a:rPr lang="pl-PL" b="1" dirty="0">
                <a:latin typeface="+mn-lt"/>
              </a:rPr>
              <a:t>Rozporządzenia Ministra Infrastruktury i Rozwoju z dnia 19 marca 2015 r. w sprawie udzielania pomocy </a:t>
            </a:r>
            <a:r>
              <a:rPr lang="pl-PL" b="1" i="1" dirty="0">
                <a:latin typeface="+mn-lt"/>
              </a:rPr>
              <a:t>de minimis w</a:t>
            </a:r>
            <a:r>
              <a:rPr lang="pl-PL" b="1" dirty="0">
                <a:latin typeface="+mn-lt"/>
              </a:rPr>
              <a:t> ramach regionalnych programów operacyjnych na lata 2014-2020.</a:t>
            </a:r>
            <a:endParaRPr lang="pl-PL" dirty="0">
              <a:latin typeface="+mn-lt"/>
            </a:endParaRPr>
          </a:p>
          <a:p>
            <a:r>
              <a:rPr lang="pl-PL" dirty="0">
                <a:latin typeface="+mn-lt"/>
              </a:rPr>
              <a:t> </a:t>
            </a:r>
          </a:p>
          <a:p>
            <a:r>
              <a:rPr lang="pl-PL" dirty="0">
                <a:latin typeface="+mn-lt"/>
              </a:rPr>
              <a:t>Pomocą </a:t>
            </a:r>
            <a:r>
              <a:rPr lang="pl-PL" i="1" dirty="0">
                <a:latin typeface="+mn-lt"/>
              </a:rPr>
              <a:t>de minimis</a:t>
            </a:r>
            <a:r>
              <a:rPr lang="pl-PL" dirty="0">
                <a:latin typeface="+mn-lt"/>
              </a:rPr>
              <a:t> jest pomoc, która ze względu na niewielką wartość nie wpływa na wymianę gospodarczą między krajami członkowskimi lub nie zakłóca konkurencji.</a:t>
            </a:r>
          </a:p>
          <a:p>
            <a:r>
              <a:rPr lang="pl-PL" b="1" dirty="0">
                <a:latin typeface="+mn-lt"/>
              </a:rPr>
              <a:t> </a:t>
            </a:r>
            <a:endParaRPr lang="pl-PL" dirty="0">
              <a:latin typeface="+mn-lt"/>
            </a:endParaRPr>
          </a:p>
          <a:p>
            <a:r>
              <a:rPr lang="pl-PL" b="1" dirty="0">
                <a:latin typeface="+mn-lt"/>
              </a:rPr>
              <a:t>Kwota pomocy </a:t>
            </a:r>
            <a:r>
              <a:rPr lang="pl-PL" b="1" i="1" dirty="0">
                <a:latin typeface="+mn-lt"/>
              </a:rPr>
              <a:t>de minimis</a:t>
            </a:r>
            <a:r>
              <a:rPr lang="pl-PL" b="1" dirty="0">
                <a:latin typeface="+mn-lt"/>
              </a:rPr>
              <a:t> nie może przekroczyć 200 000 EUR na Beneficjenta (jest to maksymalny limit pomocy </a:t>
            </a:r>
            <a:r>
              <a:rPr lang="pl-PL" b="1" i="1" dirty="0">
                <a:latin typeface="+mn-lt"/>
              </a:rPr>
              <a:t>de minimis</a:t>
            </a:r>
            <a:r>
              <a:rPr lang="pl-PL" b="1" dirty="0">
                <a:latin typeface="+mn-lt"/>
              </a:rPr>
              <a:t> jaki może otrzymać dany podmiot w okresie 3 lat). </a:t>
            </a:r>
            <a:endParaRPr lang="pl-PL" dirty="0">
              <a:latin typeface="+mn-lt"/>
            </a:endParaRPr>
          </a:p>
          <a:p>
            <a:r>
              <a:rPr lang="pl-PL" b="1" dirty="0">
                <a:latin typeface="+mn-lt"/>
              </a:rPr>
              <a:t> </a:t>
            </a:r>
            <a:endParaRPr lang="pl-PL" dirty="0">
              <a:latin typeface="+mn-lt"/>
            </a:endParaRPr>
          </a:p>
          <a:p>
            <a:r>
              <a:rPr lang="pl-PL" dirty="0">
                <a:latin typeface="+mn-lt"/>
              </a:rPr>
              <a:t>W przypadku projektów objętych pomocą </a:t>
            </a:r>
            <a:r>
              <a:rPr lang="pl-PL" i="1" dirty="0">
                <a:latin typeface="+mn-lt"/>
              </a:rPr>
              <a:t>de minimis</a:t>
            </a:r>
            <a:r>
              <a:rPr lang="pl-PL" dirty="0">
                <a:latin typeface="+mn-lt"/>
              </a:rPr>
              <a:t> należy zatem zweryfikować, czy całkowita kwota pomocy </a:t>
            </a:r>
            <a:r>
              <a:rPr lang="pl-PL" i="1" dirty="0">
                <a:latin typeface="+mn-lt"/>
              </a:rPr>
              <a:t>de minimis</a:t>
            </a:r>
            <a:r>
              <a:rPr lang="pl-PL" dirty="0">
                <a:latin typeface="+mn-lt"/>
              </a:rPr>
              <a:t> dla danego podmiotu w okresie trzech lat podatkowych –  z uwzględnieniem wnioskowanej kwoty pomocy </a:t>
            </a:r>
            <a:r>
              <a:rPr lang="pl-PL" i="1" dirty="0">
                <a:latin typeface="+mn-lt"/>
              </a:rPr>
              <a:t>de minimis</a:t>
            </a:r>
            <a:r>
              <a:rPr lang="pl-PL" dirty="0">
                <a:latin typeface="+mn-lt"/>
              </a:rPr>
              <a:t> oraz pomocy </a:t>
            </a:r>
            <a:r>
              <a:rPr lang="pl-PL" i="1" dirty="0">
                <a:latin typeface="+mn-lt"/>
              </a:rPr>
              <a:t>de minimis</a:t>
            </a:r>
            <a:r>
              <a:rPr lang="pl-PL" dirty="0">
                <a:latin typeface="+mn-lt"/>
              </a:rPr>
              <a:t> otrzymanej z innych źródeł – nie przekracza równowartości 200 000 EUR. </a:t>
            </a:r>
          </a:p>
          <a:p>
            <a:pPr marL="342900" lvl="0" indent="-342900">
              <a:lnSpc>
                <a:spcPct val="150000"/>
              </a:lnSpc>
              <a:spcAft>
                <a:spcPts val="0"/>
              </a:spcAft>
              <a:buFont typeface="Wingdings" panose="05000000000000000000" pitchFamily="2" charset="2"/>
              <a:buChar char=""/>
              <a:tabLst>
                <a:tab pos="180340" algn="l"/>
              </a:tabLst>
            </a:pP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548454045"/>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squar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a:spcBef>
                <a:spcPts val="0"/>
              </a:spcBef>
              <a:spcAft>
                <a:spcPts val="0"/>
              </a:spcAft>
            </a:pPr>
            <a:endParaRPr lang="pl-PL" altLang="pl-PL" sz="2000" dirty="0">
              <a:latin typeface="Calibri" panose="020F0502020204030204" pitchFamily="34" charset="0"/>
            </a:endParaRPr>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539750" y="1196752"/>
            <a:ext cx="8136706" cy="2554545"/>
          </a:xfrm>
          <a:prstGeom prst="rect">
            <a:avLst/>
          </a:prstGeom>
        </p:spPr>
        <p:txBody>
          <a:bodyPr wrap="square">
            <a:spAutoFit/>
          </a:bodyPr>
          <a:lstStyle/>
          <a:p>
            <a:pPr algn="ctr">
              <a:spcBef>
                <a:spcPts val="0"/>
              </a:spcBef>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algn="ctr">
              <a:spcBef>
                <a:spcPts val="0"/>
              </a:spcBef>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algn="ctr">
              <a:spcBef>
                <a:spcPts val="0"/>
              </a:spcBef>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algn="ctr">
              <a:spcBef>
                <a:spcPts val="0"/>
              </a:spcBef>
              <a:spcAft>
                <a:spcPts val="0"/>
              </a:spcAft>
            </a:pPr>
            <a:endParaRPr lang="pl-PL" sz="2000" dirty="0">
              <a:latin typeface="Calibri" panose="020F0502020204030204" pitchFamily="34" charset="0"/>
              <a:ea typeface="Calibri" panose="020F0502020204030204" pitchFamily="34" charset="0"/>
              <a:cs typeface="Calibri" panose="020F0502020204030204" pitchFamily="34" charset="0"/>
            </a:endParaRPr>
          </a:p>
          <a:p>
            <a:pPr algn="ctr">
              <a:spcBef>
                <a:spcPts val="0"/>
              </a:spcBef>
              <a:spcAft>
                <a:spcPts val="0"/>
              </a:spcAft>
            </a:pPr>
            <a:r>
              <a:rPr lang="pl-PL" sz="2000" dirty="0">
                <a:latin typeface="Calibri" panose="020F0502020204030204" pitchFamily="34" charset="0"/>
                <a:ea typeface="Calibri" panose="020F0502020204030204" pitchFamily="34" charset="0"/>
                <a:cs typeface="Calibri" panose="020F0502020204030204" pitchFamily="34" charset="0"/>
              </a:rPr>
              <a:t>Przez konkurs horyzontalny rozumie się prowadzony w trybie konkursowym nabór wniosków o dofinansowanie ogłaszany na projekty </a:t>
            </a:r>
            <a:r>
              <a:rPr lang="pl-PL" sz="2000" b="1" dirty="0">
                <a:latin typeface="Calibri" panose="020F0502020204030204" pitchFamily="34" charset="0"/>
                <a:ea typeface="Calibri" panose="020F0502020204030204" pitchFamily="34" charset="0"/>
                <a:cs typeface="Calibri" panose="020F0502020204030204" pitchFamily="34" charset="0"/>
              </a:rPr>
              <a:t>realizowane na terenie województwa dolnośląskiego </a:t>
            </a:r>
            <a:r>
              <a:rPr lang="pl-PL" sz="2000" b="1" u="sng" dirty="0">
                <a:latin typeface="Calibri" panose="020F0502020204030204" pitchFamily="34" charset="0"/>
                <a:ea typeface="Calibri" panose="020F0502020204030204" pitchFamily="34" charset="0"/>
                <a:cs typeface="Calibri" panose="020F0502020204030204" pitchFamily="34" charset="0"/>
              </a:rPr>
              <a:t>z wyłączeniem obszarów poszczególnych ZIT – ZIT WrOF, ZIT AJ, ZIT AW</a:t>
            </a:r>
            <a:r>
              <a:rPr lang="pl-PL" sz="2000" b="1" dirty="0">
                <a:latin typeface="Calibri" panose="020F0502020204030204" pitchFamily="34" charset="0"/>
                <a:ea typeface="Calibri" panose="020F0502020204030204" pitchFamily="34" charset="0"/>
                <a:cs typeface="Calibri" panose="020F0502020204030204" pitchFamily="34" charset="0"/>
              </a:rPr>
              <a:t>.</a:t>
            </a:r>
            <a:endParaRPr lang="pl-PL" sz="2000" b="1" dirty="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148625769"/>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052736"/>
            <a:ext cx="8064896" cy="5168889"/>
          </a:xfrm>
          <a:prstGeom prst="rect">
            <a:avLst/>
          </a:prstGeom>
          <a:noFill/>
          <a:ln w="9525">
            <a:noFill/>
            <a:miter lim="800000"/>
            <a:headEnd/>
            <a:tailEnd/>
          </a:ln>
        </p:spPr>
        <p:txBody>
          <a:bodyPr wrap="square"/>
          <a:lstStyle/>
          <a:p>
            <a:pPr eaLnBrk="1" hangingPunct="1"/>
            <a:endParaRPr lang="pl-PL" altLang="pl-PL" sz="2000" b="1" dirty="0">
              <a:solidFill>
                <a:schemeClr val="tx2"/>
              </a:solidFill>
            </a:endParaRPr>
          </a:p>
          <a:p>
            <a:pPr marL="42545" indent="-6350" algn="ctr">
              <a:lnSpc>
                <a:spcPct val="150000"/>
              </a:lnSpc>
              <a:spcAft>
                <a:spcPts val="0"/>
              </a:spcAft>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Regulamin oraz wszystkie niezbędne do złożenia w konkursie dokumenty są dostępne na stronie internetowej RPO WD 2014-2020</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lgn="ctr">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3"/>
              </a:rPr>
              <a:t>http://rpo.dolnyslask.pl/ogloszenie-o-konkursie-w-ramach-poddzialania-7-2-1-inwestycje-w-edukacje-ponadgimnazjalna-w-tym-zawodowa-konkursy-horyzontalne-inwestycje-w-edukacje-ponadpodstawowa-zawodowa/</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2545" indent="-6350" algn="ctr">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gn="ctr">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oraz na portalu Funduszy Europejskich: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4"/>
              </a:rPr>
              <a:t>http://www.funduszeeuropejskie.gov.pl</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eaLnBrk="1" hangingPunct="1"/>
            <a:endParaRPr lang="pl-PL" altLang="pl-PL" sz="1400" b="1" dirty="0"/>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53019871"/>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323528" y="0"/>
            <a:ext cx="8496944" cy="6741368"/>
          </a:xfrm>
          <a:prstGeom prst="rect">
            <a:avLst/>
          </a:prstGeom>
          <a:noFill/>
          <a:ln w="9525">
            <a:noFill/>
            <a:miter lim="800000"/>
            <a:headEnd/>
            <a:tailEnd/>
          </a:ln>
        </p:spPr>
        <p:txBody>
          <a:bodyPr wrap="square"/>
          <a:lstStyle/>
          <a:p>
            <a:pPr algn="ctr">
              <a:lnSpc>
                <a:spcPct val="150000"/>
              </a:lnSpc>
              <a:spcAft>
                <a:spcPts val="0"/>
              </a:spcAft>
              <a:tabLst>
                <a:tab pos="180340" algn="l"/>
              </a:tabLst>
            </a:pPr>
            <a:r>
              <a:rPr lang="pl-PL" sz="2000" b="1" dirty="0">
                <a:latin typeface="+mn-lt"/>
              </a:rPr>
              <a:t>Załącznik nr 1 do Regulaminu</a:t>
            </a:r>
          </a:p>
          <a:p>
            <a:pPr algn="ctr">
              <a:lnSpc>
                <a:spcPct val="150000"/>
              </a:lnSpc>
              <a:spcAft>
                <a:spcPts val="0"/>
              </a:spcAft>
              <a:tabLst>
                <a:tab pos="180340" algn="l"/>
              </a:tabLst>
            </a:pPr>
            <a:r>
              <a:rPr lang="pl-PL" sz="2000" b="1" dirty="0">
                <a:latin typeface="+mn-lt"/>
              </a:rPr>
              <a:t>„</a:t>
            </a:r>
            <a:r>
              <a:rPr lang="pl-PL" sz="2000" b="1" i="1" dirty="0">
                <a:latin typeface="+mn-lt"/>
              </a:rPr>
              <a:t>Wyciąg z Kryteriów wyboru projektów</a:t>
            </a:r>
            <a:r>
              <a:rPr lang="pl-PL" sz="2000" b="1" dirty="0">
                <a:latin typeface="+mn-lt"/>
              </a:rPr>
              <a:t>”</a:t>
            </a:r>
          </a:p>
          <a:p>
            <a:pPr algn="ctr">
              <a:lnSpc>
                <a:spcPct val="150000"/>
              </a:lnSpc>
              <a:spcAft>
                <a:spcPts val="0"/>
              </a:spcAft>
              <a:tabLst>
                <a:tab pos="180340" algn="l"/>
              </a:tabLst>
            </a:pPr>
            <a:endParaRPr lang="pl-PL" sz="2000" dirty="0">
              <a:latin typeface="+mn-lt"/>
            </a:endParaRPr>
          </a:p>
          <a:p>
            <a:pPr algn="ctr">
              <a:lnSpc>
                <a:spcPct val="150000"/>
              </a:lnSpc>
              <a:spcAft>
                <a:spcPts val="0"/>
              </a:spcAft>
              <a:tabLst>
                <a:tab pos="180340" algn="l"/>
              </a:tabLst>
            </a:pPr>
            <a:endParaRPr lang="pl-PL" sz="2000" dirty="0">
              <a:latin typeface="+mn-lt"/>
            </a:endParaRPr>
          </a:p>
          <a:p>
            <a:pPr algn="ctr">
              <a:lnSpc>
                <a:spcPct val="150000"/>
              </a:lnSpc>
              <a:spcAft>
                <a:spcPts val="0"/>
              </a:spcAft>
              <a:tabLst>
                <a:tab pos="180340" algn="l"/>
              </a:tabLst>
            </a:pPr>
            <a:r>
              <a:rPr lang="pl-PL" sz="2000" dirty="0">
                <a:latin typeface="+mn-lt"/>
              </a:rPr>
              <a:t>Warunki oraz preferencje w zakresie realizacji projektów szczegółowo określają </a:t>
            </a:r>
            <a:r>
              <a:rPr lang="pl-PL" sz="2000" i="1" dirty="0">
                <a:latin typeface="+mn-lt"/>
              </a:rPr>
              <a:t>„Kryteria wyboru projektów w ramach RPO WD 2014-2020”</a:t>
            </a:r>
            <a:r>
              <a:rPr lang="pl-PL" sz="2000" dirty="0">
                <a:latin typeface="+mn-lt"/>
              </a:rPr>
              <a:t>, zatwierdzone Uchwałą nr 2/15 Komitetu Monitorującego RPO WD 2014-2020 z dnia 6 maja 2015 r. z późn. zm., zamieszczone na stronie internetowej RPO WD: </a:t>
            </a:r>
            <a:r>
              <a:rPr lang="pl-PL" sz="2000" dirty="0">
                <a:latin typeface="+mn-lt"/>
                <a:hlinkClick r:id="rId3"/>
              </a:rPr>
              <a:t>http://rpo.dolnyslask.pl/posiedzenia-i-uchwaly/</a:t>
            </a: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886395002"/>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88640"/>
            <a:ext cx="8064896" cy="6032985"/>
          </a:xfrm>
          <a:prstGeom prst="rect">
            <a:avLst/>
          </a:prstGeom>
          <a:noFill/>
          <a:ln w="9525">
            <a:noFill/>
            <a:miter lim="800000"/>
            <a:headEnd/>
            <a:tailEnd/>
          </a:ln>
        </p:spPr>
        <p:txBody>
          <a:bodyPr wrap="square"/>
          <a:lstStyle/>
          <a:p>
            <a:pPr marL="42545" indent="-6350" algn="ctr">
              <a:lnSpc>
                <a:spcPct val="150000"/>
              </a:lnSpc>
              <a:spcAft>
                <a:spcPts val="0"/>
              </a:spcAft>
            </a:pPr>
            <a:r>
              <a:rPr lang="pl-PL" sz="2000" b="1" dirty="0">
                <a:solidFill>
                  <a:srgbClr val="000000"/>
                </a:solidFill>
                <a:latin typeface="+mn-lt"/>
                <a:ea typeface="Calibri" panose="020F0502020204030204" pitchFamily="34" charset="0"/>
                <a:cs typeface="Calibri" panose="020F0502020204030204" pitchFamily="34" charset="0"/>
              </a:rPr>
              <a:t>Załącznik nr 2 do Regulaminu:</a:t>
            </a:r>
          </a:p>
          <a:p>
            <a:pPr eaLnBrk="1" hangingPunct="1"/>
            <a:endParaRPr lang="pl-PL" altLang="pl-PL" sz="2000" b="1" dirty="0">
              <a:latin typeface="+mn-lt"/>
            </a:endParaRPr>
          </a:p>
          <a:p>
            <a:pPr algn="ctr" eaLnBrk="1" hangingPunct="1"/>
            <a:r>
              <a:rPr lang="pl-PL" sz="2000" b="1" dirty="0">
                <a:latin typeface="+mn-lt"/>
              </a:rPr>
              <a:t>Lista wskaźników na poziomie projektu dla Działania 7.2 Inwestycje w edukację przedszkolną, podstawową i gimnazjalną [obowiązujących dla naboru RPDS.07.02.01-IZ.00-02-377/19]</a:t>
            </a:r>
          </a:p>
          <a:p>
            <a:pPr>
              <a:lnSpc>
                <a:spcPts val="1600"/>
              </a:lnSpc>
              <a:spcBef>
                <a:spcPts val="600"/>
              </a:spcBef>
              <a:spcAft>
                <a:spcPts val="600"/>
              </a:spcAft>
            </a:pPr>
            <a:endParaRPr lang="pl-PL" sz="2000" b="1" dirty="0">
              <a:latin typeface="Calibri" panose="020F0502020204030204" pitchFamily="34" charset="0"/>
              <a:ea typeface="Times New Roman" panose="02020603050405020304" pitchFamily="18" charset="0"/>
              <a:cs typeface="Times New Roman" panose="02020603050405020304" pitchFamily="18" charset="0"/>
            </a:endParaRPr>
          </a:p>
          <a:p>
            <a:pPr lvl="0"/>
            <a:r>
              <a:rPr lang="pl-PL" sz="2000" dirty="0">
                <a:solidFill>
                  <a:prstClr val="black"/>
                </a:solidFill>
                <a:latin typeface="Calibri"/>
              </a:rPr>
              <a:t>W ramach RPO WD 2014-2020 rozróżnia się następujące wskaźniki:</a:t>
            </a:r>
          </a:p>
          <a:p>
            <a:pPr marL="342900" lvl="0" indent="-342900">
              <a:buFont typeface="Wingdings" panose="05000000000000000000" pitchFamily="2" charset="2"/>
              <a:buChar char="§"/>
            </a:pPr>
            <a:r>
              <a:rPr lang="pl-PL" sz="2000" dirty="0">
                <a:solidFill>
                  <a:prstClr val="black"/>
                </a:solidFill>
                <a:latin typeface="Calibri"/>
              </a:rPr>
              <a:t>obligatoryjne – wskaźniki ujęte w RPO WD 2014-2020, SZOOP RPO WD 2014-2020;</a:t>
            </a:r>
          </a:p>
          <a:p>
            <a:pPr marL="342900" lvl="0" indent="-342900">
              <a:buFont typeface="Wingdings" panose="05000000000000000000" pitchFamily="2" charset="2"/>
              <a:buChar char="§"/>
            </a:pPr>
            <a:r>
              <a:rPr lang="pl-PL" sz="2000" dirty="0">
                <a:solidFill>
                  <a:prstClr val="black"/>
                </a:solidFill>
                <a:latin typeface="Calibri"/>
              </a:rPr>
              <a:t>horyzontalne;</a:t>
            </a:r>
          </a:p>
          <a:p>
            <a:pPr marL="342900" lvl="0" indent="-342900">
              <a:buFont typeface="Wingdings" panose="05000000000000000000" pitchFamily="2" charset="2"/>
              <a:buChar char="§"/>
            </a:pPr>
            <a:r>
              <a:rPr lang="pl-PL" sz="2000" dirty="0">
                <a:solidFill>
                  <a:prstClr val="black"/>
                </a:solidFill>
                <a:latin typeface="Calibri"/>
              </a:rPr>
              <a:t>dodatkowe – wskaźniki projektowe.</a:t>
            </a:r>
          </a:p>
          <a:p>
            <a:pPr marL="285750" lvl="0" indent="-285750">
              <a:buFont typeface="Arial" panose="020B0604020202020204" pitchFamily="34" charset="0"/>
              <a:buChar char="•"/>
            </a:pPr>
            <a:endParaRPr lang="pl-PL" sz="2000" dirty="0">
              <a:solidFill>
                <a:prstClr val="black"/>
              </a:solidFill>
              <a:latin typeface="Calibri"/>
            </a:endParaRPr>
          </a:p>
          <a:p>
            <a:pPr lvl="0" algn="just">
              <a:spcAft>
                <a:spcPts val="1200"/>
              </a:spcAft>
            </a:pPr>
            <a:r>
              <a:rPr lang="pl-PL" sz="2000" dirty="0">
                <a:solidFill>
                  <a:prstClr val="black"/>
                </a:solidFill>
                <a:latin typeface="Calibri"/>
              </a:rPr>
              <a:t>Wnioskodawca ma obowiązek uwzględnić </a:t>
            </a:r>
            <a:r>
              <a:rPr lang="pl-PL" sz="2000" b="1" dirty="0">
                <a:solidFill>
                  <a:prstClr val="black"/>
                </a:solidFill>
                <a:latin typeface="Calibri"/>
              </a:rPr>
              <a:t>wszystkie adekwatne</a:t>
            </a:r>
            <a:r>
              <a:rPr lang="pl-PL" sz="2000" dirty="0">
                <a:solidFill>
                  <a:prstClr val="black"/>
                </a:solidFill>
                <a:latin typeface="Calibri"/>
              </a:rPr>
              <a:t> wskaźniki z listy wskaźników opisanych dla danego naboru, odpowiadające celowi projektu. </a:t>
            </a:r>
            <a:endParaRPr lang="pl-PL" sz="2000" b="1" dirty="0">
              <a:latin typeface="+mn-lt"/>
            </a:endParaRPr>
          </a:p>
          <a:p>
            <a:pPr eaLnBrk="1" hangingPunct="1"/>
            <a:r>
              <a:rPr lang="pl-PL" sz="2000" b="1" dirty="0">
                <a:latin typeface="+mn-lt"/>
              </a:rPr>
              <a:t>W przypadku, gdy w ramach danego Działania uwzględniony został wskaźnik z RPO WD 2014-2020, który odzwierciedla zakres projektu, jego wykazanie dla Wnioskodawcy jest obligatoryjne. </a:t>
            </a:r>
            <a:endParaRPr lang="pl-PL" sz="2000" dirty="0">
              <a:latin typeface="+mn-lt"/>
            </a:endParaRPr>
          </a:p>
          <a:p>
            <a:pPr eaLnBrk="1" hangingPunct="1"/>
            <a:endParaRPr lang="pl-PL" sz="2000" b="1" dirty="0">
              <a:latin typeface="+mn-lt"/>
            </a:endParaRPr>
          </a:p>
          <a:p>
            <a:pPr eaLnBrk="1" hangingPunct="1"/>
            <a:endParaRPr lang="pl-PL" sz="2000" b="1" dirty="0">
              <a:latin typeface="+mn-lt"/>
            </a:endParaRPr>
          </a:p>
          <a:p>
            <a:pPr eaLnBrk="1" hangingPunct="1"/>
            <a:endParaRPr lang="pl-PL" altLang="pl-PL" sz="1400" b="1" dirty="0"/>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862134945"/>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88640"/>
            <a:ext cx="8064896" cy="6032985"/>
          </a:xfrm>
          <a:prstGeom prst="rect">
            <a:avLst/>
          </a:prstGeom>
          <a:noFill/>
          <a:ln w="9525">
            <a:noFill/>
            <a:miter lim="800000"/>
            <a:headEnd/>
            <a:tailEnd/>
          </a:ln>
        </p:spPr>
        <p:txBody>
          <a:bodyPr wrap="square"/>
          <a:lstStyle/>
          <a:p>
            <a:pPr marL="42545" indent="-6350" algn="ctr">
              <a:lnSpc>
                <a:spcPct val="150000"/>
              </a:lnSpc>
              <a:spcAft>
                <a:spcPts val="0"/>
              </a:spcAft>
            </a:pPr>
            <a:r>
              <a:rPr lang="pl-PL" sz="2000" b="1" dirty="0">
                <a:solidFill>
                  <a:srgbClr val="000000"/>
                </a:solidFill>
                <a:latin typeface="+mn-lt"/>
                <a:ea typeface="Calibri" panose="020F0502020204030204" pitchFamily="34" charset="0"/>
                <a:cs typeface="Calibri" panose="020F0502020204030204" pitchFamily="34" charset="0"/>
              </a:rPr>
              <a:t>Załącznik nr 2 do Regulaminu:</a:t>
            </a:r>
          </a:p>
          <a:p>
            <a:pPr eaLnBrk="1" hangingPunct="1"/>
            <a:endParaRPr lang="pl-PL" altLang="pl-PL" sz="2000" b="1" dirty="0">
              <a:latin typeface="+mn-lt"/>
            </a:endParaRPr>
          </a:p>
          <a:p>
            <a:pPr algn="ctr" eaLnBrk="1" hangingPunct="1"/>
            <a:r>
              <a:rPr lang="pl-PL" sz="2000" b="1" dirty="0">
                <a:latin typeface="+mn-lt"/>
              </a:rPr>
              <a:t>Lista wskaźników na poziomie projektu dla Działania 7.2 Inwestycje w edukację przedszkolną, podstawową i gimnazjalną [obowiązujących dla naboru RPDS.07.02.01-IZ.00-02-377/19]</a:t>
            </a:r>
          </a:p>
          <a:p>
            <a:pPr>
              <a:spcAft>
                <a:spcPts val="300"/>
              </a:spcAft>
            </a:pPr>
            <a:r>
              <a:rPr lang="pl-PL" sz="2000" b="1" dirty="0">
                <a:latin typeface="Calibri" panose="020F0502020204030204" pitchFamily="34" charset="0"/>
                <a:ea typeface="Times New Roman" panose="02020603050405020304" pitchFamily="18" charset="0"/>
                <a:cs typeface="Times New Roman" panose="02020603050405020304" pitchFamily="18" charset="0"/>
              </a:rPr>
              <a:t>Wskaźniki produktu:</a:t>
            </a:r>
          </a:p>
          <a:p>
            <a:pPr marL="342900" lvl="0" indent="-342900">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Potencjał objętej wsparciem infrastruktury w zakresie opieki nad dziećmi lub infrastruktury edukacyjnej (CI 35) [osoby] – wskaźnik programowy. </a:t>
            </a:r>
          </a:p>
          <a:p>
            <a:pPr marL="342900" lvl="0" indent="-342900">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wspartych obiektów infrastruktury kształcenia zawodowego – wskaźnik programowy.</a:t>
            </a:r>
          </a:p>
          <a:p>
            <a:pPr marL="342900" lvl="0" indent="-342900">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obiektów dostosowanych do potrzeb osób z niepełnosprawnościami – wskaźnik horyzontalny.</a:t>
            </a:r>
          </a:p>
          <a:p>
            <a:pPr marL="342900" lvl="0" indent="-342900">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osób objętych szkoleniami / doradztwem w zakresie kompetencji cyfrowych O/K/M – wskaźnik horyzontalny.</a:t>
            </a:r>
          </a:p>
          <a:p>
            <a:pPr marL="342900" lvl="0" indent="-342900">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projektów, w których sfinansowano koszty racjonalnych usprawnień dla osób z niepełnosprawnościami – wskaźnik horyzontalny.</a:t>
            </a:r>
          </a:p>
          <a:p>
            <a:pPr marL="342900" lvl="0" indent="-342900">
              <a:spcAft>
                <a:spcPts val="10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podmiotów wykorzystujących technologie informacyjno-komunikacyjne (TIK) – wskaźnik horyzontalny.</a:t>
            </a:r>
          </a:p>
          <a:p>
            <a:pPr eaLnBrk="1" hangingPunct="1"/>
            <a:endParaRPr lang="pl-PL" sz="2000" b="1" dirty="0">
              <a:latin typeface="+mn-lt"/>
            </a:endParaRPr>
          </a:p>
          <a:p>
            <a:pPr eaLnBrk="1" hangingPunct="1"/>
            <a:endParaRPr lang="pl-PL" sz="2000" b="1" dirty="0">
              <a:latin typeface="+mn-lt"/>
            </a:endParaRPr>
          </a:p>
          <a:p>
            <a:pPr eaLnBrk="1" hangingPunct="1"/>
            <a:endParaRPr lang="pl-PL" altLang="pl-PL" sz="1400" b="1" dirty="0"/>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838328434"/>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88640"/>
            <a:ext cx="8064896" cy="6032985"/>
          </a:xfrm>
          <a:prstGeom prst="rect">
            <a:avLst/>
          </a:prstGeom>
          <a:noFill/>
          <a:ln w="9525">
            <a:noFill/>
            <a:miter lim="800000"/>
            <a:headEnd/>
            <a:tailEnd/>
          </a:ln>
        </p:spPr>
        <p:txBody>
          <a:bodyPr wrap="square"/>
          <a:lstStyle/>
          <a:p>
            <a:pPr marL="42545" indent="-6350" algn="ctr">
              <a:lnSpc>
                <a:spcPct val="150000"/>
              </a:lnSpc>
              <a:spcAft>
                <a:spcPts val="0"/>
              </a:spcAft>
            </a:pPr>
            <a:r>
              <a:rPr lang="pl-PL" sz="2000" b="1" dirty="0">
                <a:solidFill>
                  <a:srgbClr val="000000"/>
                </a:solidFill>
                <a:latin typeface="+mn-lt"/>
                <a:ea typeface="Calibri" panose="020F0502020204030204" pitchFamily="34" charset="0"/>
                <a:cs typeface="Calibri" panose="020F0502020204030204" pitchFamily="34" charset="0"/>
              </a:rPr>
              <a:t>Załącznik nr 2 do Regulaminu:</a:t>
            </a:r>
          </a:p>
          <a:p>
            <a:pPr eaLnBrk="1" hangingPunct="1"/>
            <a:endParaRPr lang="pl-PL" altLang="pl-PL" sz="2000" b="1" dirty="0">
              <a:latin typeface="+mn-lt"/>
            </a:endParaRPr>
          </a:p>
          <a:p>
            <a:pPr algn="ctr" eaLnBrk="1" hangingPunct="1"/>
            <a:r>
              <a:rPr lang="pl-PL" sz="2000" b="1" dirty="0">
                <a:latin typeface="+mn-lt"/>
              </a:rPr>
              <a:t>Lista wskaźników na poziomie projektu dla Działania 7.2 Inwestycje w edukację przedszkolną, podstawową i gimnazjalną [obowiązujących dla naboru RPDS.07.02.01-IZ.00-02-377/19]</a:t>
            </a:r>
          </a:p>
          <a:p>
            <a:pPr marL="17780">
              <a:lnSpc>
                <a:spcPct val="115000"/>
              </a:lnSpc>
              <a:spcAft>
                <a:spcPts val="300"/>
              </a:spcAft>
            </a:pPr>
            <a:endParaRPr lang="pl-PL" sz="2000" dirty="0">
              <a:latin typeface="Calibri" panose="020F0502020204030204" pitchFamily="34" charset="0"/>
              <a:ea typeface="Times New Roman" panose="02020603050405020304" pitchFamily="18" charset="0"/>
              <a:cs typeface="Times New Roman" panose="02020603050405020304" pitchFamily="18" charset="0"/>
            </a:endParaRPr>
          </a:p>
          <a:p>
            <a:pPr marL="17780">
              <a:lnSpc>
                <a:spcPct val="115000"/>
              </a:lnSpc>
              <a:spcAft>
                <a:spcPts val="300"/>
              </a:spcAft>
            </a:pPr>
            <a:r>
              <a:rPr lang="pl-PL" sz="2000" b="1" dirty="0">
                <a:latin typeface="Calibri" panose="020F0502020204030204" pitchFamily="34" charset="0"/>
                <a:ea typeface="Times New Roman" panose="02020603050405020304" pitchFamily="18" charset="0"/>
                <a:cs typeface="Times New Roman" panose="02020603050405020304" pitchFamily="18" charset="0"/>
              </a:rPr>
              <a:t>Wskaźniki rezultatu bezpośredniego:</a:t>
            </a:r>
          </a:p>
          <a:p>
            <a:pPr marL="342900" lvl="0" indent="-342900">
              <a:lnSpc>
                <a:spcPct val="115000"/>
              </a:lnSpc>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użytkowników wspartych obiektów infrastruktury kształcenia zawodowego [osoby/rok] – wskaźnik programowy.</a:t>
            </a:r>
          </a:p>
          <a:p>
            <a:pPr marL="342900" lvl="0" indent="-342900">
              <a:lnSpc>
                <a:spcPct val="115000"/>
              </a:lnSpc>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Wzrost zatrudnienia we wspieranych podmiotach (innych niż przedsiębiorstwa) O/K/M – wskaźnik horyzontalny.</a:t>
            </a:r>
          </a:p>
          <a:p>
            <a:pPr marL="342900" lvl="0" indent="-342900">
              <a:lnSpc>
                <a:spcPct val="115000"/>
              </a:lnSpc>
              <a:spcAft>
                <a:spcPts val="300"/>
              </a:spcAft>
              <a:buFont typeface="+mj-lt"/>
              <a:buAutoNum type="arabicPeriod"/>
            </a:pPr>
            <a:r>
              <a:rPr lang="pl-PL" sz="2000" dirty="0">
                <a:latin typeface="Calibri" panose="020F0502020204030204" pitchFamily="34" charset="0"/>
                <a:ea typeface="Times New Roman" panose="02020603050405020304" pitchFamily="18" charset="0"/>
                <a:cs typeface="Times New Roman" panose="02020603050405020304" pitchFamily="18" charset="0"/>
              </a:rPr>
              <a:t>Liczba utrzymanych miejsc pracy – wskaźnik horyzontalny.</a:t>
            </a:r>
          </a:p>
          <a:p>
            <a:pPr marL="342900" indent="-342900">
              <a:lnSpc>
                <a:spcPct val="115000"/>
              </a:lnSpc>
              <a:spcAft>
                <a:spcPts val="300"/>
              </a:spcAft>
              <a:buFont typeface="+mj-lt"/>
              <a:buAutoNum type="arabicPeriod"/>
            </a:pPr>
            <a:r>
              <a:rPr lang="pl-PL" sz="2000" dirty="0">
                <a:latin typeface="Calibri" panose="020F0502020204030204" pitchFamily="34" charset="0"/>
                <a:cs typeface="Times New Roman" panose="02020603050405020304" pitchFamily="18" charset="0"/>
              </a:rPr>
              <a:t>Liczba nowo utworzonych miejsc pracy –  pozostałe formy O/K/M  – wskaźnik horyzontalny.</a:t>
            </a:r>
          </a:p>
          <a:p>
            <a:pPr eaLnBrk="1" hangingPunct="1"/>
            <a:endParaRPr lang="pl-PL" sz="2000" b="1" dirty="0">
              <a:latin typeface="+mn-lt"/>
            </a:endParaRPr>
          </a:p>
          <a:p>
            <a:pPr eaLnBrk="1" hangingPunct="1"/>
            <a:endParaRPr lang="pl-PL" altLang="pl-PL" sz="1400" b="1" dirty="0"/>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252522451"/>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052736"/>
            <a:ext cx="8064896" cy="5168889"/>
          </a:xfrm>
          <a:prstGeom prst="rect">
            <a:avLst/>
          </a:prstGeom>
          <a:noFill/>
          <a:ln w="9525">
            <a:noFill/>
            <a:miter lim="800000"/>
            <a:headEnd/>
            <a:tailEnd/>
          </a:ln>
        </p:spPr>
        <p:txBody>
          <a:bodyPr wrap="square"/>
          <a:lstStyle/>
          <a:p>
            <a:pPr eaLnBrk="1" hangingPunct="1"/>
            <a:endParaRPr lang="pl-PL" altLang="pl-PL" sz="2000" b="1" dirty="0">
              <a:solidFill>
                <a:schemeClr val="tx2"/>
              </a:solidFill>
            </a:endParaRPr>
          </a:p>
          <a:p>
            <a:pPr marL="42545" indent="-6350">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lnSpc>
                <a:spcPct val="150000"/>
              </a:lnSpc>
              <a:spcAft>
                <a:spcPts val="0"/>
              </a:spcAft>
            </a:pP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Wypełniając wniosek o dofinansowanie, należy stosować aktualną na dzień ogłoszenia naboru </a:t>
            </a:r>
            <a:r>
              <a:rPr lang="pl-PL" sz="2000" b="1" i="1" dirty="0">
                <a:solidFill>
                  <a:srgbClr val="000000"/>
                </a:solidFill>
                <a:latin typeface="Calibri" panose="020F0502020204030204" pitchFamily="34" charset="0"/>
                <a:ea typeface="Calibri" panose="020F0502020204030204" pitchFamily="34" charset="0"/>
                <a:cs typeface="Calibri" panose="020F0502020204030204" pitchFamily="34" charset="0"/>
              </a:rPr>
              <a:t>„Instrukcję wypełniania wniosku o dofinansowanie realizacji projektu w ramach Regionalnego Programu Operacyjnego Województwa Dolnośląskiego 2014-2020”</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 która zamieszczona jest również na stronie internetowej RPO WD: http://rpo.dolnyslask.pl/ (w tym w zakładce dotyczącej niniejszego naboru).</a:t>
            </a:r>
          </a:p>
          <a:p>
            <a:pPr eaLnBrk="1" hangingPunct="1"/>
            <a:endParaRPr lang="pl-PL" altLang="pl-PL" sz="1400" b="1" dirty="0"/>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267117035"/>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16632"/>
            <a:ext cx="8064896" cy="6552728"/>
          </a:xfrm>
          <a:prstGeom prst="rect">
            <a:avLst/>
          </a:prstGeom>
          <a:noFill/>
          <a:ln w="9525">
            <a:noFill/>
            <a:miter lim="800000"/>
            <a:headEnd/>
            <a:tailEnd/>
          </a:ln>
        </p:spPr>
        <p:txBody>
          <a:bodyPr wrap="square"/>
          <a:lstStyle/>
          <a:p>
            <a:pPr lvl="0">
              <a:lnSpc>
                <a:spcPct val="150000"/>
              </a:lnSpc>
              <a:spcBef>
                <a:spcPts val="2400"/>
              </a:spcBef>
              <a:spcAft>
                <a:spcPts val="0"/>
              </a:spcAft>
              <a:buClr>
                <a:srgbClr val="000000"/>
              </a:buClr>
              <a:buSzPts val="1200"/>
              <a:tabLst>
                <a:tab pos="27051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Termin, miejsce i forma składania wniosków o dofinansowanie projektu</a:t>
            </a:r>
          </a:p>
          <a:p>
            <a:pPr marL="42545" indent="-6350">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2545" indent="-6350">
              <a:spcAft>
                <a:spcPts val="0"/>
              </a:spcAft>
            </a:pPr>
            <a:endParaRPr lang="pl-PL" sz="2000" dirty="0">
              <a:solidFill>
                <a:srgbClr val="000000"/>
              </a:solidFill>
              <a:latin typeface="+mn-lt"/>
              <a:ea typeface="Calibri" panose="020F0502020204030204" pitchFamily="34" charset="0"/>
              <a:cs typeface="Calibri" panose="020F0502020204030204" pitchFamily="34" charset="0"/>
            </a:endParaRPr>
          </a:p>
          <a:p>
            <a:pPr marL="42545" indent="-6350">
              <a:spcAft>
                <a:spcPts val="0"/>
              </a:spcAft>
            </a:pPr>
            <a:r>
              <a:rPr lang="pl-PL" sz="2000" dirty="0">
                <a:solidFill>
                  <a:srgbClr val="000000"/>
                </a:solidFill>
                <a:latin typeface="+mn-lt"/>
                <a:ea typeface="Calibri" panose="020F0502020204030204" pitchFamily="34" charset="0"/>
                <a:cs typeface="Calibri" panose="020F0502020204030204" pitchFamily="34" charset="0"/>
              </a:rPr>
              <a:t>Wnioskodawca wypełnia wniosek o dofinansowanie za pośrednictwem aplikacji </a:t>
            </a:r>
            <a:r>
              <a:rPr lang="pl-PL" sz="2000" b="1" dirty="0">
                <a:solidFill>
                  <a:srgbClr val="000000"/>
                </a:solidFill>
                <a:latin typeface="+mn-lt"/>
                <a:ea typeface="Calibri" panose="020F0502020204030204" pitchFamily="34" charset="0"/>
                <a:cs typeface="Calibri" panose="020F0502020204030204" pitchFamily="34" charset="0"/>
              </a:rPr>
              <a:t>Generator Wniosków o dofinansowanie EFRR</a:t>
            </a:r>
            <a:r>
              <a:rPr lang="pl-PL" sz="2000" dirty="0">
                <a:solidFill>
                  <a:srgbClr val="000000"/>
                </a:solidFill>
                <a:latin typeface="+mn-lt"/>
                <a:ea typeface="Calibri" panose="020F0502020204030204" pitchFamily="34" charset="0"/>
                <a:cs typeface="Calibri" panose="020F0502020204030204" pitchFamily="34" charset="0"/>
              </a:rPr>
              <a:t>, dostępnej na stronie: </a:t>
            </a:r>
            <a:r>
              <a:rPr lang="pl-PL" sz="2000" dirty="0">
                <a:solidFill>
                  <a:srgbClr val="000000"/>
                </a:solidFill>
                <a:latin typeface="+mn-lt"/>
                <a:ea typeface="Calibri" panose="020F0502020204030204" pitchFamily="34" charset="0"/>
                <a:cs typeface="Calibri" panose="020F0502020204030204" pitchFamily="34" charset="0"/>
                <a:hlinkClick r:id="rId3"/>
              </a:rPr>
              <a:t>https://snow-umwd.dolnyslask.pl/</a:t>
            </a:r>
            <a:r>
              <a:rPr lang="pl-PL" sz="2000" dirty="0">
                <a:solidFill>
                  <a:srgbClr val="000000"/>
                </a:solidFill>
                <a:latin typeface="+mn-lt"/>
                <a:ea typeface="Calibri" panose="020F0502020204030204" pitchFamily="34" charset="0"/>
                <a:cs typeface="Calibri" panose="020F0502020204030204" pitchFamily="34" charset="0"/>
              </a:rPr>
              <a:t>  i przesyła do IOK w ramach niniejszego konkursu w terminie:</a:t>
            </a:r>
          </a:p>
          <a:p>
            <a:pPr marL="42545" indent="-6350">
              <a:spcAft>
                <a:spcPts val="0"/>
              </a:spcAft>
            </a:pPr>
            <a:endParaRPr lang="pl-PL" sz="2000" dirty="0">
              <a:solidFill>
                <a:srgbClr val="000000"/>
              </a:solidFill>
              <a:latin typeface="+mn-lt"/>
              <a:ea typeface="Calibri" panose="020F0502020204030204" pitchFamily="34" charset="0"/>
              <a:cs typeface="Calibri" panose="020F0502020204030204" pitchFamily="34" charset="0"/>
            </a:endParaRPr>
          </a:p>
          <a:p>
            <a:pPr marL="42545" indent="-6350">
              <a:spcAft>
                <a:spcPts val="0"/>
              </a:spcAft>
            </a:pPr>
            <a:r>
              <a:rPr lang="pl-PL" sz="2000" b="1" dirty="0">
                <a:solidFill>
                  <a:srgbClr val="000000"/>
                </a:solidFill>
                <a:latin typeface="+mn-lt"/>
                <a:ea typeface="Calibri" panose="020F0502020204030204" pitchFamily="34" charset="0"/>
                <a:cs typeface="Calibri" panose="020F0502020204030204" pitchFamily="34" charset="0"/>
              </a:rPr>
              <a:t>od godz. 8:00 dnia 14 lutego 2020 r. do godz. 15:00 dnia 19 marca 2020 r.</a:t>
            </a:r>
          </a:p>
          <a:p>
            <a:pPr marL="42545" indent="-6350">
              <a:spcAft>
                <a:spcPts val="0"/>
              </a:spcAft>
            </a:pPr>
            <a:endParaRPr lang="pl-PL" sz="2000" dirty="0">
              <a:latin typeface="+mn-lt"/>
            </a:endParaRPr>
          </a:p>
          <a:p>
            <a:pPr marL="42545" indent="-6350">
              <a:spcAft>
                <a:spcPts val="0"/>
              </a:spcAft>
            </a:pPr>
            <a:endParaRPr lang="pl-PL" sz="2000" dirty="0">
              <a:latin typeface="+mn-lt"/>
            </a:endParaRPr>
          </a:p>
          <a:p>
            <a:pPr marL="42545" indent="-6350">
              <a:spcAft>
                <a:spcPts val="0"/>
              </a:spcAft>
            </a:pPr>
            <a:r>
              <a:rPr lang="pl-PL" sz="2000" dirty="0">
                <a:latin typeface="+mn-lt"/>
              </a:rPr>
              <a:t>Ponadto, w ww. terminie </a:t>
            </a:r>
            <a:r>
              <a:rPr lang="pl-PL" sz="2000" b="1" dirty="0">
                <a:latin typeface="+mn-lt"/>
              </a:rPr>
              <a:t>do godz. 15:00 dnia 19 marca 2020 r.</a:t>
            </a:r>
            <a:r>
              <a:rPr lang="pl-PL" sz="2000" dirty="0">
                <a:latin typeface="+mn-lt"/>
              </a:rPr>
              <a:t>  do siedziby IOK należy dostarczyć jeden egzemplarz wydrukowanej z aplikacji Generator Wniosków </a:t>
            </a:r>
            <a:r>
              <a:rPr lang="pl-PL" sz="2000" b="1" dirty="0">
                <a:latin typeface="+mn-lt"/>
              </a:rPr>
              <a:t>papierowej wersji wniosku o dofinansowanie</a:t>
            </a:r>
            <a:r>
              <a:rPr lang="pl-PL" sz="2000" dirty="0">
                <a:latin typeface="+mn-lt"/>
              </a:rPr>
              <a:t>, opatrzonej czytelnym podpisem (podpisami) lub parafą i z pieczęcią imienną osoby uprawnionej (osób uprawnionych) do reprezentowania Wnioskodawcy (wraz z podpisanymi załącznikami). </a:t>
            </a:r>
            <a:r>
              <a:rPr lang="pl-PL" sz="2000" b="1" dirty="0">
                <a:latin typeface="+mn-lt"/>
              </a:rPr>
              <a:t>Za datę wpływu do IOK uznaje się datę wpływu wniosku o dofinansowanie w wersji papierowej. </a:t>
            </a:r>
            <a:endParaRPr lang="pl-PL" sz="2000" dirty="0">
              <a:latin typeface="+mn-lt"/>
            </a:endParaRPr>
          </a:p>
          <a:p>
            <a:pPr marL="42545" indent="-6350">
              <a:lnSpc>
                <a:spcPct val="150000"/>
              </a:lnSpc>
              <a:spcAft>
                <a:spcPts val="0"/>
              </a:spcAft>
            </a:pPr>
            <a:endParaRPr lang="pl-PL" sz="2000" dirty="0">
              <a:latin typeface="+mn-lt"/>
            </a:endParaRPr>
          </a:p>
          <a:p>
            <a:pPr marL="42545" indent="-6350">
              <a:lnSpc>
                <a:spcPct val="150000"/>
              </a:lnSpc>
              <a:spcAft>
                <a:spcPts val="0"/>
              </a:spcAft>
            </a:pPr>
            <a:endPar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4047739805"/>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552" y="188640"/>
            <a:ext cx="8064896" cy="6480720"/>
          </a:xfrm>
          <a:prstGeom prst="rect">
            <a:avLst/>
          </a:prstGeom>
          <a:noFill/>
          <a:ln w="9525">
            <a:noFill/>
            <a:miter lim="800000"/>
            <a:headEnd/>
            <a:tailEnd/>
          </a:ln>
        </p:spPr>
        <p:txBody>
          <a:bodyPr wrap="square"/>
          <a:lstStyle/>
          <a:p>
            <a:pPr lvl="0">
              <a:lnSpc>
                <a:spcPct val="150000"/>
              </a:lnSpc>
              <a:spcBef>
                <a:spcPts val="2400"/>
              </a:spcBef>
              <a:spcAft>
                <a:spcPts val="0"/>
              </a:spcAft>
              <a:buClr>
                <a:srgbClr val="000000"/>
              </a:buClr>
              <a:buSzPts val="1200"/>
              <a:tabLst>
                <a:tab pos="270510" algn="l"/>
              </a:tabLst>
            </a:pPr>
            <a:r>
              <a:rPr lang="pl-PL" sz="2000" b="1" kern="0"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Termin, miejsce i forma składania wniosków o dofinansowanie projektu</a:t>
            </a:r>
          </a:p>
          <a:p>
            <a:pPr marL="42545" lvl="0" indent="-6350">
              <a:spcAft>
                <a:spcPts val="0"/>
              </a:spcAft>
            </a:pPr>
            <a:endParaRPr lang="pl-PL" sz="2000" dirty="0">
              <a:solidFill>
                <a:prstClr val="black"/>
              </a:solidFill>
              <a:latin typeface="Calibri"/>
            </a:endParaRPr>
          </a:p>
          <a:p>
            <a:pPr marL="42545" lvl="0" indent="-6350">
              <a:spcAft>
                <a:spcPts val="0"/>
              </a:spcAft>
            </a:pPr>
            <a:r>
              <a:rPr lang="pl-PL" sz="2000" dirty="0">
                <a:solidFill>
                  <a:prstClr val="black"/>
                </a:solidFill>
                <a:latin typeface="Calibri"/>
              </a:rPr>
              <a:t>Wymaganą analizę finansową (w postaci arkuszy kalkulacyjnych w formacie Excel z aktywnymi formułami) przedłożyć należy na nośniku CD. </a:t>
            </a:r>
          </a:p>
          <a:p>
            <a:pPr marL="42545" lvl="0" indent="-6350">
              <a:spcAft>
                <a:spcPts val="0"/>
              </a:spcAft>
            </a:pPr>
            <a:endParaRPr lang="pl-PL" sz="2000" dirty="0">
              <a:solidFill>
                <a:prstClr val="black"/>
              </a:solidFill>
              <a:latin typeface="Calibri"/>
            </a:endParaRPr>
          </a:p>
          <a:p>
            <a:pPr marL="42545" lvl="0" indent="-6350">
              <a:spcAft>
                <a:spcPts val="0"/>
              </a:spcAft>
            </a:pPr>
            <a:r>
              <a:rPr lang="pl-PL" sz="2000" dirty="0">
                <a:solidFill>
                  <a:prstClr val="black"/>
                </a:solidFill>
                <a:latin typeface="Calibri"/>
              </a:rPr>
              <a:t>Załączniki będące kopiami dokumentów muszą być potwierdzone „za zgodność z oryginałem” przez osoby uprawnione do podpisania wniosku o dofinansowanie zgodnie z dokumentami statutowymi lub załączonym do wniosku pełnomocnictwem – jeżeli właścicielem dokumentu potwierdzanego „za zgodność” jest Wnioskodawca lub przez właściciela dokumentu potwierdzanego „za zgodność” niebędącego Wnioskodawcą – jeżeli właścicielem dokumentu potwierdzanego „za zgodność” jest podmiot inny niż Wnioskodawca np. Partner, podmiot realizujący projekt. </a:t>
            </a:r>
          </a:p>
          <a:p>
            <a:pPr marL="42545" lvl="0" indent="-6350">
              <a:spcAft>
                <a:spcPts val="0"/>
              </a:spcAft>
            </a:pPr>
            <a:endParaRPr lang="pl-PL" sz="2000" dirty="0">
              <a:solidFill>
                <a:prstClr val="black"/>
              </a:solidFill>
              <a:latin typeface="Calibri"/>
            </a:endParaRPr>
          </a:p>
          <a:p>
            <a:pPr marL="42545" lvl="0" indent="-6350">
              <a:spcAft>
                <a:spcPts val="0"/>
              </a:spcAft>
            </a:pPr>
            <a:r>
              <a:rPr lang="pl-PL" sz="2000" b="1" dirty="0">
                <a:solidFill>
                  <a:prstClr val="black"/>
                </a:solidFill>
                <a:latin typeface="Calibri"/>
              </a:rPr>
              <a:t>Załączniki złożone w wersji elektronicznej wniosku muszą być tożsame z załącznikami złożonymi w wersji papierowej wniosku. </a:t>
            </a:r>
            <a:r>
              <a:rPr lang="pl-PL" sz="2000" dirty="0">
                <a:solidFill>
                  <a:prstClr val="black"/>
                </a:solidFill>
                <a:latin typeface="Calibri"/>
              </a:rPr>
              <a:t>Wnioski wypełnione odręcznie lub w języku obcym (obowiązuje język polski), nie będą rozpatrywane.  </a:t>
            </a: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1601572761"/>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sp>
        <p:nvSpPr>
          <p:cNvPr id="8" name="Text Box 3"/>
          <p:cNvSpPr txBox="1">
            <a:spLocks noChangeArrowheads="1"/>
          </p:cNvSpPr>
          <p:nvPr/>
        </p:nvSpPr>
        <p:spPr bwMode="auto">
          <a:xfrm>
            <a:off x="310850" y="980728"/>
            <a:ext cx="8280400" cy="5326716"/>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endParaRPr lang="pl-PL" sz="2000" b="1" dirty="0">
              <a:solidFill>
                <a:prstClr val="black"/>
              </a:solidFill>
              <a:latin typeface="+mn-lt"/>
              <a:cs typeface="Arial" panose="020B0604020202020204" pitchFamily="34" charset="0"/>
            </a:endParaRPr>
          </a:p>
          <a:p>
            <a:pPr algn="ctr"/>
            <a:r>
              <a:rPr lang="pl-PL" sz="2000" dirty="0">
                <a:latin typeface="+mn-lt"/>
              </a:rPr>
              <a:t>Zapytania dotyczące naboru można przesyłać na adresy mailowe:</a:t>
            </a:r>
          </a:p>
          <a:p>
            <a:pPr algn="ctr"/>
            <a:endParaRPr lang="pl-PL" sz="2000" dirty="0">
              <a:latin typeface="+mn-lt"/>
            </a:endParaRPr>
          </a:p>
          <a:p>
            <a:pPr algn="ctr"/>
            <a:r>
              <a:rPr lang="pl-PL" sz="2000" b="1" u="sng" dirty="0">
                <a:latin typeface="+mn-lt"/>
                <a:hlinkClick r:id="rId3"/>
              </a:rPr>
              <a:t>pife@dolnyslask.pl</a:t>
            </a:r>
            <a:endParaRPr lang="pl-PL" sz="2000" b="1" dirty="0">
              <a:latin typeface="+mn-lt"/>
            </a:endParaRPr>
          </a:p>
          <a:p>
            <a:pPr algn="ctr"/>
            <a:r>
              <a:rPr lang="pl-PL" sz="2000" b="1" u="sng" dirty="0">
                <a:latin typeface="+mn-lt"/>
                <a:hlinkClick r:id="rId4"/>
              </a:rPr>
              <a:t>pife.jeleniagora@dolnyslask.pl</a:t>
            </a:r>
            <a:endParaRPr lang="pl-PL" sz="2000" b="1" dirty="0">
              <a:latin typeface="+mn-lt"/>
            </a:endParaRPr>
          </a:p>
          <a:p>
            <a:pPr algn="ctr"/>
            <a:r>
              <a:rPr lang="pl-PL" sz="2000" b="1" u="sng" dirty="0">
                <a:latin typeface="+mn-lt"/>
                <a:hlinkClick r:id="rId5"/>
              </a:rPr>
              <a:t>pife.legnica@dolnyslask.pl</a:t>
            </a:r>
            <a:endParaRPr lang="pl-PL" sz="2000" b="1" dirty="0">
              <a:latin typeface="+mn-lt"/>
            </a:endParaRPr>
          </a:p>
          <a:p>
            <a:pPr algn="ctr"/>
            <a:r>
              <a:rPr lang="pl-PL" sz="2000" b="1" u="sng" dirty="0">
                <a:latin typeface="+mn-lt"/>
                <a:hlinkClick r:id="rId6"/>
              </a:rPr>
              <a:t>pife.walbrzych@dolnyslask.pl</a:t>
            </a:r>
            <a:endParaRPr lang="pl-PL" sz="2000" b="1" dirty="0">
              <a:latin typeface="+mn-lt"/>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i="1"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i="1" dirty="0">
                <a:solidFill>
                  <a:srgbClr val="000000"/>
                </a:solidFill>
                <a:latin typeface="+mn-lt"/>
                <a:cs typeface="Arial" panose="020B0604020202020204" pitchFamily="34" charset="0"/>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pl-PL" sz="2000" dirty="0">
                <a:solidFill>
                  <a:srgbClr val="000000"/>
                </a:solidFill>
                <a:latin typeface="+mn-lt"/>
                <a:cs typeface="Arial" panose="020B0604020202020204" pitchFamily="34" charset="0"/>
              </a:rPr>
            </a:br>
            <a:endParaRPr lang="pl-PL" sz="2000"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182439562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80728"/>
            <a:ext cx="8585646" cy="5125941"/>
          </a:xfrm>
          <a:prstGeom prst="rect">
            <a:avLst/>
          </a:prstGeom>
          <a:noFill/>
          <a:ln w="9525">
            <a:noFill/>
            <a:miter lim="800000"/>
            <a:headEnd/>
            <a:tailEnd/>
          </a:ln>
        </p:spPr>
        <p:txBody>
          <a:bodyPr wrap="square"/>
          <a:lstStyle/>
          <a:p>
            <a:pPr eaLnBrk="1" hangingPunct="1"/>
            <a:endParaRPr lang="pl-PL" altLang="pl-PL" sz="1400" b="1" dirty="0"/>
          </a:p>
        </p:txBody>
      </p:sp>
      <p:sp>
        <p:nvSpPr>
          <p:cNvPr id="6" name="Prostokąt 5"/>
          <p:cNvSpPr/>
          <p:nvPr/>
        </p:nvSpPr>
        <p:spPr>
          <a:xfrm>
            <a:off x="539750" y="980728"/>
            <a:ext cx="8153400" cy="5848335"/>
          </a:xfrm>
          <a:prstGeom prst="rect">
            <a:avLst/>
          </a:prstGeom>
        </p:spPr>
        <p:txBody>
          <a:bodyPr wrap="square">
            <a:spAutoFit/>
          </a:bodyPr>
          <a:lstStyle/>
          <a:p>
            <a:pPr algn="just"/>
            <a:r>
              <a:rPr lang="pl-PL" dirty="0">
                <a:latin typeface="+mn-lt"/>
              </a:rPr>
              <a:t>W skład </a:t>
            </a:r>
            <a:r>
              <a:rPr lang="pl-PL" u="sng" dirty="0">
                <a:latin typeface="+mn-lt"/>
              </a:rPr>
              <a:t>Wrocławskiego Obszaru Funkcjonalnego</a:t>
            </a:r>
            <a:r>
              <a:rPr lang="pl-PL" dirty="0">
                <a:latin typeface="+mn-lt"/>
              </a:rPr>
              <a:t> określonego w Strategii ZIT WrOF wchodzą: Gmina Czernica, Gmina Długołęka, Gmina Jelcz-Laskowice, Miasto i Gmina Kąty Wrocławskie, Gmina Kobierzyce, Gmina Miękinia, Miasto i Gmina Oborniki Śląskie, Gmina Oleśnica, Miasto Oleśnica, Gmina Siechnice Miasto, Gmina Sobótka, Gmina Trzebnica, Gmina Wisznia Mała, Gmina Wrocław, Gmina Żórawina.</a:t>
            </a:r>
          </a:p>
          <a:p>
            <a:pPr algn="just"/>
            <a:endParaRPr lang="pl-PL" dirty="0">
              <a:latin typeface="+mn-lt"/>
            </a:endParaRPr>
          </a:p>
          <a:p>
            <a:pPr algn="just"/>
            <a:r>
              <a:rPr lang="pl-PL" dirty="0">
                <a:latin typeface="+mn-lt"/>
              </a:rPr>
              <a:t>W skład </a:t>
            </a:r>
            <a:r>
              <a:rPr lang="pl-PL" u="sng" dirty="0">
                <a:latin typeface="+mn-lt"/>
              </a:rPr>
              <a:t>Aglomeracji Jeleniogórskiej określonej w Strategii ZIT AJ</a:t>
            </a:r>
            <a:r>
              <a:rPr lang="pl-PL" b="1" dirty="0">
                <a:latin typeface="+mn-lt"/>
              </a:rPr>
              <a:t> </a:t>
            </a:r>
            <a:r>
              <a:rPr lang="pl-PL" dirty="0">
                <a:latin typeface="+mn-lt"/>
              </a:rPr>
              <a:t>wchodzą: Miasto i Gmina Gryfów Śląski, Miasto Jelenia Góra, Gmina Janowice Wielkie, Gmina Jeżów Sudecki, Miasto Karpacz, Miasto Kowary, Miasto i Gmina Lubomierz, Miasto i Gmina Mirsk, Gmina Mysłakowice, Miasto Piechowice, Gmina Pielgrzymka, Gmina Podgórzyn, Gmina Stara Kamienica, Miasto Szklarska Poręba, Miasto i Gmina Świerzawa, Miasto i Gmina Wleń, Miasto Wojcieszów, Miasto Złotoryja.</a:t>
            </a:r>
          </a:p>
          <a:p>
            <a:pPr algn="just"/>
            <a:endParaRPr lang="pl-PL" dirty="0">
              <a:latin typeface="+mn-lt"/>
            </a:endParaRPr>
          </a:p>
          <a:p>
            <a:pPr algn="just"/>
            <a:r>
              <a:rPr lang="pl-PL" dirty="0">
                <a:latin typeface="+mn-lt"/>
              </a:rPr>
              <a:t>W skład </a:t>
            </a:r>
            <a:r>
              <a:rPr lang="pl-PL" u="sng" dirty="0">
                <a:latin typeface="+mn-lt"/>
              </a:rPr>
              <a:t>Aglomeracji Wałbrzyskiej określonej w Strategii ZIT AW</a:t>
            </a:r>
            <a:r>
              <a:rPr lang="pl-PL" dirty="0">
                <a:latin typeface="+mn-lt"/>
              </a:rPr>
              <a:t>: wchodzą: Gmina Boguszów-Gorce, Gmina Czarny Bór, Gmina Dobromierz, Gmina Głuszyca, Gmina Jaworzyna Śląska, Gmina Jedlina Zdrój, Gmina Miejska Kamienna Góra, Gmina Kamienna Góra, Gmina Lubawka, Gmina Marcinowice, Gmina Mieroszów, Gmina Miejska Nowa Ruda, Gmina Nowa Ruda, Gmina Stare Bogaczowice, Gmina Strzegom, Uzdrowiskowa Gmina Miejska Szczawno-Zdrój, Gmina Miasto Świdnica, Gmina Świdnica, Gmina Świebodzice, Gmina Walim, Gmina Wałbrzych, Gmina Żarów. </a:t>
            </a:r>
            <a:endParaRPr lang="pl-PL" altLang="pl-PL"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28751144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0" lvl="0" indent="0" algn="ctr">
              <a:spcBef>
                <a:spcPts val="0"/>
              </a:spcBef>
              <a:spcAft>
                <a:spcPts val="0"/>
              </a:spcAft>
              <a:buNone/>
            </a:pPr>
            <a:endParaRPr lang="pl-PL" sz="2000" dirty="0">
              <a:solidFill>
                <a:prstClr val="black"/>
              </a:solidFill>
            </a:endParaRPr>
          </a:p>
          <a:p>
            <a:pPr marL="0" lvl="0" indent="0" algn="ctr">
              <a:spcBef>
                <a:spcPts val="0"/>
              </a:spcBef>
              <a:spcAft>
                <a:spcPts val="0"/>
              </a:spcAft>
              <a:buNone/>
            </a:pPr>
            <a:endParaRPr lang="pl-PL" sz="2400" dirty="0">
              <a:solidFill>
                <a:prstClr val="black"/>
              </a:solidFill>
            </a:endParaRPr>
          </a:p>
          <a:p>
            <a:pPr marL="0" lvl="0" indent="0" algn="ctr">
              <a:spcBef>
                <a:spcPts val="0"/>
              </a:spcBef>
              <a:spcAft>
                <a:spcPts val="0"/>
              </a:spcAft>
              <a:buNone/>
            </a:pPr>
            <a:r>
              <a:rPr lang="pl-PL" sz="2400" b="1" dirty="0">
                <a:solidFill>
                  <a:prstClr val="black"/>
                </a:solidFill>
              </a:rPr>
              <a:t>Cel szczegółowy </a:t>
            </a:r>
          </a:p>
          <a:p>
            <a:pPr marL="0" lvl="0" indent="0" algn="ctr">
              <a:spcBef>
                <a:spcPts val="0"/>
              </a:spcBef>
              <a:spcAft>
                <a:spcPts val="0"/>
              </a:spcAft>
              <a:buNone/>
            </a:pPr>
            <a:r>
              <a:rPr lang="pl-PL" sz="2400" b="1" dirty="0">
                <a:solidFill>
                  <a:prstClr val="black"/>
                </a:solidFill>
              </a:rPr>
              <a:t>Działania 7.2 Inwestycje w edukację ponadgimnazjalną, w tym zawodową</a:t>
            </a:r>
          </a:p>
          <a:p>
            <a:pPr marL="0" lvl="0" indent="0" algn="ctr">
              <a:spcBef>
                <a:spcPts val="0"/>
              </a:spcBef>
              <a:spcAft>
                <a:spcPts val="0"/>
              </a:spcAft>
              <a:buNone/>
            </a:pPr>
            <a:r>
              <a:rPr lang="pl-PL" sz="2400" dirty="0"/>
              <a:t> </a:t>
            </a:r>
          </a:p>
          <a:p>
            <a:pPr marL="0" lvl="0" indent="0" algn="ctr">
              <a:spcBef>
                <a:spcPts val="0"/>
              </a:spcBef>
              <a:spcAft>
                <a:spcPts val="0"/>
              </a:spcAft>
              <a:buNone/>
            </a:pPr>
            <a:endParaRPr lang="pl-PL" sz="2400" b="1" dirty="0"/>
          </a:p>
          <a:p>
            <a:pPr marL="0" lvl="0" indent="0" algn="ctr">
              <a:spcBef>
                <a:spcPts val="0"/>
              </a:spcBef>
              <a:spcAft>
                <a:spcPts val="0"/>
              </a:spcAft>
              <a:buNone/>
            </a:pPr>
            <a:r>
              <a:rPr lang="pl-PL" sz="2400" b="1" dirty="0"/>
              <a:t>Lepsze warunki kształcenia w edukacji ponadgimnazjalnej, </a:t>
            </a:r>
          </a:p>
          <a:p>
            <a:pPr marL="0" lvl="0" indent="0" algn="ctr">
              <a:spcBef>
                <a:spcPts val="0"/>
              </a:spcBef>
              <a:spcAft>
                <a:spcPts val="0"/>
              </a:spcAft>
              <a:buNone/>
            </a:pPr>
            <a:r>
              <a:rPr lang="pl-PL" sz="2400" b="1" dirty="0"/>
              <a:t>w tym zawodowej</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369622" cy="5112097"/>
          </a:xfrm>
          <a:prstGeom prst="rect">
            <a:avLst/>
          </a:prstGeom>
          <a:noFill/>
          <a:ln w="9525">
            <a:noFill/>
            <a:miter lim="800000"/>
            <a:headEnd/>
            <a:tailEnd/>
          </a:ln>
        </p:spPr>
        <p:txBody>
          <a:bodyPr wrap="square"/>
          <a:lstStyle/>
          <a:p>
            <a:pPr algn="just" eaLnBrk="1" hangingPunct="1">
              <a:spcAft>
                <a:spcPts val="600"/>
              </a:spcAft>
            </a:pPr>
            <a:r>
              <a:rPr lang="pl-PL" dirty="0">
                <a:latin typeface="+mn-lt"/>
              </a:rPr>
              <a:t>Przedmiotem konkursu jest </a:t>
            </a:r>
            <a:r>
              <a:rPr lang="pl-PL" b="1" dirty="0">
                <a:latin typeface="+mn-lt"/>
              </a:rPr>
              <a:t>realizowany na terenie województwa dolnośląskiego z wyłączeniem obszarów poszczególnych ZIT – ZIT WrOF, ZIT AJ, ZIT AW </a:t>
            </a:r>
            <a:r>
              <a:rPr lang="pl-PL" dirty="0">
                <a:latin typeface="+mn-lt"/>
              </a:rPr>
              <a:t>następujący typ projektu dotyczący </a:t>
            </a:r>
            <a:r>
              <a:rPr lang="pl-PL" u="sng" dirty="0">
                <a:latin typeface="+mn-lt"/>
              </a:rPr>
              <a:t>INWESTYCJI W EDUKACJĘ PONADPODSTAWOWĄ ZAWODOWĄ</a:t>
            </a:r>
            <a:r>
              <a:rPr lang="pl-PL" dirty="0">
                <a:latin typeface="+mn-lt"/>
              </a:rPr>
              <a:t>, tj.:</a:t>
            </a:r>
          </a:p>
          <a:p>
            <a:pPr algn="just">
              <a:spcAft>
                <a:spcPts val="600"/>
              </a:spcAft>
            </a:pPr>
            <a:r>
              <a:rPr lang="pl-PL" b="1" dirty="0">
                <a:latin typeface="+mn-lt"/>
              </a:rPr>
              <a:t>[7.2 A] </a:t>
            </a:r>
            <a:r>
              <a:rPr lang="pl-PL" dirty="0">
                <a:latin typeface="+mn-lt"/>
              </a:rPr>
              <a:t>Przedsięwzięcia prowadzące bezpośrednio do poprawy warunków nauczania zwłaszcza w zakresie zajęć matematyczno-przyrodniczych i cyfrowych realizowane poprzez przebudowę, rozbudowę lub adaptację (w tym także zakup wyposażenia) placówek i szkół ponadpodstawowych, w tym zawodowych i specjalnych</a:t>
            </a:r>
          </a:p>
          <a:p>
            <a:pPr algn="just">
              <a:spcAft>
                <a:spcPts val="600"/>
              </a:spcAft>
            </a:pPr>
            <a:r>
              <a:rPr lang="pl-PL" b="1" dirty="0">
                <a:latin typeface="+mn-lt"/>
              </a:rPr>
              <a:t>[7.2 B] </a:t>
            </a:r>
            <a:r>
              <a:rPr lang="pl-PL" dirty="0">
                <a:latin typeface="+mn-lt"/>
              </a:rPr>
              <a:t>Przedsięwzięcia z zakresu wyposażenia w nowoczesny sprzęt i materiały dydaktyczne pracowni, zwłaszcza matematyczno-przyrodniczych i cyfrowych</a:t>
            </a:r>
          </a:p>
          <a:p>
            <a:pPr algn="just">
              <a:spcAft>
                <a:spcPts val="600"/>
              </a:spcAft>
            </a:pPr>
            <a:r>
              <a:rPr lang="pl-PL" b="1" dirty="0">
                <a:latin typeface="+mn-lt"/>
              </a:rPr>
              <a:t>[7.2 C] </a:t>
            </a:r>
            <a:r>
              <a:rPr lang="pl-PL" dirty="0">
                <a:latin typeface="+mn-lt"/>
              </a:rPr>
              <a:t>Przedsięwzięcia z zakresu wyposażenia w sprzęt specjalistyczny i pomoce dydaktyczne do wspomagania rozwoju uczniów ze specjalnymi potrzebami edukacyjnymi, np. uczniów z niepełnosprawnościami, uczniów szczególnie uzdolnionych</a:t>
            </a:r>
          </a:p>
          <a:p>
            <a:pPr algn="just">
              <a:spcAft>
                <a:spcPts val="600"/>
              </a:spcAft>
            </a:pPr>
            <a:r>
              <a:rPr lang="pl-PL" b="1" dirty="0">
                <a:latin typeface="+mn-lt"/>
              </a:rPr>
              <a:t>[7.2 D] </a:t>
            </a:r>
            <a:r>
              <a:rPr lang="pl-PL" dirty="0">
                <a:latin typeface="+mn-lt"/>
              </a:rPr>
              <a:t>Przedsięwzięcia ukierunkowane na wspieranie ukierunkowanych branżowo centrów kształcenia zawodowego oraz tworzenie w szkołach zawodowych warunków zbliżonych do rzeczywistego środowiska pracy zawodowej pod kątem wyposażenia, doposażenie warsztatów, pracowni itp.</a:t>
            </a:r>
          </a:p>
          <a:p>
            <a:pPr algn="ctr" eaLnBrk="1" hangingPunct="1"/>
            <a:endParaRPr lang="pl-PL" altLang="pl-PL" sz="2400" b="1" dirty="0">
              <a:solidFill>
                <a:schemeClr val="tx2"/>
              </a:solidFill>
              <a:latin typeface="+mn-lt"/>
            </a:endParaRPr>
          </a:p>
          <a:p>
            <a:pPr algn="ctr" eaLnBrk="1" hangingPunct="1"/>
            <a:endParaRPr lang="pl-PL" altLang="pl-PL" sz="3200" b="1" dirty="0">
              <a:latin typeface="+mn-lt"/>
            </a:endParaRPr>
          </a:p>
          <a:p>
            <a:pPr algn="ctr">
              <a:spcBef>
                <a:spcPts val="0"/>
              </a:spcBef>
              <a:spcAft>
                <a:spcPts val="0"/>
              </a:spcAft>
            </a:pPr>
            <a:endParaRPr lang="pl-PL" altLang="pl-PL" sz="2000"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247507708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369622" cy="5746796"/>
          </a:xfrm>
          <a:prstGeom prst="rect">
            <a:avLst/>
          </a:prstGeom>
          <a:noFill/>
          <a:ln w="9525">
            <a:noFill/>
            <a:miter lim="800000"/>
            <a:headEnd/>
            <a:tailEnd/>
          </a:ln>
        </p:spPr>
        <p:txBody>
          <a:bodyPr wrap="square"/>
          <a:lstStyle/>
          <a:p>
            <a:pPr algn="ctr" eaLnBrk="1" hangingPunct="1"/>
            <a:r>
              <a:rPr lang="pl-PL" sz="2400" b="1" dirty="0">
                <a:latin typeface="+mn-lt"/>
              </a:rPr>
              <a:t>Niniejszy nabór dotyczy wyłącznie przedsięwzięć z zakresu edukacji ponadpodstawowej zawodowej</a:t>
            </a:r>
            <a:r>
              <a:rPr lang="pl-PL" sz="2400" dirty="0">
                <a:latin typeface="+mn-lt"/>
              </a:rPr>
              <a:t>. Projekty w zakresie szkół podstawowych i szkół ponadpodstawowych ogólnych nie będą finansowane.</a:t>
            </a:r>
            <a:endParaRPr lang="pl-PL" altLang="pl-PL" sz="2400" b="1" dirty="0">
              <a:latin typeface="+mn-lt"/>
            </a:endParaRPr>
          </a:p>
          <a:p>
            <a:pPr eaLnBrk="1" hangingPunct="1"/>
            <a:endParaRPr lang="pl-PL" altLang="pl-PL" sz="2000" dirty="0">
              <a:latin typeface="+mn-lt"/>
            </a:endParaRPr>
          </a:p>
          <a:p>
            <a:pPr algn="ctr" eaLnBrk="1" hangingPunct="1"/>
            <a:endParaRPr lang="pl-PL" altLang="pl-PL" sz="2400" dirty="0">
              <a:latin typeface="+mn-lt"/>
            </a:endParaRPr>
          </a:p>
          <a:p>
            <a:pPr algn="ctr" eaLnBrk="1" hangingPunct="1"/>
            <a:r>
              <a:rPr lang="pl-PL" altLang="pl-PL" sz="2400" dirty="0">
                <a:latin typeface="+mn-lt"/>
              </a:rPr>
              <a:t>Wspierane będą następujące szkoły:</a:t>
            </a:r>
          </a:p>
          <a:p>
            <a:pPr eaLnBrk="1" hangingPunct="1"/>
            <a:r>
              <a:rPr lang="pl-PL" altLang="pl-PL" sz="2400" dirty="0">
                <a:latin typeface="+mn-lt"/>
              </a:rPr>
              <a:t>a) pięcioletnie technikum,</a:t>
            </a:r>
          </a:p>
          <a:p>
            <a:pPr eaLnBrk="1" hangingPunct="1"/>
            <a:r>
              <a:rPr lang="pl-PL" altLang="pl-PL" sz="2400" dirty="0">
                <a:latin typeface="+mn-lt"/>
              </a:rPr>
              <a:t>b) trzyletnia branżowa szkoła I stopnia,</a:t>
            </a:r>
          </a:p>
          <a:p>
            <a:pPr eaLnBrk="1" hangingPunct="1"/>
            <a:r>
              <a:rPr lang="pl-PL" altLang="pl-PL" sz="2400" dirty="0">
                <a:latin typeface="+mn-lt"/>
              </a:rPr>
              <a:t>c) dwuletnia branżowa szkoła II stopnia,</a:t>
            </a:r>
          </a:p>
          <a:p>
            <a:pPr eaLnBrk="1" hangingPunct="1"/>
            <a:r>
              <a:rPr lang="pl-PL" altLang="pl-PL" sz="2400" dirty="0">
                <a:latin typeface="+mn-lt"/>
              </a:rPr>
              <a:t>d) szkoła policealna dla osób posiadających wykształcenie średnie lub wykształcenie średnie branżowe, o okresie nauczania nie dłuższym niż 2,5 roku,</a:t>
            </a:r>
          </a:p>
          <a:p>
            <a:pPr eaLnBrk="1" hangingPunct="1"/>
            <a:r>
              <a:rPr lang="pl-PL" altLang="pl-PL" sz="2400" dirty="0">
                <a:latin typeface="+mn-lt"/>
              </a:rPr>
              <a:t>e) trzyletnia szkoła specjalna przysposabiająca do pracy,</a:t>
            </a: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a:p>
            <a:pPr eaLnBrk="1" hangingPunct="1"/>
            <a:endParaRPr lang="pl-PL" altLang="pl-PL" sz="14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73074597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r>
              <a:rPr lang="pl-PL" sz="2000" dirty="0"/>
              <a:t>[Kryterium merytoryczne specyficzne]</a:t>
            </a:r>
          </a:p>
          <a:p>
            <a:pPr algn="ctr"/>
            <a:r>
              <a:rPr lang="pl-PL" sz="2000" b="1" dirty="0"/>
              <a:t>Posiadanie kompleksowego planu wykorzystania powstałej w wyniku realizacji projektu infrastruktury</a:t>
            </a:r>
          </a:p>
          <a:p>
            <a:pPr algn="ctr"/>
            <a:endParaRPr lang="pl-PL" sz="2000" b="1" dirty="0">
              <a:latin typeface="+mn-lt"/>
            </a:endParaRPr>
          </a:p>
          <a:p>
            <a:pPr algn="ctr"/>
            <a:r>
              <a:rPr lang="pl-PL" sz="2000" b="1" dirty="0">
                <a:latin typeface="+mn-lt"/>
              </a:rPr>
              <a:t>Aby projekt mógł być realizowany, Wnioskodawca musi wykazać:</a:t>
            </a:r>
            <a:endParaRPr lang="pl-PL" sz="2000" dirty="0">
              <a:latin typeface="+mn-lt"/>
            </a:endParaRPr>
          </a:p>
          <a:p>
            <a:r>
              <a:rPr lang="pl-PL" sz="2000" dirty="0">
                <a:latin typeface="+mn-lt"/>
              </a:rPr>
              <a:t>a) wizję i kompleksowy plan wykorzystania wspartej w wyniku realizacji projektu infrastruktury lub zakupionego wyposażenia (konieczność uwzględnienia kwestii demograficznych, analizy ekonomicznej inwestycji po zakończeniu projektu oraz w zakresie szkolnictwa zawodowego dopasowania projektu do potrzeb rynku pracy lub </a:t>
            </a:r>
            <a:r>
              <a:rPr lang="pl-PL" sz="2000" i="1" dirty="0">
                <a:latin typeface="+mn-lt"/>
              </a:rPr>
              <a:t>smart </a:t>
            </a:r>
            <a:r>
              <a:rPr lang="pl-PL" sz="2000" i="1" dirty="0" err="1">
                <a:latin typeface="+mn-lt"/>
              </a:rPr>
              <a:t>specialisatio</a:t>
            </a:r>
            <a:r>
              <a:rPr lang="pl-PL" sz="2000" dirty="0" err="1">
                <a:latin typeface="+mn-lt"/>
              </a:rPr>
              <a:t>n</a:t>
            </a:r>
            <a:r>
              <a:rPr lang="pl-PL" sz="2000" dirty="0">
                <a:latin typeface="+mn-lt"/>
              </a:rPr>
              <a:t> w Województwie Dolnośląskim); </a:t>
            </a:r>
          </a:p>
          <a:p>
            <a:r>
              <a:rPr lang="pl-PL" sz="2000" dirty="0">
                <a:latin typeface="+mn-lt"/>
              </a:rPr>
              <a:t>b) że projekt przyczynia się do osiągnięcia celów RPO WD finansowanych ze środków EFS (w szczególności z celami realizowanymi w ramach Działania 10.2 [Zapewnienie równego dostępu do wysokiej jakości edukacji podstawowej, gimnazjalnej i ponadgimnazjalnej] lub Działania 10.4 [Dostosowanie systemów kształcenia i szkolenia zawodowego do potrzeb rynku pracy]);</a:t>
            </a:r>
          </a:p>
          <a:p>
            <a:r>
              <a:rPr lang="pl-PL" sz="2000" dirty="0">
                <a:latin typeface="+mn-lt"/>
              </a:rPr>
              <a:t>c) że konieczność wydatkowania środków została potwierdzona analizą potrzeb szkoły objętej projektem (diagnoza powinna zawierać m.in. inwentaryzację sprzętu, ze szczególnym uwzględnieniem sprzętu zakupionego ze środków UE we wcześniejszych perspektywach finansowych).</a:t>
            </a: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75012384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0"/>
            <a:ext cx="8369622" cy="6741368"/>
          </a:xfrm>
          <a:prstGeom prst="rect">
            <a:avLst/>
          </a:prstGeom>
          <a:noFill/>
          <a:ln w="9525">
            <a:noFill/>
            <a:miter lim="800000"/>
            <a:headEnd/>
            <a:tailEnd/>
          </a:ln>
        </p:spPr>
        <p:txBody>
          <a:bodyPr wrap="square"/>
          <a:lstStyle/>
          <a:p>
            <a:pPr algn="ctr"/>
            <a:r>
              <a:rPr lang="pl-PL" sz="2000" dirty="0"/>
              <a:t>[Kryterium merytoryczne specyficzne]</a:t>
            </a:r>
          </a:p>
          <a:p>
            <a:pPr algn="ctr"/>
            <a:r>
              <a:rPr lang="pl-PL" sz="2000" b="1" dirty="0"/>
              <a:t>Spełnienie wymogów dotyczących przedsięwzięć z zakresu kształcenia zawodowego</a:t>
            </a:r>
            <a:endParaRPr lang="pl-PL" sz="2000" b="1" dirty="0">
              <a:latin typeface="+mn-lt"/>
            </a:endParaRPr>
          </a:p>
          <a:p>
            <a:endParaRPr lang="pl-PL" sz="2000" dirty="0">
              <a:latin typeface="+mn-lt"/>
            </a:endParaRPr>
          </a:p>
          <a:p>
            <a:endParaRPr lang="pl-PL" sz="2000" dirty="0">
              <a:latin typeface="+mn-lt"/>
            </a:endParaRPr>
          </a:p>
          <a:p>
            <a:endParaRPr lang="pl-PL" sz="2000" dirty="0">
              <a:latin typeface="+mn-lt"/>
            </a:endParaRPr>
          </a:p>
          <a:p>
            <a:r>
              <a:rPr lang="pl-PL" sz="2000" dirty="0">
                <a:latin typeface="+mn-lt"/>
              </a:rPr>
              <a:t>a) wsparta w wyniku realizacji projektu infrastruktura powinna być dostosowana do warunków zbliżonych do rzeczywistego środowiska pracy zawodowej; </a:t>
            </a:r>
          </a:p>
          <a:p>
            <a:r>
              <a:rPr lang="pl-PL" sz="2000" dirty="0">
                <a:latin typeface="+mn-lt"/>
              </a:rPr>
              <a:t>b) działania mające na celu poprawę infrastruktury szkół zawodowych powinny być realizowane z zaangażowaniem pracodawców tak, aby w jak największym stopniu stworzone warunki kształcenia odpowiadały na potrzeby rynku i zaowocowały wykształceniem wysokiej klasy specjalistów poszukiwanych na rynku pracy;</a:t>
            </a:r>
          </a:p>
          <a:p>
            <a:r>
              <a:rPr lang="pl-PL" sz="2000" dirty="0">
                <a:latin typeface="+mn-lt"/>
              </a:rPr>
              <a:t>c) rezultatem projektu powinno być dostosowywanie oferty edukacyjnej do potrzeb rynku pracy, uwzględniające minimalne standardy zawarte w podstawie programowej;</a:t>
            </a:r>
          </a:p>
          <a:p>
            <a:pPr algn="ctr"/>
            <a:endParaRPr lang="pl-PL" sz="2000" b="1" dirty="0">
              <a:latin typeface="+mn-lt"/>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a:p>
        </p:txBody>
      </p:sp>
    </p:spTree>
    <p:extLst>
      <p:ext uri="{BB962C8B-B14F-4D97-AF65-F5344CB8AC3E}">
        <p14:creationId xmlns:p14="http://schemas.microsoft.com/office/powerpoint/2010/main" val="351826323"/>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11686</TotalTime>
  <Words>4582</Words>
  <Application>Microsoft Office PowerPoint</Application>
  <PresentationFormat>Pokaz na ekranie (4:3)</PresentationFormat>
  <Paragraphs>395</Paragraphs>
  <Slides>38</Slides>
  <Notes>38</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38</vt:i4>
      </vt:variant>
    </vt:vector>
  </HeadingPairs>
  <TitlesOfParts>
    <vt:vector size="43" baseType="lpstr">
      <vt:lpstr>Arial</vt:lpstr>
      <vt:lpstr>Calibri</vt:lpstr>
      <vt:lpstr>Wingdings</vt:lpstr>
      <vt:lpstr>plik</vt:lpstr>
      <vt:lpstr>Motyw pakietu Office</vt:lpstr>
      <vt:lpstr>Założenia naboru  ogłoszonego w trybie konkursowym nr RPDS.07.02.01-IZ.00-02-377/19  [INWESTYCJE W EDUKACJĘ PONADPODSTAWOWĄ ZAWODOWĄ]</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SONIK &amp; SONIK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Kinga Siodmiak</cp:lastModifiedBy>
  <cp:revision>993</cp:revision>
  <cp:lastPrinted>2016-01-14T08:52:34Z</cp:lastPrinted>
  <dcterms:created xsi:type="dcterms:W3CDTF">2010-12-31T07:04:34Z</dcterms:created>
  <dcterms:modified xsi:type="dcterms:W3CDTF">2020-02-06T12:03:13Z</dcterms:modified>
</cp:coreProperties>
</file>