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4" r:id="rId3"/>
    <p:sldId id="333" r:id="rId4"/>
    <p:sldId id="355" r:id="rId5"/>
    <p:sldId id="365" r:id="rId6"/>
    <p:sldId id="364" r:id="rId7"/>
    <p:sldId id="366" r:id="rId8"/>
    <p:sldId id="362" r:id="rId9"/>
    <p:sldId id="343" r:id="rId10"/>
    <p:sldId id="359" r:id="rId11"/>
    <p:sldId id="357" r:id="rId12"/>
    <p:sldId id="361" r:id="rId13"/>
    <p:sldId id="360" r:id="rId14"/>
    <p:sldId id="356" r:id="rId15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00FF"/>
    <a:srgbClr val="00CCFF"/>
    <a:srgbClr val="FFFF00"/>
    <a:srgbClr val="FFE885"/>
    <a:srgbClr val="FDC000"/>
    <a:srgbClr val="4F81BD"/>
    <a:srgbClr val="0099FF"/>
    <a:srgbClr val="FF9900"/>
    <a:srgbClr val="FEFC9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138" autoAdjust="0"/>
  </p:normalViewPr>
  <p:slideViewPr>
    <p:cSldViewPr>
      <p:cViewPr>
        <p:scale>
          <a:sx n="112" d="100"/>
          <a:sy n="112" d="100"/>
        </p:scale>
        <p:origin x="-158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6" y="-102"/>
      </p:cViewPr>
      <p:guideLst>
        <p:guide orient="horz" pos="3124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Prezentacja%20na%20KM%20grudzie&#324;%202019\wykresy%20prezentacja%20KM%20stan%20na%2030.11.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Prezentacja%20na%20KM%20grudzie&#324;%202019\wykresy%20prezentacja%20KM%20stan%20na%2030.11.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Dziennikarze%20i%20inne%20bomby\na%20KM\Prezentacja%20na%20KM%20grudzie&#324;%202019\MR%20wykresy%20wojw&#243;dztw%20do%20inf.%20miesi&#281;cznej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Dziennikarze%20i%20inne%20bomby\na%20KM\Prezentacja%20na%20KM%20grudzie&#324;%202019\MR%20wykresy%20wojw&#243;dztw%20do%20inf.%20miesi&#281;cznej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Dziennikarze%20i%20inne%20bomby\na%20KM\Prezentacja%20na%20KM%20grudzie&#324;%202019\MR%20wykresy%20wojw&#243;dztw%20do%20inf.%20miesi&#281;cznej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Dziennikarze%20i%20inne%20bomby\na%20KM\Prezentacja%20na%20KM%20grudzie&#324;%202019\MR%20wykresy%20wojw&#243;dztw%20do%20inf.%20miesi&#281;cznej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Dziennikarze%20i%20inne%20bomby\na%20KM\Prezentacja%20na%20KM%20grudzie&#324;%202019\MR%20wykresy%20wojw&#243;dztw%20do%20inf.%20miesi&#281;cznej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Dziennikarze%20i%20inne%20bomby\na%20KM\Prezentacja%20na%20KM%20grudzie&#324;%202019\MR%20wykresy%20wojw&#243;dztw%20do%20inf.%20miesi&#281;cznej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nabory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layout>
                <c:manualLayout>
                  <c:x val="-1.3110455588331244E-3"/>
                  <c:y val="-1.8518515143169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866273352999038E-3"/>
                  <c:y val="-2.314814392896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7.866273352999038E-3"/>
                  <c:y val="-2.08333295360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Arkusz1!$B$2:$B$12</c:f>
              <c:numCache>
                <c:formatCode>0%</c:formatCode>
                <c:ptCount val="11"/>
                <c:pt idx="0">
                  <c:v>1.1070268914109518</c:v>
                </c:pt>
                <c:pt idx="1">
                  <c:v>0.8950729635807948</c:v>
                </c:pt>
                <c:pt idx="2">
                  <c:v>0.96975007732567464</c:v>
                </c:pt>
                <c:pt idx="3">
                  <c:v>1.1472419563458727</c:v>
                </c:pt>
                <c:pt idx="4">
                  <c:v>0.9253892743937201</c:v>
                </c:pt>
                <c:pt idx="5">
                  <c:v>0.90492895450549626</c:v>
                </c:pt>
                <c:pt idx="6">
                  <c:v>1.0937207818213812</c:v>
                </c:pt>
                <c:pt idx="7">
                  <c:v>0.77593435502092689</c:v>
                </c:pt>
                <c:pt idx="8">
                  <c:v>1.1523185589889948</c:v>
                </c:pt>
                <c:pt idx="9">
                  <c:v>1.1756610012199669</c:v>
                </c:pt>
                <c:pt idx="10">
                  <c:v>0.80576857990835848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umowy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7.866273352999038E-3"/>
                  <c:y val="5.5555545429508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244182235332683E-3"/>
                  <c:y val="2.08333295360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6.9444431786885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666666666666701E-3"/>
                  <c:y val="7.45222361834601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Arkusz1!$C$2:$C$12</c:f>
              <c:numCache>
                <c:formatCode>0%</c:formatCode>
                <c:ptCount val="11"/>
                <c:pt idx="0">
                  <c:v>0.63613901886605462</c:v>
                </c:pt>
                <c:pt idx="1">
                  <c:v>0.818627690956373</c:v>
                </c:pt>
                <c:pt idx="2">
                  <c:v>0.74074084956860053</c:v>
                </c:pt>
                <c:pt idx="3">
                  <c:v>0.68848208995083371</c:v>
                </c:pt>
                <c:pt idx="4">
                  <c:v>0.95453177290160152</c:v>
                </c:pt>
                <c:pt idx="5">
                  <c:v>0.91718729301430568</c:v>
                </c:pt>
                <c:pt idx="6">
                  <c:v>0.81010540915087925</c:v>
                </c:pt>
                <c:pt idx="7">
                  <c:v>0.69175091490747465</c:v>
                </c:pt>
                <c:pt idx="8">
                  <c:v>0.55987825822526183</c:v>
                </c:pt>
                <c:pt idx="9">
                  <c:v>0.73359346679513615</c:v>
                </c:pt>
                <c:pt idx="10">
                  <c:v>0.58431450000645269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wnioski o płatność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6"/>
              <c:layout>
                <c:manualLayout>
                  <c:x val="1.3110455588331708E-3"/>
                  <c:y val="2.08333295360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7890419947506655E-3"/>
                  <c:y val="1.6318218163553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Arkusz1!$D$2:$D$12</c:f>
              <c:numCache>
                <c:formatCode>0%</c:formatCode>
                <c:ptCount val="11"/>
                <c:pt idx="0">
                  <c:v>0.27273569879203674</c:v>
                </c:pt>
                <c:pt idx="1">
                  <c:v>0.52340659683609059</c:v>
                </c:pt>
                <c:pt idx="2">
                  <c:v>0.41115577904963357</c:v>
                </c:pt>
                <c:pt idx="3">
                  <c:v>0.53048228064255287</c:v>
                </c:pt>
                <c:pt idx="4">
                  <c:v>0.43535109292808988</c:v>
                </c:pt>
                <c:pt idx="5">
                  <c:v>0.49786732717532894</c:v>
                </c:pt>
                <c:pt idx="6">
                  <c:v>0.69275975210235474</c:v>
                </c:pt>
                <c:pt idx="7">
                  <c:v>0.43784167293822845</c:v>
                </c:pt>
                <c:pt idx="8">
                  <c:v>0.23632388266977392</c:v>
                </c:pt>
                <c:pt idx="9">
                  <c:v>0.3997501719334603</c:v>
                </c:pt>
                <c:pt idx="10">
                  <c:v>0.5001572223416394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projekty zakończone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2.7777777777777822E-3"/>
                  <c:y val="3.4777043552281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93313667649951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614223033785097E-17"/>
                  <c:y val="-1.6203700750273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Arkusz1!$E$2:$E$12</c:f>
              <c:numCache>
                <c:formatCode>0%</c:formatCode>
                <c:ptCount val="11"/>
                <c:pt idx="0">
                  <c:v>0.11975897445551714</c:v>
                </c:pt>
                <c:pt idx="1">
                  <c:v>0.48944491948171071</c:v>
                </c:pt>
                <c:pt idx="2">
                  <c:v>0.22703088057135373</c:v>
                </c:pt>
                <c:pt idx="3">
                  <c:v>0.37712862881106851</c:v>
                </c:pt>
                <c:pt idx="4">
                  <c:v>0.23200362622549742</c:v>
                </c:pt>
                <c:pt idx="5">
                  <c:v>0.25840716747877596</c:v>
                </c:pt>
                <c:pt idx="6">
                  <c:v>0.57468098600131701</c:v>
                </c:pt>
                <c:pt idx="7">
                  <c:v>0.3042866273340612</c:v>
                </c:pt>
                <c:pt idx="8">
                  <c:v>9.0789227967012665E-2</c:v>
                </c:pt>
                <c:pt idx="9">
                  <c:v>0.26607879480732333</c:v>
                </c:pt>
                <c:pt idx="10">
                  <c:v>0.41413469635282074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certyfikacja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5.244182235332664E-3"/>
                  <c:y val="-1.3888886357377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555227794165874E-3"/>
                  <c:y val="5.5555545429508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664260717410348E-3"/>
                  <c:y val="3.72845896621819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9330708661417359E-3"/>
                  <c:y val="-3.72396024854828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3.568304617170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8553149606299244E-3"/>
                  <c:y val="1.3834143624104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5573053368328976E-4"/>
                  <c:y val="1.084230077722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1776027996500519E-3"/>
                  <c:y val="1.6148636067041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1111111111111122E-2"/>
                  <c:y val="-1.2420372697243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6.944444444444451E-3"/>
                  <c:y val="6.3819200057583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9.4887357830271222E-3"/>
                  <c:y val="4.06703636998084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Arkusz1!$F$2:$F$12</c:f>
              <c:numCache>
                <c:formatCode>0%</c:formatCode>
                <c:ptCount val="11"/>
                <c:pt idx="0">
                  <c:v>0.36332933741792461</c:v>
                </c:pt>
                <c:pt idx="1">
                  <c:v>0.43091589232526711</c:v>
                </c:pt>
                <c:pt idx="2">
                  <c:v>0.41064186589055035</c:v>
                </c:pt>
                <c:pt idx="3">
                  <c:v>0.52806941610486102</c:v>
                </c:pt>
                <c:pt idx="4">
                  <c:v>0.41830404307735447</c:v>
                </c:pt>
                <c:pt idx="5">
                  <c:v>0.46629899997239582</c:v>
                </c:pt>
                <c:pt idx="6">
                  <c:v>0.79338480117954668</c:v>
                </c:pt>
                <c:pt idx="7">
                  <c:v>0.40771011493876036</c:v>
                </c:pt>
                <c:pt idx="8">
                  <c:v>0.20711386534356366</c:v>
                </c:pt>
                <c:pt idx="9">
                  <c:v>0.34980480748716536</c:v>
                </c:pt>
                <c:pt idx="10">
                  <c:v>0.47711728737980813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906176"/>
        <c:axId val="41907712"/>
        <c:axId val="0"/>
      </c:bar3DChart>
      <c:catAx>
        <c:axId val="41906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l-PL"/>
          </a:p>
        </c:txPr>
        <c:crossAx val="41907712"/>
        <c:crosses val="autoZero"/>
        <c:auto val="1"/>
        <c:lblAlgn val="ctr"/>
        <c:lblOffset val="100"/>
        <c:noMultiLvlLbl val="0"/>
      </c:catAx>
      <c:valAx>
        <c:axId val="419077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19061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Arkusz1!$B$59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Arkusz1!$A$60:$A$64</c:f>
              <c:strCache>
                <c:ptCount val="5"/>
                <c:pt idx="0">
                  <c:v>Alokacja</c:v>
                </c:pt>
                <c:pt idx="1">
                  <c:v>Umowy o dofinansowanie</c:v>
                </c:pt>
                <c:pt idx="2">
                  <c:v>Płatności przekazane beneficjentom</c:v>
                </c:pt>
                <c:pt idx="3">
                  <c:v>Projekty zakończone</c:v>
                </c:pt>
                <c:pt idx="4">
                  <c:v>Certyfikacja</c:v>
                </c:pt>
              </c:strCache>
            </c:strRef>
          </c:cat>
          <c:val>
            <c:numRef>
              <c:f>Arkusz1!$B$60:$B$64</c:f>
              <c:numCache>
                <c:formatCode>0.00%</c:formatCode>
                <c:ptCount val="5"/>
                <c:pt idx="1">
                  <c:v>0.48766459811277402</c:v>
                </c:pt>
                <c:pt idx="2">
                  <c:v>0.11054534952806548</c:v>
                </c:pt>
                <c:pt idx="3">
                  <c:v>2.2182698158168396E-2</c:v>
                </c:pt>
                <c:pt idx="4">
                  <c:v>9.6540905334411328E-2</c:v>
                </c:pt>
              </c:numCache>
            </c:numRef>
          </c:val>
        </c:ser>
        <c:ser>
          <c:idx val="1"/>
          <c:order val="1"/>
          <c:tx>
            <c:strRef>
              <c:f>Arkusz1!$C$59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Arkusz1!$A$60:$A$64</c:f>
              <c:strCache>
                <c:ptCount val="5"/>
                <c:pt idx="0">
                  <c:v>Alokacja</c:v>
                </c:pt>
                <c:pt idx="1">
                  <c:v>Umowy o dofinansowanie</c:v>
                </c:pt>
                <c:pt idx="2">
                  <c:v>Płatności przekazane beneficjentom</c:v>
                </c:pt>
                <c:pt idx="3">
                  <c:v>Projekty zakończone</c:v>
                </c:pt>
                <c:pt idx="4">
                  <c:v>Certyfikacja</c:v>
                </c:pt>
              </c:strCache>
            </c:strRef>
          </c:cat>
          <c:val>
            <c:numRef>
              <c:f>Arkusz1!$C$60:$C$64</c:f>
              <c:numCache>
                <c:formatCode>0.00%</c:formatCode>
                <c:ptCount val="5"/>
                <c:pt idx="0">
                  <c:v>1</c:v>
                </c:pt>
                <c:pt idx="1">
                  <c:v>0.65915557373074574</c:v>
                </c:pt>
                <c:pt idx="2">
                  <c:v>0.26334650911382301</c:v>
                </c:pt>
                <c:pt idx="3">
                  <c:v>9.917002766852473E-2</c:v>
                </c:pt>
                <c:pt idx="4">
                  <c:v>0.24756896884764068</c:v>
                </c:pt>
              </c:numCache>
            </c:numRef>
          </c:val>
        </c:ser>
        <c:ser>
          <c:idx val="2"/>
          <c:order val="2"/>
          <c:tx>
            <c:strRef>
              <c:f>Arkusz1!$D$59</c:f>
              <c:strCache>
                <c:ptCount val="1"/>
                <c:pt idx="0">
                  <c:v>listopad 2019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Arkusz1!$A$60:$A$64</c:f>
              <c:strCache>
                <c:ptCount val="5"/>
                <c:pt idx="0">
                  <c:v>Alokacja</c:v>
                </c:pt>
                <c:pt idx="1">
                  <c:v>Umowy o dofinansowanie</c:v>
                </c:pt>
                <c:pt idx="2">
                  <c:v>Płatności przekazane beneficjentom</c:v>
                </c:pt>
                <c:pt idx="3">
                  <c:v>Projekty zakończone</c:v>
                </c:pt>
                <c:pt idx="4">
                  <c:v>Certyfikacja</c:v>
                </c:pt>
              </c:strCache>
            </c:strRef>
          </c:cat>
          <c:val>
            <c:numRef>
              <c:f>Arkusz1!$D$60:$D$64</c:f>
              <c:numCache>
                <c:formatCode>0.00%</c:formatCode>
                <c:ptCount val="5"/>
                <c:pt idx="1">
                  <c:v>0.74525597569535962</c:v>
                </c:pt>
                <c:pt idx="2">
                  <c:v>0.41206616478161257</c:v>
                </c:pt>
                <c:pt idx="3">
                  <c:v>0.25011745211747433</c:v>
                </c:pt>
                <c:pt idx="4">
                  <c:v>0.4131727870690452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952768"/>
        <c:axId val="41954304"/>
        <c:axId val="0"/>
      </c:bar3DChart>
      <c:catAx>
        <c:axId val="41952768"/>
        <c:scaling>
          <c:orientation val="minMax"/>
        </c:scaling>
        <c:delete val="0"/>
        <c:axPos val="b"/>
        <c:majorTickMark val="out"/>
        <c:minorTickMark val="none"/>
        <c:tickLblPos val="nextTo"/>
        <c:crossAx val="41954304"/>
        <c:crosses val="autoZero"/>
        <c:auto val="1"/>
        <c:lblAlgn val="ctr"/>
        <c:lblOffset val="100"/>
        <c:noMultiLvlLbl val="0"/>
      </c:catAx>
      <c:valAx>
        <c:axId val="4195430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19527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Liczba podpisanych umów o dofinansowanie</a:t>
            </a:r>
          </a:p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[szt.]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Lbls>
            <c:dLbl>
              <c:idx val="3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30.11.2019'!$A$74:$A$89</c:f>
              <c:strCache>
                <c:ptCount val="16"/>
                <c:pt idx="0">
                  <c:v>śląskie</c:v>
                </c:pt>
                <c:pt idx="1">
                  <c:v>lubelskie</c:v>
                </c:pt>
                <c:pt idx="2">
                  <c:v>warmińsko-mazurskie</c:v>
                </c:pt>
                <c:pt idx="3">
                  <c:v>dolnośląskie</c:v>
                </c:pt>
                <c:pt idx="4">
                  <c:v>małopolskie</c:v>
                </c:pt>
                <c:pt idx="5">
                  <c:v>mazowieckie</c:v>
                </c:pt>
                <c:pt idx="6">
                  <c:v>wielkopolskie</c:v>
                </c:pt>
                <c:pt idx="7">
                  <c:v>łódzkie</c:v>
                </c:pt>
                <c:pt idx="8">
                  <c:v>podkarpackie</c:v>
                </c:pt>
                <c:pt idx="9">
                  <c:v>świętokrzyskie</c:v>
                </c:pt>
                <c:pt idx="10">
                  <c:v>kujawsko-pomorskie</c:v>
                </c:pt>
                <c:pt idx="11">
                  <c:v>podlaskie</c:v>
                </c:pt>
                <c:pt idx="12">
                  <c:v>zachodniopomorskie</c:v>
                </c:pt>
                <c:pt idx="13">
                  <c:v>pomorskie</c:v>
                </c:pt>
                <c:pt idx="14">
                  <c:v>opolskie</c:v>
                </c:pt>
                <c:pt idx="15">
                  <c:v>lubuskie</c:v>
                </c:pt>
              </c:strCache>
            </c:strRef>
          </c:cat>
          <c:val>
            <c:numRef>
              <c:f>'Dane na 30.11.2019'!$B$74:$B$89</c:f>
              <c:numCache>
                <c:formatCode>#,##0</c:formatCode>
                <c:ptCount val="16"/>
                <c:pt idx="0">
                  <c:v>4146</c:v>
                </c:pt>
                <c:pt idx="1">
                  <c:v>3467</c:v>
                </c:pt>
                <c:pt idx="2">
                  <c:v>3461</c:v>
                </c:pt>
                <c:pt idx="3">
                  <c:v>3352</c:v>
                </c:pt>
                <c:pt idx="4">
                  <c:v>3229</c:v>
                </c:pt>
                <c:pt idx="5">
                  <c:v>3155</c:v>
                </c:pt>
                <c:pt idx="6">
                  <c:v>2869</c:v>
                </c:pt>
                <c:pt idx="7">
                  <c:v>2774</c:v>
                </c:pt>
                <c:pt idx="8">
                  <c:v>2681</c:v>
                </c:pt>
                <c:pt idx="9">
                  <c:v>2037</c:v>
                </c:pt>
                <c:pt idx="10">
                  <c:v>2015</c:v>
                </c:pt>
                <c:pt idx="11">
                  <c:v>1899</c:v>
                </c:pt>
                <c:pt idx="12">
                  <c:v>1762</c:v>
                </c:pt>
                <c:pt idx="13">
                  <c:v>1704</c:v>
                </c:pt>
                <c:pt idx="14">
                  <c:v>1192</c:v>
                </c:pt>
                <c:pt idx="15">
                  <c:v>943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994112"/>
        <c:axId val="41995648"/>
        <c:axId val="0"/>
      </c:bar3DChart>
      <c:catAx>
        <c:axId val="4199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995648"/>
        <c:crosses val="autoZero"/>
        <c:auto val="1"/>
        <c:lblAlgn val="ctr"/>
        <c:lblOffset val="100"/>
        <c:noMultiLvlLbl val="0"/>
      </c:catAx>
      <c:valAx>
        <c:axId val="4199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99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Podpisane umowy </a:t>
            </a:r>
          </a:p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- </a:t>
            </a:r>
            <a:r>
              <a:rPr lang="pl-PL" sz="1200" b="1" dirty="0" smtClean="0"/>
              <a:t>Dofinansowanie ze </a:t>
            </a:r>
            <a:r>
              <a:rPr lang="pl-PL" sz="1200" b="1" baseline="0" dirty="0" smtClean="0"/>
              <a:t>środków </a:t>
            </a:r>
            <a:r>
              <a:rPr lang="pl-PL" sz="1200" b="1" baseline="0" dirty="0"/>
              <a:t>UE</a:t>
            </a:r>
          </a:p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baseline="0" dirty="0"/>
              <a:t>[mln zł]</a:t>
            </a:r>
            <a:endParaRPr lang="pl-PL" sz="12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5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133520242660821E-3"/>
                  <c:y val="-1.3250574528229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869432504051499E-2"/>
                  <c:y val="-3.068660925773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020922945631409E-3"/>
                  <c:y val="-2.7454372100731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788092375183484E-3"/>
                  <c:y val="-5.01970637142326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607901973527032E-3"/>
                  <c:y val="-3.4695598485414189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5750698299992235E-4"/>
                  <c:y val="-3.0376861587328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7.4466897974954606E-3"/>
                  <c:y val="-4.15527600758380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7.5359129221630244E-3"/>
                  <c:y val="-2.6523009283121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9.8911728473322566E-3"/>
                  <c:y val="-1.5343304628869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4524688997191183E-2"/>
                  <c:y val="-1.2629288913253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3.6114473023154754E-3"/>
                  <c:y val="-2.89129987378451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30.11.2019'!$A$124:$A$139</c:f>
              <c:strCache>
                <c:ptCount val="16"/>
                <c:pt idx="0">
                  <c:v>śląskie</c:v>
                </c:pt>
                <c:pt idx="1">
                  <c:v>małopolskie</c:v>
                </c:pt>
                <c:pt idx="2">
                  <c:v>wielkopolskie</c:v>
                </c:pt>
                <c:pt idx="3">
                  <c:v>lubelskie</c:v>
                </c:pt>
                <c:pt idx="4">
                  <c:v>łódzkie</c:v>
                </c:pt>
                <c:pt idx="5">
                  <c:v>dolnośląskie</c:v>
                </c:pt>
                <c:pt idx="6">
                  <c:v>pomorskie</c:v>
                </c:pt>
                <c:pt idx="7">
                  <c:v>podkarpackie</c:v>
                </c:pt>
                <c:pt idx="8">
                  <c:v>mazowieckie</c:v>
                </c:pt>
                <c:pt idx="9">
                  <c:v>kujawsko-pomorskie</c:v>
                </c:pt>
                <c:pt idx="10">
                  <c:v>warmińsko-mazurskie</c:v>
                </c:pt>
                <c:pt idx="11">
                  <c:v>zachodniopomorskie</c:v>
                </c:pt>
                <c:pt idx="12">
                  <c:v>świętokrzyskie</c:v>
                </c:pt>
                <c:pt idx="13">
                  <c:v>podlaskie</c:v>
                </c:pt>
                <c:pt idx="14">
                  <c:v>opolskie</c:v>
                </c:pt>
                <c:pt idx="15">
                  <c:v>lubuskie</c:v>
                </c:pt>
              </c:strCache>
            </c:strRef>
          </c:cat>
          <c:val>
            <c:numRef>
              <c:f>'Dane na 30.11.2019'!$D$124:$D$139</c:f>
              <c:numCache>
                <c:formatCode>#,##0.00</c:formatCode>
                <c:ptCount val="16"/>
                <c:pt idx="0">
                  <c:v>11059.388028450001</c:v>
                </c:pt>
                <c:pt idx="1">
                  <c:v>9497.060953780001</c:v>
                </c:pt>
                <c:pt idx="2">
                  <c:v>8712.237388739999</c:v>
                </c:pt>
                <c:pt idx="3">
                  <c:v>7526.5233558500004</c:v>
                </c:pt>
                <c:pt idx="4">
                  <c:v>7275.98104126</c:v>
                </c:pt>
                <c:pt idx="5">
                  <c:v>7254.1013104200001</c:v>
                </c:pt>
                <c:pt idx="6">
                  <c:v>6991.1075604399994</c:v>
                </c:pt>
                <c:pt idx="7">
                  <c:v>6982.4323019100002</c:v>
                </c:pt>
                <c:pt idx="8">
                  <c:v>6966.4699753000004</c:v>
                </c:pt>
                <c:pt idx="9">
                  <c:v>5681.5970991699996</c:v>
                </c:pt>
                <c:pt idx="10">
                  <c:v>5379.9683762599998</c:v>
                </c:pt>
                <c:pt idx="11">
                  <c:v>4787.5545320399997</c:v>
                </c:pt>
                <c:pt idx="12">
                  <c:v>4320.3830864399997</c:v>
                </c:pt>
                <c:pt idx="13">
                  <c:v>3920.0631287300002</c:v>
                </c:pt>
                <c:pt idx="14">
                  <c:v>3263.3240704699997</c:v>
                </c:pt>
                <c:pt idx="15">
                  <c:v>2993.3336459699999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672512"/>
        <c:axId val="44674048"/>
        <c:axId val="0"/>
      </c:bar3DChart>
      <c:catAx>
        <c:axId val="4467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674048"/>
        <c:crosses val="autoZero"/>
        <c:auto val="1"/>
        <c:lblAlgn val="ctr"/>
        <c:lblOffset val="100"/>
        <c:noMultiLvlLbl val="0"/>
      </c:catAx>
      <c:valAx>
        <c:axId val="4467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67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pl-PL" sz="1200" dirty="0">
                <a:solidFill>
                  <a:srgbClr val="58585A"/>
                </a:solidFill>
              </a:rPr>
              <a:t>Wykorzystanie alokacji w poszczególnych programach regionalnych</a:t>
            </a:r>
            <a:r>
              <a:rPr lang="pl-PL" sz="1200" baseline="0" dirty="0">
                <a:solidFill>
                  <a:srgbClr val="58585A"/>
                </a:solidFill>
              </a:rPr>
              <a:t> </a:t>
            </a:r>
          </a:p>
          <a:p>
            <a:pPr>
              <a:defRPr sz="1100"/>
            </a:pPr>
            <a:r>
              <a:rPr lang="pl-PL" sz="1200" baseline="0" dirty="0">
                <a:solidFill>
                  <a:srgbClr val="58585A"/>
                </a:solidFill>
              </a:rPr>
              <a:t>- </a:t>
            </a:r>
            <a:r>
              <a:rPr lang="pl-PL" sz="1200" baseline="0" dirty="0" smtClean="0">
                <a:solidFill>
                  <a:srgbClr val="58585A"/>
                </a:solidFill>
              </a:rPr>
              <a:t>kontraktacja środków UE </a:t>
            </a:r>
            <a:endParaRPr lang="pl-PL" sz="1200" baseline="0" dirty="0">
              <a:solidFill>
                <a:srgbClr val="58585A"/>
              </a:solidFill>
            </a:endParaRPr>
          </a:p>
          <a:p>
            <a:pPr>
              <a:defRPr sz="1100"/>
            </a:pPr>
            <a:r>
              <a:rPr lang="pl-PL" sz="1200" baseline="0" dirty="0">
                <a:solidFill>
                  <a:srgbClr val="58585A"/>
                </a:solidFill>
              </a:rPr>
              <a:t>[% alokacji]</a:t>
            </a:r>
            <a:endParaRPr lang="pl-PL" sz="1200" dirty="0">
              <a:solidFill>
                <a:srgbClr val="58585A"/>
              </a:solidFill>
            </a:endParaRPr>
          </a:p>
        </c:rich>
      </c:tx>
      <c:layout>
        <c:manualLayout>
          <c:xMode val="edge"/>
          <c:yMode val="edge"/>
          <c:x val="0.22111255928850138"/>
          <c:y val="2.620803296846739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Lbls>
            <c:dLbl>
              <c:idx val="10"/>
              <c:spPr>
                <a:solidFill>
                  <a:sysClr val="window" lastClr="FFFFFF"/>
                </a:solidFill>
              </c:spPr>
              <c:txPr>
                <a:bodyPr/>
                <a:lstStyle/>
                <a:p>
                  <a:pPr>
                    <a:defRPr sz="800" b="1"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'Dane na 30.11.2019'!$A$145:$A$160</c:f>
              <c:strCache>
                <c:ptCount val="16"/>
                <c:pt idx="0">
                  <c:v>pomorskie</c:v>
                </c:pt>
                <c:pt idx="1">
                  <c:v>wielkopolskie</c:v>
                </c:pt>
                <c:pt idx="2">
                  <c:v>opolskie</c:v>
                </c:pt>
                <c:pt idx="3">
                  <c:v>lubelskie</c:v>
                </c:pt>
                <c:pt idx="4">
                  <c:v>mazowieckie</c:v>
                </c:pt>
                <c:pt idx="5">
                  <c:v>podkarpackie</c:v>
                </c:pt>
                <c:pt idx="6">
                  <c:v>lubuskie</c:v>
                </c:pt>
                <c:pt idx="7">
                  <c:v>małopolskie</c:v>
                </c:pt>
                <c:pt idx="8">
                  <c:v>podlaskie</c:v>
                </c:pt>
                <c:pt idx="9">
                  <c:v>łódzkie</c:v>
                </c:pt>
                <c:pt idx="10">
                  <c:v>dolnośląskie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zachodniopomorskie</c:v>
                </c:pt>
                <c:pt idx="15">
                  <c:v>kujawsko-pomorskie</c:v>
                </c:pt>
              </c:strCache>
            </c:strRef>
          </c:cat>
          <c:val>
            <c:numRef>
              <c:f>'Dane na 30.11.2019'!$D$145:$D$160</c:f>
              <c:numCache>
                <c:formatCode>0.00%</c:formatCode>
                <c:ptCount val="16"/>
                <c:pt idx="0">
                  <c:v>0.86757420642744876</c:v>
                </c:pt>
                <c:pt idx="1">
                  <c:v>0.82285376403147859</c:v>
                </c:pt>
                <c:pt idx="2">
                  <c:v>0.79916937060717474</c:v>
                </c:pt>
                <c:pt idx="3">
                  <c:v>0.78148194214986189</c:v>
                </c:pt>
                <c:pt idx="4">
                  <c:v>0.77142788999661194</c:v>
                </c:pt>
                <c:pt idx="5">
                  <c:v>0.7642708733831145</c:v>
                </c:pt>
                <c:pt idx="6">
                  <c:v>0.7637955766015474</c:v>
                </c:pt>
                <c:pt idx="7">
                  <c:v>0.76359219229410313</c:v>
                </c:pt>
                <c:pt idx="8">
                  <c:v>0.74750585928751245</c:v>
                </c:pt>
                <c:pt idx="9">
                  <c:v>0.7463433046796506</c:v>
                </c:pt>
                <c:pt idx="10">
                  <c:v>0.7452559756953594</c:v>
                </c:pt>
                <c:pt idx="11">
                  <c:v>0.73608825835679215</c:v>
                </c:pt>
                <c:pt idx="12">
                  <c:v>0.73270722700332214</c:v>
                </c:pt>
                <c:pt idx="13">
                  <c:v>0.72038263856002127</c:v>
                </c:pt>
                <c:pt idx="14">
                  <c:v>0.69191564161094521</c:v>
                </c:pt>
                <c:pt idx="15">
                  <c:v>0.69072312001835878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741760"/>
        <c:axId val="44743296"/>
        <c:axId val="0"/>
      </c:bar3DChart>
      <c:catAx>
        <c:axId val="44741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pl-PL"/>
          </a:p>
        </c:txPr>
        <c:crossAx val="44743296"/>
        <c:crosses val="autoZero"/>
        <c:auto val="1"/>
        <c:lblAlgn val="ctr"/>
        <c:lblOffset val="100"/>
        <c:noMultiLvlLbl val="0"/>
      </c:catAx>
      <c:valAx>
        <c:axId val="44743296"/>
        <c:scaling>
          <c:orientation val="minMax"/>
          <c:min val="0.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47417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Liczba zatwierdzonych wniosków o płatność</a:t>
            </a:r>
          </a:p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[szt.]</a:t>
            </a:r>
          </a:p>
        </c:rich>
      </c:tx>
      <c:layout>
        <c:manualLayout>
          <c:xMode val="edge"/>
          <c:yMode val="edge"/>
          <c:x val="0.32437428979626043"/>
          <c:y val="8.7358018421233668E-4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6.5573770491803504E-3"/>
                  <c:y val="-2.406014657744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850774865171208E-3"/>
                  <c:y val="-2.799512576204055E-3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6485380766659461E-3"/>
                  <c:y val="-7.4645586116533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30.11.2019'!$A$96:$A$111</c:f>
              <c:strCache>
                <c:ptCount val="16"/>
                <c:pt idx="0">
                  <c:v>śląskie</c:v>
                </c:pt>
                <c:pt idx="1">
                  <c:v>lubelskie</c:v>
                </c:pt>
                <c:pt idx="2">
                  <c:v>dolnośląskie</c:v>
                </c:pt>
                <c:pt idx="3">
                  <c:v>mazowieckie</c:v>
                </c:pt>
                <c:pt idx="4">
                  <c:v>łódzkie</c:v>
                </c:pt>
                <c:pt idx="5">
                  <c:v>małopolskie</c:v>
                </c:pt>
                <c:pt idx="6">
                  <c:v>podkarpackie</c:v>
                </c:pt>
                <c:pt idx="7">
                  <c:v>pomorskie</c:v>
                </c:pt>
                <c:pt idx="8">
                  <c:v>wielkopolskie</c:v>
                </c:pt>
                <c:pt idx="9">
                  <c:v>warmińsko-mazurskie</c:v>
                </c:pt>
                <c:pt idx="10">
                  <c:v>świętokrzyskie</c:v>
                </c:pt>
                <c:pt idx="11">
                  <c:v>kujawsko-pomorskie</c:v>
                </c:pt>
                <c:pt idx="12">
                  <c:v>zachodniopomorskie</c:v>
                </c:pt>
                <c:pt idx="13">
                  <c:v>podlaskie</c:v>
                </c:pt>
                <c:pt idx="14">
                  <c:v>opolskie</c:v>
                </c:pt>
                <c:pt idx="15">
                  <c:v>lubuskie</c:v>
                </c:pt>
              </c:strCache>
            </c:strRef>
          </c:cat>
          <c:val>
            <c:numRef>
              <c:f>'Dane na 30.11.2019'!$B$96:$B$111</c:f>
              <c:numCache>
                <c:formatCode>#,##0</c:formatCode>
                <c:ptCount val="16"/>
                <c:pt idx="0">
                  <c:v>16541</c:v>
                </c:pt>
                <c:pt idx="1">
                  <c:v>16030</c:v>
                </c:pt>
                <c:pt idx="2">
                  <c:v>15978</c:v>
                </c:pt>
                <c:pt idx="3">
                  <c:v>15468</c:v>
                </c:pt>
                <c:pt idx="4">
                  <c:v>14478</c:v>
                </c:pt>
                <c:pt idx="5">
                  <c:v>14435</c:v>
                </c:pt>
                <c:pt idx="6">
                  <c:v>13253</c:v>
                </c:pt>
                <c:pt idx="7">
                  <c:v>12790</c:v>
                </c:pt>
                <c:pt idx="8">
                  <c:v>12542</c:v>
                </c:pt>
                <c:pt idx="9">
                  <c:v>11071</c:v>
                </c:pt>
                <c:pt idx="10">
                  <c:v>10001</c:v>
                </c:pt>
                <c:pt idx="11">
                  <c:v>7958</c:v>
                </c:pt>
                <c:pt idx="12">
                  <c:v>7817</c:v>
                </c:pt>
                <c:pt idx="13">
                  <c:v>7110</c:v>
                </c:pt>
                <c:pt idx="14">
                  <c:v>6513</c:v>
                </c:pt>
                <c:pt idx="15">
                  <c:v>4654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798720"/>
        <c:axId val="44800256"/>
        <c:axId val="0"/>
      </c:bar3DChart>
      <c:catAx>
        <c:axId val="4479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800256"/>
        <c:crosses val="autoZero"/>
        <c:auto val="1"/>
        <c:lblAlgn val="ctr"/>
        <c:lblOffset val="100"/>
        <c:noMultiLvlLbl val="0"/>
      </c:catAx>
      <c:valAx>
        <c:axId val="4480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798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+mn-lt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Wnioski o płatność</a:t>
            </a:r>
          </a:p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- dofinansowanie ze środków UE</a:t>
            </a:r>
          </a:p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[</a:t>
            </a:r>
            <a:r>
              <a:rPr lang="pl-PL" sz="1200" b="1" dirty="0">
                <a:solidFill>
                  <a:srgbClr val="58585A"/>
                </a:solidFill>
              </a:rPr>
              <a:t>mln </a:t>
            </a:r>
            <a:r>
              <a:rPr lang="pl-PL" sz="1200" b="1" dirty="0"/>
              <a:t>zł]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4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2.1680213101131092E-3"/>
                  <c:y val="-1.8845693833154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598866035167544E-3"/>
                  <c:y val="-2.8268540749732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696384085451966E-2"/>
                  <c:y val="-3.1130568825686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647354498148854E-2"/>
                  <c:y val="-3.552568233159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686056904588179E-3"/>
                  <c:y val="-1.0072954856867756E-3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1667747627640973E-2"/>
                  <c:y val="-8.0574380624375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5889125432509501E-3"/>
                  <c:y val="-2.9394882050142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4134272996619738E-2"/>
                  <c:y val="-1.0191078713645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2688780325709555E-2"/>
                  <c:y val="-9.9799096396696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4.4219310967450066E-3"/>
                  <c:y val="-2.5329130096655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4.1658284214666835E-3"/>
                  <c:y val="1.0190997296596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30.11.2019'!$A$171:$A$186</c:f>
              <c:strCache>
                <c:ptCount val="16"/>
                <c:pt idx="0">
                  <c:v>śląskie</c:v>
                </c:pt>
                <c:pt idx="1">
                  <c:v>małopolskie</c:v>
                </c:pt>
                <c:pt idx="2">
                  <c:v>wielkopolskie</c:v>
                </c:pt>
                <c:pt idx="3">
                  <c:v>podkarpackie</c:v>
                </c:pt>
                <c:pt idx="4">
                  <c:v>dolnośląskie</c:v>
                </c:pt>
                <c:pt idx="5">
                  <c:v>lubelskie</c:v>
                </c:pt>
                <c:pt idx="6">
                  <c:v>mazowieckie</c:v>
                </c:pt>
                <c:pt idx="7">
                  <c:v>pomorskie</c:v>
                </c:pt>
                <c:pt idx="8">
                  <c:v>łódzkie</c:v>
                </c:pt>
                <c:pt idx="9">
                  <c:v>zachodniopomorskie</c:v>
                </c:pt>
                <c:pt idx="10">
                  <c:v>warmińsko-mazurskie</c:v>
                </c:pt>
                <c:pt idx="11">
                  <c:v>kujawsko-pomorskie</c:v>
                </c:pt>
                <c:pt idx="12">
                  <c:v>opolskie</c:v>
                </c:pt>
                <c:pt idx="13">
                  <c:v>świętokrzyskie</c:v>
                </c:pt>
                <c:pt idx="14">
                  <c:v>podlaskie</c:v>
                </c:pt>
                <c:pt idx="15">
                  <c:v>lubuskie</c:v>
                </c:pt>
              </c:strCache>
            </c:strRef>
          </c:cat>
          <c:val>
            <c:numRef>
              <c:f>'Dane na 30.11.2019'!$D$171:$D$186</c:f>
              <c:numCache>
                <c:formatCode>#,##0.00</c:formatCode>
                <c:ptCount val="16"/>
                <c:pt idx="0">
                  <c:v>4546.1318700900001</c:v>
                </c:pt>
                <c:pt idx="1">
                  <c:v>4106.7005620700002</c:v>
                </c:pt>
                <c:pt idx="2">
                  <c:v>4090.1301484899996</c:v>
                </c:pt>
                <c:pt idx="3">
                  <c:v>4041.6974369200002</c:v>
                </c:pt>
                <c:pt idx="4">
                  <c:v>4010.9302084199999</c:v>
                </c:pt>
                <c:pt idx="5">
                  <c:v>3666.4140795600001</c:v>
                </c:pt>
                <c:pt idx="6">
                  <c:v>3542.3712728299997</c:v>
                </c:pt>
                <c:pt idx="7">
                  <c:v>3004.9275244</c:v>
                </c:pt>
                <c:pt idx="8">
                  <c:v>2976.7995097399998</c:v>
                </c:pt>
                <c:pt idx="9">
                  <c:v>2449.7121415199999</c:v>
                </c:pt>
                <c:pt idx="10">
                  <c:v>2318.25831505</c:v>
                </c:pt>
                <c:pt idx="11">
                  <c:v>2133.6378539000002</c:v>
                </c:pt>
                <c:pt idx="12">
                  <c:v>1920.3786952200001</c:v>
                </c:pt>
                <c:pt idx="13">
                  <c:v>1864.4780033699999</c:v>
                </c:pt>
                <c:pt idx="14">
                  <c:v>1692.26337618</c:v>
                </c:pt>
                <c:pt idx="15">
                  <c:v>1289.69006773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855296"/>
        <c:axId val="44856832"/>
        <c:axId val="0"/>
      </c:bar3DChart>
      <c:catAx>
        <c:axId val="4485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856832"/>
        <c:crosses val="autoZero"/>
        <c:auto val="1"/>
        <c:lblAlgn val="ctr"/>
        <c:lblOffset val="100"/>
        <c:noMultiLvlLbl val="0"/>
      </c:catAx>
      <c:valAx>
        <c:axId val="4485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855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solidFill>
                  <a:srgbClr val="58585A"/>
                </a:solidFill>
              </a:defRPr>
            </a:pPr>
            <a:r>
              <a:rPr lang="pl-PL" sz="1200" dirty="0">
                <a:solidFill>
                  <a:srgbClr val="58585A"/>
                </a:solidFill>
              </a:rPr>
              <a:t>Wykorzystanie</a:t>
            </a:r>
            <a:r>
              <a:rPr lang="pl-PL" sz="1200" baseline="0" dirty="0">
                <a:solidFill>
                  <a:srgbClr val="58585A"/>
                </a:solidFill>
              </a:rPr>
              <a:t> alokacji </a:t>
            </a:r>
            <a:r>
              <a:rPr lang="pl-PL" sz="1200" dirty="0">
                <a:solidFill>
                  <a:srgbClr val="58585A"/>
                </a:solidFill>
              </a:rPr>
              <a:t>w poszczególnych programach</a:t>
            </a:r>
            <a:r>
              <a:rPr lang="pl-PL" sz="1200" baseline="0" dirty="0">
                <a:solidFill>
                  <a:srgbClr val="58585A"/>
                </a:solidFill>
              </a:rPr>
              <a:t> regionalnych</a:t>
            </a:r>
          </a:p>
          <a:p>
            <a:pPr>
              <a:defRPr sz="1100">
                <a:solidFill>
                  <a:srgbClr val="58585A"/>
                </a:solidFill>
              </a:defRPr>
            </a:pPr>
            <a:r>
              <a:rPr lang="pl-PL" sz="1200" baseline="0" dirty="0">
                <a:solidFill>
                  <a:srgbClr val="58585A"/>
                </a:solidFill>
              </a:rPr>
              <a:t>- wnioski o płatność</a:t>
            </a:r>
          </a:p>
          <a:p>
            <a:pPr>
              <a:defRPr sz="1100">
                <a:solidFill>
                  <a:srgbClr val="58585A"/>
                </a:solidFill>
              </a:defRPr>
            </a:pPr>
            <a:r>
              <a:rPr lang="pl-PL" sz="1200" baseline="0" dirty="0">
                <a:solidFill>
                  <a:srgbClr val="58585A"/>
                </a:solidFill>
              </a:rPr>
              <a:t>[% alokacji]</a:t>
            </a:r>
            <a:endParaRPr lang="pl-PL" sz="1200" dirty="0">
              <a:solidFill>
                <a:srgbClr val="58585A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CC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FFCC"/>
              </a:solidFill>
            </c:spPr>
          </c:dPt>
          <c:dLbls>
            <c:dLbl>
              <c:idx val="2"/>
              <c:spPr>
                <a:solidFill>
                  <a:sysClr val="window" lastClr="FFFFFF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'Dane na 30.11.2019'!$A$193:$A$208</c:f>
              <c:strCache>
                <c:ptCount val="16"/>
                <c:pt idx="0">
                  <c:v>opolskie</c:v>
                </c:pt>
                <c:pt idx="1">
                  <c:v>podkarpackie</c:v>
                </c:pt>
                <c:pt idx="2">
                  <c:v>dolnośląskie</c:v>
                </c:pt>
                <c:pt idx="3">
                  <c:v>mazowieckie</c:v>
                </c:pt>
                <c:pt idx="4">
                  <c:v>wielkopolskie</c:v>
                </c:pt>
                <c:pt idx="5">
                  <c:v>lubelskie</c:v>
                </c:pt>
                <c:pt idx="6">
                  <c:v>pomorskie</c:v>
                </c:pt>
                <c:pt idx="7">
                  <c:v>zachodniopomorskie</c:v>
                </c:pt>
                <c:pt idx="8">
                  <c:v>małopolskie</c:v>
                </c:pt>
                <c:pt idx="9">
                  <c:v>lubuskie</c:v>
                </c:pt>
                <c:pt idx="10">
                  <c:v>podlaskie</c:v>
                </c:pt>
                <c:pt idx="11">
                  <c:v>świętokrzyskie</c:v>
                </c:pt>
                <c:pt idx="12">
                  <c:v>warmińsko-mazurskie</c:v>
                </c:pt>
                <c:pt idx="13">
                  <c:v>łódzkie</c:v>
                </c:pt>
                <c:pt idx="14">
                  <c:v>śląskie</c:v>
                </c:pt>
                <c:pt idx="15">
                  <c:v>kujawsko-pomorskie</c:v>
                </c:pt>
              </c:strCache>
            </c:strRef>
          </c:cat>
          <c:val>
            <c:numRef>
              <c:f>'Dane na 30.11.2019'!$D$193:$D$208</c:f>
              <c:numCache>
                <c:formatCode>0.00%</c:formatCode>
                <c:ptCount val="16"/>
                <c:pt idx="0">
                  <c:v>0.47028974139407453</c:v>
                </c:pt>
                <c:pt idx="1">
                  <c:v>0.44238905534682821</c:v>
                </c:pt>
                <c:pt idx="2">
                  <c:v>0.4120661647816124</c:v>
                </c:pt>
                <c:pt idx="3">
                  <c:v>0.39226236620164012</c:v>
                </c:pt>
                <c:pt idx="4">
                  <c:v>0.38630478462552209</c:v>
                </c:pt>
                <c:pt idx="5">
                  <c:v>0.3806852460496436</c:v>
                </c:pt>
                <c:pt idx="6">
                  <c:v>0.37290194576683805</c:v>
                </c:pt>
                <c:pt idx="7">
                  <c:v>0.35404174235895086</c:v>
                </c:pt>
                <c:pt idx="8">
                  <c:v>0.33019104547689931</c:v>
                </c:pt>
                <c:pt idx="9">
                  <c:v>0.3290844541320459</c:v>
                </c:pt>
                <c:pt idx="10">
                  <c:v>0.32269296376409068</c:v>
                </c:pt>
                <c:pt idx="11">
                  <c:v>0.3162026330363229</c:v>
                </c:pt>
                <c:pt idx="12">
                  <c:v>0.31041688817888319</c:v>
                </c:pt>
                <c:pt idx="13">
                  <c:v>0.30534911661663366</c:v>
                </c:pt>
                <c:pt idx="14">
                  <c:v>0.30258042143981578</c:v>
                </c:pt>
                <c:pt idx="15">
                  <c:v>0.25939062022725573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231488"/>
        <c:axId val="45241472"/>
        <c:axId val="0"/>
      </c:bar3DChart>
      <c:catAx>
        <c:axId val="45231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pl-PL"/>
          </a:p>
        </c:txPr>
        <c:crossAx val="45241472"/>
        <c:crosses val="autoZero"/>
        <c:auto val="1"/>
        <c:lblAlgn val="ctr"/>
        <c:lblOffset val="100"/>
        <c:noMultiLvlLbl val="0"/>
      </c:catAx>
      <c:valAx>
        <c:axId val="45241472"/>
        <c:scaling>
          <c:orientation val="minMax"/>
          <c:min val="0.15000000000000024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5231488"/>
        <c:crosses val="autoZero"/>
        <c:crossBetween val="between"/>
        <c:majorUnit val="0.0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1532" cy="496173"/>
          </a:xfrm>
          <a:prstGeom prst="rect">
            <a:avLst/>
          </a:prstGeom>
        </p:spPr>
        <p:txBody>
          <a:bodyPr vert="horz" lIns="91613" tIns="45807" rIns="91613" bIns="4580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047" y="5"/>
            <a:ext cx="2941532" cy="496173"/>
          </a:xfrm>
          <a:prstGeom prst="rect">
            <a:avLst/>
          </a:prstGeom>
        </p:spPr>
        <p:txBody>
          <a:bodyPr vert="horz" lIns="91613" tIns="45807" rIns="91613" bIns="45807" rtlCol="0"/>
          <a:lstStyle>
            <a:lvl1pPr algn="r">
              <a:defRPr sz="1200"/>
            </a:lvl1pPr>
          </a:lstStyle>
          <a:p>
            <a:fld id="{D8F6125F-04B8-46E4-A731-05E4BE090AA9}" type="datetimeFigureOut">
              <a:rPr lang="pl-PL" smtClean="0"/>
              <a:pPr/>
              <a:t>2019-12-03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569"/>
            <a:ext cx="2941532" cy="496173"/>
          </a:xfrm>
          <a:prstGeom prst="rect">
            <a:avLst/>
          </a:prstGeom>
        </p:spPr>
        <p:txBody>
          <a:bodyPr vert="horz" lIns="91613" tIns="45807" rIns="91613" bIns="4580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047" y="9425569"/>
            <a:ext cx="2941532" cy="496173"/>
          </a:xfrm>
          <a:prstGeom prst="rect">
            <a:avLst/>
          </a:prstGeom>
        </p:spPr>
        <p:txBody>
          <a:bodyPr vert="horz" lIns="91613" tIns="45807" rIns="91613" bIns="45807" rtlCol="0" anchor="b"/>
          <a:lstStyle>
            <a:lvl1pPr algn="r">
              <a:defRPr sz="1200"/>
            </a:lvl1pPr>
          </a:lstStyle>
          <a:p>
            <a:fld id="{DCDE1215-4202-491A-949F-C0C1DE8DA6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040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1430" cy="495835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186" y="0"/>
            <a:ext cx="2941430" cy="495835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fld id="{3C7867FF-B1B6-42C1-826E-F569E242FF34}" type="datetimeFigureOut">
              <a:rPr lang="pl-PL" smtClean="0"/>
              <a:pPr/>
              <a:t>2019-12-03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2" rIns="91420" bIns="4571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201" y="4712969"/>
            <a:ext cx="5431748" cy="4465896"/>
          </a:xfrm>
          <a:prstGeom prst="rect">
            <a:avLst/>
          </a:prstGeom>
        </p:spPr>
        <p:txBody>
          <a:bodyPr vert="horz" lIns="91420" tIns="45712" rIns="91420" bIns="45712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5938"/>
            <a:ext cx="2941430" cy="495835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186" y="9425938"/>
            <a:ext cx="2941430" cy="495835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fld id="{BA382A15-7D2C-4496-B792-3E52DA6C51C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8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2019-12-03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71600" y="3861048"/>
            <a:ext cx="7772400" cy="266429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STAN REALIZACJI </a:t>
            </a:r>
            <a:b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REGIONALNEGO PROGRAMU OPERACYJNEGO WOJEWÓDZTWA DOLNOŚLĄSKIEGO 2014-2020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Wrocław, </a:t>
            </a:r>
            <a:r>
              <a:rPr lang="pl-PL" sz="22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grudzień 2019 r.</a:t>
            </a:r>
            <a:endParaRPr lang="pl-PL" sz="2200" b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0865"/>
            <a:ext cx="4716016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stan na dzień 30.11.2019 r.</a:t>
            </a:r>
            <a:endParaRPr lang="pl-PL" b="1" dirty="0"/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541583916"/>
              </p:ext>
            </p:extLst>
          </p:nvPr>
        </p:nvGraphicFramePr>
        <p:xfrm>
          <a:off x="539552" y="1988840"/>
          <a:ext cx="82809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98072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stan na dzień 30.11.2019 r.</a:t>
            </a:r>
            <a:endParaRPr lang="pl-PL" b="1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13191"/>
              </p:ext>
            </p:extLst>
          </p:nvPr>
        </p:nvGraphicFramePr>
        <p:xfrm>
          <a:off x="539552" y="1988840"/>
          <a:ext cx="82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98072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stan na dzień 30.11.2019 r.</a:t>
            </a:r>
            <a:endParaRPr lang="pl-PL" b="1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164002"/>
              </p:ext>
            </p:extLst>
          </p:nvPr>
        </p:nvGraphicFramePr>
        <p:xfrm>
          <a:off x="611560" y="2060848"/>
          <a:ext cx="79928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98072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stan na dzień 30.11.2019 r.</a:t>
            </a:r>
            <a:endParaRPr lang="pl-PL" b="1" dirty="0"/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2985088185"/>
              </p:ext>
            </p:extLst>
          </p:nvPr>
        </p:nvGraphicFramePr>
        <p:xfrm>
          <a:off x="539552" y="2132856"/>
          <a:ext cx="820891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>
                <a:solidFill>
                  <a:srgbClr val="FFC000"/>
                </a:solidFill>
              </a:rPr>
              <a:t>d</a:t>
            </a:r>
            <a:r>
              <a:rPr lang="pl-PL" b="1" dirty="0" smtClean="0">
                <a:solidFill>
                  <a:srgbClr val="FFC000"/>
                </a:solidFill>
              </a:rPr>
              <a:t>ziękuję za uwagę</a:t>
            </a:r>
          </a:p>
          <a:p>
            <a:pPr marL="0" indent="0" algn="r">
              <a:buNone/>
            </a:pPr>
            <a:endParaRPr lang="pl-PL" b="1" dirty="0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pl-PL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pl-PL" sz="2600" b="1" dirty="0" smtClean="0">
                <a:solidFill>
                  <a:srgbClr val="FFC000"/>
                </a:solidFill>
              </a:rPr>
              <a:t>www.rpo.dolnyslask.pl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a 1"/>
          <p:cNvGrpSpPr/>
          <p:nvPr/>
        </p:nvGrpSpPr>
        <p:grpSpPr>
          <a:xfrm>
            <a:off x="637291" y="886055"/>
            <a:ext cx="8735737" cy="5739304"/>
            <a:chOff x="1860351" y="1397071"/>
            <a:chExt cx="5423297" cy="4051074"/>
          </a:xfrm>
        </p:grpSpPr>
        <p:sp>
          <p:nvSpPr>
            <p:cNvPr id="3" name="Dowolny kształt 2"/>
            <p:cNvSpPr/>
            <p:nvPr/>
          </p:nvSpPr>
          <p:spPr>
            <a:xfrm>
              <a:off x="4252024" y="139707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>
                <a:solidFill>
                  <a:srgbClr val="00CCFF"/>
                </a:solidFill>
              </a:endParaRPr>
            </a:p>
          </p:txBody>
        </p:sp>
        <p:sp>
          <p:nvSpPr>
            <p:cNvPr id="4" name="Dowolny kształt 3"/>
            <p:cNvSpPr/>
            <p:nvPr/>
          </p:nvSpPr>
          <p:spPr>
            <a:xfrm>
              <a:off x="5602426" y="1698365"/>
              <a:ext cx="1681222" cy="903882"/>
            </a:xfrm>
            <a:custGeom>
              <a:avLst/>
              <a:gdLst>
                <a:gd name="connsiteX0" fmla="*/ 0 w 1681222"/>
                <a:gd name="connsiteY0" fmla="*/ 0 h 903882"/>
                <a:gd name="connsiteX1" fmla="*/ 1681222 w 1681222"/>
                <a:gd name="connsiteY1" fmla="*/ 0 h 903882"/>
                <a:gd name="connsiteX2" fmla="*/ 1681222 w 1681222"/>
                <a:gd name="connsiteY2" fmla="*/ 903882 h 903882"/>
                <a:gd name="connsiteX3" fmla="*/ 0 w 1681222"/>
                <a:gd name="connsiteY3" fmla="*/ 903882 h 903882"/>
                <a:gd name="connsiteX4" fmla="*/ 0 w 1681222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222" h="903882">
                  <a:moveTo>
                    <a:pt x="0" y="0"/>
                  </a:moveTo>
                  <a:lnTo>
                    <a:pt x="1681222" y="0"/>
                  </a:lnTo>
                  <a:lnTo>
                    <a:pt x="1681222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5" name="Dowolny kształt 4"/>
            <p:cNvSpPr/>
            <p:nvPr/>
          </p:nvSpPr>
          <p:spPr>
            <a:xfrm>
              <a:off x="2836544" y="139707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DC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dirty="0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3561301" y="2612484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1860351" y="2977058"/>
              <a:ext cx="1626989" cy="903882"/>
            </a:xfrm>
            <a:custGeom>
              <a:avLst/>
              <a:gdLst>
                <a:gd name="connsiteX0" fmla="*/ 0 w 1626989"/>
                <a:gd name="connsiteY0" fmla="*/ 0 h 903882"/>
                <a:gd name="connsiteX1" fmla="*/ 1626989 w 1626989"/>
                <a:gd name="connsiteY1" fmla="*/ 0 h 903882"/>
                <a:gd name="connsiteX2" fmla="*/ 1626989 w 1626989"/>
                <a:gd name="connsiteY2" fmla="*/ 903882 h 903882"/>
                <a:gd name="connsiteX3" fmla="*/ 0 w 1626989"/>
                <a:gd name="connsiteY3" fmla="*/ 903882 h 903882"/>
                <a:gd name="connsiteX4" fmla="*/ 0 w 1626989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6989" h="903882">
                  <a:moveTo>
                    <a:pt x="0" y="0"/>
                  </a:moveTo>
                  <a:lnTo>
                    <a:pt x="1626989" y="0"/>
                  </a:lnTo>
                  <a:lnTo>
                    <a:pt x="1626989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4957053" y="2602247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4301738" y="388986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5602426" y="4255751"/>
              <a:ext cx="1681222" cy="903882"/>
            </a:xfrm>
            <a:custGeom>
              <a:avLst/>
              <a:gdLst>
                <a:gd name="connsiteX0" fmla="*/ 0 w 1681222"/>
                <a:gd name="connsiteY0" fmla="*/ 0 h 903882"/>
                <a:gd name="connsiteX1" fmla="*/ 1681222 w 1681222"/>
                <a:gd name="connsiteY1" fmla="*/ 0 h 903882"/>
                <a:gd name="connsiteX2" fmla="*/ 1681222 w 1681222"/>
                <a:gd name="connsiteY2" fmla="*/ 903882 h 903882"/>
                <a:gd name="connsiteX3" fmla="*/ 0 w 1681222"/>
                <a:gd name="connsiteY3" fmla="*/ 903882 h 903882"/>
                <a:gd name="connsiteX4" fmla="*/ 0 w 1681222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222" h="903882">
                  <a:moveTo>
                    <a:pt x="0" y="0"/>
                  </a:moveTo>
                  <a:lnTo>
                    <a:pt x="1681222" y="0"/>
                  </a:lnTo>
                  <a:lnTo>
                    <a:pt x="1681222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2941393" y="3941673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</p:grpSp>
      <p:sp>
        <p:nvSpPr>
          <p:cNvPr id="6" name="Prostokąt 5"/>
          <p:cNvSpPr/>
          <p:nvPr/>
        </p:nvSpPr>
        <p:spPr>
          <a:xfrm>
            <a:off x="2286471" y="1448155"/>
            <a:ext cx="187220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alokacja </a:t>
            </a:r>
            <a:r>
              <a:rPr lang="pl-PL" sz="1200" b="1" dirty="0"/>
              <a:t>Programu </a:t>
            </a:r>
            <a:endParaRPr lang="pl-PL" sz="1200" b="1" dirty="0" smtClean="0"/>
          </a:p>
          <a:p>
            <a:pPr algn="ctr"/>
            <a:r>
              <a:rPr lang="pl-PL" sz="1200" b="1" dirty="0" smtClean="0"/>
              <a:t>2 252 546 589 euro*</a:t>
            </a:r>
            <a:r>
              <a:rPr lang="pl-PL" sz="1200" dirty="0" smtClean="0"/>
              <a:t>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dirty="0" smtClean="0"/>
              <a:t>9 733 704 320 zł </a:t>
            </a:r>
          </a:p>
          <a:p>
            <a:pPr algn="ctr"/>
            <a:endParaRPr lang="pl-PL" sz="1200" dirty="0" smtClean="0"/>
          </a:p>
          <a:p>
            <a:pPr algn="ctr"/>
            <a:r>
              <a:rPr lang="pl-PL" sz="1000" dirty="0" smtClean="0"/>
              <a:t>(</a:t>
            </a:r>
            <a:r>
              <a:rPr lang="pl-PL" sz="1000" dirty="0"/>
              <a:t>wg kursu </a:t>
            </a:r>
            <a:r>
              <a:rPr lang="pl-PL" sz="1000" dirty="0" smtClean="0"/>
              <a:t>z 28.11.2019 </a:t>
            </a:r>
            <a:r>
              <a:rPr lang="pl-PL" sz="1000" dirty="0"/>
              <a:t>r</a:t>
            </a:r>
            <a:r>
              <a:rPr lang="pl-PL" sz="1000" dirty="0" smtClean="0"/>
              <a:t>.</a:t>
            </a:r>
          </a:p>
          <a:p>
            <a:pPr algn="ctr"/>
            <a:r>
              <a:rPr lang="pl-PL" sz="1000" dirty="0" smtClean="0"/>
              <a:t>1 EUR </a:t>
            </a:r>
            <a:r>
              <a:rPr lang="pl-PL" sz="1000" dirty="0"/>
              <a:t>= </a:t>
            </a:r>
            <a:r>
              <a:rPr lang="pl-PL" sz="1000" dirty="0" smtClean="0"/>
              <a:t>4,3212 zł)</a:t>
            </a:r>
            <a:endParaRPr lang="pl-PL" sz="1000" dirty="0"/>
          </a:p>
        </p:txBody>
      </p:sp>
      <p:sp>
        <p:nvSpPr>
          <p:cNvPr id="26" name="Prostokąt 25"/>
          <p:cNvSpPr/>
          <p:nvPr/>
        </p:nvSpPr>
        <p:spPr>
          <a:xfrm>
            <a:off x="4431705" y="1390508"/>
            <a:ext cx="21111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nabory</a:t>
            </a:r>
            <a:r>
              <a:rPr lang="pl-PL" sz="1200" dirty="0" smtClean="0"/>
              <a:t> </a:t>
            </a:r>
          </a:p>
          <a:p>
            <a:pPr algn="ctr"/>
            <a:r>
              <a:rPr lang="pl-PL" sz="1200" dirty="0" smtClean="0"/>
              <a:t>ogłoszono </a:t>
            </a:r>
            <a:r>
              <a:rPr lang="pl-PL" sz="1200" b="1" dirty="0" smtClean="0"/>
              <a:t>366 </a:t>
            </a:r>
            <a:r>
              <a:rPr lang="pl-PL" sz="1200" dirty="0" smtClean="0"/>
              <a:t>naborów, </a:t>
            </a:r>
          </a:p>
          <a:p>
            <a:pPr algn="ctr"/>
            <a:r>
              <a:rPr lang="pl-PL" sz="1200" dirty="0" smtClean="0"/>
              <a:t>w których dostępne były</a:t>
            </a:r>
          </a:p>
          <a:p>
            <a:pPr algn="ctr"/>
            <a:r>
              <a:rPr lang="pl-PL" sz="1200" dirty="0" smtClean="0"/>
              <a:t>środki UE w wysokości </a:t>
            </a:r>
          </a:p>
          <a:p>
            <a:pPr algn="ctr"/>
            <a:r>
              <a:rPr lang="pl-PL" sz="1200" dirty="0" smtClean="0"/>
              <a:t>9 684 406 927 zł </a:t>
            </a:r>
          </a:p>
          <a:p>
            <a:pPr algn="ctr"/>
            <a:r>
              <a:rPr lang="pl-PL" sz="1200" dirty="0" smtClean="0"/>
              <a:t> tj. </a:t>
            </a:r>
            <a:r>
              <a:rPr lang="pl-PL" sz="1200" b="1" dirty="0" smtClean="0"/>
              <a:t>99,49% alokacji</a:t>
            </a:r>
            <a:endParaRPr lang="pl-PL" sz="1200" b="1" dirty="0"/>
          </a:p>
          <a:p>
            <a:pPr algn="ctr"/>
            <a:r>
              <a:rPr lang="pl-PL" sz="1200" dirty="0"/>
              <a:t>         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3348913" y="3026648"/>
            <a:ext cx="20475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zatwierdzone projekty</a:t>
            </a:r>
            <a:r>
              <a:rPr lang="pl-PL" sz="1200" dirty="0" smtClean="0"/>
              <a:t> </a:t>
            </a:r>
          </a:p>
          <a:p>
            <a:pPr algn="ctr"/>
            <a:r>
              <a:rPr lang="pl-PL" sz="1200" dirty="0" smtClean="0"/>
              <a:t>do </a:t>
            </a:r>
            <a:r>
              <a:rPr lang="pl-PL" sz="1200" dirty="0"/>
              <a:t>dofinansowania </a:t>
            </a:r>
            <a:r>
              <a:rPr lang="pl-PL" sz="1200" dirty="0" smtClean="0"/>
              <a:t>zatwierdzono </a:t>
            </a:r>
            <a:r>
              <a:rPr lang="pl-PL" sz="1200" b="1" dirty="0" smtClean="0"/>
              <a:t>3 854 </a:t>
            </a:r>
            <a:r>
              <a:rPr lang="pl-PL" sz="1200" dirty="0" smtClean="0"/>
              <a:t>projekty, </a:t>
            </a:r>
            <a:endParaRPr lang="pl-PL" sz="1200" dirty="0"/>
          </a:p>
          <a:p>
            <a:pPr algn="ctr"/>
            <a:r>
              <a:rPr lang="pl-PL" sz="1200" dirty="0"/>
              <a:t>w których dofinansowanie </a:t>
            </a:r>
            <a:endParaRPr lang="pl-PL" sz="1200" dirty="0" smtClean="0"/>
          </a:p>
          <a:p>
            <a:pPr algn="ctr"/>
            <a:r>
              <a:rPr lang="pl-PL" sz="1200" dirty="0" smtClean="0"/>
              <a:t>ze </a:t>
            </a:r>
            <a:r>
              <a:rPr lang="pl-PL" sz="1200" dirty="0"/>
              <a:t>środków UE </a:t>
            </a:r>
            <a:r>
              <a:rPr lang="pl-PL" sz="1200" dirty="0" smtClean="0"/>
              <a:t>wyniosło </a:t>
            </a:r>
            <a:endParaRPr lang="pl-PL" sz="1200" dirty="0"/>
          </a:p>
          <a:p>
            <a:pPr algn="ctr"/>
            <a:r>
              <a:rPr lang="pl-PL" sz="1200" dirty="0" smtClean="0"/>
              <a:t>8 130 755 005 zł,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83,53% </a:t>
            </a:r>
            <a:r>
              <a:rPr lang="pl-PL" sz="1200" b="1" dirty="0"/>
              <a:t>alokacji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5626141" y="3010994"/>
            <a:ext cx="21111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umowy </a:t>
            </a:r>
            <a:r>
              <a:rPr lang="pl-PL" sz="1200" b="1" dirty="0"/>
              <a:t>o dofinansowanie </a:t>
            </a:r>
          </a:p>
          <a:p>
            <a:pPr algn="ctr"/>
            <a:r>
              <a:rPr lang="pl-PL" sz="1200" dirty="0"/>
              <a:t>       podpisano </a:t>
            </a:r>
            <a:r>
              <a:rPr lang="pl-PL" sz="1200" b="1" dirty="0" smtClean="0"/>
              <a:t>3 352 </a:t>
            </a:r>
            <a:r>
              <a:rPr lang="pl-PL" sz="1200" dirty="0" smtClean="0"/>
              <a:t>umowy </a:t>
            </a:r>
            <a:r>
              <a:rPr lang="pl-PL" sz="1200" dirty="0"/>
              <a:t>na realizację projektów </a:t>
            </a:r>
            <a:endParaRPr lang="pl-PL" sz="1200" dirty="0" smtClean="0"/>
          </a:p>
          <a:p>
            <a:pPr algn="ctr"/>
            <a:r>
              <a:rPr lang="pl-PL" sz="1200" dirty="0" smtClean="0"/>
              <a:t>o </a:t>
            </a:r>
            <a:r>
              <a:rPr lang="pl-PL" sz="1200" dirty="0"/>
              <a:t>wartości dofinansowania </a:t>
            </a:r>
            <a:endParaRPr lang="pl-PL" sz="1200" dirty="0" smtClean="0"/>
          </a:p>
          <a:p>
            <a:pPr algn="ctr"/>
            <a:r>
              <a:rPr lang="pl-PL" sz="1200" dirty="0" smtClean="0"/>
              <a:t>ze </a:t>
            </a:r>
            <a:r>
              <a:rPr lang="pl-PL" sz="1200" dirty="0"/>
              <a:t>środków UE </a:t>
            </a:r>
          </a:p>
          <a:p>
            <a:pPr algn="ctr"/>
            <a:r>
              <a:rPr lang="pl-PL" sz="1200" dirty="0" smtClean="0"/>
              <a:t>7 254 101 310 zł,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74,53% </a:t>
            </a:r>
            <a:r>
              <a:rPr lang="pl-PL" sz="1200" b="1" dirty="0"/>
              <a:t>alokacji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2321578" y="4921605"/>
            <a:ext cx="21111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wnioski </a:t>
            </a:r>
            <a:r>
              <a:rPr lang="pl-PL" sz="1200" b="1" dirty="0"/>
              <a:t>o płatność</a:t>
            </a:r>
          </a:p>
          <a:p>
            <a:pPr algn="ctr"/>
            <a:r>
              <a:rPr lang="pl-PL" sz="1200" dirty="0" smtClean="0"/>
              <a:t>Beneficjenci </a:t>
            </a:r>
            <a:r>
              <a:rPr lang="pl-PL" sz="1200" dirty="0"/>
              <a:t>złożyli </a:t>
            </a:r>
            <a:r>
              <a:rPr lang="pl-PL" sz="1200" dirty="0" smtClean="0"/>
              <a:t>wnioski</a:t>
            </a:r>
          </a:p>
          <a:p>
            <a:pPr algn="ctr"/>
            <a:r>
              <a:rPr lang="pl-PL" sz="1200" dirty="0" smtClean="0"/>
              <a:t>o płatność, w których wysokość dofinansowania ze środków UE wyniosła </a:t>
            </a:r>
          </a:p>
          <a:p>
            <a:pPr algn="ctr"/>
            <a:r>
              <a:rPr lang="pl-PL" sz="1200" dirty="0" smtClean="0"/>
              <a:t>4 010 930 208 zł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41,21% </a:t>
            </a:r>
            <a:r>
              <a:rPr lang="pl-PL" sz="1200" b="1" dirty="0"/>
              <a:t>alokacji</a:t>
            </a:r>
          </a:p>
        </p:txBody>
      </p:sp>
      <p:sp>
        <p:nvSpPr>
          <p:cNvPr id="31" name="Strzałka w prawo 30"/>
          <p:cNvSpPr/>
          <p:nvPr/>
        </p:nvSpPr>
        <p:spPr>
          <a:xfrm>
            <a:off x="107505" y="2470382"/>
            <a:ext cx="2952327" cy="2664799"/>
          </a:xfrm>
          <a:prstGeom prst="rightArrow">
            <a:avLst/>
          </a:prstGeom>
          <a:solidFill>
            <a:srgbClr val="FDC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>
              <a:solidFill>
                <a:schemeClr val="tx1"/>
              </a:solidFill>
            </a:endParaRPr>
          </a:p>
          <a:p>
            <a:pPr algn="ctr"/>
            <a:r>
              <a:rPr lang="pl-PL" b="1" dirty="0">
                <a:solidFill>
                  <a:schemeClr val="tx1"/>
                </a:solidFill>
              </a:rPr>
              <a:t>r</a:t>
            </a:r>
            <a:r>
              <a:rPr lang="pl-PL" b="1" dirty="0" smtClean="0">
                <a:solidFill>
                  <a:schemeClr val="tx1"/>
                </a:solidFill>
              </a:rPr>
              <a:t>ealizacja </a:t>
            </a:r>
          </a:p>
          <a:p>
            <a:pPr algn="ctr"/>
            <a:r>
              <a:rPr lang="pl-PL" b="1" dirty="0" smtClean="0">
                <a:solidFill>
                  <a:schemeClr val="tx1"/>
                </a:solidFill>
              </a:rPr>
              <a:t>RPO </a:t>
            </a:r>
            <a:r>
              <a:rPr lang="pl-PL" b="1" dirty="0">
                <a:solidFill>
                  <a:schemeClr val="tx1"/>
                </a:solidFill>
              </a:rPr>
              <a:t>WD 2014-2020</a:t>
            </a:r>
            <a:br>
              <a:rPr lang="pl-PL" b="1" dirty="0">
                <a:solidFill>
                  <a:schemeClr val="tx1"/>
                </a:solidFill>
              </a:rPr>
            </a:br>
            <a:r>
              <a:rPr lang="pl-PL" b="1" dirty="0">
                <a:solidFill>
                  <a:schemeClr val="tx1"/>
                </a:solidFill>
              </a:rPr>
              <a:t>na dzień </a:t>
            </a:r>
            <a:r>
              <a:rPr lang="pl-PL" b="1" dirty="0" smtClean="0">
                <a:solidFill>
                  <a:schemeClr val="tx1"/>
                </a:solidFill>
              </a:rPr>
              <a:t>30.11.2019 r</a:t>
            </a:r>
            <a:r>
              <a:rPr lang="pl-PL" b="1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143497" y="6331399"/>
            <a:ext cx="2448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000" dirty="0" smtClean="0"/>
              <a:t>*alokacja z rezerwą wykonania</a:t>
            </a:r>
            <a:endParaRPr lang="pl-PL" sz="1000" dirty="0"/>
          </a:p>
        </p:txBody>
      </p:sp>
      <p:sp>
        <p:nvSpPr>
          <p:cNvPr id="21" name="Dowolny kształt 20"/>
          <p:cNvSpPr/>
          <p:nvPr/>
        </p:nvSpPr>
        <p:spPr>
          <a:xfrm>
            <a:off x="6757843" y="4408627"/>
            <a:ext cx="2111138" cy="213427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00CC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3600"/>
          </a:p>
        </p:txBody>
      </p:sp>
      <p:sp>
        <p:nvSpPr>
          <p:cNvPr id="22" name="Prostokąt 21"/>
          <p:cNvSpPr/>
          <p:nvPr/>
        </p:nvSpPr>
        <p:spPr>
          <a:xfrm>
            <a:off x="4544096" y="4884653"/>
            <a:ext cx="21111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projekty zakończone</a:t>
            </a:r>
            <a:endParaRPr lang="pl-PL" sz="1200" b="1" dirty="0"/>
          </a:p>
          <a:p>
            <a:pPr algn="ctr"/>
            <a:r>
              <a:rPr lang="pl-PL" sz="1200" dirty="0" smtClean="0"/>
              <a:t> zakończono realizację </a:t>
            </a:r>
          </a:p>
          <a:p>
            <a:pPr algn="ctr"/>
            <a:r>
              <a:rPr lang="pl-PL" sz="1200" b="1" dirty="0" smtClean="0"/>
              <a:t>1 810 </a:t>
            </a:r>
            <a:r>
              <a:rPr lang="pl-PL" sz="1200" dirty="0" smtClean="0"/>
              <a:t>projektów o </a:t>
            </a:r>
            <a:r>
              <a:rPr lang="pl-PL" sz="1200" dirty="0"/>
              <a:t>wartości dofinansowania ze środków UE </a:t>
            </a:r>
          </a:p>
          <a:p>
            <a:pPr algn="ctr"/>
            <a:r>
              <a:rPr lang="pl-PL" sz="1200" dirty="0" smtClean="0"/>
              <a:t>2 434 569 324 zł,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25,01% </a:t>
            </a:r>
            <a:r>
              <a:rPr lang="pl-PL" sz="1200" b="1" dirty="0"/>
              <a:t>alokacji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822" y="4856639"/>
            <a:ext cx="2109787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0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73625" y="98072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Stan wdrażania </a:t>
            </a:r>
            <a:r>
              <a:rPr lang="pl-PL" dirty="0" smtClean="0"/>
              <a:t>Osi Priorytetowych </a:t>
            </a:r>
            <a:r>
              <a:rPr lang="en-US" dirty="0" smtClean="0"/>
              <a:t>RPO WD</a:t>
            </a:r>
            <a:r>
              <a:rPr lang="pl-PL" dirty="0" smtClean="0"/>
              <a:t> 2014-2020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/>
              <a:t>- stopień </a:t>
            </a:r>
            <a:r>
              <a:rPr lang="en-US" dirty="0" err="1"/>
              <a:t>wykorzystania</a:t>
            </a:r>
            <a:r>
              <a:rPr lang="en-US" dirty="0"/>
              <a:t> </a:t>
            </a:r>
            <a:r>
              <a:rPr lang="en-US" dirty="0" err="1" smtClean="0"/>
              <a:t>alokacji</a:t>
            </a:r>
            <a:r>
              <a:rPr lang="pl-PL" dirty="0" smtClean="0"/>
              <a:t> na dzień 30.11.2019 </a:t>
            </a:r>
            <a:r>
              <a:rPr lang="pl-PL" dirty="0"/>
              <a:t>r.</a:t>
            </a:r>
            <a:endParaRPr lang="en-US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0" y="1628800"/>
          <a:ext cx="91440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9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73460" y="1196752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St</a:t>
            </a:r>
            <a:r>
              <a:rPr lang="pl-PL" dirty="0" err="1" smtClean="0"/>
              <a:t>opień</a:t>
            </a:r>
            <a:r>
              <a:rPr lang="pl-PL" dirty="0" smtClean="0"/>
              <a:t> wykorzystania alokacji w ramach </a:t>
            </a:r>
            <a:r>
              <a:rPr lang="en-US" dirty="0" smtClean="0"/>
              <a:t>RPO WD</a:t>
            </a:r>
            <a:r>
              <a:rPr lang="pl-PL" dirty="0" smtClean="0"/>
              <a:t> 2014-2020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pl-PL" dirty="0" smtClean="0"/>
              <a:t>według stanu na koniec 2017 r., 2018 r. i 30 listopada 2019 r.</a:t>
            </a:r>
            <a:endParaRPr lang="en-US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467544" y="1988840"/>
          <a:ext cx="8534400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9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447717" y="1124744"/>
            <a:ext cx="79928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Realizacja zasady n+3</a:t>
            </a:r>
            <a:endParaRPr lang="pl-PL" b="1" dirty="0"/>
          </a:p>
        </p:txBody>
      </p:sp>
      <p:sp>
        <p:nvSpPr>
          <p:cNvPr id="2" name="Prostokąt 1"/>
          <p:cNvSpPr/>
          <p:nvPr/>
        </p:nvSpPr>
        <p:spPr>
          <a:xfrm>
            <a:off x="3817595" y="3244334"/>
            <a:ext cx="15088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</a:rPr>
              <a:t>2019 r</a:t>
            </a:r>
            <a:r>
              <a:rPr lang="pl-PL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</a:rPr>
              <a:t> 2019 r.</a:t>
            </a:r>
          </a:p>
          <a:p>
            <a:pPr algn="ctr"/>
            <a:endParaRPr lang="pl-P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437053"/>
              </p:ext>
            </p:extLst>
          </p:nvPr>
        </p:nvGraphicFramePr>
        <p:xfrm>
          <a:off x="1259632" y="1916832"/>
          <a:ext cx="6777856" cy="424847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388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89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6778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2019 r.</a:t>
                      </a:r>
                      <a:endParaRPr lang="pl-PL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2020 r. </a:t>
                      </a:r>
                      <a:r>
                        <a:rPr lang="pl-PL" sz="20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narastająco</a:t>
                      </a:r>
                      <a:endParaRPr lang="pl-PL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256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minimalna wartość n+3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256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 538</a:t>
                      </a:r>
                      <a:r>
                        <a:rPr lang="pl-PL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617 828</a:t>
                      </a:r>
                      <a:r>
                        <a:rPr lang="pl-PL" sz="18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 EUR</a:t>
                      </a:r>
                      <a:endParaRPr lang="pl-PL" sz="18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778 090 046 </a:t>
                      </a:r>
                      <a:r>
                        <a:rPr lang="pl-PL" sz="18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EUR</a:t>
                      </a:r>
                      <a:endParaRPr lang="pl-PL" sz="18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8856"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wartość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środków UE </a:t>
                      </a:r>
                    </a:p>
                    <a:p>
                      <a:pPr algn="ctr"/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we wnioskach o płatność przekazanych  do KE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256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946 144 270 EUR</a:t>
                      </a:r>
                      <a:endParaRPr lang="pl-PL" sz="18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256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spełnienia zasady n+3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256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175,66%</a:t>
                      </a:r>
                      <a:endParaRPr lang="pl-PL" sz="18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121,60%</a:t>
                      </a:r>
                      <a:endParaRPr lang="pl-PL" sz="18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42256" y="604953"/>
            <a:ext cx="79928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Planowane nabory wniosków o dofinansowanie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90311" y="1124744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500" b="1" dirty="0" smtClean="0"/>
          </a:p>
          <a:p>
            <a:r>
              <a:rPr lang="pl-PL" sz="1600" b="1" dirty="0" smtClean="0"/>
              <a:t>W 2019 r. planowane jest jeszcze ogłoszenie 5 </a:t>
            </a:r>
            <a:r>
              <a:rPr lang="pl-PL" sz="1600" b="1" dirty="0" smtClean="0"/>
              <a:t>naborów</a:t>
            </a:r>
            <a:endParaRPr lang="pl-PL" sz="800" dirty="0"/>
          </a:p>
          <a:p>
            <a:pPr algn="just"/>
            <a:endParaRPr lang="pl-PL" sz="1100" dirty="0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722059"/>
              </p:ext>
            </p:extLst>
          </p:nvPr>
        </p:nvGraphicFramePr>
        <p:xfrm>
          <a:off x="434327" y="1722550"/>
          <a:ext cx="8424936" cy="4525191"/>
        </p:xfrm>
        <a:graphic>
          <a:graphicData uri="http://schemas.openxmlformats.org/drawingml/2006/table">
            <a:tbl>
              <a:tblPr/>
              <a:tblGrid>
                <a:gridCol w="2609676"/>
                <a:gridCol w="4879156"/>
                <a:gridCol w="936104"/>
              </a:tblGrid>
              <a:tr h="2240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Działanie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Typ projektów 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Alokacja</a:t>
                      </a:r>
                    </a:p>
                    <a:p>
                      <a:pPr algn="ctr" fontAlgn="ctr"/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 naborze</a:t>
                      </a:r>
                    </a:p>
                    <a:p>
                      <a:pPr algn="ctr" fontAlgn="ctr"/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 </a:t>
                      </a: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zł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804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 Innowacyjne przedsiębiorstwa </a:t>
                      </a:r>
                      <a:endParaRPr lang="pl-PL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 horyzontalny)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Wsparcie dla przedsiębiorstw chcących rozpocząć lub rozwinąć działalność 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B+R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102 205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 Rozwój przedsiębiorczości (ZIT AJ)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Przygotowanie terenów inwestycyjnych i wsparcie infrastruktury przeznaczonej dla przedsiębiorstw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10 396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7.2 Inwestycje w edukację ponadgimnazjalną w tym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zawodową</a:t>
                      </a:r>
                    </a:p>
                    <a:p>
                      <a:pPr algn="ctr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 horyzontalny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Wsparcie szkolnictwo zawodowe, w tym przedsięwzięcia prowadzące bezpośrednio do poprawy warunków nauczania zwłaszcza w zakresie zajęć matematyczno-przyrodniczych i cyfrowych realizowane poprzez przebudowę, rozbudowę  lub adaptację (w tym także zakup wyposażenia) placówek i szkół ponadpodstawowych,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w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tym zawodowych i specjalnych, a także przedsięwzięcia z zakresu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wyposażenia       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 nowoczesny sprzęt i materiały dydaktyczne pracowni, zwłaszcza matematyczno-przyrodniczych i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cyfrowych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20 177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7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8.5 Przystosowanie do zmian zachodzących w gospodarce w ramach działań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outplacementowych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(nabór horyzontalny)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Wsparcie procesów adaptacyjnych i modernizacyjnych w regionie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poprzez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wsparcie typu 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outplacement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obejmujące kompleksowy zestaw działań dostosowanych </a:t>
                      </a:r>
                      <a:endParaRPr lang="pl-PL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indywidualnych potrzeb uczestników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projektu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10 966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1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10.4 Dostosowanie systemów kształcenia i szkolenia zawodowego do potrzeb rynku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pracy</a:t>
                      </a:r>
                    </a:p>
                    <a:p>
                      <a:pPr algn="ctr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(nabór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horyzontalny)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Praktyczne formy nauczania, dostosowanie kształcenia i szkolenie w zawodach, doradztwo edukacyjno-zawodowe, przygotowanie szkół i placówek prowadzących kształcenie zawodowe do pełnienia funkcji 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CKZiU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oraz podwyższanie kwalifikacji nauczycieli, w tym nauczycieli kształcenia zawodowego oraz instruktorów praktycznej nauki zawodu we współpracy z uczelniami i rynkiem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pracy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28 344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23528" y="692696"/>
            <a:ext cx="8712968" cy="6309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W 2020 r. planowane jest ogłoszenie 15 naborów</a:t>
            </a:r>
            <a:endParaRPr lang="pl-PL" sz="1600" dirty="0" smtClean="0"/>
          </a:p>
          <a:p>
            <a:pPr algn="just"/>
            <a:endParaRPr lang="pl-PL" sz="800" dirty="0"/>
          </a:p>
          <a:p>
            <a:pPr algn="just"/>
            <a:endParaRPr lang="pl-PL" sz="1100" dirty="0" smtClean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47811"/>
              </p:ext>
            </p:extLst>
          </p:nvPr>
        </p:nvGraphicFramePr>
        <p:xfrm>
          <a:off x="111283" y="1196752"/>
          <a:ext cx="8928992" cy="5496886"/>
        </p:xfrm>
        <a:graphic>
          <a:graphicData uri="http://schemas.openxmlformats.org/drawingml/2006/table">
            <a:tbl>
              <a:tblPr/>
              <a:tblGrid>
                <a:gridCol w="2370587"/>
                <a:gridCol w="869773"/>
                <a:gridCol w="4951644"/>
                <a:gridCol w="736988"/>
              </a:tblGrid>
              <a:tr h="15758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Działanie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Termin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naboru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Typy projektów 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Alokacja </a:t>
                      </a:r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 nabór</a:t>
                      </a:r>
                      <a:r>
                        <a:rPr lang="pl-PL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zł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637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 Wzmacnianie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potencjału B+R i wdrożeniowego uczelni i jednostek naukowych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 horyzontalny)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styczeń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Wsparcie rozwoju infrastruktury badawczo-rozwojowej w publicznych jednostkach naukowych oraz </a:t>
                      </a:r>
                      <a:endParaRPr lang="pl-PL" sz="9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uczelniach / szkołach wyższych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36 809 421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8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1.3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Rozwój przedsiębiorczości (ZIT AW)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marzec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Przygotowanie terenów inwestycyjnych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5 247 839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56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 Rozwój produktów i usług w </a:t>
                      </a:r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MŚP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(nabór horyzontalny)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sierpień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Wsparcie na inwestycje w zakresie wdrożenia wyników prac B+R w działalności przedsiębiorstw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40 071 260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58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 Rozwój produktów i usług w MŚP (ZIT AW)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wrzesień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Wsparcie innowacyjności produktowej i procesowej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MŚP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4 373 198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56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 E-usługi publiczne (ZIT </a:t>
                      </a:r>
                      <a:r>
                        <a:rPr lang="pl-PL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WrOF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czerwiec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Tworzenie lub rozwój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e-usług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publicznych, 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wewnątrzadministracyjnych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oraz przedsięwzięcia dotyczące tworzenia i wykorzystania otwartych zasobów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publicznych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20 035 630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899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 Produkcja i dystrybucja energii ze źródeł odnawialnych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 horyzontalny)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kwiecień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Przedsięwzięcia, mające na celu produkcję energii elektrycznej i/lub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cieplnej,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polegające na budowie oraz modernizacji infrastruktury służącej wytwarzaniu energii pochodzącej ze źródeł odnawialnych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47 619 321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637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 Wdrażanie strategii niskoemisyjnych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 horyzontalny)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kwiecień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Inwestycje związane z energooszczędnym oświetleniem ulicznym i drogowym przy drogach publicznych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39 751 543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56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 Gospodarka wodno-ściekowa (ZIT AW)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styczeń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dotyczące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budowy</a:t>
                      </a:r>
                      <a:r>
                        <a:rPr lang="pl-PL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i/lub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modernizacji zbiorczych systemów odprowadzania i oczyszczania ścieków komunalnych w aglomeracjach od 2 do 10 tys. RLM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15 549 158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56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 Ochrona i udostępnianie zasobów przyrodniczych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 horyzontalny)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czerwiec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Budowa i modernizacja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infrastruktury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przystani i portów rzecznych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służących   turystyce</a:t>
                      </a:r>
                      <a:r>
                        <a:rPr lang="pl-PL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13 003 708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56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8.7 Aktywne i zdrowe starzenie </a:t>
                      </a:r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się</a:t>
                      </a: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(nabór horyzontalny)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styczeń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Wdrożenie programów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profilaktycznych</a:t>
                      </a:r>
                      <a:r>
                        <a:rPr lang="pl-PL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zakresie chorób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odkleszczowych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2 918 599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56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8.7 Aktywne i zdrowe starzenie się </a:t>
                      </a:r>
                      <a:endParaRPr lang="pl-PL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nabór horyzontalny)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luty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Wdrożenie programów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profilaktycznych</a:t>
                      </a:r>
                      <a:r>
                        <a:rPr lang="pl-PL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zakresie zapobiegania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cukrzycy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9 441 488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37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9.1 Aktywna integracja (nabór horyzontalny)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marzec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Kompleksowe projekty Ośrodków Pomocy Społecznej oraz Powiatowych Centrów Pomocy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Rodzinie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17 051 600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937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9.1 Aktywna integracja (nabór horyzontalny)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kwiecień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na rzecz integracji społeczno-zawodowej z elementami usług specjalistycznego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poradnictwa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dla osób przebywających w Zakładach Poprawczych, Schroniskach dla Nieletnich, Ośrodkach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Kuratorskich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21 314 500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56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9.1 Aktywna integracja (nabór horyzontalny)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lipiec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na rzecz integracji społeczno-zawodowej osób zagrożonych ubóstwem lub wykluczeniem społecznym oraz wsparcie dla tworzenia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podmiotów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integracji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społecznej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51 154 800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751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 Zapewnienie równego dostępu do wysokiej jakości edukacji podstawowej, gimnazjalnej i ponadgimnazjalnej (ZIT AJ)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luty 2020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Kształtowanie kompetencji kluczowych na rynku pracy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 realizacja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programów pomocy stypendialnej dla uczniów o specjalnych potrzebach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edukacyjnych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4 315 726   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636712" y="1124744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Regionalny Program Operacyjny Województwa Dolnośląskiego 2014-2020</a:t>
            </a:r>
          </a:p>
          <a:p>
            <a:pPr algn="ctr"/>
            <a:r>
              <a:rPr lang="pl-PL" b="1" dirty="0" smtClean="0"/>
              <a:t> na tle innych programów regionalnych</a:t>
            </a:r>
          </a:p>
          <a:p>
            <a:pPr algn="ctr"/>
            <a:r>
              <a:rPr lang="pl-PL" b="1" dirty="0" smtClean="0"/>
              <a:t>stan na dzień 30.11.2019 r.</a:t>
            </a:r>
            <a:endParaRPr lang="pl-PL" b="1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884208"/>
              </p:ext>
            </p:extLst>
          </p:nvPr>
        </p:nvGraphicFramePr>
        <p:xfrm>
          <a:off x="611560" y="2078830"/>
          <a:ext cx="7992887" cy="4302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stan na dzień 30.11.2019 r.</a:t>
            </a:r>
            <a:endParaRPr lang="pl-PL" b="1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19587"/>
              </p:ext>
            </p:extLst>
          </p:nvPr>
        </p:nvGraphicFramePr>
        <p:xfrm>
          <a:off x="539552" y="2132856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9606</TotalTime>
  <Words>1125</Words>
  <Application>Microsoft Office PowerPoint</Application>
  <PresentationFormat>Pokaz na ekranie (4:3)</PresentationFormat>
  <Paragraphs>248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STAN REALIZACJI  REGIONALNEGO PROGRAMU OPERACYJNEGO WOJEWÓDZTWA DOLNOŚLĄSKIEGO 2014-2020 Wrocław, grudzień 2019 r.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Elżbieta Krystecka</cp:lastModifiedBy>
  <cp:revision>1434</cp:revision>
  <cp:lastPrinted>2019-03-11T12:26:15Z</cp:lastPrinted>
  <dcterms:created xsi:type="dcterms:W3CDTF">2015-04-22T07:48:15Z</dcterms:created>
  <dcterms:modified xsi:type="dcterms:W3CDTF">2019-12-03T06:56:01Z</dcterms:modified>
</cp:coreProperties>
</file>