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0" r:id="rId2"/>
  </p:sldMasterIdLst>
  <p:notesMasterIdLst>
    <p:notesMasterId r:id="rId66"/>
  </p:notesMasterIdLst>
  <p:handoutMasterIdLst>
    <p:handoutMasterId r:id="rId67"/>
  </p:handoutMasterIdLst>
  <p:sldIdLst>
    <p:sldId id="568" r:id="rId3"/>
    <p:sldId id="541" r:id="rId4"/>
    <p:sldId id="495" r:id="rId5"/>
    <p:sldId id="496" r:id="rId6"/>
    <p:sldId id="497" r:id="rId7"/>
    <p:sldId id="498" r:id="rId8"/>
    <p:sldId id="580" r:id="rId9"/>
    <p:sldId id="499" r:id="rId10"/>
    <p:sldId id="500" r:id="rId11"/>
    <p:sldId id="483" r:id="rId12"/>
    <p:sldId id="501" r:id="rId13"/>
    <p:sldId id="502" r:id="rId14"/>
    <p:sldId id="503" r:id="rId15"/>
    <p:sldId id="440" r:id="rId16"/>
    <p:sldId id="402" r:id="rId17"/>
    <p:sldId id="510" r:id="rId18"/>
    <p:sldId id="511" r:id="rId19"/>
    <p:sldId id="512" r:id="rId20"/>
    <p:sldId id="391" r:id="rId21"/>
    <p:sldId id="327" r:id="rId22"/>
    <p:sldId id="454" r:id="rId23"/>
    <p:sldId id="334" r:id="rId24"/>
    <p:sldId id="441" r:id="rId25"/>
    <p:sldId id="367" r:id="rId26"/>
    <p:sldId id="542" r:id="rId27"/>
    <p:sldId id="543" r:id="rId28"/>
    <p:sldId id="545" r:id="rId29"/>
    <p:sldId id="582" r:id="rId30"/>
    <p:sldId id="395" r:id="rId31"/>
    <p:sldId id="546" r:id="rId32"/>
    <p:sldId id="514" r:id="rId33"/>
    <p:sldId id="515" r:id="rId34"/>
    <p:sldId id="583" r:id="rId35"/>
    <p:sldId id="578" r:id="rId36"/>
    <p:sldId id="579" r:id="rId37"/>
    <p:sldId id="516" r:id="rId38"/>
    <p:sldId id="517" r:id="rId39"/>
    <p:sldId id="519" r:id="rId40"/>
    <p:sldId id="520" r:id="rId41"/>
    <p:sldId id="547" r:id="rId42"/>
    <p:sldId id="522" r:id="rId43"/>
    <p:sldId id="523" r:id="rId44"/>
    <p:sldId id="548" r:id="rId45"/>
    <p:sldId id="552" r:id="rId46"/>
    <p:sldId id="524" r:id="rId47"/>
    <p:sldId id="565" r:id="rId48"/>
    <p:sldId id="584" r:id="rId49"/>
    <p:sldId id="567" r:id="rId50"/>
    <p:sldId id="527" r:id="rId51"/>
    <p:sldId id="529" r:id="rId52"/>
    <p:sldId id="551" r:id="rId53"/>
    <p:sldId id="532" r:id="rId54"/>
    <p:sldId id="587" r:id="rId55"/>
    <p:sldId id="585" r:id="rId56"/>
    <p:sldId id="534" r:id="rId57"/>
    <p:sldId id="536" r:id="rId58"/>
    <p:sldId id="554" r:id="rId59"/>
    <p:sldId id="537" r:id="rId60"/>
    <p:sldId id="560" r:id="rId61"/>
    <p:sldId id="556" r:id="rId62"/>
    <p:sldId id="557" r:id="rId63"/>
    <p:sldId id="538" r:id="rId64"/>
    <p:sldId id="539" r:id="rId65"/>
  </p:sldIdLst>
  <p:sldSz cx="9144000" cy="6858000" type="screen4x3"/>
  <p:notesSz cx="9926638" cy="679767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bez tytułu" id="{3A54EFBE-F0F6-4077-81C7-4C41603A2CC3}">
          <p14:sldIdLst>
            <p14:sldId id="568"/>
            <p14:sldId id="541"/>
            <p14:sldId id="495"/>
            <p14:sldId id="496"/>
            <p14:sldId id="497"/>
            <p14:sldId id="498"/>
            <p14:sldId id="580"/>
            <p14:sldId id="499"/>
            <p14:sldId id="500"/>
            <p14:sldId id="483"/>
            <p14:sldId id="501"/>
            <p14:sldId id="502"/>
            <p14:sldId id="503"/>
            <p14:sldId id="440"/>
            <p14:sldId id="402"/>
            <p14:sldId id="510"/>
            <p14:sldId id="511"/>
            <p14:sldId id="512"/>
            <p14:sldId id="391"/>
            <p14:sldId id="327"/>
            <p14:sldId id="454"/>
            <p14:sldId id="334"/>
            <p14:sldId id="441"/>
            <p14:sldId id="367"/>
            <p14:sldId id="542"/>
            <p14:sldId id="543"/>
            <p14:sldId id="545"/>
            <p14:sldId id="582"/>
            <p14:sldId id="395"/>
            <p14:sldId id="546"/>
            <p14:sldId id="514"/>
            <p14:sldId id="515"/>
            <p14:sldId id="583"/>
            <p14:sldId id="578"/>
            <p14:sldId id="579"/>
            <p14:sldId id="516"/>
            <p14:sldId id="517"/>
            <p14:sldId id="519"/>
            <p14:sldId id="520"/>
            <p14:sldId id="547"/>
            <p14:sldId id="522"/>
            <p14:sldId id="523"/>
            <p14:sldId id="548"/>
            <p14:sldId id="552"/>
            <p14:sldId id="524"/>
            <p14:sldId id="565"/>
            <p14:sldId id="584"/>
            <p14:sldId id="567"/>
            <p14:sldId id="527"/>
            <p14:sldId id="529"/>
            <p14:sldId id="551"/>
            <p14:sldId id="532"/>
            <p14:sldId id="587"/>
            <p14:sldId id="585"/>
            <p14:sldId id="534"/>
            <p14:sldId id="536"/>
            <p14:sldId id="554"/>
            <p14:sldId id="537"/>
            <p14:sldId id="560"/>
            <p14:sldId id="556"/>
            <p14:sldId id="557"/>
            <p14:sldId id="538"/>
            <p14:sldId id="5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yta Jewtuch" initials="EJ" lastIdx="1" clrIdx="0">
    <p:extLst>
      <p:ext uri="{19B8F6BF-5375-455C-9EA6-DF929625EA0E}">
        <p15:presenceInfo xmlns:p15="http://schemas.microsoft.com/office/powerpoint/2012/main" userId="S-1-5-21-993268263-2097026863-2477634896-3579" providerId="AD"/>
      </p:ext>
    </p:extLst>
  </p:cmAuthor>
  <p:cmAuthor id="2" name="Emilia Kaczmarek" initials="EK" lastIdx="2" clrIdx="1">
    <p:extLst>
      <p:ext uri="{19B8F6BF-5375-455C-9EA6-DF929625EA0E}">
        <p15:presenceInfo xmlns:p15="http://schemas.microsoft.com/office/powerpoint/2012/main" userId="Emilia Kaczmarek" providerId="None"/>
      </p:ext>
    </p:extLst>
  </p:cmAuthor>
  <p:cmAuthor id="3" name="Maja Dec" initials="MD" lastIdx="6" clrIdx="2">
    <p:extLst>
      <p:ext uri="{19B8F6BF-5375-455C-9EA6-DF929625EA0E}">
        <p15:presenceInfo xmlns:p15="http://schemas.microsoft.com/office/powerpoint/2012/main" userId="S-1-5-21-993268263-2097026863-2477634896-120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1998"/>
    <a:srgbClr val="339933"/>
    <a:srgbClr val="0000FF"/>
    <a:srgbClr val="360DE3"/>
    <a:srgbClr val="FF66CC"/>
    <a:srgbClr val="C105B8"/>
    <a:srgbClr val="93CDDD"/>
    <a:srgbClr val="A62080"/>
    <a:srgbClr val="CABED8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6374" autoAdjust="0"/>
  </p:normalViewPr>
  <p:slideViewPr>
    <p:cSldViewPr>
      <p:cViewPr varScale="1">
        <p:scale>
          <a:sx n="107" d="100"/>
          <a:sy n="107" d="100"/>
        </p:scale>
        <p:origin x="14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commentAuthors" Target="commentAuthors.xml"/><Relationship Id="rId7" Type="http://schemas.openxmlformats.org/officeDocument/2006/relationships/slide" Target="slides/slide5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128E67-5D4D-443A-909C-E8CCF1B642E4}" type="doc">
      <dgm:prSet loTypeId="urn:microsoft.com/office/officeart/2005/8/layout/equation1" loCatId="relationship" qsTypeId="urn:microsoft.com/office/officeart/2005/8/quickstyle/3d1" qsCatId="3D" csTypeId="urn:microsoft.com/office/officeart/2005/8/colors/accent0_1" csCatId="mainScheme" phldr="1"/>
      <dgm:spPr/>
    </dgm:pt>
    <dgm:pt modelId="{EA25FF17-3D17-4A6D-B2FB-576FE6D29964}">
      <dgm:prSet phldrT="[Tekst]" custT="1"/>
      <dgm:spPr>
        <a:noFill/>
        <a:ln w="28575">
          <a:solidFill>
            <a:srgbClr val="0070C0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pPr marL="0" lvl="0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400" b="1" dirty="0"/>
            <a:t>Premia punktowa za spełnianie kryteriów premiujących (przyznawanych, gdy są one spełnione i jeśli średnia arytmetyczna punktów ogółem od dwóch oceniających spełni wymagane minimum punktowe) </a:t>
          </a:r>
        </a:p>
        <a:p>
          <a:pPr marL="0" lvl="0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400" b="1" dirty="0"/>
            <a:t> </a:t>
          </a:r>
          <a:r>
            <a:rPr lang="pl-PL" sz="1400" b="1" u="sng" dirty="0"/>
            <a:t>max. 40 pkt.</a:t>
          </a:r>
        </a:p>
      </dgm:t>
    </dgm:pt>
    <dgm:pt modelId="{9F48A751-78FD-402F-9774-8820F86440A3}" type="parTrans" cxnId="{2F7B7CD8-4228-4A88-B296-4DAED2ECE2A6}">
      <dgm:prSet/>
      <dgm:spPr/>
      <dgm:t>
        <a:bodyPr/>
        <a:lstStyle/>
        <a:p>
          <a:endParaRPr lang="pl-PL"/>
        </a:p>
      </dgm:t>
    </dgm:pt>
    <dgm:pt modelId="{DFD142BE-FBB9-4808-91BA-36DDC4D501A9}" type="sibTrans" cxnId="{2F7B7CD8-4228-4A88-B296-4DAED2ECE2A6}">
      <dgm:prSet/>
      <dgm:spPr>
        <a:solidFill>
          <a:srgbClr val="0070C0"/>
        </a:solidFill>
      </dgm:spPr>
      <dgm:t>
        <a:bodyPr/>
        <a:lstStyle/>
        <a:p>
          <a:endParaRPr lang="pl-PL" dirty="0"/>
        </a:p>
      </dgm:t>
    </dgm:pt>
    <dgm:pt modelId="{42C9BBF4-D2E2-40D1-873C-023BE2562D0A}">
      <dgm:prSet phldrT="[Tekst]" custT="1"/>
      <dgm:spPr>
        <a:noFill/>
        <a:ln w="28575">
          <a:solidFill>
            <a:srgbClr val="0070C0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pl-PL" sz="1400" b="1" dirty="0"/>
            <a:t>Projekt, który uzyskał w trakcie oceny merytorycznej                       wymaganą minimalną liczbę punktów za spełnianie wszystkich kryteriów</a:t>
          </a:r>
        </a:p>
        <a:p>
          <a:r>
            <a:rPr lang="pl-PL" sz="1400" b="1" u="sng" dirty="0"/>
            <a:t>max. 140 pkt.</a:t>
          </a:r>
          <a:endParaRPr lang="pl-PL" sz="1400" dirty="0"/>
        </a:p>
      </dgm:t>
    </dgm:pt>
    <dgm:pt modelId="{F9CB0907-5247-4D1D-8177-D244ECDB1C22}" type="parTrans" cxnId="{B04E5AF0-4D96-421D-BAEE-AD21822D8705}">
      <dgm:prSet/>
      <dgm:spPr/>
      <dgm:t>
        <a:bodyPr/>
        <a:lstStyle/>
        <a:p>
          <a:endParaRPr lang="pl-PL"/>
        </a:p>
      </dgm:t>
    </dgm:pt>
    <dgm:pt modelId="{328E3C73-18E3-474C-9F33-BC61DB95D48C}" type="sibTrans" cxnId="{B04E5AF0-4D96-421D-BAEE-AD21822D8705}">
      <dgm:prSet/>
      <dgm:spPr/>
      <dgm:t>
        <a:bodyPr/>
        <a:lstStyle/>
        <a:p>
          <a:endParaRPr lang="pl-PL"/>
        </a:p>
      </dgm:t>
    </dgm:pt>
    <dgm:pt modelId="{C397EC23-D42A-4B6D-A312-F7CA167443EE}">
      <dgm:prSet phldrT="[Tekst]" custT="1"/>
      <dgm:spPr>
        <a:noFill/>
        <a:ln w="28575">
          <a:solidFill>
            <a:srgbClr val="0070C0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pPr>
            <a:spcAft>
              <a:spcPts val="0"/>
            </a:spcAft>
          </a:pPr>
          <a:r>
            <a:rPr lang="pl-PL" sz="1600" b="1" dirty="0"/>
            <a:t>Średnia arytmetyczna punktów ogółem</a:t>
          </a:r>
        </a:p>
        <a:p>
          <a:pPr>
            <a:spcAft>
              <a:spcPts val="0"/>
            </a:spcAft>
          </a:pPr>
          <a:r>
            <a:rPr lang="pl-PL" sz="1600" b="1" dirty="0"/>
            <a:t>z dwóch ocen wniosku za spełnienie kryteriów merytorycznych </a:t>
          </a:r>
        </a:p>
        <a:p>
          <a:pPr>
            <a:spcAft>
              <a:spcPts val="0"/>
            </a:spcAft>
          </a:pPr>
          <a:r>
            <a:rPr lang="pl-PL" sz="1600" b="1" u="sng" dirty="0"/>
            <a:t>max. 100 pkt.</a:t>
          </a:r>
        </a:p>
      </dgm:t>
    </dgm:pt>
    <dgm:pt modelId="{AF61EF18-FA4B-4EFB-AFBF-8207AED929B7}" type="sibTrans" cxnId="{5F963314-1CFC-4192-9898-59F88A52F03D}">
      <dgm:prSet/>
      <dgm:spPr>
        <a:solidFill>
          <a:srgbClr val="0070C0"/>
        </a:solidFill>
      </dgm:spPr>
      <dgm:t>
        <a:bodyPr/>
        <a:lstStyle/>
        <a:p>
          <a:endParaRPr lang="pl-PL" dirty="0"/>
        </a:p>
      </dgm:t>
    </dgm:pt>
    <dgm:pt modelId="{4F2B0C6A-4EF7-4EF9-AF4F-76207ABDDE32}" type="parTrans" cxnId="{5F963314-1CFC-4192-9898-59F88A52F03D}">
      <dgm:prSet/>
      <dgm:spPr/>
      <dgm:t>
        <a:bodyPr/>
        <a:lstStyle/>
        <a:p>
          <a:endParaRPr lang="pl-PL"/>
        </a:p>
      </dgm:t>
    </dgm:pt>
    <dgm:pt modelId="{2BF1C008-E7D6-40B7-BD72-60D67E56C3F5}" type="pres">
      <dgm:prSet presAssocID="{42128E67-5D4D-443A-909C-E8CCF1B642E4}" presName="linearFlow" presStyleCnt="0">
        <dgm:presLayoutVars>
          <dgm:dir/>
          <dgm:resizeHandles val="exact"/>
        </dgm:presLayoutVars>
      </dgm:prSet>
      <dgm:spPr/>
    </dgm:pt>
    <dgm:pt modelId="{0BC37FB2-A568-45A9-BDB7-45ED17E8AC3A}" type="pres">
      <dgm:prSet presAssocID="{C397EC23-D42A-4B6D-A312-F7CA167443EE}" presName="node" presStyleLbl="node1" presStyleIdx="0" presStyleCnt="3" custScaleX="139207" custScaleY="183712" custLinFactNeighborX="67882" custLinFactNeighborY="-42438">
        <dgm:presLayoutVars>
          <dgm:bulletEnabled val="1"/>
        </dgm:presLayoutVars>
      </dgm:prSet>
      <dgm:spPr/>
    </dgm:pt>
    <dgm:pt modelId="{378890EA-4081-4BC1-A79F-D5A078F351F4}" type="pres">
      <dgm:prSet presAssocID="{AF61EF18-FA4B-4EFB-AFBF-8207AED929B7}" presName="spacerL" presStyleCnt="0"/>
      <dgm:spPr/>
    </dgm:pt>
    <dgm:pt modelId="{D2F1F20C-0856-4E98-9FBA-F0D8D44075A7}" type="pres">
      <dgm:prSet presAssocID="{AF61EF18-FA4B-4EFB-AFBF-8207AED929B7}" presName="sibTrans" presStyleLbl="sibTrans2D1" presStyleIdx="0" presStyleCnt="2" custScaleX="81498" custScaleY="77237" custLinFactNeighborX="-49251" custLinFactNeighborY="-84007"/>
      <dgm:spPr/>
    </dgm:pt>
    <dgm:pt modelId="{CF39194A-1CE3-4B3A-B420-69DAE835C245}" type="pres">
      <dgm:prSet presAssocID="{AF61EF18-FA4B-4EFB-AFBF-8207AED929B7}" presName="spacerR" presStyleCnt="0"/>
      <dgm:spPr/>
    </dgm:pt>
    <dgm:pt modelId="{E825109F-4CB9-4778-BB64-7FC8F19BCEB5}" type="pres">
      <dgm:prSet presAssocID="{EA25FF17-3D17-4A6D-B2FB-576FE6D29964}" presName="node" presStyleLbl="node1" presStyleIdx="1" presStyleCnt="3" custScaleX="138738" custScaleY="183712" custLinFactNeighborX="-35919" custLinFactNeighborY="-41715">
        <dgm:presLayoutVars>
          <dgm:bulletEnabled val="1"/>
        </dgm:presLayoutVars>
      </dgm:prSet>
      <dgm:spPr/>
    </dgm:pt>
    <dgm:pt modelId="{41821EBA-197B-4F2F-90ED-370A758BEB5E}" type="pres">
      <dgm:prSet presAssocID="{DFD142BE-FBB9-4808-91BA-36DDC4D501A9}" presName="spacerL" presStyleCnt="0"/>
      <dgm:spPr/>
    </dgm:pt>
    <dgm:pt modelId="{A2B69AA7-01C1-4053-B368-B907E97EE868}" type="pres">
      <dgm:prSet presAssocID="{DFD142BE-FBB9-4808-91BA-36DDC4D501A9}" presName="sibTrans" presStyleLbl="sibTrans2D1" presStyleIdx="1" presStyleCnt="2" custScaleX="63265" custScaleY="64653" custLinFactNeighborX="-63130" custLinFactNeighborY="-77916"/>
      <dgm:spPr/>
    </dgm:pt>
    <dgm:pt modelId="{E579C00D-9428-4BE0-A717-A24AD41E9848}" type="pres">
      <dgm:prSet presAssocID="{DFD142BE-FBB9-4808-91BA-36DDC4D501A9}" presName="spacerR" presStyleCnt="0"/>
      <dgm:spPr/>
    </dgm:pt>
    <dgm:pt modelId="{A293F95B-7C3D-4AE3-95D7-9C9F48AC2FFC}" type="pres">
      <dgm:prSet presAssocID="{42C9BBF4-D2E2-40D1-873C-023BE2562D0A}" presName="node" presStyleLbl="node1" presStyleIdx="2" presStyleCnt="3" custScaleX="138529" custScaleY="185295" custLinFactNeighborX="1879" custLinFactNeighborY="-45248">
        <dgm:presLayoutVars>
          <dgm:bulletEnabled val="1"/>
        </dgm:presLayoutVars>
      </dgm:prSet>
      <dgm:spPr/>
    </dgm:pt>
  </dgm:ptLst>
  <dgm:cxnLst>
    <dgm:cxn modelId="{5F963314-1CFC-4192-9898-59F88A52F03D}" srcId="{42128E67-5D4D-443A-909C-E8CCF1B642E4}" destId="{C397EC23-D42A-4B6D-A312-F7CA167443EE}" srcOrd="0" destOrd="0" parTransId="{4F2B0C6A-4EF7-4EF9-AF4F-76207ABDDE32}" sibTransId="{AF61EF18-FA4B-4EFB-AFBF-8207AED929B7}"/>
    <dgm:cxn modelId="{6F13E62D-56DD-409D-8909-34CE2DAEA440}" type="presOf" srcId="{DFD142BE-FBB9-4808-91BA-36DDC4D501A9}" destId="{A2B69AA7-01C1-4053-B368-B907E97EE868}" srcOrd="0" destOrd="0" presId="urn:microsoft.com/office/officeart/2005/8/layout/equation1"/>
    <dgm:cxn modelId="{80ADF171-0499-456F-A245-3C9FAA3661A0}" type="presOf" srcId="{EA25FF17-3D17-4A6D-B2FB-576FE6D29964}" destId="{E825109F-4CB9-4778-BB64-7FC8F19BCEB5}" srcOrd="0" destOrd="0" presId="urn:microsoft.com/office/officeart/2005/8/layout/equation1"/>
    <dgm:cxn modelId="{35C79392-FAF0-4040-94E6-0D6757192C4C}" type="presOf" srcId="{AF61EF18-FA4B-4EFB-AFBF-8207AED929B7}" destId="{D2F1F20C-0856-4E98-9FBA-F0D8D44075A7}" srcOrd="0" destOrd="0" presId="urn:microsoft.com/office/officeart/2005/8/layout/equation1"/>
    <dgm:cxn modelId="{36B6A7A2-F099-47AE-8DB6-7C130BA089B8}" type="presOf" srcId="{42C9BBF4-D2E2-40D1-873C-023BE2562D0A}" destId="{A293F95B-7C3D-4AE3-95D7-9C9F48AC2FFC}" srcOrd="0" destOrd="0" presId="urn:microsoft.com/office/officeart/2005/8/layout/equation1"/>
    <dgm:cxn modelId="{EC8C7DA4-FC2C-4030-B025-2AC52254DC8F}" type="presOf" srcId="{42128E67-5D4D-443A-909C-E8CCF1B642E4}" destId="{2BF1C008-E7D6-40B7-BD72-60D67E56C3F5}" srcOrd="0" destOrd="0" presId="urn:microsoft.com/office/officeart/2005/8/layout/equation1"/>
    <dgm:cxn modelId="{2F7B7CD8-4228-4A88-B296-4DAED2ECE2A6}" srcId="{42128E67-5D4D-443A-909C-E8CCF1B642E4}" destId="{EA25FF17-3D17-4A6D-B2FB-576FE6D29964}" srcOrd="1" destOrd="0" parTransId="{9F48A751-78FD-402F-9774-8820F86440A3}" sibTransId="{DFD142BE-FBB9-4808-91BA-36DDC4D501A9}"/>
    <dgm:cxn modelId="{18FB53ED-842D-4083-BC23-B60E77C4AB1A}" type="presOf" srcId="{C397EC23-D42A-4B6D-A312-F7CA167443EE}" destId="{0BC37FB2-A568-45A9-BDB7-45ED17E8AC3A}" srcOrd="0" destOrd="0" presId="urn:microsoft.com/office/officeart/2005/8/layout/equation1"/>
    <dgm:cxn modelId="{B04E5AF0-4D96-421D-BAEE-AD21822D8705}" srcId="{42128E67-5D4D-443A-909C-E8CCF1B642E4}" destId="{42C9BBF4-D2E2-40D1-873C-023BE2562D0A}" srcOrd="2" destOrd="0" parTransId="{F9CB0907-5247-4D1D-8177-D244ECDB1C22}" sibTransId="{328E3C73-18E3-474C-9F33-BC61DB95D48C}"/>
    <dgm:cxn modelId="{12C74FF9-80A4-4FF1-A45A-08D69B072962}" type="presParOf" srcId="{2BF1C008-E7D6-40B7-BD72-60D67E56C3F5}" destId="{0BC37FB2-A568-45A9-BDB7-45ED17E8AC3A}" srcOrd="0" destOrd="0" presId="urn:microsoft.com/office/officeart/2005/8/layout/equation1"/>
    <dgm:cxn modelId="{BB419C52-FCD6-4774-AD57-4124DC60872C}" type="presParOf" srcId="{2BF1C008-E7D6-40B7-BD72-60D67E56C3F5}" destId="{378890EA-4081-4BC1-A79F-D5A078F351F4}" srcOrd="1" destOrd="0" presId="urn:microsoft.com/office/officeart/2005/8/layout/equation1"/>
    <dgm:cxn modelId="{B1786DF7-90C5-4E68-89BD-C96AC8BEA79B}" type="presParOf" srcId="{2BF1C008-E7D6-40B7-BD72-60D67E56C3F5}" destId="{D2F1F20C-0856-4E98-9FBA-F0D8D44075A7}" srcOrd="2" destOrd="0" presId="urn:microsoft.com/office/officeart/2005/8/layout/equation1"/>
    <dgm:cxn modelId="{35E789E4-AC58-47B6-A7F2-FBAF389C4B42}" type="presParOf" srcId="{2BF1C008-E7D6-40B7-BD72-60D67E56C3F5}" destId="{CF39194A-1CE3-4B3A-B420-69DAE835C245}" srcOrd="3" destOrd="0" presId="urn:microsoft.com/office/officeart/2005/8/layout/equation1"/>
    <dgm:cxn modelId="{6C19D2A9-9AB7-42FF-B0B1-CA5503E1764D}" type="presParOf" srcId="{2BF1C008-E7D6-40B7-BD72-60D67E56C3F5}" destId="{E825109F-4CB9-4778-BB64-7FC8F19BCEB5}" srcOrd="4" destOrd="0" presId="urn:microsoft.com/office/officeart/2005/8/layout/equation1"/>
    <dgm:cxn modelId="{74996233-DD2B-431C-A4CD-A178D72DAC0A}" type="presParOf" srcId="{2BF1C008-E7D6-40B7-BD72-60D67E56C3F5}" destId="{41821EBA-197B-4F2F-90ED-370A758BEB5E}" srcOrd="5" destOrd="0" presId="urn:microsoft.com/office/officeart/2005/8/layout/equation1"/>
    <dgm:cxn modelId="{E78641E3-8604-46D4-8573-ACD2696FB84B}" type="presParOf" srcId="{2BF1C008-E7D6-40B7-BD72-60D67E56C3F5}" destId="{A2B69AA7-01C1-4053-B368-B907E97EE868}" srcOrd="6" destOrd="0" presId="urn:microsoft.com/office/officeart/2005/8/layout/equation1"/>
    <dgm:cxn modelId="{84EDFF81-C46B-41CE-9B04-CF0DE299B695}" type="presParOf" srcId="{2BF1C008-E7D6-40B7-BD72-60D67E56C3F5}" destId="{E579C00D-9428-4BE0-A717-A24AD41E9848}" srcOrd="7" destOrd="0" presId="urn:microsoft.com/office/officeart/2005/8/layout/equation1"/>
    <dgm:cxn modelId="{6F43E37D-85B2-4950-8EBF-4C9349A2C7E0}" type="presParOf" srcId="{2BF1C008-E7D6-40B7-BD72-60D67E56C3F5}" destId="{A293F95B-7C3D-4AE3-95D7-9C9F48AC2FF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37FB2-A568-45A9-BDB7-45ED17E8AC3A}">
      <dsp:nvSpPr>
        <dsp:cNvPr id="0" name=""/>
        <dsp:cNvSpPr/>
      </dsp:nvSpPr>
      <dsp:spPr>
        <a:xfrm>
          <a:off x="98076" y="505841"/>
          <a:ext cx="2386704" cy="3149742"/>
        </a:xfrm>
        <a:prstGeom prst="ellipse">
          <a:avLst/>
        </a:prstGeom>
        <a:noFill/>
        <a:ln w="28575">
          <a:solidFill>
            <a:srgbClr val="0070C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kern="1200" dirty="0"/>
            <a:t>Średnia arytmetyczna punktów ogółem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kern="1200" dirty="0"/>
            <a:t>z dwóch ocen wniosku za spełnienie kryteriów merytorycznych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u="sng" kern="1200" dirty="0"/>
            <a:t>max. 100 pkt.</a:t>
          </a:r>
        </a:p>
      </dsp:txBody>
      <dsp:txXfrm>
        <a:off x="447601" y="967110"/>
        <a:ext cx="1687654" cy="2227204"/>
      </dsp:txXfrm>
    </dsp:sp>
    <dsp:sp modelId="{D2F1F20C-0856-4E98-9FBA-F0D8D44075A7}">
      <dsp:nvSpPr>
        <dsp:cNvPr id="0" name=""/>
        <dsp:cNvSpPr/>
      </dsp:nvSpPr>
      <dsp:spPr>
        <a:xfrm>
          <a:off x="2460928" y="1588911"/>
          <a:ext cx="810424" cy="768052"/>
        </a:xfrm>
        <a:prstGeom prst="mathPlus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 dirty="0"/>
        </a:p>
      </dsp:txBody>
      <dsp:txXfrm>
        <a:off x="2568350" y="1882614"/>
        <a:ext cx="595580" cy="180646"/>
      </dsp:txXfrm>
    </dsp:sp>
    <dsp:sp modelId="{E825109F-4CB9-4778-BB64-7FC8F19BCEB5}">
      <dsp:nvSpPr>
        <dsp:cNvPr id="0" name=""/>
        <dsp:cNvSpPr/>
      </dsp:nvSpPr>
      <dsp:spPr>
        <a:xfrm>
          <a:off x="3429130" y="518237"/>
          <a:ext cx="2378663" cy="3149742"/>
        </a:xfrm>
        <a:prstGeom prst="ellipse">
          <a:avLst/>
        </a:prstGeom>
        <a:noFill/>
        <a:ln w="28575">
          <a:solidFill>
            <a:srgbClr val="0070C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400" b="1" kern="1200" dirty="0"/>
            <a:t>Premia punktowa za spełnianie kryteriów premiujących (przyznawanych, gdy są one spełnione i jeśli średnia arytmetyczna punktów ogółem od dwóch oceniających spełni wymagane minimum punktowe)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400" b="1" kern="1200" dirty="0"/>
            <a:t> </a:t>
          </a:r>
          <a:r>
            <a:rPr lang="pl-PL" sz="1400" b="1" u="sng" kern="1200" dirty="0"/>
            <a:t>max. 40 pkt.</a:t>
          </a:r>
        </a:p>
      </dsp:txBody>
      <dsp:txXfrm>
        <a:off x="3777477" y="979506"/>
        <a:ext cx="1681969" cy="2227204"/>
      </dsp:txXfrm>
    </dsp:sp>
    <dsp:sp modelId="{A2B69AA7-01C1-4053-B368-B907E97EE868}">
      <dsp:nvSpPr>
        <dsp:cNvPr id="0" name=""/>
        <dsp:cNvSpPr/>
      </dsp:nvSpPr>
      <dsp:spPr>
        <a:xfrm>
          <a:off x="5909128" y="1712049"/>
          <a:ext cx="629113" cy="642915"/>
        </a:xfrm>
        <a:prstGeom prst="mathEqual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700" kern="1200" dirty="0"/>
        </a:p>
      </dsp:txBody>
      <dsp:txXfrm>
        <a:off x="5992517" y="1844489"/>
        <a:ext cx="462335" cy="378035"/>
      </dsp:txXfrm>
    </dsp:sp>
    <dsp:sp modelId="{A293F95B-7C3D-4AE3-95D7-9C9F48AC2FFC}">
      <dsp:nvSpPr>
        <dsp:cNvPr id="0" name=""/>
        <dsp:cNvSpPr/>
      </dsp:nvSpPr>
      <dsp:spPr>
        <a:xfrm>
          <a:off x="6767963" y="444093"/>
          <a:ext cx="2375079" cy="3176882"/>
        </a:xfrm>
        <a:prstGeom prst="ellipse">
          <a:avLst/>
        </a:prstGeom>
        <a:noFill/>
        <a:ln w="28575">
          <a:solidFill>
            <a:srgbClr val="0070C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Projekt, który uzyskał w trakcie oceny merytorycznej                       wymaganą minimalną liczbę punktów za spełnianie wszystkich kryteriów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u="sng" kern="1200" dirty="0"/>
            <a:t>max. 140 pkt.</a:t>
          </a:r>
          <a:endParaRPr lang="pl-PL" sz="1400" kern="1200" dirty="0"/>
        </a:p>
      </dsp:txBody>
      <dsp:txXfrm>
        <a:off x="7115785" y="909337"/>
        <a:ext cx="1679435" cy="2246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0265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0265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ADAAFA-7915-49B2-9EB2-53F3DA1F6747}" type="datetimeFigureOut">
              <a:rPr lang="pl-PL"/>
              <a:pPr>
                <a:defRPr/>
              </a:pPr>
              <a:t>16.01.2020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324"/>
            <a:ext cx="4301543" cy="340264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324"/>
            <a:ext cx="4301543" cy="340264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C2FCA55-EDB0-457C-8A27-82007649D22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08075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0265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0265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C45B4D-94FB-4A4B-AD9C-9BA319CDE34D}" type="datetimeFigureOut">
              <a:rPr lang="pl-PL"/>
              <a:pPr>
                <a:defRPr/>
              </a:pPr>
              <a:t>16.01.2020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5" y="3228707"/>
            <a:ext cx="7941309" cy="3059116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56324"/>
            <a:ext cx="4301543" cy="340264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98" y="6456324"/>
            <a:ext cx="4301543" cy="340264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1F11D62-2E02-43F0-A8F9-BD2078A2019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4054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51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A53302-6929-4FD8-A235-B1636AC78C22}" type="slidenum">
              <a:rPr lang="pl-PL" altLang="pl-PL">
                <a:solidFill>
                  <a:prstClr val="black"/>
                </a:solidFill>
              </a:rPr>
              <a:pPr/>
              <a:t>1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272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06814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6281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1379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5879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7245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Art. 43. 1. W razie stwierdzenia braków w zakresie warunków formalnych we wniosku o dofinansowanie projektu właściwa instytucja wzywa wnioskodawcę do uzupełnienia wniosku w wyznaczonym terminie, nie krótszym niż 7 dni i nie dłuższym niż 21 dni, pod rygorem pozostawienia wniosku bez rozpatrzenia. </a:t>
            </a:r>
          </a:p>
          <a:p>
            <a:r>
              <a:rPr lang="pl-PL" dirty="0"/>
              <a:t>2. W razie stwierdzenia oczywistej omyłki we wniosku o dofinansowanie projektu właściwa instytucja poprawia tę omyłkę z urzędu, informując o tym wnioskodawcę, albo wzywa wnioskodawcę do poprawienia oczywistej omyłki w wyznaczonym terminie, nie krótszym niż 7 dni i nie dłuższym niż 21 dni, pod rygorem pozostawienia wniosku bez rozpatrzenia. </a:t>
            </a:r>
          </a:p>
          <a:p>
            <a:r>
              <a:rPr lang="pl-PL" dirty="0"/>
              <a:t>3. Terminy określone w wezwaniach, o których mowa w ust. 1 i 2: </a:t>
            </a:r>
          </a:p>
          <a:p>
            <a:r>
              <a:rPr lang="pl-PL" dirty="0"/>
              <a:t>1) w przypadku wezwania przekazanego drogą elektroniczną – liczy się od dnia następującego po dniu wysłania wezwania; </a:t>
            </a:r>
          </a:p>
          <a:p>
            <a:r>
              <a:rPr lang="pl-PL" dirty="0"/>
              <a:t>2) w przypadku wezwania przekazanego na piśmie – liczy się od dnia doręczenia wezwania.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5816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77071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46337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565026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13377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52367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98140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4735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0795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17724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929688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602161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50234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5844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69746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7892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52965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7892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8278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70992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79638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728910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710426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3418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58812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384436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45156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45156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925273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Zaproponowano nową treść kryterium, która nie została jeszcze przyjęta – zwiększono wartość procentową a kryterium będzie dotyczyło jedynie uczniów</a:t>
            </a:r>
          </a:p>
          <a:p>
            <a:endParaRPr lang="pl-PL" dirty="0"/>
          </a:p>
          <a:p>
            <a:pPr defTabSz="912937">
              <a:defRPr/>
            </a:pPr>
            <a:r>
              <a:rPr lang="pl-PL" dirty="0"/>
              <a:t>Wprowadzenie kryterium wynika z konieczności realizacji celów RPO WD 2014-2020. Dzięki realizacji staży i praktyk zawodowych uczniowie i słuchacze nabędą doświadczenie zawodowe, które zwiększy ich szanse na podjęcie zatrudnienia po zakończeniu edukacji. Kryterium zostanie zweryfikowane na podstawie zapisów wniosku o dofinansowanie. </a:t>
            </a:r>
            <a:r>
              <a:rPr lang="pl-PL" b="1" dirty="0"/>
              <a:t>IOK dopuszcza możliwość poprawy/uzupełnienia wniosku o dofinansowanie w zakresie kryterium w sposób skutkujący jego spełnieniem, w sytuacji gdy do spełnienia kryterium brakuje nie więcej niż 5%. W trakcie realizacji projektu w uzasadnionych sytuacjach niewynikających z winy Beneficjenta za zgodą IZ dopuszcza się zmianę poziomu odsetka wskazanego w treści kryterium. 	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56196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823660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Zaproponowano nową treść kryterium, która nie została jeszcze przyjęta – zwiększono wartość procentową a kryterium będzie dotyczyło jedynie uczniów</a:t>
            </a:r>
          </a:p>
          <a:p>
            <a:endParaRPr lang="pl-PL" dirty="0"/>
          </a:p>
          <a:p>
            <a:pPr defTabSz="912937">
              <a:defRPr/>
            </a:pPr>
            <a:r>
              <a:rPr lang="pl-PL" dirty="0"/>
              <a:t>Wprowadzenie kryterium wynika z konieczności realizacji celów RPO WD 2014-2020. Dzięki realizacji staży i praktyk zawodowych uczniowie i słuchacze nabędą doświadczenie zawodowe, które zwiększy ich szanse na podjęcie zatrudnienia po zakończeniu edukacji. Kryterium zostanie zweryfikowane na podstawie zapisów wniosku o dofinansowanie. </a:t>
            </a:r>
            <a:r>
              <a:rPr lang="pl-PL" b="1" dirty="0"/>
              <a:t>IOK dopuszcza możliwość poprawy/uzupełnienia wniosku o dofinansowanie w zakresie kryterium w sposób skutkujący jego spełnieniem, w sytuacji gdy do spełnienia kryterium brakuje nie więcej niż 5%. W trakcie realizacji projektu w uzasadnionych sytuacjach niewynikających z winy Beneficjenta za zgodą IZ dopuszcza się zmianę poziomu odsetka wskazanego w treści kryterium. 	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15403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</a:t>
            </a: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przeprowadzenie rekrutacji i spotkań informacyjnych w pomieszczeniach dostępnych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oraz zadbanie o dostępny przekaz – np. zapewnienie tłumacza języka migowego po zdiagnozowaniu takiej potrzeby; </a:t>
            </a: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opracowanie dokumentów informacyjnych i rekrutacyjnych w formacie dostępnym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(obowiązuje minimalny standard WCAG 2.0. poziom AA); </a:t>
            </a: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zamieszczanie wiadomości o projekcie na stronach/portalach internetowych, z których korzystają osoby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Instrukcja wypełniania wniosku o dofinansowanie w ramach RPO WD 2014-2020 wersja 1.4 24 </a:t>
            </a: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zaangażowanie do procesu upowszechniania informacji o projekcie różnego typu podmiotów aktywnie działających w środowisku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 tym NGO i instytucji działających na rzecz osób z niepełno sprawnościami; </a:t>
            </a:r>
          </a:p>
          <a:p>
            <a:pPr>
              <a:buFontTx/>
              <a:buChar char="-"/>
            </a:pP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umieszczenie w formularzach rekrutacyjnych zapytania o specjalne potrzeby wynikające z niepełnosprawności, które należy spełnić, aby zapewnić pełne uczestnictwo osoby w projekcie. </a:t>
            </a:r>
          </a:p>
          <a:p>
            <a:pPr>
              <a:buFontTx/>
              <a:buChar char="-"/>
            </a:pPr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Są to w szczególności wszelkie bariery wynikające z braku świadomości nt. potrzeb osób z różnymi rodzajami niepełnosprawności (inne potrzeby mają osoby z niepełnosprawnością ruchową, inne osoby niewidome czy niesłyszące, a jeszcze inne osoby z niepełnosprawnością intelektualną), a także z braku dostępności, w szczególności do transportu, przestrzeni publicznej i budynków (np. brak podjazdów, wind, sygnalizacji dźwiękowej dla osób niewidzących itp.), materiałów dydaktycznych, zasobów cyfrowych (np. strony internetowe i usługi internetowe m.in. e-learning niedostosowane do potrzeb osób niewidzących i niedowidzących), niektórych środków masowego przekazu przez konkretne grupy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(np. radio dla osób niesłyszących). </a:t>
            </a:r>
          </a:p>
          <a:p>
            <a:pPr>
              <a:buFontTx/>
              <a:buNone/>
            </a:pPr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</a:t>
            </a:r>
            <a:endParaRPr lang="pl-PL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Szczegółowy opis zadania, w tym planowany sposób oraz uzasadnienie potrzeby jego realizacji, ze wskazaniem zadań, w których będą prowadzone działania na rzecz wyrównywania szans kobiet i mężczyzn (patrz załącznik nr 2 do niniejszej instrukcji) oraz opisem, w jaki sposób projekt realizuje zasadę równości szans i niedyskryminacji, w tym dostępności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W szczególności należy opisać mechanizmy zapewnienia dostępności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jakie będą wykorzystywane, np. zastosowanie projektowania uniwersalnego, zastosowanie mechanizmu racjonalnych usprawnień, zapewnienie dostępności rezultatów projektu, konsultowanie projektów rozwiązań/modeli ze środowiskiem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itp. Należy także opisać, w jaki sposób przy realizacji poszczególnych zadań będą eliminowane czynniki ograniczające dostępność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 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Przykładowe zapisy odnośnie potencjału i sposobu zarządzania projektem, których wskazanie w treści wniosku może świadczyć o dostępności projektu dla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biuro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projektu dostępne dla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Instrukcja wypełniania wniosku o dofinansowanie w ramach RPO WD 2014-2020 wersja 1.4 33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posiadanie oprogramowania i sprzętu specjalistycznego dla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umożliwiającego korzystanie z zaplanowanych w projekcie działań;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kadra projektu posiada doświadczenie w pracy z osobami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lub wśród kadry projektu znajdują się osoby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zapoznanie kadry projektu z zasadą równości szans i niedyskryminacji;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elastyczne formy pracy, miejsca pracy dostosowane dla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74987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74987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518283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                                                                                                                  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405664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                                                                                                                  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4889972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538749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862447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0675979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2209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54029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871822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529432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0967984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9448065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29177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62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477414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2016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6885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4207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34624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025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58ED44-54C6-4898-9B4A-F38274DC1DC8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16.01.2020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88E5A7-0F3F-4280-B47F-F4109A5DAAF1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012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ECC98-DE4B-4A4E-BAAE-CFF34C9295AC}" type="datetime1">
              <a:rPr lang="pl-PL" smtClean="0"/>
              <a:t>16.01.2020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A8BAD-C024-4EBD-AE8C-2F50AC70955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2962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3FCF2-A79A-45AA-B90D-6F8C090A1716}" type="datetime1">
              <a:rPr lang="pl-PL" smtClean="0"/>
              <a:t>16.01.2020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F9D90-219A-4255-A425-44BDA99F721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6881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825F6A-C401-4B69-B83B-15E5185AC674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16.01.2020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0F9D90-219A-4255-A425-44BDA99F721D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pl-PL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946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0B49D0-9EE5-4726-92D6-FCD056046A71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16.01.2020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F9FE89-2CC8-4990-ACA9-8304501FECE3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74FCF14-D1C6-4F4C-82FB-444F36516BC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88640"/>
            <a:ext cx="4198978" cy="41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49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8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831DC6-5D23-4082-B4C5-47086304A2CA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16.01.2020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989151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F9FE89-2CC8-4990-ACA9-8304501FECE3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28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ife@dolnyslask.pl" TargetMode="Externa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undusze@gmina.p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fs@gmina.p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erator-efs.dolnyslask.pl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37858" y="2940415"/>
            <a:ext cx="8603413" cy="3370441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pl-PL" sz="2700" b="1" dirty="0">
                <a:solidFill>
                  <a:schemeClr val="tx2"/>
                </a:solidFill>
              </a:rPr>
              <a:t>Ocena wniosku o dofinansowanie, </a:t>
            </a:r>
            <a:br>
              <a:rPr lang="pl-PL" sz="2700" b="1" dirty="0">
                <a:solidFill>
                  <a:schemeClr val="tx2"/>
                </a:solidFill>
              </a:rPr>
            </a:br>
            <a:r>
              <a:rPr lang="pl-PL" sz="2700" b="1" dirty="0">
                <a:solidFill>
                  <a:schemeClr val="tx2"/>
                </a:solidFill>
              </a:rPr>
              <a:t>w tym najczęściej popełniane błędy na podstawie dotychczasowych doświadczeń</a:t>
            </a:r>
            <a:br>
              <a:rPr lang="pl-PL" sz="2700" b="1" dirty="0">
                <a:solidFill>
                  <a:schemeClr val="tx2"/>
                </a:solidFill>
              </a:rPr>
            </a:br>
            <a:br>
              <a:rPr lang="pl-PL" sz="2700" b="1" dirty="0">
                <a:solidFill>
                  <a:schemeClr val="tx2"/>
                </a:solidFill>
              </a:rPr>
            </a:br>
            <a:br>
              <a:rPr lang="pl-PL" sz="2000" b="1" dirty="0">
                <a:solidFill>
                  <a:schemeClr val="tx2"/>
                </a:solidFill>
              </a:rPr>
            </a:br>
            <a:r>
              <a:rPr lang="pl-PL" sz="2000" b="1" dirty="0">
                <a:solidFill>
                  <a:srgbClr val="1F497D"/>
                </a:solidFill>
              </a:rPr>
              <a:t>Regionalny Program Operacyjny Województwa Dolnośląskiego 2014-2020</a:t>
            </a:r>
            <a:br>
              <a:rPr lang="pl-PL" sz="2000" b="1" dirty="0">
                <a:solidFill>
                  <a:srgbClr val="1F497D"/>
                </a:solidFill>
              </a:rPr>
            </a:br>
            <a:br>
              <a:rPr lang="pl-PL" sz="2000" b="1" dirty="0">
                <a:solidFill>
                  <a:srgbClr val="1F497D"/>
                </a:solidFill>
              </a:rPr>
            </a:br>
            <a:r>
              <a:rPr lang="pl-PL" sz="2000" b="1" dirty="0">
                <a:solidFill>
                  <a:srgbClr val="1F497D"/>
                </a:solidFill>
              </a:rPr>
              <a:t>Poddziałanie 10.4.1 Dostosowanie systemów kształcenia i szkolenia zawodowego do potrzeb rynku pracy – konkurs horyzontalny</a:t>
            </a:r>
            <a:br>
              <a:rPr lang="pl-PL" sz="2000" b="1" dirty="0">
                <a:solidFill>
                  <a:srgbClr val="1F497D"/>
                </a:solidFill>
              </a:rPr>
            </a:br>
            <a:br>
              <a:rPr lang="pl-PL" sz="2000" b="1" dirty="0">
                <a:solidFill>
                  <a:srgbClr val="1F497D"/>
                </a:solidFill>
              </a:rPr>
            </a:br>
            <a:r>
              <a:rPr lang="pl-PL" sz="2000" b="1" dirty="0">
                <a:solidFill>
                  <a:srgbClr val="1F497D"/>
                </a:solidFill>
              </a:rPr>
              <a:t>Konkurs nr RPDS.10.04.01-IZ.00-02-375/19</a:t>
            </a:r>
            <a:br>
              <a:rPr lang="pl-PL" sz="2000" b="1" dirty="0">
                <a:solidFill>
                  <a:srgbClr val="1F497D"/>
                </a:solidFill>
              </a:rPr>
            </a:br>
            <a:br>
              <a:rPr lang="pl-PL" sz="2000" b="1" dirty="0">
                <a:solidFill>
                  <a:srgbClr val="1F497D"/>
                </a:solidFill>
              </a:rPr>
            </a:br>
            <a:br>
              <a:rPr lang="pl-PL" sz="2000" b="1" i="1" dirty="0">
                <a:solidFill>
                  <a:schemeClr val="tx2"/>
                </a:solidFill>
              </a:rPr>
            </a:br>
            <a:r>
              <a:rPr lang="pl-PL" sz="2000" b="1" dirty="0">
                <a:solidFill>
                  <a:schemeClr val="tx2"/>
                </a:solidFill>
              </a:rPr>
              <a:t>Wrocław, 16 stycznia 2010 r.</a:t>
            </a:r>
            <a:br>
              <a:rPr lang="pl-PL" sz="2000" dirty="0">
                <a:solidFill>
                  <a:schemeClr val="tx2"/>
                </a:solidFill>
              </a:rPr>
            </a:br>
            <a:br>
              <a:rPr lang="pl-PL" sz="2000" b="1" dirty="0">
                <a:solidFill>
                  <a:schemeClr val="tx2"/>
                </a:solidFill>
              </a:rPr>
            </a:br>
            <a:r>
              <a:rPr lang="pl-PL" sz="1800" b="1" dirty="0">
                <a:solidFill>
                  <a:srgbClr val="1F497D"/>
                </a:solidFill>
              </a:rPr>
              <a:t> </a:t>
            </a:r>
            <a:br>
              <a:rPr lang="pl-PL" sz="1800" dirty="0">
                <a:solidFill>
                  <a:prstClr val="black"/>
                </a:solidFill>
              </a:rPr>
            </a:br>
            <a:endParaRPr lang="pl-PL" sz="1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467AAA7-1CE1-4D48-BB78-513E590C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alt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D9FCFC3-7A5F-4C7C-946D-450DE9A3424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87" y="276132"/>
            <a:ext cx="4198978" cy="41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395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Korespondencja </a:t>
            </a:r>
            <a:br>
              <a:rPr lang="pl-PL" sz="4800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z Wnioskodawcą podczas oceny projektu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4255DF4-97B2-4A2E-B2FD-954ED1890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051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1560" y="1052736"/>
            <a:ext cx="8075240" cy="21073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0070C0"/>
                </a:solidFill>
                <a:latin typeface="Calibri" pitchFamily="34" charset="0"/>
              </a:rPr>
              <a:t>SOWA – główny sposób komunikacji pomiędzy IOK i Wnioskodawcą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Panel „Korespondencja” </a:t>
            </a:r>
            <a:r>
              <a:rPr lang="pl-PL" sz="1600" b="1" dirty="0">
                <a:solidFill>
                  <a:schemeClr val="tx1"/>
                </a:solidFill>
              </a:rPr>
              <a:t>(Projekty -&gt; Korespondencja)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na etapie oceny formalnej (weryfikacja warunków formalnych, ocena formalna), na etapie negocjacji w celu uzupełnienia/poprawy wniosku,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termin na odpowiedź liczony od dnia następującego po dniu wysłania wiadomości ze skanem pisma (brak stosowania KPA, zgodnie z art. 43 oraz art. 50 ustawy wdrożeniowej),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wszystkie odpowiedzi na pisma IOK należy przesłać w systemie SOWA. </a:t>
            </a:r>
          </a:p>
        </p:txBody>
      </p:sp>
      <p:sp>
        <p:nvSpPr>
          <p:cNvPr id="6" name="Prostokąt 5"/>
          <p:cNvSpPr/>
          <p:nvPr/>
        </p:nvSpPr>
        <p:spPr>
          <a:xfrm>
            <a:off x="611560" y="3268052"/>
            <a:ext cx="8075240" cy="221317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0070C0"/>
                </a:solidFill>
                <a:latin typeface="Calibri" pitchFamily="34" charset="0"/>
              </a:rPr>
              <a:t>Dodatkowy sposób komunikacji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specjalnie utworzone dla naboru adresy mailowe:</a:t>
            </a:r>
          </a:p>
          <a:p>
            <a:r>
              <a:rPr lang="pl-PL" sz="1600" dirty="0">
                <a:solidFill>
                  <a:schemeClr val="tx1"/>
                </a:solidFill>
              </a:rPr>
              <a:t>      - etap oceny formalnej - ocena.formalna10.4.1_375_19@dolnyslask.pl  </a:t>
            </a:r>
          </a:p>
          <a:p>
            <a:r>
              <a:rPr lang="pl-PL" sz="1600" dirty="0">
                <a:solidFill>
                  <a:schemeClr val="tx1"/>
                </a:solidFill>
              </a:rPr>
              <a:t>      - etap negocjacji - ocena10.4.1_375_19@dolnyslask.pl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komunikacja na adres mailowy, podany w pkt 2.8 wniosku.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dirty="0">
                <a:solidFill>
                  <a:schemeClr val="tx1"/>
                </a:solidFill>
              </a:rPr>
              <a:t>Pismo z wynikami oceny w wersji papierowej wysyłane na adres Wnioskodawcy, podany w pkt 2.8 wniosku.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7504" y="240096"/>
            <a:ext cx="4270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Korespondencja - SOWA</a:t>
            </a:r>
          </a:p>
        </p:txBody>
      </p:sp>
      <p:sp>
        <p:nvSpPr>
          <p:cNvPr id="8" name="Prostokąt 7"/>
          <p:cNvSpPr/>
          <p:nvPr/>
        </p:nvSpPr>
        <p:spPr>
          <a:xfrm>
            <a:off x="611560" y="5589240"/>
            <a:ext cx="8075240" cy="10801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0070C0"/>
                </a:solidFill>
                <a:latin typeface="Calibri" pitchFamily="34" charset="0"/>
              </a:rPr>
              <a:t>UWAGA</a:t>
            </a:r>
          </a:p>
          <a:p>
            <a:r>
              <a:rPr lang="pl-PL" sz="1600" dirty="0">
                <a:solidFill>
                  <a:schemeClr val="tx1"/>
                </a:solidFill>
              </a:rPr>
              <a:t>Sposób komunikacji i skutki jego niezachowania określone są w Regulaminie konkursu.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Składając wniosek, Wnioskodawca zobowiązuje się do zachowania wskazanej formy komunikacji.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FDD1C58-5140-4C46-87A6-D439348A8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80486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3791" y="3789040"/>
            <a:ext cx="8075240" cy="245884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pl-PL" sz="2000" dirty="0">
                <a:solidFill>
                  <a:schemeClr val="tx1"/>
                </a:solidFill>
              </a:rPr>
              <a:t>Gdy wniosek zostaje zwrócony do poprawy/korekty, należy utworzyć nową wersję wniosku (nie jest możliwa edycja starej wersji), na podstawie ostatniej wersji wniosku.</a:t>
            </a:r>
          </a:p>
          <a:p>
            <a:pPr>
              <a:defRPr/>
            </a:pPr>
            <a:endParaRPr lang="pl-PL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(Dokumenty projektu -&gt; Karta Dokumentu -&gt; Twórz Nową Wersję)</a:t>
            </a:r>
          </a:p>
        </p:txBody>
      </p:sp>
      <p:sp>
        <p:nvSpPr>
          <p:cNvPr id="9" name="Prostokąt 8"/>
          <p:cNvSpPr/>
          <p:nvPr/>
        </p:nvSpPr>
        <p:spPr>
          <a:xfrm>
            <a:off x="613791" y="1412776"/>
            <a:ext cx="8075240" cy="216024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0070C0"/>
                </a:solidFill>
                <a:latin typeface="Calibri" pitchFamily="34" charset="0"/>
              </a:rPr>
              <a:t>UWAGA</a:t>
            </a:r>
            <a:r>
              <a:rPr lang="pl-PL" sz="20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pl-PL" sz="2000" dirty="0">
                <a:solidFill>
                  <a:schemeClr val="tx1"/>
                </a:solidFill>
              </a:rPr>
              <a:t>Wniosek, który został przesłany do IOK (złożony w systemie) i otrzymał status „Wysłany do instytucji” nie może zostać automatycznie wycofany przez Wnioskodawcę. </a:t>
            </a:r>
          </a:p>
          <a:p>
            <a:pPr>
              <a:defRPr/>
            </a:pPr>
            <a:r>
              <a:rPr lang="pl-PL" sz="2000" dirty="0">
                <a:solidFill>
                  <a:schemeClr val="tx1"/>
                </a:solidFill>
              </a:rPr>
              <a:t>Możliwe jest wystąpienie Wnioskodawcy/ Beneficjenta do IZ o zwrot wniosku.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7504" y="240096"/>
            <a:ext cx="39667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Generator EFS - SOWA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4A8283D-4910-45C0-B8F1-036856F1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60561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2592289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Jak przebiega 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ocena wniosków?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8957F8A-815D-40B7-8981-99930DB17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24266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</a:rPr>
              <a:t>Etapy oceny wniosków 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</a:rPr>
              <a:t>w ramach KOP -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Terminy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132856"/>
            <a:ext cx="8445500" cy="53276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49999CB-AE1F-4CF5-9474-28C68BDC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14</a:t>
            </a:fld>
            <a:endParaRPr lang="pl-PL" altLang="pl-PL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BE827D3D-FBD2-40A2-A552-5CA820544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967442"/>
              </p:ext>
            </p:extLst>
          </p:nvPr>
        </p:nvGraphicFramePr>
        <p:xfrm>
          <a:off x="169096" y="1478672"/>
          <a:ext cx="8899332" cy="4382750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val="2562572002"/>
                    </a:ext>
                  </a:extLst>
                </a:gridCol>
                <a:gridCol w="6883108">
                  <a:extLst>
                    <a:ext uri="{9D8B030D-6E8A-4147-A177-3AD203B41FA5}">
                      <a16:colId xmlns:a16="http://schemas.microsoft.com/office/drawing/2014/main" val="706614770"/>
                    </a:ext>
                  </a:extLst>
                </a:gridCol>
              </a:tblGrid>
              <a:tr h="5500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Etap oceny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Czas trwania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396558"/>
                  </a:ext>
                </a:extLst>
              </a:tr>
              <a:tr h="20398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formalna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rozpoczęcie etapu - </a:t>
                      </a:r>
                      <a:r>
                        <a:rPr kumimoji="0" lang="pl-PL" alt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nie dłużej niż 5 dni </a:t>
                      </a:r>
                      <a:r>
                        <a:rPr kumimoji="0" lang="pl-PL" alt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od zakończenia naboru,</a:t>
                      </a:r>
                    </a:p>
                    <a:p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weryfikacja warunków formalnych </a:t>
                      </a:r>
                      <a:r>
                        <a:rPr kumimoji="0" 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nie później niż 14 dni </a:t>
                      </a:r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od daty rozpoczęcia oceny formalnej, </a:t>
                      </a:r>
                    </a:p>
                    <a:p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ocena</a:t>
                      </a:r>
                      <a:r>
                        <a:rPr kumimoji="0" 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kryteriów</a:t>
                      </a:r>
                      <a:r>
                        <a:rPr kumimoji="0" 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nie później niż 7 dni </a:t>
                      </a:r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od daty zakończenia weryfikacji warunków formalnych z wynikiem pozytywnym</a:t>
                      </a:r>
                    </a:p>
                    <a:p>
                      <a:pPr marL="0" marR="0" lvl="0" indent="-3540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(w przypadku uzupełnienia lub korekty wniosku na danym etapie termin zostanie wydłużony)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984666"/>
                  </a:ext>
                </a:extLst>
              </a:tr>
              <a:tr h="10994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merytoryczna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 dni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gdy ocenie merytorycznej podlegać będzie do 100 wniosków</a:t>
                      </a:r>
                    </a:p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 dni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kumimoji="0" lang="pl-PL" alt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gdy ocenie merytorycznej podlegać będzie powyżej 100 wniosków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246684"/>
                  </a:ext>
                </a:extLst>
              </a:tr>
              <a:tr h="6727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Negocjacje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dni -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niezależnie od liczby wniosków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9081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>
              <a:solidFill>
                <a:srgbClr val="C105B8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dirty="0">
              <a:solidFill>
                <a:srgbClr val="C105B8"/>
              </a:solidFill>
            </a:endParaRPr>
          </a:p>
          <a:p>
            <a:pPr algn="just" eaLnBrk="1" fontAlgn="auto" hangingPunct="1">
              <a:spcAft>
                <a:spcPts val="600"/>
              </a:spcAft>
              <a:defRPr/>
            </a:pPr>
            <a:endParaRPr lang="pl-PL" sz="1800" dirty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Etap oceny formalnej: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część I weryfikacja warunków formalnych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A247768-6F7C-4077-AE2D-BF81418A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Weryfikacja warunków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formalnych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5150" y="1314178"/>
            <a:ext cx="8578850" cy="5543822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  <a:defRPr/>
            </a:pPr>
            <a:r>
              <a:rPr lang="pl-PL" sz="1800" b="1" dirty="0">
                <a:solidFill>
                  <a:srgbClr val="0070C0"/>
                </a:solidFill>
                <a:latin typeface="Calibri" pitchFamily="34" charset="0"/>
              </a:rPr>
              <a:t>Kto weryfikuje?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200" dirty="0"/>
              <a:t>pracownik IOK (UMWD) -  zasada: 1 wniosek – 1 pracownik</a:t>
            </a:r>
            <a:endParaRPr lang="pl-PL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pl-PL" sz="1800" b="1" dirty="0">
                <a:solidFill>
                  <a:srgbClr val="0070C0"/>
                </a:solidFill>
                <a:latin typeface="Calibri" pitchFamily="34" charset="0"/>
              </a:rPr>
              <a:t>Co jest sprawdzane? </a:t>
            </a:r>
          </a:p>
          <a:p>
            <a:pPr eaLnBrk="1" hangingPunct="1">
              <a:spcAft>
                <a:spcPts val="600"/>
              </a:spcAft>
              <a:buNone/>
              <a:defRPr/>
            </a:pPr>
            <a:r>
              <a:rPr lang="pl-PL" sz="1400" dirty="0"/>
              <a:t>       Przy użyciu</a:t>
            </a:r>
            <a:r>
              <a:rPr lang="pl-PL" sz="1400" i="1" dirty="0"/>
              <a:t> </a:t>
            </a:r>
            <a:r>
              <a:rPr lang="pl-PL" sz="1400" b="1" i="1" dirty="0"/>
              <a:t>karty oceny formalnej </a:t>
            </a:r>
            <a:r>
              <a:rPr lang="pl-PL" sz="1400" i="1" dirty="0"/>
              <a:t>(część I a weryfikacja warunków formalnych na podstawie art. 43 Ustawy o zasadach realizacji programów w zakresie polityki spójności finansowanych w perspektywie finansowej 2014–2020</a:t>
            </a:r>
            <a:r>
              <a:rPr lang="pl-PL" sz="1400" dirty="0"/>
              <a:t>) sprawdzane jest, czy we wniosku występują </a:t>
            </a:r>
            <a:r>
              <a:rPr lang="pl-PL" sz="1400" b="1" dirty="0"/>
              <a:t>braki w zakresie warunków formalnych i/lub oczywiste omyłki </a:t>
            </a:r>
            <a:r>
              <a:rPr lang="pl-PL" sz="1400" dirty="0"/>
              <a:t>zgodnie z art. 43 ustawy.</a:t>
            </a:r>
            <a:r>
              <a:rPr lang="pl-PL" sz="1400" b="1" dirty="0"/>
              <a:t>  Ocena: tak, nie, nie dotyczy.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400" u="sng" dirty="0"/>
              <a:t>Przykładowa</a:t>
            </a:r>
            <a:r>
              <a:rPr lang="pl-PL" sz="1400" dirty="0"/>
              <a:t> lista braków w zakresie warunków formalnych, które mogą podlegać </a:t>
            </a:r>
            <a:r>
              <a:rPr lang="pl-PL" sz="1400" b="1" dirty="0"/>
              <a:t>jednorazowej</a:t>
            </a:r>
            <a:r>
              <a:rPr lang="pl-PL" sz="1400" dirty="0"/>
              <a:t> </a:t>
            </a:r>
            <a:r>
              <a:rPr lang="pl-PL" sz="1400" b="1" dirty="0"/>
              <a:t>korekcie</a:t>
            </a:r>
            <a:r>
              <a:rPr lang="pl-PL" sz="1400" dirty="0"/>
              <a:t> </a:t>
            </a:r>
            <a:r>
              <a:rPr lang="pl-PL" sz="1400" b="1" dirty="0"/>
              <a:t>lub uzupełnieniu </a:t>
            </a:r>
            <a:r>
              <a:rPr lang="pl-PL" sz="1400" dirty="0"/>
              <a:t>obejmuje: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wypełnienia punktu 3 wniosku „KRÓTKI OPIS PROJEKTU”, zgodnie z wymogami określonymi w instrukcji wypełniania wniosku (w tym: problem, cel, grupa docelowa, zadania, rezultaty);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wymaganych załączników;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niewskazany lub błędnie wskazany charakter konkursu w pkt 1.20;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powtarzające się nazwy wydatków w ramach jednej kategorii kosztów i jednego zadania;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w przypadku wkładu własnego niepieniężnego brak oznaczenia go jako prywatny lub publiczny;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skanu podpisanego upoważnienia do reprezentowania Wnioskodawcy w przypadku, gdy osoba wskazana w pkt. 2.7 nie jest osobą decyzyjną, zgodnie z dokumentami prawnymi określającymi funkcjonowanie Wnioskodawcy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właściwego artykułu i ustępu ustawy w pkt 7.9 w przypadku kwalifikowania VAT.</a:t>
            </a:r>
          </a:p>
          <a:p>
            <a:pPr marL="0" indent="0" algn="just" eaLnBrk="1" hangingPunct="1">
              <a:buNone/>
              <a:defRPr/>
            </a:pPr>
            <a:endParaRPr lang="pl-PL" sz="1400" dirty="0"/>
          </a:p>
          <a:p>
            <a:pPr marL="0" indent="0" algn="just" eaLnBrk="1" hangingPunct="1">
              <a:buNone/>
              <a:defRPr/>
            </a:pPr>
            <a:r>
              <a:rPr lang="pl-PL" sz="1400" b="1" i="1" dirty="0">
                <a:solidFill>
                  <a:srgbClr val="339933"/>
                </a:solidFill>
              </a:rPr>
              <a:t>Jeśli stwierdzony brak w zakresie warunku formalnego i/lub oczywista omyłka uniemożliwiają ocenę projektu, jego ocena jest wstrzymywana na czas dokonywania uzupełnień. W każdej innej sytuacji nie ma konieczności  wstrzymywania oceny.</a:t>
            </a:r>
            <a:endParaRPr lang="pl-PL" sz="1400" b="1" dirty="0"/>
          </a:p>
          <a:p>
            <a:pPr algn="just" eaLnBrk="1" hangingPunct="1">
              <a:buFont typeface="Wingdings" pitchFamily="2" charset="2"/>
              <a:buChar char="ü"/>
              <a:defRPr/>
            </a:pPr>
            <a:endParaRPr lang="pl-PL" sz="1400" i="1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CB56C2D-E899-4094-968E-CCB556E06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04616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Weryfikacja warunków 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formalnych</a:t>
            </a:r>
          </a:p>
        </p:txBody>
      </p:sp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</p:txBody>
      </p:sp>
      <p:sp>
        <p:nvSpPr>
          <p:cNvPr id="4" name="Prostokąt 3"/>
          <p:cNvSpPr/>
          <p:nvPr/>
        </p:nvSpPr>
        <p:spPr>
          <a:xfrm>
            <a:off x="359024" y="1700808"/>
            <a:ext cx="8784976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l-PL" sz="2000" b="1" i="1" dirty="0">
                <a:solidFill>
                  <a:srgbClr val="0070C0"/>
                </a:solidFill>
              </a:rPr>
              <a:t>Jak to działa w przypadku stwierdzenia braków w zakresie warunków formalnych/oczywistych omyłek?</a:t>
            </a:r>
          </a:p>
          <a:p>
            <a:pPr eaLnBrk="1" hangingPunct="1">
              <a:defRPr/>
            </a:pPr>
            <a:r>
              <a:rPr lang="pl-PL" sz="1600" b="1" dirty="0"/>
              <a:t>Jeżeli we wniosku o dofinansowanie stwierdzono braki w zakresie warunków formalnych i/lub oczywiste omyłki, </a:t>
            </a:r>
            <a:r>
              <a:rPr lang="pl-PL" sz="1600" dirty="0"/>
              <a:t>IOK wzywa Wnioskodawcę do uzupełnienia/poprawy.</a:t>
            </a:r>
          </a:p>
          <a:p>
            <a:pPr eaLnBrk="1" hangingPunct="1">
              <a:defRPr/>
            </a:pPr>
            <a:endParaRPr lang="pl-PL" sz="1400" dirty="0"/>
          </a:p>
          <a:p>
            <a:pPr algn="just" eaLnBrk="1" hangingPunct="1">
              <a:defRPr/>
            </a:pPr>
            <a:r>
              <a:rPr lang="pl-PL" sz="1600" dirty="0"/>
              <a:t>Wnioskodawca </a:t>
            </a:r>
            <a:r>
              <a:rPr lang="pl-PL" sz="1600" b="1" dirty="0">
                <a:solidFill>
                  <a:srgbClr val="339933"/>
                </a:solidFill>
              </a:rPr>
              <a:t>wprowadza poprawki lub uzasadnia brak ich wprowadzenia </a:t>
            </a:r>
            <a:r>
              <a:rPr lang="pl-PL" sz="1600" dirty="0"/>
              <a:t>we wniosku </a:t>
            </a:r>
            <a:br>
              <a:rPr lang="pl-PL" sz="1600" dirty="0"/>
            </a:br>
            <a:r>
              <a:rPr lang="pl-PL" sz="1600" dirty="0"/>
              <a:t>o dofinansowanie w wyznaczonym terminie.</a:t>
            </a:r>
          </a:p>
          <a:p>
            <a:pPr algn="just" eaLnBrk="1" hangingPunct="1">
              <a:defRPr/>
            </a:pPr>
            <a:endParaRPr lang="pl-PL" sz="1400" dirty="0"/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2000" b="1" i="1" dirty="0">
                <a:solidFill>
                  <a:srgbClr val="0070C0"/>
                </a:solidFill>
              </a:rPr>
              <a:t>Kto weryfikuje?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dirty="0"/>
              <a:t>pracownik IOK (UMWD)</a:t>
            </a:r>
          </a:p>
          <a:p>
            <a:pPr eaLnBrk="1" hangingPunct="1">
              <a:defRPr/>
            </a:pPr>
            <a:endParaRPr lang="pl-PL" sz="1400" dirty="0"/>
          </a:p>
          <a:p>
            <a:pPr eaLnBrk="1" hangingPunct="1">
              <a:defRPr/>
            </a:pPr>
            <a:r>
              <a:rPr lang="pl-PL" sz="2000" b="1" i="1" dirty="0">
                <a:solidFill>
                  <a:srgbClr val="0070C0"/>
                </a:solidFill>
              </a:rPr>
              <a:t>Co jest sprawdzane?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sz="1600" dirty="0"/>
              <a:t>Przy użyciu karty oceny formalnej (część I b weryfikacja warunków formalnych uzupełnionego/ poprawionego wniosku </a:t>
            </a:r>
            <a:r>
              <a:rPr lang="pl-PL" sz="1600" i="1" dirty="0"/>
              <a:t>na podstawie art. 43 Ustawy</a:t>
            </a:r>
            <a:r>
              <a:rPr lang="pl-PL" sz="1600" dirty="0"/>
              <a:t>) sprawdzane jest, czy we wniosku dokonano uzupełnienia/poprawy wskazanych w piśmie IOK braków w zakresie warunków formalnych i/lub oczywistych omyłek oraz czy w przypadku braku uzupełniania/poprawy ze strony Wnioskodawcy uzasadniono w wystarczający sposób ich brak. </a:t>
            </a:r>
            <a:r>
              <a:rPr lang="pl-PL" sz="1600" b="1" dirty="0"/>
              <a:t>Ocena: tak, nie, nie dotyczy.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sz="1600" b="1" i="1" dirty="0">
              <a:solidFill>
                <a:srgbClr val="339933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E292222-EE2D-4D8E-968B-E6DA8F02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66098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Weryfikacja warunków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formalnych</a:t>
            </a:r>
          </a:p>
        </p:txBody>
      </p:sp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r>
              <a:rPr lang="pl-PL" sz="1800" b="1" u="sng" dirty="0">
                <a:solidFill>
                  <a:srgbClr val="C00000"/>
                </a:solidFill>
              </a:rPr>
              <a:t>UWAGA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sz="1800" dirty="0"/>
              <a:t>Wnioskodawca </a:t>
            </a:r>
            <a:r>
              <a:rPr lang="pl-PL" sz="1800" b="1" dirty="0"/>
              <a:t>nie poprawia </a:t>
            </a:r>
            <a:r>
              <a:rPr lang="pl-PL" sz="1800" dirty="0"/>
              <a:t>w terminie wszystkich braków i omyłek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sz="1800" dirty="0"/>
              <a:t>Wnioskodawca poprawia wniosek </a:t>
            </a:r>
            <a:r>
              <a:rPr lang="pl-PL" sz="1800" b="1" dirty="0"/>
              <a:t>niezgodnie z wezwaniem</a:t>
            </a:r>
            <a:r>
              <a:rPr lang="pl-PL" sz="1800" dirty="0"/>
              <a:t>, tj. np. wprowadzi dodatkowe zmiany, niewskazane w piśmie IOK </a:t>
            </a:r>
            <a:endParaRPr lang="pl-PL" sz="1800" dirty="0">
              <a:sym typeface="Wingdings"/>
            </a:endParaRP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endParaRPr lang="pl-PL" sz="1050" dirty="0"/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à"/>
              <a:defRPr/>
            </a:pPr>
            <a:r>
              <a:rPr lang="pl-PL" sz="1800" b="1" dirty="0"/>
              <a:t>wniosek pozostaje bez rozpatrzenia, nie podlega dalszej ocenie.</a:t>
            </a: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à"/>
              <a:defRPr/>
            </a:pPr>
            <a:endParaRPr lang="pl-PL" sz="1800" b="1" dirty="0"/>
          </a:p>
          <a:p>
            <a:pPr eaLnBrk="1" hangingPunct="1">
              <a:spcAft>
                <a:spcPts val="600"/>
              </a:spcAft>
              <a:defRPr/>
            </a:pPr>
            <a:r>
              <a:rPr lang="pl-PL" sz="1800" dirty="0"/>
              <a:t>Wymogi formalne w odniesieniu do wniosku o dofinansowanie nie są kryteriami, zatem Wnioskodawcy </a:t>
            </a:r>
            <a:r>
              <a:rPr lang="pl-PL" sz="1800" b="1" dirty="0"/>
              <a:t>nie przysługuje protest </a:t>
            </a:r>
            <a:r>
              <a:rPr lang="pl-PL" sz="1800" dirty="0"/>
              <a:t>w rozumieniu rozdz. 15 ustawy wdrożeniowej, w przypadku pozostawienia jego wniosku o dofinansowanie bez rozpatrzenia.</a:t>
            </a:r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FA99B62-47C6-4E37-8FCD-E26BEDFC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4838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4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60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609600" y="1277144"/>
            <a:ext cx="8229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</a:rPr>
              <a:t>Etap oceny formalnej: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</a:rPr>
              <a:t>część II ocena formalna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23383D0-1F0D-4583-B838-E717E5384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19</a:t>
            </a:fld>
            <a:endParaRPr lang="pl-PL" alt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System Obsługi Wniosków Aplikacyjnych SOWA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System oceny – etapy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Najczęściej popełniane błędy i wskazówki, jak ich uniknąć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B5767A7-56D8-4BCC-A258-C0AE156BC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</a:t>
            </a:fld>
            <a:endParaRPr lang="pl-PL" alt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Ocena formalna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pl-PL" sz="1800" b="1" i="1" dirty="0">
                <a:solidFill>
                  <a:srgbClr val="0070C0"/>
                </a:solidFill>
                <a:latin typeface="Calibri" pitchFamily="34" charset="0"/>
              </a:rPr>
              <a:t>Kto?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dirty="0"/>
              <a:t>pracownik IOK (UMWD) -  zasada: 1 wniosek – 1 pracownik (ten sam pracownik, który dokonuje weryfikacji braków w zakresie warunków formalnych i/lub oczywistych omyłek)</a:t>
            </a:r>
            <a:endParaRPr lang="pl-PL" sz="1600" b="1" i="1" dirty="0">
              <a:solidFill>
                <a:srgbClr val="7030A0"/>
              </a:solidFill>
            </a:endParaRPr>
          </a:p>
          <a:p>
            <a:pPr eaLnBrk="1" hangingPunct="1">
              <a:buNone/>
              <a:defRPr/>
            </a:pPr>
            <a:r>
              <a:rPr lang="pl-PL" sz="1800" b="1" i="1" dirty="0">
                <a:solidFill>
                  <a:srgbClr val="0070C0"/>
                </a:solidFill>
                <a:latin typeface="Calibri" pitchFamily="34" charset="0"/>
              </a:rPr>
              <a:t>Co jest sprawdzane?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600" dirty="0"/>
              <a:t>Przy użyciu </a:t>
            </a:r>
            <a:r>
              <a:rPr lang="pl-PL" sz="1600" b="1" i="1" dirty="0"/>
              <a:t>karty oceny formalnej </a:t>
            </a:r>
            <a:r>
              <a:rPr lang="pl-PL" sz="1600" i="1" dirty="0"/>
              <a:t>(część II a – ocena kryteriów formalnych i kryteriów dostępu) </a:t>
            </a:r>
            <a:br>
              <a:rPr lang="pl-PL" sz="1600" i="1" dirty="0"/>
            </a:br>
            <a:r>
              <a:rPr lang="pl-PL" sz="1600" dirty="0"/>
              <a:t>w ramach etapu oceny formalnej sprawdzane są: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/>
              <a:t>kryteria formalne (wspólne i specyficzne dla naboru) </a:t>
            </a:r>
            <a:r>
              <a:rPr lang="pl-PL" sz="1600" dirty="0"/>
              <a:t>- ocena: spełnia, nie spełnia, nie dotyczy,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/>
              <a:t>kryteria dostępu </a:t>
            </a:r>
            <a:r>
              <a:rPr lang="pl-PL" sz="1600" dirty="0"/>
              <a:t>- ocena: spełnia, nie spełnia, nie dotyczy.</a:t>
            </a:r>
          </a:p>
          <a:p>
            <a:pPr eaLnBrk="1" hangingPunct="1">
              <a:buNone/>
              <a:defRPr/>
            </a:pPr>
            <a:r>
              <a:rPr lang="pl-PL" sz="1800" b="1" i="1" dirty="0">
                <a:solidFill>
                  <a:srgbClr val="0070C0"/>
                </a:solidFill>
                <a:latin typeface="Calibri" pitchFamily="34" charset="0"/>
              </a:rPr>
              <a:t>Jeżeli projekt jest niezgodny z danym kryterium:</a:t>
            </a:r>
          </a:p>
          <a:p>
            <a:r>
              <a:rPr lang="pl-PL" sz="1600" dirty="0"/>
              <a:t>o ile tak wskazano w kryterium - dopuszcza się jednokrotne skierowanie projektu do poprawy/uzupełnienia w zakresie skutkującym jego spełnieniem. Niespełnienie kryterium po wezwaniu do uzupełnienia/poprawy skutkuje jego odrzuceniem (weryfikacja przy użyciu </a:t>
            </a:r>
            <a:r>
              <a:rPr lang="pl-PL" sz="1600" b="1" dirty="0"/>
              <a:t>karty oceny formalnej </a:t>
            </a:r>
            <a:r>
              <a:rPr lang="pl-PL" sz="1600" i="1" dirty="0"/>
              <a:t>część II b - ocena wniosku po poprawie/uzupełnieniu w zakresie skutkującym spełnieniem kryteriów formalnych i kryteriów dostępu</a:t>
            </a:r>
            <a:r>
              <a:rPr lang="pl-PL" sz="1600" dirty="0"/>
              <a:t>);</a:t>
            </a:r>
          </a:p>
          <a:p>
            <a:r>
              <a:rPr lang="pl-PL" sz="1600" dirty="0"/>
              <a:t>zostaje oceniony negatywnie i </a:t>
            </a:r>
            <a:r>
              <a:rPr lang="pl-PL" sz="1600" b="1" dirty="0"/>
              <a:t>nie podlega dalszej ocenie.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</p:txBody>
      </p:sp>
      <p:sp>
        <p:nvSpPr>
          <p:cNvPr id="8" name="Prostokąt 19">
            <a:extLst>
              <a:ext uri="{FF2B5EF4-FFF2-40B4-BE49-F238E27FC236}">
                <a16:creationId xmlns:a16="http://schemas.microsoft.com/office/drawing/2014/main" id="{318338A1-3C03-42F4-8EB9-4DB44C6F3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301208"/>
            <a:ext cx="8229600" cy="1293971"/>
          </a:xfrm>
          <a:prstGeom prst="roundRect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defRPr/>
            </a:pPr>
            <a:r>
              <a:rPr lang="pl-PL" sz="1400" dirty="0"/>
              <a:t>Po zakończeniu etapu oceny formalnej: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400" dirty="0"/>
              <a:t>Lista projektów skierowanych do oceny merytorycznej (pozytywnych formalnie) </a:t>
            </a:r>
            <a:r>
              <a:rPr lang="pl-PL" sz="1400" dirty="0">
                <a:sym typeface="Wingdings"/>
              </a:rPr>
              <a:t> </a:t>
            </a:r>
            <a:r>
              <a:rPr lang="pl-PL" sz="1400" dirty="0">
                <a:hlinkClick r:id="rId3"/>
              </a:rPr>
              <a:t>www.rpo.dolnyslask.pl</a:t>
            </a:r>
            <a:endParaRPr lang="pl-PL" sz="14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400" dirty="0"/>
              <a:t>Do Wnioskodawców, których wniosek został oceniony negatywnie na tym etapie </a:t>
            </a:r>
            <a:r>
              <a:rPr lang="pl-PL" sz="1400" dirty="0">
                <a:sym typeface="Wingdings"/>
              </a:rPr>
              <a:t> pismo z wynikiem oceny (SOWA i poczta tradycyjna)</a:t>
            </a:r>
            <a:endParaRPr lang="pl-PL" sz="14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CCBD73C-0256-4D6F-9520-884A48E5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20</a:t>
            </a:fld>
            <a:endParaRPr lang="pl-PL" alt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Ocena merytoryczna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609600" y="1844824"/>
            <a:ext cx="82296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</a:rPr>
              <a:t>Etap oceny merytorycznej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594A081-25DE-4FFF-B83A-BAF823979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21</a:t>
            </a:fld>
            <a:endParaRPr lang="pl-PL" alt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Ocena merytoryczna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9"/>
            <a:ext cx="8229600" cy="2879526"/>
          </a:xfrm>
        </p:spPr>
        <p:txBody>
          <a:bodyPr>
            <a:normAutofit/>
          </a:bodyPr>
          <a:lstStyle/>
          <a:p>
            <a:pPr eaLnBrk="1" hangingPunct="1">
              <a:buNone/>
              <a:defRPr/>
            </a:pPr>
            <a:r>
              <a:rPr lang="pl-PL" sz="2000" b="1" i="1" dirty="0">
                <a:solidFill>
                  <a:srgbClr val="0070C0"/>
                </a:solidFill>
                <a:latin typeface="Calibri" pitchFamily="34" charset="0"/>
              </a:rPr>
              <a:t>Kto?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/>
              <a:t>Pracownik IOK (UMWD) – Ekspert  - </a:t>
            </a:r>
            <a:r>
              <a:rPr lang="pl-PL" sz="1600" dirty="0"/>
              <a:t>dwóch członków KOP, wybranych w drodze losowania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600" dirty="0"/>
          </a:p>
          <a:p>
            <a:pPr eaLnBrk="1" hangingPunct="1">
              <a:buNone/>
              <a:defRPr/>
            </a:pPr>
            <a:r>
              <a:rPr lang="pl-PL" sz="2000" b="1" i="1" dirty="0">
                <a:solidFill>
                  <a:srgbClr val="0070C0"/>
                </a:solidFill>
                <a:latin typeface="Calibri" pitchFamily="34" charset="0"/>
              </a:rPr>
              <a:t>Co jest sprawdzane?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600" dirty="0"/>
              <a:t>Przy użyciu karty oceny merytorycznej sprawdzane są: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/>
              <a:t>kryteria horyzontalne</a:t>
            </a:r>
            <a:r>
              <a:rPr lang="pl-PL" sz="1600" dirty="0"/>
              <a:t>;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/>
              <a:t>ogólne kryteria merytoryczne (wspólne i specyficzne).</a:t>
            </a:r>
            <a:endParaRPr lang="pl-PL" sz="1600" dirty="0"/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1800" b="1" u="sng" dirty="0">
                <a:solidFill>
                  <a:srgbClr val="339933"/>
                </a:solidFill>
              </a:rPr>
              <a:t>Możliwość skierowania projektu do negocjacji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u="sng" dirty="0">
              <a:solidFill>
                <a:srgbClr val="339933"/>
              </a:solidFill>
            </a:endParaRPr>
          </a:p>
        </p:txBody>
      </p:sp>
      <p:sp>
        <p:nvSpPr>
          <p:cNvPr id="7" name="Prostokąt 19">
            <a:extLst>
              <a:ext uri="{FF2B5EF4-FFF2-40B4-BE49-F238E27FC236}">
                <a16:creationId xmlns:a16="http://schemas.microsoft.com/office/drawing/2014/main" id="{A1C3E029-9923-452B-8B3F-FA3412554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526" y="4091902"/>
            <a:ext cx="8532948" cy="1502628"/>
          </a:xfrm>
          <a:prstGeom prst="roundRect">
            <a:avLst>
              <a:gd name="adj" fmla="val 20604"/>
            </a:avLst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defRPr/>
            </a:pPr>
            <a:r>
              <a:rPr lang="pl-PL" sz="1600" dirty="0"/>
              <a:t>Po zakończeniu etapu oceny: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600" dirty="0"/>
              <a:t>Lista projektów skierowanych do etapu negocjacji (pozytywnych merytorycznie i skierowanych do negocjacji) </a:t>
            </a:r>
            <a:r>
              <a:rPr lang="pl-PL" sz="1600" dirty="0">
                <a:sym typeface="Wingdings"/>
              </a:rPr>
              <a:t> </a:t>
            </a:r>
            <a:r>
              <a:rPr lang="pl-PL" sz="1600" dirty="0">
                <a:hlinkClick r:id="rId3"/>
              </a:rPr>
              <a:t>www.rpo.dolnyslask.pl</a:t>
            </a:r>
            <a:endParaRPr lang="pl-PL" sz="16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600" dirty="0"/>
              <a:t>Do Wnioskodawców, których wniosek został oceniony negatywnie na tym etapie </a:t>
            </a:r>
            <a:r>
              <a:rPr lang="pl-PL" sz="1600" dirty="0">
                <a:sym typeface="Wingdings"/>
              </a:rPr>
              <a:t> pismo </a:t>
            </a:r>
            <a:br>
              <a:rPr lang="pl-PL" sz="1600" dirty="0">
                <a:sym typeface="Wingdings"/>
              </a:rPr>
            </a:br>
            <a:r>
              <a:rPr lang="pl-PL" sz="1600" dirty="0">
                <a:sym typeface="Wingdings"/>
              </a:rPr>
              <a:t>z wynikiem oceny (SOWA i poczta tradycyjna)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32B2267-73F2-41C5-8D18-A63F4A8CF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22</a:t>
            </a:fld>
            <a:endParaRPr lang="pl-PL" alt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Etap negocjacji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58B33F4-B4E8-411E-9D2B-413103433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23</a:t>
            </a:fld>
            <a:endParaRPr lang="pl-PL" alt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algn="just" eaLnBrk="1" hangingPunct="1">
              <a:spcAft>
                <a:spcPts val="600"/>
              </a:spcAft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</p:txBody>
      </p:sp>
      <p:sp>
        <p:nvSpPr>
          <p:cNvPr id="7" name="Prostokąt zaokrąglony 5">
            <a:extLst>
              <a:ext uri="{FF2B5EF4-FFF2-40B4-BE49-F238E27FC236}">
                <a16:creationId xmlns:a16="http://schemas.microsoft.com/office/drawing/2014/main" id="{3F2E9A9E-3905-4FBE-90A9-EB00D31CA68D}"/>
              </a:ext>
            </a:extLst>
          </p:cNvPr>
          <p:cNvSpPr/>
          <p:nvPr/>
        </p:nvSpPr>
        <p:spPr>
          <a:xfrm>
            <a:off x="508335" y="1757385"/>
            <a:ext cx="8198768" cy="346234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Możliwość skierowania projektu do negocjacji wynika </a:t>
            </a:r>
            <a:r>
              <a:rPr lang="pl-PL" sz="2000" b="1" dirty="0"/>
              <a:t>z definicji danego kryterium merytorycznego lub horyzontalnego.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Negocjacjom podlegają wszystkie wnioski, które otrzymały pozytywny wynik oceny merytorycznej i zostały skierowane do negocjacji przez KOP.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10A6E36-448D-4781-802B-6976E5992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24</a:t>
            </a:fld>
            <a:endParaRPr lang="pl-PL" altLang="pl-P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algn="just" eaLnBrk="1" hangingPunct="1">
              <a:spcAft>
                <a:spcPts val="600"/>
              </a:spcAft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4F96DB8-4B18-4C06-8538-06F1258D1B86}"/>
              </a:ext>
            </a:extLst>
          </p:cNvPr>
          <p:cNvSpPr/>
          <p:nvPr/>
        </p:nvSpPr>
        <p:spPr>
          <a:xfrm>
            <a:off x="395536" y="980728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i="1" dirty="0">
                <a:solidFill>
                  <a:srgbClr val="0070C0"/>
                </a:solidFill>
                <a:latin typeface="+mn-lt"/>
              </a:rPr>
              <a:t>Kto prowadzi negocjacje?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latin typeface="+mn-lt"/>
              </a:rPr>
              <a:t>Prowadzone są przez pracowników IOK (IZ) </a:t>
            </a:r>
            <a:r>
              <a:rPr lang="mr-IN" sz="1600" dirty="0">
                <a:latin typeface="+mn-lt"/>
              </a:rPr>
              <a:t>–</a:t>
            </a:r>
            <a:r>
              <a:rPr lang="pl-PL" sz="1600" dirty="0">
                <a:latin typeface="+mn-lt"/>
              </a:rPr>
              <a:t> członków KOP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latin typeface="+mn-lt"/>
            </a:endParaRPr>
          </a:p>
          <a:p>
            <a:pPr marL="0" lvl="6">
              <a:defRPr/>
            </a:pPr>
            <a:r>
              <a:rPr lang="pl-PL" sz="1600" b="1" i="1" dirty="0">
                <a:solidFill>
                  <a:srgbClr val="0070C0"/>
                </a:solidFill>
              </a:rPr>
              <a:t>Co obejmują negocjacje?</a:t>
            </a:r>
          </a:p>
          <a:p>
            <a:pPr marL="0" lvl="6">
              <a:buFont typeface="Wingdings" pitchFamily="2" charset="2"/>
              <a:buChar char="ü"/>
              <a:defRPr/>
            </a:pPr>
            <a:r>
              <a:rPr lang="pl-PL" sz="1600" dirty="0"/>
              <a:t>wszystkie kwestie wskazane przez oceniających w kartach oceny, </a:t>
            </a:r>
          </a:p>
          <a:p>
            <a:pPr marL="0" lvl="6">
              <a:buFont typeface="Wingdings" pitchFamily="2" charset="2"/>
              <a:buChar char="ü"/>
              <a:defRPr/>
            </a:pPr>
            <a:r>
              <a:rPr lang="pl-PL" sz="1600" dirty="0"/>
              <a:t>ewentualne dodatkowe kwestie wskazane przez przewodniczącego KOP. </a:t>
            </a:r>
          </a:p>
          <a:p>
            <a:pPr marL="0" lvl="6">
              <a:defRPr/>
            </a:pPr>
            <a:endParaRPr lang="pl-PL" sz="1600" dirty="0"/>
          </a:p>
          <a:p>
            <a:pPr marL="0" lvl="6">
              <a:defRPr/>
            </a:pPr>
            <a:r>
              <a:rPr lang="pl-PL" sz="1600" b="1" i="1" dirty="0">
                <a:solidFill>
                  <a:srgbClr val="0070C0"/>
                </a:solidFill>
              </a:rPr>
              <a:t>Jak przebiegają negocjacje?</a:t>
            </a:r>
          </a:p>
          <a:p>
            <a:pPr marL="0" lvl="6">
              <a:defRPr/>
            </a:pPr>
            <a:r>
              <a:rPr lang="pl-PL" sz="1600" dirty="0"/>
              <a:t>IOK przesyła w systemie SOWA wiadomość wraz ze skanem podpisanego pisma, zawierającego stanowisko negocjacyjne KOP, z kartami oceny obu oceniających, przy zachowaniu zasady anonimowości, wyłącznie do Wnioskodawców, których projekty skierowane zostały do etapu negocjacji.</a:t>
            </a:r>
          </a:p>
          <a:p>
            <a:pPr marL="0" lvl="6">
              <a:defRPr/>
            </a:pPr>
            <a:endParaRPr lang="pl-PL" sz="1600" b="1" dirty="0"/>
          </a:p>
          <a:p>
            <a:pPr marL="0" lvl="6">
              <a:defRPr/>
            </a:pPr>
            <a:r>
              <a:rPr lang="pl-PL" sz="1600" dirty="0"/>
              <a:t>Wnioskodawca, w ciągu </a:t>
            </a:r>
            <a:r>
              <a:rPr lang="pl-PL" sz="1600" b="1" dirty="0"/>
              <a:t>7 dni kalendarzowych, licząc od dnia następującego po dniu wysłania przez IOK w systemie SOWA pisma wzywającego do poprawy/uzupełnienia wniosku,</a:t>
            </a:r>
            <a:r>
              <a:rPr lang="pl-PL" sz="1600" dirty="0"/>
              <a:t> zobligowany jest do przesłania stanowiska negocjacyjnego wraz ze skorygowanym wnioskiem                w systemie SOWA. Stanowisko i skorygowany wniosek podlegają ocenie.</a:t>
            </a:r>
          </a:p>
          <a:p>
            <a:pPr marL="0" lvl="6">
              <a:defRPr/>
            </a:pPr>
            <a:endParaRPr lang="pl-PL" sz="1600" dirty="0"/>
          </a:p>
          <a:p>
            <a:pPr marL="0" lvl="6">
              <a:defRPr/>
            </a:pPr>
            <a:r>
              <a:rPr lang="pl-PL" sz="1600" dirty="0"/>
              <a:t>W ramach etapu negocjacji oceniane jest zerojedynkowe kryterium wyboru projektów w zakresie spełnienia warunków postawionych przez oceniających lub przewodniczącego KOP przy użyciu karty oceny negocjacji (KON).</a:t>
            </a:r>
            <a:endParaRPr lang="pl-PL" b="1" dirty="0"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6C221B9-96CD-456B-9A3A-3A5CD00AF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5805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algn="just" eaLnBrk="1" hangingPunct="1">
              <a:spcAft>
                <a:spcPts val="600"/>
              </a:spcAft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99547971-8AD8-4CA8-A515-30D2466222BD}"/>
              </a:ext>
            </a:extLst>
          </p:cNvPr>
          <p:cNvSpPr txBox="1">
            <a:spLocks/>
          </p:cNvSpPr>
          <p:nvPr/>
        </p:nvSpPr>
        <p:spPr bwMode="auto">
          <a:xfrm>
            <a:off x="323528" y="1196752"/>
            <a:ext cx="822960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2000" b="1" dirty="0">
                <a:solidFill>
                  <a:schemeClr val="tx2"/>
                </a:solidFill>
              </a:rPr>
              <a:t>Kryterium spełnienia warunków postawionych przez KOP lub przewodniczącego KOP</a:t>
            </a:r>
            <a:endParaRPr lang="pl-PL" sz="2000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pl-PL" sz="2000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 dirty="0"/>
              <a:t>Ocena spełniania kryterium obejmuje weryfikację: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 dirty="0"/>
              <a:t>1) Czy do wniosku zostały wprowadzone korekty, wskazane przez oceniających </a:t>
            </a:r>
            <a:br>
              <a:rPr lang="pl-PL" sz="1800" dirty="0"/>
            </a:br>
            <a:r>
              <a:rPr lang="pl-PL" sz="1800" dirty="0"/>
              <a:t>w kartach oceny projektu lub przez przewodniczącego KOP lub inne zmiany wynikające z ustaleń dokonanych podczas negocjacji,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 dirty="0"/>
              <a:t>2) Czy KOP uzyskała od Wnioskodawcy/Beneficjenta informacje i wyjaśnienia, dotyczące określonych zapisów we wniosku, wskazanych przez oceniających </a:t>
            </a:r>
            <a:br>
              <a:rPr lang="pl-PL" sz="1800" dirty="0"/>
            </a:br>
            <a:r>
              <a:rPr lang="pl-PL" sz="1800" dirty="0"/>
              <a:t>w kartach oceny projektu lub przez przewodniczącego KOP,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 dirty="0"/>
              <a:t>3) Czy do wniosku zostały wprowadzone inne zmiany niż wynikające z kart oceny projektu lub uwag przewodniczącego KOP lub ustaleń wynikających z procesu negocjacji.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pl-PL" sz="1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 dirty="0"/>
              <a:t>Udzielenie odpowiedzi: „TAK” na pytanie nr 1 i 2 oraz odpowiedzi „NIE” na pyt nr 3 oznacza spełnienie kryterium.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/>
              <a:t>W ramach kryterium nie ma możliwości poprawy/uzupełnienia wniosku.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pl-PL" sz="1800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34A6E2A-5626-4D74-B560-ABBF6084A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3384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algn="just" eaLnBrk="1" hangingPunct="1">
              <a:spcAft>
                <a:spcPts val="600"/>
              </a:spcAft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</p:txBody>
      </p:sp>
      <p:sp>
        <p:nvSpPr>
          <p:cNvPr id="7" name="Prostokąt zaokrąglony 6">
            <a:extLst>
              <a:ext uri="{FF2B5EF4-FFF2-40B4-BE49-F238E27FC236}">
                <a16:creationId xmlns:a16="http://schemas.microsoft.com/office/drawing/2014/main" id="{44836E7D-C6CD-4138-B63F-0329FC35A682}"/>
              </a:ext>
            </a:extLst>
          </p:cNvPr>
          <p:cNvSpPr/>
          <p:nvPr/>
        </p:nvSpPr>
        <p:spPr>
          <a:xfrm>
            <a:off x="488032" y="1268760"/>
            <a:ext cx="8198768" cy="460851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sz="20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pl-PL" sz="2000" b="1" dirty="0">
                <a:solidFill>
                  <a:schemeClr val="tx1"/>
                </a:solidFill>
              </a:rPr>
              <a:t>Niespełnienie zerojedynkowego kryterium w zakresie</a:t>
            </a:r>
          </a:p>
          <a:p>
            <a:pPr algn="ctr" eaLnBrk="1" hangingPunct="1">
              <a:defRPr/>
            </a:pPr>
            <a:r>
              <a:rPr lang="pl-PL" sz="2000" b="1" dirty="0">
                <a:solidFill>
                  <a:schemeClr val="tx1"/>
                </a:solidFill>
              </a:rPr>
              <a:t> spełnienia warunków postawionych przez KOP lub przewodniczącego KOP - negatywny wynik negocjacji</a:t>
            </a:r>
          </a:p>
          <a:p>
            <a:pPr algn="ctr" eaLnBrk="1" hangingPunct="1">
              <a:defRPr/>
            </a:pPr>
            <a:endParaRPr lang="pl-PL" sz="2000" b="1" dirty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Jeśli Wnioskodawca nie wprowadza wskazanych przez oceniających lub przewodniczącego korekt </a:t>
            </a:r>
            <a:r>
              <a:rPr lang="pl-PL" dirty="0"/>
              <a:t>lub innych zmian, wynikających z ustaleń dokonanych podczas negocjacji </a:t>
            </a:r>
            <a:r>
              <a:rPr lang="pl-PL" dirty="0">
                <a:solidFill>
                  <a:schemeClr val="tx1"/>
                </a:solidFill>
              </a:rPr>
              <a:t>lub </a:t>
            </a:r>
          </a:p>
          <a:p>
            <a:pPr eaLnBrk="1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</a:rPr>
              <a:t> KOP nie uzyskała od Wnioskodawcy uzasadnień, dotyczących zapisów we wniosku, wskazanych przez oceniających lub przewodniczącego KOP lub przekazane uzasadnienia nie zostaną zaakceptowane przez KOP lub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</a:rPr>
              <a:t> Do wniosku zostaną wprowadzone inne zmiany aniżeli wynikające z kart oceny lub uwag przewodniczącego KOP lub ustaleń wynikających z procesu negocjacji.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EFA8045-54C6-41C3-9133-667D8B502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7905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2988" y="4797425"/>
            <a:ext cx="2352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ytuł 6"/>
          <p:cNvSpPr txBox="1">
            <a:spLocks/>
          </p:cNvSpPr>
          <p:nvPr/>
        </p:nvSpPr>
        <p:spPr>
          <a:xfrm>
            <a:off x="0" y="-171400"/>
            <a:ext cx="9144000" cy="1440160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</a:rPr>
              <a:t>Ostateczna i wiążąca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</a:rPr>
              <a:t>ocena projektu – nabór horyzontalny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657529799"/>
              </p:ext>
            </p:extLst>
          </p:nvPr>
        </p:nvGraphicFramePr>
        <p:xfrm>
          <a:off x="0" y="1124744"/>
          <a:ext cx="9144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Prostokąt zaokrąglony 13"/>
          <p:cNvSpPr/>
          <p:nvPr/>
        </p:nvSpPr>
        <p:spPr>
          <a:xfrm>
            <a:off x="107504" y="5028457"/>
            <a:ext cx="8928992" cy="151216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/>
                </a:solidFill>
              </a:rPr>
              <a:t>Dofinansowanie może otrzymać jedynie projekt, który spełnia wszystkie kryteria obligatoryjne, w tym kryterium negocjacji oraz otrzymał </a:t>
            </a:r>
            <a:r>
              <a:rPr lang="pl-PL" b="1" dirty="0">
                <a:solidFill>
                  <a:srgbClr val="C00000"/>
                </a:solidFill>
              </a:rPr>
              <a:t>co najmniej 60 punktów ogółem oraz 60% punktów </a:t>
            </a:r>
            <a:r>
              <a:rPr lang="pl-PL" dirty="0">
                <a:solidFill>
                  <a:schemeClr val="tx1"/>
                </a:solidFill>
              </a:rPr>
              <a:t>w każdej części oceny merytorycznej wyliczonych na podstawie średniej arytmetycznej z ocen dwóch oceniających.</a:t>
            </a:r>
            <a:endParaRPr lang="pl-PL" strike="sngStrike" dirty="0">
              <a:solidFill>
                <a:schemeClr val="tx1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F1181C6-7E3F-4E1D-B6ED-8E7244838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481036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-13315" y="362653"/>
            <a:ext cx="4895850" cy="600824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</a:rPr>
              <a:t>Rozstrzygnięcie konkursu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5670339" y="1693216"/>
            <a:ext cx="3420888" cy="179378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Rozstrzygnięcie konkursu</a:t>
            </a: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16" name="Równa się 15"/>
          <p:cNvSpPr/>
          <p:nvPr/>
        </p:nvSpPr>
        <p:spPr>
          <a:xfrm>
            <a:off x="4751735" y="2246651"/>
            <a:ext cx="918604" cy="734339"/>
          </a:xfrm>
          <a:prstGeom prst="mathEqual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339933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71381" y="1413906"/>
            <a:ext cx="4536338" cy="273517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2000" b="1" dirty="0">
                <a:solidFill>
                  <a:schemeClr val="tx1"/>
                </a:solidFill>
              </a:rPr>
              <a:t>Zatwierdzenie listy wszystkich ocenionych projektów przez </a:t>
            </a:r>
          </a:p>
          <a:p>
            <a:pPr algn="ctr"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Zarząd Województwa Dolnośląskiego</a:t>
            </a:r>
          </a:p>
          <a:p>
            <a:pPr algn="ctr"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Prostokąt 19"/>
          <p:cNvSpPr>
            <a:spLocks noChangeArrowheads="1"/>
          </p:cNvSpPr>
          <p:nvPr/>
        </p:nvSpPr>
        <p:spPr bwMode="auto">
          <a:xfrm>
            <a:off x="251520" y="4576119"/>
            <a:ext cx="8280920" cy="206210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sz="1600" b="1" dirty="0">
                <a:hlinkClick r:id="rId3"/>
              </a:rPr>
              <a:t>www.rpo.dolnyslask.pl</a:t>
            </a:r>
            <a:endParaRPr lang="pl-PL" sz="1600" b="1" dirty="0"/>
          </a:p>
          <a:p>
            <a:pPr algn="ctr">
              <a:defRPr/>
            </a:pPr>
            <a:endParaRPr lang="pl-PL" sz="1600" dirty="0">
              <a:solidFill>
                <a:srgbClr val="0000FF"/>
              </a:solidFill>
            </a:endParaRPr>
          </a:p>
          <a:p>
            <a:pPr algn="ctr">
              <a:defRPr/>
            </a:pPr>
            <a:r>
              <a:rPr lang="pl-PL" sz="1600" b="1" dirty="0">
                <a:solidFill>
                  <a:srgbClr val="0000FF"/>
                </a:solidFill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600" b="1" dirty="0">
                <a:latin typeface="+mn-lt"/>
              </a:rPr>
              <a:t>Lista projektów, które uzyskały wymaganą liczbę punktów, </a:t>
            </a:r>
            <a:br>
              <a:rPr lang="pl-PL" sz="1600" b="1" dirty="0">
                <a:latin typeface="+mn-lt"/>
              </a:rPr>
            </a:br>
            <a:r>
              <a:rPr lang="pl-PL" sz="1600" b="1" dirty="0">
                <a:latin typeface="+mn-lt"/>
              </a:rPr>
              <a:t>z wyróżnieniem projektów wybranych do dofinansowania - nie później niż 7 dni od dnia rozstrzygnięcia konkursu,</a:t>
            </a:r>
            <a:endParaRPr lang="pl-PL" sz="1600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600" b="1" dirty="0">
                <a:latin typeface="+mn-lt"/>
              </a:rPr>
              <a:t>Pismo z wynikami oceny (od negatywnego wyniku oceny przysługuje protest w rozumieniu rozdz. 15 ustawy).</a:t>
            </a:r>
            <a:endParaRPr lang="pl-PL" sz="1600" b="1" dirty="0"/>
          </a:p>
        </p:txBody>
      </p:sp>
      <p:sp>
        <p:nvSpPr>
          <p:cNvPr id="19" name="Strzałka w dół 18"/>
          <p:cNvSpPr/>
          <p:nvPr/>
        </p:nvSpPr>
        <p:spPr>
          <a:xfrm>
            <a:off x="4366153" y="4950163"/>
            <a:ext cx="144016" cy="288032"/>
          </a:xfrm>
          <a:prstGeom prst="downArrow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138DC3A-8092-4CFC-9447-90CD576B6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29</a:t>
            </a:fld>
            <a:endParaRPr lang="pl-PL" altLang="pl-PL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  <a:ln>
            <a:noFill/>
          </a:ln>
        </p:spPr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Jak poprawnie złożyć wniosek?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84758D3-B2B8-4DB3-9B0F-AEA2F6B5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04731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0" y="0"/>
            <a:ext cx="7451725" cy="9144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eaLnBrk="1" hangingPunct="1">
              <a:defRPr/>
            </a:pPr>
            <a:r>
              <a:rPr lang="pl-PL" sz="3200" b="1" dirty="0">
                <a:solidFill>
                  <a:srgbClr val="0070C0"/>
                </a:solidFill>
              </a:rPr>
              <a:t>Lista ocenionych projektów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Symbol zastępczy zawartości 2">
            <a:extLst>
              <a:ext uri="{FF2B5EF4-FFF2-40B4-BE49-F238E27FC236}">
                <a16:creationId xmlns:a16="http://schemas.microsoft.com/office/drawing/2014/main" id="{73D8AAB7-7B4B-4D2B-BB64-8ABDA8F1B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00600"/>
          </a:xfrm>
        </p:spPr>
        <p:txBody>
          <a:bodyPr>
            <a:normAutofit fontScale="92500" lnSpcReduction="20000"/>
          </a:bodyPr>
          <a:lstStyle/>
          <a:p>
            <a:pPr marL="342900" lvl="3" indent="-342900" algn="just">
              <a:spcAft>
                <a:spcPts val="600"/>
              </a:spcAft>
              <a:buNone/>
            </a:pPr>
            <a:r>
              <a:rPr lang="pl-PL" sz="2400" b="1" dirty="0">
                <a:solidFill>
                  <a:srgbClr val="0070C0"/>
                </a:solidFill>
              </a:rPr>
              <a:t>Lista wszystkich projektów, które podlegały ocenie</a:t>
            </a:r>
          </a:p>
          <a:p>
            <a:pPr marL="0" lvl="3">
              <a:buFont typeface="Wingdings" pitchFamily="2" charset="2"/>
              <a:buChar char="ü"/>
            </a:pPr>
            <a:r>
              <a:rPr lang="pl-PL" sz="1900" dirty="0"/>
              <a:t>o kolejności projektów na liście decyduje liczba punktów przyznana danemu projektowi; </a:t>
            </a:r>
          </a:p>
          <a:p>
            <a:pPr marL="0" lvl="3">
              <a:buFont typeface="Wingdings" pitchFamily="2" charset="2"/>
              <a:buChar char="ü"/>
            </a:pPr>
            <a:r>
              <a:rPr lang="pl-PL" sz="1900" dirty="0"/>
              <a:t>w przypadku dwóch lub więcej projektów o równej ogólnej liczbie punktów, wyższe miejsce na liście otrzymuje ten, który uzyskał wyższą liczbę punktów za kryteria rozstrzygające, określone we właściwym Planie działania (kryterium zgodności projektu z celami szczegółowymi RPO WD 2014-2020, kryterium budżetu projektu, kryterium doświadczenia);</a:t>
            </a:r>
            <a:r>
              <a:rPr lang="pl-PL" dirty="0"/>
              <a:t>	</a:t>
            </a:r>
            <a:endParaRPr lang="pl-PL" sz="1900" strike="sngStrike" dirty="0"/>
          </a:p>
          <a:p>
            <a:pPr marL="0" lvl="3">
              <a:buFont typeface="Wingdings" pitchFamily="2" charset="2"/>
              <a:buChar char="ü"/>
            </a:pPr>
            <a:r>
              <a:rPr lang="pl-PL" sz="1900" dirty="0"/>
              <a:t>gdy wnioski uzyskały taką samą ogólną liczbę punktów oraz taką samą liczbę punktów za spełnienie określonego kryterium, o kolejności na liście decyduje wynik komisyjnego losowania, w którym uczestniczy min. 3 członków KOP, w tym przewodniczący oraz, o ile wyrażą chęć, przedstawiciele Projektodawców, których wnioski będą losowane. </a:t>
            </a:r>
          </a:p>
          <a:p>
            <a:pPr marL="0" lvl="3" indent="0">
              <a:buNone/>
            </a:pPr>
            <a:endParaRPr lang="pl-PL" sz="1600" dirty="0"/>
          </a:p>
          <a:p>
            <a:pPr marL="0" lvl="3">
              <a:buNone/>
            </a:pPr>
            <a:r>
              <a:rPr lang="pl-PL" sz="2400" b="1" dirty="0">
                <a:solidFill>
                  <a:srgbClr val="0070C0"/>
                </a:solidFill>
              </a:rPr>
              <a:t>Negatywna ocena</a:t>
            </a:r>
          </a:p>
          <a:p>
            <a:pPr marL="0" lvl="3">
              <a:buNone/>
            </a:pPr>
            <a:r>
              <a:rPr lang="pl-PL" sz="1900" dirty="0"/>
              <a:t>Zgodnie z art. 53 ust. 2 ustawy, negatywną oceną jest ocena w zakresie spełniania przez projekt kryteriów wyboru projektów, w ramach której: </a:t>
            </a:r>
          </a:p>
          <a:p>
            <a:pPr lvl="0">
              <a:buFont typeface="Wingdings" pitchFamily="2" charset="2"/>
              <a:buChar char="ü"/>
            </a:pPr>
            <a:r>
              <a:rPr lang="pl-PL" sz="1900" dirty="0"/>
              <a:t>projekt nie uzyskał wymaganej liczby punktów lub nie spełnił kryteriów wyboru projektów, na skutek czego nie może zostać wybrany do dofinansowania albo skierowany do kolejnego etapu oceny, </a:t>
            </a:r>
          </a:p>
          <a:p>
            <a:pPr lvl="0">
              <a:buFont typeface="Wingdings" pitchFamily="2" charset="2"/>
              <a:buChar char="ü"/>
            </a:pPr>
            <a:r>
              <a:rPr lang="pl-PL" sz="1900" dirty="0"/>
              <a:t>projekt uzyskał wymaganą liczbę punktów lub spełnił kryteria wyboru projektów, jednak kwota przeznaczona na dofinansowanie projektów w konkursie nie wystarcza na wybranie go do dofinansowania</a:t>
            </a:r>
            <a:r>
              <a:rPr lang="pl-PL" sz="1600" dirty="0"/>
              <a:t>.</a:t>
            </a:r>
          </a:p>
          <a:p>
            <a:pPr algn="ctr">
              <a:buNone/>
            </a:pPr>
            <a:endParaRPr lang="pl-PL" sz="2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40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DF2A9A9-9AA3-4530-AAB1-DBF397656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7629178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Najczęściej pojawiające się błędy i wskazówki, 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jak ich uniknąć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28E9699-D666-4EBB-A2AC-176E06DE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0513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83224" y="908720"/>
            <a:ext cx="47079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pl-PL" sz="3200" b="1" dirty="0">
                <a:solidFill>
                  <a:srgbClr val="0070C0"/>
                </a:solidFill>
              </a:rPr>
              <a:t>Obowiązujące  dokumenty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6" name="Prostokąt 7"/>
          <p:cNvSpPr>
            <a:spLocks noChangeArrowheads="1"/>
          </p:cNvSpPr>
          <p:nvPr/>
        </p:nvSpPr>
        <p:spPr bwMode="auto">
          <a:xfrm>
            <a:off x="465331" y="1970884"/>
            <a:ext cx="8489255" cy="417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b="1" dirty="0"/>
              <a:t>Regulamin konkursu – poddziałanie 10.4.1 </a:t>
            </a:r>
            <a:r>
              <a:rPr lang="pl-PL" altLang="pl-PL" sz="1800" dirty="0"/>
              <a:t>z załącznikami, które </a:t>
            </a:r>
            <a:r>
              <a:rPr lang="pl-PL" sz="1800" dirty="0"/>
              <a:t>zawierają wykaz kluczowych warunków, jakie musi spełnić wniosek, aby otrzymać dofinansowanie m.in.:</a:t>
            </a:r>
          </a:p>
          <a:p>
            <a:pPr marL="1028700" lvl="1">
              <a:spcBef>
                <a:spcPct val="0"/>
              </a:spcBef>
            </a:pPr>
            <a:r>
              <a:rPr lang="pl-PL" sz="1600" dirty="0"/>
              <a:t>Załącznik nr 1: Kryteria wyboru projektów, </a:t>
            </a:r>
          </a:p>
          <a:p>
            <a:pPr marL="1028700" lvl="1">
              <a:spcBef>
                <a:spcPct val="0"/>
              </a:spcBef>
            </a:pPr>
            <a:r>
              <a:rPr lang="pl-PL" sz="1600" dirty="0"/>
              <a:t>Załącznik nr 2: Lista wskaźników na poziomie projektu,</a:t>
            </a:r>
          </a:p>
          <a:p>
            <a:pPr marL="1028700" lvl="1">
              <a:spcBef>
                <a:spcPct val="0"/>
              </a:spcBef>
            </a:pPr>
            <a:r>
              <a:rPr lang="pl-PL" altLang="pl-PL" sz="1600" dirty="0"/>
              <a:t>Załącznik nr 4: Standardy realizacji wybranych form wsparcia w ramach Działania 10.4 RPO WD 2014-2020</a:t>
            </a:r>
            <a:r>
              <a:rPr lang="pl-PL" altLang="pl-PL" sz="1400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800" dirty="0"/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b="1" dirty="0"/>
              <a:t>  Instrukcja wypełniania wniosku o dofinansowanie projektu w ramach RPO WD 2014 -               2020 </a:t>
            </a:r>
            <a:r>
              <a:rPr lang="pl-PL" altLang="pl-PL" sz="1800" dirty="0"/>
              <a:t>– wersja 1.8</a:t>
            </a:r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dirty="0"/>
              <a:t> obowiązujące wytyczne, przepisy prawa (wskazane w Regulaminie konkursu).</a:t>
            </a:r>
          </a:p>
          <a:p>
            <a:pPr marL="285750" indent="-285750">
              <a:spcBef>
                <a:spcPct val="0"/>
              </a:spcBef>
            </a:pPr>
            <a:endParaRPr lang="pl-PL" altLang="pl-PL" sz="1800" dirty="0"/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</p:txBody>
      </p:sp>
      <p:sp>
        <p:nvSpPr>
          <p:cNvPr id="8" name="Prostokąt 7"/>
          <p:cNvSpPr/>
          <p:nvPr/>
        </p:nvSpPr>
        <p:spPr>
          <a:xfrm>
            <a:off x="189414" y="5878961"/>
            <a:ext cx="875748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dirty="0" err="1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www.rpo.dolnyslask.pl</a:t>
            </a:r>
            <a:endParaRPr lang="pl-PL" sz="2800" dirty="0">
              <a:solidFill>
                <a:srgbClr val="0070C0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6C87760A-4ACF-4C75-858C-02CF0FB8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24414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0E617C-9DE1-41E1-8134-4C47FC4C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33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A7A95894-7B20-497E-99FB-283C7997D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2536" y="404664"/>
            <a:ext cx="8230313" cy="859611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DEF46350-9BC4-4429-A273-2BEBE42D6899}"/>
              </a:ext>
            </a:extLst>
          </p:cNvPr>
          <p:cNvSpPr txBox="1"/>
          <p:nvPr/>
        </p:nvSpPr>
        <p:spPr>
          <a:xfrm>
            <a:off x="323528" y="135616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 2" panose="05020102010507070707" pitchFamily="18" charset="2"/>
              <a:buChar char="Ò"/>
            </a:pPr>
            <a:r>
              <a:rPr lang="pl-PL" dirty="0"/>
              <a:t>Błędy w wypełnianiu danych Wnioskodawcy i Partnera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BEB812E-6F2E-47E2-9F4D-22D551EBE18A}"/>
              </a:ext>
            </a:extLst>
          </p:cNvPr>
          <p:cNvSpPr txBox="1"/>
          <p:nvPr/>
        </p:nvSpPr>
        <p:spPr>
          <a:xfrm>
            <a:off x="295730" y="1802582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1" indent="0">
              <a:buNone/>
            </a:pPr>
            <a:endParaRPr lang="pl-PL" sz="1600" b="1" dirty="0"/>
          </a:p>
          <a:p>
            <a:pPr marL="361950" lvl="1" indent="0">
              <a:buNone/>
            </a:pPr>
            <a:r>
              <a:rPr lang="pl-PL" sz="1600" b="1" dirty="0"/>
              <a:t>1.12 – Tytuł projektu </a:t>
            </a:r>
            <a:r>
              <a:rPr lang="pl-PL" sz="1600" dirty="0"/>
              <a:t>– niezgodny z zapisami Instrukcji wypełniania wniosku o dofinansowanie,</a:t>
            </a:r>
          </a:p>
          <a:p>
            <a:pPr marL="361950" indent="0">
              <a:buNone/>
            </a:pPr>
            <a:r>
              <a:rPr lang="pl-PL" sz="1600" b="1" dirty="0"/>
              <a:t>1.14 Obszar realizacji projektu - </a:t>
            </a:r>
            <a:r>
              <a:rPr lang="pl-PL" sz="1600" dirty="0"/>
              <a:t>konieczność wskazania z dokładnością do subregionu, powiatu i gminy,</a:t>
            </a:r>
          </a:p>
          <a:p>
            <a:pPr marL="361950" indent="0">
              <a:buNone/>
            </a:pPr>
            <a:r>
              <a:rPr lang="pl-PL" sz="1600" b="1" dirty="0"/>
              <a:t>1.15 Typ obszaru realizacji </a:t>
            </a:r>
            <a:r>
              <a:rPr lang="pl-PL" sz="1600" dirty="0"/>
              <a:t>– błędne wskazanie lub brak,</a:t>
            </a:r>
          </a:p>
          <a:p>
            <a:pPr marL="361950" indent="0">
              <a:buNone/>
            </a:pPr>
            <a:r>
              <a:rPr lang="pl-PL" sz="1600" b="1" dirty="0"/>
              <a:t>1.17 Projekt partnerski </a:t>
            </a:r>
            <a:r>
              <a:rPr lang="pl-PL" sz="1600" dirty="0"/>
              <a:t>– należy wskazać wartość „Nie”,</a:t>
            </a:r>
          </a:p>
          <a:p>
            <a:pPr marL="361950" indent="0">
              <a:buNone/>
            </a:pPr>
            <a:r>
              <a:rPr lang="pl-PL" sz="1600" b="1" dirty="0"/>
              <a:t>1.26 Rodzaj działalności gospodarczej </a:t>
            </a:r>
            <a:r>
              <a:rPr lang="pl-PL" sz="1600" dirty="0"/>
              <a:t>– należy wybrać wartość „Edukacja”,</a:t>
            </a:r>
          </a:p>
          <a:p>
            <a:pPr marL="361950" indent="0">
              <a:buNone/>
            </a:pPr>
            <a:r>
              <a:rPr lang="pl-PL" sz="1600" b="1" dirty="0"/>
              <a:t>2.1 Nazwa Wnioskodawcy (organ prowadzący)</a:t>
            </a:r>
          </a:p>
          <a:p>
            <a:pPr marL="361950" indent="0">
              <a:buFontTx/>
              <a:buChar char="-"/>
            </a:pPr>
            <a:r>
              <a:rPr lang="pl-PL" sz="1600" dirty="0"/>
              <a:t> w przypadku </a:t>
            </a:r>
            <a:r>
              <a:rPr lang="pl-PL" sz="1600" b="1" dirty="0"/>
              <a:t>JST</a:t>
            </a:r>
            <a:r>
              <a:rPr lang="pl-PL" sz="1600" dirty="0"/>
              <a:t> należy podać „Gmina…”, nie „Urząd…”, </a:t>
            </a:r>
          </a:p>
          <a:p>
            <a:pPr marL="361950" indent="0">
              <a:buFontTx/>
              <a:buChar char="-"/>
            </a:pPr>
            <a:r>
              <a:rPr lang="pl-PL" sz="1600" dirty="0"/>
              <a:t> należy wskazać </a:t>
            </a:r>
            <a:r>
              <a:rPr lang="pl-PL" sz="1600" b="1" dirty="0"/>
              <a:t>nazwę organu prowadzącego </a:t>
            </a:r>
            <a:r>
              <a:rPr lang="pl-PL" sz="1600" dirty="0"/>
              <a:t>a nie placówki edukacyjnej, która nie jest podmiotem prawa, ale formą prowadzenia działalności przez wnioskodawcę,</a:t>
            </a:r>
          </a:p>
          <a:p>
            <a:pPr marL="361950" indent="0">
              <a:buNone/>
            </a:pPr>
            <a:r>
              <a:rPr lang="pl-PL" sz="1600" dirty="0"/>
              <a:t>- nazwa wnioskodawcy musi być zgodna z dokumentami rejestrowymi (np. KRS)</a:t>
            </a:r>
          </a:p>
          <a:p>
            <a:pPr marL="361950" indent="0" defTabSz="896938">
              <a:buNone/>
            </a:pPr>
            <a:r>
              <a:rPr lang="pl-PL" sz="1600" dirty="0"/>
              <a:t>- w przypadku </a:t>
            </a:r>
            <a:r>
              <a:rPr lang="pl-PL" sz="1600" b="1" dirty="0"/>
              <a:t>spółki cywilnej</a:t>
            </a:r>
            <a:r>
              <a:rPr lang="pl-PL" sz="1600" dirty="0"/>
              <a:t>, która jest formą prowadzenia działalności gospodarczej i oparta jest na współdziałaniu osób fizycznych związanych umową spółki cywilnej jako nazwę Wnioskodawcy należy zachować następujący format zapisu: imiona i nazwiska wszystkich wspólników, prowadzący działalność gospodarczą pod nazwą … – w miejscu kropek należy wpisać nazwę spółki. Taki sam format zapisu obowiązuje również w przypadku Partnera/ów projektu, którzy prowadzą działalność w formie spółki cywilnej.</a:t>
            </a:r>
          </a:p>
          <a:p>
            <a:endParaRPr lang="pl-PL" dirty="0"/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131D583E-2B0B-4F75-B86E-465C70D440DA}"/>
              </a:ext>
            </a:extLst>
          </p:cNvPr>
          <p:cNvSpPr/>
          <p:nvPr/>
        </p:nvSpPr>
        <p:spPr>
          <a:xfrm>
            <a:off x="305460" y="1326479"/>
            <a:ext cx="8020686" cy="44641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20D198FD-B068-4FB8-8874-C883E6F8DC2F}"/>
              </a:ext>
            </a:extLst>
          </p:cNvPr>
          <p:cNvSpPr/>
          <p:nvPr/>
        </p:nvSpPr>
        <p:spPr>
          <a:xfrm>
            <a:off x="295730" y="1844824"/>
            <a:ext cx="8668758" cy="4752528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45324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F05A0D7E-4499-4A71-97CF-6244C2EA6FE0}"/>
              </a:ext>
            </a:extLst>
          </p:cNvPr>
          <p:cNvSpPr/>
          <p:nvPr/>
        </p:nvSpPr>
        <p:spPr>
          <a:xfrm>
            <a:off x="179512" y="1757681"/>
            <a:ext cx="8784976" cy="483967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D206EA89-64E3-40C8-9964-01BCFD687D77}"/>
              </a:ext>
            </a:extLst>
          </p:cNvPr>
          <p:cNvSpPr/>
          <p:nvPr/>
        </p:nvSpPr>
        <p:spPr>
          <a:xfrm>
            <a:off x="179512" y="1211886"/>
            <a:ext cx="8784976" cy="48892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52536" y="558953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WARUNKI FORMALNE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</a:rPr>
              <a:t>I OCZYWISTE OMYŁKI</a:t>
            </a:r>
            <a:endParaRPr lang="pl-PL" sz="3200" b="1" dirty="0">
              <a:solidFill>
                <a:srgbClr val="0070C0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2840" y="1268760"/>
            <a:ext cx="8661648" cy="5400600"/>
          </a:xfrm>
        </p:spPr>
        <p:txBody>
          <a:bodyPr/>
          <a:lstStyle/>
          <a:p>
            <a:pPr>
              <a:buClr>
                <a:srgbClr val="C00000"/>
              </a:buClr>
              <a:buFont typeface="Wingdings 2" panose="05020102010507070707" pitchFamily="18" charset="2"/>
              <a:buChar char="Ò"/>
            </a:pPr>
            <a:r>
              <a:rPr lang="pl-PL" sz="2000" dirty="0"/>
              <a:t> Błędy w wypełnieniu danych Wnioskodawcy i Partnera</a:t>
            </a:r>
            <a:endParaRPr lang="pl-PL" sz="1600" dirty="0"/>
          </a:p>
          <a:p>
            <a:pPr marL="0" indent="0">
              <a:buClr>
                <a:srgbClr val="C00000"/>
              </a:buClr>
              <a:buNone/>
            </a:pPr>
            <a:endParaRPr lang="pl-PL" sz="700" dirty="0"/>
          </a:p>
          <a:p>
            <a:pPr marL="0" indent="0">
              <a:buNone/>
            </a:pPr>
            <a:endParaRPr lang="pl-PL" sz="1600" b="1" dirty="0"/>
          </a:p>
          <a:p>
            <a:pPr marL="0" indent="0">
              <a:buNone/>
            </a:pPr>
            <a:r>
              <a:rPr lang="pl-PL" sz="1600" b="1" dirty="0"/>
              <a:t>2.4 2.5 - NIP i REGON Wnioskodawcy</a:t>
            </a:r>
            <a:r>
              <a:rPr lang="pl-PL" sz="1600" dirty="0"/>
              <a:t>: NIP należy wpisać w formacie dziewięciocyfrowym, nie stosując myślników, spacji i innych znaków pomiędzy cyframi. </a:t>
            </a:r>
          </a:p>
          <a:p>
            <a:pPr marL="0" indent="0">
              <a:buNone/>
            </a:pPr>
            <a:r>
              <a:rPr lang="pl-PL" sz="1600" dirty="0"/>
              <a:t>- w przypadku jednostek samorządu terytorialnego należy wpisać NIP i REGON gminy/miasta/powiatu, a nie urzędu/starostwa. </a:t>
            </a:r>
          </a:p>
          <a:p>
            <a:pPr marL="0" indent="0">
              <a:buNone/>
            </a:pPr>
            <a:r>
              <a:rPr lang="pl-PL" sz="1600" dirty="0"/>
              <a:t>- w przypadku osób fizycznych prowadzących działalność: NIP osoby fizycznej prowadzącej działalność (organ prowadzący), REGON – Szkoły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600" b="1" dirty="0"/>
              <a:t>Pkt. 2.7 osoby uprawnione</a:t>
            </a:r>
            <a:endParaRPr lang="pl-PL" sz="1600" dirty="0"/>
          </a:p>
          <a:p>
            <a:pPr marL="0" indent="0">
              <a:buNone/>
            </a:pPr>
            <a:r>
              <a:rPr lang="pl-PL" sz="1600" dirty="0"/>
              <a:t>Jeżeli osoba wskazana w punkcie 2.7 wniosku działa na podstawie pełnomocnictwa lub  upoważnienia, wówczas dokument ten (w formie podpisanego skanu) powinien być załączony do wniosku w wersji elektronicznej. </a:t>
            </a:r>
          </a:p>
          <a:p>
            <a:pPr marL="0" indent="0">
              <a:buNone/>
            </a:pPr>
            <a:r>
              <a:rPr lang="pl-PL" sz="1600" dirty="0"/>
              <a:t>W przypadku wniosków składanych przez powiaty, w pkt. 2.7 powinna być „podwójna reprezentacja” lub też do wniosku powinno zostać załączone upoważnienie dla jednej osoby, podpisane przez „podwójną” reprezentację Powiatu. 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600" b="1" dirty="0"/>
              <a:t>Pkt. 2.10.1.7 Partnerzy</a:t>
            </a:r>
            <a:r>
              <a:rPr lang="pl-PL" sz="1600" dirty="0"/>
              <a:t>- zasady wpisywania nazw podmiotów takie same jak przy Wnioskodawcy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 	</a:t>
            </a:r>
            <a:r>
              <a:rPr lang="pl-PL" b="1" dirty="0"/>
              <a:t> </a:t>
            </a:r>
            <a:r>
              <a:rPr lang="pl-PL" sz="2400" dirty="0"/>
              <a:t>	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A445951-A1DF-4190-8899-B44302E82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069179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29091B59-AB5D-4D92-A93D-8F193DC0354D}"/>
              </a:ext>
            </a:extLst>
          </p:cNvPr>
          <p:cNvSpPr/>
          <p:nvPr/>
        </p:nvSpPr>
        <p:spPr>
          <a:xfrm>
            <a:off x="107504" y="1628800"/>
            <a:ext cx="8795753" cy="50405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E0CDB1F6-2B71-47EE-B8F3-28EF46918697}"/>
              </a:ext>
            </a:extLst>
          </p:cNvPr>
          <p:cNvSpPr/>
          <p:nvPr/>
        </p:nvSpPr>
        <p:spPr>
          <a:xfrm>
            <a:off x="240743" y="1057598"/>
            <a:ext cx="8507721" cy="4991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620688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WARUNKI FORMALNE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</a:rPr>
              <a:t>I OCZYWISTE OMYŁKI</a:t>
            </a:r>
            <a:endParaRPr lang="pl-PL" sz="3200" b="1" dirty="0">
              <a:solidFill>
                <a:srgbClr val="0070C0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0743" y="1057598"/>
            <a:ext cx="8662514" cy="5467746"/>
          </a:xfrm>
        </p:spPr>
        <p:txBody>
          <a:bodyPr/>
          <a:lstStyle/>
          <a:p>
            <a:pPr>
              <a:buClr>
                <a:srgbClr val="C00000"/>
              </a:buClr>
              <a:buFont typeface="Wingdings 2" panose="05020102010507070707" pitchFamily="18" charset="2"/>
              <a:buChar char="Ò"/>
            </a:pPr>
            <a:r>
              <a:rPr lang="pl-PL" sz="2000" dirty="0"/>
              <a:t>Błędy w wypełnieniu wniosku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180975" indent="0">
              <a:buNone/>
            </a:pPr>
            <a:r>
              <a:rPr lang="pl-PL" sz="1600" b="1" dirty="0"/>
              <a:t>Pkt. 3 Krótki opis projektu – należy wypełnić zgodnie z Instrukcją, m.in</a:t>
            </a:r>
            <a:r>
              <a:rPr lang="pl-PL" sz="1600" dirty="0"/>
              <a:t>: </a:t>
            </a:r>
          </a:p>
          <a:p>
            <a:pPr marL="180975" indent="0">
              <a:buNone/>
            </a:pPr>
            <a:r>
              <a:rPr lang="pl-PL" sz="1600" dirty="0"/>
              <a:t>− problem, jaki chcemy rozwiązać poprzez realizację projektu; </a:t>
            </a:r>
          </a:p>
          <a:p>
            <a:pPr marL="180975" indent="0">
              <a:buNone/>
            </a:pPr>
            <a:r>
              <a:rPr lang="pl-PL" sz="1600" dirty="0"/>
              <a:t>− cel ogólny projektu; </a:t>
            </a:r>
          </a:p>
          <a:p>
            <a:pPr marL="180975" indent="0">
              <a:buNone/>
            </a:pPr>
            <a:r>
              <a:rPr lang="pl-PL" sz="1600" dirty="0"/>
              <a:t>− grupę docelową projektu; </a:t>
            </a:r>
          </a:p>
          <a:p>
            <a:pPr marL="180975" indent="0">
              <a:buNone/>
            </a:pPr>
            <a:r>
              <a:rPr lang="pl-PL" sz="1600" dirty="0"/>
              <a:t>− główne zadania, które zostaną zrealizowane w ramach projektu; </a:t>
            </a:r>
          </a:p>
          <a:p>
            <a:pPr marL="180975" indent="0">
              <a:buNone/>
            </a:pPr>
            <a:r>
              <a:rPr lang="pl-PL" sz="1600" dirty="0"/>
              <a:t>− główne rezultaty, które zostaną osiągnięte dzięki realizacji projektu.</a:t>
            </a:r>
          </a:p>
          <a:p>
            <a:pPr marL="180975" indent="0">
              <a:buNone/>
            </a:pPr>
            <a:endParaRPr lang="pl-PL" sz="1600" dirty="0"/>
          </a:p>
          <a:p>
            <a:pPr marL="180975" lvl="1" indent="0">
              <a:spcBef>
                <a:spcPts val="0"/>
              </a:spcBef>
              <a:buNone/>
            </a:pPr>
            <a:r>
              <a:rPr lang="pl-PL" sz="1600" b="1" dirty="0"/>
              <a:t>Pkt.7.9 </a:t>
            </a:r>
            <a:r>
              <a:rPr lang="pl-PL" sz="1600" dirty="0"/>
              <a:t> </a:t>
            </a:r>
            <a:r>
              <a:rPr lang="pl-PL" sz="1600" b="1" dirty="0"/>
              <a:t>Uzasadnienie dla częściowej kwalifikowalności VAT oraz podstawa prawna w przypadku całkowitej lub częściowej kwalifikowalności podatku VAT - </a:t>
            </a:r>
            <a:r>
              <a:rPr lang="pl-PL" sz="1600" dirty="0"/>
              <a:t>Wnioskodawca, który kwalifikuje jakikolwiek VAT przedstawia uzasadnienie zawierające podstawę prawną (z uwzględnieniem </a:t>
            </a:r>
            <a:r>
              <a:rPr lang="pl-PL" sz="1600" u="sng" dirty="0"/>
              <a:t>właściwego artykułu i ustępu ustawy</a:t>
            </a:r>
            <a:r>
              <a:rPr lang="pl-PL" sz="1600" dirty="0"/>
              <a:t>),</a:t>
            </a:r>
          </a:p>
          <a:p>
            <a:pPr marL="180975" lvl="1" indent="0">
              <a:spcBef>
                <a:spcPts val="0"/>
              </a:spcBef>
              <a:buNone/>
            </a:pPr>
            <a:endParaRPr lang="pl-PL" sz="1600" dirty="0"/>
          </a:p>
          <a:p>
            <a:pPr marL="180975" lvl="1" indent="0">
              <a:spcBef>
                <a:spcPts val="0"/>
              </a:spcBef>
              <a:buNone/>
            </a:pPr>
            <a:r>
              <a:rPr lang="pl-PL" sz="1600" b="1" dirty="0"/>
              <a:t>Załączniki do wniosku: </a:t>
            </a:r>
            <a:r>
              <a:rPr lang="pl-PL" sz="1600" dirty="0"/>
              <a:t>List intencyjny powinien zawierać wszystkie elementy zawarte w Regulaminie konkursu (zwłaszcza datę sporządzenia), upoważnienia, pełnomocnictwa,</a:t>
            </a:r>
          </a:p>
          <a:p>
            <a:pPr marL="180975" lvl="1" indent="0">
              <a:spcBef>
                <a:spcPts val="0"/>
              </a:spcBef>
              <a:buNone/>
            </a:pPr>
            <a:endParaRPr lang="pl-PL" sz="1600" dirty="0"/>
          </a:p>
          <a:p>
            <a:pPr marL="180975" lvl="1" indent="0">
              <a:spcBef>
                <a:spcPts val="0"/>
              </a:spcBef>
              <a:buNone/>
            </a:pPr>
            <a:r>
              <a:rPr lang="pl-PL" sz="1600" b="1" dirty="0"/>
              <a:t>Brak spójności pomiędzy informacjami dot. podmiotów odpowiedzialnych za realizację zadań </a:t>
            </a:r>
            <a:r>
              <a:rPr lang="pl-PL" sz="1600" dirty="0"/>
              <a:t>w pkt. 4.1 Zadania (Partnerzy realizujący zadanie) oraz w szczegółowym budżecie projektu w (kolumna Symbol partnera) są niespójne.</a:t>
            </a:r>
          </a:p>
          <a:p>
            <a:pPr marL="268288" lvl="1" indent="0">
              <a:spcBef>
                <a:spcPts val="0"/>
              </a:spcBef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2400" dirty="0"/>
          </a:p>
          <a:p>
            <a:endParaRPr lang="pl-PL" sz="1600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 	</a:t>
            </a:r>
            <a:r>
              <a:rPr lang="pl-PL" b="1" dirty="0"/>
              <a:t> </a:t>
            </a:r>
            <a:r>
              <a:rPr lang="pl-PL" sz="2400" dirty="0"/>
              <a:t>	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9CEC90A-7410-4EEC-AF36-37574FCC5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134119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611560" y="1844824"/>
            <a:ext cx="8229600" cy="374441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Najczęstsze błędy na etapie oceny formalnej w zakresie: </a:t>
            </a:r>
          </a:p>
          <a:p>
            <a:pPr marL="342900" indent="-342900">
              <a:buClr>
                <a:srgbClr val="C00000"/>
              </a:buClr>
              <a:buFont typeface="Wingdings 2" panose="05020102010507070707" pitchFamily="18" charset="2"/>
              <a:buChar char="Ò"/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kryteriów formalnych  </a:t>
            </a:r>
          </a:p>
          <a:p>
            <a:pPr marL="342900" indent="-342900">
              <a:buClr>
                <a:srgbClr val="C00000"/>
              </a:buClr>
              <a:buFont typeface="Wingdings 2" panose="05020102010507070707" pitchFamily="18" charset="2"/>
              <a:buChar char="Ò"/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kryteriów dostępu</a:t>
            </a:r>
          </a:p>
          <a:p>
            <a:pPr>
              <a:buClr>
                <a:srgbClr val="C00000"/>
              </a:buClr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C00000"/>
              </a:buClr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Clr>
                <a:srgbClr val="C00000"/>
              </a:buClr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W definicji kryterium podano informację o ewentualnej możliwości korekty wniosku.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4D99293-0C14-4794-80C9-D0C0EDF67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36</a:t>
            </a:fld>
            <a:endParaRPr lang="pl-PL" altLang="pl-PL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496944" cy="504056"/>
          </a:xfrm>
        </p:spPr>
        <p:txBody>
          <a:bodyPr/>
          <a:lstStyle/>
          <a:p>
            <a:pPr>
              <a:defRPr/>
            </a:pPr>
            <a:b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b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28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ROZLICZANIE KOSZTÓW BEZPOŚREDNICH NA PODSTAWIE RZECZYWIŚCIE PONIESIONYCH WYDATKÓW.</a:t>
            </a:r>
            <a:br>
              <a:rPr lang="pl-PL" sz="3200" dirty="0"/>
            </a:br>
            <a:endParaRPr lang="pl-PL" sz="3200" b="1" dirty="0">
              <a:solidFill>
                <a:srgbClr val="FF0000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" name="Prostokąt zaokrąglony 3">
            <a:extLst>
              <a:ext uri="{FF2B5EF4-FFF2-40B4-BE49-F238E27FC236}">
                <a16:creationId xmlns:a16="http://schemas.microsoft.com/office/drawing/2014/main" id="{B9F104DC-16C7-4763-BC09-1552B1481537}"/>
              </a:ext>
            </a:extLst>
          </p:cNvPr>
          <p:cNvSpPr/>
          <p:nvPr/>
        </p:nvSpPr>
        <p:spPr>
          <a:xfrm>
            <a:off x="402737" y="2141795"/>
            <a:ext cx="8496944" cy="614963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accent2">
                  <a:lumMod val="75000"/>
                </a:schemeClr>
              </a:buClr>
              <a:buSzPct val="200000"/>
              <a:buFont typeface="Wingdings 2" pitchFamily="18" charset="2"/>
              <a:buChar char=""/>
            </a:pPr>
            <a:endParaRPr lang="pl-PL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B00138BA-C290-4E1A-9BE4-C80F32A8E1F5}"/>
              </a:ext>
            </a:extLst>
          </p:cNvPr>
          <p:cNvSpPr/>
          <p:nvPr/>
        </p:nvSpPr>
        <p:spPr>
          <a:xfrm>
            <a:off x="567617" y="2925664"/>
            <a:ext cx="8144887" cy="3919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339933"/>
              </a:buClr>
              <a:buFont typeface="Wingdings" panose="05000000000000000000" pitchFamily="2" charset="2"/>
              <a:buChar char="ü"/>
            </a:pPr>
            <a:endParaRPr lang="pl-PL" sz="16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39933"/>
              </a:buClr>
              <a:buSzPct val="15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00B050"/>
                </a:solidFill>
              </a:rPr>
              <a:t>NOWOŚĆ: </a:t>
            </a:r>
            <a:r>
              <a:rPr lang="pl-PL" dirty="0"/>
              <a:t>Beneficjent rozlicza koszty bezpośrednie w projekcie wyłącznie na podstawie rzeczywiście poniesionych wydatków.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We wnioskach składanych </a:t>
            </a:r>
            <a:b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w niniejszym konkursie nie ma możliwości rozliczania kosztów bezpośrednich kwotami ryczałtowymi. </a:t>
            </a:r>
            <a:r>
              <a:rPr lang="pl-PL" b="1" dirty="0"/>
              <a:t>Zmiana sposobu rozliczania kosztów bezpośrednich nie jest możliwa. </a:t>
            </a:r>
            <a:endParaRPr lang="pl-PL" sz="1400" i="1" dirty="0"/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sz="1400" i="1" dirty="0"/>
              <a:t>Zmiana wynika z aktualizacji Wytycznych w zakresie kwalifikowalności. Wprowadzona została również większa wartość minimalna projektu (550 000 PLN), która wyklucza projekty ryczałtowe (o wartości dofinansowania nieprzekraczającej 100 000 euro)</a:t>
            </a:r>
          </a:p>
          <a:p>
            <a:pPr marL="342900" indent="-342900">
              <a:buClr>
                <a:srgbClr val="339933"/>
              </a:buClr>
              <a:buSzPct val="250000"/>
              <a:buFont typeface="Wingdings" panose="05000000000000000000" pitchFamily="2" charset="2"/>
              <a:buChar char="ü"/>
            </a:pPr>
            <a:endParaRPr lang="pl-PL" dirty="0"/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64B480CB-BDE4-48AD-95E2-23302D02D869}"/>
              </a:ext>
            </a:extLst>
          </p:cNvPr>
          <p:cNvSpPr/>
          <p:nvPr/>
        </p:nvSpPr>
        <p:spPr>
          <a:xfrm>
            <a:off x="567618" y="2287213"/>
            <a:ext cx="8009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</a:pPr>
            <a:r>
              <a:rPr lang="pl-PL" dirty="0"/>
              <a:t> Stosowanie niewłaściwej formy rozliczania wydatków</a:t>
            </a:r>
            <a:endParaRPr lang="pl-PL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Prostokąt zaokrąglony 4">
            <a:extLst>
              <a:ext uri="{FF2B5EF4-FFF2-40B4-BE49-F238E27FC236}">
                <a16:creationId xmlns:a16="http://schemas.microsoft.com/office/drawing/2014/main" id="{1AFDB3AF-9680-45EE-9A74-3F08DA1C91A4}"/>
              </a:ext>
            </a:extLst>
          </p:cNvPr>
          <p:cNvSpPr/>
          <p:nvPr/>
        </p:nvSpPr>
        <p:spPr>
          <a:xfrm>
            <a:off x="395536" y="3200619"/>
            <a:ext cx="8496944" cy="3396733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2AD9EB25-499D-4CB9-AAB7-EAA3BDD81C08}"/>
              </a:ext>
            </a:extLst>
          </p:cNvPr>
          <p:cNvSpPr/>
          <p:nvPr/>
        </p:nvSpPr>
        <p:spPr>
          <a:xfrm>
            <a:off x="1835696" y="2178322"/>
            <a:ext cx="1296144" cy="12506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F98B1AFD-4F07-431B-8AC1-92C5DE172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42332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WYBÓR PARTNERA W PROJEKCIE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endParaRPr lang="pl-PL" sz="2400" dirty="0"/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1916832"/>
            <a:ext cx="8136904" cy="374441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339933"/>
              </a:buClr>
              <a:buSzPct val="200000"/>
            </a:pPr>
            <a:r>
              <a:rPr lang="pl-PL" sz="2400" dirty="0">
                <a:solidFill>
                  <a:schemeClr val="tx1"/>
                </a:solidFill>
              </a:rPr>
              <a:t>W przypadku każdego partnerstwa wybór partnerów do projektu musi nastąpić przed złożeniem wniosku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o dofinansowanie.</a:t>
            </a:r>
          </a:p>
          <a:p>
            <a:pPr>
              <a:buClr>
                <a:srgbClr val="339933"/>
              </a:buClr>
              <a:buSzPct val="200000"/>
            </a:pPr>
            <a:endParaRPr lang="pl-PL" sz="2400" dirty="0">
              <a:solidFill>
                <a:schemeClr val="tx1"/>
              </a:solidFill>
            </a:endParaRPr>
          </a:p>
          <a:p>
            <a:pPr>
              <a:buClr>
                <a:srgbClr val="339933"/>
              </a:buClr>
              <a:buSzPct val="200000"/>
            </a:pPr>
            <a:r>
              <a:rPr lang="pl-PL" sz="2400" dirty="0">
                <a:solidFill>
                  <a:schemeClr val="tx1"/>
                </a:solidFill>
              </a:rPr>
              <a:t>Kryterium będzie weryfikowane na podstawie zapisów wniosku o dofinansowanie oraz dokumentów załączonych do wniosku.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F7F24B9-DEEE-4A82-B054-BD6434F1E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243152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WYBÓR PARTNERA W PROJEKCIE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251520" y="1484784"/>
            <a:ext cx="8589640" cy="93610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Brak przedstawienia wymaganych i wystarczających dokumentów, dotyczących wyboru Partnera projektu</a:t>
            </a:r>
          </a:p>
        </p:txBody>
      </p:sp>
      <p:sp>
        <p:nvSpPr>
          <p:cNvPr id="7" name="Mnożenie 6"/>
          <p:cNvSpPr/>
          <p:nvPr/>
        </p:nvSpPr>
        <p:spPr>
          <a:xfrm>
            <a:off x="489098" y="1482627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8" name="Prostokąt zaokrąglony 4">
            <a:extLst>
              <a:ext uri="{FF2B5EF4-FFF2-40B4-BE49-F238E27FC236}">
                <a16:creationId xmlns:a16="http://schemas.microsoft.com/office/drawing/2014/main" id="{23BE1A4A-F842-4A4A-B4E5-7D45B960F9A0}"/>
              </a:ext>
            </a:extLst>
          </p:cNvPr>
          <p:cNvSpPr/>
          <p:nvPr/>
        </p:nvSpPr>
        <p:spPr>
          <a:xfrm>
            <a:off x="251520" y="2564903"/>
            <a:ext cx="8589640" cy="3744417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przypadku, gdy </a:t>
            </a:r>
            <a:r>
              <a:rPr lang="pl-PL" u="sng" dirty="0">
                <a:solidFill>
                  <a:schemeClr val="tx1"/>
                </a:solidFill>
              </a:rPr>
              <a:t>podmiotem inicjującym</a:t>
            </a:r>
            <a:r>
              <a:rPr lang="pl-PL" dirty="0">
                <a:solidFill>
                  <a:schemeClr val="tx1"/>
                </a:solidFill>
              </a:rPr>
              <a:t> partnerstwo </a:t>
            </a:r>
            <a:r>
              <a:rPr lang="pl-PL" b="1" dirty="0">
                <a:solidFill>
                  <a:schemeClr val="tx1"/>
                </a:solidFill>
              </a:rPr>
              <a:t>nie jest podmiot z sektora finansów publicznych</a:t>
            </a:r>
            <a:r>
              <a:rPr lang="pl-PL" dirty="0">
                <a:solidFill>
                  <a:schemeClr val="tx1"/>
                </a:solidFill>
              </a:rPr>
              <a:t> lub </a:t>
            </a:r>
            <a:r>
              <a:rPr lang="pl-PL" u="sng" dirty="0">
                <a:solidFill>
                  <a:schemeClr val="tx1"/>
                </a:solidFill>
              </a:rPr>
              <a:t>podmiotem inicjującym</a:t>
            </a:r>
            <a:r>
              <a:rPr lang="pl-PL" dirty="0">
                <a:solidFill>
                  <a:schemeClr val="tx1"/>
                </a:solidFill>
              </a:rPr>
              <a:t> partnerstwo </a:t>
            </a:r>
            <a:r>
              <a:rPr lang="pl-PL" b="1" dirty="0">
                <a:solidFill>
                  <a:schemeClr val="tx1"/>
                </a:solidFill>
              </a:rPr>
              <a:t>jest podmiot z sektora finansów publicznych</a:t>
            </a:r>
            <a:r>
              <a:rPr lang="pl-PL" dirty="0">
                <a:solidFill>
                  <a:schemeClr val="tx1"/>
                </a:solidFill>
              </a:rPr>
              <a:t> i dokonuje on wyboru </a:t>
            </a:r>
            <a:r>
              <a:rPr lang="pl-PL" b="1" dirty="0">
                <a:solidFill>
                  <a:schemeClr val="tx1"/>
                </a:solidFill>
              </a:rPr>
              <a:t>partnerów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również z sektora finansów publicznych </a:t>
            </a:r>
            <a:r>
              <a:rPr lang="pl-PL" dirty="0">
                <a:solidFill>
                  <a:schemeClr val="tx1"/>
                </a:solidFill>
              </a:rPr>
              <a:t>- minimalny zakres informacji, który powinien zawierać dokument, potwierdzający prawidłowość dokonania wyboru partnerów, obejmuje:</a:t>
            </a:r>
          </a:p>
          <a:p>
            <a:r>
              <a:rPr lang="pl-PL" dirty="0">
                <a:solidFill>
                  <a:schemeClr val="tx1"/>
                </a:solidFill>
              </a:rPr>
              <a:t>       - datę sporządzenia/podpisania dokumentu;</a:t>
            </a:r>
          </a:p>
          <a:p>
            <a:pPr marL="355600" indent="-355600"/>
            <a:r>
              <a:rPr lang="pl-PL" dirty="0">
                <a:solidFill>
                  <a:schemeClr val="tx1"/>
                </a:solidFill>
              </a:rPr>
              <a:t>       - wskazanie stron (podmiotów), które oświadczają chęć wspólnej                 </a:t>
            </a:r>
          </a:p>
          <a:p>
            <a:pPr marL="355600" indent="-355600"/>
            <a:r>
              <a:rPr lang="pl-PL" dirty="0">
                <a:solidFill>
                  <a:schemeClr val="tx1"/>
                </a:solidFill>
              </a:rPr>
              <a:t>	   realizacji projektu z wyróżnieniem Partnera Wiodącego;</a:t>
            </a:r>
          </a:p>
          <a:p>
            <a:r>
              <a:rPr lang="pl-PL" dirty="0">
                <a:solidFill>
                  <a:schemeClr val="tx1"/>
                </a:solidFill>
              </a:rPr>
              <a:t>       - tytuł projektu, który strony zdecydowały się realizować wspólnie;</a:t>
            </a:r>
          </a:p>
          <a:p>
            <a:r>
              <a:rPr lang="pl-PL" dirty="0">
                <a:solidFill>
                  <a:schemeClr val="tx1"/>
                </a:solidFill>
              </a:rPr>
              <a:t>       - oświadczenie o chęci wspólnej realizacji przedmiotowego projektu;</a:t>
            </a:r>
          </a:p>
          <a:p>
            <a:r>
              <a:rPr lang="pl-PL" dirty="0">
                <a:solidFill>
                  <a:schemeClr val="tx1"/>
                </a:solidFill>
              </a:rPr>
              <a:t>       - podpisy wszystkich stron partnerstwa.</a:t>
            </a:r>
          </a:p>
          <a:p>
            <a:r>
              <a:rPr lang="pl-PL" dirty="0">
                <a:solidFill>
                  <a:schemeClr val="tx1"/>
                </a:solidFill>
              </a:rPr>
              <a:t>    Dokument może mieć formę np. listu intencyjnego, oświadczenia.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B7ACA2F-B99A-4164-8A53-AFD168466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15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717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8486" y="4049566"/>
            <a:ext cx="8229600" cy="2640902"/>
          </a:xfrm>
          <a:noFill/>
        </p:spPr>
      </p:pic>
      <p:sp>
        <p:nvSpPr>
          <p:cNvPr id="4" name="Prostokąt zaokrąglony 3"/>
          <p:cNvSpPr/>
          <p:nvPr/>
        </p:nvSpPr>
        <p:spPr>
          <a:xfrm>
            <a:off x="251520" y="1124744"/>
            <a:ext cx="8712968" cy="2808312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1"/>
                </a:solidFill>
              </a:rPr>
              <a:t>Wnioski o dofinansowanie w ramach Regionalnego Programu Operacyjnego Województwa Dolnośląskiego 2014-2020 należy wypełnić i złożyć poprzez narzędzie informatyczne o nazwie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System Obsługi Wniosków Aplikacyjnych EFS (SOWA)</a:t>
            </a:r>
          </a:p>
          <a:p>
            <a:pPr algn="ctr">
              <a:defRPr/>
            </a:pPr>
            <a:r>
              <a:rPr lang="pl-PL" sz="2400" dirty="0">
                <a:solidFill>
                  <a:schemeClr val="tx1"/>
                </a:solidFill>
              </a:rPr>
              <a:t>(brak konieczności składania wersji papierowej do IOK)</a:t>
            </a:r>
          </a:p>
          <a:p>
            <a:pPr algn="ctr">
              <a:defRPr/>
            </a:pPr>
            <a:r>
              <a:rPr lang="pl-PL" sz="3200" b="1" i="1" dirty="0">
                <a:solidFill>
                  <a:srgbClr val="C00000"/>
                </a:solidFill>
              </a:rPr>
              <a:t>www.generator-efs.dolnyslask.pl</a:t>
            </a:r>
            <a:endParaRPr lang="pl-PL" sz="3200" i="1" dirty="0">
              <a:solidFill>
                <a:srgbClr val="C00000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17092F5-BC58-4A72-8378-637B9314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</a:t>
            </a:fld>
            <a:endParaRPr lang="pl-PL" alt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9D18DD21-D82B-413A-B510-BDDD8C4DD4F5}"/>
              </a:ext>
            </a:extLst>
          </p:cNvPr>
          <p:cNvSpPr/>
          <p:nvPr/>
        </p:nvSpPr>
        <p:spPr>
          <a:xfrm>
            <a:off x="7175008" y="5229200"/>
            <a:ext cx="50405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91552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WYBÓR PARTNERA W PROJEKCIE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564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187184" y="1484784"/>
            <a:ext cx="8517632" cy="655563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eaLnBrk="1" fontAlgn="t" hangingPunct="1">
              <a:buClr>
                <a:srgbClr val="C00000"/>
              </a:buClr>
              <a:buFont typeface="Wingdings 2" panose="05020102010507070707" pitchFamily="18" charset="2"/>
              <a:buChar char="Ò"/>
              <a:defRPr/>
            </a:pPr>
            <a:r>
              <a:rPr lang="pl-PL" dirty="0">
                <a:solidFill>
                  <a:schemeClr val="tx1"/>
                </a:solidFill>
              </a:rPr>
              <a:t> Brak przedstawienia wymaganych i wystarczających dokumentów dotyczących wyboru Partnera projektu</a:t>
            </a:r>
            <a:endParaRPr lang="pl-PL" sz="1600" i="1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Prostokąt zaokrąglony 4">
            <a:extLst>
              <a:ext uri="{FF2B5EF4-FFF2-40B4-BE49-F238E27FC236}">
                <a16:creationId xmlns:a16="http://schemas.microsoft.com/office/drawing/2014/main" id="{F9E0DA2A-886A-4D04-BA03-8E243C51B62C}"/>
              </a:ext>
            </a:extLst>
          </p:cNvPr>
          <p:cNvSpPr/>
          <p:nvPr/>
        </p:nvSpPr>
        <p:spPr>
          <a:xfrm>
            <a:off x="125239" y="2140347"/>
            <a:ext cx="8784976" cy="4581128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tx1"/>
                </a:solidFill>
              </a:rPr>
              <a:t>	</a:t>
            </a:r>
          </a:p>
          <a:p>
            <a:pPr>
              <a:buClr>
                <a:srgbClr val="339933"/>
              </a:buClr>
              <a:buSzPct val="200000"/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Gdy </a:t>
            </a:r>
            <a:r>
              <a:rPr lang="pl-PL" u="sng" dirty="0">
                <a:solidFill>
                  <a:schemeClr val="tx1"/>
                </a:solidFill>
              </a:rPr>
              <a:t>podmiotem inicjującym</a:t>
            </a:r>
            <a:r>
              <a:rPr lang="pl-PL" dirty="0">
                <a:solidFill>
                  <a:schemeClr val="tx1"/>
                </a:solidFill>
              </a:rPr>
              <a:t> partnerstwo </a:t>
            </a:r>
            <a:r>
              <a:rPr lang="pl-PL" b="1" dirty="0">
                <a:solidFill>
                  <a:schemeClr val="tx1"/>
                </a:solidFill>
              </a:rPr>
              <a:t>jest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podmiot z sektora finansów publicznych w rozumieniu przepisów o finansach publicznych</a:t>
            </a:r>
            <a:r>
              <a:rPr lang="pl-PL" dirty="0">
                <a:solidFill>
                  <a:schemeClr val="tx1"/>
                </a:solidFill>
              </a:rPr>
              <a:t> i dokonuje on wyboru </a:t>
            </a:r>
            <a:r>
              <a:rPr lang="pl-PL" b="1" dirty="0">
                <a:solidFill>
                  <a:schemeClr val="tx1"/>
                </a:solidFill>
              </a:rPr>
              <a:t>partnerów spośród podmiotów </a:t>
            </a:r>
            <a:r>
              <a:rPr lang="pl-PL" b="1" u="sng" dirty="0">
                <a:solidFill>
                  <a:schemeClr val="tx1"/>
                </a:solidFill>
              </a:rPr>
              <a:t>spoza sektora finansów publicznych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- do wniosku należy załączyć dokumenty potwierdzające przeprowadzenie procedury wyboru partnera z zachowaniem </a:t>
            </a:r>
            <a:r>
              <a:rPr lang="pl-PL" b="1" dirty="0">
                <a:solidFill>
                  <a:schemeClr val="tx1"/>
                </a:solidFill>
              </a:rPr>
              <a:t>zasady przejrzystości i równego traktowania</a:t>
            </a:r>
            <a:r>
              <a:rPr lang="pl-PL" dirty="0">
                <a:solidFill>
                  <a:schemeClr val="tx1"/>
                </a:solidFill>
              </a:rPr>
              <a:t>, w szczególności zgodnie z zasadami określonymi w art. 33 ust. 2 ustawy wdrożeniowej oraz dokonanie wyboru partnera przed datą złożenia wniosku o dofinansowanie, tj. co najmniej następujące dokumenty:</a:t>
            </a:r>
          </a:p>
          <a:p>
            <a:r>
              <a:rPr lang="pl-PL" dirty="0">
                <a:solidFill>
                  <a:schemeClr val="tx1"/>
                </a:solidFill>
              </a:rPr>
              <a:t>- wydruk ogłoszenia otwartego naboru partnerów ze strony internetowej Wnioskodawcy lub wskazanie we wniosku o dofinansowanie linka, pod którym zamieszczono ogłoszenie;</a:t>
            </a:r>
          </a:p>
          <a:p>
            <a:r>
              <a:rPr lang="pl-PL" dirty="0">
                <a:solidFill>
                  <a:schemeClr val="tx1"/>
                </a:solidFill>
              </a:rPr>
              <a:t>- wydruk informacji o podmiotach wybranych do pełnienia funkcji partnera ze strony internetowej Wnioskodawcy lub wskazanie we wniosku o dofinansowanie linka, pod którym zamieszczono informację;</a:t>
            </a:r>
          </a:p>
          <a:p>
            <a:r>
              <a:rPr lang="pl-PL" dirty="0">
                <a:solidFill>
                  <a:schemeClr val="tx1"/>
                </a:solidFill>
              </a:rPr>
              <a:t>- skan potwierdzonej za zgodność z oryginałem wybranej oferty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4A9738A-62E1-4D71-9B46-E11BE29BE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328538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484784"/>
            <a:ext cx="8496944" cy="223224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C00000"/>
              </a:buClr>
              <a:buFont typeface="Wingdings 2" panose="05020102010507070707" pitchFamily="18" charset="2"/>
              <a:buChar char="Ò"/>
            </a:pPr>
            <a:r>
              <a:rPr lang="pl-PL" sz="1600" dirty="0">
                <a:solidFill>
                  <a:schemeClr val="tx1"/>
                </a:solidFill>
              </a:rPr>
              <a:t>Brak oświadczenia wskazującego, że przeprowadzono </a:t>
            </a:r>
            <a:r>
              <a:rPr lang="pl-PL" sz="1600" i="1" dirty="0">
                <a:solidFill>
                  <a:schemeClr val="tx1"/>
                </a:solidFill>
              </a:rPr>
              <a:t>Diagnozę potrzeb edukacyjnych</a:t>
            </a:r>
            <a:r>
              <a:rPr lang="pl-PL" sz="1600" dirty="0">
                <a:solidFill>
                  <a:schemeClr val="tx1"/>
                </a:solidFill>
              </a:rPr>
              <a:t> dla szkoły/szkół oraz że </a:t>
            </a:r>
            <a:r>
              <a:rPr lang="pl-PL" sz="1600" i="1" dirty="0">
                <a:solidFill>
                  <a:schemeClr val="tx1"/>
                </a:solidFill>
              </a:rPr>
              <a:t>Diagnoza</a:t>
            </a:r>
            <a:r>
              <a:rPr lang="pl-PL" sz="1600" dirty="0">
                <a:solidFill>
                  <a:schemeClr val="tx1"/>
                </a:solidFill>
              </a:rPr>
              <a:t> została zatwierdzona przez organ prowadzący szkołę.</a:t>
            </a:r>
          </a:p>
          <a:p>
            <a:pPr>
              <a:buClr>
                <a:srgbClr val="C00000"/>
              </a:buClr>
            </a:pPr>
            <a:endParaRPr lang="pl-PL" sz="1600" dirty="0">
              <a:solidFill>
                <a:schemeClr val="tx1"/>
              </a:solidFill>
            </a:endParaRPr>
          </a:p>
          <a:p>
            <a:pPr marL="285750" indent="-285750">
              <a:buClr>
                <a:srgbClr val="C00000"/>
              </a:buClr>
              <a:buFont typeface="Wingdings 2" panose="05020102010507070707" pitchFamily="18" charset="2"/>
              <a:buChar char="Ò"/>
            </a:pPr>
            <a:r>
              <a:rPr lang="pl-PL" sz="1600" dirty="0">
                <a:solidFill>
                  <a:schemeClr val="tx1"/>
                </a:solidFill>
              </a:rPr>
              <a:t>Gdy w projekcie zaplanowano zakup wyposażenia pracowni lub warsztatów szkolnych, brak oświadczenia wskazującego, że przeprowadzona </a:t>
            </a:r>
            <a:r>
              <a:rPr lang="pl-PL" sz="1600" i="1" dirty="0">
                <a:solidFill>
                  <a:schemeClr val="tx1"/>
                </a:solidFill>
              </a:rPr>
              <a:t>Diagnoza potrzeb edukacyjnych </a:t>
            </a:r>
            <a:r>
              <a:rPr lang="pl-PL" sz="1600" dirty="0">
                <a:solidFill>
                  <a:schemeClr val="tx1"/>
                </a:solidFill>
              </a:rPr>
              <a:t>zawiera wnioski z przeprowadzonego spisu inwentarza oraz oceny stanu technicznego posiadanego wyposażenia</a:t>
            </a:r>
            <a:r>
              <a:rPr lang="pl-PL" dirty="0">
                <a:solidFill>
                  <a:schemeClr val="tx1"/>
                </a:solidFill>
              </a:rPr>
              <a:t>. 	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80728"/>
            <a:ext cx="8888220" cy="504056"/>
          </a:xfrm>
        </p:spPr>
        <p:txBody>
          <a:bodyPr/>
          <a:lstStyle/>
          <a:p>
            <a:pPr>
              <a:defRPr/>
            </a:pPr>
            <a:r>
              <a:rPr lang="pl-PL" sz="28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KRYTERIUM DIAGNOZY POTRZEB EDUKACYJNYCH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822268"/>
            <a:ext cx="8496944" cy="2736304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Wnioskodawca jest zobowiązany na etapie przygotowywania wniosku opracować </a:t>
            </a:r>
            <a:r>
              <a:rPr lang="pl-PL" sz="1600" i="1" dirty="0">
                <a:solidFill>
                  <a:schemeClr val="tx1"/>
                </a:solidFill>
              </a:rPr>
              <a:t>Diagnozę potrzeb edukacyjnych. </a:t>
            </a:r>
            <a:r>
              <a:rPr lang="pl-PL" sz="1600" dirty="0">
                <a:solidFill>
                  <a:schemeClr val="tx1"/>
                </a:solidFill>
              </a:rPr>
              <a:t>Oświadczenie, że przeprowadzono Diagnozę potrzeb edukacyjnych, która została zatwierdzona przez organ prowadzący, musi zostać zawarte w treści wniosku o dofinansowanie. </a:t>
            </a: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Gdy Wnioskodawca planuje zakup wyposażenia pracowni lub warsztatów szkolnych w treści wniosku należy zawrzeć oświadczenie, wskazujące, że przeprowadzona </a:t>
            </a:r>
            <a:r>
              <a:rPr lang="pl-PL" sz="1600" i="1" dirty="0">
                <a:solidFill>
                  <a:schemeClr val="tx1"/>
                </a:solidFill>
              </a:rPr>
              <a:t>Diagnoza potrzeb edukacyjnych</a:t>
            </a:r>
            <a:r>
              <a:rPr lang="pl-PL" sz="1600" dirty="0">
                <a:solidFill>
                  <a:schemeClr val="tx1"/>
                </a:solidFill>
              </a:rPr>
              <a:t> zawiera wnioski z przeprowadzonego spisu inwentarza oraz oceny stanu technicznego posiadanego wyposażenia.</a:t>
            </a:r>
          </a:p>
          <a:p>
            <a:pPr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i="1" dirty="0">
              <a:solidFill>
                <a:schemeClr val="tx1"/>
              </a:solidFill>
            </a:endParaRPr>
          </a:p>
          <a:p>
            <a:pPr>
              <a:buClr>
                <a:srgbClr val="008000"/>
              </a:buClr>
              <a:buSzPct val="200000"/>
            </a:pPr>
            <a:endParaRPr lang="pl-PL" i="1" dirty="0">
              <a:solidFill>
                <a:schemeClr val="tx1"/>
              </a:solidFill>
            </a:endParaRPr>
          </a:p>
          <a:p>
            <a:pPr>
              <a:buClr>
                <a:srgbClr val="008000"/>
              </a:buClr>
              <a:buSzPct val="200000"/>
            </a:pP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8A9A903A-72CA-4149-BE4A-41866DEE1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293906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484785"/>
            <a:ext cx="8496944" cy="216023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C00000"/>
              </a:buClr>
              <a:buFont typeface="Wingdings 2" panose="05020102010507070707" pitchFamily="18" charset="2"/>
              <a:buChar char="Ò"/>
            </a:pPr>
            <a:r>
              <a:rPr lang="pl-PL" sz="1600" dirty="0">
                <a:solidFill>
                  <a:schemeClr val="tx1"/>
                </a:solidFill>
              </a:rPr>
              <a:t>Czy projekt zakłada, że co najmniej 70% wszystkich uczniów i słuchaczy objętych wsparciem w projekcie weźmie udział w stażach uczniowskich u pracodawców?</a:t>
            </a:r>
          </a:p>
          <a:p>
            <a:endParaRPr lang="pl-PL" sz="1400" dirty="0">
              <a:solidFill>
                <a:schemeClr val="tx1"/>
              </a:solidFill>
            </a:endParaRPr>
          </a:p>
          <a:p>
            <a:r>
              <a:rPr lang="pl-PL" sz="1600" dirty="0">
                <a:solidFill>
                  <a:schemeClr val="tx1"/>
                </a:solidFill>
              </a:rPr>
              <a:t>69,4%  </a:t>
            </a:r>
            <a:r>
              <a:rPr lang="pl-PL" sz="3200" b="1" dirty="0">
                <a:solidFill>
                  <a:srgbClr val="C00000"/>
                </a:solidFill>
              </a:rPr>
              <a:t>≠</a:t>
            </a:r>
            <a:r>
              <a:rPr lang="pl-PL" sz="1600" dirty="0">
                <a:solidFill>
                  <a:schemeClr val="tx1"/>
                </a:solidFill>
              </a:rPr>
              <a:t> co najmniej 70% - wskazywana liczba osób, biorących udział w stażach nie stanowiła 70% uczestników projektu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KRYTERIUM FORMY WSPARCIA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789040"/>
            <a:ext cx="8496944" cy="2778988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23528" y="4681589"/>
            <a:ext cx="8373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  <a:buSzPct val="200000"/>
            </a:pP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40332" y="3881370"/>
            <a:ext cx="83736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  <a:buSzPct val="200000"/>
            </a:pPr>
            <a:endParaRPr lang="pl-PL" dirty="0"/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latin typeface="+mn-lt"/>
              </a:rPr>
              <a:t>kryterium dotyczy tylko uczniów i słuchaczy – wartość 70% należy liczyć od liczby wszystkich uczniów i słuchaczy, objętych wsparciem,</a:t>
            </a:r>
          </a:p>
          <a:p>
            <a:pPr>
              <a:buClr>
                <a:srgbClr val="008000"/>
              </a:buClr>
              <a:buSzPct val="200000"/>
            </a:pPr>
            <a:endParaRPr lang="pl-PL" sz="1600" dirty="0">
              <a:latin typeface="+mn-lt"/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latin typeface="+mn-lt"/>
              </a:rPr>
              <a:t>min. 70% uczniów i słuchaczy, wspieranych w projekcie, weźmie udział w stażach uczniowskich  u pracodawców,</a:t>
            </a: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latin typeface="+mn-lt"/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/>
              <a:t>każde zwiększenie liczby uczniów i słuchaczy objętych wsparciem w trakcie realizacji projektu powinno skutkować adekwatnym zwiększeniem liczby uczniów i słuchaczy odbywających staż uczniowski. </a:t>
            </a:r>
            <a:endParaRPr lang="pl-PL" sz="1600" dirty="0">
              <a:latin typeface="+mn-lt"/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289BDEFF-3E9C-478A-9725-9F1D1991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761657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23528" y="4681589"/>
            <a:ext cx="8373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  <a:buSzPct val="200000"/>
            </a:pPr>
            <a:endParaRPr lang="pl-PL" dirty="0"/>
          </a:p>
        </p:txBody>
      </p:sp>
      <p:sp>
        <p:nvSpPr>
          <p:cNvPr id="11" name="Symbol zastępczy zawartości 3">
            <a:extLst>
              <a:ext uri="{FF2B5EF4-FFF2-40B4-BE49-F238E27FC236}">
                <a16:creationId xmlns:a16="http://schemas.microsoft.com/office/drawing/2014/main" id="{AFE1203D-0DAA-4691-BC23-0A5228300917}"/>
              </a:ext>
            </a:extLst>
          </p:cNvPr>
          <p:cNvSpPr txBox="1">
            <a:spLocks/>
          </p:cNvSpPr>
          <p:nvPr/>
        </p:nvSpPr>
        <p:spPr bwMode="auto">
          <a:xfrm>
            <a:off x="611560" y="2708920"/>
            <a:ext cx="8229600" cy="1872208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57200" indent="-457200" algn="ctr">
              <a:buClr>
                <a:srgbClr val="C00000"/>
              </a:buClr>
              <a:buFont typeface="Wingdings 2" panose="05020102010507070707" pitchFamily="18" charset="2"/>
              <a:buChar char="Ò"/>
              <a:defRPr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Błędy w zakresie kryteriów horyzontalnych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60007E7-870F-4A7C-A8A2-797A3761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390117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272EF7E-C584-44E6-AC8E-A1542DD5B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44</a:t>
            </a:fld>
            <a:endParaRPr lang="pl-PL" altLang="pl-PL"/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534379" y="1146448"/>
            <a:ext cx="8272703" cy="1274441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indent="-285750">
              <a:buClr>
                <a:srgbClr val="C00000"/>
              </a:buClr>
              <a:buFont typeface="Wingdings 2" panose="05020102010507070707" pitchFamily="18" charset="2"/>
              <a:buChar char="Ò"/>
              <a:defRPr/>
            </a:pPr>
            <a:r>
              <a:rPr lang="pl-PL" dirty="0">
                <a:solidFill>
                  <a:schemeClr val="tx1"/>
                </a:solidFill>
              </a:rPr>
              <a:t>Brak konkretnych informacji na temat stosowania zasady równości szans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niedyskryminacji w projekcie, używanie ogólnikowych zapisów, np. projekt będzie zarządzany równościowo, projekt będzie dostępny dla osób niepełnosprawnych, rekrutacja będzie uwzględniać potrzeby osób z </a:t>
            </a:r>
            <a:r>
              <a:rPr lang="pl-PL" dirty="0" err="1">
                <a:solidFill>
                  <a:schemeClr val="tx1"/>
                </a:solidFill>
              </a:rPr>
              <a:t>niepełnosprawnościami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3"/>
          <p:cNvSpPr txBox="1">
            <a:spLocks/>
          </p:cNvSpPr>
          <p:nvPr/>
        </p:nvSpPr>
        <p:spPr bwMode="auto">
          <a:xfrm>
            <a:off x="534379" y="2550606"/>
            <a:ext cx="8272704" cy="4046746"/>
          </a:xfrm>
          <a:prstGeom prst="roundRect">
            <a:avLst/>
          </a:prstGeom>
          <a:ln>
            <a:solidFill>
              <a:srgbClr val="339933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339933"/>
              </a:buClr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Clr>
                <a:srgbClr val="339933"/>
              </a:buClr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Należy wskazać konkretne przykłady, które będą świadczyć o stosowaniu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projekcie zasady równości szans i niedyskryminacji, m.in.: 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działania w ramach rekrutacji, które zapewnią dostępność projektu dla osób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niepełnosprawnościami, 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działania w ramach rekrutacji, które będą niwelować ewentualne bariery równościowe,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wskazanie barier utrudniających lub uniemożliwiających udział w projekcie osobom z </a:t>
            </a:r>
            <a:r>
              <a:rPr lang="pl-PL" dirty="0" err="1">
                <a:solidFill>
                  <a:schemeClr val="tx1"/>
                </a:solidFill>
              </a:rPr>
              <a:t>niepełnosprawnościami</a:t>
            </a:r>
            <a:r>
              <a:rPr lang="pl-PL" dirty="0">
                <a:solidFill>
                  <a:schemeClr val="tx1"/>
                </a:solidFill>
              </a:rPr>
              <a:t>, wskazanie potrzeb tych osób,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opisanie konkretnych mechanizmów zapewnienia dostępności dla osób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niepełnosprawnościami w opisie zadania,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wskazanie zadań, w których będą prowadzone działania na rzecz wyrównywania szans kobiet i mężczyzn,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konkretne zapisy odnośnie potencjału i sposobu zarządzania projektem, które świadczą o stosowaniu zasady równości szans i niedyskryminacji.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175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457200" y="2564904"/>
            <a:ext cx="8229600" cy="1872208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57200" indent="-457200" algn="ctr">
              <a:buClr>
                <a:srgbClr val="C00000"/>
              </a:buClr>
              <a:buFont typeface="Wingdings 2" panose="05020102010507070707" pitchFamily="18" charset="2"/>
              <a:buChar char="Ò"/>
              <a:defRPr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Błędy w zakresie kryteriów merytorycznych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CA9CBF7-7737-4979-A4B6-1667D54ED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505734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2939" y="985590"/>
            <a:ext cx="8435280" cy="364902"/>
          </a:xfrm>
        </p:spPr>
        <p:txBody>
          <a:bodyPr/>
          <a:lstStyle/>
          <a:p>
            <a:pPr>
              <a:defRPr/>
            </a:pPr>
            <a:r>
              <a:rPr lang="pl-PL" sz="28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UZASADNIENIE POTRZEBY REALIZACJI PROJEKTU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67544" y="4000201"/>
            <a:ext cx="8229600" cy="2718387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buNone/>
              <a:defRPr/>
            </a:pPr>
            <a:r>
              <a:rPr lang="pl-PL" sz="1800" dirty="0">
                <a:solidFill>
                  <a:schemeClr val="tx1"/>
                </a:solidFill>
              </a:rPr>
              <a:t>	</a:t>
            </a:r>
          </a:p>
          <a:p>
            <a:pPr eaLnBrk="1" fontAlgn="t" hangingPunct="1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  <a:defRPr/>
            </a:pPr>
            <a:endParaRPr lang="pl-PL" sz="1500" dirty="0">
              <a:solidFill>
                <a:schemeClr val="tx1"/>
              </a:solidFill>
            </a:endParaRPr>
          </a:p>
          <a:p>
            <a:pPr eaLnBrk="1" fontAlgn="t" hangingPunct="1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pl-PL" sz="1400" dirty="0">
                <a:solidFill>
                  <a:schemeClr val="tx1"/>
                </a:solidFill>
              </a:rPr>
              <a:t>Należy podać konkretne, aktualne dane (z okresu </a:t>
            </a:r>
            <a:r>
              <a:rPr lang="pl-PL" sz="1400" u="sng" dirty="0">
                <a:solidFill>
                  <a:schemeClr val="tx1"/>
                </a:solidFill>
              </a:rPr>
              <a:t>ostatnich 3 lat</a:t>
            </a:r>
            <a:r>
              <a:rPr lang="pl-PL" sz="1400" dirty="0">
                <a:solidFill>
                  <a:schemeClr val="tx1"/>
                </a:solidFill>
              </a:rPr>
              <a:t> w stosunku do roku, </a:t>
            </a:r>
            <a:br>
              <a:rPr lang="pl-PL" sz="1400" dirty="0">
                <a:solidFill>
                  <a:schemeClr val="tx1"/>
                </a:solidFill>
              </a:rPr>
            </a:br>
            <a:r>
              <a:rPr lang="pl-PL" sz="1400" dirty="0">
                <a:solidFill>
                  <a:schemeClr val="tx1"/>
                </a:solidFill>
              </a:rPr>
              <a:t>w którym składany jest wniosek), pochodzące z wiarygodnych źródeł:</a:t>
            </a:r>
          </a:p>
          <a:p>
            <a:pPr lvl="1" eaLnBrk="1" fontAlgn="t" hangingPunct="1">
              <a:buFont typeface="Arial" pitchFamily="34" charset="0"/>
              <a:buChar char="•"/>
              <a:defRPr/>
            </a:pPr>
            <a:r>
              <a:rPr lang="pl-PL" sz="1400" dirty="0">
                <a:solidFill>
                  <a:schemeClr val="tx1"/>
                </a:solidFill>
              </a:rPr>
              <a:t>badania własne ilościowe lub jakościowe, również </a:t>
            </a:r>
            <a:r>
              <a:rPr lang="pl-PL" sz="1400" u="sng" dirty="0">
                <a:solidFill>
                  <a:schemeClr val="tx1"/>
                </a:solidFill>
              </a:rPr>
              <a:t>diagnoza potrzeb edukacyjnych</a:t>
            </a:r>
            <a:r>
              <a:rPr lang="pl-PL" sz="1400" dirty="0">
                <a:solidFill>
                  <a:schemeClr val="tx1"/>
                </a:solidFill>
              </a:rPr>
              <a:t>. Oprócz wniosków z badania, powinna znaleźć się INFORMACJA: kiedy zostały  przeprowadzone, na jakiej próbie badawczej, jaką metodą, jeśli badania przeprowadzone metodami ilościowymi – prezentacja danych w formie liczbowej/procentowej,</a:t>
            </a:r>
          </a:p>
          <a:p>
            <a:pPr lvl="1" eaLnBrk="1" fontAlgn="t" hangingPunct="1">
              <a:buFont typeface="Arial" pitchFamily="34" charset="0"/>
              <a:buChar char="•"/>
              <a:defRPr/>
            </a:pPr>
            <a:r>
              <a:rPr lang="pl-PL" sz="1400" dirty="0">
                <a:solidFill>
                  <a:schemeClr val="tx1"/>
                </a:solidFill>
              </a:rPr>
              <a:t>dane zastane: np. RPO WD 2014 – 2020, Bank Danych Lokalnych GUS, dane pozyskane z urzędów gminnych/powiatowych, dane z AKTUALNYCH dokumentów strategicznych gminy, powiatu, województwa. Oprócz wniosków z badań, powinna znaleźć się INFORMACJA  na temat źródła danych oraz okresu, z jakiego pochodzą dane.</a:t>
            </a:r>
            <a:endParaRPr lang="pl-PL" sz="1400" b="1" dirty="0">
              <a:solidFill>
                <a:schemeClr val="tx1"/>
              </a:solidFill>
            </a:endParaRPr>
          </a:p>
          <a:p>
            <a:pPr lvl="1" eaLnBrk="1" fontAlgn="t" hangingPunct="1">
              <a:buNone/>
              <a:defRPr/>
            </a:pPr>
            <a:endParaRPr lang="pl-PL" sz="1500" dirty="0">
              <a:solidFill>
                <a:schemeClr val="tx1"/>
              </a:solidFill>
            </a:endParaRPr>
          </a:p>
          <a:p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FFFC616-832A-47CB-9C3D-FEB2F8AF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46</a:t>
            </a:fld>
            <a:endParaRPr lang="pl-PL" altLang="pl-PL"/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455779" y="1417638"/>
            <a:ext cx="8229600" cy="2515418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>
              <a:spcBef>
                <a:spcPct val="20000"/>
              </a:spcBef>
              <a:defRPr/>
            </a:pPr>
            <a:r>
              <a:rPr lang="pl-PL" sz="1600" dirty="0">
                <a:solidFill>
                  <a:schemeClr val="tx1"/>
                </a:solidFill>
              </a:rPr>
              <a:t>- o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pisy problemów lub potrzeb nie są poparte danymi,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600" dirty="0">
                <a:solidFill>
                  <a:schemeClr val="tx1"/>
                </a:solidFill>
              </a:rPr>
              <a:t>- d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są przytaczane, </a:t>
            </a:r>
            <a:r>
              <a:rPr lang="pl-PL" sz="1600" dirty="0">
                <a:solidFill>
                  <a:schemeClr val="tx1"/>
                </a:solidFill>
              </a:rPr>
              <a:t>jednak bez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wskazania ich źródeł,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600" dirty="0">
                <a:solidFill>
                  <a:schemeClr val="tx1"/>
                </a:solidFill>
              </a:rPr>
              <a:t>- d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są nieaktualne</a:t>
            </a:r>
            <a:r>
              <a:rPr lang="pl-PL" sz="1600" dirty="0">
                <a:solidFill>
                  <a:schemeClr val="tx1"/>
                </a:solidFill>
              </a:rPr>
              <a:t> i nie podano informacji, że nie ma dostępnych bardziej aktualnych danych,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lvl="1">
              <a:spcBef>
                <a:spcPct val="20000"/>
              </a:spcBef>
              <a:defRPr/>
            </a:pPr>
            <a:r>
              <a:rPr lang="pl-PL" sz="1600" dirty="0">
                <a:solidFill>
                  <a:schemeClr val="tx1"/>
                </a:solidFill>
              </a:rPr>
              <a:t>- d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określają problemy na poziomie ogólnokrajowym, jednak </a:t>
            </a:r>
            <a:r>
              <a:rPr lang="pl-PL" sz="1600" dirty="0">
                <a:solidFill>
                  <a:schemeClr val="tx1"/>
                </a:solidFill>
              </a:rPr>
              <a:t>bez wskazania danych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opisujących problem na obszarze objętym projektem,</a:t>
            </a:r>
          </a:p>
          <a:p>
            <a:pPr lvl="1">
              <a:spcBef>
                <a:spcPct val="20000"/>
              </a:spcBef>
              <a:buFontTx/>
              <a:buChar char="-"/>
              <a:defRPr/>
            </a:pPr>
            <a:r>
              <a:rPr lang="pl-PL" sz="1600" dirty="0">
                <a:solidFill>
                  <a:schemeClr val="tx1"/>
                </a:solidFill>
              </a:rPr>
              <a:t> w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przypadku przytaczania danych z badań własnych – brak wskazania</a:t>
            </a:r>
            <a:r>
              <a:rPr lang="pl-PL" sz="1600" dirty="0">
                <a:solidFill>
                  <a:schemeClr val="tx1"/>
                </a:solidFill>
              </a:rPr>
              <a:t> informacji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na temat okresu i metodologii przeprowadzonego badania</a:t>
            </a:r>
            <a:r>
              <a:rPr lang="pl-PL" sz="1600" dirty="0">
                <a:solidFill>
                  <a:schemeClr val="tx1"/>
                </a:solidFill>
              </a:rPr>
              <a:t>,</a:t>
            </a:r>
          </a:p>
          <a:p>
            <a:pPr lvl="1">
              <a:spcBef>
                <a:spcPct val="20000"/>
              </a:spcBef>
              <a:buFontTx/>
              <a:buChar char="-"/>
              <a:defRPr/>
            </a:pPr>
            <a:r>
              <a:rPr lang="pl-PL" sz="1600" dirty="0">
                <a:solidFill>
                  <a:schemeClr val="tx1"/>
                </a:solidFill>
              </a:rPr>
              <a:t> brak najważniejszych wniosków z diagnozy potrzeb edukacyjnych.</a:t>
            </a:r>
          </a:p>
        </p:txBody>
      </p:sp>
      <p:sp>
        <p:nvSpPr>
          <p:cNvPr id="6" name="Mnożenie 5"/>
          <p:cNvSpPr/>
          <p:nvPr/>
        </p:nvSpPr>
        <p:spPr>
          <a:xfrm>
            <a:off x="611560" y="1484784"/>
            <a:ext cx="432048" cy="36004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628800"/>
            <a:ext cx="8424936" cy="108012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CEL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144016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pl-PL" sz="1800" dirty="0">
              <a:sym typeface="Wingdings 2"/>
            </a:endParaRPr>
          </a:p>
          <a:p>
            <a:pPr marL="266700" indent="-266700">
              <a:buClr>
                <a:srgbClr val="C00000"/>
              </a:buClr>
              <a:buFont typeface="Wingdings 2" panose="05020102010507070707" pitchFamily="18" charset="2"/>
              <a:buChar char="Ò"/>
            </a:pPr>
            <a:r>
              <a:rPr lang="pl-PL" sz="1800" dirty="0">
                <a:sym typeface="Wingdings 2"/>
              </a:rPr>
              <a:t>Niewłaściwie sformułowany cel główny projektu: </a:t>
            </a:r>
          </a:p>
          <a:p>
            <a:pPr marL="0" indent="0" defTabSz="182563">
              <a:buNone/>
            </a:pPr>
            <a:r>
              <a:rPr lang="pl-PL" sz="1600" i="1" dirty="0">
                <a:sym typeface="Wingdings 2"/>
              </a:rPr>
              <a:t>   np. Organizacja szkoleń i staży u pracodawców.</a:t>
            </a:r>
          </a:p>
          <a:p>
            <a:pPr marL="0" indent="0" defTabSz="182563">
              <a:buNone/>
            </a:pPr>
            <a:r>
              <a:rPr lang="pl-PL" sz="1600" i="1" dirty="0">
                <a:sym typeface="Wingdings 2"/>
              </a:rPr>
              <a:t>        Podniesienie jakości edukacji zawodowej w gminie X. 	</a:t>
            </a:r>
            <a:r>
              <a:rPr lang="pl-PL" sz="1800" i="1" dirty="0">
                <a:sym typeface="Wingdings 2"/>
              </a:rPr>
              <a:t>	</a:t>
            </a:r>
          </a:p>
          <a:p>
            <a:pPr marL="0" indent="0" defTabSz="182563">
              <a:buNone/>
            </a:pPr>
            <a:r>
              <a:rPr lang="pl-PL" sz="1800" i="1" dirty="0">
                <a:sym typeface="Wingdings 2"/>
              </a:rPr>
              <a:t>		</a:t>
            </a:r>
          </a:p>
          <a:p>
            <a:pPr marL="0" indent="0" defTabSz="182563">
              <a:buNone/>
            </a:pPr>
            <a:endParaRPr lang="pl-PL" sz="1800" i="1" dirty="0">
              <a:sym typeface="Wingdings 2"/>
            </a:endParaRPr>
          </a:p>
          <a:p>
            <a:pPr marL="0" indent="0" defTabSz="182563">
              <a:buNone/>
            </a:pPr>
            <a:r>
              <a:rPr lang="pl-PL" sz="2400" i="1" dirty="0">
                <a:sym typeface="Wingdings 2"/>
              </a:rPr>
              <a:t>	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140968"/>
            <a:ext cx="8496944" cy="3456384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  <a:sym typeface="Wingdings 2"/>
            </a:endParaRPr>
          </a:p>
          <a:p>
            <a:pPr>
              <a:buClr>
                <a:srgbClr val="339933"/>
              </a:buClr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Cel powinien:</a:t>
            </a:r>
          </a:p>
          <a:p>
            <a:r>
              <a:rPr lang="pl-PL" sz="1600" dirty="0">
                <a:solidFill>
                  <a:schemeClr val="tx1"/>
                </a:solidFill>
              </a:rPr>
              <a:t>- wynikać bezpośrednio ze zdiagnozowanego/</a:t>
            </a:r>
            <a:r>
              <a:rPr lang="pl-PL" sz="1600" dirty="0" err="1">
                <a:solidFill>
                  <a:schemeClr val="tx1"/>
                </a:solidFill>
              </a:rPr>
              <a:t>ych</a:t>
            </a:r>
            <a:r>
              <a:rPr lang="pl-PL" sz="1600" dirty="0">
                <a:solidFill>
                  <a:schemeClr val="tx1"/>
                </a:solidFill>
              </a:rPr>
              <a:t> w problemu/ów;</a:t>
            </a:r>
          </a:p>
          <a:p>
            <a:r>
              <a:rPr lang="pl-PL" sz="1600" dirty="0">
                <a:solidFill>
                  <a:schemeClr val="tx1"/>
                </a:solidFill>
              </a:rPr>
              <a:t>- być spójny z właściwym celem szczegółowym RPO WD;</a:t>
            </a:r>
          </a:p>
          <a:p>
            <a:r>
              <a:rPr lang="pl-PL" sz="1600" dirty="0">
                <a:solidFill>
                  <a:schemeClr val="tx1"/>
                </a:solidFill>
              </a:rPr>
              <a:t>- opisywać stan docelowy (stanowić odzwierciedlenie sytuacji pożądanej w przyszłości, która zostanie osiągnięta poprzez realizację projektu, np. wzrost…, zwiększenie…), a nie zadania do realizacji (celem projektu nie powinien być środek do jego osiągnięcia, np. przeszkolenie…, objęcie wsparciem…, pomoc…); </a:t>
            </a:r>
          </a:p>
          <a:p>
            <a:pPr>
              <a:buFontTx/>
              <a:buChar char="-"/>
            </a:pPr>
            <a:r>
              <a:rPr lang="pl-PL" sz="1600" dirty="0">
                <a:solidFill>
                  <a:schemeClr val="tx1"/>
                </a:solidFill>
              </a:rPr>
              <a:t> bezpośrednio przekładać się na zadania, wskazane w części 4.1 wniosku. 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u="sng" dirty="0">
                <a:solidFill>
                  <a:schemeClr val="tx1"/>
                </a:solidFill>
                <a:sym typeface="Wingdings 2"/>
              </a:rPr>
              <a:t>np.: </a:t>
            </a:r>
            <a:r>
              <a:rPr lang="pl-PL" i="1" u="sng" dirty="0">
                <a:solidFill>
                  <a:schemeClr val="tx1"/>
                </a:solidFill>
                <a:sym typeface="Wingdings 2"/>
              </a:rPr>
              <a:t>Wzrost kompetencji zawodowych 50 uczniów i uczennic Szkoły X w okresie od 01.09.2020 do 28.06.2022 poprzez realizację kursów zawodowych, praktyk zawodowych u przedsiębiorców oraz doposażenie pracowni szkolnych.</a:t>
            </a:r>
            <a:endParaRPr lang="pl-PL" i="1" u="sng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A9569B8-D8F7-47C9-85D9-9448032F7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47</a:t>
            </a:fld>
            <a:endParaRPr lang="pl-PL" altLang="pl-PL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455666" y="1628800"/>
            <a:ext cx="8292797" cy="151216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GRUPA DOCELOWA - BARIERY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223224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pl-PL" sz="1800" dirty="0">
              <a:sym typeface="Wingdings 2"/>
            </a:endParaRP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Ò"/>
            </a:pPr>
            <a:r>
              <a:rPr lang="pl-PL" sz="1800" dirty="0">
                <a:sym typeface="Wingdings 2"/>
              </a:rPr>
              <a:t>Niewłaściwie opisane zidentyfikowane bariery uczestnictwa w projekcie. </a:t>
            </a:r>
          </a:p>
          <a:p>
            <a:pPr marL="361950" indent="0">
              <a:buNone/>
            </a:pPr>
            <a:r>
              <a:rPr lang="pl-PL" sz="1600" dirty="0"/>
              <a:t>Wnioskodawcy błędnie opisują problemy i potrzeby, na które ma odpowiadać projekt, zamiast wskazać, jakie bariery utrudniające przystąpienie do projektu mogą napotkać jego potencjalni uczestnicy.</a:t>
            </a:r>
            <a:r>
              <a:rPr lang="pl-PL" sz="1600" i="1" dirty="0">
                <a:sym typeface="Wingdings 2"/>
              </a:rPr>
              <a:t>	</a:t>
            </a:r>
            <a:r>
              <a:rPr lang="pl-PL" sz="1800" i="1" dirty="0">
                <a:sym typeface="Wingdings 2"/>
              </a:rPr>
              <a:t>		</a:t>
            </a:r>
          </a:p>
          <a:p>
            <a:pPr marL="0" indent="0" defTabSz="182563">
              <a:buNone/>
            </a:pPr>
            <a:endParaRPr lang="pl-PL" sz="1800" i="1" dirty="0">
              <a:sym typeface="Wingdings 2"/>
            </a:endParaRPr>
          </a:p>
          <a:p>
            <a:pPr marL="0" indent="0" defTabSz="182563">
              <a:buNone/>
            </a:pPr>
            <a:r>
              <a:rPr lang="pl-PL" sz="2400" i="1" dirty="0">
                <a:sym typeface="Wingdings 2"/>
              </a:rPr>
              <a:t>	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FDC02EE-F4DA-43FA-B62F-94A45D86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455667" y="3429000"/>
            <a:ext cx="8292797" cy="2736304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Przy opisie barier należy wziąć pod uwagę bariery </a:t>
            </a:r>
            <a:r>
              <a:rPr lang="pl-PL" sz="1600" b="1" dirty="0">
                <a:solidFill>
                  <a:schemeClr val="tx1"/>
                </a:solidFill>
              </a:rPr>
              <a:t>uczestnictwa w danym projekcie,</a:t>
            </a:r>
            <a:r>
              <a:rPr lang="pl-PL" sz="1600" dirty="0">
                <a:solidFill>
                  <a:schemeClr val="tx1"/>
                </a:solidFill>
              </a:rPr>
              <a:t> czyli czynniki, które zniechęcają potencjalnych uczestników do wzięcia udziału w projekcie lub uniemożliwiają im udział w projekcie. Dla przykładu, jeżeli szkolenia w ramach projektu mają być organizowane w mieście wojewódzkim, a miejsce zamieszkania uczestników projektu będzie poza tym miastem, to barierą uczestnictwa w projekcie mogą być trudności z dojazdem na te szkolenia. Innymi, często spotykanymi w projektach barierami, jest np.: brak świadomości potrzeby dokształcania się, niechęć do podnoszenia kwalifikacji, niska motywacja, brak wiary we własne siły. </a:t>
            </a:r>
            <a:endParaRPr lang="pl-PL" sz="1600" dirty="0">
              <a:solidFill>
                <a:schemeClr val="tx1"/>
              </a:solidFill>
              <a:sym typeface="Wingdings 2"/>
            </a:endParaRPr>
          </a:p>
        </p:txBody>
      </p:sp>
    </p:spTree>
    <p:extLst>
      <p:ext uri="{BB962C8B-B14F-4D97-AF65-F5344CB8AC3E}">
        <p14:creationId xmlns:p14="http://schemas.microsoft.com/office/powerpoint/2010/main" val="42423775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WSKAŹNIKI OBLIGATORYJNE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595258"/>
            <a:ext cx="8229600" cy="190575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lvl="1" indent="-363538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</a:pPr>
            <a:r>
              <a:rPr lang="pl-PL" sz="1600" dirty="0">
                <a:solidFill>
                  <a:schemeClr val="tx1"/>
                </a:solidFill>
              </a:rPr>
              <a:t>Brak wybrania wszystkich wskaźników programowych określonych dla danego konkursu, adekwatnych do planowanych zadań.</a:t>
            </a:r>
          </a:p>
          <a:p>
            <a:pPr lvl="1"/>
            <a:endParaRPr lang="pl-PL" sz="1600" dirty="0">
              <a:solidFill>
                <a:schemeClr val="tx1"/>
              </a:solidFill>
            </a:endParaRPr>
          </a:p>
          <a:p>
            <a:pPr lvl="1"/>
            <a:r>
              <a:rPr lang="pl-PL" sz="1600" dirty="0">
                <a:solidFill>
                  <a:schemeClr val="tx1"/>
                </a:solidFill>
              </a:rPr>
              <a:t>Wybór wskaźników programowych z innych działań.</a:t>
            </a:r>
          </a:p>
          <a:p>
            <a:pPr lvl="1"/>
            <a:endParaRPr lang="pl-PL" sz="1600" dirty="0">
              <a:solidFill>
                <a:schemeClr val="tx1"/>
              </a:solidFill>
            </a:endParaRPr>
          </a:p>
          <a:p>
            <a:pPr lvl="1"/>
            <a:r>
              <a:rPr lang="pl-PL" sz="1600" dirty="0">
                <a:solidFill>
                  <a:schemeClr val="tx1"/>
                </a:solidFill>
              </a:rPr>
              <a:t>Brak wybrania wszystkich wspólnych wskaźników (tzw. wskaźników horyzontalnych)z listy WLWK.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54466" y="3609195"/>
            <a:ext cx="8229600" cy="309634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Wskaźniki obligatoryjne dla danego konkursu znajdują się w załączniku nr 2 do Regulaminu konkursu pn.: „Lista wskaźników na poziomie projektu” dla Działania 10.4. </a:t>
            </a:r>
          </a:p>
          <a:p>
            <a:pPr>
              <a:buFont typeface="Arial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r>
              <a:rPr lang="pl-PL" sz="1400" b="1" dirty="0">
                <a:solidFill>
                  <a:schemeClr val="tx1"/>
                </a:solidFill>
              </a:rPr>
              <a:t>Wskaźniki programowe </a:t>
            </a:r>
            <a:r>
              <a:rPr lang="pl-PL" sz="1400" dirty="0">
                <a:solidFill>
                  <a:schemeClr val="tx1"/>
                </a:solidFill>
              </a:rPr>
              <a:t>(z listy) należy wybierać jedynie spośród tych, które są wskazane w Regulaminie danego konkursu, pomimo technicznej możliwości wyboru w systemie SOWA wskaźników programowych z innych działań. Dodatkowo, wskaźniki programowe, o ile dotyczą projektu, </a:t>
            </a:r>
            <a:r>
              <a:rPr lang="pl-PL" sz="1400" b="1" dirty="0">
                <a:solidFill>
                  <a:schemeClr val="tx1"/>
                </a:solidFill>
              </a:rPr>
              <a:t>należy wybierać wyłącznie z listy rozwijanej w SOWA</a:t>
            </a:r>
            <a:r>
              <a:rPr lang="pl-PL" sz="1400" dirty="0">
                <a:solidFill>
                  <a:schemeClr val="tx1"/>
                </a:solidFill>
              </a:rPr>
              <a:t>, nie należy wpisywać ich ręcznie.</a:t>
            </a:r>
          </a:p>
          <a:p>
            <a:r>
              <a:rPr lang="pl-PL" sz="1400" b="1" dirty="0">
                <a:solidFill>
                  <a:schemeClr val="tx1"/>
                </a:solidFill>
              </a:rPr>
              <a:t>Wartość bazowa wskaźników programowych wynosi zero.</a:t>
            </a:r>
          </a:p>
          <a:p>
            <a:pPr>
              <a:buFont typeface="Arial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r>
              <a:rPr lang="pl-PL" sz="1400" b="1" dirty="0">
                <a:solidFill>
                  <a:schemeClr val="tx1"/>
                </a:solidFill>
              </a:rPr>
              <a:t>Wskaźniki horyzontalne z listy WLWK </a:t>
            </a:r>
            <a:r>
              <a:rPr lang="pl-PL" sz="1400" dirty="0">
                <a:solidFill>
                  <a:schemeClr val="tx1"/>
                </a:solidFill>
              </a:rPr>
              <a:t>– należy wskazać </a:t>
            </a:r>
            <a:r>
              <a:rPr lang="pl-PL" sz="1400" b="1" dirty="0">
                <a:solidFill>
                  <a:schemeClr val="tx1"/>
                </a:solidFill>
              </a:rPr>
              <a:t>wszystkie, </a:t>
            </a:r>
            <a:r>
              <a:rPr lang="pl-PL" sz="1400" dirty="0">
                <a:solidFill>
                  <a:schemeClr val="tx1"/>
                </a:solidFill>
              </a:rPr>
              <a:t>nawet jeśli w projekcie nie są planowane działania, którym one odpowiadają (wówczas należy wpisać wartość: 0). </a:t>
            </a:r>
          </a:p>
          <a:p>
            <a:r>
              <a:rPr lang="pl-PL" sz="1400" b="1" dirty="0">
                <a:solidFill>
                  <a:schemeClr val="tx1"/>
                </a:solidFill>
              </a:rPr>
              <a:t>Należy określić źródła oraz częstotliwość pomiaru wskaźnika.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A46F48D-AEB3-49F2-8CC7-E14779D0D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49</a:t>
            </a:fld>
            <a:endParaRPr lang="pl-PL" alt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560140" y="1200819"/>
            <a:ext cx="8136904" cy="5184576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pl-PL" sz="3600" dirty="0">
                <a:ln w="0">
                  <a:noFill/>
                </a:ln>
                <a:solidFill>
                  <a:schemeClr val="tx1"/>
                </a:solidFill>
              </a:rPr>
              <a:t>SOWA:</a:t>
            </a:r>
          </a:p>
          <a:p>
            <a:pPr>
              <a:buFont typeface="Arial" charset="0"/>
              <a:buNone/>
              <a:defRPr/>
            </a:pPr>
            <a:r>
              <a:rPr lang="pl-PL" dirty="0">
                <a:solidFill>
                  <a:schemeClr val="tx1"/>
                </a:solidFill>
                <a:effectLst/>
              </a:rPr>
              <a:t>• </a:t>
            </a:r>
            <a:r>
              <a:rPr lang="pl-PL" sz="2400" dirty="0">
                <a:solidFill>
                  <a:schemeClr val="tx1"/>
                </a:solidFill>
                <a:effectLst/>
              </a:rPr>
              <a:t>przygotowanie i złożenie wniosku o dofinansowanie projektu do Instytucji Organizującej Konkurs (wyłącznie </a:t>
            </a:r>
            <a:br>
              <a:rPr lang="pl-PL" sz="2400" dirty="0">
                <a:solidFill>
                  <a:schemeClr val="tx1"/>
                </a:solidFill>
                <a:effectLst/>
              </a:rPr>
            </a:br>
            <a:r>
              <a:rPr lang="pl-PL" sz="2400" dirty="0">
                <a:solidFill>
                  <a:schemeClr val="tx1"/>
                </a:solidFill>
                <a:effectLst/>
              </a:rPr>
              <a:t>w generatorze, bez wymogu składania wersji papierowej  </a:t>
            </a:r>
            <a:br>
              <a:rPr lang="pl-PL" sz="2400" dirty="0">
                <a:solidFill>
                  <a:schemeClr val="tx1"/>
                </a:solidFill>
                <a:effectLst/>
              </a:rPr>
            </a:br>
            <a:r>
              <a:rPr lang="pl-PL" sz="2400" dirty="0">
                <a:solidFill>
                  <a:schemeClr val="tx1"/>
                </a:solidFill>
                <a:effectLst/>
              </a:rPr>
              <a:t>z odręcznymi podpisami);</a:t>
            </a:r>
          </a:p>
          <a:p>
            <a:pPr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  <a:effectLst/>
            </a:endParaRPr>
          </a:p>
          <a:p>
            <a:pPr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  <a:effectLst/>
              </a:rPr>
              <a:t>• organizacja, przechowywanie i zarządzanie dokumentami projektu;</a:t>
            </a:r>
          </a:p>
          <a:p>
            <a:pPr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  <a:effectLst/>
            </a:endParaRPr>
          </a:p>
          <a:p>
            <a:pPr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  <a:effectLst/>
              </a:rPr>
              <a:t>• zarządzanie użytkownikami, biorącymi udział w realizacji projektów;</a:t>
            </a:r>
          </a:p>
          <a:p>
            <a:pPr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  <a:effectLst/>
            </a:endParaRPr>
          </a:p>
          <a:p>
            <a:pPr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  <a:effectLst/>
              </a:rPr>
              <a:t>• </a:t>
            </a:r>
            <a:r>
              <a:rPr lang="pl-PL" sz="2400" b="1" u="sng" dirty="0">
                <a:solidFill>
                  <a:schemeClr val="tx1"/>
                </a:solidFill>
                <a:effectLst/>
              </a:rPr>
              <a:t>komunikacja i wymiana informacji</a:t>
            </a:r>
            <a:r>
              <a:rPr lang="pl-PL" sz="2400" dirty="0">
                <a:solidFill>
                  <a:schemeClr val="tx1"/>
                </a:solidFill>
                <a:effectLst/>
              </a:rPr>
              <a:t>.</a:t>
            </a:r>
          </a:p>
        </p:txBody>
      </p:sp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5F6EAAF-C714-4C67-974E-1C9CBF2B9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59238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01291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WSKAŹNIKI – SPÓJNOŚĆ, POMIAR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323528" y="1484784"/>
            <a:ext cx="8373616" cy="208823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00025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tabLst>
                <a:tab pos="449263" algn="l"/>
              </a:tabLst>
            </a:pPr>
            <a:r>
              <a:rPr lang="pl-PL" dirty="0">
                <a:solidFill>
                  <a:schemeClr val="tx1"/>
                </a:solidFill>
              </a:rPr>
              <a:t>   </a:t>
            </a:r>
            <a:r>
              <a:rPr lang="pl-PL" sz="1600" dirty="0">
                <a:solidFill>
                  <a:schemeClr val="tx1"/>
                </a:solidFill>
              </a:rPr>
              <a:t>1) Brak </a:t>
            </a:r>
            <a:r>
              <a:rPr lang="pl-PL" sz="1600" b="1" dirty="0">
                <a:solidFill>
                  <a:schemeClr val="tx1"/>
                </a:solidFill>
              </a:rPr>
              <a:t>spójności</a:t>
            </a:r>
            <a:r>
              <a:rPr lang="pl-PL" sz="1600" dirty="0">
                <a:solidFill>
                  <a:schemeClr val="tx1"/>
                </a:solidFill>
              </a:rPr>
              <a:t> pomiędzy wskaźnikami w poszczególnych częściach wniosku:</a:t>
            </a:r>
          </a:p>
          <a:p>
            <a:pPr lvl="1"/>
            <a:r>
              <a:rPr lang="pl-PL" sz="1600" dirty="0">
                <a:solidFill>
                  <a:schemeClr val="tx1"/>
                </a:solidFill>
              </a:rPr>
              <a:t>3.1.2 CEL SZCZEGÓŁOWY OSI PRIORYTETOWEJ I WSKAŹNIKI REALIZACJI CELU,</a:t>
            </a:r>
          </a:p>
          <a:p>
            <a:pPr lvl="1"/>
            <a:r>
              <a:rPr lang="pl-PL" sz="1600" dirty="0">
                <a:solidFill>
                  <a:schemeClr val="tx1"/>
                </a:solidFill>
              </a:rPr>
              <a:t>4.1. ZADANIA,</a:t>
            </a:r>
          </a:p>
          <a:p>
            <a:pPr lvl="1"/>
            <a:endParaRPr lang="pl-PL" sz="1600" dirty="0">
              <a:solidFill>
                <a:schemeClr val="tx1"/>
              </a:solidFill>
            </a:endParaRPr>
          </a:p>
          <a:p>
            <a:pPr lvl="1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2) Nieodpowiednia </a:t>
            </a:r>
            <a:r>
              <a:rPr lang="pl-PL" sz="1600" b="1" dirty="0">
                <a:solidFill>
                  <a:schemeClr val="tx1"/>
                </a:solidFill>
              </a:rPr>
              <a:t>częstotliwość pomiaru</a:t>
            </a:r>
            <a:r>
              <a:rPr lang="pl-PL" sz="1600" dirty="0">
                <a:solidFill>
                  <a:schemeClr val="tx1"/>
                </a:solidFill>
              </a:rPr>
              <a:t>, np. w przypadku wskaźników produktu: na końcu realizacji projektu,</a:t>
            </a:r>
          </a:p>
          <a:p>
            <a:pPr lvl="1"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  <a:p>
            <a:pPr lvl="1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3) Nieprawidłowo dobrane </a:t>
            </a:r>
            <a:r>
              <a:rPr lang="pl-PL" sz="1600" b="1" dirty="0">
                <a:solidFill>
                  <a:schemeClr val="tx1"/>
                </a:solidFill>
              </a:rPr>
              <a:t>źródła pomiaru/weryfikacji </a:t>
            </a:r>
            <a:r>
              <a:rPr lang="pl-PL" sz="1600" dirty="0">
                <a:solidFill>
                  <a:schemeClr val="tx1"/>
                </a:solidFill>
              </a:rPr>
              <a:t>wskaźników.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299734" y="3717032"/>
            <a:ext cx="8373616" cy="2952325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1)</a:t>
            </a:r>
            <a:r>
              <a:rPr lang="pl-PL" sz="1600" dirty="0">
                <a:solidFill>
                  <a:schemeClr val="tx1"/>
                </a:solidFill>
              </a:rPr>
              <a:t> Wskaźniki w każdej części wniosku muszą być spójne.</a:t>
            </a:r>
          </a:p>
          <a:p>
            <a:r>
              <a:rPr lang="pl-PL" sz="1600" dirty="0">
                <a:solidFill>
                  <a:schemeClr val="tx1"/>
                </a:solidFill>
              </a:rPr>
              <a:t>Wszystkie wskaźniki przedstawione w pkt 3.1.2 muszą zostać przypisane do zadań w pkt 4.1 (odpowiednio), wartości wskaźników w różnych częściach wniosku muszą być spójne (suma wartości danego wskaźnika z kilku zadań powinna być co najmniej równa wartości ogółem tego wskaźnika wskazanej w punkcie 3.1.2.)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pPr>
              <a:buClr>
                <a:srgbClr val="008000"/>
              </a:buClr>
              <a:buSzPct val="200000"/>
            </a:pPr>
            <a:r>
              <a:rPr lang="pl-PL" sz="1600" dirty="0">
                <a:solidFill>
                  <a:schemeClr val="tx1"/>
                </a:solidFill>
              </a:rPr>
              <a:t>2) Wymagana częstotliwość pomiaru wskaźników produktu i rezultatu jest każdorazowo określona w załączniku nr 2 do Regulaminu konkursu pn.: „Lista wskaźników na poziomie projektu”.</a:t>
            </a:r>
          </a:p>
          <a:p>
            <a:pPr>
              <a:buClr>
                <a:srgbClr val="008000"/>
              </a:buClr>
              <a:buSzPct val="200000"/>
            </a:pPr>
            <a:endParaRPr lang="pl-PL" sz="1600" dirty="0">
              <a:solidFill>
                <a:schemeClr val="tx1"/>
              </a:solidFill>
            </a:endParaRPr>
          </a:p>
          <a:p>
            <a:pPr>
              <a:buClr>
                <a:srgbClr val="008000"/>
              </a:buClr>
              <a:buSzPct val="200000"/>
            </a:pPr>
            <a:r>
              <a:rPr lang="pl-PL" sz="1600" dirty="0">
                <a:solidFill>
                  <a:schemeClr val="tx1"/>
                </a:solidFill>
              </a:rPr>
              <a:t>3) Należy tak dobierać dokumenty (źródła weryfikacji osiągnięcia wskaźnika), aby była możliwość weryfikacji osiągania konkretnego  wskaźnika.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49A6F62-3E4E-4798-9EDC-F01E72338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50</a:t>
            </a:fld>
            <a:endParaRPr lang="pl-PL" altLang="pl-PL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DOŚWIADCZENIE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2840" y="1484784"/>
            <a:ext cx="8538320" cy="4608511"/>
          </a:xfrm>
        </p:spPr>
        <p:txBody>
          <a:bodyPr/>
          <a:lstStyle/>
          <a:p>
            <a:pPr marL="449263" indent="-268288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</a:pPr>
            <a:r>
              <a:rPr lang="pl-PL" sz="1800" dirty="0"/>
              <a:t>Brak doświadczenia w obszarze, w którym udzielane będzie wsparcie, na rzecz grupy docelowej, do której kierowane będzie wsparcie, na określonym terytorium, którego dotyczy projekt (obszar, grupa docelowa oraz terytorium traktowane są łącznie w definicji kryterium).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8" name="Prostokąt zaokrąglony 5">
            <a:extLst>
              <a:ext uri="{FF2B5EF4-FFF2-40B4-BE49-F238E27FC236}">
                <a16:creationId xmlns:a16="http://schemas.microsoft.com/office/drawing/2014/main" id="{D85E54D6-F73D-4A50-8F1E-D0594A35E607}"/>
              </a:ext>
            </a:extLst>
          </p:cNvPr>
          <p:cNvSpPr/>
          <p:nvPr/>
        </p:nvSpPr>
        <p:spPr>
          <a:xfrm>
            <a:off x="251520" y="1492694"/>
            <a:ext cx="8589640" cy="121622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1" name="Prostokąt zaokrąglony 4">
            <a:extLst>
              <a:ext uri="{FF2B5EF4-FFF2-40B4-BE49-F238E27FC236}">
                <a16:creationId xmlns:a16="http://schemas.microsoft.com/office/drawing/2014/main" id="{5FCB921C-11E6-4606-AB79-07F102241D33}"/>
              </a:ext>
            </a:extLst>
          </p:cNvPr>
          <p:cNvSpPr/>
          <p:nvPr/>
        </p:nvSpPr>
        <p:spPr>
          <a:xfrm>
            <a:off x="251520" y="2803706"/>
            <a:ext cx="8589640" cy="3721637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800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</a:p>
          <a:p>
            <a:pPr marL="285750" lvl="0" indent="-285750">
              <a:spcAft>
                <a:spcPts val="600"/>
              </a:spcAft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Wnioskodawca, składający wniosek o dofinansowanie projektu, dotyczący edukacji, nie może wykazywać jako doświadczenia realizacji działań w innym obszarze, np. aktywizacji zawodowej. Należy również wykazać związek z działalnością statutową Wnioskodawcy.</a:t>
            </a:r>
          </a:p>
          <a:p>
            <a:pPr marL="252000">
              <a:spcAft>
                <a:spcPts val="600"/>
              </a:spcAft>
            </a:pPr>
            <a:r>
              <a:rPr lang="pl-PL" dirty="0">
                <a:solidFill>
                  <a:schemeClr val="tx1"/>
                </a:solidFill>
              </a:rPr>
              <a:t>Wnioskodawca składający wniosek o dofinansowanie w zakresie edukacji uczniów szkół zawodowych powinien wykazać efekt dotychczas zrealizowanych przez siebie działań na rzecz tej grupy docelowej. </a:t>
            </a:r>
          </a:p>
          <a:p>
            <a:pPr marL="252000"/>
            <a:r>
              <a:rPr lang="pl-PL" dirty="0">
                <a:solidFill>
                  <a:schemeClr val="tx1"/>
                </a:solidFill>
              </a:rPr>
              <a:t>Wnioskodawca, składający wniosek o dofinansowanie w województwie dolnośląskim w odniesieniu do danej gminy, powinien wykazać adekwatne doświadczenie co najmniej w realizacji działań w województwie dolnośląskim, a idealnie – na terenie danej gminy, </a:t>
            </a:r>
            <a:r>
              <a:rPr lang="pl-PL" u="sng" dirty="0">
                <a:solidFill>
                  <a:schemeClr val="tx1"/>
                </a:solidFill>
              </a:rPr>
              <a:t>z ostatnich trzech lat w stosunku do roku, w którym składany jest wniosek o dofinansowanie.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4B86E04-322E-4AFD-A63B-32298D543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391339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32913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93724"/>
            <a:ext cx="8229600" cy="2131185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r>
              <a:rPr lang="pl-PL" dirty="0">
                <a:solidFill>
                  <a:schemeClr val="tx1"/>
                </a:solidFill>
              </a:rPr>
              <a:t>Brak wskazanej formy wynagrodzenia opiekuna stażu lub praktyki</a:t>
            </a:r>
          </a:p>
          <a:p>
            <a:pPr eaLnBrk="1" fontAlgn="t" hangingPunct="1">
              <a:buClr>
                <a:srgbClr val="C00000"/>
              </a:buClr>
              <a:buSzPct val="150000"/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266700" eaLnBrk="1" fontAlgn="t" hangingPunct="1">
              <a:buClr>
                <a:srgbClr val="C00000"/>
              </a:buClr>
              <a:buSzPct val="150000"/>
              <a:defRPr/>
            </a:pPr>
            <a:r>
              <a:rPr lang="pl-PL" dirty="0">
                <a:solidFill>
                  <a:schemeClr val="tx1"/>
                </a:solidFill>
              </a:rPr>
              <a:t>Planowanie wydatków na zatrudnienie dodatkowych opiekunów/koordynatorów, których zakres czynności pokrywa się z zakresem opiekuna praktykanta lub stażysty, koordynatora projektu albo rodzajem działań, które powinny być sfinansowane z kosztów pośrednich.</a:t>
            </a:r>
          </a:p>
          <a:p>
            <a:pPr eaLnBrk="1" fontAlgn="t" hangingPunct="1">
              <a:buClr>
                <a:srgbClr val="C00000"/>
              </a:buClr>
              <a:buSzPct val="150000"/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buClr>
                <a:srgbClr val="C00000"/>
              </a:buClr>
              <a:buSzPct val="150000"/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9677" y="3856185"/>
            <a:ext cx="8229600" cy="237626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339933"/>
              </a:buClr>
              <a:buSzPct val="15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przypadku </a:t>
            </a:r>
            <a:r>
              <a:rPr lang="pl-PL" b="1" dirty="0">
                <a:solidFill>
                  <a:schemeClr val="tx1"/>
                </a:solidFill>
              </a:rPr>
              <a:t>opiekuna stażu uczniowskiego </a:t>
            </a:r>
            <a:r>
              <a:rPr lang="pl-PL" dirty="0">
                <a:solidFill>
                  <a:schemeClr val="tx1"/>
                </a:solidFill>
              </a:rPr>
              <a:t>u pracodawcy, należy wskazać jedną z trzech dopuszczonych form wynagrodzenia, opisanych w załączniku nr 4 do Regulaminu konkursu </a:t>
            </a:r>
            <a:r>
              <a:rPr lang="pl-PL" dirty="0" err="1">
                <a:solidFill>
                  <a:schemeClr val="tx1"/>
                </a:solidFill>
              </a:rPr>
              <a:t>pn</a:t>
            </a:r>
            <a:r>
              <a:rPr lang="pl-PL" dirty="0">
                <a:solidFill>
                  <a:schemeClr val="tx1"/>
                </a:solidFill>
              </a:rPr>
              <a:t>.:„Standardy realizacji form wsparcia w ramach Działania 10.4 RPO WD 2014-2020”.</a:t>
            </a:r>
          </a:p>
          <a:p>
            <a:pPr marL="0" lvl="1"/>
            <a:endParaRPr lang="pl-PL" dirty="0">
              <a:solidFill>
                <a:schemeClr val="tx1"/>
              </a:solidFill>
            </a:endParaRPr>
          </a:p>
          <a:p>
            <a:pPr marL="266700" lvl="1"/>
            <a:r>
              <a:rPr lang="pl-PL" dirty="0">
                <a:solidFill>
                  <a:schemeClr val="tx1"/>
                </a:solidFill>
              </a:rPr>
              <a:t>Wszystkie wydatki, w tym dotyczące wynagrodzeń, powinny być niezbędne do realizacji projektu, uzasadnione. Nie należy wykazywać w kosztach bezpośrednich projektu wydatków z katalogu kosztów pośrednich.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2CC4C7A-9094-435D-BA9B-AF623D5CF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88933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32913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93725"/>
            <a:ext cx="8229600" cy="179126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r>
              <a:rPr lang="pl-PL" dirty="0">
                <a:solidFill>
                  <a:schemeClr val="tx1"/>
                </a:solidFill>
              </a:rPr>
              <a:t>Brak wystarczającego uzasadnienia kosztów staży – opisu kierunków staży, miejsca ich realizacji, uzasadnienia kosztów związanych z odbywaniem stażu uczniowskiego (np.: koszty dojazdu, koszty zakupu materiałów i narzędzi zużywalnych niezbędnych stażyście do odbycia stażu, szkolenia BHP stażysty, itp.)</a:t>
            </a:r>
          </a:p>
          <a:p>
            <a:pPr eaLnBrk="1" fontAlgn="t" hangingPunct="1">
              <a:buClr>
                <a:srgbClr val="C00000"/>
              </a:buClr>
              <a:buSzPct val="150000"/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buClr>
                <a:srgbClr val="C00000"/>
              </a:buClr>
              <a:buSzPct val="150000"/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9677" y="3573016"/>
            <a:ext cx="8229600" cy="2659433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lvl="1" indent="-266700">
              <a:buClr>
                <a:srgbClr val="339933"/>
              </a:buClr>
              <a:buSzPct val="15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Wszystkie wydatki, powinny być niezbędne do realizacji projektu, uzasadnione. Należy wskazać branże i podmioty, w których organizowane będą staże uczniowskie.</a:t>
            </a:r>
          </a:p>
          <a:p>
            <a:pPr marL="266700" lvl="1"/>
            <a:r>
              <a:rPr lang="pl-PL" dirty="0">
                <a:solidFill>
                  <a:schemeClr val="tx1"/>
                </a:solidFill>
              </a:rPr>
              <a:t>Należy uzasadnić potrzebę ponoszenia kosztów związanych z odbywaniem stażu uczniowskiego np. </a:t>
            </a:r>
          </a:p>
          <a:p>
            <a:pPr marL="552450" lvl="1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wskazać potrzebę zakupu odzieży roboczej , materiałów i narzędzi zużywalnych – określić jaka to będzie odzież, materiały i narzędzia,</a:t>
            </a:r>
          </a:p>
          <a:p>
            <a:pPr marL="552450" lvl="1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wskazać metodologię szacowania kosztów dojazdu na staże.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2CC4C7A-9094-435D-BA9B-AF623D5CF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140827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41884" y="1564904"/>
            <a:ext cx="8280920" cy="85273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4988" indent="-354013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r>
              <a:rPr lang="pl-PL" dirty="0">
                <a:solidFill>
                  <a:schemeClr val="tx1"/>
                </a:solidFill>
              </a:rPr>
              <a:t>Przekraczanie limitów, określonych w SZOOP RPO WD oraz w Regulaminie konkursu (Załącznik nr 4 pn.: „Standardy realizacji form wsparcia w ramach Działania 10.4 RPO WD 2014-2020”).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59125" y="2492896"/>
            <a:ext cx="8280920" cy="4104456"/>
          </a:xfrm>
          <a:prstGeom prst="roundRect">
            <a:avLst>
              <a:gd name="adj" fmla="val 11412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</a:p>
          <a:p>
            <a:pPr marL="449263" lvl="1" indent="-44926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-  10% wartości środków unijnych na </a:t>
            </a:r>
            <a:r>
              <a:rPr lang="pl-PL" b="1" dirty="0">
                <a:solidFill>
                  <a:schemeClr val="tx1"/>
                </a:solidFill>
              </a:rPr>
              <a:t>cross-</a:t>
            </a:r>
            <a:r>
              <a:rPr lang="pl-PL" b="1" dirty="0" err="1">
                <a:solidFill>
                  <a:schemeClr val="tx1"/>
                </a:solidFill>
              </a:rPr>
              <a:t>financing</a:t>
            </a:r>
            <a:r>
              <a:rPr lang="pl-PL" dirty="0">
                <a:solidFill>
                  <a:schemeClr val="tx1"/>
                </a:solidFill>
              </a:rPr>
              <a:t>,</a:t>
            </a:r>
          </a:p>
          <a:p>
            <a:pPr marL="630238" indent="-180975" eaLnBrk="1" fontAlgn="t" hangingPunct="1">
              <a:buFontTx/>
              <a:buChar char="-"/>
              <a:defRPr/>
            </a:pPr>
            <a:r>
              <a:rPr lang="pl-PL" dirty="0">
                <a:solidFill>
                  <a:schemeClr val="tx1"/>
                </a:solidFill>
              </a:rPr>
              <a:t>20% wartości środków unijnych na </a:t>
            </a:r>
            <a:r>
              <a:rPr lang="pl-PL" b="1" dirty="0">
                <a:solidFill>
                  <a:schemeClr val="tx1"/>
                </a:solidFill>
              </a:rPr>
              <a:t>cross-</a:t>
            </a:r>
            <a:r>
              <a:rPr lang="pl-PL" b="1" dirty="0" err="1">
                <a:solidFill>
                  <a:schemeClr val="tx1"/>
                </a:solidFill>
              </a:rPr>
              <a:t>financing</a:t>
            </a:r>
            <a:r>
              <a:rPr lang="pl-PL" b="1" dirty="0">
                <a:solidFill>
                  <a:schemeClr val="tx1"/>
                </a:solidFill>
              </a:rPr>
              <a:t> w przypadku doposażenia </a:t>
            </a:r>
            <a:r>
              <a:rPr lang="pl-PL" dirty="0">
                <a:solidFill>
                  <a:schemeClr val="tx1"/>
                </a:solidFill>
              </a:rPr>
              <a:t>szkół i placówek kształcenia zawodowego w sprzęt niezbędny do realizacji kształcenia zawodowego,</a:t>
            </a:r>
          </a:p>
          <a:p>
            <a:pPr marL="630238" indent="-180975" eaLnBrk="1" fontAlgn="t" hangingPunct="1">
              <a:buFontTx/>
              <a:buChar char="-"/>
              <a:defRPr/>
            </a:pPr>
            <a:r>
              <a:rPr lang="pl-PL" dirty="0">
                <a:solidFill>
                  <a:schemeClr val="tx1"/>
                </a:solidFill>
              </a:rPr>
              <a:t>10% wartości projektu łącznie na </a:t>
            </a:r>
            <a:r>
              <a:rPr lang="pl-PL" b="1" dirty="0">
                <a:solidFill>
                  <a:schemeClr val="tx1"/>
                </a:solidFill>
              </a:rPr>
              <a:t>cross-</a:t>
            </a:r>
            <a:r>
              <a:rPr lang="pl-PL" b="1" dirty="0" err="1">
                <a:solidFill>
                  <a:schemeClr val="tx1"/>
                </a:solidFill>
              </a:rPr>
              <a:t>financing</a:t>
            </a:r>
            <a:r>
              <a:rPr lang="pl-PL" b="1" dirty="0">
                <a:solidFill>
                  <a:schemeClr val="tx1"/>
                </a:solidFill>
              </a:rPr>
              <a:t> i środki trwałe (powyżej 10 000 zł netto),</a:t>
            </a:r>
          </a:p>
          <a:p>
            <a:pPr marL="630238" indent="-180975" eaLnBrk="1" fontAlgn="t" hangingPunct="1">
              <a:buFontTx/>
              <a:buChar char="-"/>
              <a:defRPr/>
            </a:pPr>
            <a:r>
              <a:rPr lang="pl-PL" dirty="0">
                <a:solidFill>
                  <a:schemeClr val="tx1"/>
                </a:solidFill>
              </a:rPr>
              <a:t>20% wartości projektu łącznie na </a:t>
            </a:r>
            <a:r>
              <a:rPr lang="pl-PL" b="1" dirty="0">
                <a:solidFill>
                  <a:schemeClr val="tx1"/>
                </a:solidFill>
              </a:rPr>
              <a:t>cross-</a:t>
            </a:r>
            <a:r>
              <a:rPr lang="pl-PL" b="1" dirty="0" err="1">
                <a:solidFill>
                  <a:schemeClr val="tx1"/>
                </a:solidFill>
              </a:rPr>
              <a:t>financing</a:t>
            </a:r>
            <a:r>
              <a:rPr lang="pl-PL" b="1" dirty="0">
                <a:solidFill>
                  <a:schemeClr val="tx1"/>
                </a:solidFill>
              </a:rPr>
              <a:t> i środki trwałe w przypadku doposażenia</a:t>
            </a:r>
            <a:r>
              <a:rPr lang="pl-PL" dirty="0">
                <a:solidFill>
                  <a:schemeClr val="tx1"/>
                </a:solidFill>
              </a:rPr>
              <a:t> szkół i placówek kształcenia zawodowego w sprzęt niezbędny do realizacji kształcenia zawodowego, </a:t>
            </a:r>
          </a:p>
          <a:p>
            <a:pPr marL="630238" indent="-180975" eaLnBrk="1" fontAlgn="t" hangingPunct="1">
              <a:buFontTx/>
              <a:buChar char="-"/>
              <a:defRPr/>
            </a:pPr>
            <a:r>
              <a:rPr lang="pl-PL" dirty="0">
                <a:solidFill>
                  <a:schemeClr val="tx1"/>
                </a:solidFill>
              </a:rPr>
              <a:t>uczeń odbywający </a:t>
            </a:r>
            <a:r>
              <a:rPr lang="pl-PL" b="1" dirty="0">
                <a:solidFill>
                  <a:schemeClr val="tx1"/>
                </a:solidFill>
              </a:rPr>
              <a:t>staż uczniowski </a:t>
            </a:r>
            <a:r>
              <a:rPr lang="pl-PL" dirty="0">
                <a:solidFill>
                  <a:schemeClr val="tx1"/>
                </a:solidFill>
              </a:rPr>
              <a:t>otrzymuje</a:t>
            </a:r>
            <a:r>
              <a:rPr lang="pl-PL" b="1" dirty="0">
                <a:solidFill>
                  <a:schemeClr val="tx1"/>
                </a:solidFill>
              </a:rPr>
              <a:t> miesięczne świadczenie pieniężne, </a:t>
            </a:r>
            <a:r>
              <a:rPr lang="pl-PL" dirty="0">
                <a:solidFill>
                  <a:schemeClr val="tx1"/>
                </a:solidFill>
              </a:rPr>
              <a:t>które</a:t>
            </a:r>
            <a:r>
              <a:rPr lang="pl-PL" b="1" dirty="0">
                <a:solidFill>
                  <a:schemeClr val="tx1"/>
                </a:solidFill>
              </a:rPr>
              <a:t> nie może przekraczać wysokości minimalnego wynagrodzenia za pracę, </a:t>
            </a:r>
            <a:r>
              <a:rPr lang="pl-PL" dirty="0">
                <a:solidFill>
                  <a:schemeClr val="tx1"/>
                </a:solidFill>
              </a:rPr>
              <a:t>ustalonego na podstawie </a:t>
            </a:r>
            <a:r>
              <a:rPr lang="pl-PL" b="1" dirty="0">
                <a:solidFill>
                  <a:schemeClr val="tx1"/>
                </a:solidFill>
              </a:rPr>
              <a:t>ustawy z dnia 10 października 2002 r. o minimalnym wynagrodzeniu za pracę.</a:t>
            </a:r>
            <a:endParaRPr lang="pl-PL" dirty="0">
              <a:solidFill>
                <a:schemeClr val="tx1"/>
              </a:solidFill>
            </a:endParaRPr>
          </a:p>
          <a:p>
            <a:pPr lvl="0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4C42394-F792-44FF-A928-6A69F7AB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371315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179512" y="1484784"/>
            <a:ext cx="8712968" cy="158417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fontAlgn="t" hangingPunct="1">
              <a:buFont typeface="Arial" pitchFamily="34" charset="0"/>
              <a:buChar char="•"/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449263" indent="-363538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r>
              <a:rPr lang="pl-PL" sz="1600" dirty="0">
                <a:solidFill>
                  <a:schemeClr val="tx1"/>
                </a:solidFill>
              </a:rPr>
              <a:t>Brak uzasadnienia wydatków </a:t>
            </a:r>
            <a:r>
              <a:rPr lang="pl-PL" sz="1600" b="1" dirty="0">
                <a:solidFill>
                  <a:schemeClr val="tx1"/>
                </a:solidFill>
              </a:rPr>
              <a:t>w ramach cross-</a:t>
            </a:r>
            <a:r>
              <a:rPr lang="pl-PL" sz="1600" b="1" dirty="0" err="1">
                <a:solidFill>
                  <a:schemeClr val="tx1"/>
                </a:solidFill>
              </a:rPr>
              <a:t>financingu</a:t>
            </a:r>
            <a:r>
              <a:rPr lang="pl-PL" sz="1600" b="1" dirty="0">
                <a:solidFill>
                  <a:schemeClr val="tx1"/>
                </a:solidFill>
              </a:rPr>
              <a:t> oraz środków trwałych </a:t>
            </a:r>
            <a:r>
              <a:rPr lang="pl-PL" sz="1600" dirty="0">
                <a:solidFill>
                  <a:schemeClr val="tx1"/>
                </a:solidFill>
              </a:rPr>
              <a:t>o wartości równej lub wyższej niż 3 500 zł netto. Błędnie oznaczony cross-</a:t>
            </a:r>
            <a:r>
              <a:rPr lang="pl-PL" sz="1600" dirty="0" err="1">
                <a:solidFill>
                  <a:schemeClr val="tx1"/>
                </a:solidFill>
              </a:rPr>
              <a:t>financing</a:t>
            </a:r>
            <a:r>
              <a:rPr lang="pl-PL" sz="1600" dirty="0">
                <a:solidFill>
                  <a:schemeClr val="tx1"/>
                </a:solidFill>
              </a:rPr>
              <a:t> lub środki trwałe.</a:t>
            </a:r>
          </a:p>
          <a:p>
            <a:pPr marL="449263" indent="-363538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endParaRPr lang="pl-PL" sz="1600" dirty="0">
              <a:solidFill>
                <a:schemeClr val="tx1"/>
              </a:solidFill>
            </a:endParaRPr>
          </a:p>
          <a:p>
            <a:pPr marL="449263" indent="-363538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r>
              <a:rPr lang="pl-PL" sz="1600" dirty="0">
                <a:solidFill>
                  <a:schemeClr val="tx1"/>
                </a:solidFill>
              </a:rPr>
              <a:t>Nieprawidłowe oznaczenie </a:t>
            </a:r>
            <a:r>
              <a:rPr lang="pl-PL" sz="1600" b="1" dirty="0">
                <a:solidFill>
                  <a:schemeClr val="tx1"/>
                </a:solidFill>
              </a:rPr>
              <a:t>wkładu własnego</a:t>
            </a:r>
            <a:r>
              <a:rPr lang="pl-PL" sz="1600" dirty="0">
                <a:solidFill>
                  <a:schemeClr val="tx1"/>
                </a:solidFill>
              </a:rPr>
              <a:t> (publicznego lub prywatnego), w tym niepieniężnego. Brak uzasadnienia dotyczącego wkładu własnego oraz metodologii wyliczenia wkładu własnego niepieniężnego w pkt. 7.4 wniosku.</a:t>
            </a: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179512" y="3140968"/>
            <a:ext cx="8712968" cy="352839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Uzasadnienie dla wydatków planowanych do poniesienia w ramach cross-</a:t>
            </a:r>
            <a:r>
              <a:rPr lang="pl-PL" sz="1600" dirty="0" err="1">
                <a:solidFill>
                  <a:schemeClr val="tx1"/>
                </a:solidFill>
              </a:rPr>
              <a:t>financingu</a:t>
            </a:r>
            <a:r>
              <a:rPr lang="pl-PL" sz="1600" dirty="0">
                <a:solidFill>
                  <a:schemeClr val="tx1"/>
                </a:solidFill>
              </a:rPr>
              <a:t> oraz środków trwałych powinno znaleźć się we wniosku w części „</a:t>
            </a:r>
            <a:r>
              <a:rPr lang="pl-PL" sz="1600" b="1" dirty="0">
                <a:solidFill>
                  <a:schemeClr val="tx1"/>
                </a:solidFill>
              </a:rPr>
              <a:t>UZASADNIENIE WYDATKÓW” </a:t>
            </a:r>
            <a:br>
              <a:rPr lang="pl-PL" sz="1600" b="1" dirty="0">
                <a:solidFill>
                  <a:schemeClr val="tx1"/>
                </a:solidFill>
              </a:rPr>
            </a:br>
            <a:r>
              <a:rPr lang="pl-PL" sz="1600" b="1" dirty="0">
                <a:solidFill>
                  <a:schemeClr val="tx1"/>
                </a:solidFill>
              </a:rPr>
              <a:t>w pkt. 7.2 i 7.3</a:t>
            </a:r>
            <a:r>
              <a:rPr lang="pl-PL" sz="1600" dirty="0">
                <a:solidFill>
                  <a:schemeClr val="tx1"/>
                </a:solidFill>
              </a:rPr>
              <a:t>. Cross-</a:t>
            </a:r>
            <a:r>
              <a:rPr lang="pl-PL" sz="1600" dirty="0" err="1">
                <a:solidFill>
                  <a:schemeClr val="tx1"/>
                </a:solidFill>
              </a:rPr>
              <a:t>financing</a:t>
            </a:r>
            <a:r>
              <a:rPr lang="pl-PL" sz="1600" dirty="0">
                <a:solidFill>
                  <a:schemeClr val="tx1"/>
                </a:solidFill>
              </a:rPr>
              <a:t> i środki trwałe zdefiniowane są dokładnie w załączniku nr 4 do Regulaminu konkursu pn.: „Standardy realizacji form wsparcia w ramach Działania 10.4 RPO WD 2014-2020”. Należy pamiętać, że w budżecie oznacza się jako środki trwałe jedynie wydatki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o wartości jednostkowej </a:t>
            </a:r>
            <a:r>
              <a:rPr lang="pl-PL" sz="1600" b="1" dirty="0">
                <a:solidFill>
                  <a:srgbClr val="00B050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wyższej niż 10 000 zł netto</a:t>
            </a:r>
            <a:r>
              <a:rPr lang="pl-PL" sz="1600" dirty="0">
                <a:solidFill>
                  <a:srgbClr val="00B050"/>
                </a:solidFill>
              </a:rPr>
              <a:t>.</a:t>
            </a:r>
          </a:p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rgbClr val="00B050"/>
              </a:solidFill>
            </a:endParaRPr>
          </a:p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W budżecie szczegółowym przy pozycjach budżetowych zawierających wydatki w ramach </a:t>
            </a:r>
            <a:r>
              <a:rPr lang="pl-PL" sz="1600" b="1" dirty="0">
                <a:solidFill>
                  <a:schemeClr val="tx1"/>
                </a:solidFill>
              </a:rPr>
              <a:t>wkładu własnego </a:t>
            </a:r>
            <a:r>
              <a:rPr lang="pl-PL" sz="1600" dirty="0">
                <a:solidFill>
                  <a:schemeClr val="tx1"/>
                </a:solidFill>
              </a:rPr>
              <a:t>należy odpowiednio określić, czy jest to wkład publiczny czy prywatny.</a:t>
            </a:r>
          </a:p>
          <a:p>
            <a:pPr marL="252000" lvl="1"/>
            <a:r>
              <a:rPr lang="pl-PL" sz="1600" dirty="0">
                <a:solidFill>
                  <a:schemeClr val="tx1"/>
                </a:solidFill>
              </a:rPr>
              <a:t>Wszystkie wydatki wnoszone w projekcie jako wkład własny niepieniężny należy oznaczyć odpowiednio w polu wyboru (tzw. „</a:t>
            </a:r>
            <a:r>
              <a:rPr lang="pl-PL" sz="1600" dirty="0" err="1">
                <a:solidFill>
                  <a:schemeClr val="tx1"/>
                </a:solidFill>
              </a:rPr>
              <a:t>checkbox</a:t>
            </a:r>
            <a:r>
              <a:rPr lang="pl-PL" sz="1600" dirty="0">
                <a:solidFill>
                  <a:schemeClr val="tx1"/>
                </a:solidFill>
              </a:rPr>
              <a:t>”) dopiero po wybraniu opcji wkład własny publiczny lub prywatny.</a:t>
            </a:r>
          </a:p>
          <a:p>
            <a:pPr marL="252000" lvl="1"/>
            <a:r>
              <a:rPr lang="pl-PL" sz="1600" dirty="0">
                <a:solidFill>
                  <a:schemeClr val="tx1"/>
                </a:solidFill>
              </a:rPr>
              <a:t>W punkcie 7.4 wniosku należy opisać wydatki w ramach wkładu własnego, a także wyjaśnić,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b="1" dirty="0">
                <a:solidFill>
                  <a:schemeClr val="tx1"/>
                </a:solidFill>
              </a:rPr>
              <a:t>w jaki sposób Wnioskodawca dokonał jego wyceny</a:t>
            </a:r>
            <a:r>
              <a:rPr lang="pl-PL" sz="1600" dirty="0">
                <a:solidFill>
                  <a:schemeClr val="tx1"/>
                </a:solidFill>
              </a:rPr>
              <a:t>. </a:t>
            </a:r>
            <a:endParaRPr lang="pl-PL" sz="1600" dirty="0">
              <a:solidFill>
                <a:srgbClr val="00B050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A4A75AD-9EFB-4009-8BEE-A176A0EE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55</a:t>
            </a:fld>
            <a:endParaRPr lang="pl-PL" altLang="pl-PL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 – WKŁAD WŁASNY</a:t>
            </a:r>
          </a:p>
        </p:txBody>
      </p:sp>
      <p:sp>
        <p:nvSpPr>
          <p:cNvPr id="15" name="Prostokąt zaokrąglony 5">
            <a:extLst>
              <a:ext uri="{FF2B5EF4-FFF2-40B4-BE49-F238E27FC236}">
                <a16:creationId xmlns:a16="http://schemas.microsoft.com/office/drawing/2014/main" id="{DD951FF6-04D6-4301-BD40-13C95DD5D3D6}"/>
              </a:ext>
            </a:extLst>
          </p:cNvPr>
          <p:cNvSpPr/>
          <p:nvPr/>
        </p:nvSpPr>
        <p:spPr>
          <a:xfrm>
            <a:off x="441328" y="1518294"/>
            <a:ext cx="8229600" cy="162267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indent="-449263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r>
              <a:rPr lang="pl-PL" dirty="0">
                <a:solidFill>
                  <a:schemeClr val="tx1"/>
                </a:solidFill>
              </a:rPr>
              <a:t>1) wykazywanie wydatków w ramach wkładu własnego, które przewyższają dopuszczalne stawki maksymalne (Załącznik nr 4 „Standardy realizacji…”),</a:t>
            </a:r>
          </a:p>
          <a:p>
            <a:pPr marL="449263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2) wykazywanie wydatków nieracjonalnych, zawyżonych,</a:t>
            </a:r>
          </a:p>
          <a:p>
            <a:pPr marL="449263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3) wykazywanie wydatków niekwalifikowalnych,</a:t>
            </a:r>
          </a:p>
          <a:p>
            <a:pPr marL="449263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4) wykazywanie zbyt dużego poziomu wkładu własnego – omyłki.</a:t>
            </a:r>
          </a:p>
        </p:txBody>
      </p:sp>
      <p:sp>
        <p:nvSpPr>
          <p:cNvPr id="5" name="Prostokąt zaokrąglony 4">
            <a:extLst>
              <a:ext uri="{FF2B5EF4-FFF2-40B4-BE49-F238E27FC236}">
                <a16:creationId xmlns:a16="http://schemas.microsoft.com/office/drawing/2014/main" id="{2B1ABF0F-F61C-433D-AC16-CCA7149BE669}"/>
              </a:ext>
            </a:extLst>
          </p:cNvPr>
          <p:cNvSpPr/>
          <p:nvPr/>
        </p:nvSpPr>
        <p:spPr>
          <a:xfrm>
            <a:off x="467544" y="3645023"/>
            <a:ext cx="8229600" cy="2592289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10D1AE7F-B26F-4B43-9B16-E552F6317580}"/>
              </a:ext>
            </a:extLst>
          </p:cNvPr>
          <p:cNvSpPr/>
          <p:nvPr/>
        </p:nvSpPr>
        <p:spPr>
          <a:xfrm>
            <a:off x="458812" y="3861048"/>
            <a:ext cx="82121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4038" lvl="1" indent="-373063"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/>
              <a:t>Wkład własny podlega ocenie w zakresie kwalifikowalności i racjonalności.  </a:t>
            </a:r>
          </a:p>
          <a:p>
            <a:pPr marL="268288" lvl="1" indent="0">
              <a:buNone/>
            </a:pPr>
            <a:endParaRPr lang="pl-PL" dirty="0"/>
          </a:p>
          <a:p>
            <a:pPr marL="612000" lvl="1" indent="0">
              <a:buNone/>
            </a:pPr>
            <a:r>
              <a:rPr lang="pl-PL" u="sng" dirty="0"/>
              <a:t>Wszystkie wydatki wykazane w ramach wkładu własnego muszą:</a:t>
            </a:r>
          </a:p>
          <a:p>
            <a:pPr marL="611188" lvl="1" indent="-342900">
              <a:buFontTx/>
              <a:buChar char="-"/>
            </a:pPr>
            <a:r>
              <a:rPr lang="pl-PL" dirty="0"/>
              <a:t>być zgodne ze stawkami, określonymi w Załączniku nr 4 do Regulaminu konkursu (jeśli dotyczy),</a:t>
            </a:r>
          </a:p>
          <a:p>
            <a:pPr marL="611188" lvl="1" indent="-342900">
              <a:buFontTx/>
              <a:buChar char="-"/>
            </a:pPr>
            <a:r>
              <a:rPr lang="pl-PL" dirty="0"/>
              <a:t>spełniać wymogi racjonalności wydatku,</a:t>
            </a:r>
          </a:p>
          <a:p>
            <a:pPr marL="611188" lvl="1" indent="-342900">
              <a:buFontTx/>
              <a:buChar char="-"/>
            </a:pPr>
            <a:r>
              <a:rPr lang="pl-PL" dirty="0"/>
              <a:t>być kwalifikowalne.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5C1BA12A-E8DF-42B2-9E3A-E0E05E014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412645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 – WKŁAD WŁASNY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06816623-EE50-4B99-83D1-21D61CB1B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r>
              <a:rPr lang="pl-PL" sz="1600" i="1" dirty="0"/>
              <a:t>Wkład niepieniężny polega na wniesieniu (wykorzystaniu na rzecz projektu) nieruchomości, urządzeń, materiałów (surowców), wartości niematerialnych i prawnych, ekspertyz lub nieodpłatnej pracy wykonywanej przez wolontariuszy na podstawie ustawy z dnia 24 kwietnia 2003 r. o działalności pożytku publicznego i o wolontariacie – „</a:t>
            </a:r>
            <a:r>
              <a:rPr lang="pl-PL" sz="1600" dirty="0"/>
              <a:t>Wytyczne w zakresie kwalifikowalności wydatków (…)”</a:t>
            </a:r>
            <a:endParaRPr lang="pl-PL" sz="16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268288" lvl="1" indent="0">
              <a:buNone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Jak wnieść wkład niepieniężny?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wkład niepieniężny stanowi część lub całość wkładu własnego prywatnego lub publicznego,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wartość wkładu niepieniężnego jest potwierdzona dokumentami – opis metodologii, wyliczenia w pkt 7.4 wniosku,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cała wartość wydatku, wykazanego w ramach wkładu niepieniężnego, musi stanowić wkład własny.</a:t>
            </a:r>
            <a:endParaRPr lang="pl-PL" sz="1600" u="sng" dirty="0"/>
          </a:p>
          <a:p>
            <a:pPr marL="268288" lvl="1" indent="0">
              <a:buNone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Przykłady:</a:t>
            </a:r>
          </a:p>
          <a:p>
            <a:pPr marL="554038" lvl="1">
              <a:buFontTx/>
              <a:buChar char="-"/>
            </a:pPr>
            <a:r>
              <a:rPr lang="pl-PL" sz="1600" dirty="0"/>
              <a:t>koszty użytkowania </a:t>
            </a:r>
            <a:r>
              <a:rPr lang="pl-PL" sz="1600" dirty="0" err="1"/>
              <a:t>sal</a:t>
            </a:r>
            <a:r>
              <a:rPr lang="pl-PL" sz="1600" dirty="0"/>
              <a:t> podczas zajęć (metodologia wyliczenia kosztów, stawkę może określać np. cennik danej instytucji),</a:t>
            </a:r>
          </a:p>
          <a:p>
            <a:pPr marL="554038" lvl="1">
              <a:buFontTx/>
              <a:buChar char="-"/>
            </a:pPr>
            <a:r>
              <a:rPr lang="pl-PL" sz="1600" dirty="0"/>
              <a:t>praca wolontariuszy.</a:t>
            </a:r>
          </a:p>
        </p:txBody>
      </p:sp>
      <p:sp>
        <p:nvSpPr>
          <p:cNvPr id="13" name="Prostokąt zaokrąglony 4">
            <a:extLst>
              <a:ext uri="{FF2B5EF4-FFF2-40B4-BE49-F238E27FC236}">
                <a16:creationId xmlns:a16="http://schemas.microsoft.com/office/drawing/2014/main" id="{2B1ABF0F-F61C-433D-AC16-CCA7149BE669}"/>
              </a:ext>
            </a:extLst>
          </p:cNvPr>
          <p:cNvSpPr/>
          <p:nvPr/>
        </p:nvSpPr>
        <p:spPr>
          <a:xfrm>
            <a:off x="467544" y="1700808"/>
            <a:ext cx="8352928" cy="4608512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491E7BE-FB59-430C-9C45-4D8AAD05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787911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75868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10" name="Prostokąt zaokrąglony 5">
            <a:extLst>
              <a:ext uri="{FF2B5EF4-FFF2-40B4-BE49-F238E27FC236}">
                <a16:creationId xmlns:a16="http://schemas.microsoft.com/office/drawing/2014/main" id="{402FB20E-A812-415A-9C5E-2B67B3D3CB26}"/>
              </a:ext>
            </a:extLst>
          </p:cNvPr>
          <p:cNvSpPr/>
          <p:nvPr/>
        </p:nvSpPr>
        <p:spPr>
          <a:xfrm>
            <a:off x="467544" y="1405193"/>
            <a:ext cx="8229600" cy="136815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r>
              <a:rPr lang="pl-PL" sz="1600" dirty="0">
                <a:solidFill>
                  <a:schemeClr val="tx1"/>
                </a:solidFill>
              </a:rPr>
              <a:t>1) Brak zaznaczenia w budżecie kolumny </a:t>
            </a:r>
            <a:r>
              <a:rPr lang="pl-PL" sz="1600" b="1" dirty="0">
                <a:solidFill>
                  <a:schemeClr val="tx1"/>
                </a:solidFill>
              </a:rPr>
              <a:t>„usługi zlecone” </a:t>
            </a:r>
            <a:r>
              <a:rPr lang="pl-PL" sz="1600" dirty="0">
                <a:solidFill>
                  <a:schemeClr val="tx1"/>
                </a:solidFill>
              </a:rPr>
              <a:t>przy wydatkach, będących usługą zleconą. Brak uzasadnienia wydatków w ramach usług zleconych.</a:t>
            </a:r>
          </a:p>
          <a:p>
            <a:pPr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  <a:p>
            <a:pPr marL="266700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2) W nazwie wydatku dotyczącego </a:t>
            </a:r>
            <a:r>
              <a:rPr lang="pl-PL" sz="1600" b="1" dirty="0">
                <a:solidFill>
                  <a:schemeClr val="tx1"/>
                </a:solidFill>
              </a:rPr>
              <a:t>personelu projektu </a:t>
            </a:r>
            <a:r>
              <a:rPr lang="pl-PL" sz="1600" dirty="0">
                <a:solidFill>
                  <a:schemeClr val="tx1"/>
                </a:solidFill>
              </a:rPr>
              <a:t>brak informacji na temat formy zaangażowania i szacunkowego wymiaru czasu pracy danej osoby.</a:t>
            </a:r>
          </a:p>
          <a:p>
            <a:pPr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3" name="Prostokąt zaokrąglony 4">
            <a:extLst>
              <a:ext uri="{FF2B5EF4-FFF2-40B4-BE49-F238E27FC236}">
                <a16:creationId xmlns:a16="http://schemas.microsoft.com/office/drawing/2014/main" id="{CAD3F357-F8DE-4206-AD42-36191749A054}"/>
              </a:ext>
            </a:extLst>
          </p:cNvPr>
          <p:cNvSpPr/>
          <p:nvPr/>
        </p:nvSpPr>
        <p:spPr>
          <a:xfrm>
            <a:off x="395536" y="2852936"/>
            <a:ext cx="8301608" cy="3816424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1) W budżecie projektu należy oznaczyć wydatki w ramach </a:t>
            </a:r>
            <a:r>
              <a:rPr lang="pl-PL" sz="1600" b="1" dirty="0">
                <a:solidFill>
                  <a:schemeClr val="tx1"/>
                </a:solidFill>
              </a:rPr>
              <a:t>usług zleconych</a:t>
            </a:r>
            <a:r>
              <a:rPr lang="pl-PL" sz="1600" dirty="0">
                <a:solidFill>
                  <a:schemeClr val="tx1"/>
                </a:solidFill>
              </a:rPr>
              <a:t>. W punkcie 7.1 wniosku pn.: „Usługi zlecone w projekcie” należy rozpisać wydatki wchodzące w skład usług zleconych</a:t>
            </a:r>
          </a:p>
          <a:p>
            <a:pPr marL="0" lvl="1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  <a:p>
            <a:pPr marL="0" lvl="1">
              <a:buClr>
                <a:srgbClr val="00B050"/>
              </a:buClr>
              <a:buSzPct val="200000"/>
            </a:pPr>
            <a:r>
              <a:rPr lang="pl-PL" sz="1600" dirty="0">
                <a:solidFill>
                  <a:schemeClr val="tx1"/>
                </a:solidFill>
              </a:rPr>
              <a:t>2) W przypadku kosztów </a:t>
            </a:r>
            <a:r>
              <a:rPr lang="pl-PL" sz="1600" b="1" dirty="0">
                <a:solidFill>
                  <a:schemeClr val="tx1"/>
                </a:solidFill>
              </a:rPr>
              <a:t>personelu</a:t>
            </a:r>
            <a:r>
              <a:rPr lang="pl-PL" sz="1600" b="1" dirty="0">
                <a:solidFill>
                  <a:srgbClr val="00B050"/>
                </a:solidFill>
              </a:rPr>
              <a:t> </a:t>
            </a:r>
            <a:r>
              <a:rPr lang="pl-PL" sz="1600" dirty="0">
                <a:solidFill>
                  <a:schemeClr val="tx1"/>
                </a:solidFill>
              </a:rPr>
              <a:t>należy wskazać formę zaangażowania (stosunek pracy, osoba fizyczna prowadząca działalność gospodarczą będąca beneficjentem, osoby współpracujące z osobą fizyczną prowadzącą działalność gospodarczą będącą beneficjentem, wolontariat) i szacunkowy wymiar czasu pracy danej osoby (np. wymiar etatu/liczba godzin), niezbędny do realizacji zadań merytorycznych. </a:t>
            </a:r>
            <a:r>
              <a:rPr lang="pl-PL" sz="2000" b="1" i="1" dirty="0">
                <a:solidFill>
                  <a:schemeClr val="tx1"/>
                </a:solidFill>
              </a:rPr>
              <a:t>Uwaga</a:t>
            </a:r>
            <a:r>
              <a:rPr lang="pl-PL" sz="1600" i="1" dirty="0">
                <a:solidFill>
                  <a:schemeClr val="tx1"/>
                </a:solidFill>
              </a:rPr>
              <a:t> – nowa definicja personelu projektu.</a:t>
            </a:r>
          </a:p>
          <a:p>
            <a:pPr marL="0" lvl="1">
              <a:buClr>
                <a:srgbClr val="00B050"/>
              </a:buClr>
              <a:buSzPct val="200000"/>
            </a:pPr>
            <a:endParaRPr lang="pl-PL" sz="1600" dirty="0">
              <a:solidFill>
                <a:schemeClr val="tx1"/>
              </a:solidFill>
            </a:endParaRPr>
          </a:p>
          <a:p>
            <a:pPr marL="0" lvl="1">
              <a:buClr>
                <a:srgbClr val="00B050"/>
              </a:buClr>
              <a:buSzPct val="200000"/>
            </a:pPr>
            <a:r>
              <a:rPr lang="pl-PL" sz="1600" dirty="0">
                <a:solidFill>
                  <a:schemeClr val="tx1"/>
                </a:solidFill>
              </a:rPr>
              <a:t>Od 1 września 2018 r. obowiązuje art. 10a Karty Nauczyciela - w przedszkolach, innych formach wychowania przedszkolnego, szkołach i placówkach prowadzonych przez osoby fizyczne lub osoby prawne niebędące jednostkami samorządu terytorialnego nauczycieli zatrudnia się na podstawie umowy o pracę, zgodnie z ustawą – Kodeks pracy (wyjątek art. 10a KN ust 2 i 3).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59BF98AF-EBEC-41D9-863F-9D82DB7A4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58</a:t>
            </a:fld>
            <a:endParaRPr lang="pl-PL" altLang="pl-PL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 – 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20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ZATRUDNIENIE I WYNAGRADZANIE NAUCZYCIELI</a:t>
            </a:r>
          </a:p>
        </p:txBody>
      </p:sp>
      <p:sp>
        <p:nvSpPr>
          <p:cNvPr id="7" name="Prostokąt zaokrąglony 5">
            <a:extLst>
              <a:ext uri="{FF2B5EF4-FFF2-40B4-BE49-F238E27FC236}">
                <a16:creationId xmlns:a16="http://schemas.microsoft.com/office/drawing/2014/main" id="{8A519011-935C-44A3-9ED0-5A063E4AB989}"/>
              </a:ext>
            </a:extLst>
          </p:cNvPr>
          <p:cNvSpPr/>
          <p:nvPr/>
        </p:nvSpPr>
        <p:spPr>
          <a:xfrm>
            <a:off x="503548" y="1772816"/>
            <a:ext cx="8136904" cy="125771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61950" indent="-361950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r>
              <a:rPr lang="pl-PL" dirty="0">
                <a:solidFill>
                  <a:schemeClr val="tx1"/>
                </a:solidFill>
              </a:rPr>
              <a:t>We wniosku zaplanowano wynagrodzenie dla nauczycieli, uwzględniające planowane podwyżki </a:t>
            </a:r>
          </a:p>
          <a:p>
            <a:pPr marL="361950" indent="-361950" eaLnBrk="1" fontAlgn="t" hangingPunct="1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  <a:defRPr/>
            </a:pPr>
            <a:r>
              <a:rPr lang="pl-PL" dirty="0">
                <a:solidFill>
                  <a:schemeClr val="tx1"/>
                </a:solidFill>
              </a:rPr>
              <a:t>Zatrudnienie nauczycieli pracujących w oparciu o KN na umowy cywilno-prawne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8" name="Prostokąt zaokrąglony 4">
            <a:extLst>
              <a:ext uri="{FF2B5EF4-FFF2-40B4-BE49-F238E27FC236}">
                <a16:creationId xmlns:a16="http://schemas.microsoft.com/office/drawing/2014/main" id="{0AB5FD4C-2000-4EEA-90AA-F5ABF29D9693}"/>
              </a:ext>
            </a:extLst>
          </p:cNvPr>
          <p:cNvSpPr/>
          <p:nvPr/>
        </p:nvSpPr>
        <p:spPr>
          <a:xfrm>
            <a:off x="467544" y="3140968"/>
            <a:ext cx="8136904" cy="3312368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Zgodnie z katalogiem stawek maksymalnych, zawartym w zał. nr 4 do Regulaminu konkursu, wynagrodzenie nauczycieli powinno być zgodne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zapisami Karty Nauczyciela. 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0" lvl="1">
              <a:buClr>
                <a:srgbClr val="00B050"/>
              </a:buClr>
              <a:buSzPct val="200000"/>
            </a:pPr>
            <a:r>
              <a:rPr lang="pl-PL" sz="2000" b="1" dirty="0">
                <a:solidFill>
                  <a:schemeClr val="tx1"/>
                </a:solidFill>
              </a:rPr>
              <a:t>Ważne: </a:t>
            </a:r>
            <a:r>
              <a:rPr lang="pl-PL" sz="1600" dirty="0">
                <a:solidFill>
                  <a:schemeClr val="tx1"/>
                </a:solidFill>
              </a:rPr>
              <a:t>Podczas całego procesu wyboru projektów do dofinansowania obowiązuje stawka aktualna na dzień ogłoszenia konkursu. Wyjątkiem jest sytuacja, gdy pomiędzy ogłoszeniem naboru, a etapem negocjacji wejdzie w życie nowa stawka wynagrodzenia. Wówczas możliwe jest uwzględnienie nowej stawki zaproponowanej przez Wnioskodawcę podczas etapu negocjacji. Uwzględnienie podwyżki może nastąpić wyłącznie według stawki  obowiązującej, która weszła w życie. Niedopuszczalne jest uwzględnianie planowanych/projektowanych podwyżek, które nie zostały zatwierdzone przez ustawodawcę.</a:t>
            </a: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405E3993-AC61-41CF-98E2-6961BD918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0921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700213"/>
            <a:ext cx="68468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3131840" y="1124744"/>
            <a:ext cx="331236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</a:rPr>
              <a:t>Od czego zacząć?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10AAB24-BABD-4D88-B176-05F65B0A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221987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7" name="Prostokąt zaokrąglony 5">
            <a:extLst>
              <a:ext uri="{FF2B5EF4-FFF2-40B4-BE49-F238E27FC236}">
                <a16:creationId xmlns:a16="http://schemas.microsoft.com/office/drawing/2014/main" id="{27080FC5-E845-4397-9823-0657B96F54A3}"/>
              </a:ext>
            </a:extLst>
          </p:cNvPr>
          <p:cNvSpPr/>
          <p:nvPr/>
        </p:nvSpPr>
        <p:spPr>
          <a:xfrm>
            <a:off x="467544" y="1739243"/>
            <a:ext cx="8136904" cy="96967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61950" lvl="1" indent="-276225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</a:pPr>
            <a:r>
              <a:rPr lang="pl-PL" dirty="0">
                <a:solidFill>
                  <a:schemeClr val="tx1"/>
                </a:solidFill>
              </a:rPr>
              <a:t>Stosowanie takich samych nazw wydatków w budżecie szczegółowym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ramach jednego zadania</a:t>
            </a:r>
          </a:p>
        </p:txBody>
      </p:sp>
      <p:sp>
        <p:nvSpPr>
          <p:cNvPr id="9" name="Prostokąt zaokrąglony 4">
            <a:extLst>
              <a:ext uri="{FF2B5EF4-FFF2-40B4-BE49-F238E27FC236}">
                <a16:creationId xmlns:a16="http://schemas.microsoft.com/office/drawing/2014/main" id="{B9C32A6E-3FCC-4E4E-ADD2-3779ED13E4BC}"/>
              </a:ext>
            </a:extLst>
          </p:cNvPr>
          <p:cNvSpPr/>
          <p:nvPr/>
        </p:nvSpPr>
        <p:spPr>
          <a:xfrm>
            <a:off x="463049" y="2973660"/>
            <a:ext cx="8136904" cy="1967508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związku ze specyfiką funkcjonowania systemu SL2014, należy stosować unikalne nazwy wydatków przypisane do tej samej kategorii kosztów (np. w ramach tej samej kategorii kosztów „Inne” nie mogą pojawić się we wniosku dwa wydatki o identycznej nazwie) w ramach jednego zadania. Należy pamiętać, aby wydatki wykazywane w ramach jednego zadania miały różne nazwy.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E0A201AE-F37C-49F2-A076-04C92FA30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4843142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KRYTERIUM NEGOCJACJI</a:t>
            </a:r>
          </a:p>
        </p:txBody>
      </p:sp>
      <p:sp>
        <p:nvSpPr>
          <p:cNvPr id="14" name="Prostokąt zaokrąglony 5">
            <a:extLst>
              <a:ext uri="{FF2B5EF4-FFF2-40B4-BE49-F238E27FC236}">
                <a16:creationId xmlns:a16="http://schemas.microsoft.com/office/drawing/2014/main" id="{A4DAB978-FD03-4E9B-9A5C-50D6080D6A71}"/>
              </a:ext>
            </a:extLst>
          </p:cNvPr>
          <p:cNvSpPr/>
          <p:nvPr/>
        </p:nvSpPr>
        <p:spPr>
          <a:xfrm>
            <a:off x="179512" y="1484786"/>
            <a:ext cx="8784975" cy="216023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6700" lvl="1" indent="-266700">
              <a:buClr>
                <a:srgbClr val="C00000"/>
              </a:buClr>
              <a:buSzPct val="150000"/>
              <a:buFont typeface="Wingdings 2" panose="05020102010507070707" pitchFamily="18" charset="2"/>
              <a:buChar char="Ò"/>
            </a:pPr>
            <a:r>
              <a:rPr lang="pl-PL" sz="1600" dirty="0">
                <a:solidFill>
                  <a:schemeClr val="tx1"/>
                </a:solidFill>
              </a:rPr>
              <a:t>1) złożenie wniosku po terminie, złożenie jedynie wniosku lub pisma,</a:t>
            </a:r>
          </a:p>
          <a:p>
            <a:pPr marL="268288" lvl="1"/>
            <a:r>
              <a:rPr lang="pl-PL" sz="1600" dirty="0">
                <a:solidFill>
                  <a:schemeClr val="tx1"/>
                </a:solidFill>
              </a:rPr>
              <a:t>2) rozbieżność pomiędzy pismem negocjacyjnym a wnioskiem,</a:t>
            </a:r>
          </a:p>
          <a:p>
            <a:pPr marL="268288" lvl="1"/>
            <a:r>
              <a:rPr lang="pl-PL" sz="1600" dirty="0">
                <a:solidFill>
                  <a:schemeClr val="tx1"/>
                </a:solidFill>
              </a:rPr>
              <a:t>3) brak odniesienia się we wniosku i w piśmie do wszystkich uwag stawianych przez KOP – wybiórcze uwzględnienie uwag,</a:t>
            </a:r>
          </a:p>
          <a:p>
            <a:pPr marL="268288" lvl="1" indent="0">
              <a:buNone/>
            </a:pPr>
            <a:r>
              <a:rPr lang="pl-PL" sz="1600" dirty="0">
                <a:solidFill>
                  <a:schemeClr val="tx1"/>
                </a:solidFill>
              </a:rPr>
              <a:t>4) przedstawienie wyjaśnień względem uwag KOP, które dotyczą usunięcia zapisów/wydatków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z wniosku, np. stawek niezgodnych z katalogiem,</a:t>
            </a:r>
          </a:p>
          <a:p>
            <a:pPr marL="268288" lvl="1" indent="0">
              <a:buNone/>
            </a:pPr>
            <a:r>
              <a:rPr lang="pl-PL" sz="1600" dirty="0">
                <a:solidFill>
                  <a:schemeClr val="tx1"/>
                </a:solidFill>
              </a:rPr>
              <a:t>5) wprowadzenie do wniosku zmian, niewynikających z uwag KOP – „dodatkowych”,</a:t>
            </a:r>
          </a:p>
          <a:p>
            <a:pPr marL="268288" lvl="1" indent="0">
              <a:buNone/>
            </a:pPr>
            <a:r>
              <a:rPr lang="pl-PL" sz="1600" dirty="0">
                <a:solidFill>
                  <a:schemeClr val="tx1"/>
                </a:solidFill>
              </a:rPr>
              <a:t>6) brak podpisu stanowiska negocjacyjnego przez osobę/y upoważnioną/e.</a:t>
            </a:r>
          </a:p>
          <a:p>
            <a:pPr marL="268288" lvl="1" indent="0">
              <a:buNone/>
            </a:pPr>
            <a:r>
              <a:rPr lang="pl-PL" dirty="0">
                <a:solidFill>
                  <a:schemeClr val="tx1"/>
                </a:solidFill>
              </a:rPr>
              <a:t>		</a:t>
            </a:r>
          </a:p>
        </p:txBody>
      </p:sp>
      <p:sp>
        <p:nvSpPr>
          <p:cNvPr id="16" name="Prostokąt zaokrąglony 4">
            <a:extLst>
              <a:ext uri="{FF2B5EF4-FFF2-40B4-BE49-F238E27FC236}">
                <a16:creationId xmlns:a16="http://schemas.microsoft.com/office/drawing/2014/main" id="{DB4CEE70-A5E3-48D6-B97F-F2CC589F2101}"/>
              </a:ext>
            </a:extLst>
          </p:cNvPr>
          <p:cNvSpPr/>
          <p:nvPr/>
        </p:nvSpPr>
        <p:spPr>
          <a:xfrm>
            <a:off x="179512" y="3771282"/>
            <a:ext cx="8784975" cy="2947307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B05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Podczas negocjacji należy:</a:t>
            </a:r>
          </a:p>
          <a:p>
            <a:pPr marL="180975" lvl="1">
              <a:buClr>
                <a:srgbClr val="00B050"/>
              </a:buClr>
              <a:buSzPct val="200000"/>
            </a:pPr>
            <a:r>
              <a:rPr lang="pl-PL" sz="1600" dirty="0">
                <a:solidFill>
                  <a:schemeClr val="tx1"/>
                </a:solidFill>
              </a:rPr>
              <a:t>1) złożyć wniosek i skan podpisanego pisma w systemie SOWA w wyznaczonym terminie,</a:t>
            </a:r>
          </a:p>
          <a:p>
            <a:pPr marL="180975" lvl="1">
              <a:buClr>
                <a:srgbClr val="00B050"/>
              </a:buClr>
              <a:buSzPct val="200000"/>
            </a:pPr>
            <a:r>
              <a:rPr lang="pl-PL" sz="1600" dirty="0">
                <a:solidFill>
                  <a:schemeClr val="tx1"/>
                </a:solidFill>
              </a:rPr>
              <a:t>2) zwrócić uwagę, by pismo i wniosek, składane jako stanowisko negocjacyjne, były spójne, tzn. wniosek musi zawierać wszystkie zmiany, o wprowadzeniu których informuje pismo,</a:t>
            </a:r>
          </a:p>
          <a:p>
            <a:pPr marL="180975" lvl="1">
              <a:buClr>
                <a:srgbClr val="00B050"/>
              </a:buClr>
              <a:buSzPct val="200000"/>
            </a:pPr>
            <a:r>
              <a:rPr lang="pl-PL" sz="1600" dirty="0">
                <a:solidFill>
                  <a:schemeClr val="tx1"/>
                </a:solidFill>
              </a:rPr>
              <a:t>3) odnieść się do wszystkich uwag stawianych przez KOP,</a:t>
            </a:r>
          </a:p>
          <a:p>
            <a:pPr marL="180975" lvl="1">
              <a:buClr>
                <a:srgbClr val="00B050"/>
              </a:buClr>
              <a:buSzPct val="200000"/>
            </a:pPr>
            <a:r>
              <a:rPr lang="pl-PL" sz="1600" dirty="0">
                <a:solidFill>
                  <a:schemeClr val="tx1"/>
                </a:solidFill>
              </a:rPr>
              <a:t>4) w przypadku uwagi, która odnosi się do usunięcia zapisów/wydatków zaleca się ich usunięcie,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a nie przedstawianie wyjaśnień,</a:t>
            </a:r>
          </a:p>
          <a:p>
            <a:pPr marL="180975" lvl="1">
              <a:buClr>
                <a:srgbClr val="00B050"/>
              </a:buClr>
              <a:buSzPct val="200000"/>
            </a:pPr>
            <a:r>
              <a:rPr lang="pl-PL" sz="1600" dirty="0">
                <a:solidFill>
                  <a:schemeClr val="tx1"/>
                </a:solidFill>
              </a:rPr>
              <a:t>5) wprowadzić jedynie zmiany wynikające z uwag KOP (i niezbędne, będące ich konsekwencją),</a:t>
            </a:r>
          </a:p>
          <a:p>
            <a:pPr marL="180975" lvl="1">
              <a:buClr>
                <a:srgbClr val="00B050"/>
              </a:buClr>
              <a:buSzPct val="200000"/>
            </a:pPr>
            <a:r>
              <a:rPr lang="pl-PL" sz="1600" dirty="0">
                <a:solidFill>
                  <a:schemeClr val="tx1"/>
                </a:solidFill>
              </a:rPr>
              <a:t>6) stanowisko negocjacyjne musi podpisać osoba upoważniona/osoby upoważnione (pkt. 2.7 wniosku lub dokumenty rejestrowe).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E06E47E8-36D5-4A2F-BAD6-49C234E3D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706105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DLA WNIOSKODAWCÓW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762368"/>
            <a:ext cx="8352928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latin typeface="Calibri" pitchFamily="34" charset="0"/>
              </a:rPr>
              <a:t>Spotkania informacyjne dla Wnioskodawców – </a:t>
            </a:r>
            <a:r>
              <a:rPr lang="pl-PL" sz="2000" b="1" dirty="0">
                <a:latin typeface="Calibri" pitchFamily="34" charset="0"/>
              </a:rPr>
              <a:t>informacje o spotkaniach na stronie </a:t>
            </a:r>
            <a:r>
              <a:rPr lang="pl-PL" sz="2000" dirty="0">
                <a:hlinkClick r:id="rId3"/>
              </a:rPr>
              <a:t>www.rpo.dolnyslask.pl</a:t>
            </a:r>
            <a:r>
              <a:rPr lang="pl-PL" sz="2000" dirty="0"/>
              <a:t> (odnośnik „Weź udział w spotkaniach i konferencjach”)</a:t>
            </a:r>
            <a:endParaRPr lang="pl-PL" sz="2000" b="1" dirty="0">
              <a:latin typeface="Calibri" pitchFamily="34" charset="0"/>
            </a:endParaRPr>
          </a:p>
          <a:p>
            <a:pPr marL="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2000" dirty="0"/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2400" b="1" dirty="0">
                <a:latin typeface="Calibri" pitchFamily="34" charset="0"/>
              </a:rPr>
              <a:t>Punkt Informacyjny Funduszy Europejskich (PIFE) </a:t>
            </a:r>
            <a:r>
              <a:rPr lang="pl-PL" sz="2000" dirty="0"/>
              <a:t>zapytania można kierować na adres: </a:t>
            </a:r>
            <a:r>
              <a:rPr lang="pl-PL" sz="1800" u="sng" dirty="0">
                <a:hlinkClick r:id="rId4"/>
              </a:rPr>
              <a:t>pife@dolnyslask.pl</a:t>
            </a:r>
            <a:r>
              <a:rPr lang="pl-PL" sz="1800" dirty="0"/>
              <a:t> </a:t>
            </a:r>
          </a:p>
          <a:p>
            <a:pPr marL="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1800" dirty="0"/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latin typeface="Calibri" pitchFamily="34" charset="0"/>
              </a:rPr>
              <a:t>Odpowiedzi na najczęściej zadawane pytania oraz niezbędne dokumenty</a:t>
            </a: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1800" dirty="0"/>
              <a:t>są zamieszczane na stronie internetowej</a:t>
            </a: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1800" dirty="0">
                <a:hlinkClick r:id="rId3"/>
              </a:rPr>
              <a:t>www.rpo.dolnyslask.pl</a:t>
            </a:r>
            <a:endParaRPr lang="pl-PL" sz="1800" dirty="0"/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1800" dirty="0"/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1800" dirty="0"/>
          </a:p>
          <a:p>
            <a:pPr marL="0" indent="0">
              <a:buClr>
                <a:srgbClr val="008000"/>
              </a:buClr>
              <a:buSzPct val="100000"/>
              <a:buNone/>
            </a:pPr>
            <a:r>
              <a:rPr lang="pl-PL" sz="2000" dirty="0"/>
              <a:t> </a:t>
            </a:r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323528" y="1921694"/>
            <a:ext cx="8496944" cy="3960439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CC4B998-C8E3-469A-AD16-595B55A4A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18755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1516" y="1268760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 algn="ctr">
              <a:buNone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</a:rPr>
              <a:t>Dziękuję za uwagę</a:t>
            </a:r>
          </a:p>
          <a:p>
            <a:pPr marL="268288" lvl="1" indent="0" algn="ctr">
              <a:buNone/>
            </a:pPr>
            <a:br>
              <a:rPr lang="pl-PL" sz="3200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b="1" dirty="0">
                <a:solidFill>
                  <a:srgbClr val="0070C0"/>
                </a:solidFill>
                <a:latin typeface="Calibri" pitchFamily="34" charset="0"/>
              </a:rPr>
              <a:t>Wydział Wdrażania EFS</a:t>
            </a:r>
            <a:br>
              <a:rPr lang="pl-PL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b="1" dirty="0">
                <a:solidFill>
                  <a:srgbClr val="0070C0"/>
                </a:solidFill>
                <a:latin typeface="Calibri" pitchFamily="34" charset="0"/>
              </a:rPr>
              <a:t>Departament Funduszy Europejskich</a:t>
            </a:r>
            <a:br>
              <a:rPr lang="pl-PL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b="1" dirty="0">
                <a:solidFill>
                  <a:srgbClr val="0070C0"/>
                </a:solidFill>
                <a:latin typeface="Calibri" pitchFamily="34" charset="0"/>
              </a:rPr>
              <a:t>Urząd Marszałkowski Województwa Dolnośląskiego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E4CFDD7-8DD7-45C7-8BFB-351CE9FC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1491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340768"/>
            <a:ext cx="8280920" cy="471652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solidFill>
                  <a:srgbClr val="0070C0"/>
                </a:solidFill>
                <a:latin typeface="Calibri" pitchFamily="34" charset="0"/>
              </a:rPr>
              <a:t>WAŻNE</a:t>
            </a:r>
          </a:p>
          <a:p>
            <a:pPr algn="ctr"/>
            <a:endParaRPr lang="pl-PL" sz="2000" b="1" dirty="0">
              <a:solidFill>
                <a:srgbClr val="0070C0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Zaleca się, aby konto zakładane w SOWA EFS RPDS, na którym zostanie utworzony wniosek o dofinasowanie projektu, było kontem Beneficjenta (a nie kontem np. firmy, która na zlecenie przygotowuje dla Beneficjenta wniosek o dofinansowanie).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Rekomenduje się, aby tworzyć konta w SOWA EFS RPDS na adres „zbiorczy”, nie imienny mail (typu: </a:t>
            </a:r>
            <a:r>
              <a:rPr lang="pl-PL" u="sng" dirty="0">
                <a:hlinkClick r:id="rId3"/>
              </a:rPr>
              <a:t>fundusze@gmina.pl</a:t>
            </a:r>
            <a:r>
              <a:rPr lang="pl-PL" dirty="0">
                <a:solidFill>
                  <a:schemeClr val="tx1"/>
                </a:solidFill>
              </a:rPr>
              <a:t>;</a:t>
            </a:r>
            <a:r>
              <a:rPr lang="pl-PL" dirty="0"/>
              <a:t> </a:t>
            </a:r>
            <a:r>
              <a:rPr lang="pl-PL" u="sng" dirty="0">
                <a:hlinkClick r:id="rId4"/>
              </a:rPr>
              <a:t>efs@gmina.pl</a:t>
            </a:r>
            <a:r>
              <a:rPr lang="pl-PL" dirty="0">
                <a:solidFill>
                  <a:schemeClr val="tx1"/>
                </a:solidFill>
              </a:rPr>
              <a:t>, etc., do którego dostęp ma więcej niż jedna osoba upoważniona), a nie na konto konkretnego pracownika.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Beneficjent jest zobowiązany odpowiednio zarządzać kontem utworzonym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SOWA EFS RPDS m.in. poprzez udostępniania dostępu osobom upoważnionym za pomocą utworzonych subkont do konta głównego w SOWA EFS RPDS.</a:t>
            </a:r>
          </a:p>
          <a:p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44624"/>
            <a:ext cx="3969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Generator EFS - SOWA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12716C9-E503-4C34-A5CA-4D6926C58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979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51520" y="1052736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b="1" dirty="0">
                <a:solidFill>
                  <a:srgbClr val="0070C0"/>
                </a:solidFill>
              </a:rPr>
              <a:t>Dokumenty pomocne przy wypełnianiu wniosku:</a:t>
            </a:r>
          </a:p>
        </p:txBody>
      </p:sp>
      <p:sp>
        <p:nvSpPr>
          <p:cNvPr id="9220" name="Prostokąt 6"/>
          <p:cNvSpPr>
            <a:spLocks noChangeArrowheads="1"/>
          </p:cNvSpPr>
          <p:nvPr/>
        </p:nvSpPr>
        <p:spPr bwMode="auto">
          <a:xfrm>
            <a:off x="395536" y="2286148"/>
            <a:ext cx="80650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altLang="pl-PL" sz="2000" dirty="0"/>
              <a:t> Instrukcja użytkownika Systemu Obsługi Wniosków Aplikacyjnych EFS  (SOWA) w ramach Regionalnego Programu Operacyjnego Województwa Dolnośląskiego 2014-2020 dla Wnioskodawców / Beneficjentów</a:t>
            </a:r>
          </a:p>
        </p:txBody>
      </p:sp>
      <p:sp>
        <p:nvSpPr>
          <p:cNvPr id="9221" name="Prostokąt 7"/>
          <p:cNvSpPr>
            <a:spLocks noChangeArrowheads="1"/>
          </p:cNvSpPr>
          <p:nvPr/>
        </p:nvSpPr>
        <p:spPr bwMode="auto">
          <a:xfrm>
            <a:off x="395536" y="3645024"/>
            <a:ext cx="849764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altLang="pl-PL" b="1" dirty="0"/>
              <a:t> </a:t>
            </a:r>
            <a:r>
              <a:rPr lang="pl-PL" altLang="pl-PL" sz="2000" dirty="0"/>
              <a:t>Instrukcja wypełniania wniosku o dofinansowanie projektu EFS w ramach Regionalnego Programu Operacyjnego Województwa Dolnośląskiego 2014 – 2020 (wersja 1.8 z dnia 19 grudnia 2019 r. obowiązuje we wszystkich konkursach ogłoszonych w ramach Osi Priorytetowych 8, 9 i 10 RPO WD od 20 grudnia 2019 r.) 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1553106" y="5619453"/>
            <a:ext cx="6624736" cy="52322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800" b="1" i="1" dirty="0">
                <a:solidFill>
                  <a:srgbClr val="0070C0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www.generator-efs.dolnyslask.pl</a:t>
            </a:r>
            <a:r>
              <a:rPr lang="pl-PL" sz="2800" b="1" i="1" dirty="0">
                <a:solidFill>
                  <a:srgbClr val="0070C0"/>
                </a:solidFill>
                <a:effectLst/>
              </a:rPr>
              <a:t> </a:t>
            </a:r>
            <a:endParaRPr lang="pl-PL" sz="2800" dirty="0">
              <a:solidFill>
                <a:srgbClr val="0070C0"/>
              </a:solidFill>
              <a:effectLst/>
            </a:endParaRPr>
          </a:p>
        </p:txBody>
      </p:sp>
      <p:sp>
        <p:nvSpPr>
          <p:cNvPr id="13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3C65000-E3BC-4DC4-8043-7D487735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27663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107504" y="1268760"/>
            <a:ext cx="4392488" cy="496855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sz="3200" u="sng" dirty="0">
                <a:solidFill>
                  <a:schemeClr val="tx1"/>
                </a:solidFill>
              </a:rPr>
              <a:t>Wsparcie techniczne SOWA:</a:t>
            </a:r>
          </a:p>
          <a:p>
            <a:pPr>
              <a:defRPr/>
            </a:pPr>
            <a:endParaRPr lang="pl-PL" sz="3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PONIEDZIAŁEK – PIĄTEK</a:t>
            </a: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3200" b="1" dirty="0">
                <a:solidFill>
                  <a:schemeClr val="tx1"/>
                </a:solidFill>
              </a:rPr>
              <a:t>7:30-15:30</a:t>
            </a:r>
          </a:p>
          <a:p>
            <a:pPr algn="ctr">
              <a:defRPr/>
            </a:pPr>
            <a:endParaRPr lang="pl-PL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Tel: (71) 700 04 84</a:t>
            </a: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Fax: (71) 700 04 86</a:t>
            </a:r>
          </a:p>
        </p:txBody>
      </p:sp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endParaRPr lang="pl-PL" sz="32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12293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1916113"/>
            <a:ext cx="4378325" cy="3330575"/>
          </a:xfrm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5B6281-CD24-4E16-8152-4857D9A4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40251014"/>
      </p:ext>
    </p:extLst>
  </p:cSld>
  <p:clrMapOvr>
    <a:masterClrMapping/>
  </p:clrMapOvr>
</p:sld>
</file>

<file path=ppt/theme/theme1.xml><?xml version="1.0" encoding="utf-8"?>
<a:theme xmlns:a="http://schemas.openxmlformats.org/drawingml/2006/main" name="3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15810</TotalTime>
  <Words>8084</Words>
  <Application>Microsoft Office PowerPoint</Application>
  <PresentationFormat>Pokaz na ekranie (4:3)</PresentationFormat>
  <Paragraphs>782</Paragraphs>
  <Slides>63</Slides>
  <Notes>56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63</vt:i4>
      </vt:variant>
    </vt:vector>
  </HeadingPairs>
  <TitlesOfParts>
    <vt:vector size="69" baseType="lpstr">
      <vt:lpstr>Arial</vt:lpstr>
      <vt:lpstr>Calibri</vt:lpstr>
      <vt:lpstr>Wingdings</vt:lpstr>
      <vt:lpstr>Wingdings 2</vt:lpstr>
      <vt:lpstr>3_Motyw pakietu Office</vt:lpstr>
      <vt:lpstr>2_Motyw pakietu Office</vt:lpstr>
      <vt:lpstr>Ocena wniosku o dofinansowanie,  w tym najczęściej popełniane błędy na podstawie dotychczasowych doświadczeń   Regionalny Program Operacyjny Województwa Dolnośląskiego 2014-2020  Poddziałanie 10.4.1 Dostosowanie systemów kształcenia i szkolenia zawodowego do potrzeb rynku pracy – konkurs horyzontalny  Konkurs nr RPDS.10.04.01-IZ.00-02-375/19   Wrocław, 16 stycznia 2010 r.    </vt:lpstr>
      <vt:lpstr>Prezentacja programu PowerPoint</vt:lpstr>
      <vt:lpstr>Prezentacja programu PowerPoint</vt:lpstr>
      <vt:lpstr>Generator EFS - SOWA </vt:lpstr>
      <vt:lpstr>Generator EFS - SOWA </vt:lpstr>
      <vt:lpstr>Generator EFS - SOWA </vt:lpstr>
      <vt:lpstr>Prezentacja programu PowerPoint</vt:lpstr>
      <vt:lpstr>Generator EFS - SOWA </vt:lpstr>
      <vt:lpstr>Generator EFS - SOWA </vt:lpstr>
      <vt:lpstr>Prezentacja programu PowerPoint</vt:lpstr>
      <vt:lpstr>Prezentacja programu PowerPoint</vt:lpstr>
      <vt:lpstr>Prezentacja programu PowerPoint</vt:lpstr>
      <vt:lpstr>Prezentacja programu PowerPoint</vt:lpstr>
      <vt:lpstr>Etapy oceny wniosków  w ramach KOP - Terminy</vt:lpstr>
      <vt:lpstr>Prezentacja programu PowerPoint</vt:lpstr>
      <vt:lpstr>Weryfikacja warunków formalnych</vt:lpstr>
      <vt:lpstr>Weryfikacja warunków  formalnych</vt:lpstr>
      <vt:lpstr>Weryfikacja warunków formalnych</vt:lpstr>
      <vt:lpstr>Prezentacja programu PowerPoint</vt:lpstr>
      <vt:lpstr>Ocena formalna</vt:lpstr>
      <vt:lpstr>Ocena merytoryczna</vt:lpstr>
      <vt:lpstr>Ocena merytoryczna</vt:lpstr>
      <vt:lpstr>Prezentacja programu PowerPoint</vt:lpstr>
      <vt:lpstr>    Negocjacje</vt:lpstr>
      <vt:lpstr>    Negocjacje</vt:lpstr>
      <vt:lpstr>    Negocjacje</vt:lpstr>
      <vt:lpstr>    Negocjacje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WARUNKI FORMALNE I OCZYWISTE OMYŁKI</vt:lpstr>
      <vt:lpstr>WARUNKI FORMALNE I OCZYWISTE OMYŁKI</vt:lpstr>
      <vt:lpstr>Prezentacja programu PowerPoint</vt:lpstr>
      <vt:lpstr>  ROZLICZANIE KOSZTÓW BEZPOŚREDNICH NA PODSTAWIE RZECZYWIŚCIE PONIESIONYCH WYDATKÓW. </vt:lpstr>
      <vt:lpstr>WYBÓR PARTNERA W PROJEKCIE</vt:lpstr>
      <vt:lpstr>WYBÓR PARTNERA W PROJEKCIE</vt:lpstr>
      <vt:lpstr>WYBÓR PARTNERA W PROJEKCIE</vt:lpstr>
      <vt:lpstr>KRYTERIUM DIAGNOZY POTRZEB EDUKACYJNYCH</vt:lpstr>
      <vt:lpstr>KRYTERIUM FORMY WSPARCIA</vt:lpstr>
      <vt:lpstr>Prezentacja programu PowerPoint</vt:lpstr>
      <vt:lpstr>Prezentacja programu PowerPoint</vt:lpstr>
      <vt:lpstr>Prezentacja programu PowerPoint</vt:lpstr>
      <vt:lpstr>UZASADNIENIE POTRZEBY REALIZACJI PROJEKTU</vt:lpstr>
      <vt:lpstr>CEL PROJEKTU</vt:lpstr>
      <vt:lpstr>GRUPA DOCELOWA - BARIERY</vt:lpstr>
      <vt:lpstr>WSKAŹNIKI OBLIGATORYJNE</vt:lpstr>
      <vt:lpstr>WSKAŹNIKI – SPÓJNOŚĆ, POMIAR</vt:lpstr>
      <vt:lpstr>DOŚWIADCZENIE</vt:lpstr>
      <vt:lpstr>BUDŻET PROJEKTU</vt:lpstr>
      <vt:lpstr>BUDŻET PROJEKTU</vt:lpstr>
      <vt:lpstr>BUDŻET PROJEKTU</vt:lpstr>
      <vt:lpstr>BUDŻET PROJEKTU</vt:lpstr>
      <vt:lpstr>BUDŻET PROJEKTU – WKŁAD WŁASNY</vt:lpstr>
      <vt:lpstr>BUDŻET PROJEKTU – WKŁAD WŁASNY</vt:lpstr>
      <vt:lpstr>BUDŻET PROJEKTU</vt:lpstr>
      <vt:lpstr>BUDŻET PROJEKTU –  ZATRUDNIENIE I WYNAGRADZANIE NAUCZYCIELI</vt:lpstr>
      <vt:lpstr>BUDŻET PROJEKTU</vt:lpstr>
      <vt:lpstr>KRYTERIUM NEGOCJACJI</vt:lpstr>
      <vt:lpstr>DLA WNIOSKODAWCÓW</vt:lpstr>
      <vt:lpstr>Prezentacja programu PowerPoint</vt:lpstr>
    </vt:vector>
  </TitlesOfParts>
  <Company>Urząd Marszałkowski Województwa Dolnośląskiego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ekaczmarek</dc:creator>
  <cp:lastModifiedBy>Maja Dec</cp:lastModifiedBy>
  <cp:revision>1887</cp:revision>
  <cp:lastPrinted>2018-09-24T09:56:08Z</cp:lastPrinted>
  <dcterms:created xsi:type="dcterms:W3CDTF">2015-05-22T10:45:54Z</dcterms:created>
  <dcterms:modified xsi:type="dcterms:W3CDTF">2020-01-16T07:40:56Z</dcterms:modified>
</cp:coreProperties>
</file>