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notesSlides/notesSlide40.xml" ContentType="application/vnd.openxmlformats-officedocument.presentationml.notesSlide+xml"/>
  <Override PartName="/ppt/charts/chart21.xml" ContentType="application/vnd.openxmlformats-officedocument.drawingml.chart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89" r:id="rId3"/>
    <p:sldId id="317" r:id="rId4"/>
    <p:sldId id="261" r:id="rId5"/>
    <p:sldId id="262" r:id="rId6"/>
    <p:sldId id="263" r:id="rId7"/>
    <p:sldId id="390" r:id="rId8"/>
    <p:sldId id="388" r:id="rId9"/>
    <p:sldId id="394" r:id="rId10"/>
    <p:sldId id="327" r:id="rId11"/>
    <p:sldId id="345" r:id="rId12"/>
    <p:sldId id="328" r:id="rId13"/>
    <p:sldId id="347" r:id="rId14"/>
    <p:sldId id="329" r:id="rId15"/>
    <p:sldId id="350" r:id="rId16"/>
    <p:sldId id="330" r:id="rId17"/>
    <p:sldId id="351" r:id="rId18"/>
    <p:sldId id="335" r:id="rId19"/>
    <p:sldId id="349" r:id="rId20"/>
    <p:sldId id="334" r:id="rId21"/>
    <p:sldId id="387" r:id="rId22"/>
    <p:sldId id="412" r:id="rId23"/>
    <p:sldId id="422" r:id="rId24"/>
    <p:sldId id="424" r:id="rId25"/>
    <p:sldId id="423" r:id="rId26"/>
    <p:sldId id="432" r:id="rId27"/>
    <p:sldId id="434" r:id="rId28"/>
    <p:sldId id="384" r:id="rId29"/>
    <p:sldId id="386" r:id="rId30"/>
    <p:sldId id="392" r:id="rId31"/>
    <p:sldId id="380" r:id="rId32"/>
    <p:sldId id="373" r:id="rId33"/>
    <p:sldId id="379" r:id="rId34"/>
    <p:sldId id="381" r:id="rId35"/>
    <p:sldId id="378" r:id="rId36"/>
    <p:sldId id="382" r:id="rId37"/>
    <p:sldId id="377" r:id="rId38"/>
    <p:sldId id="413" r:id="rId39"/>
    <p:sldId id="425" r:id="rId40"/>
    <p:sldId id="427" r:id="rId41"/>
    <p:sldId id="426" r:id="rId42"/>
    <p:sldId id="428" r:id="rId43"/>
    <p:sldId id="433" r:id="rId44"/>
    <p:sldId id="416" r:id="rId45"/>
    <p:sldId id="420" r:id="rId46"/>
    <p:sldId id="417" r:id="rId47"/>
    <p:sldId id="418" r:id="rId48"/>
    <p:sldId id="421" r:id="rId49"/>
    <p:sldId id="411" r:id="rId50"/>
  </p:sldIdLst>
  <p:sldSz cx="9144000" cy="6858000" type="screen4x3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*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99"/>
    <a:srgbClr val="F6FBB3"/>
    <a:srgbClr val="FF7C80"/>
    <a:srgbClr val="FFCC00"/>
    <a:srgbClr val="FFCC99"/>
    <a:srgbClr val="FF9933"/>
    <a:srgbClr val="0000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394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28.xml"/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MR%20wykresy%20wojw&#243;dztw%20do%20inf.%20miesi&#281;cznej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MR%20wykresy%20wojw&#243;dztw%20do%20inf.%20miesi&#281;cznej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MR%20wykresy%20wojw&#243;dztw%20do%20inf.%20miesi&#281;cznej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MR%20wykresy%20wojw&#243;dztw%20do%20inf.%20miesi&#281;cznej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MR%20wykresy%20wojw&#243;dztw%20do%20inf.%20miesi&#281;cznej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wykresy%20do%20prezentacji%2031.07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Osie Priorytetowe 1-7 </a:t>
            </a:r>
          </a:p>
          <a:p>
            <a:pPr>
              <a:defRPr sz="1400"/>
            </a:pPr>
            <a:r>
              <a:rPr lang="pl-PL" sz="1400"/>
              <a:t>Alokacja EFRR: 6 947 092 794 zł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Wykresy!$B$174</c:f>
              <c:strCache>
                <c:ptCount val="1"/>
                <c:pt idx="0">
                  <c:v>Alokacja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1"/>
              <c:layout>
                <c:manualLayout>
                  <c:x val="-0.17969821769326072"/>
                  <c:y val="3.2660980055714025E-3"/>
                </c:manualLayout>
              </c:layout>
              <c:numFmt formatCode="#,##0\ &quot;zł&quot;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4980325583596527"/>
                  <c:y val="0"/>
                </c:manualLayout>
              </c:layout>
              <c:numFmt formatCode="#,##0\ &quot;zł&quot;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023046283224814"/>
                  <c:y val="0"/>
                </c:manualLayout>
              </c:layout>
              <c:numFmt formatCode="#,##0\ &quot;zł&quot;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3055555555555557"/>
                  <c:y val="2.4122808267171311E-3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</a:defRPr>
                    </a:pPr>
                    <a:r>
                      <a:rPr lang="pl-PL" sz="900" dirty="0"/>
                      <a:t>1</a:t>
                    </a:r>
                    <a:r>
                      <a:rPr lang="pl-PL" dirty="0"/>
                      <a:t> 741 682 </a:t>
                    </a:r>
                    <a:r>
                      <a:rPr lang="pl-PL" dirty="0" smtClean="0"/>
                      <a:t>321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zł</a:t>
                    </a:r>
                    <a:endParaRPr lang="pl-PL" dirty="0"/>
                  </a:p>
                </c:rich>
              </c:tx>
              <c:numFmt formatCode="#,##0\ &quot;zł&quot;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1944444444444555"/>
                  <c:y val="0"/>
                </c:manualLayout>
              </c:layout>
              <c:numFmt formatCode="#,##0\ &quot;zł&quot;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&quot;zł&quot;" sourceLinked="0"/>
            <c:txPr>
              <a:bodyPr/>
              <a:lstStyle/>
              <a:p>
                <a:pPr>
                  <a:defRPr sz="9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Wykresy!$A$175:$A$181</c:f>
              <c:strCache>
                <c:ptCount val="7"/>
                <c:pt idx="0">
                  <c:v>Oś 7 Infrastruktura edukacyjna </c:v>
                </c:pt>
                <c:pt idx="1">
                  <c:v>Oś 6 Infrastruktura spójności społecznej</c:v>
                </c:pt>
                <c:pt idx="2">
                  <c:v>Oś 5 Transport</c:v>
                </c:pt>
                <c:pt idx="3">
                  <c:v>Oś 4 Środowisko i zasoby</c:v>
                </c:pt>
                <c:pt idx="4">
                  <c:v>Oś 3 Gospodarka niskoemisyjna</c:v>
                </c:pt>
                <c:pt idx="5">
                  <c:v>Oś 2 Technologie informacyjno-komunikacyjne </c:v>
                </c:pt>
                <c:pt idx="6">
                  <c:v>Oś 1 Przedsiębiorstwa i innowacje</c:v>
                </c:pt>
              </c:strCache>
            </c:strRef>
          </c:cat>
          <c:val>
            <c:numRef>
              <c:f>Wykresy!$B$175:$B$181</c:f>
              <c:numCache>
                <c:formatCode>#,##0</c:formatCode>
                <c:ptCount val="7"/>
                <c:pt idx="0">
                  <c:v>261558209.37599999</c:v>
                </c:pt>
                <c:pt idx="1">
                  <c:v>741205381.47840011</c:v>
                </c:pt>
                <c:pt idx="2">
                  <c:v>1461695600.0159998</c:v>
                </c:pt>
                <c:pt idx="3">
                  <c:v>757416921.4368</c:v>
                </c:pt>
                <c:pt idx="4">
                  <c:v>1741682320.5887978</c:v>
                </c:pt>
                <c:pt idx="5">
                  <c:v>284876924.88959998</c:v>
                </c:pt>
                <c:pt idx="6">
                  <c:v>1698657436.2816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626880"/>
        <c:axId val="21628416"/>
      </c:barChart>
      <c:catAx>
        <c:axId val="21626880"/>
        <c:scaling>
          <c:orientation val="minMax"/>
        </c:scaling>
        <c:delete val="0"/>
        <c:axPos val="r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l-PL"/>
          </a:p>
        </c:txPr>
        <c:crossAx val="21628416"/>
        <c:crosses val="autoZero"/>
        <c:auto val="1"/>
        <c:lblAlgn val="ctr"/>
        <c:lblOffset val="100"/>
        <c:noMultiLvlLbl val="0"/>
      </c:catAx>
      <c:valAx>
        <c:axId val="21628416"/>
        <c:scaling>
          <c:orientation val="maxMin"/>
        </c:scaling>
        <c:delete val="1"/>
        <c:axPos val="t"/>
        <c:numFmt formatCode="#,##0" sourceLinked="1"/>
        <c:majorTickMark val="out"/>
        <c:minorTickMark val="none"/>
        <c:tickLblPos val="none"/>
        <c:crossAx val="2162688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err="1" smtClean="0"/>
              <a:t>Prirytetowej</a:t>
            </a:r>
            <a:r>
              <a:rPr lang="pl-PL" sz="1600" b="1" dirty="0" smtClean="0"/>
              <a:t> </a:t>
            </a:r>
            <a:r>
              <a:rPr lang="en-US" sz="1600" b="1" dirty="0" smtClean="0"/>
              <a:t>6</a:t>
            </a:r>
            <a:endParaRPr lang="en-US" sz="16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483851845070381"/>
          <c:y val="0.16340845157393843"/>
          <c:w val="0.83519173144023162"/>
          <c:h val="0.788128540410065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Wykresy!$G$72</c:f>
              <c:strCache>
                <c:ptCount val="1"/>
                <c:pt idx="0">
                  <c:v>Postęp realizacji Osi 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20215667353353967"/>
                  <c:y val="-4.4057280014542588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224 042 624,88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165,14%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7</a:t>
                    </a:r>
                    <a:r>
                      <a:rPr lang="pl-PL" b="1"/>
                      <a:t>68</a:t>
                    </a:r>
                    <a:r>
                      <a:rPr lang="pl-PL" b="1" baseline="0"/>
                      <a:t> 171 080,16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103,64%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/>
                      <a:t>6</a:t>
                    </a:r>
                    <a:r>
                      <a:rPr lang="pl-PL" b="1"/>
                      <a:t>81</a:t>
                    </a:r>
                    <a:r>
                      <a:rPr lang="pl-PL" b="1" baseline="0"/>
                      <a:t> 638 806,59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91,96%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2</a:t>
                    </a:r>
                    <a:r>
                      <a:rPr lang="pl-PL" b="1"/>
                      <a:t>61</a:t>
                    </a:r>
                    <a:r>
                      <a:rPr lang="pl-PL" b="1" baseline="0"/>
                      <a:t> 528 823,92</a:t>
                    </a:r>
                    <a:r>
                      <a:rPr lang="en-US"/>
                      <a:t> zł</a:t>
                    </a:r>
                    <a:r>
                      <a:rPr lang="pl-PL"/>
                      <a:t>:</a:t>
                    </a:r>
                  </a:p>
                  <a:p>
                    <a:r>
                      <a:rPr lang="pl-PL"/>
                      <a:t>35,28%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8</a:t>
                    </a:r>
                    <a:r>
                      <a:rPr lang="pl-PL" b="1"/>
                      <a:t>7</a:t>
                    </a:r>
                    <a:r>
                      <a:rPr lang="pl-PL" b="1" baseline="0"/>
                      <a:t> 465 584,75</a:t>
                    </a:r>
                    <a:r>
                      <a:rPr lang="en-US"/>
                      <a:t> zł</a:t>
                    </a:r>
                    <a:r>
                      <a:rPr lang="pl-PL"/>
                      <a:t>:</a:t>
                    </a:r>
                  </a:p>
                  <a:p>
                    <a:r>
                      <a:rPr lang="pl-PL"/>
                      <a:t>11,80%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Wykresy!$G$73:$G$78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741205381.47840011</c:v>
                </c:pt>
                <c:pt idx="1">
                  <c:v>1224042624.8799999</c:v>
                </c:pt>
                <c:pt idx="2">
                  <c:v>768171080.16000009</c:v>
                </c:pt>
                <c:pt idx="3">
                  <c:v>681638806.59000003</c:v>
                </c:pt>
                <c:pt idx="4">
                  <c:v>261528823.91999996</c:v>
                </c:pt>
                <c:pt idx="5">
                  <c:v>87465584.75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49C-44C7-9E57-BAD4310BC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9508608"/>
        <c:axId val="79510144"/>
      </c:barChart>
      <c:catAx>
        <c:axId val="79508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79510144"/>
        <c:crosses val="autoZero"/>
        <c:auto val="1"/>
        <c:lblAlgn val="ctr"/>
        <c:lblOffset val="100"/>
        <c:noMultiLvlLbl val="0"/>
      </c:catAx>
      <c:valAx>
        <c:axId val="79510144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7950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</a:t>
            </a:r>
            <a:r>
              <a:rPr lang="pl-PL" sz="1600" b="1" baseline="0" dirty="0" smtClean="0"/>
              <a:t> </a:t>
            </a:r>
            <a:r>
              <a:rPr lang="en-US" sz="1600" b="1" dirty="0" smtClean="0"/>
              <a:t>7</a:t>
            </a:r>
            <a:endParaRPr lang="en-US" sz="1600" b="1" dirty="0"/>
          </a:p>
        </c:rich>
      </c:tx>
      <c:layout>
        <c:manualLayout>
          <c:xMode val="edge"/>
          <c:yMode val="edge"/>
          <c:x val="0.38198078777874328"/>
          <c:y val="3.31207533316347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57115242561867"/>
          <c:y val="0.16099042108993933"/>
          <c:w val="0.84415177813945275"/>
          <c:h val="0.7912637004525434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Wykresy!$H$72</c:f>
              <c:strCache>
                <c:ptCount val="1"/>
                <c:pt idx="0">
                  <c:v>Postęp realizacji Osi 7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5317123605767541"/>
                  <c:y val="-3.9787772416189719E-17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64 439 639,42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139,33%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2</a:t>
                    </a:r>
                    <a:r>
                      <a:rPr lang="pl-PL" b="1"/>
                      <a:t>38</a:t>
                    </a:r>
                    <a:r>
                      <a:rPr lang="pl-PL" b="1" baseline="0"/>
                      <a:t> 032 632,67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91,01%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100" b="1"/>
                      <a:t>2</a:t>
                    </a:r>
                    <a:r>
                      <a:rPr lang="pl-PL" b="1"/>
                      <a:t>11</a:t>
                    </a:r>
                    <a:r>
                      <a:rPr lang="pl-PL" b="1" baseline="0"/>
                      <a:t> 098 376,12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80,71%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 b="1"/>
                      <a:t>1</a:t>
                    </a:r>
                    <a:r>
                      <a:rPr lang="pl-PL" b="1"/>
                      <a:t>62</a:t>
                    </a:r>
                    <a:r>
                      <a:rPr lang="pl-PL" b="1" baseline="0"/>
                      <a:t> 407 386,10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62,09%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03</a:t>
                    </a:r>
                    <a:r>
                      <a:rPr lang="pl-PL" b="1" baseline="0"/>
                      <a:t> 330 104,46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39,51%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Wykresy!$H$73:$H$78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261558209.37599999</c:v>
                </c:pt>
                <c:pt idx="1">
                  <c:v>364439639.41999948</c:v>
                </c:pt>
                <c:pt idx="2">
                  <c:v>238032632.67000002</c:v>
                </c:pt>
                <c:pt idx="3">
                  <c:v>211098376.12</c:v>
                </c:pt>
                <c:pt idx="4">
                  <c:v>162407386.09999999</c:v>
                </c:pt>
                <c:pt idx="5">
                  <c:v>103330104.45999999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E3-420E-92E1-F9203B3F5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0355712"/>
        <c:axId val="80357248"/>
      </c:barChart>
      <c:catAx>
        <c:axId val="80355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80357248"/>
        <c:crosses val="autoZero"/>
        <c:auto val="1"/>
        <c:lblAlgn val="ctr"/>
        <c:lblOffset val="100"/>
        <c:noMultiLvlLbl val="0"/>
      </c:catAx>
      <c:valAx>
        <c:axId val="80357248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8035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pl-PL" sz="1400" b="1" dirty="0"/>
              <a:t>Postęp realizacji </a:t>
            </a:r>
            <a:r>
              <a:rPr lang="pl-PL" sz="1400" b="1" dirty="0" smtClean="0"/>
              <a:t>Osi Priorytetowych</a:t>
            </a:r>
            <a:r>
              <a:rPr lang="pl-PL" sz="1400" b="1" baseline="0" dirty="0" smtClean="0"/>
              <a:t> finansowanych ze środków</a:t>
            </a:r>
            <a:r>
              <a:rPr lang="pl-PL" sz="1400" b="1" dirty="0" smtClean="0"/>
              <a:t> </a:t>
            </a:r>
            <a:r>
              <a:rPr lang="pl-PL" sz="1400" b="1" dirty="0"/>
              <a:t>EFS</a:t>
            </a:r>
          </a:p>
        </c:rich>
      </c:tx>
      <c:layout>
        <c:manualLayout>
          <c:xMode val="edge"/>
          <c:yMode val="edge"/>
          <c:x val="0.16812160018950467"/>
          <c:y val="1.552644426495532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7084062391925267E-2"/>
          <c:y val="2.0720264006605038E-2"/>
          <c:w val="0.96583187521615121"/>
          <c:h val="0.86163656057880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Wykresy!$A$39</c:f>
              <c:strCache>
                <c:ptCount val="1"/>
                <c:pt idx="0">
                  <c:v>Alokacja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Wykresy!$I$38:$L$38</c:f>
              <c:strCache>
                <c:ptCount val="4"/>
                <c:pt idx="0">
                  <c:v>Oś 8 
Rynek 
pracy</c:v>
                </c:pt>
                <c:pt idx="1">
                  <c:v>Oś 9 
Włączenie 
społeczne</c:v>
                </c:pt>
                <c:pt idx="2">
                  <c:v>Oś 10 
Edukacja</c:v>
                </c:pt>
                <c:pt idx="3">
                  <c:v>Oś 11 
Pomoc 
techniczna</c:v>
                </c:pt>
              </c:strCache>
            </c:strRef>
          </c:cat>
          <c:val>
            <c:numRef>
              <c:f>Wykresy!$I$39:$L$39</c:f>
              <c:numCache>
                <c:formatCode>#,##0</c:formatCode>
                <c:ptCount val="4"/>
                <c:pt idx="0">
                  <c:v>1091351591.3952</c:v>
                </c:pt>
                <c:pt idx="1">
                  <c:v>600451390.97280002</c:v>
                </c:pt>
                <c:pt idx="2">
                  <c:v>670204306.28160119</c:v>
                </c:pt>
                <c:pt idx="3">
                  <c:v>357027840</c:v>
                </c:pt>
              </c:numCache>
            </c:numRef>
          </c:val>
        </c:ser>
        <c:ser>
          <c:idx val="1"/>
          <c:order val="1"/>
          <c:tx>
            <c:strRef>
              <c:f>Wykresy!$A$40</c:f>
              <c:strCache>
                <c:ptCount val="1"/>
                <c:pt idx="0">
                  <c:v>Wnioski 
złożone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Wykresy!$I$38:$L$38</c:f>
              <c:strCache>
                <c:ptCount val="4"/>
                <c:pt idx="0">
                  <c:v>Oś 8 
Rynek 
pracy</c:v>
                </c:pt>
                <c:pt idx="1">
                  <c:v>Oś 9 
Włączenie 
społeczne</c:v>
                </c:pt>
                <c:pt idx="2">
                  <c:v>Oś 10 
Edukacja</c:v>
                </c:pt>
                <c:pt idx="3">
                  <c:v>Oś 11 
Pomoc 
techniczna</c:v>
                </c:pt>
              </c:strCache>
            </c:strRef>
          </c:cat>
          <c:val>
            <c:numRef>
              <c:f>Wykresy!$I$40:$L$40</c:f>
              <c:numCache>
                <c:formatCode>#,##0.00</c:formatCode>
                <c:ptCount val="4"/>
                <c:pt idx="0">
                  <c:v>2143702436.1019986</c:v>
                </c:pt>
                <c:pt idx="1">
                  <c:v>831140013.31000006</c:v>
                </c:pt>
                <c:pt idx="2">
                  <c:v>1232425090.3699999</c:v>
                </c:pt>
                <c:pt idx="3">
                  <c:v>221130589.90000001</c:v>
                </c:pt>
              </c:numCache>
            </c:numRef>
          </c:val>
        </c:ser>
        <c:ser>
          <c:idx val="2"/>
          <c:order val="2"/>
          <c:tx>
            <c:strRef>
              <c:f>Wykresy!$A$41</c:f>
              <c:strCache>
                <c:ptCount val="1"/>
                <c:pt idx="0">
                  <c:v>Wnioski 
wybrane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Wykresy!$I$38:$L$38</c:f>
              <c:strCache>
                <c:ptCount val="4"/>
                <c:pt idx="0">
                  <c:v>Oś 8 
Rynek 
pracy</c:v>
                </c:pt>
                <c:pt idx="1">
                  <c:v>Oś 9 
Włączenie 
społeczne</c:v>
                </c:pt>
                <c:pt idx="2">
                  <c:v>Oś 10 
Edukacja</c:v>
                </c:pt>
                <c:pt idx="3">
                  <c:v>Oś 11 
Pomoc 
techniczna</c:v>
                </c:pt>
              </c:strCache>
            </c:strRef>
          </c:cat>
          <c:val>
            <c:numRef>
              <c:f>Wykresy!$I$41:$L$41</c:f>
              <c:numCache>
                <c:formatCode>#,##0.00</c:formatCode>
                <c:ptCount val="4"/>
                <c:pt idx="0">
                  <c:v>763810507.54549897</c:v>
                </c:pt>
                <c:pt idx="1">
                  <c:v>336385195.829</c:v>
                </c:pt>
                <c:pt idx="2">
                  <c:v>520350897.81</c:v>
                </c:pt>
                <c:pt idx="3">
                  <c:v>221130589.90000001</c:v>
                </c:pt>
              </c:numCache>
            </c:numRef>
          </c:val>
        </c:ser>
        <c:ser>
          <c:idx val="3"/>
          <c:order val="3"/>
          <c:tx>
            <c:strRef>
              <c:f>Wykresy!$A$42</c:f>
              <c:strCache>
                <c:ptCount val="1"/>
                <c:pt idx="0">
                  <c:v>Umowy 
podpisane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Wykresy!$I$38:$L$38</c:f>
              <c:strCache>
                <c:ptCount val="4"/>
                <c:pt idx="0">
                  <c:v>Oś 8 
Rynek 
pracy</c:v>
                </c:pt>
                <c:pt idx="1">
                  <c:v>Oś 9 
Włączenie 
społeczne</c:v>
                </c:pt>
                <c:pt idx="2">
                  <c:v>Oś 10 
Edukacja</c:v>
                </c:pt>
                <c:pt idx="3">
                  <c:v>Oś 11 
Pomoc 
techniczna</c:v>
                </c:pt>
              </c:strCache>
            </c:strRef>
          </c:cat>
          <c:val>
            <c:numRef>
              <c:f>Wykresy!$I$42:$L$42</c:f>
              <c:numCache>
                <c:formatCode>#,##0.00</c:formatCode>
                <c:ptCount val="4"/>
                <c:pt idx="0">
                  <c:v>724567232.07999992</c:v>
                </c:pt>
                <c:pt idx="1">
                  <c:v>336177185.33999979</c:v>
                </c:pt>
                <c:pt idx="2">
                  <c:v>475572202.26999974</c:v>
                </c:pt>
                <c:pt idx="3">
                  <c:v>209924992.81</c:v>
                </c:pt>
              </c:numCache>
            </c:numRef>
          </c:val>
        </c:ser>
        <c:ser>
          <c:idx val="4"/>
          <c:order val="4"/>
          <c:tx>
            <c:strRef>
              <c:f>Wykresy!$A$43</c:f>
              <c:strCache>
                <c:ptCount val="1"/>
                <c:pt idx="0">
                  <c:v>Wnioski 
o płatność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Wykresy!$I$38:$L$38</c:f>
              <c:strCache>
                <c:ptCount val="4"/>
                <c:pt idx="0">
                  <c:v>Oś 8 
Rynek 
pracy</c:v>
                </c:pt>
                <c:pt idx="1">
                  <c:v>Oś 9 
Włączenie 
społeczne</c:v>
                </c:pt>
                <c:pt idx="2">
                  <c:v>Oś 10 
Edukacja</c:v>
                </c:pt>
                <c:pt idx="3">
                  <c:v>Oś 11 
Pomoc 
techniczna</c:v>
                </c:pt>
              </c:strCache>
            </c:strRef>
          </c:cat>
          <c:val>
            <c:numRef>
              <c:f>Wykresy!$I$43:$L$43</c:f>
              <c:numCache>
                <c:formatCode>#,##0.00</c:formatCode>
                <c:ptCount val="4"/>
                <c:pt idx="0">
                  <c:v>437061596.74000001</c:v>
                </c:pt>
                <c:pt idx="1">
                  <c:v>115369777.17999989</c:v>
                </c:pt>
                <c:pt idx="2">
                  <c:v>214274391.16</c:v>
                </c:pt>
                <c:pt idx="3">
                  <c:v>155572302.70999998</c:v>
                </c:pt>
              </c:numCache>
            </c:numRef>
          </c:val>
        </c:ser>
        <c:ser>
          <c:idx val="5"/>
          <c:order val="5"/>
          <c:tx>
            <c:strRef>
              <c:f>Wykresy!$A$44</c:f>
              <c:strCache>
                <c:ptCount val="1"/>
                <c:pt idx="0">
                  <c:v>Projekty 
zakończone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Wykresy!$I$38:$L$38</c:f>
              <c:strCache>
                <c:ptCount val="4"/>
                <c:pt idx="0">
                  <c:v>Oś 8 
Rynek 
pracy</c:v>
                </c:pt>
                <c:pt idx="1">
                  <c:v>Oś 9 
Włączenie 
społeczne</c:v>
                </c:pt>
                <c:pt idx="2">
                  <c:v>Oś 10 
Edukacja</c:v>
                </c:pt>
                <c:pt idx="3">
                  <c:v>Oś 11 
Pomoc 
techniczna</c:v>
                </c:pt>
              </c:strCache>
            </c:strRef>
          </c:cat>
          <c:val>
            <c:numRef>
              <c:f>Wykresy!$I$44:$L$44</c:f>
              <c:numCache>
                <c:formatCode>#,##0.00</c:formatCode>
                <c:ptCount val="4"/>
                <c:pt idx="0">
                  <c:v>314883428.32000005</c:v>
                </c:pt>
                <c:pt idx="1">
                  <c:v>42174824.150000006</c:v>
                </c:pt>
                <c:pt idx="2">
                  <c:v>122357744.36999999</c:v>
                </c:pt>
                <c:pt idx="3">
                  <c:v>102393331.45999999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102901632"/>
        <c:axId val="102903168"/>
      </c:barChart>
      <c:catAx>
        <c:axId val="10290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02903168"/>
        <c:crosses val="autoZero"/>
        <c:auto val="1"/>
        <c:lblAlgn val="ctr"/>
        <c:lblOffset val="100"/>
        <c:noMultiLvlLbl val="0"/>
      </c:catAx>
      <c:valAx>
        <c:axId val="1029031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02901632"/>
        <c:crosses val="autoZero"/>
        <c:crossBetween val="between"/>
        <c:dispUnits>
          <c:builtInUnit val="millions"/>
          <c:dispUnitsLbl/>
        </c:dispUnits>
      </c:valAx>
    </c:plotArea>
    <c:legend>
      <c:legendPos val="t"/>
      <c:layout>
        <c:manualLayout>
          <c:xMode val="edge"/>
          <c:yMode val="edge"/>
          <c:x val="0.33404392597379257"/>
          <c:y val="0.17337862762533418"/>
          <c:w val="0.64097836768815908"/>
          <c:h val="7.8061338012729284E-2"/>
        </c:manualLayout>
      </c:layout>
      <c:overlay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8</a:t>
            </a:r>
            <a:endParaRPr lang="en-US" sz="1600" b="1" dirty="0"/>
          </a:p>
        </c:rich>
      </c:tx>
      <c:layout>
        <c:manualLayout>
          <c:xMode val="edge"/>
          <c:yMode val="edge"/>
          <c:x val="0.38601563264100758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Wykresy!$I$72</c:f>
              <c:strCache>
                <c:ptCount val="1"/>
                <c:pt idx="0">
                  <c:v>Postęp realizacji Osi 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8260487428668537"/>
                  <c:y val="-4.1442972511887876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 sz="11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pl-PL" b="1" baseline="0">
                        <a:solidFill>
                          <a:schemeClr val="bg1"/>
                        </a:solidFill>
                      </a:rPr>
                      <a:t> 143 702 436,10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196,43%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pl-PL" sz="1100" b="1"/>
                      <a:t>7</a:t>
                    </a:r>
                    <a:r>
                      <a:rPr lang="pl-PL" b="1"/>
                      <a:t>63</a:t>
                    </a:r>
                    <a:r>
                      <a:rPr lang="pl-PL" b="1" baseline="0"/>
                      <a:t> 810 507,55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69,99%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100" b="1"/>
                      <a:t>7</a:t>
                    </a:r>
                    <a:r>
                      <a:rPr lang="pl-PL" b="1"/>
                      <a:t>24</a:t>
                    </a:r>
                    <a:r>
                      <a:rPr lang="pl-PL" b="1" baseline="0"/>
                      <a:t> 567 232,08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66,39%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4</a:t>
                    </a:r>
                    <a:r>
                      <a:rPr lang="pl-PL" b="1"/>
                      <a:t>37</a:t>
                    </a:r>
                    <a:r>
                      <a:rPr lang="pl-PL" b="1" baseline="0"/>
                      <a:t> 061 596,74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40,05%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3</a:t>
                    </a:r>
                    <a:r>
                      <a:rPr lang="pl-PL" b="1"/>
                      <a:t>14</a:t>
                    </a:r>
                    <a:r>
                      <a:rPr lang="pl-PL" b="1" baseline="0"/>
                      <a:t> 883 428,32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28,85%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Wykresy!$I$73:$I$78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1091351591.3952</c:v>
                </c:pt>
                <c:pt idx="1">
                  <c:v>2143702436.1019986</c:v>
                </c:pt>
                <c:pt idx="2">
                  <c:v>763810507.54549897</c:v>
                </c:pt>
                <c:pt idx="3">
                  <c:v>724567232.07999992</c:v>
                </c:pt>
                <c:pt idx="4">
                  <c:v>437061596.74000001</c:v>
                </c:pt>
                <c:pt idx="5">
                  <c:v>314883428.32000005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EA-4792-A00F-78D479F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2960512"/>
        <c:axId val="102982784"/>
      </c:barChart>
      <c:catAx>
        <c:axId val="102960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2982784"/>
        <c:crosses val="autoZero"/>
        <c:auto val="1"/>
        <c:lblAlgn val="ctr"/>
        <c:lblOffset val="100"/>
        <c:noMultiLvlLbl val="0"/>
      </c:catAx>
      <c:valAx>
        <c:axId val="102982784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102960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9</a:t>
            </a:r>
            <a:endParaRPr lang="en-US" sz="1600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Wykresy!$J$72</c:f>
              <c:strCache>
                <c:ptCount val="1"/>
                <c:pt idx="0">
                  <c:v>Postęp realizacji Osi 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5151519971850791"/>
                  <c:y val="-3.8096599418526141E-17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 sz="1100" b="1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pl-PL" b="1">
                        <a:solidFill>
                          <a:schemeClr val="bg1"/>
                        </a:solidFill>
                      </a:rPr>
                      <a:t>31</a:t>
                    </a:r>
                    <a:r>
                      <a:rPr lang="pl-PL" b="1" baseline="0">
                        <a:solidFill>
                          <a:schemeClr val="bg1"/>
                        </a:solidFill>
                      </a:rPr>
                      <a:t> 140 013,31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138,42%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pl-PL" sz="1100" b="1"/>
                      <a:t>3</a:t>
                    </a:r>
                    <a:r>
                      <a:rPr lang="pl-PL" b="1"/>
                      <a:t>36</a:t>
                    </a:r>
                    <a:r>
                      <a:rPr lang="pl-PL" b="1" baseline="0"/>
                      <a:t> 385 195,83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56,02%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100" b="1"/>
                      <a:t>3</a:t>
                    </a:r>
                    <a:r>
                      <a:rPr lang="pl-PL" b="1"/>
                      <a:t>36</a:t>
                    </a:r>
                    <a:r>
                      <a:rPr lang="pl-PL" b="1" baseline="0"/>
                      <a:t> 177 185,34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55,99%</a:t>
                    </a:r>
                    <a:r>
                      <a:rPr lang="pl-PL" baseline="0"/>
                      <a:t>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15</a:t>
                    </a:r>
                    <a:r>
                      <a:rPr lang="pl-PL" b="1" baseline="0"/>
                      <a:t> 369 777,18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19,21%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4</a:t>
                    </a:r>
                    <a:r>
                      <a:rPr lang="pl-PL" b="1"/>
                      <a:t>2</a:t>
                    </a:r>
                    <a:r>
                      <a:rPr lang="pl-PL" b="1" baseline="0"/>
                      <a:t> 174 824,15</a:t>
                    </a:r>
                    <a:r>
                      <a:rPr lang="en-US"/>
                      <a:t> zł</a:t>
                    </a:r>
                    <a:r>
                      <a:rPr lang="pl-PL"/>
                      <a:t>:</a:t>
                    </a:r>
                  </a:p>
                  <a:p>
                    <a:r>
                      <a:rPr lang="pl-PL"/>
                      <a:t>7,02%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Wykresy!$J$73:$J$78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600451390.97280002</c:v>
                </c:pt>
                <c:pt idx="1">
                  <c:v>831140013.31000006</c:v>
                </c:pt>
                <c:pt idx="2">
                  <c:v>336385195.829</c:v>
                </c:pt>
                <c:pt idx="3">
                  <c:v>336177185.33999979</c:v>
                </c:pt>
                <c:pt idx="4">
                  <c:v>115369777.17999989</c:v>
                </c:pt>
                <c:pt idx="5">
                  <c:v>42174824.150000006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3D-4FE5-B529-076429CE4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3078528"/>
        <c:axId val="103080320"/>
      </c:barChart>
      <c:catAx>
        <c:axId val="103078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3080320"/>
        <c:crosses val="autoZero"/>
        <c:auto val="1"/>
        <c:lblAlgn val="ctr"/>
        <c:lblOffset val="100"/>
        <c:noMultiLvlLbl val="0"/>
      </c:catAx>
      <c:valAx>
        <c:axId val="103080320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10307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10</a:t>
            </a:r>
            <a:endParaRPr lang="en-US" sz="1600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Wykresy!$K$72</c:f>
              <c:strCache>
                <c:ptCount val="1"/>
                <c:pt idx="0">
                  <c:v>Postęp realizacji Osi 10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25"/>
                  <c:y val="3.3876635521617358E-7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232</a:t>
                    </a:r>
                    <a:r>
                      <a:rPr lang="pl-PL" baseline="0">
                        <a:solidFill>
                          <a:schemeClr val="bg1"/>
                        </a:solidFill>
                      </a:rPr>
                      <a:t> 425 090,37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183,89%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pl-PL" sz="1100" b="1"/>
                      <a:t>5</a:t>
                    </a:r>
                    <a:r>
                      <a:rPr lang="pl-PL" b="1"/>
                      <a:t>20</a:t>
                    </a:r>
                    <a:r>
                      <a:rPr lang="pl-PL" b="1" baseline="0"/>
                      <a:t> 350 897,81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77,64%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100" b="1"/>
                      <a:t>4</a:t>
                    </a:r>
                    <a:r>
                      <a:rPr lang="pl-PL" b="1"/>
                      <a:t>75</a:t>
                    </a:r>
                    <a:r>
                      <a:rPr lang="pl-PL" b="1" baseline="0"/>
                      <a:t> 572 202,27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70,96%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2</a:t>
                    </a:r>
                    <a:r>
                      <a:rPr lang="pl-PL" b="1"/>
                      <a:t>14</a:t>
                    </a:r>
                    <a:r>
                      <a:rPr lang="pl-PL" b="1" baseline="0"/>
                      <a:t> 274 391,16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31,97%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22</a:t>
                    </a:r>
                    <a:r>
                      <a:rPr lang="pl-PL" b="1" baseline="0"/>
                      <a:t> 357 744,37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18,26%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Wykresy!$K$73:$K$78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670204306.28160119</c:v>
                </c:pt>
                <c:pt idx="1">
                  <c:v>1232425090.3699999</c:v>
                </c:pt>
                <c:pt idx="2">
                  <c:v>520350897.81</c:v>
                </c:pt>
                <c:pt idx="3">
                  <c:v>475572202.26999974</c:v>
                </c:pt>
                <c:pt idx="4">
                  <c:v>214274391.16</c:v>
                </c:pt>
                <c:pt idx="5">
                  <c:v>122357744.36999999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8C-4E9B-94C7-6863E21B8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6149376"/>
        <c:axId val="126150912"/>
      </c:barChart>
      <c:catAx>
        <c:axId val="126149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6150912"/>
        <c:crosses val="autoZero"/>
        <c:auto val="1"/>
        <c:lblAlgn val="ctr"/>
        <c:lblOffset val="100"/>
        <c:noMultiLvlLbl val="0"/>
      </c:catAx>
      <c:valAx>
        <c:axId val="126150912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12614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pl-PL" sz="1600" b="1" dirty="0"/>
              <a:t>Postęp realizacji Osi </a:t>
            </a:r>
            <a:r>
              <a:rPr lang="pl-PL" sz="1600" b="1" dirty="0" smtClean="0"/>
              <a:t>Priorytetowej 11</a:t>
            </a:r>
            <a:endParaRPr lang="pl-PL" sz="1600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Wykresy!$L$72</c:f>
              <c:strCache>
                <c:ptCount val="1"/>
                <c:pt idx="0">
                  <c:v>Postęp realizacji Osi 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3264425958466691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/>
                      <a:t>2</a:t>
                    </a:r>
                    <a:r>
                      <a:rPr lang="en-US"/>
                      <a:t>21 130 589,90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61,94%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2</a:t>
                    </a:r>
                    <a:r>
                      <a:rPr lang="en-US"/>
                      <a:t>21 130 589,90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61,94%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/>
                      <a:t>2</a:t>
                    </a:r>
                    <a:r>
                      <a:rPr lang="pl-PL" b="1"/>
                      <a:t>09</a:t>
                    </a:r>
                    <a:r>
                      <a:rPr lang="pl-PL" b="1" baseline="0"/>
                      <a:t> 924 992,81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58,80%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55</a:t>
                    </a:r>
                    <a:r>
                      <a:rPr lang="pl-PL" b="1" baseline="0"/>
                      <a:t> 572 302,71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43,57%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02</a:t>
                    </a:r>
                    <a:r>
                      <a:rPr lang="pl-PL" b="1" baseline="0"/>
                      <a:t> 393 331,46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28,68%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Wykresy!$L$73:$L$78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357027840</c:v>
                </c:pt>
                <c:pt idx="1">
                  <c:v>221130589.90000001</c:v>
                </c:pt>
                <c:pt idx="2">
                  <c:v>221130589.90000001</c:v>
                </c:pt>
                <c:pt idx="3">
                  <c:v>209924992.81</c:v>
                </c:pt>
                <c:pt idx="4">
                  <c:v>155572302.70999998</c:v>
                </c:pt>
                <c:pt idx="5">
                  <c:v>102393331.45999999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68-497A-A1E8-B39A3A8D5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6444672"/>
        <c:axId val="126446208"/>
      </c:barChart>
      <c:catAx>
        <c:axId val="126444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6446208"/>
        <c:crosses val="autoZero"/>
        <c:auto val="1"/>
        <c:lblAlgn val="ctr"/>
        <c:lblOffset val="100"/>
        <c:noMultiLvlLbl val="0"/>
      </c:catAx>
      <c:valAx>
        <c:axId val="126446208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12644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/>
              <a:t>Liczba podpisanych umów o dofinansowanie</a:t>
            </a:r>
          </a:p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/>
              <a:t>[szt.]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1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31.07.2019'!$A$74:$A$89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warmińsko-mazurskie</c:v>
                </c:pt>
                <c:pt idx="3">
                  <c:v>lubelskie</c:v>
                </c:pt>
                <c:pt idx="4">
                  <c:v>małopolskie</c:v>
                </c:pt>
                <c:pt idx="5">
                  <c:v>mazowieckie</c:v>
                </c:pt>
                <c:pt idx="6">
                  <c:v>wielkopolskie</c:v>
                </c:pt>
                <c:pt idx="7">
                  <c:v>łódzkie</c:v>
                </c:pt>
                <c:pt idx="8">
                  <c:v>podkarpackie</c:v>
                </c:pt>
                <c:pt idx="9">
                  <c:v>kujawsko-pomorskie</c:v>
                </c:pt>
                <c:pt idx="10">
                  <c:v>świętokrzyskie</c:v>
                </c:pt>
                <c:pt idx="11">
                  <c:v>podlaskie</c:v>
                </c:pt>
                <c:pt idx="12">
                  <c:v>zachodniopomorskie</c:v>
                </c:pt>
                <c:pt idx="13">
                  <c:v>pomorskie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'Dane na 31.07.2019'!$B$74:$B$89</c:f>
              <c:numCache>
                <c:formatCode>#,##0</c:formatCode>
                <c:ptCount val="16"/>
                <c:pt idx="0">
                  <c:v>3860</c:v>
                </c:pt>
                <c:pt idx="1">
                  <c:v>3265</c:v>
                </c:pt>
                <c:pt idx="2">
                  <c:v>3196</c:v>
                </c:pt>
                <c:pt idx="3">
                  <c:v>3183</c:v>
                </c:pt>
                <c:pt idx="4">
                  <c:v>3018</c:v>
                </c:pt>
                <c:pt idx="5">
                  <c:v>2876</c:v>
                </c:pt>
                <c:pt idx="6">
                  <c:v>2629</c:v>
                </c:pt>
                <c:pt idx="7">
                  <c:v>2598</c:v>
                </c:pt>
                <c:pt idx="8">
                  <c:v>2529</c:v>
                </c:pt>
                <c:pt idx="9">
                  <c:v>1829</c:v>
                </c:pt>
                <c:pt idx="10">
                  <c:v>1827</c:v>
                </c:pt>
                <c:pt idx="11">
                  <c:v>1726</c:v>
                </c:pt>
                <c:pt idx="12">
                  <c:v>1666</c:v>
                </c:pt>
                <c:pt idx="13">
                  <c:v>1665</c:v>
                </c:pt>
                <c:pt idx="14">
                  <c:v>1131</c:v>
                </c:pt>
                <c:pt idx="15">
                  <c:v>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395712"/>
        <c:axId val="127397248"/>
        <c:axId val="0"/>
      </c:bar3DChart>
      <c:catAx>
        <c:axId val="12739571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397248"/>
        <c:crosses val="autoZero"/>
        <c:auto val="1"/>
        <c:lblAlgn val="ctr"/>
        <c:lblOffset val="100"/>
        <c:noMultiLvlLbl val="0"/>
      </c:catAx>
      <c:valAx>
        <c:axId val="1273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39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/>
              <a:t>Podpisane umowy </a:t>
            </a:r>
          </a:p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/>
              <a:t>- dofinansowanie</a:t>
            </a:r>
            <a:r>
              <a:rPr lang="pl-PL" sz="1400" b="1" baseline="0" dirty="0"/>
              <a:t> </a:t>
            </a:r>
            <a:r>
              <a:rPr lang="pl-PL" sz="1400" b="1" baseline="0" dirty="0" smtClean="0"/>
              <a:t>ze środków </a:t>
            </a:r>
            <a:r>
              <a:rPr lang="pl-PL" sz="1400" b="1" baseline="0" dirty="0"/>
              <a:t>UE</a:t>
            </a:r>
          </a:p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baseline="0" dirty="0"/>
              <a:t>[mln zł]</a:t>
            </a:r>
            <a:endParaRPr lang="pl-PL" sz="14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133520242660821E-3"/>
                  <c:y val="-1.32505745282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69432504051499E-2"/>
                  <c:y val="-3.06866092577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986333902121148E-3"/>
                  <c:y val="-2.922129022701181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303587350693239E-2"/>
                  <c:y val="-1.967682603167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262216828709521E-3"/>
                  <c:y val="-1.857837555086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5410813803214652E-3"/>
                  <c:y val="-7.4883654902541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3872067396120303E-3"/>
                  <c:y val="-5.1190299843227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8911728473322566E-3"/>
                  <c:y val="-1.5343304628869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0482690907088197E-2"/>
                  <c:y val="-2.086149378464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390169793197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31.07.2019'!$A$124:$A$139</c:f>
              <c:strCache>
                <c:ptCount val="16"/>
                <c:pt idx="0">
                  <c:v>śląskie</c:v>
                </c:pt>
                <c:pt idx="1">
                  <c:v>małopolskie</c:v>
                </c:pt>
                <c:pt idx="2">
                  <c:v>wielkopolskie</c:v>
                </c:pt>
                <c:pt idx="3">
                  <c:v>dolnośląskie</c:v>
                </c:pt>
                <c:pt idx="4">
                  <c:v>lubelskie</c:v>
                </c:pt>
                <c:pt idx="5">
                  <c:v>pomorskie</c:v>
                </c:pt>
                <c:pt idx="6">
                  <c:v>łódzkie</c:v>
                </c:pt>
                <c:pt idx="7">
                  <c:v>mazowieckie</c:v>
                </c:pt>
                <c:pt idx="8">
                  <c:v>podkarpackie</c:v>
                </c:pt>
                <c:pt idx="9">
                  <c:v>kujawsko-pomorskie</c:v>
                </c:pt>
                <c:pt idx="10">
                  <c:v>warmińsko-mazurskie</c:v>
                </c:pt>
                <c:pt idx="11">
                  <c:v>zachodniopomorskie</c:v>
                </c:pt>
                <c:pt idx="12">
                  <c:v>świętokrzyskie</c:v>
                </c:pt>
                <c:pt idx="13">
                  <c:v>podlaskie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'Dane na 31.07.2019'!$D$124:$D$139</c:f>
              <c:numCache>
                <c:formatCode>#,##0.00</c:formatCode>
                <c:ptCount val="16"/>
                <c:pt idx="0">
                  <c:v>10125.555047919999</c:v>
                </c:pt>
                <c:pt idx="1">
                  <c:v>9055.9250470900006</c:v>
                </c:pt>
                <c:pt idx="2">
                  <c:v>8146.5982347800054</c:v>
                </c:pt>
                <c:pt idx="3">
                  <c:v>7075.7003869699993</c:v>
                </c:pt>
                <c:pt idx="4">
                  <c:v>7009.8465246200067</c:v>
                </c:pt>
                <c:pt idx="5">
                  <c:v>6776.1885224600064</c:v>
                </c:pt>
                <c:pt idx="6">
                  <c:v>6764.6918395300054</c:v>
                </c:pt>
                <c:pt idx="7">
                  <c:v>6639.6596767200044</c:v>
                </c:pt>
                <c:pt idx="8">
                  <c:v>6409.17898461</c:v>
                </c:pt>
                <c:pt idx="9">
                  <c:v>5317.7758401399997</c:v>
                </c:pt>
                <c:pt idx="10">
                  <c:v>5021.7412618500066</c:v>
                </c:pt>
                <c:pt idx="11">
                  <c:v>4465.1947505600001</c:v>
                </c:pt>
                <c:pt idx="12">
                  <c:v>3988.3340431900001</c:v>
                </c:pt>
                <c:pt idx="13">
                  <c:v>3494.7267816399963</c:v>
                </c:pt>
                <c:pt idx="14">
                  <c:v>3197.7994636799999</c:v>
                </c:pt>
                <c:pt idx="15">
                  <c:v>2859.6596581599997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544320"/>
        <c:axId val="127550208"/>
        <c:axId val="0"/>
      </c:bar3DChart>
      <c:catAx>
        <c:axId val="1275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550208"/>
        <c:crosses val="autoZero"/>
        <c:auto val="1"/>
        <c:lblAlgn val="ctr"/>
        <c:lblOffset val="100"/>
        <c:noMultiLvlLbl val="0"/>
      </c:catAx>
      <c:valAx>
        <c:axId val="12755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54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pl-PL" sz="1400" dirty="0">
                <a:solidFill>
                  <a:srgbClr val="58585A"/>
                </a:solidFill>
              </a:rPr>
              <a:t>Wykorzystanie alokacji w poszczególnych programach regionalnych</a:t>
            </a:r>
            <a:r>
              <a:rPr lang="pl-PL" sz="1400" baseline="0" dirty="0">
                <a:solidFill>
                  <a:srgbClr val="58585A"/>
                </a:solidFill>
              </a:rPr>
              <a:t> </a:t>
            </a:r>
          </a:p>
          <a:p>
            <a:pPr>
              <a:defRPr sz="1100"/>
            </a:pPr>
            <a:r>
              <a:rPr lang="pl-PL" sz="1400" baseline="0" dirty="0">
                <a:solidFill>
                  <a:srgbClr val="58585A"/>
                </a:solidFill>
              </a:rPr>
              <a:t>- umowy o dofinansowanie</a:t>
            </a:r>
          </a:p>
          <a:p>
            <a:pPr>
              <a:defRPr sz="1100"/>
            </a:pPr>
            <a:r>
              <a:rPr lang="pl-PL" sz="1400" baseline="0" dirty="0">
                <a:solidFill>
                  <a:srgbClr val="58585A"/>
                </a:solidFill>
              </a:rPr>
              <a:t>[% alokacji]</a:t>
            </a:r>
            <a:endParaRPr lang="pl-PL" sz="1400" dirty="0">
              <a:solidFill>
                <a:srgbClr val="58585A"/>
              </a:solidFill>
            </a:endParaRPr>
          </a:p>
        </c:rich>
      </c:tx>
      <c:layout>
        <c:manualLayout>
          <c:xMode val="edge"/>
          <c:yMode val="edge"/>
          <c:x val="0.20254742650426782"/>
          <c:y val="1.0123875124986124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5"/>
              <c:layout>
                <c:manualLayout>
                  <c:x val="1.82398540811674E-3"/>
                  <c:y val="-1.9656024726350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471956224350219E-3"/>
                  <c:y val="-2.1420423796274846E-3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z="1000" b="1" dirty="0" smtClean="0"/>
                      <a:t>7</a:t>
                    </a:r>
                    <a:r>
                      <a:rPr lang="pl-PL" sz="1000" b="1" dirty="0" smtClean="0"/>
                      <a:t>3</a:t>
                    </a:r>
                    <a:r>
                      <a:rPr lang="en-US" sz="1000" b="1" dirty="0" smtClean="0"/>
                      <a:t>,</a:t>
                    </a:r>
                    <a:r>
                      <a:rPr lang="pl-PL" sz="1000" b="1" dirty="0" smtClean="0"/>
                      <a:t>2</a:t>
                    </a:r>
                    <a:r>
                      <a:rPr lang="en-US" sz="1000" b="1" dirty="0" smtClean="0"/>
                      <a:t>0</a:t>
                    </a:r>
                    <a:r>
                      <a:rPr lang="en-US" sz="1000" b="1" dirty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na 31.07.2019'!$A$145:$A$160</c:f>
              <c:strCache>
                <c:ptCount val="16"/>
                <c:pt idx="0">
                  <c:v>pomorskie</c:v>
                </c:pt>
                <c:pt idx="1">
                  <c:v>opolskie</c:v>
                </c:pt>
                <c:pt idx="2">
                  <c:v>wielkopolskie</c:v>
                </c:pt>
                <c:pt idx="3">
                  <c:v>mazowieckie</c:v>
                </c:pt>
                <c:pt idx="4">
                  <c:v>lubuskie</c:v>
                </c:pt>
                <c:pt idx="5">
                  <c:v>małopolskie</c:v>
                </c:pt>
                <c:pt idx="6">
                  <c:v>lubelskie</c:v>
                </c:pt>
                <c:pt idx="7">
                  <c:v>dolnośląskie</c:v>
                </c:pt>
                <c:pt idx="8">
                  <c:v>podkarpackie</c:v>
                </c:pt>
                <c:pt idx="9">
                  <c:v>łódzkie</c:v>
                </c:pt>
                <c:pt idx="10">
                  <c:v>świętokrzyskie</c:v>
                </c:pt>
                <c:pt idx="11">
                  <c:v>śląskie</c:v>
                </c:pt>
                <c:pt idx="12">
                  <c:v>warmińsko-mazurskie</c:v>
                </c:pt>
                <c:pt idx="13">
                  <c:v>podlaskie</c:v>
                </c:pt>
                <c:pt idx="14">
                  <c:v>kujawsko-pomorskie</c:v>
                </c:pt>
                <c:pt idx="15">
                  <c:v>zachodniopomorskie</c:v>
                </c:pt>
              </c:strCache>
            </c:strRef>
          </c:cat>
          <c:val>
            <c:numRef>
              <c:f>'Dane na 31.07.2019'!$D$145:$D$160</c:f>
              <c:numCache>
                <c:formatCode>0.00%</c:formatCode>
                <c:ptCount val="16"/>
                <c:pt idx="0">
                  <c:v>0.846782236767193</c:v>
                </c:pt>
                <c:pt idx="1">
                  <c:v>0.78859762134637312</c:v>
                </c:pt>
                <c:pt idx="2">
                  <c:v>0.77480937987360043</c:v>
                </c:pt>
                <c:pt idx="3">
                  <c:v>0.74037883877475585</c:v>
                </c:pt>
                <c:pt idx="4">
                  <c:v>0.73478785863361262</c:v>
                </c:pt>
                <c:pt idx="5">
                  <c:v>0.7332138911155307</c:v>
                </c:pt>
                <c:pt idx="6">
                  <c:v>0.7329235124915332</c:v>
                </c:pt>
                <c:pt idx="7">
                  <c:v>0.7320098020160789</c:v>
                </c:pt>
                <c:pt idx="8">
                  <c:v>0.70642910888371968</c:v>
                </c:pt>
                <c:pt idx="9">
                  <c:v>0.69874821440588153</c:v>
                </c:pt>
                <c:pt idx="10">
                  <c:v>0.68112270054422352</c:v>
                </c:pt>
                <c:pt idx="11">
                  <c:v>0.67864592325147322</c:v>
                </c:pt>
                <c:pt idx="12">
                  <c:v>0.67711659625303022</c:v>
                </c:pt>
                <c:pt idx="13">
                  <c:v>0.67105849680914398</c:v>
                </c:pt>
                <c:pt idx="14">
                  <c:v>0.65101230540253852</c:v>
                </c:pt>
                <c:pt idx="15">
                  <c:v>0.64983849054724863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603072"/>
        <c:axId val="127604608"/>
        <c:axId val="0"/>
      </c:bar3DChart>
      <c:catAx>
        <c:axId val="12760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l-PL"/>
          </a:p>
        </c:txPr>
        <c:crossAx val="127604608"/>
        <c:crosses val="autoZero"/>
        <c:auto val="1"/>
        <c:lblAlgn val="ctr"/>
        <c:lblOffset val="100"/>
        <c:noMultiLvlLbl val="0"/>
      </c:catAx>
      <c:valAx>
        <c:axId val="127604608"/>
        <c:scaling>
          <c:orientation val="minMax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7603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Osie Priorytetowe 8-11</a:t>
            </a:r>
          </a:p>
          <a:p>
            <a:pPr>
              <a:defRPr sz="1400"/>
            </a:pPr>
            <a:r>
              <a:rPr lang="pl-PL" sz="1400"/>
              <a:t>Alokacja EFS: 2 719 035 129 zł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Wykresy!$B$185</c:f>
              <c:strCache>
                <c:ptCount val="1"/>
                <c:pt idx="0">
                  <c:v>Alokacja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4346325067195263"/>
                  <c:y val="3.3871575245027049E-7"/>
                </c:manualLayout>
              </c:layout>
              <c:tx>
                <c:rich>
                  <a:bodyPr/>
                  <a:lstStyle/>
                  <a:p>
                    <a:r>
                      <a:rPr lang="pl-PL" sz="900" dirty="0"/>
                      <a:t>1</a:t>
                    </a:r>
                    <a:r>
                      <a:rPr lang="pl-PL" sz="850" dirty="0"/>
                      <a:t> 091 351 591 zł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944444444444555"/>
                  <c:y val="7.17028332299731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5345885976239435"/>
                  <c:y val="-7.3484311928304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\ &quot;zł&quot;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ysClr val="windowText" lastClr="00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&quot;zł&quot;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Wykresy!$A$186:$A$189</c:f>
              <c:strCache>
                <c:ptCount val="4"/>
                <c:pt idx="0">
                  <c:v>Oś 8 Rynek pracy</c:v>
                </c:pt>
                <c:pt idx="1">
                  <c:v>Oś 9 Włączenie społeczne</c:v>
                </c:pt>
                <c:pt idx="2">
                  <c:v>Oś 10 Edukacja</c:v>
                </c:pt>
                <c:pt idx="3">
                  <c:v>Oś 11 Pomoc techniczna</c:v>
                </c:pt>
              </c:strCache>
            </c:strRef>
          </c:cat>
          <c:val>
            <c:numRef>
              <c:f>Wykresy!$B$186:$B$189</c:f>
              <c:numCache>
                <c:formatCode>#,##0</c:formatCode>
                <c:ptCount val="4"/>
                <c:pt idx="0">
                  <c:v>1091351591.3952</c:v>
                </c:pt>
                <c:pt idx="1">
                  <c:v>600451390.97280002</c:v>
                </c:pt>
                <c:pt idx="2">
                  <c:v>670204306.28160119</c:v>
                </c:pt>
                <c:pt idx="3">
                  <c:v>357027840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70912"/>
        <c:axId val="21672704"/>
      </c:barChart>
      <c:catAx>
        <c:axId val="216709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l-PL"/>
          </a:p>
        </c:txPr>
        <c:crossAx val="21672704"/>
        <c:crosses val="autoZero"/>
        <c:auto val="1"/>
        <c:lblAlgn val="ctr"/>
        <c:lblOffset val="100"/>
        <c:noMultiLvlLbl val="0"/>
      </c:catAx>
      <c:valAx>
        <c:axId val="2167270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21670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/>
              <a:t>Liczba zatwierdzonych wniosków o płatność</a:t>
            </a:r>
          </a:p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/>
              <a:t>[szt.]</a:t>
            </a:r>
          </a:p>
        </c:rich>
      </c:tx>
      <c:layout>
        <c:manualLayout>
          <c:xMode val="edge"/>
          <c:yMode val="edge"/>
          <c:x val="0.32328065080891422"/>
          <c:y val="1.487116510863872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6.5573770491803504E-3"/>
                  <c:y val="-2.406014657744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04249336280653E-3"/>
                  <c:y val="-1.007824527433459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147540983608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44147393584623E-2"/>
                  <c:y val="-5.50494389512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31.07.2019'!$A$96:$A$111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lubelskie</c:v>
                </c:pt>
                <c:pt idx="3">
                  <c:v>mazowieckie</c:v>
                </c:pt>
                <c:pt idx="4">
                  <c:v>łódzkie</c:v>
                </c:pt>
                <c:pt idx="5">
                  <c:v>małopolskie</c:v>
                </c:pt>
                <c:pt idx="6">
                  <c:v>podkarpackie</c:v>
                </c:pt>
                <c:pt idx="7">
                  <c:v>pomorskie</c:v>
                </c:pt>
                <c:pt idx="8">
                  <c:v>wielkopolskie</c:v>
                </c:pt>
                <c:pt idx="9">
                  <c:v>warmińsko-mazurskie</c:v>
                </c:pt>
                <c:pt idx="10">
                  <c:v>świętokrzyskie</c:v>
                </c:pt>
                <c:pt idx="11">
                  <c:v>zachodniopomorskie</c:v>
                </c:pt>
                <c:pt idx="12">
                  <c:v>kujawsko-pomorskie</c:v>
                </c:pt>
                <c:pt idx="13">
                  <c:v>podlaskie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'Dane na 31.07.2019'!$B$96:$B$111</c:f>
              <c:numCache>
                <c:formatCode>#,##0</c:formatCode>
                <c:ptCount val="16"/>
                <c:pt idx="0">
                  <c:v>14356</c:v>
                </c:pt>
                <c:pt idx="1">
                  <c:v>14154</c:v>
                </c:pt>
                <c:pt idx="2">
                  <c:v>13585</c:v>
                </c:pt>
                <c:pt idx="3">
                  <c:v>13574</c:v>
                </c:pt>
                <c:pt idx="4">
                  <c:v>12660</c:v>
                </c:pt>
                <c:pt idx="5">
                  <c:v>12178</c:v>
                </c:pt>
                <c:pt idx="6">
                  <c:v>11899</c:v>
                </c:pt>
                <c:pt idx="7">
                  <c:v>11327</c:v>
                </c:pt>
                <c:pt idx="8">
                  <c:v>11023</c:v>
                </c:pt>
                <c:pt idx="9">
                  <c:v>9233</c:v>
                </c:pt>
                <c:pt idx="10">
                  <c:v>8572</c:v>
                </c:pt>
                <c:pt idx="11">
                  <c:v>6732</c:v>
                </c:pt>
                <c:pt idx="12">
                  <c:v>6656</c:v>
                </c:pt>
                <c:pt idx="13">
                  <c:v>6004</c:v>
                </c:pt>
                <c:pt idx="14">
                  <c:v>5737</c:v>
                </c:pt>
                <c:pt idx="15">
                  <c:v>4083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657472"/>
        <c:axId val="127659008"/>
        <c:axId val="0"/>
      </c:bar3DChart>
      <c:catAx>
        <c:axId val="1276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659008"/>
        <c:crosses val="autoZero"/>
        <c:auto val="1"/>
        <c:lblAlgn val="ctr"/>
        <c:lblOffset val="100"/>
        <c:noMultiLvlLbl val="0"/>
      </c:catAx>
      <c:valAx>
        <c:axId val="1276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6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58585A"/>
                </a:solidFill>
              </a:defRPr>
            </a:pPr>
            <a:r>
              <a:rPr lang="pl-PL" sz="1400" dirty="0">
                <a:solidFill>
                  <a:srgbClr val="58585A"/>
                </a:solidFill>
              </a:rPr>
              <a:t>Wykorzystanie</a:t>
            </a:r>
            <a:r>
              <a:rPr lang="pl-PL" sz="1400" baseline="0" dirty="0">
                <a:solidFill>
                  <a:srgbClr val="58585A"/>
                </a:solidFill>
              </a:rPr>
              <a:t> alokacji </a:t>
            </a:r>
            <a:r>
              <a:rPr lang="pl-PL" sz="1400" dirty="0">
                <a:solidFill>
                  <a:srgbClr val="58585A"/>
                </a:solidFill>
              </a:rPr>
              <a:t>w poszczególnych programach</a:t>
            </a:r>
            <a:r>
              <a:rPr lang="pl-PL" sz="1400" baseline="0" dirty="0">
                <a:solidFill>
                  <a:srgbClr val="58585A"/>
                </a:solidFill>
              </a:rPr>
              <a:t> regionalnych</a:t>
            </a:r>
          </a:p>
          <a:p>
            <a:pPr>
              <a:defRPr sz="1100">
                <a:solidFill>
                  <a:srgbClr val="58585A"/>
                </a:solidFill>
              </a:defRPr>
            </a:pPr>
            <a:r>
              <a:rPr lang="pl-PL" sz="1400" baseline="0" dirty="0">
                <a:solidFill>
                  <a:srgbClr val="58585A"/>
                </a:solidFill>
              </a:rPr>
              <a:t>- wnioski o płatność</a:t>
            </a:r>
          </a:p>
          <a:p>
            <a:pPr>
              <a:defRPr sz="1100">
                <a:solidFill>
                  <a:srgbClr val="58585A"/>
                </a:solidFill>
              </a:defRPr>
            </a:pPr>
            <a:r>
              <a:rPr lang="pl-PL" sz="1400" baseline="0" dirty="0">
                <a:solidFill>
                  <a:srgbClr val="58585A"/>
                </a:solidFill>
              </a:rPr>
              <a:t>[% alokacji]</a:t>
            </a:r>
            <a:endParaRPr lang="pl-PL" sz="1400" dirty="0">
              <a:solidFill>
                <a:srgbClr val="58585A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FFCC"/>
              </a:solidFill>
            </c:spPr>
          </c:dPt>
          <c:dLbls>
            <c:dLbl>
              <c:idx val="2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100"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na 31.07.2019'!$A$193:$A$208</c:f>
              <c:strCache>
                <c:ptCount val="16"/>
                <c:pt idx="0">
                  <c:v>opolskie</c:v>
                </c:pt>
                <c:pt idx="1">
                  <c:v>podkarpackie</c:v>
                </c:pt>
                <c:pt idx="2">
                  <c:v>dolnośląskie</c:v>
                </c:pt>
                <c:pt idx="3">
                  <c:v>mazowieckie</c:v>
                </c:pt>
                <c:pt idx="4">
                  <c:v>pomorskie</c:v>
                </c:pt>
                <c:pt idx="5">
                  <c:v>wielkopolskie</c:v>
                </c:pt>
                <c:pt idx="6">
                  <c:v>zachodniopomorskie</c:v>
                </c:pt>
                <c:pt idx="7">
                  <c:v>lubelskie</c:v>
                </c:pt>
                <c:pt idx="8">
                  <c:v>małopolskie</c:v>
                </c:pt>
                <c:pt idx="9">
                  <c:v>lubuskie</c:v>
                </c:pt>
                <c:pt idx="10">
                  <c:v>świętokrzyskie</c:v>
                </c:pt>
                <c:pt idx="11">
                  <c:v>podlaskie</c:v>
                </c:pt>
                <c:pt idx="12">
                  <c:v>warmińsko-mazurskie</c:v>
                </c:pt>
                <c:pt idx="13">
                  <c:v>śląskie</c:v>
                </c:pt>
                <c:pt idx="14">
                  <c:v>łódzkie</c:v>
                </c:pt>
                <c:pt idx="15">
                  <c:v>kujawsko-pomorskie</c:v>
                </c:pt>
              </c:strCache>
            </c:strRef>
          </c:cat>
          <c:val>
            <c:numRef>
              <c:f>'Dane na 31.07.2019'!$D$193:$D$208</c:f>
              <c:numCache>
                <c:formatCode>0.00%</c:formatCode>
                <c:ptCount val="16"/>
                <c:pt idx="0">
                  <c:v>0.41766204440442711</c:v>
                </c:pt>
                <c:pt idx="1">
                  <c:v>0.38645304443327</c:v>
                </c:pt>
                <c:pt idx="2">
                  <c:v>0.35304448146087164</c:v>
                </c:pt>
                <c:pt idx="3">
                  <c:v>0.32990830113919101</c:v>
                </c:pt>
                <c:pt idx="4">
                  <c:v>0.32531659401875956</c:v>
                </c:pt>
                <c:pt idx="5">
                  <c:v>0.31376626781078054</c:v>
                </c:pt>
                <c:pt idx="6">
                  <c:v>0.30711723976476185</c:v>
                </c:pt>
                <c:pt idx="7">
                  <c:v>0.30277700395462043</c:v>
                </c:pt>
                <c:pt idx="8">
                  <c:v>0.27685628219890124</c:v>
                </c:pt>
                <c:pt idx="9">
                  <c:v>0.27157444406612724</c:v>
                </c:pt>
                <c:pt idx="10">
                  <c:v>0.26091526376182506</c:v>
                </c:pt>
                <c:pt idx="11">
                  <c:v>0.26021212681857475</c:v>
                </c:pt>
                <c:pt idx="12">
                  <c:v>0.25530047318615723</c:v>
                </c:pt>
                <c:pt idx="13">
                  <c:v>0.25051234674248485</c:v>
                </c:pt>
                <c:pt idx="14">
                  <c:v>0.24833177923292729</c:v>
                </c:pt>
                <c:pt idx="15">
                  <c:v>0.22847422531157607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728256"/>
        <c:axId val="127734144"/>
        <c:axId val="0"/>
      </c:bar3DChart>
      <c:catAx>
        <c:axId val="12772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l-PL"/>
          </a:p>
        </c:txPr>
        <c:crossAx val="127734144"/>
        <c:crosses val="autoZero"/>
        <c:auto val="1"/>
        <c:lblAlgn val="ctr"/>
        <c:lblOffset val="100"/>
        <c:noMultiLvlLbl val="0"/>
      </c:catAx>
      <c:valAx>
        <c:axId val="127734144"/>
        <c:scaling>
          <c:orientation val="minMax"/>
          <c:min val="0.1500000000000002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7728256"/>
        <c:crosses val="autoZero"/>
        <c:crossBetween val="between"/>
        <c:majorUnit val="0.0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Postęp realizacji Programu</a:t>
            </a:r>
            <a:endParaRPr lang="pl-PL"/>
          </a:p>
          <a:p>
            <a:pPr>
              <a:defRPr/>
            </a:pPr>
            <a:r>
              <a:rPr lang="pl-PL"/>
              <a:t>(środki UE w mln zł)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959164300174745E-2"/>
          <c:y val="0.13847651186905161"/>
          <c:w val="0.93987416691592307"/>
          <c:h val="0.7265687685936130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Wykresy!$O$72</c:f>
              <c:strCache>
                <c:ptCount val="1"/>
                <c:pt idx="0">
                  <c:v>Postęp realizacji Programu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dirty="0"/>
                      <a:t>9 </a:t>
                    </a:r>
                    <a:r>
                      <a:rPr lang="en-US" dirty="0" smtClean="0"/>
                      <a:t>66</a:t>
                    </a:r>
                    <a:r>
                      <a:rPr lang="pl-PL" dirty="0" smtClean="0"/>
                      <a:t>6 </a:t>
                    </a:r>
                    <a:r>
                      <a:rPr lang="pl-PL" dirty="0"/>
                      <a:t>mln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zł</a:t>
                    </a:r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pl-PL" dirty="0" smtClean="0"/>
                      <a:t>3</a:t>
                    </a:r>
                    <a:r>
                      <a:rPr lang="pl-PL" baseline="0" dirty="0" smtClean="0"/>
                      <a:t> 90</a:t>
                    </a:r>
                    <a:r>
                      <a:rPr lang="en-US" dirty="0" smtClean="0"/>
                      <a:t>0,</a:t>
                    </a:r>
                    <a:r>
                      <a:rPr lang="pl-PL" dirty="0" smtClean="0"/>
                      <a:t>46</a:t>
                    </a:r>
                    <a:r>
                      <a:rPr lang="en-US" dirty="0" smtClean="0"/>
                      <a:t> </a:t>
                    </a:r>
                    <a:r>
                      <a:rPr lang="pl-PL" dirty="0"/>
                      <a:t>mln </a:t>
                    </a:r>
                    <a:r>
                      <a:rPr lang="en-US" dirty="0" err="1"/>
                      <a:t>zł</a:t>
                    </a:r>
                    <a:r>
                      <a:rPr lang="pl-PL" dirty="0"/>
                      <a:t>:</a:t>
                    </a:r>
                  </a:p>
                  <a:p>
                    <a:r>
                      <a:rPr lang="pl-PL" dirty="0" smtClean="0"/>
                      <a:t>143,81% </a:t>
                    </a:r>
                    <a:r>
                      <a:rPr lang="pl-PL" dirty="0"/>
                      <a:t>alokacji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7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994,91</a:t>
                    </a:r>
                    <a:r>
                      <a:rPr lang="en-US" dirty="0" smtClean="0"/>
                      <a:t> </a:t>
                    </a:r>
                    <a:r>
                      <a:rPr lang="pl-PL" dirty="0"/>
                      <a:t>mln </a:t>
                    </a:r>
                    <a:r>
                      <a:rPr lang="en-US" dirty="0" err="1"/>
                      <a:t>zł</a:t>
                    </a:r>
                    <a:r>
                      <a:rPr lang="pl-PL" dirty="0"/>
                      <a:t>:</a:t>
                    </a:r>
                  </a:p>
                  <a:p>
                    <a:r>
                      <a:rPr lang="pl-PL" dirty="0" smtClean="0"/>
                      <a:t>82,71% </a:t>
                    </a:r>
                    <a:r>
                      <a:rPr lang="pl-PL" dirty="0"/>
                      <a:t>alokacji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pl-PL" sz="1200" dirty="0" smtClean="0"/>
                      <a:t>7</a:t>
                    </a:r>
                    <a:r>
                      <a:rPr lang="pl-PL" baseline="0" dirty="0" smtClean="0"/>
                      <a:t> 075,70</a:t>
                    </a:r>
                    <a:r>
                      <a:rPr lang="en-US" dirty="0" smtClean="0"/>
                      <a:t> </a:t>
                    </a:r>
                    <a:r>
                      <a:rPr lang="pl-PL" dirty="0"/>
                      <a:t>mln </a:t>
                    </a:r>
                    <a:r>
                      <a:rPr lang="en-US" dirty="0" err="1"/>
                      <a:t>zł</a:t>
                    </a:r>
                    <a:r>
                      <a:rPr lang="pl-PL" dirty="0"/>
                      <a:t>:</a:t>
                    </a:r>
                  </a:p>
                  <a:p>
                    <a:r>
                      <a:rPr lang="pl-PL" dirty="0" smtClean="0"/>
                      <a:t>73,20% </a:t>
                    </a:r>
                    <a:r>
                      <a:rPr lang="pl-PL" dirty="0"/>
                      <a:t>alokacji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pl-PL" sz="1200" dirty="0" smtClean="0"/>
                      <a:t>3</a:t>
                    </a:r>
                    <a:r>
                      <a:rPr lang="pl-PL" baseline="0" dirty="0" smtClean="0"/>
                      <a:t> 412,57</a:t>
                    </a:r>
                    <a:r>
                      <a:rPr lang="en-US" dirty="0" smtClean="0"/>
                      <a:t> </a:t>
                    </a:r>
                    <a:r>
                      <a:rPr lang="pl-PL" dirty="0"/>
                      <a:t>mln </a:t>
                    </a:r>
                    <a:r>
                      <a:rPr lang="en-US" dirty="0" err="1"/>
                      <a:t>zł</a:t>
                    </a:r>
                    <a:r>
                      <a:rPr lang="pl-PL" dirty="0"/>
                      <a:t>:</a:t>
                    </a:r>
                  </a:p>
                  <a:p>
                    <a:r>
                      <a:rPr lang="pl-PL" dirty="0" smtClean="0"/>
                      <a:t>35,30% </a:t>
                    </a:r>
                    <a:r>
                      <a:rPr lang="pl-PL" dirty="0"/>
                      <a:t>alokacji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 </a:t>
                    </a:r>
                    <a:r>
                      <a:rPr lang="pl-PL" dirty="0" smtClean="0"/>
                      <a:t>821,75 </a:t>
                    </a:r>
                    <a:r>
                      <a:rPr lang="pl-PL" dirty="0"/>
                      <a:t>mln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zł</a:t>
                    </a:r>
                    <a:r>
                      <a:rPr lang="pl-PL" dirty="0"/>
                      <a:t>:</a:t>
                    </a:r>
                  </a:p>
                  <a:p>
                    <a:r>
                      <a:rPr lang="pl-PL" dirty="0" smtClean="0"/>
                      <a:t>18,85%</a:t>
                    </a:r>
                    <a:r>
                      <a:rPr lang="pl-PL" baseline="0" dirty="0" smtClean="0"/>
                      <a:t> </a:t>
                    </a:r>
                    <a:r>
                      <a:rPr lang="pl-PL" baseline="0" dirty="0"/>
                      <a:t>alokacji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Wykresy!$O$73:$O$78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9666127922.7168007</c:v>
                </c:pt>
                <c:pt idx="1">
                  <c:v>13900464800.3256</c:v>
                </c:pt>
                <c:pt idx="2">
                  <c:v>7994905213.3675003</c:v>
                </c:pt>
                <c:pt idx="3">
                  <c:v>7075700386.9699965</c:v>
                </c:pt>
                <c:pt idx="4">
                  <c:v>3412573120.21</c:v>
                </c:pt>
                <c:pt idx="5">
                  <c:v>1821748728.7200003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F8-4A78-A90D-3520938D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331456"/>
        <c:axId val="29332992"/>
      </c:barChart>
      <c:catAx>
        <c:axId val="293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9332992"/>
        <c:crosses val="autoZero"/>
        <c:auto val="1"/>
        <c:lblAlgn val="ctr"/>
        <c:lblOffset val="100"/>
        <c:noMultiLvlLbl val="0"/>
      </c:catAx>
      <c:valAx>
        <c:axId val="29332992"/>
        <c:scaling>
          <c:orientation val="minMax"/>
        </c:scaling>
        <c:delete val="1"/>
        <c:axPos val="l"/>
        <c:numFmt formatCode="_(&quot;zł&quot;* #,##0_);_(&quot;zł&quot;* \(#,##0\);_(&quot;zł&quot;* &quot;-&quot;_);_(@_)" sourceLinked="0"/>
        <c:majorTickMark val="out"/>
        <c:minorTickMark val="none"/>
        <c:tickLblPos val="none"/>
        <c:crossAx val="2933145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/>
              <a:t>Postęp realizacji Osi </a:t>
            </a:r>
            <a:r>
              <a:rPr lang="pl-PL" sz="1600" b="1" dirty="0" smtClean="0"/>
              <a:t>finansowanych z EFRR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 smtClean="0"/>
              <a:t>(mln zł)</a:t>
            </a:r>
            <a:endParaRPr lang="pl-PL" sz="1600" b="1" dirty="0"/>
          </a:p>
        </c:rich>
      </c:tx>
      <c:layout>
        <c:manualLayout>
          <c:xMode val="edge"/>
          <c:yMode val="edge"/>
          <c:x val="0.31985422134733205"/>
          <c:y val="4.84305181649135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1781008335629468E-2"/>
          <c:y val="3.7291431178654119E-2"/>
          <c:w val="0.97432809890952199"/>
          <c:h val="0.7977072823529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Wykresy!$A$39</c:f>
              <c:strCache>
                <c:ptCount val="1"/>
                <c:pt idx="0">
                  <c:v>Alokacja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Wykresy!$B$38:$H$38</c:f>
              <c:strCache>
                <c:ptCount val="7"/>
                <c:pt idx="0">
                  <c:v>Oś 1 
Przedsiębiorstwa 
i innowacje</c:v>
                </c:pt>
                <c:pt idx="1">
                  <c:v>Oś 2 Technologie 
informacyjno-
komunikacyjne </c:v>
                </c:pt>
                <c:pt idx="2">
                  <c:v>Oś 3 
Gospodarka 
niskoemisyjna</c:v>
                </c:pt>
                <c:pt idx="3">
                  <c:v>Oś 4 
Środowisko 
i zasoby</c:v>
                </c:pt>
                <c:pt idx="4">
                  <c:v>Oś 5 
Transport</c:v>
                </c:pt>
                <c:pt idx="5">
                  <c:v>Oś 6 
Infrastruktura 
spójności społecznej</c:v>
                </c:pt>
                <c:pt idx="6">
                  <c:v>Oś 7 
Infrastruktura 
edukacyjna </c:v>
                </c:pt>
              </c:strCache>
            </c:strRef>
          </c:cat>
          <c:val>
            <c:numRef>
              <c:f>Wykresy!$B$39:$H$39</c:f>
              <c:numCache>
                <c:formatCode>#,##0</c:formatCode>
                <c:ptCount val="7"/>
                <c:pt idx="0">
                  <c:v>1698657436.2816</c:v>
                </c:pt>
                <c:pt idx="1">
                  <c:v>284876924.88959998</c:v>
                </c:pt>
                <c:pt idx="2">
                  <c:v>1741682320.5887978</c:v>
                </c:pt>
                <c:pt idx="3">
                  <c:v>757416921.4368</c:v>
                </c:pt>
                <c:pt idx="4">
                  <c:v>1461695600.0159998</c:v>
                </c:pt>
                <c:pt idx="5">
                  <c:v>741205381.47840011</c:v>
                </c:pt>
                <c:pt idx="6">
                  <c:v>261558209.37599999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26-4323-A2C9-CF85F23488D7}"/>
            </c:ext>
          </c:extLst>
        </c:ser>
        <c:ser>
          <c:idx val="1"/>
          <c:order val="1"/>
          <c:tx>
            <c:strRef>
              <c:f>Wykresy!$A$40</c:f>
              <c:strCache>
                <c:ptCount val="1"/>
                <c:pt idx="0">
                  <c:v>Wnioski 
złożone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Wykresy!$B$38:$H$38</c:f>
              <c:strCache>
                <c:ptCount val="7"/>
                <c:pt idx="0">
                  <c:v>Oś 1 
Przedsiębiorstwa 
i innowacje</c:v>
                </c:pt>
                <c:pt idx="1">
                  <c:v>Oś 2 Technologie 
informacyjno-
komunikacyjne </c:v>
                </c:pt>
                <c:pt idx="2">
                  <c:v>Oś 3 
Gospodarka 
niskoemisyjna</c:v>
                </c:pt>
                <c:pt idx="3">
                  <c:v>Oś 4 
Środowisko 
i zasoby</c:v>
                </c:pt>
                <c:pt idx="4">
                  <c:v>Oś 5 
Transport</c:v>
                </c:pt>
                <c:pt idx="5">
                  <c:v>Oś 6 
Infrastruktura 
spójności społecznej</c:v>
                </c:pt>
                <c:pt idx="6">
                  <c:v>Oś 7 
Infrastruktura 
edukacyjna </c:v>
                </c:pt>
              </c:strCache>
            </c:strRef>
          </c:cat>
          <c:val>
            <c:numRef>
              <c:f>Wykresy!$B$40:$H$40</c:f>
              <c:numCache>
                <c:formatCode>#,##0.00</c:formatCode>
                <c:ptCount val="7"/>
                <c:pt idx="0">
                  <c:v>2574795423.9235997</c:v>
                </c:pt>
                <c:pt idx="1">
                  <c:v>467885142.15999997</c:v>
                </c:pt>
                <c:pt idx="2">
                  <c:v>2463409567.2999988</c:v>
                </c:pt>
                <c:pt idx="3">
                  <c:v>979485665.31000006</c:v>
                </c:pt>
                <c:pt idx="4">
                  <c:v>1398008607.6499999</c:v>
                </c:pt>
                <c:pt idx="5">
                  <c:v>1224042624.8799999</c:v>
                </c:pt>
                <c:pt idx="6">
                  <c:v>364439639.41999948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26-4323-A2C9-CF85F23488D7}"/>
            </c:ext>
          </c:extLst>
        </c:ser>
        <c:ser>
          <c:idx val="2"/>
          <c:order val="2"/>
          <c:tx>
            <c:strRef>
              <c:f>Wykresy!$A$41</c:f>
              <c:strCache>
                <c:ptCount val="1"/>
                <c:pt idx="0">
                  <c:v>Wnioski 
wybrane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Wykresy!$B$38:$H$38</c:f>
              <c:strCache>
                <c:ptCount val="7"/>
                <c:pt idx="0">
                  <c:v>Oś 1 
Przedsiębiorstwa 
i innowacje</c:v>
                </c:pt>
                <c:pt idx="1">
                  <c:v>Oś 2 Technologie 
informacyjno-
komunikacyjne </c:v>
                </c:pt>
                <c:pt idx="2">
                  <c:v>Oś 3 
Gospodarka 
niskoemisyjna</c:v>
                </c:pt>
                <c:pt idx="3">
                  <c:v>Oś 4 
Środowisko 
i zasoby</c:v>
                </c:pt>
                <c:pt idx="4">
                  <c:v>Oś 5 
Transport</c:v>
                </c:pt>
                <c:pt idx="5">
                  <c:v>Oś 6 
Infrastruktura 
spójności społecznej</c:v>
                </c:pt>
                <c:pt idx="6">
                  <c:v>Oś 7 
Infrastruktura 
edukacyjna </c:v>
                </c:pt>
              </c:strCache>
            </c:strRef>
          </c:cat>
          <c:val>
            <c:numRef>
              <c:f>Wykresy!$B$41:$H$41</c:f>
              <c:numCache>
                <c:formatCode>#,##0.00</c:formatCode>
                <c:ptCount val="7"/>
                <c:pt idx="0">
                  <c:v>1340114139.1029999</c:v>
                </c:pt>
                <c:pt idx="1">
                  <c:v>290717620.94999999</c:v>
                </c:pt>
                <c:pt idx="2">
                  <c:v>1493769947.9000001</c:v>
                </c:pt>
                <c:pt idx="3">
                  <c:v>641418282.62999988</c:v>
                </c:pt>
                <c:pt idx="4">
                  <c:v>1381004318.8699999</c:v>
                </c:pt>
                <c:pt idx="5">
                  <c:v>768171080.16000009</c:v>
                </c:pt>
                <c:pt idx="6">
                  <c:v>238032632.67000002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26-4323-A2C9-CF85F23488D7}"/>
            </c:ext>
          </c:extLst>
        </c:ser>
        <c:ser>
          <c:idx val="3"/>
          <c:order val="3"/>
          <c:tx>
            <c:strRef>
              <c:f>Wykresy!$A$42</c:f>
              <c:strCache>
                <c:ptCount val="1"/>
                <c:pt idx="0">
                  <c:v>Umowy 
podpisane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Wykresy!$B$38:$H$38</c:f>
              <c:strCache>
                <c:ptCount val="7"/>
                <c:pt idx="0">
                  <c:v>Oś 1 
Przedsiębiorstwa 
i innowacje</c:v>
                </c:pt>
                <c:pt idx="1">
                  <c:v>Oś 2 Technologie 
informacyjno-
komunikacyjne </c:v>
                </c:pt>
                <c:pt idx="2">
                  <c:v>Oś 3 
Gospodarka 
niskoemisyjna</c:v>
                </c:pt>
                <c:pt idx="3">
                  <c:v>Oś 4 
Środowisko 
i zasoby</c:v>
                </c:pt>
                <c:pt idx="4">
                  <c:v>Oś 5 
Transport</c:v>
                </c:pt>
                <c:pt idx="5">
                  <c:v>Oś 6 
Infrastruktura 
spójności społecznej</c:v>
                </c:pt>
                <c:pt idx="6">
                  <c:v>Oś 7 
Infrastruktura 
edukacyjna </c:v>
                </c:pt>
              </c:strCache>
            </c:strRef>
          </c:cat>
          <c:val>
            <c:numRef>
              <c:f>Wykresy!$B$42:$H$42</c:f>
              <c:numCache>
                <c:formatCode>#,##0.00</c:formatCode>
                <c:ptCount val="7"/>
                <c:pt idx="0">
                  <c:v>1048931790.0699989</c:v>
                </c:pt>
                <c:pt idx="1">
                  <c:v>225828627.06999999</c:v>
                </c:pt>
                <c:pt idx="2">
                  <c:v>1259753106.5999999</c:v>
                </c:pt>
                <c:pt idx="3">
                  <c:v>511835685.51999974</c:v>
                </c:pt>
                <c:pt idx="4">
                  <c:v>1390372382.5</c:v>
                </c:pt>
                <c:pt idx="5">
                  <c:v>681638806.59000003</c:v>
                </c:pt>
                <c:pt idx="6">
                  <c:v>211098376.12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26-4323-A2C9-CF85F23488D7}"/>
            </c:ext>
          </c:extLst>
        </c:ser>
        <c:ser>
          <c:idx val="4"/>
          <c:order val="4"/>
          <c:tx>
            <c:strRef>
              <c:f>Wykresy!$A$43</c:f>
              <c:strCache>
                <c:ptCount val="1"/>
                <c:pt idx="0">
                  <c:v>Wnioski 
o płatność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Wykresy!$B$38:$H$38</c:f>
              <c:strCache>
                <c:ptCount val="7"/>
                <c:pt idx="0">
                  <c:v>Oś 1 
Przedsiębiorstwa 
i innowacje</c:v>
                </c:pt>
                <c:pt idx="1">
                  <c:v>Oś 2 Technologie 
informacyjno-
komunikacyjne </c:v>
                </c:pt>
                <c:pt idx="2">
                  <c:v>Oś 3 
Gospodarka 
niskoemisyjna</c:v>
                </c:pt>
                <c:pt idx="3">
                  <c:v>Oś 4 
Środowisko 
i zasoby</c:v>
                </c:pt>
                <c:pt idx="4">
                  <c:v>Oś 5 
Transport</c:v>
                </c:pt>
                <c:pt idx="5">
                  <c:v>Oś 6 
Infrastruktura 
spójności społecznej</c:v>
                </c:pt>
                <c:pt idx="6">
                  <c:v>Oś 7 
Infrastruktura 
edukacyjna </c:v>
                </c:pt>
              </c:strCache>
            </c:strRef>
          </c:cat>
          <c:val>
            <c:numRef>
              <c:f>Wykresy!$B$43:$H$43</c:f>
              <c:numCache>
                <c:formatCode>#,##0.00</c:formatCode>
                <c:ptCount val="7"/>
                <c:pt idx="0">
                  <c:v>431897759.92999947</c:v>
                </c:pt>
                <c:pt idx="1">
                  <c:v>110191535.16999999</c:v>
                </c:pt>
                <c:pt idx="2">
                  <c:v>626469271.1099999</c:v>
                </c:pt>
                <c:pt idx="3">
                  <c:v>337165833.44000006</c:v>
                </c:pt>
                <c:pt idx="4">
                  <c:v>560634442.75</c:v>
                </c:pt>
                <c:pt idx="5">
                  <c:v>261528823.91999996</c:v>
                </c:pt>
                <c:pt idx="6">
                  <c:v>162407386.09999999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26-4323-A2C9-CF85F23488D7}"/>
            </c:ext>
          </c:extLst>
        </c:ser>
        <c:ser>
          <c:idx val="5"/>
          <c:order val="5"/>
          <c:tx>
            <c:strRef>
              <c:f>Wykresy!$A$44</c:f>
              <c:strCache>
                <c:ptCount val="1"/>
                <c:pt idx="0">
                  <c:v>Projekty 
zakończone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Wykresy!$B$38:$H$38</c:f>
              <c:strCache>
                <c:ptCount val="7"/>
                <c:pt idx="0">
                  <c:v>Oś 1 
Przedsiębiorstwa 
i innowacje</c:v>
                </c:pt>
                <c:pt idx="1">
                  <c:v>Oś 2 Technologie 
informacyjno-
komunikacyjne </c:v>
                </c:pt>
                <c:pt idx="2">
                  <c:v>Oś 3 
Gospodarka 
niskoemisyjna</c:v>
                </c:pt>
                <c:pt idx="3">
                  <c:v>Oś 4 
Środowisko 
i zasoby</c:v>
                </c:pt>
                <c:pt idx="4">
                  <c:v>Oś 5 
Transport</c:v>
                </c:pt>
                <c:pt idx="5">
                  <c:v>Oś 6 
Infrastruktura 
spójności społecznej</c:v>
                </c:pt>
                <c:pt idx="6">
                  <c:v>Oś 7 
Infrastruktura 
edukacyjna </c:v>
                </c:pt>
              </c:strCache>
            </c:strRef>
          </c:cat>
          <c:val>
            <c:numRef>
              <c:f>Wykresy!$B$44:$H$44</c:f>
              <c:numCache>
                <c:formatCode>#,##0.00</c:formatCode>
                <c:ptCount val="7"/>
                <c:pt idx="0">
                  <c:v>184196294.06999999</c:v>
                </c:pt>
                <c:pt idx="1">
                  <c:v>99250771.679999948</c:v>
                </c:pt>
                <c:pt idx="2">
                  <c:v>303508585.15000021</c:v>
                </c:pt>
                <c:pt idx="3">
                  <c:v>192617116.08000001</c:v>
                </c:pt>
                <c:pt idx="4">
                  <c:v>269570944.22999948</c:v>
                </c:pt>
                <c:pt idx="5">
                  <c:v>87465584.75</c:v>
                </c:pt>
                <c:pt idx="6">
                  <c:v>103330104.45999999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26-4323-A2C9-CF85F2348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96512"/>
        <c:axId val="69710592"/>
      </c:barChart>
      <c:catAx>
        <c:axId val="696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710592"/>
        <c:crosses val="autoZero"/>
        <c:auto val="1"/>
        <c:lblAlgn val="ctr"/>
        <c:lblOffset val="100"/>
        <c:noMultiLvlLbl val="0"/>
      </c:catAx>
      <c:valAx>
        <c:axId val="69710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69696512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62770478402545"/>
          <c:y val="0.20873156463937048"/>
          <c:w val="0.40881663017283038"/>
          <c:h val="7.9056227976099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Postęp realizacji</a:t>
            </a:r>
            <a:r>
              <a:rPr lang="pl-PL" sz="1600" b="1" baseline="0" dirty="0"/>
              <a:t> </a:t>
            </a:r>
            <a:r>
              <a:rPr lang="en-US" sz="1600" b="1" dirty="0"/>
              <a:t>O</a:t>
            </a:r>
            <a:r>
              <a:rPr lang="pl-PL" sz="1600" b="1" dirty="0"/>
              <a:t>si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1</a:t>
            </a:r>
            <a:endParaRPr lang="en-US" sz="1600" b="1" dirty="0"/>
          </a:p>
        </c:rich>
      </c:tx>
      <c:layout>
        <c:manualLayout>
          <c:xMode val="edge"/>
          <c:yMode val="edge"/>
          <c:x val="0.30400843637256908"/>
          <c:y val="2.4683170123954528E-2"/>
        </c:manualLayout>
      </c:layout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Wykresy!$B$72</c:f>
              <c:strCache>
                <c:ptCount val="1"/>
                <c:pt idx="0">
                  <c:v>Postęp realizacji Osi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/>
                      <a:t> </a:t>
                    </a:r>
                    <a:r>
                      <a:rPr lang="en-US"/>
                      <a:t>1 698 </a:t>
                    </a:r>
                    <a:r>
                      <a:rPr lang="pl-PL"/>
                      <a:t>657</a:t>
                    </a:r>
                    <a:r>
                      <a:rPr lang="pl-PL" baseline="0"/>
                      <a:t> 436</a:t>
                    </a:r>
                    <a:r>
                      <a:rPr lang="en-US"/>
                      <a:t> zł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161584286072483"/>
                  <c:y val="-8.0851860293078871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574</a:t>
                    </a:r>
                    <a:r>
                      <a:rPr lang="pl-PL" baseline="0">
                        <a:solidFill>
                          <a:schemeClr val="bg1"/>
                        </a:solidFill>
                      </a:rPr>
                      <a:t> 795 423,92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151,58%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/>
                      <a:t>1</a:t>
                    </a:r>
                    <a:r>
                      <a:rPr lang="en-US"/>
                      <a:t> </a:t>
                    </a:r>
                    <a:r>
                      <a:rPr lang="pl-PL"/>
                      <a:t>340</a:t>
                    </a:r>
                    <a:r>
                      <a:rPr lang="pl-PL" baseline="0"/>
                      <a:t> 114 139,10</a:t>
                    </a:r>
                    <a:r>
                      <a:rPr lang="en-US"/>
                      <a:t> zł</a:t>
                    </a:r>
                    <a:r>
                      <a:rPr lang="pl-PL"/>
                      <a:t>; 78,89%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1" dirty="0"/>
                      <a:t>1</a:t>
                    </a:r>
                    <a:r>
                      <a:rPr lang="en-US" dirty="0"/>
                      <a:t> 0</a:t>
                    </a:r>
                    <a:r>
                      <a:rPr lang="pl-PL" dirty="0"/>
                      <a:t>48</a:t>
                    </a:r>
                    <a:r>
                      <a:rPr lang="pl-PL" baseline="0" dirty="0"/>
                      <a:t> 931 790,07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zł</a:t>
                    </a:r>
                    <a:r>
                      <a:rPr lang="pl-PL" dirty="0"/>
                      <a:t>; </a:t>
                    </a:r>
                    <a:r>
                      <a:rPr lang="pl-PL" dirty="0" smtClean="0"/>
                      <a:t>   61,75</a:t>
                    </a:r>
                    <a:r>
                      <a:rPr lang="pl-PL" dirty="0"/>
                      <a:t>%</a:t>
                    </a:r>
                    <a:r>
                      <a:rPr lang="pl-PL" baseline="0" dirty="0"/>
                      <a:t> alokacji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pl-PL" sz="1100" b="1"/>
                      <a:t>4</a:t>
                    </a:r>
                    <a:r>
                      <a:rPr lang="pl-PL" b="1"/>
                      <a:t>31</a:t>
                    </a:r>
                    <a:r>
                      <a:rPr lang="pl-PL" b="1" baseline="0"/>
                      <a:t> 897 759,93</a:t>
                    </a:r>
                    <a:r>
                      <a:rPr lang="en-US"/>
                      <a:t> zł</a:t>
                    </a:r>
                    <a:r>
                      <a:rPr lang="pl-PL"/>
                      <a:t>:</a:t>
                    </a:r>
                  </a:p>
                  <a:p>
                    <a:r>
                      <a:rPr lang="pl-PL"/>
                      <a:t>25,43%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b="1"/>
                      <a:t>1</a:t>
                    </a:r>
                    <a:r>
                      <a:rPr lang="pl-PL" b="1"/>
                      <a:t>84</a:t>
                    </a:r>
                    <a:r>
                      <a:rPr lang="pl-PL" b="1" baseline="0"/>
                      <a:t> 196 294,07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10,84%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Wykresy!$B$73:$B$78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1698657436.2816</c:v>
                </c:pt>
                <c:pt idx="1">
                  <c:v>2574795423.9235997</c:v>
                </c:pt>
                <c:pt idx="2">
                  <c:v>1340114139.1029999</c:v>
                </c:pt>
                <c:pt idx="3">
                  <c:v>1048931790.0699989</c:v>
                </c:pt>
                <c:pt idx="4">
                  <c:v>431897759.92999947</c:v>
                </c:pt>
                <c:pt idx="5">
                  <c:v>184196294.06999999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C7-4F45-AFF6-F3930AAC9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9760128"/>
        <c:axId val="69761664"/>
      </c:barChart>
      <c:catAx>
        <c:axId val="697601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69761664"/>
        <c:crosses val="autoZero"/>
        <c:auto val="1"/>
        <c:lblAlgn val="ctr"/>
        <c:lblOffset val="100"/>
        <c:noMultiLvlLbl val="0"/>
      </c:catAx>
      <c:valAx>
        <c:axId val="69761664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6976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2</a:t>
            </a:r>
            <a:endParaRPr lang="en-US" sz="16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954087313096241"/>
          <c:y val="0.13737943476264994"/>
          <c:w val="0.83489299793586935"/>
          <c:h val="0.8136293849356620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Wykresy!$C$72</c:f>
              <c:strCache>
                <c:ptCount val="1"/>
                <c:pt idx="0">
                  <c:v>Postęp realizacji Osi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4484132705937439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67 885 142,1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164,24%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2</a:t>
                    </a:r>
                    <a:r>
                      <a:rPr lang="en-US"/>
                      <a:t>90 7</a:t>
                    </a:r>
                    <a:r>
                      <a:rPr lang="pl-PL"/>
                      <a:t>17</a:t>
                    </a:r>
                    <a:r>
                      <a:rPr lang="pl-PL" baseline="0"/>
                      <a:t> 620,95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102,05%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100" b="1"/>
                      <a:t>2</a:t>
                    </a:r>
                    <a:r>
                      <a:rPr lang="pl-PL" b="1"/>
                      <a:t>25</a:t>
                    </a:r>
                    <a:r>
                      <a:rPr lang="pl-PL" b="1" baseline="0"/>
                      <a:t> 828 627,07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79,27%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10</a:t>
                    </a:r>
                    <a:r>
                      <a:rPr lang="pl-PL" b="1" baseline="0"/>
                      <a:t> 191 535,17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38,68%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9</a:t>
                    </a:r>
                    <a:r>
                      <a:rPr lang="pl-PL" b="1"/>
                      <a:t>9</a:t>
                    </a:r>
                    <a:r>
                      <a:rPr lang="pl-PL" b="1" baseline="0"/>
                      <a:t> 250 771,68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34,84%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Wykresy!$C$73:$C$78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284876924.88959998</c:v>
                </c:pt>
                <c:pt idx="1">
                  <c:v>467885142.15999997</c:v>
                </c:pt>
                <c:pt idx="2">
                  <c:v>290717620.94999999</c:v>
                </c:pt>
                <c:pt idx="3">
                  <c:v>225828627.06999999</c:v>
                </c:pt>
                <c:pt idx="4">
                  <c:v>110191535.16999999</c:v>
                </c:pt>
                <c:pt idx="5">
                  <c:v>99250771.679999948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DB-4538-8525-4253CA9D3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1107712"/>
        <c:axId val="71109248"/>
      </c:barChart>
      <c:catAx>
        <c:axId val="71107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71109248"/>
        <c:crosses val="autoZero"/>
        <c:auto val="1"/>
        <c:lblAlgn val="ctr"/>
        <c:lblOffset val="100"/>
        <c:noMultiLvlLbl val="0"/>
      </c:catAx>
      <c:valAx>
        <c:axId val="71109248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7110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3</a:t>
            </a:r>
            <a:endParaRPr lang="en-US" sz="1600" b="1" dirty="0"/>
          </a:p>
        </c:rich>
      </c:tx>
      <c:layout>
        <c:manualLayout>
          <c:xMode val="edge"/>
          <c:yMode val="edge"/>
          <c:x val="0.31416038314583461"/>
          <c:y val="2.80974864113355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75363822844152"/>
          <c:y val="0.15684451369774741"/>
          <c:w val="0.8475670433012934"/>
          <c:h val="0.8070439328799016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Wykresy!$D$72</c:f>
              <c:strCache>
                <c:ptCount val="1"/>
                <c:pt idx="0">
                  <c:v>Postęp realizacji Osi 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 </a:t>
                    </a:r>
                    <a:r>
                      <a:rPr lang="en-US"/>
                      <a:t>1 </a:t>
                    </a:r>
                    <a:r>
                      <a:rPr lang="pl-PL"/>
                      <a:t>741 682 321</a:t>
                    </a:r>
                    <a:r>
                      <a:rPr lang="pl-PL" baseline="0"/>
                      <a:t> </a:t>
                    </a:r>
                    <a:r>
                      <a:rPr lang="en-US"/>
                      <a:t>zł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05984634910260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463</a:t>
                    </a:r>
                    <a:r>
                      <a:rPr lang="pl-PL" baseline="0">
                        <a:solidFill>
                          <a:schemeClr val="bg1"/>
                        </a:solidFill>
                      </a:rPr>
                      <a:t> 409 567,30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141,44%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1</a:t>
                    </a:r>
                    <a:r>
                      <a:rPr lang="en-US"/>
                      <a:t> 4</a:t>
                    </a:r>
                    <a:r>
                      <a:rPr lang="pl-PL"/>
                      <a:t>93</a:t>
                    </a:r>
                    <a:r>
                      <a:rPr lang="pl-PL" baseline="0"/>
                      <a:t> 769 947,90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85,77%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/>
                      <a:t>1</a:t>
                    </a:r>
                    <a:r>
                      <a:rPr lang="en-US"/>
                      <a:t> 2</a:t>
                    </a:r>
                    <a:r>
                      <a:rPr lang="pl-PL"/>
                      <a:t>59</a:t>
                    </a:r>
                    <a:r>
                      <a:rPr lang="pl-PL" baseline="0"/>
                      <a:t> 753 106,60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72,33%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6</a:t>
                    </a:r>
                    <a:r>
                      <a:rPr lang="pl-PL" b="1"/>
                      <a:t>26</a:t>
                    </a:r>
                    <a:r>
                      <a:rPr lang="pl-PL" b="1" baseline="0"/>
                      <a:t> 469 271,11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35,97%</a:t>
                    </a:r>
                    <a:r>
                      <a:rPr lang="pl-PL" baseline="0"/>
                      <a:t>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3</a:t>
                    </a:r>
                    <a:r>
                      <a:rPr lang="pl-PL" b="1"/>
                      <a:t>03</a:t>
                    </a:r>
                    <a:r>
                      <a:rPr lang="pl-PL" b="1" baseline="0"/>
                      <a:t> 508 585,15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17,43%</a:t>
                    </a:r>
                    <a:r>
                      <a:rPr lang="pl-PL" baseline="0"/>
                      <a:t>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Wykresy!$D$73:$D$78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1741682320.5887978</c:v>
                </c:pt>
                <c:pt idx="1">
                  <c:v>2463409567.2999988</c:v>
                </c:pt>
                <c:pt idx="2">
                  <c:v>1493769947.9000001</c:v>
                </c:pt>
                <c:pt idx="3">
                  <c:v>1259753106.5999999</c:v>
                </c:pt>
                <c:pt idx="4">
                  <c:v>626469271.1099999</c:v>
                </c:pt>
                <c:pt idx="5">
                  <c:v>303508585.15000021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BD-4CD4-A0B9-6273DC721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2129152"/>
        <c:axId val="72147328"/>
      </c:barChart>
      <c:catAx>
        <c:axId val="72129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72147328"/>
        <c:crosses val="autoZero"/>
        <c:auto val="1"/>
        <c:lblAlgn val="ctr"/>
        <c:lblOffset val="100"/>
        <c:noMultiLvlLbl val="0"/>
      </c:catAx>
      <c:valAx>
        <c:axId val="72147328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7212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 </a:t>
            </a:r>
            <a:r>
              <a:rPr lang="en-US" sz="1600" b="1" dirty="0" smtClean="0"/>
              <a:t>4</a:t>
            </a:r>
            <a:endParaRPr lang="en-US" sz="16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768449338962374E-2"/>
          <c:y val="8.7000452330693451E-2"/>
          <c:w val="0.88303593747520115"/>
          <c:h val="0.8726865665719681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Wykresy!$E$72</c:f>
              <c:strCache>
                <c:ptCount val="1"/>
                <c:pt idx="0">
                  <c:v>Postęp realizacji Osi 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8395390618120408"/>
                  <c:y val="4.3057222075342117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pl-PL" b="1">
                        <a:solidFill>
                          <a:schemeClr val="bg1"/>
                        </a:solidFill>
                      </a:rPr>
                      <a:t>79</a:t>
                    </a:r>
                    <a:r>
                      <a:rPr lang="pl-PL" b="1" baseline="0">
                        <a:solidFill>
                          <a:schemeClr val="bg1"/>
                        </a:solidFill>
                      </a:rPr>
                      <a:t> 485 665,31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129,32%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6</a:t>
                    </a:r>
                    <a:r>
                      <a:rPr lang="pl-PL" b="1"/>
                      <a:t>41</a:t>
                    </a:r>
                    <a:r>
                      <a:rPr lang="pl-PL" b="1" baseline="0"/>
                      <a:t> 418 282,63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84,68%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/>
                      <a:t>5</a:t>
                    </a:r>
                    <a:r>
                      <a:rPr lang="en-US"/>
                      <a:t>1</a:t>
                    </a:r>
                    <a:r>
                      <a:rPr lang="pl-PL"/>
                      <a:t>1</a:t>
                    </a:r>
                    <a:r>
                      <a:rPr lang="pl-PL" baseline="0"/>
                      <a:t> 835 685,52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67,78%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3</a:t>
                    </a:r>
                    <a:r>
                      <a:rPr lang="pl-PL" b="1"/>
                      <a:t>37</a:t>
                    </a:r>
                    <a:r>
                      <a:rPr lang="pl-PL" b="1" baseline="0"/>
                      <a:t> 165 833,44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44,52%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100" b="1"/>
                      <a:t>1</a:t>
                    </a:r>
                    <a:r>
                      <a:rPr lang="pl-PL" b="1"/>
                      <a:t>92</a:t>
                    </a:r>
                    <a:r>
                      <a:rPr lang="pl-PL" b="1" baseline="0"/>
                      <a:t> 617 116,08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25,43%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Wykresy!$E$73:$E$78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757416921.4368</c:v>
                </c:pt>
                <c:pt idx="1">
                  <c:v>979485665.31000006</c:v>
                </c:pt>
                <c:pt idx="2">
                  <c:v>641418282.62999988</c:v>
                </c:pt>
                <c:pt idx="3">
                  <c:v>511835685.51999974</c:v>
                </c:pt>
                <c:pt idx="4">
                  <c:v>337165833.44000006</c:v>
                </c:pt>
                <c:pt idx="5">
                  <c:v>192617116.08000001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45-4705-99B0-5D84C330A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3259264"/>
        <c:axId val="73273344"/>
      </c:barChart>
      <c:catAx>
        <c:axId val="73259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73273344"/>
        <c:crosses val="autoZero"/>
        <c:auto val="1"/>
        <c:lblAlgn val="ctr"/>
        <c:lblOffset val="100"/>
        <c:noMultiLvlLbl val="0"/>
      </c:catAx>
      <c:valAx>
        <c:axId val="73273344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7325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600" b="1" dirty="0" err="1"/>
              <a:t>Postęp</a:t>
            </a:r>
            <a:r>
              <a:rPr lang="en-US" sz="1600" b="1" dirty="0"/>
              <a:t> </a:t>
            </a:r>
            <a:r>
              <a:rPr lang="en-US" sz="1600" b="1" dirty="0" err="1"/>
              <a:t>realizacji</a:t>
            </a:r>
            <a:r>
              <a:rPr lang="en-US" sz="1600" b="1" dirty="0"/>
              <a:t> </a:t>
            </a:r>
            <a:r>
              <a:rPr lang="en-US" sz="1600" b="1" dirty="0" err="1"/>
              <a:t>Osi</a:t>
            </a:r>
            <a:r>
              <a:rPr lang="en-US" sz="1600" b="1" dirty="0"/>
              <a:t> </a:t>
            </a:r>
            <a:r>
              <a:rPr lang="pl-PL" sz="1600" b="1" dirty="0" smtClean="0"/>
              <a:t>Priorytetowej</a:t>
            </a:r>
            <a:r>
              <a:rPr lang="pl-PL" sz="1600" b="1" baseline="0" dirty="0" smtClean="0"/>
              <a:t> </a:t>
            </a:r>
            <a:r>
              <a:rPr lang="en-US" sz="1600" b="1" dirty="0" smtClean="0"/>
              <a:t>5</a:t>
            </a:r>
            <a:endParaRPr lang="en-US" sz="1600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Wykresy!$F$72</c:f>
              <c:strCache>
                <c:ptCount val="1"/>
                <c:pt idx="0">
                  <c:v>Postęp realizacji Osi 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1962438956058036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563377016080338"/>
                  <c:y val="-2.7557701922008692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398</a:t>
                    </a:r>
                    <a:r>
                      <a:rPr lang="pl-PL" baseline="0">
                        <a:solidFill>
                          <a:schemeClr val="bg1"/>
                        </a:solidFill>
                      </a:rPr>
                      <a:t> 008 607,65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95,64%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2300179207141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381</a:t>
                    </a:r>
                    <a:r>
                      <a:rPr lang="pl-PL" baseline="0">
                        <a:solidFill>
                          <a:schemeClr val="bg1"/>
                        </a:solidFill>
                      </a:rPr>
                      <a:t> 004 318,87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94,48%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563377016080338"/>
                  <c:y val="2.7557701922008692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390</a:t>
                    </a:r>
                    <a:r>
                      <a:rPr lang="pl-PL" baseline="0">
                        <a:solidFill>
                          <a:schemeClr val="bg1"/>
                        </a:solidFill>
                      </a:rPr>
                      <a:t> 372 382,50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zł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pl-PL">
                        <a:solidFill>
                          <a:schemeClr val="bg1"/>
                        </a:solidFill>
                      </a:rPr>
                      <a:t>95,12% alokacji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100" b="1"/>
                      <a:t>5</a:t>
                    </a:r>
                    <a:r>
                      <a:rPr lang="pl-PL" b="1"/>
                      <a:t>60</a:t>
                    </a:r>
                    <a:r>
                      <a:rPr lang="pl-PL" b="1" baseline="0"/>
                      <a:t> 634 442,75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38,36%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 b="1"/>
                      <a:t>2</a:t>
                    </a:r>
                    <a:r>
                      <a:rPr lang="pl-PL" b="1"/>
                      <a:t>69</a:t>
                    </a:r>
                    <a:r>
                      <a:rPr lang="pl-PL" b="1" baseline="0"/>
                      <a:t> 570 944,23</a:t>
                    </a:r>
                    <a:r>
                      <a:rPr lang="en-US"/>
                      <a:t> zł</a:t>
                    </a:r>
                    <a:r>
                      <a:rPr lang="pl-PL"/>
                      <a:t>;</a:t>
                    </a:r>
                  </a:p>
                  <a:p>
                    <a:r>
                      <a:rPr lang="pl-PL"/>
                      <a:t>18,44% alokacji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Wykresy!$A$73:$A$78</c:f>
              <c:strCache>
                <c:ptCount val="6"/>
                <c:pt idx="0">
                  <c:v>Alokacja</c:v>
                </c:pt>
                <c:pt idx="1">
                  <c:v>Wnioski 
złożone</c:v>
                </c:pt>
                <c:pt idx="2">
                  <c:v>Wnioski 
wybrane</c:v>
                </c:pt>
                <c:pt idx="3">
                  <c:v>Umowy 
podpisane</c:v>
                </c:pt>
                <c:pt idx="4">
                  <c:v>Wnioski 
o płatność</c:v>
                </c:pt>
                <c:pt idx="5">
                  <c:v>Projekty 
zakończone</c:v>
                </c:pt>
              </c:strCache>
            </c:strRef>
          </c:cat>
          <c:val>
            <c:numRef>
              <c:f>Wykresy!$F$73:$F$78</c:f>
              <c:numCache>
                <c:formatCode>"zł"#,##0.00_);\("zł"#,##0.00\)</c:formatCode>
                <c:ptCount val="6"/>
                <c:pt idx="0" formatCode="_-* #,##0\ &quot;zł&quot;_-;\-* #,##0\ &quot;zł&quot;_-;_-* &quot;-&quot;??\ &quot;zł&quot;_-;_-@_-">
                  <c:v>1461695600.0159998</c:v>
                </c:pt>
                <c:pt idx="1">
                  <c:v>1398008607.6499999</c:v>
                </c:pt>
                <c:pt idx="2">
                  <c:v>1381004318.8699999</c:v>
                </c:pt>
                <c:pt idx="3">
                  <c:v>1390372382.5</c:v>
                </c:pt>
                <c:pt idx="4">
                  <c:v>560634442.75</c:v>
                </c:pt>
                <c:pt idx="5">
                  <c:v>269570944.22999948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3B-4D56-A438-E3755E284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9262080"/>
        <c:axId val="79263616"/>
      </c:barChart>
      <c:catAx>
        <c:axId val="79262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79263616"/>
        <c:crosses val="autoZero"/>
        <c:auto val="1"/>
        <c:lblAlgn val="ctr"/>
        <c:lblOffset val="100"/>
        <c:noMultiLvlLbl val="0"/>
      </c:catAx>
      <c:valAx>
        <c:axId val="79263616"/>
        <c:scaling>
          <c:orientation val="minMax"/>
        </c:scaling>
        <c:delete val="1"/>
        <c:axPos val="t"/>
        <c:numFmt formatCode="_-* #,##0\ &quot;zł&quot;_-;\-* #,##0\ &quot;zł&quot;_-;_-* &quot;-&quot;??\ &quot;zł&quot;_-;_-@_-" sourceLinked="1"/>
        <c:majorTickMark val="out"/>
        <c:minorTickMark val="none"/>
        <c:tickLblPos val="none"/>
        <c:crossAx val="79262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E3E36-0DBD-43B0-8504-58E2764C749D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CE3E6CBD-0080-4042-82A0-7FF0615923FC}">
      <dgm:prSet phldrT="[Tekst]" custT="1"/>
      <dgm:spPr/>
      <dgm:t>
        <a:bodyPr anchor="ctr"/>
        <a:lstStyle/>
        <a:p>
          <a:r>
            <a:rPr lang="pl-PL" sz="1400" b="1" dirty="0">
              <a:latin typeface="+mj-lt"/>
            </a:rPr>
            <a:t>Nabory ogłoszone</a:t>
          </a:r>
        </a:p>
      </dgm:t>
    </dgm:pt>
    <dgm:pt modelId="{96216E9F-4F8C-4C5A-ADCB-841293DFBD69}" type="parTrans" cxnId="{5B40DF46-93F1-4E3D-91D1-FFBFD9BBCD93}">
      <dgm:prSet/>
      <dgm:spPr/>
      <dgm:t>
        <a:bodyPr/>
        <a:lstStyle/>
        <a:p>
          <a:endParaRPr lang="pl-PL"/>
        </a:p>
      </dgm:t>
    </dgm:pt>
    <dgm:pt modelId="{0190DA1B-EA89-41E3-8A81-7C31BD34D328}" type="sibTrans" cxnId="{5B40DF46-93F1-4E3D-91D1-FFBFD9BBCD93}">
      <dgm:prSet/>
      <dgm:spPr/>
      <dgm:t>
        <a:bodyPr anchor="ctr"/>
        <a:lstStyle/>
        <a:p>
          <a:endParaRPr lang="pl-PL" sz="1400"/>
        </a:p>
      </dgm:t>
    </dgm:pt>
    <dgm:pt modelId="{9A653523-D109-4C7B-8376-06A13A37B1F6}">
      <dgm:prSet phldrT="[Tekst]" custT="1"/>
      <dgm:spPr/>
      <dgm:t>
        <a:bodyPr anchor="ctr"/>
        <a:lstStyle/>
        <a:p>
          <a:r>
            <a:rPr lang="pl-PL" sz="1400" b="0" dirty="0"/>
            <a:t> alokacja                            </a:t>
          </a:r>
          <a:r>
            <a:rPr lang="pl-PL" sz="1400" b="1" dirty="0" smtClean="0"/>
            <a:t>6 940 317 471 </a:t>
          </a:r>
          <a:r>
            <a:rPr lang="pl-PL" sz="1400" b="0" dirty="0" smtClean="0"/>
            <a:t>zł</a:t>
          </a:r>
          <a:endParaRPr lang="pl-PL" sz="1400" b="0" dirty="0"/>
        </a:p>
      </dgm:t>
    </dgm:pt>
    <dgm:pt modelId="{E76CE8BA-3296-418C-B8B9-FCC081F69F4A}" type="parTrans" cxnId="{7FF870B4-9C7F-4821-A61C-CC4204ECF86D}">
      <dgm:prSet/>
      <dgm:spPr/>
      <dgm:t>
        <a:bodyPr/>
        <a:lstStyle/>
        <a:p>
          <a:endParaRPr lang="pl-PL"/>
        </a:p>
      </dgm:t>
    </dgm:pt>
    <dgm:pt modelId="{5F5758F7-CE1B-4483-AB5D-640B616A971F}" type="sibTrans" cxnId="{7FF870B4-9C7F-4821-A61C-CC4204ECF86D}">
      <dgm:prSet/>
      <dgm:spPr/>
      <dgm:t>
        <a:bodyPr/>
        <a:lstStyle/>
        <a:p>
          <a:endParaRPr lang="pl-PL"/>
        </a:p>
      </dgm:t>
    </dgm:pt>
    <dgm:pt modelId="{0AD1FB15-8364-4CDD-940E-B4C7B97825A7}">
      <dgm:prSet phldrT="[Tekst]" custT="1"/>
      <dgm:spPr/>
      <dgm:t>
        <a:bodyPr anchor="ctr"/>
        <a:lstStyle/>
        <a:p>
          <a:r>
            <a:rPr lang="pl-PL" sz="1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99,90</a:t>
          </a:r>
          <a:r>
            <a:rPr lang="pl-PL" sz="1400" b="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pl-PL" sz="1400" dirty="0">
              <a:latin typeface="Arial Narrow" panose="020B0606020202030204" pitchFamily="34" charset="0"/>
            </a:rPr>
            <a:t>alokacji </a:t>
          </a:r>
          <a:r>
            <a:rPr lang="pl-PL" sz="1400" b="0" dirty="0"/>
            <a:t>EFRR</a:t>
          </a:r>
        </a:p>
      </dgm:t>
    </dgm:pt>
    <dgm:pt modelId="{90630520-D674-4645-B5D3-7C08FDC8E23D}" type="parTrans" cxnId="{9B2249B0-036B-40AC-8D0E-B610186B2A98}">
      <dgm:prSet/>
      <dgm:spPr/>
      <dgm:t>
        <a:bodyPr/>
        <a:lstStyle/>
        <a:p>
          <a:endParaRPr lang="pl-PL"/>
        </a:p>
      </dgm:t>
    </dgm:pt>
    <dgm:pt modelId="{5BAC70B2-77B2-4ED2-A436-97650DCBE96B}" type="sibTrans" cxnId="{9B2249B0-036B-40AC-8D0E-B610186B2A98}">
      <dgm:prSet/>
      <dgm:spPr/>
      <dgm:t>
        <a:bodyPr/>
        <a:lstStyle/>
        <a:p>
          <a:endParaRPr lang="pl-PL"/>
        </a:p>
      </dgm:t>
    </dgm:pt>
    <dgm:pt modelId="{C116935C-9481-4FFD-AD23-CEC241B31B4A}">
      <dgm:prSet phldrT="[Tekst]" custT="1"/>
      <dgm:spPr/>
      <dgm:t>
        <a:bodyPr anchor="ctr"/>
        <a:lstStyle/>
        <a:p>
          <a:pPr algn="l"/>
          <a:r>
            <a:rPr lang="pl-PL" sz="1400" b="0" dirty="0"/>
            <a:t>złożono </a:t>
          </a:r>
          <a:r>
            <a:rPr lang="pl-PL" sz="1400" b="1" dirty="0"/>
            <a:t>4 </a:t>
          </a:r>
          <a:r>
            <a:rPr lang="pl-PL" sz="1400" b="1" dirty="0" smtClean="0"/>
            <a:t>937</a:t>
          </a:r>
          <a:r>
            <a:rPr lang="pl-PL" sz="1400" b="0" dirty="0" smtClean="0"/>
            <a:t> wniosków</a:t>
          </a:r>
          <a:endParaRPr lang="pl-PL" sz="1400" b="0" dirty="0"/>
        </a:p>
      </dgm:t>
    </dgm:pt>
    <dgm:pt modelId="{506D5CA0-0F1D-4C46-87A3-045BB23CFCB1}" type="parTrans" cxnId="{961D10B4-6D6C-432A-BC8D-A4A3EB4445F7}">
      <dgm:prSet/>
      <dgm:spPr/>
      <dgm:t>
        <a:bodyPr/>
        <a:lstStyle/>
        <a:p>
          <a:endParaRPr lang="pl-PL"/>
        </a:p>
      </dgm:t>
    </dgm:pt>
    <dgm:pt modelId="{CBE66BF5-438D-40EC-BD11-719CC2C07152}" type="sibTrans" cxnId="{961D10B4-6D6C-432A-BC8D-A4A3EB4445F7}">
      <dgm:prSet/>
      <dgm:spPr/>
      <dgm:t>
        <a:bodyPr/>
        <a:lstStyle/>
        <a:p>
          <a:endParaRPr lang="pl-PL"/>
        </a:p>
      </dgm:t>
    </dgm:pt>
    <dgm:pt modelId="{F6A300E9-1998-495F-969D-5C106F71A602}">
      <dgm:prSet phldrT="[Tekst]" custT="1"/>
      <dgm:spPr/>
      <dgm:t>
        <a:bodyPr anchor="ctr"/>
        <a:lstStyle/>
        <a:p>
          <a:pPr algn="l"/>
          <a:r>
            <a:rPr lang="pl-PL" sz="1400" b="1" dirty="0" smtClean="0"/>
            <a:t>136,35</a:t>
          </a:r>
          <a:r>
            <a:rPr lang="pl-PL" sz="1400" b="0" dirty="0" smtClean="0"/>
            <a:t>% </a:t>
          </a:r>
          <a:r>
            <a:rPr lang="pl-PL" sz="1400" dirty="0">
              <a:latin typeface="Arial Narrow" panose="020B0606020202030204" pitchFamily="34" charset="0"/>
            </a:rPr>
            <a:t>alokacji </a:t>
          </a:r>
          <a:r>
            <a:rPr lang="pl-PL" sz="1400" b="0" dirty="0"/>
            <a:t>EFRR</a:t>
          </a:r>
        </a:p>
      </dgm:t>
    </dgm:pt>
    <dgm:pt modelId="{1B9021A1-7A65-4B51-9F38-14C02D945FCB}" type="parTrans" cxnId="{14F16268-C0F6-4076-8498-78A8FCF0507E}">
      <dgm:prSet/>
      <dgm:spPr/>
      <dgm:t>
        <a:bodyPr/>
        <a:lstStyle/>
        <a:p>
          <a:endParaRPr lang="pl-PL"/>
        </a:p>
      </dgm:t>
    </dgm:pt>
    <dgm:pt modelId="{2E0FAB59-1794-4E15-BD20-923E65C766F2}" type="sibTrans" cxnId="{14F16268-C0F6-4076-8498-78A8FCF0507E}">
      <dgm:prSet/>
      <dgm:spPr/>
      <dgm:t>
        <a:bodyPr/>
        <a:lstStyle/>
        <a:p>
          <a:endParaRPr lang="pl-PL"/>
        </a:p>
      </dgm:t>
    </dgm:pt>
    <dgm:pt modelId="{C40D575A-9409-4784-B662-2EF1B9942CA4}">
      <dgm:prSet phldrT="[Tekst]" custT="1"/>
      <dgm:spPr/>
      <dgm:t>
        <a:bodyPr anchor="ctr"/>
        <a:lstStyle/>
        <a:p>
          <a:pPr algn="l"/>
          <a:r>
            <a:rPr lang="pl-PL" sz="1400" b="0" dirty="0"/>
            <a:t>na kwotę EFRR                   </a:t>
          </a:r>
          <a:r>
            <a:rPr lang="pl-PL" sz="1400" b="1" dirty="0" smtClean="0"/>
            <a:t>9 472 066 671</a:t>
          </a:r>
          <a:r>
            <a:rPr lang="pl-PL" sz="1400" b="0" dirty="0"/>
            <a:t> zł</a:t>
          </a:r>
        </a:p>
      </dgm:t>
    </dgm:pt>
    <dgm:pt modelId="{CB4040CD-FC4B-4915-9743-ACE3BE38E9E4}" type="parTrans" cxnId="{E4C61670-F60E-4788-A63A-FC9F8345B30E}">
      <dgm:prSet/>
      <dgm:spPr/>
      <dgm:t>
        <a:bodyPr/>
        <a:lstStyle/>
        <a:p>
          <a:endParaRPr lang="pl-PL"/>
        </a:p>
      </dgm:t>
    </dgm:pt>
    <dgm:pt modelId="{FCF1746F-8329-400A-9300-371AC1EA39C0}" type="sibTrans" cxnId="{E4C61670-F60E-4788-A63A-FC9F8345B30E}">
      <dgm:prSet/>
      <dgm:spPr/>
      <dgm:t>
        <a:bodyPr/>
        <a:lstStyle/>
        <a:p>
          <a:endParaRPr lang="pl-PL"/>
        </a:p>
      </dgm:t>
    </dgm:pt>
    <dgm:pt modelId="{1394F5B5-DC15-4882-9394-5D2AD69AB442}">
      <dgm:prSet phldrT="[Tekst]" custT="1"/>
      <dgm:spPr/>
      <dgm:t>
        <a:bodyPr anchor="ctr"/>
        <a:lstStyle/>
        <a:p>
          <a:r>
            <a:rPr lang="pl-PL" sz="1400" b="1" dirty="0">
              <a:latin typeface="+mj-lt"/>
            </a:rPr>
            <a:t>Projekty wybrane</a:t>
          </a:r>
        </a:p>
      </dgm:t>
    </dgm:pt>
    <dgm:pt modelId="{3D4B16D7-99E5-49B3-BA5D-022D4025401C}" type="sibTrans" cxnId="{432857CC-14DD-4B3E-BC89-9CC0F6EA1CED}">
      <dgm:prSet/>
      <dgm:spPr/>
      <dgm:t>
        <a:bodyPr/>
        <a:lstStyle/>
        <a:p>
          <a:endParaRPr lang="pl-PL"/>
        </a:p>
      </dgm:t>
    </dgm:pt>
    <dgm:pt modelId="{1903EEF5-2943-4EB5-8B21-037E32C46DA7}" type="parTrans" cxnId="{432857CC-14DD-4B3E-BC89-9CC0F6EA1CED}">
      <dgm:prSet/>
      <dgm:spPr/>
      <dgm:t>
        <a:bodyPr/>
        <a:lstStyle/>
        <a:p>
          <a:endParaRPr lang="pl-PL"/>
        </a:p>
      </dgm:t>
    </dgm:pt>
    <dgm:pt modelId="{3F2BB661-6D35-44EA-A701-C4E66C66E3EA}">
      <dgm:prSet phldrT="[Tekst]" custT="1"/>
      <dgm:spPr/>
      <dgm:t>
        <a:bodyPr anchor="ctr"/>
        <a:lstStyle/>
        <a:p>
          <a:r>
            <a:rPr lang="pl-PL" sz="1400" b="1" dirty="0">
              <a:latin typeface="+mj-lt"/>
            </a:rPr>
            <a:t>Nabory zakończone</a:t>
          </a:r>
        </a:p>
      </dgm:t>
    </dgm:pt>
    <dgm:pt modelId="{9AA37DDA-2389-4CD4-B4CC-6DD8F91DB91A}" type="sibTrans" cxnId="{70F2783D-C612-4801-8C3A-6536E5CD2069}">
      <dgm:prSet/>
      <dgm:spPr/>
      <dgm:t>
        <a:bodyPr anchor="ctr"/>
        <a:lstStyle/>
        <a:p>
          <a:endParaRPr lang="pl-PL" sz="1400"/>
        </a:p>
      </dgm:t>
    </dgm:pt>
    <dgm:pt modelId="{0C6A5DB8-D48D-446C-8854-FD751220CC16}" type="parTrans" cxnId="{70F2783D-C612-4801-8C3A-6536E5CD2069}">
      <dgm:prSet/>
      <dgm:spPr/>
      <dgm:t>
        <a:bodyPr/>
        <a:lstStyle/>
        <a:p>
          <a:endParaRPr lang="pl-PL"/>
        </a:p>
      </dgm:t>
    </dgm:pt>
    <dgm:pt modelId="{E5A589F1-1615-4F92-AEB9-F4DA226CD882}">
      <dgm:prSet phldrT="[Tekst]" custT="1"/>
      <dgm:spPr/>
      <dgm:t>
        <a:bodyPr anchor="ctr"/>
        <a:lstStyle/>
        <a:p>
          <a:r>
            <a:rPr lang="pl-PL" sz="1400" b="1" dirty="0"/>
            <a:t>2 </a:t>
          </a:r>
          <a:r>
            <a:rPr lang="pl-PL" sz="1400" b="1" dirty="0" smtClean="0"/>
            <a:t>469 </a:t>
          </a:r>
          <a:r>
            <a:rPr lang="pl-PL" sz="1400" b="0" dirty="0"/>
            <a:t>projektów</a:t>
          </a:r>
        </a:p>
      </dgm:t>
    </dgm:pt>
    <dgm:pt modelId="{EEE420E7-BB67-4C92-B52C-87BEC43B7D08}" type="parTrans" cxnId="{69408DC7-6BE0-4D66-977D-35E694737BCA}">
      <dgm:prSet/>
      <dgm:spPr/>
      <dgm:t>
        <a:bodyPr/>
        <a:lstStyle/>
        <a:p>
          <a:endParaRPr lang="pl-PL"/>
        </a:p>
      </dgm:t>
    </dgm:pt>
    <dgm:pt modelId="{326DA864-95C0-4EFC-9363-9878CF07B3FD}" type="sibTrans" cxnId="{69408DC7-6BE0-4D66-977D-35E694737BCA}">
      <dgm:prSet/>
      <dgm:spPr/>
      <dgm:t>
        <a:bodyPr/>
        <a:lstStyle/>
        <a:p>
          <a:endParaRPr lang="pl-PL"/>
        </a:p>
      </dgm:t>
    </dgm:pt>
    <dgm:pt modelId="{1A657377-0A18-4C77-8B07-0524BFEB85AD}">
      <dgm:prSet phldrT="[Tekst]" custT="1"/>
      <dgm:spPr/>
      <dgm:t>
        <a:bodyPr anchor="ctr"/>
        <a:lstStyle/>
        <a:p>
          <a:pPr algn="l"/>
          <a:r>
            <a:rPr lang="pl-PL" sz="1400" b="1" dirty="0" smtClean="0"/>
            <a:t>210</a:t>
          </a:r>
          <a:r>
            <a:rPr lang="pl-PL" sz="1400" b="0" dirty="0" smtClean="0"/>
            <a:t> </a:t>
          </a:r>
          <a:r>
            <a:rPr lang="pl-PL" sz="1400" b="0" dirty="0"/>
            <a:t>naborów</a:t>
          </a:r>
        </a:p>
      </dgm:t>
    </dgm:pt>
    <dgm:pt modelId="{881C0F7B-F5AA-4286-9469-E7CBCBD7541B}" type="parTrans" cxnId="{A67DC77B-1D59-4218-8569-5D8505B280D0}">
      <dgm:prSet/>
      <dgm:spPr/>
      <dgm:t>
        <a:bodyPr/>
        <a:lstStyle/>
        <a:p>
          <a:endParaRPr lang="pl-PL"/>
        </a:p>
      </dgm:t>
    </dgm:pt>
    <dgm:pt modelId="{0DD6EC4E-2DF7-4F11-AEE8-DCD3F59F4B84}" type="sibTrans" cxnId="{A67DC77B-1D59-4218-8569-5D8505B280D0}">
      <dgm:prSet/>
      <dgm:spPr/>
      <dgm:t>
        <a:bodyPr/>
        <a:lstStyle/>
        <a:p>
          <a:endParaRPr lang="pl-PL"/>
        </a:p>
      </dgm:t>
    </dgm:pt>
    <dgm:pt modelId="{9C951921-D36E-459F-B971-9BAFE928865B}">
      <dgm:prSet phldrT="[Tekst]" custT="1"/>
      <dgm:spPr/>
      <dgm:t>
        <a:bodyPr anchor="ctr"/>
        <a:lstStyle/>
        <a:p>
          <a:r>
            <a:rPr lang="pl-PL" sz="1400" b="0" dirty="0" smtClean="0"/>
            <a:t>217 naborów</a:t>
          </a:r>
          <a:endParaRPr lang="pl-PL" sz="1400" b="0" dirty="0"/>
        </a:p>
      </dgm:t>
    </dgm:pt>
    <dgm:pt modelId="{BEDA2EA9-6894-474E-A820-5AD62E336402}" type="parTrans" cxnId="{91609F54-55EA-40F8-8910-113CA632354D}">
      <dgm:prSet/>
      <dgm:spPr/>
      <dgm:t>
        <a:bodyPr/>
        <a:lstStyle/>
        <a:p>
          <a:endParaRPr lang="pl-PL"/>
        </a:p>
      </dgm:t>
    </dgm:pt>
    <dgm:pt modelId="{2C0B89F7-78B3-44E6-9C4D-E2FE7C89A9A6}" type="sibTrans" cxnId="{91609F54-55EA-40F8-8910-113CA632354D}">
      <dgm:prSet/>
      <dgm:spPr/>
      <dgm:t>
        <a:bodyPr/>
        <a:lstStyle/>
        <a:p>
          <a:endParaRPr lang="pl-PL"/>
        </a:p>
      </dgm:t>
    </dgm:pt>
    <dgm:pt modelId="{D74FDC93-4366-4700-A908-02AAD1FBF2FD}">
      <dgm:prSet custT="1"/>
      <dgm:spPr/>
      <dgm:t>
        <a:bodyPr/>
        <a:lstStyle/>
        <a:p>
          <a:r>
            <a:rPr lang="pl-PL" sz="1400" b="0" dirty="0"/>
            <a:t>na kwotę EFRR                       </a:t>
          </a:r>
          <a:r>
            <a:rPr lang="pl-PL" sz="1400" b="1" dirty="0" smtClean="0"/>
            <a:t>6 153 228 022 </a:t>
          </a:r>
          <a:r>
            <a:rPr lang="pl-PL" sz="1400" b="0" dirty="0"/>
            <a:t>zł</a:t>
          </a:r>
        </a:p>
      </dgm:t>
    </dgm:pt>
    <dgm:pt modelId="{309C0B8D-6767-413F-84B0-F149F4EA4C41}" type="parTrans" cxnId="{65F5307D-3243-48A4-BA7F-D56A54C6CE2A}">
      <dgm:prSet/>
      <dgm:spPr/>
      <dgm:t>
        <a:bodyPr/>
        <a:lstStyle/>
        <a:p>
          <a:endParaRPr lang="pl-PL"/>
        </a:p>
      </dgm:t>
    </dgm:pt>
    <dgm:pt modelId="{899FEC77-612B-4663-93A1-91AD4CC3DCDC}" type="sibTrans" cxnId="{65F5307D-3243-48A4-BA7F-D56A54C6CE2A}">
      <dgm:prSet/>
      <dgm:spPr/>
      <dgm:t>
        <a:bodyPr/>
        <a:lstStyle/>
        <a:p>
          <a:endParaRPr lang="pl-PL"/>
        </a:p>
      </dgm:t>
    </dgm:pt>
    <dgm:pt modelId="{6C64CF1B-39A6-456C-8C20-75277DD218ED}">
      <dgm:prSet custT="1"/>
      <dgm:spPr/>
      <dgm:t>
        <a:bodyPr/>
        <a:lstStyle/>
        <a:p>
          <a:r>
            <a:rPr lang="pl-PL" sz="1400" b="1" dirty="0" smtClean="0"/>
            <a:t>88,57</a:t>
          </a:r>
          <a:r>
            <a:rPr lang="pl-PL" sz="1400" b="0" dirty="0" smtClean="0"/>
            <a:t>% </a:t>
          </a:r>
          <a:r>
            <a:rPr lang="pl-PL" sz="1400" b="0" dirty="0"/>
            <a:t>alokacji EFRR</a:t>
          </a:r>
        </a:p>
      </dgm:t>
    </dgm:pt>
    <dgm:pt modelId="{DF387D59-B44C-4C02-BA54-B4C14D26EC3B}" type="parTrans" cxnId="{91B18B17-C34B-43EA-B01D-9D7D51C2E5D3}">
      <dgm:prSet/>
      <dgm:spPr/>
      <dgm:t>
        <a:bodyPr/>
        <a:lstStyle/>
        <a:p>
          <a:endParaRPr lang="pl-PL"/>
        </a:p>
      </dgm:t>
    </dgm:pt>
    <dgm:pt modelId="{4C620569-84AD-4DE3-84B8-5B72AC84D136}" type="sibTrans" cxnId="{91B18B17-C34B-43EA-B01D-9D7D51C2E5D3}">
      <dgm:prSet/>
      <dgm:spPr/>
      <dgm:t>
        <a:bodyPr/>
        <a:lstStyle/>
        <a:p>
          <a:endParaRPr lang="pl-PL"/>
        </a:p>
      </dgm:t>
    </dgm:pt>
    <dgm:pt modelId="{46A90A88-D7EA-475E-83BE-E19899B10189}" type="pres">
      <dgm:prSet presAssocID="{8C3E3E36-0DBD-43B0-8504-58E2764C74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1A7B59-9E3B-4E39-B2F7-8D74A48ED4FF}" type="pres">
      <dgm:prSet presAssocID="{8C3E3E36-0DBD-43B0-8504-58E2764C749D}" presName="tSp" presStyleCnt="0"/>
      <dgm:spPr/>
    </dgm:pt>
    <dgm:pt modelId="{908621FA-FEDC-447F-8C15-6399EEC1A47D}" type="pres">
      <dgm:prSet presAssocID="{8C3E3E36-0DBD-43B0-8504-58E2764C749D}" presName="bSp" presStyleCnt="0"/>
      <dgm:spPr/>
    </dgm:pt>
    <dgm:pt modelId="{79B0B7ED-3ED9-4A9C-BA09-4198C42EDDE5}" type="pres">
      <dgm:prSet presAssocID="{8C3E3E36-0DBD-43B0-8504-58E2764C749D}" presName="process" presStyleCnt="0"/>
      <dgm:spPr/>
    </dgm:pt>
    <dgm:pt modelId="{9C1A734D-D3F8-47BF-A902-5FE1F7B1EFCB}" type="pres">
      <dgm:prSet presAssocID="{CE3E6CBD-0080-4042-82A0-7FF0615923FC}" presName="composite1" presStyleCnt="0"/>
      <dgm:spPr/>
    </dgm:pt>
    <dgm:pt modelId="{F56F5110-9DBF-4B87-85B5-83EF6817D6D4}" type="pres">
      <dgm:prSet presAssocID="{CE3E6CBD-0080-4042-82A0-7FF0615923FC}" presName="dummyNode1" presStyleLbl="node1" presStyleIdx="0" presStyleCnt="3"/>
      <dgm:spPr/>
    </dgm:pt>
    <dgm:pt modelId="{BE45640C-E73B-49E4-AD7B-2EB4560C6DED}" type="pres">
      <dgm:prSet presAssocID="{CE3E6CBD-0080-4042-82A0-7FF0615923FC}" presName="childNode1" presStyleLbl="bgAcc1" presStyleIdx="0" presStyleCnt="3" custScaleX="113830" custScaleY="125279" custLinFactNeighborX="-188" custLinFactNeighborY="-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D2E98CD-1D90-42F8-B37E-0347CC99144B}" type="pres">
      <dgm:prSet presAssocID="{CE3E6CBD-0080-4042-82A0-7FF0615923F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1356B-4A6E-4E62-B3CC-8C3D001980F5}" type="pres">
      <dgm:prSet presAssocID="{CE3E6CBD-0080-4042-82A0-7FF0615923FC}" presName="parentNode1" presStyleLbl="node1" presStyleIdx="0" presStyleCnt="3" custScaleX="121000" custScaleY="121000" custLinFactNeighborX="1593" custLinFactNeighborY="1953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F9F79EE-2ECD-409D-9A80-046CB94C0F08}" type="pres">
      <dgm:prSet presAssocID="{CE3E6CBD-0080-4042-82A0-7FF0615923FC}" presName="connSite1" presStyleCnt="0"/>
      <dgm:spPr/>
    </dgm:pt>
    <dgm:pt modelId="{5003586B-2F18-4BD0-BCAE-FD9ACDCFC76E}" type="pres">
      <dgm:prSet presAssocID="{0190DA1B-EA89-41E3-8A81-7C31BD34D328}" presName="Name9" presStyleLbl="sibTrans2D1" presStyleIdx="0" presStyleCnt="2"/>
      <dgm:spPr/>
      <dgm:t>
        <a:bodyPr/>
        <a:lstStyle/>
        <a:p>
          <a:endParaRPr lang="pl-PL"/>
        </a:p>
      </dgm:t>
    </dgm:pt>
    <dgm:pt modelId="{B16A2ADE-5258-441C-889E-441BE4419891}" type="pres">
      <dgm:prSet presAssocID="{3F2BB661-6D35-44EA-A701-C4E66C66E3EA}" presName="composite2" presStyleCnt="0"/>
      <dgm:spPr/>
    </dgm:pt>
    <dgm:pt modelId="{9E1D55B2-C220-4D1E-A745-5AF644A3B296}" type="pres">
      <dgm:prSet presAssocID="{3F2BB661-6D35-44EA-A701-C4E66C66E3EA}" presName="dummyNode2" presStyleLbl="node1" presStyleIdx="0" presStyleCnt="3"/>
      <dgm:spPr/>
    </dgm:pt>
    <dgm:pt modelId="{DE956CB6-2613-497D-AEDB-BE73576B3177}" type="pres">
      <dgm:prSet presAssocID="{3F2BB661-6D35-44EA-A701-C4E66C66E3EA}" presName="childNode2" presStyleLbl="bgAcc1" presStyleIdx="1" presStyleCnt="3" custScaleX="115436" custScaleY="1417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4BCE59B-CE32-4EE2-AAA7-C7D8F85AAE37}" type="pres">
      <dgm:prSet presAssocID="{3F2BB661-6D35-44EA-A701-C4E66C66E3EA}" presName="childNode2tx" presStyleLbl="b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AACB7D0-0369-4F70-AB87-EE1ED85547B1}" type="pres">
      <dgm:prSet presAssocID="{3F2BB661-6D35-44EA-A701-C4E66C66E3EA}" presName="parentNode2" presStyleLbl="node1" presStyleIdx="1" presStyleCnt="3" custScaleX="121000" custScaleY="121000" custLinFactNeighborX="-1552" custLinFactNeighborY="-344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4FC1C03-DA9E-4909-8E47-FD0996FEFBDE}" type="pres">
      <dgm:prSet presAssocID="{3F2BB661-6D35-44EA-A701-C4E66C66E3EA}" presName="connSite2" presStyleCnt="0"/>
      <dgm:spPr/>
    </dgm:pt>
    <dgm:pt modelId="{F040042E-D66D-42F8-AD9C-48E8E41037BD}" type="pres">
      <dgm:prSet presAssocID="{9AA37DDA-2389-4CD4-B4CC-6DD8F91DB91A}" presName="Name18" presStyleLbl="sibTrans2D1" presStyleIdx="1" presStyleCnt="2" custLinFactNeighborX="-1715" custLinFactNeighborY="3574"/>
      <dgm:spPr/>
      <dgm:t>
        <a:bodyPr/>
        <a:lstStyle/>
        <a:p>
          <a:endParaRPr lang="pl-PL"/>
        </a:p>
      </dgm:t>
    </dgm:pt>
    <dgm:pt modelId="{FF566328-BBA0-4CD0-92A0-6FBEBC9AE270}" type="pres">
      <dgm:prSet presAssocID="{1394F5B5-DC15-4882-9394-5D2AD69AB442}" presName="composite1" presStyleCnt="0"/>
      <dgm:spPr/>
    </dgm:pt>
    <dgm:pt modelId="{5802C507-4AAB-49FA-934F-207BC4E597C8}" type="pres">
      <dgm:prSet presAssocID="{1394F5B5-DC15-4882-9394-5D2AD69AB442}" presName="dummyNode1" presStyleLbl="node1" presStyleIdx="1" presStyleCnt="3"/>
      <dgm:spPr/>
    </dgm:pt>
    <dgm:pt modelId="{4FCD299D-E85E-4736-A436-CED7674DF592}" type="pres">
      <dgm:prSet presAssocID="{1394F5B5-DC15-4882-9394-5D2AD69AB442}" presName="childNode1" presStyleLbl="bgAcc1" presStyleIdx="2" presStyleCnt="3" custScaleX="119620" custScaleY="125955" custLinFactNeighborX="2887" custLinFactNeighborY="-126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DB964B0-FD43-4595-AF8F-BA394836D60E}" type="pres">
      <dgm:prSet presAssocID="{1394F5B5-DC15-4882-9394-5D2AD69AB442}" presName="childNode1tx" presStyleLbl="b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337CE9B-9901-40F7-B048-3910ABDDFC81}" type="pres">
      <dgm:prSet presAssocID="{1394F5B5-DC15-4882-9394-5D2AD69AB442}" presName="parentNode1" presStyleLbl="node1" presStyleIdx="2" presStyleCnt="3" custScaleX="121000" custScaleY="121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BD983D8-5E11-42AE-A270-AF7EB37F5255}" type="pres">
      <dgm:prSet presAssocID="{1394F5B5-DC15-4882-9394-5D2AD69AB442}" presName="connSite1" presStyleCnt="0"/>
      <dgm:spPr/>
    </dgm:pt>
  </dgm:ptLst>
  <dgm:cxnLst>
    <dgm:cxn modelId="{AD416F4A-2172-479E-BAAF-05C21120473A}" type="presOf" srcId="{9C951921-D36E-459F-B971-9BAFE928865B}" destId="{BE45640C-E73B-49E4-AD7B-2EB4560C6DED}" srcOrd="0" destOrd="0" presId="urn:microsoft.com/office/officeart/2005/8/layout/hProcess4"/>
    <dgm:cxn modelId="{04072051-E924-4F69-B193-7984E8409B82}" type="presOf" srcId="{9AA37DDA-2389-4CD4-B4CC-6DD8F91DB91A}" destId="{F040042E-D66D-42F8-AD9C-48E8E41037BD}" srcOrd="0" destOrd="0" presId="urn:microsoft.com/office/officeart/2005/8/layout/hProcess4"/>
    <dgm:cxn modelId="{6000AE5C-21ED-4F9A-8E8B-EF14859748DF}" type="presOf" srcId="{0AD1FB15-8364-4CDD-940E-B4C7B97825A7}" destId="{BE45640C-E73B-49E4-AD7B-2EB4560C6DED}" srcOrd="0" destOrd="2" presId="urn:microsoft.com/office/officeart/2005/8/layout/hProcess4"/>
    <dgm:cxn modelId="{D1E2706D-030B-48C2-8D8F-9F015A88A4DE}" type="presOf" srcId="{E5A589F1-1615-4F92-AEB9-F4DA226CD882}" destId="{4FCD299D-E85E-4736-A436-CED7674DF592}" srcOrd="0" destOrd="0" presId="urn:microsoft.com/office/officeart/2005/8/layout/hProcess4"/>
    <dgm:cxn modelId="{46B03B4E-FBA5-4D41-8AF1-D259F1C8A762}" type="presOf" srcId="{0AD1FB15-8364-4CDD-940E-B4C7B97825A7}" destId="{3D2E98CD-1D90-42F8-B37E-0347CC99144B}" srcOrd="1" destOrd="2" presId="urn:microsoft.com/office/officeart/2005/8/layout/hProcess4"/>
    <dgm:cxn modelId="{5AF6F0F7-0ED4-48AC-A2D9-43C267D4B836}" type="presOf" srcId="{9C951921-D36E-459F-B971-9BAFE928865B}" destId="{3D2E98CD-1D90-42F8-B37E-0347CC99144B}" srcOrd="1" destOrd="0" presId="urn:microsoft.com/office/officeart/2005/8/layout/hProcess4"/>
    <dgm:cxn modelId="{961D10B4-6D6C-432A-BC8D-A4A3EB4445F7}" srcId="{3F2BB661-6D35-44EA-A701-C4E66C66E3EA}" destId="{C116935C-9481-4FFD-AD23-CEC241B31B4A}" srcOrd="1" destOrd="0" parTransId="{506D5CA0-0F1D-4C46-87A3-045BB23CFCB1}" sibTransId="{CBE66BF5-438D-40EC-BD11-719CC2C07152}"/>
    <dgm:cxn modelId="{E4C61670-F60E-4788-A63A-FC9F8345B30E}" srcId="{3F2BB661-6D35-44EA-A701-C4E66C66E3EA}" destId="{C40D575A-9409-4784-B662-2EF1B9942CA4}" srcOrd="2" destOrd="0" parTransId="{CB4040CD-FC4B-4915-9743-ACE3BE38E9E4}" sibTransId="{FCF1746F-8329-400A-9300-371AC1EA39C0}"/>
    <dgm:cxn modelId="{C6646D57-7476-41EF-A087-BFAAC222682C}" type="presOf" srcId="{CE3E6CBD-0080-4042-82A0-7FF0615923FC}" destId="{7D61356B-4A6E-4E62-B3CC-8C3D001980F5}" srcOrd="0" destOrd="0" presId="urn:microsoft.com/office/officeart/2005/8/layout/hProcess4"/>
    <dgm:cxn modelId="{A67DC77B-1D59-4218-8569-5D8505B280D0}" srcId="{3F2BB661-6D35-44EA-A701-C4E66C66E3EA}" destId="{1A657377-0A18-4C77-8B07-0524BFEB85AD}" srcOrd="0" destOrd="0" parTransId="{881C0F7B-F5AA-4286-9469-E7CBCBD7541B}" sibTransId="{0DD6EC4E-2DF7-4F11-AEE8-DCD3F59F4B84}"/>
    <dgm:cxn modelId="{399870E1-A5D2-45CA-8022-A799E3499EEF}" type="presOf" srcId="{D74FDC93-4366-4700-A908-02AAD1FBF2FD}" destId="{4DB964B0-FD43-4595-AF8F-BA394836D60E}" srcOrd="1" destOrd="1" presId="urn:microsoft.com/office/officeart/2005/8/layout/hProcess4"/>
    <dgm:cxn modelId="{69408DC7-6BE0-4D66-977D-35E694737BCA}" srcId="{1394F5B5-DC15-4882-9394-5D2AD69AB442}" destId="{E5A589F1-1615-4F92-AEB9-F4DA226CD882}" srcOrd="0" destOrd="0" parTransId="{EEE420E7-BB67-4C92-B52C-87BEC43B7D08}" sibTransId="{326DA864-95C0-4EFC-9363-9878CF07B3FD}"/>
    <dgm:cxn modelId="{91609F54-55EA-40F8-8910-113CA632354D}" srcId="{CE3E6CBD-0080-4042-82A0-7FF0615923FC}" destId="{9C951921-D36E-459F-B971-9BAFE928865B}" srcOrd="0" destOrd="0" parTransId="{BEDA2EA9-6894-474E-A820-5AD62E336402}" sibTransId="{2C0B89F7-78B3-44E6-9C4D-E2FE7C89A9A6}"/>
    <dgm:cxn modelId="{173D89D5-14B9-4F5F-A2C1-609F203E4A44}" type="presOf" srcId="{1A657377-0A18-4C77-8B07-0524BFEB85AD}" destId="{94BCE59B-CE32-4EE2-AAA7-C7D8F85AAE37}" srcOrd="1" destOrd="0" presId="urn:microsoft.com/office/officeart/2005/8/layout/hProcess4"/>
    <dgm:cxn modelId="{A1B2F0DF-FB18-4017-90F4-6444046DF24D}" type="presOf" srcId="{F6A300E9-1998-495F-969D-5C106F71A602}" destId="{DE956CB6-2613-497D-AEDB-BE73576B3177}" srcOrd="0" destOrd="3" presId="urn:microsoft.com/office/officeart/2005/8/layout/hProcess4"/>
    <dgm:cxn modelId="{432857CC-14DD-4B3E-BC89-9CC0F6EA1CED}" srcId="{8C3E3E36-0DBD-43B0-8504-58E2764C749D}" destId="{1394F5B5-DC15-4882-9394-5D2AD69AB442}" srcOrd="2" destOrd="0" parTransId="{1903EEF5-2943-4EB5-8B21-037E32C46DA7}" sibTransId="{3D4B16D7-99E5-49B3-BA5D-022D4025401C}"/>
    <dgm:cxn modelId="{619863B1-F812-488C-BCF5-3B5C5455417D}" type="presOf" srcId="{6C64CF1B-39A6-456C-8C20-75277DD218ED}" destId="{4DB964B0-FD43-4595-AF8F-BA394836D60E}" srcOrd="1" destOrd="2" presId="urn:microsoft.com/office/officeart/2005/8/layout/hProcess4"/>
    <dgm:cxn modelId="{095CC476-05E9-46A9-B3B0-8AA9DFD4F736}" type="presOf" srcId="{E5A589F1-1615-4F92-AEB9-F4DA226CD882}" destId="{4DB964B0-FD43-4595-AF8F-BA394836D60E}" srcOrd="1" destOrd="0" presId="urn:microsoft.com/office/officeart/2005/8/layout/hProcess4"/>
    <dgm:cxn modelId="{3B1FE7D6-C382-4D4D-B562-CB082F16624E}" type="presOf" srcId="{C40D575A-9409-4784-B662-2EF1B9942CA4}" destId="{DE956CB6-2613-497D-AEDB-BE73576B3177}" srcOrd="0" destOrd="2" presId="urn:microsoft.com/office/officeart/2005/8/layout/hProcess4"/>
    <dgm:cxn modelId="{8BCFBBB1-3563-402B-A4C3-5FEEEFA11555}" type="presOf" srcId="{C40D575A-9409-4784-B662-2EF1B9942CA4}" destId="{94BCE59B-CE32-4EE2-AAA7-C7D8F85AAE37}" srcOrd="1" destOrd="2" presId="urn:microsoft.com/office/officeart/2005/8/layout/hProcess4"/>
    <dgm:cxn modelId="{8C4B6A07-0BF5-4C13-96CE-7E61F29F4D8C}" type="presOf" srcId="{8C3E3E36-0DBD-43B0-8504-58E2764C749D}" destId="{46A90A88-D7EA-475E-83BE-E19899B10189}" srcOrd="0" destOrd="0" presId="urn:microsoft.com/office/officeart/2005/8/layout/hProcess4"/>
    <dgm:cxn modelId="{61073460-2670-4350-8ABA-60AFE2D6C87E}" type="presOf" srcId="{C116935C-9481-4FFD-AD23-CEC241B31B4A}" destId="{DE956CB6-2613-497D-AEDB-BE73576B3177}" srcOrd="0" destOrd="1" presId="urn:microsoft.com/office/officeart/2005/8/layout/hProcess4"/>
    <dgm:cxn modelId="{772B5E28-D669-4C85-9E34-DED11DFE6EC7}" type="presOf" srcId="{1394F5B5-DC15-4882-9394-5D2AD69AB442}" destId="{D337CE9B-9901-40F7-B048-3910ABDDFC81}" srcOrd="0" destOrd="0" presId="urn:microsoft.com/office/officeart/2005/8/layout/hProcess4"/>
    <dgm:cxn modelId="{A92B0405-0D7E-4474-A539-806D7C3B60F2}" type="presOf" srcId="{9A653523-D109-4C7B-8376-06A13A37B1F6}" destId="{3D2E98CD-1D90-42F8-B37E-0347CC99144B}" srcOrd="1" destOrd="1" presId="urn:microsoft.com/office/officeart/2005/8/layout/hProcess4"/>
    <dgm:cxn modelId="{14F16268-C0F6-4076-8498-78A8FCF0507E}" srcId="{3F2BB661-6D35-44EA-A701-C4E66C66E3EA}" destId="{F6A300E9-1998-495F-969D-5C106F71A602}" srcOrd="3" destOrd="0" parTransId="{1B9021A1-7A65-4B51-9F38-14C02D945FCB}" sibTransId="{2E0FAB59-1794-4E15-BD20-923E65C766F2}"/>
    <dgm:cxn modelId="{70F2783D-C612-4801-8C3A-6536E5CD2069}" srcId="{8C3E3E36-0DBD-43B0-8504-58E2764C749D}" destId="{3F2BB661-6D35-44EA-A701-C4E66C66E3EA}" srcOrd="1" destOrd="0" parTransId="{0C6A5DB8-D48D-446C-8854-FD751220CC16}" sibTransId="{9AA37DDA-2389-4CD4-B4CC-6DD8F91DB91A}"/>
    <dgm:cxn modelId="{08DA565F-6D82-4404-A2DC-3673A206A4CA}" type="presOf" srcId="{D74FDC93-4366-4700-A908-02AAD1FBF2FD}" destId="{4FCD299D-E85E-4736-A436-CED7674DF592}" srcOrd="0" destOrd="1" presId="urn:microsoft.com/office/officeart/2005/8/layout/hProcess4"/>
    <dgm:cxn modelId="{9B2249B0-036B-40AC-8D0E-B610186B2A98}" srcId="{CE3E6CBD-0080-4042-82A0-7FF0615923FC}" destId="{0AD1FB15-8364-4CDD-940E-B4C7B97825A7}" srcOrd="2" destOrd="0" parTransId="{90630520-D674-4645-B5D3-7C08FDC8E23D}" sibTransId="{5BAC70B2-77B2-4ED2-A436-97650DCBE96B}"/>
    <dgm:cxn modelId="{B1F3E980-3456-4291-9AC8-63E3F8257C96}" type="presOf" srcId="{0190DA1B-EA89-41E3-8A81-7C31BD34D328}" destId="{5003586B-2F18-4BD0-BCAE-FD9ACDCFC76E}" srcOrd="0" destOrd="0" presId="urn:microsoft.com/office/officeart/2005/8/layout/hProcess4"/>
    <dgm:cxn modelId="{C802A02A-4299-4982-AD30-A3C93D45F210}" type="presOf" srcId="{3F2BB661-6D35-44EA-A701-C4E66C66E3EA}" destId="{FAACB7D0-0369-4F70-AB87-EE1ED85547B1}" srcOrd="0" destOrd="0" presId="urn:microsoft.com/office/officeart/2005/8/layout/hProcess4"/>
    <dgm:cxn modelId="{73F818A3-7833-42F9-B41C-8741A021A3BB}" type="presOf" srcId="{F6A300E9-1998-495F-969D-5C106F71A602}" destId="{94BCE59B-CE32-4EE2-AAA7-C7D8F85AAE37}" srcOrd="1" destOrd="3" presId="urn:microsoft.com/office/officeart/2005/8/layout/hProcess4"/>
    <dgm:cxn modelId="{65F5307D-3243-48A4-BA7F-D56A54C6CE2A}" srcId="{1394F5B5-DC15-4882-9394-5D2AD69AB442}" destId="{D74FDC93-4366-4700-A908-02AAD1FBF2FD}" srcOrd="1" destOrd="0" parTransId="{309C0B8D-6767-413F-84B0-F149F4EA4C41}" sibTransId="{899FEC77-612B-4663-93A1-91AD4CC3DCDC}"/>
    <dgm:cxn modelId="{5B40DF46-93F1-4E3D-91D1-FFBFD9BBCD93}" srcId="{8C3E3E36-0DBD-43B0-8504-58E2764C749D}" destId="{CE3E6CBD-0080-4042-82A0-7FF0615923FC}" srcOrd="0" destOrd="0" parTransId="{96216E9F-4F8C-4C5A-ADCB-841293DFBD69}" sibTransId="{0190DA1B-EA89-41E3-8A81-7C31BD34D328}"/>
    <dgm:cxn modelId="{91B18B17-C34B-43EA-B01D-9D7D51C2E5D3}" srcId="{1394F5B5-DC15-4882-9394-5D2AD69AB442}" destId="{6C64CF1B-39A6-456C-8C20-75277DD218ED}" srcOrd="2" destOrd="0" parTransId="{DF387D59-B44C-4C02-BA54-B4C14D26EC3B}" sibTransId="{4C620569-84AD-4DE3-84B8-5B72AC84D136}"/>
    <dgm:cxn modelId="{26AB2A09-1E1C-4D30-895B-225AEE45FD21}" type="presOf" srcId="{C116935C-9481-4FFD-AD23-CEC241B31B4A}" destId="{94BCE59B-CE32-4EE2-AAA7-C7D8F85AAE37}" srcOrd="1" destOrd="1" presId="urn:microsoft.com/office/officeart/2005/8/layout/hProcess4"/>
    <dgm:cxn modelId="{B4EA0C82-9E6D-4109-B174-8285326D4F71}" type="presOf" srcId="{9A653523-D109-4C7B-8376-06A13A37B1F6}" destId="{BE45640C-E73B-49E4-AD7B-2EB4560C6DED}" srcOrd="0" destOrd="1" presId="urn:microsoft.com/office/officeart/2005/8/layout/hProcess4"/>
    <dgm:cxn modelId="{36886ACB-45A6-43CF-82F2-C0B709E4D98A}" type="presOf" srcId="{6C64CF1B-39A6-456C-8C20-75277DD218ED}" destId="{4FCD299D-E85E-4736-A436-CED7674DF592}" srcOrd="0" destOrd="2" presId="urn:microsoft.com/office/officeart/2005/8/layout/hProcess4"/>
    <dgm:cxn modelId="{7FF870B4-9C7F-4821-A61C-CC4204ECF86D}" srcId="{CE3E6CBD-0080-4042-82A0-7FF0615923FC}" destId="{9A653523-D109-4C7B-8376-06A13A37B1F6}" srcOrd="1" destOrd="0" parTransId="{E76CE8BA-3296-418C-B8B9-FCC081F69F4A}" sibTransId="{5F5758F7-CE1B-4483-AB5D-640B616A971F}"/>
    <dgm:cxn modelId="{5EFDA31A-88B2-4ABD-9002-2CE5E6BC3636}" type="presOf" srcId="{1A657377-0A18-4C77-8B07-0524BFEB85AD}" destId="{DE956CB6-2613-497D-AEDB-BE73576B3177}" srcOrd="0" destOrd="0" presId="urn:microsoft.com/office/officeart/2005/8/layout/hProcess4"/>
    <dgm:cxn modelId="{D825C429-CC7C-4CEF-B809-D5B1092DC376}" type="presParOf" srcId="{46A90A88-D7EA-475E-83BE-E19899B10189}" destId="{0E1A7B59-9E3B-4E39-B2F7-8D74A48ED4FF}" srcOrd="0" destOrd="0" presId="urn:microsoft.com/office/officeart/2005/8/layout/hProcess4"/>
    <dgm:cxn modelId="{00BFF65E-6492-416D-83AA-306ACB35CA81}" type="presParOf" srcId="{46A90A88-D7EA-475E-83BE-E19899B10189}" destId="{908621FA-FEDC-447F-8C15-6399EEC1A47D}" srcOrd="1" destOrd="0" presId="urn:microsoft.com/office/officeart/2005/8/layout/hProcess4"/>
    <dgm:cxn modelId="{168A3BF6-7192-41A9-80AD-DE255F7255E2}" type="presParOf" srcId="{46A90A88-D7EA-475E-83BE-E19899B10189}" destId="{79B0B7ED-3ED9-4A9C-BA09-4198C42EDDE5}" srcOrd="2" destOrd="0" presId="urn:microsoft.com/office/officeart/2005/8/layout/hProcess4"/>
    <dgm:cxn modelId="{E165DB86-1C5E-48ED-99C9-EC04A9E1B851}" type="presParOf" srcId="{79B0B7ED-3ED9-4A9C-BA09-4198C42EDDE5}" destId="{9C1A734D-D3F8-47BF-A902-5FE1F7B1EFCB}" srcOrd="0" destOrd="0" presId="urn:microsoft.com/office/officeart/2005/8/layout/hProcess4"/>
    <dgm:cxn modelId="{4D5C97CC-B8B7-4966-AC79-839EA0191FD8}" type="presParOf" srcId="{9C1A734D-D3F8-47BF-A902-5FE1F7B1EFCB}" destId="{F56F5110-9DBF-4B87-85B5-83EF6817D6D4}" srcOrd="0" destOrd="0" presId="urn:microsoft.com/office/officeart/2005/8/layout/hProcess4"/>
    <dgm:cxn modelId="{9F226342-97E6-4801-AE5E-A23BB7AB9DAD}" type="presParOf" srcId="{9C1A734D-D3F8-47BF-A902-5FE1F7B1EFCB}" destId="{BE45640C-E73B-49E4-AD7B-2EB4560C6DED}" srcOrd="1" destOrd="0" presId="urn:microsoft.com/office/officeart/2005/8/layout/hProcess4"/>
    <dgm:cxn modelId="{C6D95AC8-476C-4CBB-A032-D47A51E7CD4B}" type="presParOf" srcId="{9C1A734D-D3F8-47BF-A902-5FE1F7B1EFCB}" destId="{3D2E98CD-1D90-42F8-B37E-0347CC99144B}" srcOrd="2" destOrd="0" presId="urn:microsoft.com/office/officeart/2005/8/layout/hProcess4"/>
    <dgm:cxn modelId="{6FF9908C-BAE6-4BC2-9F6E-4C5DD764089B}" type="presParOf" srcId="{9C1A734D-D3F8-47BF-A902-5FE1F7B1EFCB}" destId="{7D61356B-4A6E-4E62-B3CC-8C3D001980F5}" srcOrd="3" destOrd="0" presId="urn:microsoft.com/office/officeart/2005/8/layout/hProcess4"/>
    <dgm:cxn modelId="{9A4F217A-5221-4BB5-AA53-906DA56920C2}" type="presParOf" srcId="{9C1A734D-D3F8-47BF-A902-5FE1F7B1EFCB}" destId="{8F9F79EE-2ECD-409D-9A80-046CB94C0F08}" srcOrd="4" destOrd="0" presId="urn:microsoft.com/office/officeart/2005/8/layout/hProcess4"/>
    <dgm:cxn modelId="{37097AD4-7CD7-4099-A462-15CCF1A4100B}" type="presParOf" srcId="{79B0B7ED-3ED9-4A9C-BA09-4198C42EDDE5}" destId="{5003586B-2F18-4BD0-BCAE-FD9ACDCFC76E}" srcOrd="1" destOrd="0" presId="urn:microsoft.com/office/officeart/2005/8/layout/hProcess4"/>
    <dgm:cxn modelId="{E4256FE8-37A0-4B0A-A920-656EF8782163}" type="presParOf" srcId="{79B0B7ED-3ED9-4A9C-BA09-4198C42EDDE5}" destId="{B16A2ADE-5258-441C-889E-441BE4419891}" srcOrd="2" destOrd="0" presId="urn:microsoft.com/office/officeart/2005/8/layout/hProcess4"/>
    <dgm:cxn modelId="{D0EA9CD4-C0D9-4AE1-87CA-50901C18AA28}" type="presParOf" srcId="{B16A2ADE-5258-441C-889E-441BE4419891}" destId="{9E1D55B2-C220-4D1E-A745-5AF644A3B296}" srcOrd="0" destOrd="0" presId="urn:microsoft.com/office/officeart/2005/8/layout/hProcess4"/>
    <dgm:cxn modelId="{C28B1EBD-0BE7-496F-82DC-1558467EB6EF}" type="presParOf" srcId="{B16A2ADE-5258-441C-889E-441BE4419891}" destId="{DE956CB6-2613-497D-AEDB-BE73576B3177}" srcOrd="1" destOrd="0" presId="urn:microsoft.com/office/officeart/2005/8/layout/hProcess4"/>
    <dgm:cxn modelId="{24144C31-27D5-4BC6-B76D-B6A8AC6676DB}" type="presParOf" srcId="{B16A2ADE-5258-441C-889E-441BE4419891}" destId="{94BCE59B-CE32-4EE2-AAA7-C7D8F85AAE37}" srcOrd="2" destOrd="0" presId="urn:microsoft.com/office/officeart/2005/8/layout/hProcess4"/>
    <dgm:cxn modelId="{FED32CE2-A239-4B30-A60B-AB4EE514FBA3}" type="presParOf" srcId="{B16A2ADE-5258-441C-889E-441BE4419891}" destId="{FAACB7D0-0369-4F70-AB87-EE1ED85547B1}" srcOrd="3" destOrd="0" presId="urn:microsoft.com/office/officeart/2005/8/layout/hProcess4"/>
    <dgm:cxn modelId="{39300897-DA13-4776-AFEF-0145EC308F14}" type="presParOf" srcId="{B16A2ADE-5258-441C-889E-441BE4419891}" destId="{D4FC1C03-DA9E-4909-8E47-FD0996FEFBDE}" srcOrd="4" destOrd="0" presId="urn:microsoft.com/office/officeart/2005/8/layout/hProcess4"/>
    <dgm:cxn modelId="{51DCF077-C81C-4C57-B863-022C1354FA63}" type="presParOf" srcId="{79B0B7ED-3ED9-4A9C-BA09-4198C42EDDE5}" destId="{F040042E-D66D-42F8-AD9C-48E8E41037BD}" srcOrd="3" destOrd="0" presId="urn:microsoft.com/office/officeart/2005/8/layout/hProcess4"/>
    <dgm:cxn modelId="{2987704A-60DD-4B8D-8D68-D0F4FAE9A849}" type="presParOf" srcId="{79B0B7ED-3ED9-4A9C-BA09-4198C42EDDE5}" destId="{FF566328-BBA0-4CD0-92A0-6FBEBC9AE270}" srcOrd="4" destOrd="0" presId="urn:microsoft.com/office/officeart/2005/8/layout/hProcess4"/>
    <dgm:cxn modelId="{DA66846A-82AD-47CF-B8CF-269142DF93E1}" type="presParOf" srcId="{FF566328-BBA0-4CD0-92A0-6FBEBC9AE270}" destId="{5802C507-4AAB-49FA-934F-207BC4E597C8}" srcOrd="0" destOrd="0" presId="urn:microsoft.com/office/officeart/2005/8/layout/hProcess4"/>
    <dgm:cxn modelId="{75B17425-7E91-4B78-8722-57EE98FE238A}" type="presParOf" srcId="{FF566328-BBA0-4CD0-92A0-6FBEBC9AE270}" destId="{4FCD299D-E85E-4736-A436-CED7674DF592}" srcOrd="1" destOrd="0" presId="urn:microsoft.com/office/officeart/2005/8/layout/hProcess4"/>
    <dgm:cxn modelId="{036B0627-2B84-4E98-A203-315BA46A9E43}" type="presParOf" srcId="{FF566328-BBA0-4CD0-92A0-6FBEBC9AE270}" destId="{4DB964B0-FD43-4595-AF8F-BA394836D60E}" srcOrd="2" destOrd="0" presId="urn:microsoft.com/office/officeart/2005/8/layout/hProcess4"/>
    <dgm:cxn modelId="{F796FB88-D853-4299-B8C3-7F6D6E5AC7CE}" type="presParOf" srcId="{FF566328-BBA0-4CD0-92A0-6FBEBC9AE270}" destId="{D337CE9B-9901-40F7-B048-3910ABDDFC81}" srcOrd="3" destOrd="0" presId="urn:microsoft.com/office/officeart/2005/8/layout/hProcess4"/>
    <dgm:cxn modelId="{2A0D0D58-3EE5-42BE-B1BC-0148DA425772}" type="presParOf" srcId="{FF566328-BBA0-4CD0-92A0-6FBEBC9AE270}" destId="{8BD983D8-5E11-42AE-A270-AF7EB37F5255}" srcOrd="4" destOrd="0" presId="urn:microsoft.com/office/officeart/2005/8/layout/h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cap="sq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40D89-156A-484E-BE30-F4E467E23292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C0E4E84-E997-4A31-9576-CA81268507A1}">
      <dgm:prSet custT="1"/>
      <dgm:spPr/>
      <dgm:t>
        <a:bodyPr/>
        <a:lstStyle/>
        <a:p>
          <a:pPr rtl="0"/>
          <a:r>
            <a:rPr lang="pl-PL" sz="1400" b="1" dirty="0">
              <a:latin typeface="+mn-lt"/>
            </a:rPr>
            <a:t>Podpisane umowy </a:t>
          </a:r>
        </a:p>
        <a:p>
          <a:pPr rtl="0"/>
          <a:r>
            <a:rPr lang="pl-PL" sz="1400" b="1" dirty="0">
              <a:latin typeface="+mn-lt"/>
            </a:rPr>
            <a:t>o dofinansowanie</a:t>
          </a:r>
          <a:endParaRPr lang="pl-PL" sz="1400" dirty="0">
            <a:latin typeface="+mn-lt"/>
          </a:endParaRPr>
        </a:p>
      </dgm:t>
    </dgm:pt>
    <dgm:pt modelId="{EDEB321B-81EA-4A18-9DAA-515C6D12F8E8}" type="parTrans" cxnId="{DCC8D7DA-22AB-47A7-82D6-E001D51FCFD2}">
      <dgm:prSet/>
      <dgm:spPr/>
      <dgm:t>
        <a:bodyPr/>
        <a:lstStyle/>
        <a:p>
          <a:endParaRPr lang="pl-PL"/>
        </a:p>
      </dgm:t>
    </dgm:pt>
    <dgm:pt modelId="{91F39BB3-EDFB-4991-A45C-C8C26F6B843F}" type="sibTrans" cxnId="{DCC8D7DA-22AB-47A7-82D6-E001D51FCFD2}">
      <dgm:prSet/>
      <dgm:spPr/>
      <dgm:t>
        <a:bodyPr/>
        <a:lstStyle/>
        <a:p>
          <a:endParaRPr lang="pl-PL" sz="1400">
            <a:latin typeface="Arial Narrow" panose="020B0606020202030204" pitchFamily="34" charset="0"/>
          </a:endParaRPr>
        </a:p>
      </dgm:t>
    </dgm:pt>
    <dgm:pt modelId="{BF91A7D2-BEC7-48C3-90C4-116D76D0AB39}">
      <dgm:prSet custT="1"/>
      <dgm:spPr/>
      <dgm:t>
        <a:bodyPr/>
        <a:lstStyle/>
        <a:p>
          <a:pPr rtl="0"/>
          <a:r>
            <a:rPr lang="pl-PL" sz="1400" b="1" dirty="0">
              <a:latin typeface="+mn-lt"/>
            </a:rPr>
            <a:t>Wnioski </a:t>
          </a:r>
        </a:p>
        <a:p>
          <a:pPr rtl="0"/>
          <a:r>
            <a:rPr lang="pl-PL" sz="1400" b="1" dirty="0">
              <a:latin typeface="+mn-lt"/>
            </a:rPr>
            <a:t>o płatność</a:t>
          </a:r>
          <a:endParaRPr lang="pl-PL" sz="1400" dirty="0">
            <a:latin typeface="+mn-lt"/>
          </a:endParaRPr>
        </a:p>
      </dgm:t>
    </dgm:pt>
    <dgm:pt modelId="{675AEDE2-50BB-43B8-9FDD-E86626DF7D07}" type="parTrans" cxnId="{B57E3096-5FEE-4FDF-9448-9B37120B1152}">
      <dgm:prSet/>
      <dgm:spPr/>
      <dgm:t>
        <a:bodyPr/>
        <a:lstStyle/>
        <a:p>
          <a:endParaRPr lang="pl-PL"/>
        </a:p>
      </dgm:t>
    </dgm:pt>
    <dgm:pt modelId="{38B426AA-1244-4E13-A0A1-CD89EC081E9F}" type="sibTrans" cxnId="{B57E3096-5FEE-4FDF-9448-9B37120B1152}">
      <dgm:prSet/>
      <dgm:spPr/>
      <dgm:t>
        <a:bodyPr/>
        <a:lstStyle/>
        <a:p>
          <a:endParaRPr lang="pl-PL" sz="1400">
            <a:latin typeface="Arial Narrow" panose="020B0606020202030204" pitchFamily="34" charset="0"/>
          </a:endParaRPr>
        </a:p>
      </dgm:t>
    </dgm:pt>
    <dgm:pt modelId="{359463AF-B60A-480A-B0E7-38DD54657424}">
      <dgm:prSet custT="1"/>
      <dgm:spPr/>
      <dgm:t>
        <a:bodyPr/>
        <a:lstStyle/>
        <a:p>
          <a:pPr rtl="0"/>
          <a:r>
            <a:rPr lang="pl-PL" sz="1400" b="1" dirty="0">
              <a:latin typeface="+mn-lt"/>
            </a:rPr>
            <a:t>Certyfikacja wydatków </a:t>
          </a:r>
        </a:p>
        <a:p>
          <a:pPr rtl="0"/>
          <a:r>
            <a:rPr lang="pl-PL" sz="1400" b="1" dirty="0">
              <a:latin typeface="+mn-lt"/>
            </a:rPr>
            <a:t>do Komisji Europejskiej</a:t>
          </a:r>
          <a:endParaRPr lang="pl-PL" sz="1400" dirty="0">
            <a:latin typeface="+mn-lt"/>
          </a:endParaRPr>
        </a:p>
      </dgm:t>
    </dgm:pt>
    <dgm:pt modelId="{C9BD5DA1-3798-452C-B3DA-2E320AD23D87}" type="parTrans" cxnId="{70515ECE-3A77-4915-8071-FE97EAA3F6AC}">
      <dgm:prSet/>
      <dgm:spPr/>
      <dgm:t>
        <a:bodyPr/>
        <a:lstStyle/>
        <a:p>
          <a:endParaRPr lang="pl-PL"/>
        </a:p>
      </dgm:t>
    </dgm:pt>
    <dgm:pt modelId="{7FB10872-8427-4FAA-82E6-B133F980E38E}" type="sibTrans" cxnId="{70515ECE-3A77-4915-8071-FE97EAA3F6AC}">
      <dgm:prSet/>
      <dgm:spPr/>
      <dgm:t>
        <a:bodyPr/>
        <a:lstStyle/>
        <a:p>
          <a:endParaRPr lang="pl-PL"/>
        </a:p>
      </dgm:t>
    </dgm:pt>
    <dgm:pt modelId="{1028D455-CC30-40E5-96EF-0E35209DC3CD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b="1" dirty="0" smtClean="0">
              <a:latin typeface="+mn-lt"/>
            </a:rPr>
            <a:t>2 049 </a:t>
          </a:r>
          <a:r>
            <a:rPr lang="pl-PL" sz="1400" dirty="0" smtClean="0">
              <a:latin typeface="+mn-lt"/>
            </a:rPr>
            <a:t>umów</a:t>
          </a:r>
          <a:endParaRPr lang="pl-PL" sz="1400" dirty="0">
            <a:latin typeface="+mn-lt"/>
          </a:endParaRPr>
        </a:p>
      </dgm:t>
    </dgm:pt>
    <dgm:pt modelId="{FE4E4831-0A44-4270-82CE-B6554BC5FF87}" type="parTrans" cxnId="{D349FFCC-30E4-4F4F-9660-7CECAAD96FC0}">
      <dgm:prSet/>
      <dgm:spPr/>
      <dgm:t>
        <a:bodyPr/>
        <a:lstStyle/>
        <a:p>
          <a:endParaRPr lang="pl-PL"/>
        </a:p>
      </dgm:t>
    </dgm:pt>
    <dgm:pt modelId="{231B649D-282F-48DF-964F-0DCE88C2EF37}" type="sibTrans" cxnId="{D349FFCC-30E4-4F4F-9660-7CECAAD96FC0}">
      <dgm:prSet/>
      <dgm:spPr/>
      <dgm:t>
        <a:bodyPr/>
        <a:lstStyle/>
        <a:p>
          <a:endParaRPr lang="pl-PL"/>
        </a:p>
      </dgm:t>
    </dgm:pt>
    <dgm:pt modelId="{B3C02122-24E9-4F8D-9A9E-20D7F50C6C25}">
      <dgm:prSet custT="1"/>
      <dgm:spPr/>
      <dgm:t>
        <a:bodyPr/>
        <a:lstStyle/>
        <a:p>
          <a:pPr rtl="0"/>
          <a:r>
            <a:rPr lang="pl-PL" sz="1400" dirty="0">
              <a:latin typeface="+mn-lt"/>
            </a:rPr>
            <a:t>płatności EFRR przekazane beneficjentom:                     </a:t>
          </a:r>
          <a:r>
            <a:rPr lang="pl-PL" sz="1400" b="1" dirty="0" smtClean="0">
              <a:latin typeface="+mn-lt"/>
            </a:rPr>
            <a:t>2 490 295 052 </a:t>
          </a:r>
          <a:r>
            <a:rPr lang="pl-PL" sz="1400" b="1" dirty="0">
              <a:latin typeface="+mn-lt"/>
            </a:rPr>
            <a:t>zł</a:t>
          </a:r>
          <a:endParaRPr lang="pl-PL" sz="1400" dirty="0">
            <a:latin typeface="+mn-lt"/>
          </a:endParaRPr>
        </a:p>
      </dgm:t>
    </dgm:pt>
    <dgm:pt modelId="{74CDDB3A-8961-43DF-8F84-AE3EA35E5C04}" type="parTrans" cxnId="{F051B0C1-443D-43D4-A7CC-4FCC07A88BE3}">
      <dgm:prSet/>
      <dgm:spPr/>
      <dgm:t>
        <a:bodyPr/>
        <a:lstStyle/>
        <a:p>
          <a:endParaRPr lang="pl-PL"/>
        </a:p>
      </dgm:t>
    </dgm:pt>
    <dgm:pt modelId="{F97F8C68-1D93-4E22-8B45-5B3E05037FD0}" type="sibTrans" cxnId="{F051B0C1-443D-43D4-A7CC-4FCC07A88BE3}">
      <dgm:prSet/>
      <dgm:spPr/>
      <dgm:t>
        <a:bodyPr/>
        <a:lstStyle/>
        <a:p>
          <a:endParaRPr lang="pl-PL"/>
        </a:p>
      </dgm:t>
    </dgm:pt>
    <dgm:pt modelId="{E2A3CD74-A950-4C2F-9D85-367FC2D403AE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+mn-lt"/>
            </a:rPr>
            <a:t>590 372 510 </a:t>
          </a:r>
          <a:r>
            <a:rPr lang="pl-PL" sz="1400" b="0" dirty="0" smtClean="0">
              <a:solidFill>
                <a:schemeClr val="tx1"/>
              </a:solidFill>
              <a:latin typeface="+mn-lt"/>
            </a:rPr>
            <a:t>euro</a:t>
          </a:r>
          <a:endParaRPr lang="pl-PL" sz="1400" b="0" dirty="0">
            <a:solidFill>
              <a:schemeClr val="tx1"/>
            </a:solidFill>
            <a:latin typeface="+mn-lt"/>
          </a:endParaRPr>
        </a:p>
      </dgm:t>
    </dgm:pt>
    <dgm:pt modelId="{19EF4872-AA48-45D0-A9A1-F914EFC61727}" type="parTrans" cxnId="{8DB84324-32A1-409D-9785-CFCA96608782}">
      <dgm:prSet/>
      <dgm:spPr/>
      <dgm:t>
        <a:bodyPr/>
        <a:lstStyle/>
        <a:p>
          <a:endParaRPr lang="pl-PL"/>
        </a:p>
      </dgm:t>
    </dgm:pt>
    <dgm:pt modelId="{69C4DE6C-571B-4F50-8026-63C8DA128E65}" type="sibTrans" cxnId="{8DB84324-32A1-409D-9785-CFCA96608782}">
      <dgm:prSet/>
      <dgm:spPr/>
      <dgm:t>
        <a:bodyPr/>
        <a:lstStyle/>
        <a:p>
          <a:endParaRPr lang="pl-PL"/>
        </a:p>
      </dgm:t>
    </dgm:pt>
    <dgm:pt modelId="{E6C01216-3F9E-4EAF-9220-ADAE3C0E2718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dirty="0">
              <a:latin typeface="+mn-lt"/>
            </a:rPr>
            <a:t>o wartości całkowitej                         </a:t>
          </a:r>
          <a:r>
            <a:rPr lang="pl-PL" sz="1400" dirty="0" smtClean="0">
              <a:latin typeface="+mn-lt"/>
            </a:rPr>
            <a:t>8 239 366 884 zł</a:t>
          </a:r>
          <a:endParaRPr lang="pl-PL" sz="1400" dirty="0">
            <a:latin typeface="+mn-lt"/>
          </a:endParaRPr>
        </a:p>
      </dgm:t>
    </dgm:pt>
    <dgm:pt modelId="{13924EB0-D14B-4E7A-9F99-3E33F7362CFE}" type="parTrans" cxnId="{A5DA1DAE-F9D9-4A2A-8027-DEB23C59502A}">
      <dgm:prSet/>
      <dgm:spPr/>
      <dgm:t>
        <a:bodyPr/>
        <a:lstStyle/>
        <a:p>
          <a:endParaRPr lang="pl-PL"/>
        </a:p>
      </dgm:t>
    </dgm:pt>
    <dgm:pt modelId="{32A92782-EAB2-4F67-8787-7D0BE196E3AE}" type="sibTrans" cxnId="{A5DA1DAE-F9D9-4A2A-8027-DEB23C59502A}">
      <dgm:prSet/>
      <dgm:spPr/>
      <dgm:t>
        <a:bodyPr/>
        <a:lstStyle/>
        <a:p>
          <a:endParaRPr lang="pl-PL"/>
        </a:p>
      </dgm:t>
    </dgm:pt>
    <dgm:pt modelId="{97CA1495-B9FE-4301-8E69-5E3DFC710144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dirty="0">
              <a:latin typeface="+mn-lt"/>
            </a:rPr>
            <a:t>dofinansowanie EFRR                       </a:t>
          </a:r>
          <a:r>
            <a:rPr lang="pl-PL" sz="1400" b="1" dirty="0" smtClean="0">
              <a:latin typeface="+mn-lt"/>
            </a:rPr>
            <a:t>5 329 458,774 zł</a:t>
          </a:r>
          <a:endParaRPr lang="pl-PL" sz="1400" dirty="0">
            <a:latin typeface="+mn-lt"/>
          </a:endParaRPr>
        </a:p>
      </dgm:t>
    </dgm:pt>
    <dgm:pt modelId="{804F948D-D2DB-448E-8115-741C3B0FA427}" type="parTrans" cxnId="{97FA3488-6C98-4C4A-8D30-3CF2FE29B127}">
      <dgm:prSet/>
      <dgm:spPr/>
      <dgm:t>
        <a:bodyPr/>
        <a:lstStyle/>
        <a:p>
          <a:endParaRPr lang="pl-PL"/>
        </a:p>
      </dgm:t>
    </dgm:pt>
    <dgm:pt modelId="{E4C2D436-8545-4CAC-BED7-5BFEEBDF5ABA}" type="sibTrans" cxnId="{97FA3488-6C98-4C4A-8D30-3CF2FE29B127}">
      <dgm:prSet/>
      <dgm:spPr/>
      <dgm:t>
        <a:bodyPr/>
        <a:lstStyle/>
        <a:p>
          <a:endParaRPr lang="pl-PL"/>
        </a:p>
      </dgm:t>
    </dgm:pt>
    <dgm:pt modelId="{1E85D814-41EB-4BF7-8002-E10845F073A0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dirty="0">
              <a:latin typeface="+mn-lt"/>
            </a:rPr>
            <a:t> </a:t>
          </a:r>
          <a:r>
            <a:rPr lang="pl-PL" sz="1400" b="1" dirty="0" smtClean="0">
              <a:latin typeface="+mn-lt"/>
            </a:rPr>
            <a:t>76,71% </a:t>
          </a:r>
          <a:r>
            <a:rPr lang="pl-PL" sz="1400" dirty="0">
              <a:latin typeface="+mn-lt"/>
            </a:rPr>
            <a:t>alokacji EFRR</a:t>
          </a:r>
        </a:p>
      </dgm:t>
    </dgm:pt>
    <dgm:pt modelId="{2D88B4B6-F2ED-4FA2-9A90-B4F1BF30F27B}" type="parTrans" cxnId="{A2F0E53B-266E-45A1-8A00-A0C9183EE03A}">
      <dgm:prSet/>
      <dgm:spPr/>
      <dgm:t>
        <a:bodyPr/>
        <a:lstStyle/>
        <a:p>
          <a:endParaRPr lang="pl-PL"/>
        </a:p>
      </dgm:t>
    </dgm:pt>
    <dgm:pt modelId="{281EEDC8-3C5D-4F97-9BA7-E67E99A9D6BF}" type="sibTrans" cxnId="{A2F0E53B-266E-45A1-8A00-A0C9183EE03A}">
      <dgm:prSet/>
      <dgm:spPr/>
      <dgm:t>
        <a:bodyPr/>
        <a:lstStyle/>
        <a:p>
          <a:endParaRPr lang="pl-PL"/>
        </a:p>
      </dgm:t>
    </dgm:pt>
    <dgm:pt modelId="{8B0F11C5-AECA-455C-8EC4-EF23C8DC9936}">
      <dgm:prSet custT="1"/>
      <dgm:spPr/>
      <dgm:t>
        <a:bodyPr/>
        <a:lstStyle/>
        <a:p>
          <a:pPr rtl="0"/>
          <a:r>
            <a:rPr lang="pl-PL" sz="1400" dirty="0">
              <a:latin typeface="+mn-lt"/>
            </a:rPr>
            <a:t> </a:t>
          </a:r>
          <a:r>
            <a:rPr lang="pl-PL" sz="1400" b="1" dirty="0" smtClean="0">
              <a:latin typeface="+mn-lt"/>
            </a:rPr>
            <a:t>35,85% </a:t>
          </a:r>
          <a:r>
            <a:rPr lang="pl-PL" sz="1400" dirty="0">
              <a:latin typeface="+mn-lt"/>
            </a:rPr>
            <a:t>alokacji EFRR</a:t>
          </a:r>
        </a:p>
      </dgm:t>
    </dgm:pt>
    <dgm:pt modelId="{B796D43B-A65D-43EC-B5D1-E4D1A178A3C8}" type="parTrans" cxnId="{B5604328-E2F3-4A03-A993-A643756B636B}">
      <dgm:prSet/>
      <dgm:spPr/>
      <dgm:t>
        <a:bodyPr/>
        <a:lstStyle/>
        <a:p>
          <a:endParaRPr lang="pl-PL"/>
        </a:p>
      </dgm:t>
    </dgm:pt>
    <dgm:pt modelId="{C3564945-B878-4495-881D-71D652C6D2A6}" type="sibTrans" cxnId="{B5604328-E2F3-4A03-A993-A643756B636B}">
      <dgm:prSet/>
      <dgm:spPr/>
      <dgm:t>
        <a:bodyPr/>
        <a:lstStyle/>
        <a:p>
          <a:endParaRPr lang="pl-PL"/>
        </a:p>
      </dgm:t>
    </dgm:pt>
    <dgm:pt modelId="{8FFC6958-519E-4D87-B416-E66CDDA38FFB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+mn-lt"/>
            </a:rPr>
            <a:t>35,85</a:t>
          </a:r>
          <a:r>
            <a:rPr lang="pl-PL" sz="1400" dirty="0" smtClean="0">
              <a:solidFill>
                <a:schemeClr val="tx1"/>
              </a:solidFill>
              <a:latin typeface="+mn-lt"/>
            </a:rPr>
            <a:t>% </a:t>
          </a:r>
          <a:r>
            <a:rPr lang="pl-PL" sz="1400" dirty="0">
              <a:solidFill>
                <a:schemeClr val="tx1"/>
              </a:solidFill>
              <a:latin typeface="+mn-lt"/>
            </a:rPr>
            <a:t>alokacji EFRR</a:t>
          </a:r>
        </a:p>
      </dgm:t>
    </dgm:pt>
    <dgm:pt modelId="{1A8B684A-AE4A-4A06-A31E-6378647CCC84}" type="parTrans" cxnId="{F6733C76-B86E-45F1-8936-049B2E46CAB7}">
      <dgm:prSet/>
      <dgm:spPr/>
      <dgm:t>
        <a:bodyPr/>
        <a:lstStyle/>
        <a:p>
          <a:endParaRPr lang="pl-PL"/>
        </a:p>
      </dgm:t>
    </dgm:pt>
    <dgm:pt modelId="{D91C92A6-EB26-4EE4-ADB2-0C8312A546E8}" type="sibTrans" cxnId="{F6733C76-B86E-45F1-8936-049B2E46CAB7}">
      <dgm:prSet/>
      <dgm:spPr/>
      <dgm:t>
        <a:bodyPr/>
        <a:lstStyle/>
        <a:p>
          <a:endParaRPr lang="pl-PL"/>
        </a:p>
      </dgm:t>
    </dgm:pt>
    <dgm:pt modelId="{20BD0A57-4B90-4252-B2D4-2F89D5D8ED65}" type="pres">
      <dgm:prSet presAssocID="{2DF40D89-156A-484E-BE30-F4E467E232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93EB0E-B8BC-4B75-834B-7FDED1D937EF}" type="pres">
      <dgm:prSet presAssocID="{2DF40D89-156A-484E-BE30-F4E467E23292}" presName="tSp" presStyleCnt="0"/>
      <dgm:spPr/>
    </dgm:pt>
    <dgm:pt modelId="{D180C731-D1E7-438B-8A21-5108FBFC939A}" type="pres">
      <dgm:prSet presAssocID="{2DF40D89-156A-484E-BE30-F4E467E23292}" presName="bSp" presStyleCnt="0"/>
      <dgm:spPr/>
    </dgm:pt>
    <dgm:pt modelId="{9127C024-EDFE-4690-9B2F-E8CD8B7725CA}" type="pres">
      <dgm:prSet presAssocID="{2DF40D89-156A-484E-BE30-F4E467E23292}" presName="process" presStyleCnt="0"/>
      <dgm:spPr/>
    </dgm:pt>
    <dgm:pt modelId="{9000F6C4-4C46-4703-816C-FABC5A1FE274}" type="pres">
      <dgm:prSet presAssocID="{CC0E4E84-E997-4A31-9576-CA81268507A1}" presName="composite1" presStyleCnt="0"/>
      <dgm:spPr/>
    </dgm:pt>
    <dgm:pt modelId="{354DD319-26FE-4C20-86E3-A4BAFD326DA0}" type="pres">
      <dgm:prSet presAssocID="{CC0E4E84-E997-4A31-9576-CA81268507A1}" presName="dummyNode1" presStyleLbl="node1" presStyleIdx="0" presStyleCnt="3"/>
      <dgm:spPr/>
    </dgm:pt>
    <dgm:pt modelId="{1C39E7E9-8614-4C28-87C3-897ED7F7B8F8}" type="pres">
      <dgm:prSet presAssocID="{CC0E4E84-E997-4A31-9576-CA81268507A1}" presName="childNode1" presStyleLbl="bgAcc1" presStyleIdx="0" presStyleCnt="3" custScaleX="113987" custScaleY="136538" custLinFactNeighborX="-160" custLinFactNeighborY="-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090478AA-7C41-4BD0-99C7-B54E6FE08C44}" type="pres">
      <dgm:prSet presAssocID="{CC0E4E84-E997-4A31-9576-CA81268507A1}" presName="childNode1tx" presStyleLbl="b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103BD0A-D4FA-4136-91C5-A7639D256552}" type="pres">
      <dgm:prSet presAssocID="{CC0E4E84-E997-4A31-9576-CA81268507A1}" presName="parentNode1" presStyleLbl="node1" presStyleIdx="0" presStyleCnt="3" custScaleY="136376" custLinFactNeighborX="3068" custLinFactNeighborY="2946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CDD2757-D694-4112-9436-E8A9AF38CC99}" type="pres">
      <dgm:prSet presAssocID="{CC0E4E84-E997-4A31-9576-CA81268507A1}" presName="connSite1" presStyleCnt="0"/>
      <dgm:spPr/>
    </dgm:pt>
    <dgm:pt modelId="{BF849F5D-F12E-4D6F-A53C-ECED4642BC36}" type="pres">
      <dgm:prSet presAssocID="{91F39BB3-EDFB-4991-A45C-C8C26F6B843F}" presName="Name9" presStyleLbl="sibTrans2D1" presStyleIdx="0" presStyleCnt="2" custAng="21162755" custLinFactNeighborX="-1441" custLinFactNeighborY="-8141"/>
      <dgm:spPr/>
      <dgm:t>
        <a:bodyPr/>
        <a:lstStyle/>
        <a:p>
          <a:endParaRPr lang="pl-PL"/>
        </a:p>
      </dgm:t>
    </dgm:pt>
    <dgm:pt modelId="{FD740351-C232-4D96-9A34-FD2A129BB322}" type="pres">
      <dgm:prSet presAssocID="{BF91A7D2-BEC7-48C3-90C4-116D76D0AB39}" presName="composite2" presStyleCnt="0"/>
      <dgm:spPr/>
    </dgm:pt>
    <dgm:pt modelId="{7AB14907-F2EC-4EF6-840E-108DD68D8FE7}" type="pres">
      <dgm:prSet presAssocID="{BF91A7D2-BEC7-48C3-90C4-116D76D0AB39}" presName="dummyNode2" presStyleLbl="node1" presStyleIdx="0" presStyleCnt="3"/>
      <dgm:spPr/>
    </dgm:pt>
    <dgm:pt modelId="{6E925C74-45DE-44A2-8AD8-766D9B83C952}" type="pres">
      <dgm:prSet presAssocID="{BF91A7D2-BEC7-48C3-90C4-116D76D0AB39}" presName="childNode2" presStyleLbl="bgAcc1" presStyleIdx="1" presStyleCnt="3" custScaleY="108433" custLinFactNeighborX="-1406" custLinFactNeighborY="105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BE4C937-5945-4835-82FF-2C0F8A3FCAEB}" type="pres">
      <dgm:prSet presAssocID="{BF91A7D2-BEC7-48C3-90C4-116D76D0AB39}" presName="childNode2tx" presStyleLbl="b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567A741-7068-4F40-8506-0B71395A0F25}" type="pres">
      <dgm:prSet presAssocID="{BF91A7D2-BEC7-48C3-90C4-116D76D0AB39}" presName="parentNode2" presStyleLbl="node1" presStyleIdx="1" presStyleCnt="3" custScaleY="136822" custLinFactNeighborX="-339" custLinFactNeighborY="947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59C21AF-0567-490A-B78A-6B4AA27D9062}" type="pres">
      <dgm:prSet presAssocID="{BF91A7D2-BEC7-48C3-90C4-116D76D0AB39}" presName="connSite2" presStyleCnt="0"/>
      <dgm:spPr/>
    </dgm:pt>
    <dgm:pt modelId="{A87CFCC4-1A47-45D0-900F-796AF2173289}" type="pres">
      <dgm:prSet presAssocID="{38B426AA-1244-4E13-A0A1-CD89EC081E9F}" presName="Name18" presStyleLbl="sibTrans2D1" presStyleIdx="1" presStyleCnt="2" custAng="776064" custLinFactNeighborX="-439" custLinFactNeighborY="10996"/>
      <dgm:spPr/>
      <dgm:t>
        <a:bodyPr/>
        <a:lstStyle/>
        <a:p>
          <a:endParaRPr lang="pl-PL"/>
        </a:p>
      </dgm:t>
    </dgm:pt>
    <dgm:pt modelId="{A4D864B2-2869-4230-A872-310A194BA8DA}" type="pres">
      <dgm:prSet presAssocID="{359463AF-B60A-480A-B0E7-38DD54657424}" presName="composite1" presStyleCnt="0"/>
      <dgm:spPr/>
    </dgm:pt>
    <dgm:pt modelId="{0FA87878-F355-4866-BC54-652C71BA2035}" type="pres">
      <dgm:prSet presAssocID="{359463AF-B60A-480A-B0E7-38DD54657424}" presName="dummyNode1" presStyleLbl="node1" presStyleIdx="1" presStyleCnt="3"/>
      <dgm:spPr/>
    </dgm:pt>
    <dgm:pt modelId="{07B836A2-09AB-4785-B320-D3C7E1D85E41}" type="pres">
      <dgm:prSet presAssocID="{359463AF-B60A-480A-B0E7-38DD54657424}" presName="childNode1" presStyleLbl="bgAcc1" presStyleIdx="2" presStyleCnt="3" custScaleY="59417" custLinFactNeighborX="1115" custLinFactNeighborY="46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6FE400B-B884-4393-BC80-DC7B3226959E}" type="pres">
      <dgm:prSet presAssocID="{359463AF-B60A-480A-B0E7-38DD54657424}" presName="childNode1tx" presStyleLbl="b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C811A43-9E8D-4EA6-99AA-0AD85E29E815}" type="pres">
      <dgm:prSet presAssocID="{359463AF-B60A-480A-B0E7-38DD54657424}" presName="parentNode1" presStyleLbl="node1" presStyleIdx="2" presStyleCnt="3" custScaleY="173813" custLinFactNeighborX="-1968" custLinFactNeighborY="305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83CEE57-E5D7-4B65-9FA5-8B34E4C347C8}" type="pres">
      <dgm:prSet presAssocID="{359463AF-B60A-480A-B0E7-38DD54657424}" presName="connSite1" presStyleCnt="0"/>
      <dgm:spPr/>
    </dgm:pt>
  </dgm:ptLst>
  <dgm:cxnLst>
    <dgm:cxn modelId="{AB65DEFF-5AE8-45FD-874E-C715409347BF}" type="presOf" srcId="{8B0F11C5-AECA-455C-8EC4-EF23C8DC9936}" destId="{6E925C74-45DE-44A2-8AD8-766D9B83C952}" srcOrd="0" destOrd="1" presId="urn:microsoft.com/office/officeart/2005/8/layout/hProcess4"/>
    <dgm:cxn modelId="{A2F0E53B-266E-45A1-8A00-A0C9183EE03A}" srcId="{CC0E4E84-E997-4A31-9576-CA81268507A1}" destId="{1E85D814-41EB-4BF7-8002-E10845F073A0}" srcOrd="3" destOrd="0" parTransId="{2D88B4B6-F2ED-4FA2-9A90-B4F1BF30F27B}" sibTransId="{281EEDC8-3C5D-4F97-9BA7-E67E99A9D6BF}"/>
    <dgm:cxn modelId="{757A140B-5FF8-4C37-894E-F5AF1656D85F}" type="presOf" srcId="{E2A3CD74-A950-4C2F-9D85-367FC2D403AE}" destId="{86FE400B-B884-4393-BC80-DC7B3226959E}" srcOrd="1" destOrd="0" presId="urn:microsoft.com/office/officeart/2005/8/layout/hProcess4"/>
    <dgm:cxn modelId="{B8ADA990-44F6-4A25-BB11-4E85D15ADFCE}" type="presOf" srcId="{1E85D814-41EB-4BF7-8002-E10845F073A0}" destId="{090478AA-7C41-4BD0-99C7-B54E6FE08C44}" srcOrd="1" destOrd="3" presId="urn:microsoft.com/office/officeart/2005/8/layout/hProcess4"/>
    <dgm:cxn modelId="{A5DA1DAE-F9D9-4A2A-8027-DEB23C59502A}" srcId="{CC0E4E84-E997-4A31-9576-CA81268507A1}" destId="{E6C01216-3F9E-4EAF-9220-ADAE3C0E2718}" srcOrd="1" destOrd="0" parTransId="{13924EB0-D14B-4E7A-9F99-3E33F7362CFE}" sibTransId="{32A92782-EAB2-4F67-8787-7D0BE196E3AE}"/>
    <dgm:cxn modelId="{8DB84324-32A1-409D-9785-CFCA96608782}" srcId="{359463AF-B60A-480A-B0E7-38DD54657424}" destId="{E2A3CD74-A950-4C2F-9D85-367FC2D403AE}" srcOrd="0" destOrd="0" parTransId="{19EF4872-AA48-45D0-A9A1-F914EFC61727}" sibTransId="{69C4DE6C-571B-4F50-8026-63C8DA128E65}"/>
    <dgm:cxn modelId="{B5604328-E2F3-4A03-A993-A643756B636B}" srcId="{BF91A7D2-BEC7-48C3-90C4-116D76D0AB39}" destId="{8B0F11C5-AECA-455C-8EC4-EF23C8DC9936}" srcOrd="1" destOrd="0" parTransId="{B796D43B-A65D-43EC-B5D1-E4D1A178A3C8}" sibTransId="{C3564945-B878-4495-881D-71D652C6D2A6}"/>
    <dgm:cxn modelId="{0C5DCCC5-D68F-4743-AA61-1076674BDD29}" type="presOf" srcId="{1028D455-CC30-40E5-96EF-0E35209DC3CD}" destId="{1C39E7E9-8614-4C28-87C3-897ED7F7B8F8}" srcOrd="0" destOrd="0" presId="urn:microsoft.com/office/officeart/2005/8/layout/hProcess4"/>
    <dgm:cxn modelId="{735A6516-A059-4D8F-B444-6B9A5C8EC68C}" type="presOf" srcId="{1E85D814-41EB-4BF7-8002-E10845F073A0}" destId="{1C39E7E9-8614-4C28-87C3-897ED7F7B8F8}" srcOrd="0" destOrd="3" presId="urn:microsoft.com/office/officeart/2005/8/layout/hProcess4"/>
    <dgm:cxn modelId="{C1DF7FA0-9F49-4A61-B791-869CAB2C8A36}" type="presOf" srcId="{8B0F11C5-AECA-455C-8EC4-EF23C8DC9936}" destId="{1BE4C937-5945-4835-82FF-2C0F8A3FCAEB}" srcOrd="1" destOrd="1" presId="urn:microsoft.com/office/officeart/2005/8/layout/hProcess4"/>
    <dgm:cxn modelId="{535B20E7-20B8-40CC-B6F7-96A6D36D3ACE}" type="presOf" srcId="{E2A3CD74-A950-4C2F-9D85-367FC2D403AE}" destId="{07B836A2-09AB-4785-B320-D3C7E1D85E41}" srcOrd="0" destOrd="0" presId="urn:microsoft.com/office/officeart/2005/8/layout/hProcess4"/>
    <dgm:cxn modelId="{8517B783-4A91-4E9A-9808-5F98780CFB77}" type="presOf" srcId="{B3C02122-24E9-4F8D-9A9E-20D7F50C6C25}" destId="{6E925C74-45DE-44A2-8AD8-766D9B83C952}" srcOrd="0" destOrd="0" presId="urn:microsoft.com/office/officeart/2005/8/layout/hProcess4"/>
    <dgm:cxn modelId="{76510E49-BDBF-4E3C-BB0A-26AF4DA9C77D}" type="presOf" srcId="{2DF40D89-156A-484E-BE30-F4E467E23292}" destId="{20BD0A57-4B90-4252-B2D4-2F89D5D8ED65}" srcOrd="0" destOrd="0" presId="urn:microsoft.com/office/officeart/2005/8/layout/hProcess4"/>
    <dgm:cxn modelId="{97FA3488-6C98-4C4A-8D30-3CF2FE29B127}" srcId="{CC0E4E84-E997-4A31-9576-CA81268507A1}" destId="{97CA1495-B9FE-4301-8E69-5E3DFC710144}" srcOrd="2" destOrd="0" parTransId="{804F948D-D2DB-448E-8115-741C3B0FA427}" sibTransId="{E4C2D436-8545-4CAC-BED7-5BFEEBDF5ABA}"/>
    <dgm:cxn modelId="{86BB2100-F565-4179-8F3C-4979D44DA286}" type="presOf" srcId="{38B426AA-1244-4E13-A0A1-CD89EC081E9F}" destId="{A87CFCC4-1A47-45D0-900F-796AF2173289}" srcOrd="0" destOrd="0" presId="urn:microsoft.com/office/officeart/2005/8/layout/hProcess4"/>
    <dgm:cxn modelId="{B57E3096-5FEE-4FDF-9448-9B37120B1152}" srcId="{2DF40D89-156A-484E-BE30-F4E467E23292}" destId="{BF91A7D2-BEC7-48C3-90C4-116D76D0AB39}" srcOrd="1" destOrd="0" parTransId="{675AEDE2-50BB-43B8-9FDD-E86626DF7D07}" sibTransId="{38B426AA-1244-4E13-A0A1-CD89EC081E9F}"/>
    <dgm:cxn modelId="{E009BED6-EDF7-45F8-8ADA-B9C691105719}" type="presOf" srcId="{8FFC6958-519E-4D87-B416-E66CDDA38FFB}" destId="{07B836A2-09AB-4785-B320-D3C7E1D85E41}" srcOrd="0" destOrd="1" presId="urn:microsoft.com/office/officeart/2005/8/layout/hProcess4"/>
    <dgm:cxn modelId="{DCC8D7DA-22AB-47A7-82D6-E001D51FCFD2}" srcId="{2DF40D89-156A-484E-BE30-F4E467E23292}" destId="{CC0E4E84-E997-4A31-9576-CA81268507A1}" srcOrd="0" destOrd="0" parTransId="{EDEB321B-81EA-4A18-9DAA-515C6D12F8E8}" sibTransId="{91F39BB3-EDFB-4991-A45C-C8C26F6B843F}"/>
    <dgm:cxn modelId="{7C76B0FE-79AD-4B62-9229-F5BAE843A8B2}" type="presOf" srcId="{8FFC6958-519E-4D87-B416-E66CDDA38FFB}" destId="{86FE400B-B884-4393-BC80-DC7B3226959E}" srcOrd="1" destOrd="1" presId="urn:microsoft.com/office/officeart/2005/8/layout/hProcess4"/>
    <dgm:cxn modelId="{E08FB15C-83C9-4608-BD34-71E83B817072}" type="presOf" srcId="{1028D455-CC30-40E5-96EF-0E35209DC3CD}" destId="{090478AA-7C41-4BD0-99C7-B54E6FE08C44}" srcOrd="1" destOrd="0" presId="urn:microsoft.com/office/officeart/2005/8/layout/hProcess4"/>
    <dgm:cxn modelId="{C6C9EAFD-445E-40E0-9702-D783D9BCB02C}" type="presOf" srcId="{359463AF-B60A-480A-B0E7-38DD54657424}" destId="{9C811A43-9E8D-4EA6-99AA-0AD85E29E815}" srcOrd="0" destOrd="0" presId="urn:microsoft.com/office/officeart/2005/8/layout/hProcess4"/>
    <dgm:cxn modelId="{0BF01606-FD4F-448A-ADED-92D78EA0D51B}" type="presOf" srcId="{91F39BB3-EDFB-4991-A45C-C8C26F6B843F}" destId="{BF849F5D-F12E-4D6F-A53C-ECED4642BC36}" srcOrd="0" destOrd="0" presId="urn:microsoft.com/office/officeart/2005/8/layout/hProcess4"/>
    <dgm:cxn modelId="{4FB661FD-F097-4AB6-9CEF-E399177D9C8C}" type="presOf" srcId="{CC0E4E84-E997-4A31-9576-CA81268507A1}" destId="{C103BD0A-D4FA-4136-91C5-A7639D256552}" srcOrd="0" destOrd="0" presId="urn:microsoft.com/office/officeart/2005/8/layout/hProcess4"/>
    <dgm:cxn modelId="{1708C559-5A4A-4004-B10D-E1F57651B3CF}" type="presOf" srcId="{BF91A7D2-BEC7-48C3-90C4-116D76D0AB39}" destId="{6567A741-7068-4F40-8506-0B71395A0F25}" srcOrd="0" destOrd="0" presId="urn:microsoft.com/office/officeart/2005/8/layout/hProcess4"/>
    <dgm:cxn modelId="{6B871F39-64FC-4832-85A4-C08D7398885B}" type="presOf" srcId="{E6C01216-3F9E-4EAF-9220-ADAE3C0E2718}" destId="{090478AA-7C41-4BD0-99C7-B54E6FE08C44}" srcOrd="1" destOrd="1" presId="urn:microsoft.com/office/officeart/2005/8/layout/hProcess4"/>
    <dgm:cxn modelId="{D4F1DA5D-3C3C-45CD-81CF-5EE978DF14A0}" type="presOf" srcId="{B3C02122-24E9-4F8D-9A9E-20D7F50C6C25}" destId="{1BE4C937-5945-4835-82FF-2C0F8A3FCAEB}" srcOrd="1" destOrd="0" presId="urn:microsoft.com/office/officeart/2005/8/layout/hProcess4"/>
    <dgm:cxn modelId="{70515ECE-3A77-4915-8071-FE97EAA3F6AC}" srcId="{2DF40D89-156A-484E-BE30-F4E467E23292}" destId="{359463AF-B60A-480A-B0E7-38DD54657424}" srcOrd="2" destOrd="0" parTransId="{C9BD5DA1-3798-452C-B3DA-2E320AD23D87}" sibTransId="{7FB10872-8427-4FAA-82E6-B133F980E38E}"/>
    <dgm:cxn modelId="{D349FFCC-30E4-4F4F-9660-7CECAAD96FC0}" srcId="{CC0E4E84-E997-4A31-9576-CA81268507A1}" destId="{1028D455-CC30-40E5-96EF-0E35209DC3CD}" srcOrd="0" destOrd="0" parTransId="{FE4E4831-0A44-4270-82CE-B6554BC5FF87}" sibTransId="{231B649D-282F-48DF-964F-0DCE88C2EF37}"/>
    <dgm:cxn modelId="{F051B0C1-443D-43D4-A7CC-4FCC07A88BE3}" srcId="{BF91A7D2-BEC7-48C3-90C4-116D76D0AB39}" destId="{B3C02122-24E9-4F8D-9A9E-20D7F50C6C25}" srcOrd="0" destOrd="0" parTransId="{74CDDB3A-8961-43DF-8F84-AE3EA35E5C04}" sibTransId="{F97F8C68-1D93-4E22-8B45-5B3E05037FD0}"/>
    <dgm:cxn modelId="{020A57DA-24A0-4FFF-86A1-EDD2B56C2E05}" type="presOf" srcId="{E6C01216-3F9E-4EAF-9220-ADAE3C0E2718}" destId="{1C39E7E9-8614-4C28-87C3-897ED7F7B8F8}" srcOrd="0" destOrd="1" presId="urn:microsoft.com/office/officeart/2005/8/layout/hProcess4"/>
    <dgm:cxn modelId="{F6733C76-B86E-45F1-8936-049B2E46CAB7}" srcId="{359463AF-B60A-480A-B0E7-38DD54657424}" destId="{8FFC6958-519E-4D87-B416-E66CDDA38FFB}" srcOrd="1" destOrd="0" parTransId="{1A8B684A-AE4A-4A06-A31E-6378647CCC84}" sibTransId="{D91C92A6-EB26-4EE4-ADB2-0C8312A546E8}"/>
    <dgm:cxn modelId="{93E0DF12-7AE5-4388-9D99-9D2ABF0C7BBE}" type="presOf" srcId="{97CA1495-B9FE-4301-8E69-5E3DFC710144}" destId="{1C39E7E9-8614-4C28-87C3-897ED7F7B8F8}" srcOrd="0" destOrd="2" presId="urn:microsoft.com/office/officeart/2005/8/layout/hProcess4"/>
    <dgm:cxn modelId="{1881A5CE-7B70-487A-9C1B-24CBEE38B48C}" type="presOf" srcId="{97CA1495-B9FE-4301-8E69-5E3DFC710144}" destId="{090478AA-7C41-4BD0-99C7-B54E6FE08C44}" srcOrd="1" destOrd="2" presId="urn:microsoft.com/office/officeart/2005/8/layout/hProcess4"/>
    <dgm:cxn modelId="{2DDF76A3-DBFE-4646-9B9B-A63B308DBC3D}" type="presParOf" srcId="{20BD0A57-4B90-4252-B2D4-2F89D5D8ED65}" destId="{7393EB0E-B8BC-4B75-834B-7FDED1D937EF}" srcOrd="0" destOrd="0" presId="urn:microsoft.com/office/officeart/2005/8/layout/hProcess4"/>
    <dgm:cxn modelId="{A26DE4A0-D644-4765-BE53-79FD6D13960F}" type="presParOf" srcId="{20BD0A57-4B90-4252-B2D4-2F89D5D8ED65}" destId="{D180C731-D1E7-438B-8A21-5108FBFC939A}" srcOrd="1" destOrd="0" presId="urn:microsoft.com/office/officeart/2005/8/layout/hProcess4"/>
    <dgm:cxn modelId="{EED78EF6-8661-4693-83E8-F0F77E1E66E3}" type="presParOf" srcId="{20BD0A57-4B90-4252-B2D4-2F89D5D8ED65}" destId="{9127C024-EDFE-4690-9B2F-E8CD8B7725CA}" srcOrd="2" destOrd="0" presId="urn:microsoft.com/office/officeart/2005/8/layout/hProcess4"/>
    <dgm:cxn modelId="{ED58F749-ED36-448A-9D17-05FC4CB8BA8E}" type="presParOf" srcId="{9127C024-EDFE-4690-9B2F-E8CD8B7725CA}" destId="{9000F6C4-4C46-4703-816C-FABC5A1FE274}" srcOrd="0" destOrd="0" presId="urn:microsoft.com/office/officeart/2005/8/layout/hProcess4"/>
    <dgm:cxn modelId="{13AE3A91-E41B-42D5-B2E8-FA157F637DAE}" type="presParOf" srcId="{9000F6C4-4C46-4703-816C-FABC5A1FE274}" destId="{354DD319-26FE-4C20-86E3-A4BAFD326DA0}" srcOrd="0" destOrd="0" presId="urn:microsoft.com/office/officeart/2005/8/layout/hProcess4"/>
    <dgm:cxn modelId="{08C3B3A3-8A30-4263-94F6-85078E3960D3}" type="presParOf" srcId="{9000F6C4-4C46-4703-816C-FABC5A1FE274}" destId="{1C39E7E9-8614-4C28-87C3-897ED7F7B8F8}" srcOrd="1" destOrd="0" presId="urn:microsoft.com/office/officeart/2005/8/layout/hProcess4"/>
    <dgm:cxn modelId="{C9A0FDCC-5AA5-4C45-AF5E-9A0FD31B7430}" type="presParOf" srcId="{9000F6C4-4C46-4703-816C-FABC5A1FE274}" destId="{090478AA-7C41-4BD0-99C7-B54E6FE08C44}" srcOrd="2" destOrd="0" presId="urn:microsoft.com/office/officeart/2005/8/layout/hProcess4"/>
    <dgm:cxn modelId="{13ECD855-5C14-46C3-9A41-B1A49BE0E4C3}" type="presParOf" srcId="{9000F6C4-4C46-4703-816C-FABC5A1FE274}" destId="{C103BD0A-D4FA-4136-91C5-A7639D256552}" srcOrd="3" destOrd="0" presId="urn:microsoft.com/office/officeart/2005/8/layout/hProcess4"/>
    <dgm:cxn modelId="{68F21D4C-B919-416D-9B52-80EE74B8A46E}" type="presParOf" srcId="{9000F6C4-4C46-4703-816C-FABC5A1FE274}" destId="{3CDD2757-D694-4112-9436-E8A9AF38CC99}" srcOrd="4" destOrd="0" presId="urn:microsoft.com/office/officeart/2005/8/layout/hProcess4"/>
    <dgm:cxn modelId="{8DFD012C-A35C-4EBE-8A35-F233389DEFE0}" type="presParOf" srcId="{9127C024-EDFE-4690-9B2F-E8CD8B7725CA}" destId="{BF849F5D-F12E-4D6F-A53C-ECED4642BC36}" srcOrd="1" destOrd="0" presId="urn:microsoft.com/office/officeart/2005/8/layout/hProcess4"/>
    <dgm:cxn modelId="{6F7D7587-3311-4210-A699-397B9F60F9F2}" type="presParOf" srcId="{9127C024-EDFE-4690-9B2F-E8CD8B7725CA}" destId="{FD740351-C232-4D96-9A34-FD2A129BB322}" srcOrd="2" destOrd="0" presId="urn:microsoft.com/office/officeart/2005/8/layout/hProcess4"/>
    <dgm:cxn modelId="{AA7A08B5-5172-4EF9-9642-38EC08B70F8B}" type="presParOf" srcId="{FD740351-C232-4D96-9A34-FD2A129BB322}" destId="{7AB14907-F2EC-4EF6-840E-108DD68D8FE7}" srcOrd="0" destOrd="0" presId="urn:microsoft.com/office/officeart/2005/8/layout/hProcess4"/>
    <dgm:cxn modelId="{23182B2B-FB48-4C2F-B163-046371D04C90}" type="presParOf" srcId="{FD740351-C232-4D96-9A34-FD2A129BB322}" destId="{6E925C74-45DE-44A2-8AD8-766D9B83C952}" srcOrd="1" destOrd="0" presId="urn:microsoft.com/office/officeart/2005/8/layout/hProcess4"/>
    <dgm:cxn modelId="{D55C117F-D75B-496C-BEA8-B2F652DB2AA9}" type="presParOf" srcId="{FD740351-C232-4D96-9A34-FD2A129BB322}" destId="{1BE4C937-5945-4835-82FF-2C0F8A3FCAEB}" srcOrd="2" destOrd="0" presId="urn:microsoft.com/office/officeart/2005/8/layout/hProcess4"/>
    <dgm:cxn modelId="{80870DDF-ECFA-4A88-8BFF-C4AE749F6FED}" type="presParOf" srcId="{FD740351-C232-4D96-9A34-FD2A129BB322}" destId="{6567A741-7068-4F40-8506-0B71395A0F25}" srcOrd="3" destOrd="0" presId="urn:microsoft.com/office/officeart/2005/8/layout/hProcess4"/>
    <dgm:cxn modelId="{4444A62A-85BF-4117-8A63-5554D2207CCF}" type="presParOf" srcId="{FD740351-C232-4D96-9A34-FD2A129BB322}" destId="{959C21AF-0567-490A-B78A-6B4AA27D9062}" srcOrd="4" destOrd="0" presId="urn:microsoft.com/office/officeart/2005/8/layout/hProcess4"/>
    <dgm:cxn modelId="{4A9A1140-9032-416B-8745-FB7ED8530899}" type="presParOf" srcId="{9127C024-EDFE-4690-9B2F-E8CD8B7725CA}" destId="{A87CFCC4-1A47-45D0-900F-796AF2173289}" srcOrd="3" destOrd="0" presId="urn:microsoft.com/office/officeart/2005/8/layout/hProcess4"/>
    <dgm:cxn modelId="{16DBA613-4AE0-478A-BE8D-B9A73FF6C4D9}" type="presParOf" srcId="{9127C024-EDFE-4690-9B2F-E8CD8B7725CA}" destId="{A4D864B2-2869-4230-A872-310A194BA8DA}" srcOrd="4" destOrd="0" presId="urn:microsoft.com/office/officeart/2005/8/layout/hProcess4"/>
    <dgm:cxn modelId="{DD9EB0AA-165A-4A33-B560-6A1BDCB689D2}" type="presParOf" srcId="{A4D864B2-2869-4230-A872-310A194BA8DA}" destId="{0FA87878-F355-4866-BC54-652C71BA2035}" srcOrd="0" destOrd="0" presId="urn:microsoft.com/office/officeart/2005/8/layout/hProcess4"/>
    <dgm:cxn modelId="{2E3CF678-DE06-465F-9F55-F2858C48DDF9}" type="presParOf" srcId="{A4D864B2-2869-4230-A872-310A194BA8DA}" destId="{07B836A2-09AB-4785-B320-D3C7E1D85E41}" srcOrd="1" destOrd="0" presId="urn:microsoft.com/office/officeart/2005/8/layout/hProcess4"/>
    <dgm:cxn modelId="{589DB9DE-5B5E-4DCC-BAE1-BEA3760D5B7B}" type="presParOf" srcId="{A4D864B2-2869-4230-A872-310A194BA8DA}" destId="{86FE400B-B884-4393-BC80-DC7B3226959E}" srcOrd="2" destOrd="0" presId="urn:microsoft.com/office/officeart/2005/8/layout/hProcess4"/>
    <dgm:cxn modelId="{C29F9D3B-2FF7-4A9F-BE61-BB6238271708}" type="presParOf" srcId="{A4D864B2-2869-4230-A872-310A194BA8DA}" destId="{9C811A43-9E8D-4EA6-99AA-0AD85E29E815}" srcOrd="3" destOrd="0" presId="urn:microsoft.com/office/officeart/2005/8/layout/hProcess4"/>
    <dgm:cxn modelId="{8A22B27A-71C7-4BA3-835B-F51A5E2E0EE8}" type="presParOf" srcId="{A4D864B2-2869-4230-A872-310A194BA8DA}" destId="{283CEE57-E5D7-4B65-9FA5-8B34E4C347C8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3E3E36-0DBD-43B0-8504-58E2764C749D}" type="doc">
      <dgm:prSet loTypeId="urn:microsoft.com/office/officeart/2005/8/layout/h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CE3E6CBD-0080-4042-82A0-7FF0615923FC}">
      <dgm:prSet phldrT="[Tekst]" custT="1"/>
      <dgm:spPr/>
      <dgm:t>
        <a:bodyPr anchor="ctr"/>
        <a:lstStyle/>
        <a:p>
          <a:r>
            <a:rPr lang="pl-PL" sz="1400" b="1" dirty="0">
              <a:latin typeface="+mj-lt"/>
            </a:rPr>
            <a:t>Nabory</a:t>
          </a:r>
          <a:r>
            <a:rPr lang="pl-PL" sz="1400" b="1" dirty="0">
              <a:latin typeface="Arial Narrow" panose="020B0606020202030204" pitchFamily="34" charset="0"/>
            </a:rPr>
            <a:t> ogłoszone</a:t>
          </a:r>
        </a:p>
      </dgm:t>
    </dgm:pt>
    <dgm:pt modelId="{96216E9F-4F8C-4C5A-ADCB-841293DFBD69}" type="parTrans" cxnId="{5B40DF46-93F1-4E3D-91D1-FFBFD9BBCD93}">
      <dgm:prSet/>
      <dgm:spPr/>
      <dgm:t>
        <a:bodyPr/>
        <a:lstStyle/>
        <a:p>
          <a:endParaRPr lang="pl-PL"/>
        </a:p>
      </dgm:t>
    </dgm:pt>
    <dgm:pt modelId="{0190DA1B-EA89-41E3-8A81-7C31BD34D328}" type="sibTrans" cxnId="{5B40DF46-93F1-4E3D-91D1-FFBFD9BBCD93}">
      <dgm:prSet/>
      <dgm:spPr/>
      <dgm:t>
        <a:bodyPr anchor="ctr"/>
        <a:lstStyle/>
        <a:p>
          <a:endParaRPr lang="pl-PL" sz="1400"/>
        </a:p>
      </dgm:t>
    </dgm:pt>
    <dgm:pt modelId="{9A653523-D109-4C7B-8376-06A13A37B1F6}">
      <dgm:prSet phldrT="[Tekst]" custT="1"/>
      <dgm:spPr/>
      <dgm:t>
        <a:bodyPr anchor="ctr"/>
        <a:lstStyle/>
        <a:p>
          <a:r>
            <a:rPr lang="pl-PL" sz="1400" b="0" dirty="0"/>
            <a:t> alokacja                            </a:t>
          </a:r>
          <a:r>
            <a:rPr lang="pl-PL" sz="1400" b="1" dirty="0"/>
            <a:t>2 </a:t>
          </a:r>
          <a:r>
            <a:rPr lang="pl-PL" sz="1400" b="1" dirty="0" smtClean="0"/>
            <a:t>492 713 843 </a:t>
          </a:r>
          <a:r>
            <a:rPr lang="pl-PL" sz="1400" b="1" dirty="0"/>
            <a:t>zł</a:t>
          </a:r>
        </a:p>
      </dgm:t>
    </dgm:pt>
    <dgm:pt modelId="{E76CE8BA-3296-418C-B8B9-FCC081F69F4A}" type="parTrans" cxnId="{7FF870B4-9C7F-4821-A61C-CC4204ECF86D}">
      <dgm:prSet/>
      <dgm:spPr/>
      <dgm:t>
        <a:bodyPr/>
        <a:lstStyle/>
        <a:p>
          <a:endParaRPr lang="pl-PL"/>
        </a:p>
      </dgm:t>
    </dgm:pt>
    <dgm:pt modelId="{5F5758F7-CE1B-4483-AB5D-640B616A971F}" type="sibTrans" cxnId="{7FF870B4-9C7F-4821-A61C-CC4204ECF86D}">
      <dgm:prSet/>
      <dgm:spPr/>
      <dgm:t>
        <a:bodyPr/>
        <a:lstStyle/>
        <a:p>
          <a:endParaRPr lang="pl-PL"/>
        </a:p>
      </dgm:t>
    </dgm:pt>
    <dgm:pt modelId="{0AD1FB15-8364-4CDD-940E-B4C7B97825A7}">
      <dgm:prSet phldrT="[Tekst]" custT="1"/>
      <dgm:spPr/>
      <dgm:t>
        <a:bodyPr anchor="ctr"/>
        <a:lstStyle/>
        <a:p>
          <a:r>
            <a:rPr lang="pl-PL" sz="1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91,68%</a:t>
          </a:r>
          <a:r>
            <a:rPr lang="pl-PL" sz="1400" b="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400" dirty="0">
              <a:latin typeface="Arial Narrow" panose="020B0606020202030204" pitchFamily="34" charset="0"/>
            </a:rPr>
            <a:t>alokacji </a:t>
          </a:r>
          <a:r>
            <a:rPr lang="pl-PL" sz="1400" b="0" dirty="0"/>
            <a:t>EFS</a:t>
          </a:r>
        </a:p>
      </dgm:t>
    </dgm:pt>
    <dgm:pt modelId="{90630520-D674-4645-B5D3-7C08FDC8E23D}" type="parTrans" cxnId="{9B2249B0-036B-40AC-8D0E-B610186B2A98}">
      <dgm:prSet/>
      <dgm:spPr/>
      <dgm:t>
        <a:bodyPr/>
        <a:lstStyle/>
        <a:p>
          <a:endParaRPr lang="pl-PL"/>
        </a:p>
      </dgm:t>
    </dgm:pt>
    <dgm:pt modelId="{5BAC70B2-77B2-4ED2-A436-97650DCBE96B}" type="sibTrans" cxnId="{9B2249B0-036B-40AC-8D0E-B610186B2A98}">
      <dgm:prSet/>
      <dgm:spPr/>
      <dgm:t>
        <a:bodyPr/>
        <a:lstStyle/>
        <a:p>
          <a:endParaRPr lang="pl-PL"/>
        </a:p>
      </dgm:t>
    </dgm:pt>
    <dgm:pt modelId="{C116935C-9481-4FFD-AD23-CEC241B31B4A}">
      <dgm:prSet phldrT="[Tekst]" custT="1"/>
      <dgm:spPr/>
      <dgm:t>
        <a:bodyPr anchor="ctr"/>
        <a:lstStyle/>
        <a:p>
          <a:pPr algn="l"/>
          <a:r>
            <a:rPr lang="pl-PL" sz="1400" b="0" dirty="0">
              <a:solidFill>
                <a:schemeClr val="tx1"/>
              </a:solidFill>
            </a:rPr>
            <a:t>złożono </a:t>
          </a:r>
          <a:r>
            <a:rPr lang="pl-PL" sz="1400" b="1" dirty="0">
              <a:solidFill>
                <a:schemeClr val="tx1"/>
              </a:solidFill>
            </a:rPr>
            <a:t>3 </a:t>
          </a:r>
          <a:r>
            <a:rPr lang="pl-PL" sz="1400" b="1" dirty="0" smtClean="0">
              <a:solidFill>
                <a:schemeClr val="tx1"/>
              </a:solidFill>
            </a:rPr>
            <a:t>436 </a:t>
          </a:r>
          <a:r>
            <a:rPr lang="pl-PL" sz="1400" b="0" dirty="0" smtClean="0">
              <a:solidFill>
                <a:schemeClr val="tx1"/>
              </a:solidFill>
            </a:rPr>
            <a:t>wniosków</a:t>
          </a:r>
          <a:endParaRPr lang="pl-PL" sz="1400" b="0" dirty="0">
            <a:solidFill>
              <a:schemeClr val="tx1"/>
            </a:solidFill>
          </a:endParaRPr>
        </a:p>
      </dgm:t>
    </dgm:pt>
    <dgm:pt modelId="{506D5CA0-0F1D-4C46-87A3-045BB23CFCB1}" type="parTrans" cxnId="{961D10B4-6D6C-432A-BC8D-A4A3EB4445F7}">
      <dgm:prSet/>
      <dgm:spPr/>
      <dgm:t>
        <a:bodyPr/>
        <a:lstStyle/>
        <a:p>
          <a:endParaRPr lang="pl-PL"/>
        </a:p>
      </dgm:t>
    </dgm:pt>
    <dgm:pt modelId="{CBE66BF5-438D-40EC-BD11-719CC2C07152}" type="sibTrans" cxnId="{961D10B4-6D6C-432A-BC8D-A4A3EB4445F7}">
      <dgm:prSet/>
      <dgm:spPr/>
      <dgm:t>
        <a:bodyPr/>
        <a:lstStyle/>
        <a:p>
          <a:endParaRPr lang="pl-PL"/>
        </a:p>
      </dgm:t>
    </dgm:pt>
    <dgm:pt modelId="{F6A300E9-1998-495F-969D-5C106F71A602}">
      <dgm:prSet phldrT="[Tekst]" custT="1"/>
      <dgm:spPr/>
      <dgm:t>
        <a:bodyPr anchor="ctr"/>
        <a:lstStyle/>
        <a:p>
          <a:pPr algn="l"/>
          <a:r>
            <a:rPr lang="pl-PL" sz="1400" b="1" dirty="0" smtClean="0">
              <a:solidFill>
                <a:schemeClr val="tx1"/>
              </a:solidFill>
            </a:rPr>
            <a:t>162,87%</a:t>
          </a:r>
          <a:r>
            <a:rPr lang="pl-PL" sz="1400" b="0" dirty="0" smtClean="0">
              <a:solidFill>
                <a:schemeClr val="tx1"/>
              </a:solidFill>
            </a:rPr>
            <a:t> </a:t>
          </a:r>
          <a:r>
            <a:rPr lang="pl-PL" sz="1400" dirty="0">
              <a:solidFill>
                <a:schemeClr val="tx1"/>
              </a:solidFill>
              <a:latin typeface="Arial Narrow" panose="020B0606020202030204" pitchFamily="34" charset="0"/>
            </a:rPr>
            <a:t>alokacji </a:t>
          </a:r>
          <a:r>
            <a:rPr lang="pl-PL" sz="1400" b="0" dirty="0">
              <a:solidFill>
                <a:schemeClr val="tx1"/>
              </a:solidFill>
            </a:rPr>
            <a:t>EFS</a:t>
          </a:r>
        </a:p>
      </dgm:t>
    </dgm:pt>
    <dgm:pt modelId="{1B9021A1-7A65-4B51-9F38-14C02D945FCB}" type="parTrans" cxnId="{14F16268-C0F6-4076-8498-78A8FCF0507E}">
      <dgm:prSet/>
      <dgm:spPr/>
      <dgm:t>
        <a:bodyPr/>
        <a:lstStyle/>
        <a:p>
          <a:endParaRPr lang="pl-PL"/>
        </a:p>
      </dgm:t>
    </dgm:pt>
    <dgm:pt modelId="{2E0FAB59-1794-4E15-BD20-923E65C766F2}" type="sibTrans" cxnId="{14F16268-C0F6-4076-8498-78A8FCF0507E}">
      <dgm:prSet/>
      <dgm:spPr/>
      <dgm:t>
        <a:bodyPr/>
        <a:lstStyle/>
        <a:p>
          <a:endParaRPr lang="pl-PL"/>
        </a:p>
      </dgm:t>
    </dgm:pt>
    <dgm:pt modelId="{5921476B-8184-4D58-AFC7-E5F3338FEDC8}">
      <dgm:prSet phldrT="[Tekst]" custT="1"/>
      <dgm:spPr/>
      <dgm:t>
        <a:bodyPr anchor="ctr"/>
        <a:lstStyle/>
        <a:p>
          <a:r>
            <a:rPr lang="pl-PL" sz="1400" b="0" dirty="0"/>
            <a:t>na kwotę EFS                        </a:t>
          </a:r>
          <a:r>
            <a:rPr lang="pl-PL" sz="1400" b="1" dirty="0"/>
            <a:t>1 </a:t>
          </a:r>
          <a:r>
            <a:rPr lang="pl-PL" sz="1400" b="1" dirty="0" smtClean="0"/>
            <a:t>841 677 191 </a:t>
          </a:r>
          <a:r>
            <a:rPr lang="pl-PL" sz="1400" b="1" dirty="0"/>
            <a:t>zł</a:t>
          </a:r>
        </a:p>
      </dgm:t>
    </dgm:pt>
    <dgm:pt modelId="{903134E9-25B1-4D4D-8CAE-96CE793D2CA4}" type="parTrans" cxnId="{2609B0CE-AAF0-4F65-B5AA-07C21DF88A7A}">
      <dgm:prSet/>
      <dgm:spPr/>
      <dgm:t>
        <a:bodyPr/>
        <a:lstStyle/>
        <a:p>
          <a:endParaRPr lang="pl-PL"/>
        </a:p>
      </dgm:t>
    </dgm:pt>
    <dgm:pt modelId="{2C25A669-68F3-4E43-BEBE-1E4955368E3E}" type="sibTrans" cxnId="{2609B0CE-AAF0-4F65-B5AA-07C21DF88A7A}">
      <dgm:prSet/>
      <dgm:spPr/>
      <dgm:t>
        <a:bodyPr/>
        <a:lstStyle/>
        <a:p>
          <a:endParaRPr lang="pl-PL"/>
        </a:p>
      </dgm:t>
    </dgm:pt>
    <dgm:pt modelId="{FEFB7C44-6458-4EAD-BD47-C05566679E1B}">
      <dgm:prSet phldrT="[Tekst]" custT="1"/>
      <dgm:spPr/>
      <dgm:t>
        <a:bodyPr anchor="ctr"/>
        <a:lstStyle/>
        <a:p>
          <a:r>
            <a:rPr lang="pl-PL" sz="1400" b="1" dirty="0" smtClean="0"/>
            <a:t>67,73%</a:t>
          </a:r>
          <a:r>
            <a:rPr lang="pl-PL" sz="1400" b="0" dirty="0" smtClean="0"/>
            <a:t> </a:t>
          </a:r>
          <a:r>
            <a:rPr lang="pl-PL" sz="1400" dirty="0">
              <a:latin typeface="Arial Narrow" panose="020B0606020202030204" pitchFamily="34" charset="0"/>
            </a:rPr>
            <a:t>alokacji </a:t>
          </a:r>
          <a:r>
            <a:rPr lang="pl-PL" sz="1400" b="0" dirty="0"/>
            <a:t>EFS</a:t>
          </a:r>
        </a:p>
      </dgm:t>
    </dgm:pt>
    <dgm:pt modelId="{C7999B3A-7501-488B-B37A-B79F01D26669}" type="parTrans" cxnId="{9F9B9F5B-8B07-46F8-A04F-6C3032F3A376}">
      <dgm:prSet/>
      <dgm:spPr/>
      <dgm:t>
        <a:bodyPr/>
        <a:lstStyle/>
        <a:p>
          <a:endParaRPr lang="pl-PL"/>
        </a:p>
      </dgm:t>
    </dgm:pt>
    <dgm:pt modelId="{A54C51AC-1590-480A-A390-66587971D73D}" type="sibTrans" cxnId="{9F9B9F5B-8B07-46F8-A04F-6C3032F3A376}">
      <dgm:prSet/>
      <dgm:spPr/>
      <dgm:t>
        <a:bodyPr/>
        <a:lstStyle/>
        <a:p>
          <a:endParaRPr lang="pl-PL"/>
        </a:p>
      </dgm:t>
    </dgm:pt>
    <dgm:pt modelId="{C40D575A-9409-4784-B662-2EF1B9942CA4}">
      <dgm:prSet phldrT="[Tekst]" custT="1"/>
      <dgm:spPr/>
      <dgm:t>
        <a:bodyPr anchor="ctr"/>
        <a:lstStyle/>
        <a:p>
          <a:pPr algn="l"/>
          <a:r>
            <a:rPr lang="pl-PL" sz="1400" b="0" dirty="0">
              <a:solidFill>
                <a:schemeClr val="tx1"/>
              </a:solidFill>
            </a:rPr>
            <a:t>na kwotę EFS                           </a:t>
          </a:r>
          <a:r>
            <a:rPr lang="pl-PL" sz="1400" b="1" dirty="0" smtClean="0">
              <a:solidFill>
                <a:schemeClr val="tx1"/>
              </a:solidFill>
            </a:rPr>
            <a:t>4 428 398 130 </a:t>
          </a:r>
          <a:r>
            <a:rPr lang="pl-PL" sz="1400" b="1" dirty="0">
              <a:solidFill>
                <a:schemeClr val="tx1"/>
              </a:solidFill>
            </a:rPr>
            <a:t>zł</a:t>
          </a:r>
        </a:p>
      </dgm:t>
    </dgm:pt>
    <dgm:pt modelId="{CB4040CD-FC4B-4915-9743-ACE3BE38E9E4}" type="parTrans" cxnId="{E4C61670-F60E-4788-A63A-FC9F8345B30E}">
      <dgm:prSet/>
      <dgm:spPr/>
      <dgm:t>
        <a:bodyPr/>
        <a:lstStyle/>
        <a:p>
          <a:endParaRPr lang="pl-PL"/>
        </a:p>
      </dgm:t>
    </dgm:pt>
    <dgm:pt modelId="{FCF1746F-8329-400A-9300-371AC1EA39C0}" type="sibTrans" cxnId="{E4C61670-F60E-4788-A63A-FC9F8345B30E}">
      <dgm:prSet/>
      <dgm:spPr/>
      <dgm:t>
        <a:bodyPr/>
        <a:lstStyle/>
        <a:p>
          <a:endParaRPr lang="pl-PL"/>
        </a:p>
      </dgm:t>
    </dgm:pt>
    <dgm:pt modelId="{1394F5B5-DC15-4882-9394-5D2AD69AB442}">
      <dgm:prSet phldrT="[Tekst]" custT="1"/>
      <dgm:spPr/>
      <dgm:t>
        <a:bodyPr anchor="ctr"/>
        <a:lstStyle/>
        <a:p>
          <a:r>
            <a:rPr lang="pl-PL" sz="1400" b="1" dirty="0">
              <a:latin typeface="+mj-lt"/>
            </a:rPr>
            <a:t>Projekty wybrane</a:t>
          </a:r>
        </a:p>
      </dgm:t>
    </dgm:pt>
    <dgm:pt modelId="{3D4B16D7-99E5-49B3-BA5D-022D4025401C}" type="sibTrans" cxnId="{432857CC-14DD-4B3E-BC89-9CC0F6EA1CED}">
      <dgm:prSet/>
      <dgm:spPr/>
      <dgm:t>
        <a:bodyPr/>
        <a:lstStyle/>
        <a:p>
          <a:endParaRPr lang="pl-PL"/>
        </a:p>
      </dgm:t>
    </dgm:pt>
    <dgm:pt modelId="{1903EEF5-2943-4EB5-8B21-037E32C46DA7}" type="parTrans" cxnId="{432857CC-14DD-4B3E-BC89-9CC0F6EA1CED}">
      <dgm:prSet/>
      <dgm:spPr/>
      <dgm:t>
        <a:bodyPr/>
        <a:lstStyle/>
        <a:p>
          <a:endParaRPr lang="pl-PL"/>
        </a:p>
      </dgm:t>
    </dgm:pt>
    <dgm:pt modelId="{3F2BB661-6D35-44EA-A701-C4E66C66E3EA}">
      <dgm:prSet phldrT="[Tekst]" custT="1"/>
      <dgm:spPr/>
      <dgm:t>
        <a:bodyPr anchor="ctr"/>
        <a:lstStyle/>
        <a:p>
          <a:r>
            <a:rPr lang="pl-PL" sz="1400" b="1" dirty="0">
              <a:latin typeface="+mj-lt"/>
            </a:rPr>
            <a:t>Nabory zakończone</a:t>
          </a:r>
        </a:p>
      </dgm:t>
    </dgm:pt>
    <dgm:pt modelId="{9AA37DDA-2389-4CD4-B4CC-6DD8F91DB91A}" type="sibTrans" cxnId="{70F2783D-C612-4801-8C3A-6536E5CD2069}">
      <dgm:prSet/>
      <dgm:spPr/>
      <dgm:t>
        <a:bodyPr anchor="ctr"/>
        <a:lstStyle/>
        <a:p>
          <a:endParaRPr lang="pl-PL" sz="1400"/>
        </a:p>
      </dgm:t>
    </dgm:pt>
    <dgm:pt modelId="{0C6A5DB8-D48D-446C-8854-FD751220CC16}" type="parTrans" cxnId="{70F2783D-C612-4801-8C3A-6536E5CD2069}">
      <dgm:prSet/>
      <dgm:spPr/>
      <dgm:t>
        <a:bodyPr/>
        <a:lstStyle/>
        <a:p>
          <a:endParaRPr lang="pl-PL"/>
        </a:p>
      </dgm:t>
    </dgm:pt>
    <dgm:pt modelId="{E5A589F1-1615-4F92-AEB9-F4DA226CD882}">
      <dgm:prSet phldrT="[Tekst]" custT="1"/>
      <dgm:spPr/>
      <dgm:t>
        <a:bodyPr anchor="ctr"/>
        <a:lstStyle/>
        <a:p>
          <a:r>
            <a:rPr lang="pl-PL" sz="1400" b="1" dirty="0"/>
            <a:t>1 </a:t>
          </a:r>
          <a:r>
            <a:rPr lang="pl-PL" sz="1400" b="1" dirty="0" smtClean="0"/>
            <a:t>307 </a:t>
          </a:r>
          <a:r>
            <a:rPr lang="pl-PL" sz="1400" b="0" dirty="0" smtClean="0"/>
            <a:t>projektów</a:t>
          </a:r>
          <a:endParaRPr lang="pl-PL" sz="1400" b="0" dirty="0"/>
        </a:p>
      </dgm:t>
    </dgm:pt>
    <dgm:pt modelId="{EEE420E7-BB67-4C92-B52C-87BEC43B7D08}" type="parTrans" cxnId="{69408DC7-6BE0-4D66-977D-35E694737BCA}">
      <dgm:prSet/>
      <dgm:spPr/>
      <dgm:t>
        <a:bodyPr/>
        <a:lstStyle/>
        <a:p>
          <a:endParaRPr lang="pl-PL"/>
        </a:p>
      </dgm:t>
    </dgm:pt>
    <dgm:pt modelId="{326DA864-95C0-4EFC-9363-9878CF07B3FD}" type="sibTrans" cxnId="{69408DC7-6BE0-4D66-977D-35E694737BCA}">
      <dgm:prSet/>
      <dgm:spPr/>
      <dgm:t>
        <a:bodyPr/>
        <a:lstStyle/>
        <a:p>
          <a:endParaRPr lang="pl-PL"/>
        </a:p>
      </dgm:t>
    </dgm:pt>
    <dgm:pt modelId="{1A657377-0A18-4C77-8B07-0524BFEB85AD}">
      <dgm:prSet phldrT="[Tekst]" custT="1"/>
      <dgm:spPr/>
      <dgm:t>
        <a:bodyPr anchor="ctr"/>
        <a:lstStyle/>
        <a:p>
          <a:pPr algn="l"/>
          <a:r>
            <a:rPr lang="pl-PL" sz="1400" b="1" dirty="0" smtClean="0">
              <a:solidFill>
                <a:schemeClr val="tx1"/>
              </a:solidFill>
            </a:rPr>
            <a:t>134</a:t>
          </a:r>
          <a:r>
            <a:rPr lang="pl-PL" sz="1400" b="0" dirty="0" smtClean="0">
              <a:solidFill>
                <a:schemeClr val="tx1"/>
              </a:solidFill>
            </a:rPr>
            <a:t> nabory</a:t>
          </a:r>
          <a:endParaRPr lang="pl-PL" sz="1400" b="0" dirty="0">
            <a:solidFill>
              <a:schemeClr val="tx1"/>
            </a:solidFill>
          </a:endParaRPr>
        </a:p>
      </dgm:t>
    </dgm:pt>
    <dgm:pt modelId="{881C0F7B-F5AA-4286-9469-E7CBCBD7541B}" type="parTrans" cxnId="{A67DC77B-1D59-4218-8569-5D8505B280D0}">
      <dgm:prSet/>
      <dgm:spPr/>
      <dgm:t>
        <a:bodyPr/>
        <a:lstStyle/>
        <a:p>
          <a:endParaRPr lang="pl-PL"/>
        </a:p>
      </dgm:t>
    </dgm:pt>
    <dgm:pt modelId="{0DD6EC4E-2DF7-4F11-AEE8-DCD3F59F4B84}" type="sibTrans" cxnId="{A67DC77B-1D59-4218-8569-5D8505B280D0}">
      <dgm:prSet/>
      <dgm:spPr/>
      <dgm:t>
        <a:bodyPr/>
        <a:lstStyle/>
        <a:p>
          <a:endParaRPr lang="pl-PL"/>
        </a:p>
      </dgm:t>
    </dgm:pt>
    <dgm:pt modelId="{9C951921-D36E-459F-B971-9BAFE928865B}">
      <dgm:prSet phldrT="[Tekst]" custT="1"/>
      <dgm:spPr/>
      <dgm:t>
        <a:bodyPr anchor="ctr"/>
        <a:lstStyle/>
        <a:p>
          <a:r>
            <a:rPr lang="pl-PL" sz="1400" b="1" dirty="0" smtClean="0"/>
            <a:t>135</a:t>
          </a:r>
          <a:r>
            <a:rPr lang="pl-PL" sz="1400" b="0" dirty="0" smtClean="0"/>
            <a:t> </a:t>
          </a:r>
          <a:r>
            <a:rPr lang="pl-PL" sz="1400" b="0" dirty="0"/>
            <a:t>naborów</a:t>
          </a:r>
        </a:p>
      </dgm:t>
    </dgm:pt>
    <dgm:pt modelId="{BEDA2EA9-6894-474E-A820-5AD62E336402}" type="parTrans" cxnId="{91609F54-55EA-40F8-8910-113CA632354D}">
      <dgm:prSet/>
      <dgm:spPr/>
      <dgm:t>
        <a:bodyPr/>
        <a:lstStyle/>
        <a:p>
          <a:endParaRPr lang="pl-PL"/>
        </a:p>
      </dgm:t>
    </dgm:pt>
    <dgm:pt modelId="{2C0B89F7-78B3-44E6-9C4D-E2FE7C89A9A6}" type="sibTrans" cxnId="{91609F54-55EA-40F8-8910-113CA632354D}">
      <dgm:prSet/>
      <dgm:spPr/>
      <dgm:t>
        <a:bodyPr/>
        <a:lstStyle/>
        <a:p>
          <a:endParaRPr lang="pl-PL"/>
        </a:p>
      </dgm:t>
    </dgm:pt>
    <dgm:pt modelId="{46A90A88-D7EA-475E-83BE-E19899B10189}" type="pres">
      <dgm:prSet presAssocID="{8C3E3E36-0DBD-43B0-8504-58E2764C74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1A7B59-9E3B-4E39-B2F7-8D74A48ED4FF}" type="pres">
      <dgm:prSet presAssocID="{8C3E3E36-0DBD-43B0-8504-58E2764C749D}" presName="tSp" presStyleCnt="0"/>
      <dgm:spPr/>
    </dgm:pt>
    <dgm:pt modelId="{908621FA-FEDC-447F-8C15-6399EEC1A47D}" type="pres">
      <dgm:prSet presAssocID="{8C3E3E36-0DBD-43B0-8504-58E2764C749D}" presName="bSp" presStyleCnt="0"/>
      <dgm:spPr/>
    </dgm:pt>
    <dgm:pt modelId="{79B0B7ED-3ED9-4A9C-BA09-4198C42EDDE5}" type="pres">
      <dgm:prSet presAssocID="{8C3E3E36-0DBD-43B0-8504-58E2764C749D}" presName="process" presStyleCnt="0"/>
      <dgm:spPr/>
    </dgm:pt>
    <dgm:pt modelId="{9C1A734D-D3F8-47BF-A902-5FE1F7B1EFCB}" type="pres">
      <dgm:prSet presAssocID="{CE3E6CBD-0080-4042-82A0-7FF0615923FC}" presName="composite1" presStyleCnt="0"/>
      <dgm:spPr/>
    </dgm:pt>
    <dgm:pt modelId="{F56F5110-9DBF-4B87-85B5-83EF6817D6D4}" type="pres">
      <dgm:prSet presAssocID="{CE3E6CBD-0080-4042-82A0-7FF0615923FC}" presName="dummyNode1" presStyleLbl="node1" presStyleIdx="0" presStyleCnt="3"/>
      <dgm:spPr/>
    </dgm:pt>
    <dgm:pt modelId="{BE45640C-E73B-49E4-AD7B-2EB4560C6DED}" type="pres">
      <dgm:prSet presAssocID="{CE3E6CBD-0080-4042-82A0-7FF0615923FC}" presName="childNode1" presStyleLbl="bgAcc1" presStyleIdx="0" presStyleCnt="3" custScaleX="113830" custScaleY="1252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D2E98CD-1D90-42F8-B37E-0347CC99144B}" type="pres">
      <dgm:prSet presAssocID="{CE3E6CBD-0080-4042-82A0-7FF0615923F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1356B-4A6E-4E62-B3CC-8C3D001980F5}" type="pres">
      <dgm:prSet presAssocID="{CE3E6CBD-0080-4042-82A0-7FF0615923FC}" presName="parentNode1" presStyleLbl="node1" presStyleIdx="0" presStyleCnt="3" custScaleX="121000" custScaleY="121000" custLinFactNeighborX="1593" custLinFactNeighborY="1953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F9F79EE-2ECD-409D-9A80-046CB94C0F08}" type="pres">
      <dgm:prSet presAssocID="{CE3E6CBD-0080-4042-82A0-7FF0615923FC}" presName="connSite1" presStyleCnt="0"/>
      <dgm:spPr/>
    </dgm:pt>
    <dgm:pt modelId="{5003586B-2F18-4BD0-BCAE-FD9ACDCFC76E}" type="pres">
      <dgm:prSet presAssocID="{0190DA1B-EA89-41E3-8A81-7C31BD34D328}" presName="Name9" presStyleLbl="sibTrans2D1" presStyleIdx="0" presStyleCnt="2"/>
      <dgm:spPr/>
      <dgm:t>
        <a:bodyPr/>
        <a:lstStyle/>
        <a:p>
          <a:endParaRPr lang="pl-PL"/>
        </a:p>
      </dgm:t>
    </dgm:pt>
    <dgm:pt modelId="{B16A2ADE-5258-441C-889E-441BE4419891}" type="pres">
      <dgm:prSet presAssocID="{3F2BB661-6D35-44EA-A701-C4E66C66E3EA}" presName="composite2" presStyleCnt="0"/>
      <dgm:spPr/>
    </dgm:pt>
    <dgm:pt modelId="{9E1D55B2-C220-4D1E-A745-5AF644A3B296}" type="pres">
      <dgm:prSet presAssocID="{3F2BB661-6D35-44EA-A701-C4E66C66E3EA}" presName="dummyNode2" presStyleLbl="node1" presStyleIdx="0" presStyleCnt="3"/>
      <dgm:spPr/>
    </dgm:pt>
    <dgm:pt modelId="{DE956CB6-2613-497D-AEDB-BE73576B3177}" type="pres">
      <dgm:prSet presAssocID="{3F2BB661-6D35-44EA-A701-C4E66C66E3EA}" presName="childNode2" presStyleLbl="bgAcc1" presStyleIdx="1" presStyleCnt="3" custScaleX="115436" custScaleY="1417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4BCE59B-CE32-4EE2-AAA7-C7D8F85AAE37}" type="pres">
      <dgm:prSet presAssocID="{3F2BB661-6D35-44EA-A701-C4E66C66E3EA}" presName="childNode2tx" presStyleLbl="b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AACB7D0-0369-4F70-AB87-EE1ED85547B1}" type="pres">
      <dgm:prSet presAssocID="{3F2BB661-6D35-44EA-A701-C4E66C66E3EA}" presName="parentNode2" presStyleLbl="node1" presStyleIdx="1" presStyleCnt="3" custScaleX="121000" custScaleY="121000" custLinFactNeighborX="-1552" custLinFactNeighborY="-344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4FC1C03-DA9E-4909-8E47-FD0996FEFBDE}" type="pres">
      <dgm:prSet presAssocID="{3F2BB661-6D35-44EA-A701-C4E66C66E3EA}" presName="connSite2" presStyleCnt="0"/>
      <dgm:spPr/>
    </dgm:pt>
    <dgm:pt modelId="{F040042E-D66D-42F8-AD9C-48E8E41037BD}" type="pres">
      <dgm:prSet presAssocID="{9AA37DDA-2389-4CD4-B4CC-6DD8F91DB91A}" presName="Name18" presStyleLbl="sibTrans2D1" presStyleIdx="1" presStyleCnt="2" custLinFactNeighborX="-1715" custLinFactNeighborY="3574"/>
      <dgm:spPr/>
      <dgm:t>
        <a:bodyPr/>
        <a:lstStyle/>
        <a:p>
          <a:endParaRPr lang="pl-PL"/>
        </a:p>
      </dgm:t>
    </dgm:pt>
    <dgm:pt modelId="{FF566328-BBA0-4CD0-92A0-6FBEBC9AE270}" type="pres">
      <dgm:prSet presAssocID="{1394F5B5-DC15-4882-9394-5D2AD69AB442}" presName="composite1" presStyleCnt="0"/>
      <dgm:spPr/>
    </dgm:pt>
    <dgm:pt modelId="{5802C507-4AAB-49FA-934F-207BC4E597C8}" type="pres">
      <dgm:prSet presAssocID="{1394F5B5-DC15-4882-9394-5D2AD69AB442}" presName="dummyNode1" presStyleLbl="node1" presStyleIdx="1" presStyleCnt="3"/>
      <dgm:spPr/>
    </dgm:pt>
    <dgm:pt modelId="{4FCD299D-E85E-4736-A436-CED7674DF592}" type="pres">
      <dgm:prSet presAssocID="{1394F5B5-DC15-4882-9394-5D2AD69AB442}" presName="childNode1" presStyleLbl="bgAcc1" presStyleIdx="2" presStyleCnt="3" custScaleY="125955" custLinFactNeighborX="2887" custLinFactNeighborY="-126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DB964B0-FD43-4595-AF8F-BA394836D60E}" type="pres">
      <dgm:prSet presAssocID="{1394F5B5-DC15-4882-9394-5D2AD69AB442}" presName="childNode1tx" presStyleLbl="b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337CE9B-9901-40F7-B048-3910ABDDFC81}" type="pres">
      <dgm:prSet presAssocID="{1394F5B5-DC15-4882-9394-5D2AD69AB442}" presName="parentNode1" presStyleLbl="node1" presStyleIdx="2" presStyleCnt="3" custScaleX="121000" custScaleY="121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BD983D8-5E11-42AE-A270-AF7EB37F5255}" type="pres">
      <dgm:prSet presAssocID="{1394F5B5-DC15-4882-9394-5D2AD69AB442}" presName="connSite1" presStyleCnt="0"/>
      <dgm:spPr/>
    </dgm:pt>
  </dgm:ptLst>
  <dgm:cxnLst>
    <dgm:cxn modelId="{9F9B9F5B-8B07-46F8-A04F-6C3032F3A376}" srcId="{1394F5B5-DC15-4882-9394-5D2AD69AB442}" destId="{FEFB7C44-6458-4EAD-BD47-C05566679E1B}" srcOrd="2" destOrd="0" parTransId="{C7999B3A-7501-488B-B37A-B79F01D26669}" sibTransId="{A54C51AC-1590-480A-A390-66587971D73D}"/>
    <dgm:cxn modelId="{5B40DF46-93F1-4E3D-91D1-FFBFD9BBCD93}" srcId="{8C3E3E36-0DBD-43B0-8504-58E2764C749D}" destId="{CE3E6CBD-0080-4042-82A0-7FF0615923FC}" srcOrd="0" destOrd="0" parTransId="{96216E9F-4F8C-4C5A-ADCB-841293DFBD69}" sibTransId="{0190DA1B-EA89-41E3-8A81-7C31BD34D328}"/>
    <dgm:cxn modelId="{DECE3C7A-7814-4B17-BDA5-B2F3F62A7854}" type="presOf" srcId="{3F2BB661-6D35-44EA-A701-C4E66C66E3EA}" destId="{FAACB7D0-0369-4F70-AB87-EE1ED85547B1}" srcOrd="0" destOrd="0" presId="urn:microsoft.com/office/officeart/2005/8/layout/hProcess4"/>
    <dgm:cxn modelId="{B58525E6-2BD2-4AE7-8693-2DA6D19C70A6}" type="presOf" srcId="{0AD1FB15-8364-4CDD-940E-B4C7B97825A7}" destId="{BE45640C-E73B-49E4-AD7B-2EB4560C6DED}" srcOrd="0" destOrd="2" presId="urn:microsoft.com/office/officeart/2005/8/layout/hProcess4"/>
    <dgm:cxn modelId="{A67DC77B-1D59-4218-8569-5D8505B280D0}" srcId="{3F2BB661-6D35-44EA-A701-C4E66C66E3EA}" destId="{1A657377-0A18-4C77-8B07-0524BFEB85AD}" srcOrd="0" destOrd="0" parTransId="{881C0F7B-F5AA-4286-9469-E7CBCBD7541B}" sibTransId="{0DD6EC4E-2DF7-4F11-AEE8-DCD3F59F4B84}"/>
    <dgm:cxn modelId="{13679A03-AE58-49DD-ADD1-5F0A81B7758F}" type="presOf" srcId="{F6A300E9-1998-495F-969D-5C106F71A602}" destId="{94BCE59B-CE32-4EE2-AAA7-C7D8F85AAE37}" srcOrd="1" destOrd="3" presId="urn:microsoft.com/office/officeart/2005/8/layout/hProcess4"/>
    <dgm:cxn modelId="{D1D1F43F-8D46-439D-A349-B4E144FB3495}" type="presOf" srcId="{1394F5B5-DC15-4882-9394-5D2AD69AB442}" destId="{D337CE9B-9901-40F7-B048-3910ABDDFC81}" srcOrd="0" destOrd="0" presId="urn:microsoft.com/office/officeart/2005/8/layout/hProcess4"/>
    <dgm:cxn modelId="{314C78A5-844B-4F6B-8D0D-4DE69ABFB226}" type="presOf" srcId="{C40D575A-9409-4784-B662-2EF1B9942CA4}" destId="{94BCE59B-CE32-4EE2-AAA7-C7D8F85AAE37}" srcOrd="1" destOrd="2" presId="urn:microsoft.com/office/officeart/2005/8/layout/hProcess4"/>
    <dgm:cxn modelId="{2EA31CC8-085E-41E8-9BCD-0DF2848191CB}" type="presOf" srcId="{9C951921-D36E-459F-B971-9BAFE928865B}" destId="{BE45640C-E73B-49E4-AD7B-2EB4560C6DED}" srcOrd="0" destOrd="0" presId="urn:microsoft.com/office/officeart/2005/8/layout/hProcess4"/>
    <dgm:cxn modelId="{9E20C0FB-896E-4E78-8305-2AEE553FEE5F}" type="presOf" srcId="{C40D575A-9409-4784-B662-2EF1B9942CA4}" destId="{DE956CB6-2613-497D-AEDB-BE73576B3177}" srcOrd="0" destOrd="2" presId="urn:microsoft.com/office/officeart/2005/8/layout/hProcess4"/>
    <dgm:cxn modelId="{70F2783D-C612-4801-8C3A-6536E5CD2069}" srcId="{8C3E3E36-0DBD-43B0-8504-58E2764C749D}" destId="{3F2BB661-6D35-44EA-A701-C4E66C66E3EA}" srcOrd="1" destOrd="0" parTransId="{0C6A5DB8-D48D-446C-8854-FD751220CC16}" sibTransId="{9AA37DDA-2389-4CD4-B4CC-6DD8F91DB91A}"/>
    <dgm:cxn modelId="{DA47F0CB-8FE6-489D-932C-89A01148A9D8}" type="presOf" srcId="{FEFB7C44-6458-4EAD-BD47-C05566679E1B}" destId="{4DB964B0-FD43-4595-AF8F-BA394836D60E}" srcOrd="1" destOrd="2" presId="urn:microsoft.com/office/officeart/2005/8/layout/hProcess4"/>
    <dgm:cxn modelId="{02E12153-8EAA-4695-849A-7B168DF38EA9}" type="presOf" srcId="{C116935C-9481-4FFD-AD23-CEC241B31B4A}" destId="{DE956CB6-2613-497D-AEDB-BE73576B3177}" srcOrd="0" destOrd="1" presId="urn:microsoft.com/office/officeart/2005/8/layout/hProcess4"/>
    <dgm:cxn modelId="{929911E9-9616-4217-8559-4380501271F7}" type="presOf" srcId="{9AA37DDA-2389-4CD4-B4CC-6DD8F91DB91A}" destId="{F040042E-D66D-42F8-AD9C-48E8E41037BD}" srcOrd="0" destOrd="0" presId="urn:microsoft.com/office/officeart/2005/8/layout/hProcess4"/>
    <dgm:cxn modelId="{14F16268-C0F6-4076-8498-78A8FCF0507E}" srcId="{3F2BB661-6D35-44EA-A701-C4E66C66E3EA}" destId="{F6A300E9-1998-495F-969D-5C106F71A602}" srcOrd="3" destOrd="0" parTransId="{1B9021A1-7A65-4B51-9F38-14C02D945FCB}" sibTransId="{2E0FAB59-1794-4E15-BD20-923E65C766F2}"/>
    <dgm:cxn modelId="{0CE2C3CF-02CF-4D6F-9402-AD5E75632FFD}" type="presOf" srcId="{E5A589F1-1615-4F92-AEB9-F4DA226CD882}" destId="{4DB964B0-FD43-4595-AF8F-BA394836D60E}" srcOrd="1" destOrd="0" presId="urn:microsoft.com/office/officeart/2005/8/layout/hProcess4"/>
    <dgm:cxn modelId="{A06A009D-3979-4025-8410-E586042F1219}" type="presOf" srcId="{8C3E3E36-0DBD-43B0-8504-58E2764C749D}" destId="{46A90A88-D7EA-475E-83BE-E19899B10189}" srcOrd="0" destOrd="0" presId="urn:microsoft.com/office/officeart/2005/8/layout/hProcess4"/>
    <dgm:cxn modelId="{E4C61670-F60E-4788-A63A-FC9F8345B30E}" srcId="{3F2BB661-6D35-44EA-A701-C4E66C66E3EA}" destId="{C40D575A-9409-4784-B662-2EF1B9942CA4}" srcOrd="2" destOrd="0" parTransId="{CB4040CD-FC4B-4915-9743-ACE3BE38E9E4}" sibTransId="{FCF1746F-8329-400A-9300-371AC1EA39C0}"/>
    <dgm:cxn modelId="{868E7A11-3F11-4EC2-BC17-9C978ADBC317}" type="presOf" srcId="{F6A300E9-1998-495F-969D-5C106F71A602}" destId="{DE956CB6-2613-497D-AEDB-BE73576B3177}" srcOrd="0" destOrd="3" presId="urn:microsoft.com/office/officeart/2005/8/layout/hProcess4"/>
    <dgm:cxn modelId="{7FF870B4-9C7F-4821-A61C-CC4204ECF86D}" srcId="{CE3E6CBD-0080-4042-82A0-7FF0615923FC}" destId="{9A653523-D109-4C7B-8376-06A13A37B1F6}" srcOrd="1" destOrd="0" parTransId="{E76CE8BA-3296-418C-B8B9-FCC081F69F4A}" sibTransId="{5F5758F7-CE1B-4483-AB5D-640B616A971F}"/>
    <dgm:cxn modelId="{458A7D33-5FF6-4229-B0B8-E34B2F5C83A2}" type="presOf" srcId="{C116935C-9481-4FFD-AD23-CEC241B31B4A}" destId="{94BCE59B-CE32-4EE2-AAA7-C7D8F85AAE37}" srcOrd="1" destOrd="1" presId="urn:microsoft.com/office/officeart/2005/8/layout/hProcess4"/>
    <dgm:cxn modelId="{8DB8C7E0-6CC0-49AD-B91B-B51D7449C680}" type="presOf" srcId="{FEFB7C44-6458-4EAD-BD47-C05566679E1B}" destId="{4FCD299D-E85E-4736-A436-CED7674DF592}" srcOrd="0" destOrd="2" presId="urn:microsoft.com/office/officeart/2005/8/layout/hProcess4"/>
    <dgm:cxn modelId="{5EE88F67-E70C-4D83-88CF-2EF3469B6048}" type="presOf" srcId="{CE3E6CBD-0080-4042-82A0-7FF0615923FC}" destId="{7D61356B-4A6E-4E62-B3CC-8C3D001980F5}" srcOrd="0" destOrd="0" presId="urn:microsoft.com/office/officeart/2005/8/layout/hProcess4"/>
    <dgm:cxn modelId="{69408DC7-6BE0-4D66-977D-35E694737BCA}" srcId="{1394F5B5-DC15-4882-9394-5D2AD69AB442}" destId="{E5A589F1-1615-4F92-AEB9-F4DA226CD882}" srcOrd="0" destOrd="0" parTransId="{EEE420E7-BB67-4C92-B52C-87BEC43B7D08}" sibTransId="{326DA864-95C0-4EFC-9363-9878CF07B3FD}"/>
    <dgm:cxn modelId="{27D0F4EA-1EE1-4C00-9595-DF5A187B5BBB}" type="presOf" srcId="{1A657377-0A18-4C77-8B07-0524BFEB85AD}" destId="{DE956CB6-2613-497D-AEDB-BE73576B3177}" srcOrd="0" destOrd="0" presId="urn:microsoft.com/office/officeart/2005/8/layout/hProcess4"/>
    <dgm:cxn modelId="{9B2249B0-036B-40AC-8D0E-B610186B2A98}" srcId="{CE3E6CBD-0080-4042-82A0-7FF0615923FC}" destId="{0AD1FB15-8364-4CDD-940E-B4C7B97825A7}" srcOrd="2" destOrd="0" parTransId="{90630520-D674-4645-B5D3-7C08FDC8E23D}" sibTransId="{5BAC70B2-77B2-4ED2-A436-97650DCBE96B}"/>
    <dgm:cxn modelId="{E40A6DD9-0755-4456-9486-AA7831831D03}" type="presOf" srcId="{5921476B-8184-4D58-AFC7-E5F3338FEDC8}" destId="{4FCD299D-E85E-4736-A436-CED7674DF592}" srcOrd="0" destOrd="1" presId="urn:microsoft.com/office/officeart/2005/8/layout/hProcess4"/>
    <dgm:cxn modelId="{8C5E01C7-9D66-479F-B07A-B70828BBE2BD}" type="presOf" srcId="{E5A589F1-1615-4F92-AEB9-F4DA226CD882}" destId="{4FCD299D-E85E-4736-A436-CED7674DF592}" srcOrd="0" destOrd="0" presId="urn:microsoft.com/office/officeart/2005/8/layout/hProcess4"/>
    <dgm:cxn modelId="{178C3A88-069E-480B-A3AC-2B7B42BA3159}" type="presOf" srcId="{0AD1FB15-8364-4CDD-940E-B4C7B97825A7}" destId="{3D2E98CD-1D90-42F8-B37E-0347CC99144B}" srcOrd="1" destOrd="2" presId="urn:microsoft.com/office/officeart/2005/8/layout/hProcess4"/>
    <dgm:cxn modelId="{399EDDC2-B5B0-432B-AB86-48804ACDAABF}" type="presOf" srcId="{5921476B-8184-4D58-AFC7-E5F3338FEDC8}" destId="{4DB964B0-FD43-4595-AF8F-BA394836D60E}" srcOrd="1" destOrd="1" presId="urn:microsoft.com/office/officeart/2005/8/layout/hProcess4"/>
    <dgm:cxn modelId="{CCF22453-E626-4FDA-A16B-1EC715072164}" type="presOf" srcId="{9A653523-D109-4C7B-8376-06A13A37B1F6}" destId="{BE45640C-E73B-49E4-AD7B-2EB4560C6DED}" srcOrd="0" destOrd="1" presId="urn:microsoft.com/office/officeart/2005/8/layout/hProcess4"/>
    <dgm:cxn modelId="{E6F614F6-3AF6-443D-8894-526975792C59}" type="presOf" srcId="{9C951921-D36E-459F-B971-9BAFE928865B}" destId="{3D2E98CD-1D90-42F8-B37E-0347CC99144B}" srcOrd="1" destOrd="0" presId="urn:microsoft.com/office/officeart/2005/8/layout/hProcess4"/>
    <dgm:cxn modelId="{06DC5B70-0881-4C70-89B2-3B578A2DB871}" type="presOf" srcId="{1A657377-0A18-4C77-8B07-0524BFEB85AD}" destId="{94BCE59B-CE32-4EE2-AAA7-C7D8F85AAE37}" srcOrd="1" destOrd="0" presId="urn:microsoft.com/office/officeart/2005/8/layout/hProcess4"/>
    <dgm:cxn modelId="{935D7666-BE2E-4F96-B09C-4F2B6C12F7A2}" type="presOf" srcId="{9A653523-D109-4C7B-8376-06A13A37B1F6}" destId="{3D2E98CD-1D90-42F8-B37E-0347CC99144B}" srcOrd="1" destOrd="1" presId="urn:microsoft.com/office/officeart/2005/8/layout/hProcess4"/>
    <dgm:cxn modelId="{92E16E25-9026-465F-A167-9400AC1CA20D}" type="presOf" srcId="{0190DA1B-EA89-41E3-8A81-7C31BD34D328}" destId="{5003586B-2F18-4BD0-BCAE-FD9ACDCFC76E}" srcOrd="0" destOrd="0" presId="urn:microsoft.com/office/officeart/2005/8/layout/hProcess4"/>
    <dgm:cxn modelId="{2609B0CE-AAF0-4F65-B5AA-07C21DF88A7A}" srcId="{1394F5B5-DC15-4882-9394-5D2AD69AB442}" destId="{5921476B-8184-4D58-AFC7-E5F3338FEDC8}" srcOrd="1" destOrd="0" parTransId="{903134E9-25B1-4D4D-8CAE-96CE793D2CA4}" sibTransId="{2C25A669-68F3-4E43-BEBE-1E4955368E3E}"/>
    <dgm:cxn modelId="{961D10B4-6D6C-432A-BC8D-A4A3EB4445F7}" srcId="{3F2BB661-6D35-44EA-A701-C4E66C66E3EA}" destId="{C116935C-9481-4FFD-AD23-CEC241B31B4A}" srcOrd="1" destOrd="0" parTransId="{506D5CA0-0F1D-4C46-87A3-045BB23CFCB1}" sibTransId="{CBE66BF5-438D-40EC-BD11-719CC2C07152}"/>
    <dgm:cxn modelId="{432857CC-14DD-4B3E-BC89-9CC0F6EA1CED}" srcId="{8C3E3E36-0DBD-43B0-8504-58E2764C749D}" destId="{1394F5B5-DC15-4882-9394-5D2AD69AB442}" srcOrd="2" destOrd="0" parTransId="{1903EEF5-2943-4EB5-8B21-037E32C46DA7}" sibTransId="{3D4B16D7-99E5-49B3-BA5D-022D4025401C}"/>
    <dgm:cxn modelId="{91609F54-55EA-40F8-8910-113CA632354D}" srcId="{CE3E6CBD-0080-4042-82A0-7FF0615923FC}" destId="{9C951921-D36E-459F-B971-9BAFE928865B}" srcOrd="0" destOrd="0" parTransId="{BEDA2EA9-6894-474E-A820-5AD62E336402}" sibTransId="{2C0B89F7-78B3-44E6-9C4D-E2FE7C89A9A6}"/>
    <dgm:cxn modelId="{70D4CE6A-C791-4767-AF40-C5AAA50E9986}" type="presParOf" srcId="{46A90A88-D7EA-475E-83BE-E19899B10189}" destId="{0E1A7B59-9E3B-4E39-B2F7-8D74A48ED4FF}" srcOrd="0" destOrd="0" presId="urn:microsoft.com/office/officeart/2005/8/layout/hProcess4"/>
    <dgm:cxn modelId="{53114899-6F96-4DFE-8F9A-B2B3BDCFD78B}" type="presParOf" srcId="{46A90A88-D7EA-475E-83BE-E19899B10189}" destId="{908621FA-FEDC-447F-8C15-6399EEC1A47D}" srcOrd="1" destOrd="0" presId="urn:microsoft.com/office/officeart/2005/8/layout/hProcess4"/>
    <dgm:cxn modelId="{38B780AB-28CD-4F3E-93D4-EEFD0F24F2EA}" type="presParOf" srcId="{46A90A88-D7EA-475E-83BE-E19899B10189}" destId="{79B0B7ED-3ED9-4A9C-BA09-4198C42EDDE5}" srcOrd="2" destOrd="0" presId="urn:microsoft.com/office/officeart/2005/8/layout/hProcess4"/>
    <dgm:cxn modelId="{F521C880-A76A-442A-B4C4-05F735B0A26B}" type="presParOf" srcId="{79B0B7ED-3ED9-4A9C-BA09-4198C42EDDE5}" destId="{9C1A734D-D3F8-47BF-A902-5FE1F7B1EFCB}" srcOrd="0" destOrd="0" presId="urn:microsoft.com/office/officeart/2005/8/layout/hProcess4"/>
    <dgm:cxn modelId="{E4CC454A-AD49-451D-9F18-E749B3E10EB5}" type="presParOf" srcId="{9C1A734D-D3F8-47BF-A902-5FE1F7B1EFCB}" destId="{F56F5110-9DBF-4B87-85B5-83EF6817D6D4}" srcOrd="0" destOrd="0" presId="urn:microsoft.com/office/officeart/2005/8/layout/hProcess4"/>
    <dgm:cxn modelId="{AA5A69B5-9B50-4A5A-8B93-58168732A64D}" type="presParOf" srcId="{9C1A734D-D3F8-47BF-A902-5FE1F7B1EFCB}" destId="{BE45640C-E73B-49E4-AD7B-2EB4560C6DED}" srcOrd="1" destOrd="0" presId="urn:microsoft.com/office/officeart/2005/8/layout/hProcess4"/>
    <dgm:cxn modelId="{A9B422D0-F1C6-4061-A315-6EBE5174CAE1}" type="presParOf" srcId="{9C1A734D-D3F8-47BF-A902-5FE1F7B1EFCB}" destId="{3D2E98CD-1D90-42F8-B37E-0347CC99144B}" srcOrd="2" destOrd="0" presId="urn:microsoft.com/office/officeart/2005/8/layout/hProcess4"/>
    <dgm:cxn modelId="{3D9962A9-7879-49EE-8E3A-A15CFB02318B}" type="presParOf" srcId="{9C1A734D-D3F8-47BF-A902-5FE1F7B1EFCB}" destId="{7D61356B-4A6E-4E62-B3CC-8C3D001980F5}" srcOrd="3" destOrd="0" presId="urn:microsoft.com/office/officeart/2005/8/layout/hProcess4"/>
    <dgm:cxn modelId="{99B124C7-6BD5-401D-9185-DE296A5B497B}" type="presParOf" srcId="{9C1A734D-D3F8-47BF-A902-5FE1F7B1EFCB}" destId="{8F9F79EE-2ECD-409D-9A80-046CB94C0F08}" srcOrd="4" destOrd="0" presId="urn:microsoft.com/office/officeart/2005/8/layout/hProcess4"/>
    <dgm:cxn modelId="{FA22F163-A7FF-4563-8981-4F8C70317B7F}" type="presParOf" srcId="{79B0B7ED-3ED9-4A9C-BA09-4198C42EDDE5}" destId="{5003586B-2F18-4BD0-BCAE-FD9ACDCFC76E}" srcOrd="1" destOrd="0" presId="urn:microsoft.com/office/officeart/2005/8/layout/hProcess4"/>
    <dgm:cxn modelId="{4009C732-6271-412C-8B90-E6CAC42D78BD}" type="presParOf" srcId="{79B0B7ED-3ED9-4A9C-BA09-4198C42EDDE5}" destId="{B16A2ADE-5258-441C-889E-441BE4419891}" srcOrd="2" destOrd="0" presId="urn:microsoft.com/office/officeart/2005/8/layout/hProcess4"/>
    <dgm:cxn modelId="{3A8B0839-5384-4D3F-BC91-AC914CB04251}" type="presParOf" srcId="{B16A2ADE-5258-441C-889E-441BE4419891}" destId="{9E1D55B2-C220-4D1E-A745-5AF644A3B296}" srcOrd="0" destOrd="0" presId="urn:microsoft.com/office/officeart/2005/8/layout/hProcess4"/>
    <dgm:cxn modelId="{2FE963EE-2508-41CD-91DC-77283BC330EC}" type="presParOf" srcId="{B16A2ADE-5258-441C-889E-441BE4419891}" destId="{DE956CB6-2613-497D-AEDB-BE73576B3177}" srcOrd="1" destOrd="0" presId="urn:microsoft.com/office/officeart/2005/8/layout/hProcess4"/>
    <dgm:cxn modelId="{F56FD5AF-E93F-4F83-814C-2EC15614AA6E}" type="presParOf" srcId="{B16A2ADE-5258-441C-889E-441BE4419891}" destId="{94BCE59B-CE32-4EE2-AAA7-C7D8F85AAE37}" srcOrd="2" destOrd="0" presId="urn:microsoft.com/office/officeart/2005/8/layout/hProcess4"/>
    <dgm:cxn modelId="{15A31D19-986F-486C-BED7-86D08D72424A}" type="presParOf" srcId="{B16A2ADE-5258-441C-889E-441BE4419891}" destId="{FAACB7D0-0369-4F70-AB87-EE1ED85547B1}" srcOrd="3" destOrd="0" presId="urn:microsoft.com/office/officeart/2005/8/layout/hProcess4"/>
    <dgm:cxn modelId="{18BDCC01-9480-4FB7-BFAB-57DA46E0EE4F}" type="presParOf" srcId="{B16A2ADE-5258-441C-889E-441BE4419891}" destId="{D4FC1C03-DA9E-4909-8E47-FD0996FEFBDE}" srcOrd="4" destOrd="0" presId="urn:microsoft.com/office/officeart/2005/8/layout/hProcess4"/>
    <dgm:cxn modelId="{FCCFA827-C2BC-4929-8B2A-00A6AE4D7A2D}" type="presParOf" srcId="{79B0B7ED-3ED9-4A9C-BA09-4198C42EDDE5}" destId="{F040042E-D66D-42F8-AD9C-48E8E41037BD}" srcOrd="3" destOrd="0" presId="urn:microsoft.com/office/officeart/2005/8/layout/hProcess4"/>
    <dgm:cxn modelId="{BE4C1169-0714-4F2F-8295-2FB857B67361}" type="presParOf" srcId="{79B0B7ED-3ED9-4A9C-BA09-4198C42EDDE5}" destId="{FF566328-BBA0-4CD0-92A0-6FBEBC9AE270}" srcOrd="4" destOrd="0" presId="urn:microsoft.com/office/officeart/2005/8/layout/hProcess4"/>
    <dgm:cxn modelId="{403BA72E-F335-4D4D-BE56-2D914F6D7A4C}" type="presParOf" srcId="{FF566328-BBA0-4CD0-92A0-6FBEBC9AE270}" destId="{5802C507-4AAB-49FA-934F-207BC4E597C8}" srcOrd="0" destOrd="0" presId="urn:microsoft.com/office/officeart/2005/8/layout/hProcess4"/>
    <dgm:cxn modelId="{0CA79554-8E86-4C66-B34D-388733FB2AC1}" type="presParOf" srcId="{FF566328-BBA0-4CD0-92A0-6FBEBC9AE270}" destId="{4FCD299D-E85E-4736-A436-CED7674DF592}" srcOrd="1" destOrd="0" presId="urn:microsoft.com/office/officeart/2005/8/layout/hProcess4"/>
    <dgm:cxn modelId="{09484CBA-75CA-4EB5-B959-C42FB1846E5F}" type="presParOf" srcId="{FF566328-BBA0-4CD0-92A0-6FBEBC9AE270}" destId="{4DB964B0-FD43-4595-AF8F-BA394836D60E}" srcOrd="2" destOrd="0" presId="urn:microsoft.com/office/officeart/2005/8/layout/hProcess4"/>
    <dgm:cxn modelId="{C9BB478B-E076-4821-99EF-BACF4EF3D038}" type="presParOf" srcId="{FF566328-BBA0-4CD0-92A0-6FBEBC9AE270}" destId="{D337CE9B-9901-40F7-B048-3910ABDDFC81}" srcOrd="3" destOrd="0" presId="urn:microsoft.com/office/officeart/2005/8/layout/hProcess4"/>
    <dgm:cxn modelId="{B4BC5B76-ECE4-4043-B723-6A4F1CA1F430}" type="presParOf" srcId="{FF566328-BBA0-4CD0-92A0-6FBEBC9AE270}" destId="{8BD983D8-5E11-42AE-A270-AF7EB37F5255}" srcOrd="4" destOrd="0" presId="urn:microsoft.com/office/officeart/2005/8/layout/h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cap="sq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40D89-156A-484E-BE30-F4E467E23292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C0E4E84-E997-4A31-9576-CA81268507A1}">
      <dgm:prSet custT="1"/>
      <dgm:spPr/>
      <dgm:t>
        <a:bodyPr/>
        <a:lstStyle/>
        <a:p>
          <a:pPr rtl="0"/>
          <a:r>
            <a:rPr lang="pl-PL" sz="1400" b="1" dirty="0">
              <a:latin typeface="+mn-lt"/>
            </a:rPr>
            <a:t>Podpisane umowy </a:t>
          </a:r>
        </a:p>
        <a:p>
          <a:pPr rtl="0"/>
          <a:r>
            <a:rPr lang="pl-PL" sz="1400" b="1" dirty="0">
              <a:latin typeface="+mn-lt"/>
            </a:rPr>
            <a:t>o dofinansowanie</a:t>
          </a:r>
          <a:endParaRPr lang="pl-PL" sz="1400" dirty="0">
            <a:latin typeface="+mn-lt"/>
          </a:endParaRPr>
        </a:p>
      </dgm:t>
    </dgm:pt>
    <dgm:pt modelId="{EDEB321B-81EA-4A18-9DAA-515C6D12F8E8}" type="parTrans" cxnId="{DCC8D7DA-22AB-47A7-82D6-E001D51FCFD2}">
      <dgm:prSet/>
      <dgm:spPr/>
      <dgm:t>
        <a:bodyPr/>
        <a:lstStyle/>
        <a:p>
          <a:endParaRPr lang="pl-PL"/>
        </a:p>
      </dgm:t>
    </dgm:pt>
    <dgm:pt modelId="{91F39BB3-EDFB-4991-A45C-C8C26F6B843F}" type="sibTrans" cxnId="{DCC8D7DA-22AB-47A7-82D6-E001D51FCFD2}">
      <dgm:prSet/>
      <dgm:spPr/>
      <dgm:t>
        <a:bodyPr/>
        <a:lstStyle/>
        <a:p>
          <a:endParaRPr lang="pl-PL" sz="1400">
            <a:latin typeface="Arial Narrow" panose="020B0606020202030204" pitchFamily="34" charset="0"/>
          </a:endParaRPr>
        </a:p>
      </dgm:t>
    </dgm:pt>
    <dgm:pt modelId="{BF91A7D2-BEC7-48C3-90C4-116D76D0AB39}">
      <dgm:prSet custT="1"/>
      <dgm:spPr/>
      <dgm:t>
        <a:bodyPr/>
        <a:lstStyle/>
        <a:p>
          <a:pPr rtl="0"/>
          <a:r>
            <a:rPr lang="pl-PL" sz="1400" b="1" dirty="0">
              <a:latin typeface="+mn-lt"/>
            </a:rPr>
            <a:t>Wnioski </a:t>
          </a:r>
        </a:p>
        <a:p>
          <a:pPr rtl="0"/>
          <a:r>
            <a:rPr lang="pl-PL" sz="1400" b="1" dirty="0">
              <a:latin typeface="+mn-lt"/>
            </a:rPr>
            <a:t>o płatność</a:t>
          </a:r>
          <a:endParaRPr lang="pl-PL" sz="1400" dirty="0">
            <a:latin typeface="+mn-lt"/>
          </a:endParaRPr>
        </a:p>
      </dgm:t>
    </dgm:pt>
    <dgm:pt modelId="{675AEDE2-50BB-43B8-9FDD-E86626DF7D07}" type="parTrans" cxnId="{B57E3096-5FEE-4FDF-9448-9B37120B1152}">
      <dgm:prSet/>
      <dgm:spPr/>
      <dgm:t>
        <a:bodyPr/>
        <a:lstStyle/>
        <a:p>
          <a:endParaRPr lang="pl-PL"/>
        </a:p>
      </dgm:t>
    </dgm:pt>
    <dgm:pt modelId="{38B426AA-1244-4E13-A0A1-CD89EC081E9F}" type="sibTrans" cxnId="{B57E3096-5FEE-4FDF-9448-9B37120B1152}">
      <dgm:prSet/>
      <dgm:spPr/>
      <dgm:t>
        <a:bodyPr/>
        <a:lstStyle/>
        <a:p>
          <a:endParaRPr lang="pl-PL" sz="1400">
            <a:latin typeface="Arial Narrow" panose="020B0606020202030204" pitchFamily="34" charset="0"/>
          </a:endParaRPr>
        </a:p>
      </dgm:t>
    </dgm:pt>
    <dgm:pt modelId="{359463AF-B60A-480A-B0E7-38DD54657424}">
      <dgm:prSet custT="1"/>
      <dgm:spPr/>
      <dgm:t>
        <a:bodyPr/>
        <a:lstStyle/>
        <a:p>
          <a:pPr rtl="0"/>
          <a:r>
            <a:rPr lang="pl-PL" sz="1400" b="1" dirty="0">
              <a:latin typeface="+mn-lt"/>
            </a:rPr>
            <a:t>Certyfikacja wydatków </a:t>
          </a:r>
        </a:p>
        <a:p>
          <a:pPr rtl="0"/>
          <a:r>
            <a:rPr lang="pl-PL" sz="1400" b="1" dirty="0">
              <a:latin typeface="+mn-lt"/>
            </a:rPr>
            <a:t>do Komisji Europejskiej</a:t>
          </a:r>
          <a:endParaRPr lang="pl-PL" sz="1400" dirty="0">
            <a:latin typeface="+mn-lt"/>
          </a:endParaRPr>
        </a:p>
      </dgm:t>
    </dgm:pt>
    <dgm:pt modelId="{C9BD5DA1-3798-452C-B3DA-2E320AD23D87}" type="parTrans" cxnId="{70515ECE-3A77-4915-8071-FE97EAA3F6AC}">
      <dgm:prSet/>
      <dgm:spPr/>
      <dgm:t>
        <a:bodyPr/>
        <a:lstStyle/>
        <a:p>
          <a:endParaRPr lang="pl-PL"/>
        </a:p>
      </dgm:t>
    </dgm:pt>
    <dgm:pt modelId="{7FB10872-8427-4FAA-82E6-B133F980E38E}" type="sibTrans" cxnId="{70515ECE-3A77-4915-8071-FE97EAA3F6AC}">
      <dgm:prSet/>
      <dgm:spPr/>
      <dgm:t>
        <a:bodyPr/>
        <a:lstStyle/>
        <a:p>
          <a:endParaRPr lang="pl-PL"/>
        </a:p>
      </dgm:t>
    </dgm:pt>
    <dgm:pt modelId="{1028D455-CC30-40E5-96EF-0E35209DC3CD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b="1" dirty="0">
              <a:latin typeface="+mn-lt"/>
            </a:rPr>
            <a:t>1 </a:t>
          </a:r>
          <a:r>
            <a:rPr lang="pl-PL" sz="1400" b="1" dirty="0" smtClean="0">
              <a:latin typeface="+mn-lt"/>
            </a:rPr>
            <a:t>216 </a:t>
          </a:r>
          <a:r>
            <a:rPr lang="pl-PL" sz="1400" dirty="0" smtClean="0">
              <a:latin typeface="+mn-lt"/>
            </a:rPr>
            <a:t>umów</a:t>
          </a:r>
          <a:endParaRPr lang="pl-PL" sz="1400" dirty="0">
            <a:latin typeface="+mn-lt"/>
          </a:endParaRPr>
        </a:p>
      </dgm:t>
    </dgm:pt>
    <dgm:pt modelId="{FE4E4831-0A44-4270-82CE-B6554BC5FF87}" type="parTrans" cxnId="{D349FFCC-30E4-4F4F-9660-7CECAAD96FC0}">
      <dgm:prSet/>
      <dgm:spPr/>
      <dgm:t>
        <a:bodyPr/>
        <a:lstStyle/>
        <a:p>
          <a:endParaRPr lang="pl-PL"/>
        </a:p>
      </dgm:t>
    </dgm:pt>
    <dgm:pt modelId="{231B649D-282F-48DF-964F-0DCE88C2EF37}" type="sibTrans" cxnId="{D349FFCC-30E4-4F4F-9660-7CECAAD96FC0}">
      <dgm:prSet/>
      <dgm:spPr/>
      <dgm:t>
        <a:bodyPr/>
        <a:lstStyle/>
        <a:p>
          <a:endParaRPr lang="pl-PL"/>
        </a:p>
      </dgm:t>
    </dgm:pt>
    <dgm:pt modelId="{B3C02122-24E9-4F8D-9A9E-20D7F50C6C25}">
      <dgm:prSet custT="1"/>
      <dgm:spPr/>
      <dgm:t>
        <a:bodyPr/>
        <a:lstStyle/>
        <a:p>
          <a:pPr rtl="0"/>
          <a:r>
            <a:rPr lang="pl-PL" sz="1400" dirty="0">
              <a:latin typeface="+mn-lt"/>
            </a:rPr>
            <a:t>płatności EFS przekazane beneficjentom                     </a:t>
          </a:r>
          <a:r>
            <a:rPr lang="pl-PL" sz="1400" b="1" dirty="0" smtClean="0">
              <a:latin typeface="+mn-lt"/>
            </a:rPr>
            <a:t>922 278 068 zł</a:t>
          </a:r>
          <a:endParaRPr lang="pl-PL" sz="1400" b="1" dirty="0">
            <a:latin typeface="+mn-lt"/>
          </a:endParaRPr>
        </a:p>
      </dgm:t>
    </dgm:pt>
    <dgm:pt modelId="{74CDDB3A-8961-43DF-8F84-AE3EA35E5C04}" type="parTrans" cxnId="{F051B0C1-443D-43D4-A7CC-4FCC07A88BE3}">
      <dgm:prSet/>
      <dgm:spPr/>
      <dgm:t>
        <a:bodyPr/>
        <a:lstStyle/>
        <a:p>
          <a:endParaRPr lang="pl-PL"/>
        </a:p>
      </dgm:t>
    </dgm:pt>
    <dgm:pt modelId="{F97F8C68-1D93-4E22-8B45-5B3E05037FD0}" type="sibTrans" cxnId="{F051B0C1-443D-43D4-A7CC-4FCC07A88BE3}">
      <dgm:prSet/>
      <dgm:spPr/>
      <dgm:t>
        <a:bodyPr/>
        <a:lstStyle/>
        <a:p>
          <a:endParaRPr lang="pl-PL"/>
        </a:p>
      </dgm:t>
    </dgm:pt>
    <dgm:pt modelId="{E2A3CD74-A950-4C2F-9D85-367FC2D403AE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+mn-lt"/>
            </a:rPr>
            <a:t>194 733 158 </a:t>
          </a:r>
          <a:r>
            <a:rPr lang="pl-PL" sz="1400" b="0" dirty="0" smtClean="0">
              <a:solidFill>
                <a:schemeClr val="tx1"/>
              </a:solidFill>
              <a:latin typeface="+mn-lt"/>
            </a:rPr>
            <a:t>euro</a:t>
          </a:r>
          <a:endParaRPr lang="pl-PL" sz="1400" b="0" dirty="0">
            <a:solidFill>
              <a:schemeClr val="tx1"/>
            </a:solidFill>
            <a:latin typeface="+mn-lt"/>
          </a:endParaRPr>
        </a:p>
      </dgm:t>
    </dgm:pt>
    <dgm:pt modelId="{19EF4872-AA48-45D0-A9A1-F914EFC61727}" type="parTrans" cxnId="{8DB84324-32A1-409D-9785-CFCA96608782}">
      <dgm:prSet/>
      <dgm:spPr/>
      <dgm:t>
        <a:bodyPr/>
        <a:lstStyle/>
        <a:p>
          <a:endParaRPr lang="pl-PL"/>
        </a:p>
      </dgm:t>
    </dgm:pt>
    <dgm:pt modelId="{69C4DE6C-571B-4F50-8026-63C8DA128E65}" type="sibTrans" cxnId="{8DB84324-32A1-409D-9785-CFCA96608782}">
      <dgm:prSet/>
      <dgm:spPr/>
      <dgm:t>
        <a:bodyPr/>
        <a:lstStyle/>
        <a:p>
          <a:endParaRPr lang="pl-PL"/>
        </a:p>
      </dgm:t>
    </dgm:pt>
    <dgm:pt modelId="{E6C01216-3F9E-4EAF-9220-ADAE3C0E2718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dirty="0">
              <a:latin typeface="+mn-lt"/>
            </a:rPr>
            <a:t>o wartości całkowitej                         </a:t>
          </a:r>
          <a:r>
            <a:rPr lang="pl-PL" sz="1400" dirty="0" smtClean="0">
              <a:latin typeface="+mn-lt"/>
            </a:rPr>
            <a:t>2 055 922 661 </a:t>
          </a:r>
          <a:r>
            <a:rPr lang="pl-PL" sz="1400" b="0" dirty="0" smtClean="0">
              <a:latin typeface="+mn-lt"/>
            </a:rPr>
            <a:t>zł</a:t>
          </a:r>
          <a:endParaRPr lang="pl-PL" sz="1400" b="0" dirty="0">
            <a:latin typeface="+mn-lt"/>
          </a:endParaRPr>
        </a:p>
      </dgm:t>
    </dgm:pt>
    <dgm:pt modelId="{13924EB0-D14B-4E7A-9F99-3E33F7362CFE}" type="parTrans" cxnId="{A5DA1DAE-F9D9-4A2A-8027-DEB23C59502A}">
      <dgm:prSet/>
      <dgm:spPr/>
      <dgm:t>
        <a:bodyPr/>
        <a:lstStyle/>
        <a:p>
          <a:endParaRPr lang="pl-PL"/>
        </a:p>
      </dgm:t>
    </dgm:pt>
    <dgm:pt modelId="{32A92782-EAB2-4F67-8787-7D0BE196E3AE}" type="sibTrans" cxnId="{A5DA1DAE-F9D9-4A2A-8027-DEB23C59502A}">
      <dgm:prSet/>
      <dgm:spPr/>
      <dgm:t>
        <a:bodyPr/>
        <a:lstStyle/>
        <a:p>
          <a:endParaRPr lang="pl-PL"/>
        </a:p>
      </dgm:t>
    </dgm:pt>
    <dgm:pt modelId="{97CA1495-B9FE-4301-8E69-5E3DFC710144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dirty="0">
              <a:latin typeface="+mn-lt"/>
            </a:rPr>
            <a:t>dofinansowanie EFS                 </a:t>
          </a:r>
          <a:r>
            <a:rPr lang="pl-PL" sz="1400" b="1" dirty="0" smtClean="0">
              <a:latin typeface="+mn-lt"/>
            </a:rPr>
            <a:t>1 746 241 613 </a:t>
          </a:r>
          <a:r>
            <a:rPr lang="pl-PL" sz="1400" b="0" dirty="0">
              <a:latin typeface="+mn-lt"/>
            </a:rPr>
            <a:t>zł</a:t>
          </a:r>
        </a:p>
      </dgm:t>
    </dgm:pt>
    <dgm:pt modelId="{804F948D-D2DB-448E-8115-741C3B0FA427}" type="parTrans" cxnId="{97FA3488-6C98-4C4A-8D30-3CF2FE29B127}">
      <dgm:prSet/>
      <dgm:spPr/>
      <dgm:t>
        <a:bodyPr/>
        <a:lstStyle/>
        <a:p>
          <a:endParaRPr lang="pl-PL"/>
        </a:p>
      </dgm:t>
    </dgm:pt>
    <dgm:pt modelId="{E4C2D436-8545-4CAC-BED7-5BFEEBDF5ABA}" type="sibTrans" cxnId="{97FA3488-6C98-4C4A-8D30-3CF2FE29B127}">
      <dgm:prSet/>
      <dgm:spPr/>
      <dgm:t>
        <a:bodyPr/>
        <a:lstStyle/>
        <a:p>
          <a:endParaRPr lang="pl-PL"/>
        </a:p>
      </dgm:t>
    </dgm:pt>
    <dgm:pt modelId="{1E85D814-41EB-4BF7-8002-E10845F073A0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pl-PL" sz="1400" dirty="0">
              <a:latin typeface="+mn-lt"/>
            </a:rPr>
            <a:t> </a:t>
          </a:r>
          <a:r>
            <a:rPr lang="pl-PL" sz="1400" b="1" dirty="0" smtClean="0">
              <a:latin typeface="+mn-lt"/>
            </a:rPr>
            <a:t>64,22% </a:t>
          </a:r>
          <a:r>
            <a:rPr lang="pl-PL" sz="1400" dirty="0">
              <a:latin typeface="+mn-lt"/>
            </a:rPr>
            <a:t>alokacji EFS</a:t>
          </a:r>
        </a:p>
      </dgm:t>
    </dgm:pt>
    <dgm:pt modelId="{2D88B4B6-F2ED-4FA2-9A90-B4F1BF30F27B}" type="parTrans" cxnId="{A2F0E53B-266E-45A1-8A00-A0C9183EE03A}">
      <dgm:prSet/>
      <dgm:spPr/>
      <dgm:t>
        <a:bodyPr/>
        <a:lstStyle/>
        <a:p>
          <a:endParaRPr lang="pl-PL"/>
        </a:p>
      </dgm:t>
    </dgm:pt>
    <dgm:pt modelId="{281EEDC8-3C5D-4F97-9BA7-E67E99A9D6BF}" type="sibTrans" cxnId="{A2F0E53B-266E-45A1-8A00-A0C9183EE03A}">
      <dgm:prSet/>
      <dgm:spPr/>
      <dgm:t>
        <a:bodyPr/>
        <a:lstStyle/>
        <a:p>
          <a:endParaRPr lang="pl-PL"/>
        </a:p>
      </dgm:t>
    </dgm:pt>
    <dgm:pt modelId="{8B0F11C5-AECA-455C-8EC4-EF23C8DC9936}">
      <dgm:prSet custT="1"/>
      <dgm:spPr/>
      <dgm:t>
        <a:bodyPr/>
        <a:lstStyle/>
        <a:p>
          <a:pPr rtl="0"/>
          <a:r>
            <a:rPr lang="pl-PL" sz="1400" dirty="0">
              <a:latin typeface="+mn-lt"/>
            </a:rPr>
            <a:t> </a:t>
          </a:r>
          <a:r>
            <a:rPr lang="pl-PL" sz="1400" b="1" dirty="0" smtClean="0">
              <a:latin typeface="+mn-lt"/>
            </a:rPr>
            <a:t>33,92% </a:t>
          </a:r>
          <a:r>
            <a:rPr lang="pl-PL" sz="1400" dirty="0" smtClean="0">
              <a:latin typeface="+mn-lt"/>
            </a:rPr>
            <a:t> alokacji EFS</a:t>
          </a:r>
          <a:endParaRPr lang="pl-PL" sz="1400" dirty="0">
            <a:latin typeface="+mn-lt"/>
          </a:endParaRPr>
        </a:p>
      </dgm:t>
    </dgm:pt>
    <dgm:pt modelId="{B796D43B-A65D-43EC-B5D1-E4D1A178A3C8}" type="parTrans" cxnId="{B5604328-E2F3-4A03-A993-A643756B636B}">
      <dgm:prSet/>
      <dgm:spPr/>
      <dgm:t>
        <a:bodyPr/>
        <a:lstStyle/>
        <a:p>
          <a:endParaRPr lang="pl-PL"/>
        </a:p>
      </dgm:t>
    </dgm:pt>
    <dgm:pt modelId="{C3564945-B878-4495-881D-71D652C6D2A6}" type="sibTrans" cxnId="{B5604328-E2F3-4A03-A993-A643756B636B}">
      <dgm:prSet/>
      <dgm:spPr/>
      <dgm:t>
        <a:bodyPr/>
        <a:lstStyle/>
        <a:p>
          <a:endParaRPr lang="pl-PL"/>
        </a:p>
      </dgm:t>
    </dgm:pt>
    <dgm:pt modelId="{8FFC6958-519E-4D87-B416-E66CDDA38FFB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+mn-lt"/>
            </a:rPr>
            <a:t>30,73</a:t>
          </a:r>
          <a:r>
            <a:rPr lang="pl-PL" sz="1400" dirty="0" smtClean="0">
              <a:solidFill>
                <a:schemeClr val="tx1"/>
              </a:solidFill>
              <a:latin typeface="+mn-lt"/>
            </a:rPr>
            <a:t>% </a:t>
          </a:r>
          <a:r>
            <a:rPr lang="pl-PL" sz="1400" dirty="0">
              <a:solidFill>
                <a:schemeClr val="tx1"/>
              </a:solidFill>
              <a:latin typeface="+mn-lt"/>
            </a:rPr>
            <a:t>alokacji EFS</a:t>
          </a:r>
        </a:p>
      </dgm:t>
    </dgm:pt>
    <dgm:pt modelId="{1A8B684A-AE4A-4A06-A31E-6378647CCC84}" type="parTrans" cxnId="{F6733C76-B86E-45F1-8936-049B2E46CAB7}">
      <dgm:prSet/>
      <dgm:spPr/>
      <dgm:t>
        <a:bodyPr/>
        <a:lstStyle/>
        <a:p>
          <a:endParaRPr lang="pl-PL"/>
        </a:p>
      </dgm:t>
    </dgm:pt>
    <dgm:pt modelId="{D91C92A6-EB26-4EE4-ADB2-0C8312A546E8}" type="sibTrans" cxnId="{F6733C76-B86E-45F1-8936-049B2E46CAB7}">
      <dgm:prSet/>
      <dgm:spPr/>
      <dgm:t>
        <a:bodyPr/>
        <a:lstStyle/>
        <a:p>
          <a:endParaRPr lang="pl-PL"/>
        </a:p>
      </dgm:t>
    </dgm:pt>
    <dgm:pt modelId="{20BD0A57-4B90-4252-B2D4-2F89D5D8ED65}" type="pres">
      <dgm:prSet presAssocID="{2DF40D89-156A-484E-BE30-F4E467E232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93EB0E-B8BC-4B75-834B-7FDED1D937EF}" type="pres">
      <dgm:prSet presAssocID="{2DF40D89-156A-484E-BE30-F4E467E23292}" presName="tSp" presStyleCnt="0"/>
      <dgm:spPr/>
    </dgm:pt>
    <dgm:pt modelId="{D180C731-D1E7-438B-8A21-5108FBFC939A}" type="pres">
      <dgm:prSet presAssocID="{2DF40D89-156A-484E-BE30-F4E467E23292}" presName="bSp" presStyleCnt="0"/>
      <dgm:spPr/>
    </dgm:pt>
    <dgm:pt modelId="{9127C024-EDFE-4690-9B2F-E8CD8B7725CA}" type="pres">
      <dgm:prSet presAssocID="{2DF40D89-156A-484E-BE30-F4E467E23292}" presName="process" presStyleCnt="0"/>
      <dgm:spPr/>
    </dgm:pt>
    <dgm:pt modelId="{9000F6C4-4C46-4703-816C-FABC5A1FE274}" type="pres">
      <dgm:prSet presAssocID="{CC0E4E84-E997-4A31-9576-CA81268507A1}" presName="composite1" presStyleCnt="0"/>
      <dgm:spPr/>
    </dgm:pt>
    <dgm:pt modelId="{354DD319-26FE-4C20-86E3-A4BAFD326DA0}" type="pres">
      <dgm:prSet presAssocID="{CC0E4E84-E997-4A31-9576-CA81268507A1}" presName="dummyNode1" presStyleLbl="node1" presStyleIdx="0" presStyleCnt="3"/>
      <dgm:spPr/>
    </dgm:pt>
    <dgm:pt modelId="{1C39E7E9-8614-4C28-87C3-897ED7F7B8F8}" type="pres">
      <dgm:prSet presAssocID="{CC0E4E84-E997-4A31-9576-CA81268507A1}" presName="childNode1" presStyleLbl="bgAcc1" presStyleIdx="0" presStyleCnt="3" custScaleX="113987" custScaleY="136538" custLinFactNeighborX="-160" custLinFactNeighborY="-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090478AA-7C41-4BD0-99C7-B54E6FE08C44}" type="pres">
      <dgm:prSet presAssocID="{CC0E4E84-E997-4A31-9576-CA81268507A1}" presName="childNode1tx" presStyleLbl="b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103BD0A-D4FA-4136-91C5-A7639D256552}" type="pres">
      <dgm:prSet presAssocID="{CC0E4E84-E997-4A31-9576-CA81268507A1}" presName="parentNode1" presStyleLbl="node1" presStyleIdx="0" presStyleCnt="3" custScaleY="136376" custLinFactNeighborX="3068" custLinFactNeighborY="2946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CDD2757-D694-4112-9436-E8A9AF38CC99}" type="pres">
      <dgm:prSet presAssocID="{CC0E4E84-E997-4A31-9576-CA81268507A1}" presName="connSite1" presStyleCnt="0"/>
      <dgm:spPr/>
    </dgm:pt>
    <dgm:pt modelId="{BF849F5D-F12E-4D6F-A53C-ECED4642BC36}" type="pres">
      <dgm:prSet presAssocID="{91F39BB3-EDFB-4991-A45C-C8C26F6B843F}" presName="Name9" presStyleLbl="sibTrans2D1" presStyleIdx="0" presStyleCnt="2" custAng="21162755" custLinFactNeighborX="-1441" custLinFactNeighborY="-8141"/>
      <dgm:spPr/>
      <dgm:t>
        <a:bodyPr/>
        <a:lstStyle/>
        <a:p>
          <a:endParaRPr lang="pl-PL"/>
        </a:p>
      </dgm:t>
    </dgm:pt>
    <dgm:pt modelId="{FD740351-C232-4D96-9A34-FD2A129BB322}" type="pres">
      <dgm:prSet presAssocID="{BF91A7D2-BEC7-48C3-90C4-116D76D0AB39}" presName="composite2" presStyleCnt="0"/>
      <dgm:spPr/>
    </dgm:pt>
    <dgm:pt modelId="{7AB14907-F2EC-4EF6-840E-108DD68D8FE7}" type="pres">
      <dgm:prSet presAssocID="{BF91A7D2-BEC7-48C3-90C4-116D76D0AB39}" presName="dummyNode2" presStyleLbl="node1" presStyleIdx="0" presStyleCnt="3"/>
      <dgm:spPr/>
    </dgm:pt>
    <dgm:pt modelId="{6E925C74-45DE-44A2-8AD8-766D9B83C952}" type="pres">
      <dgm:prSet presAssocID="{BF91A7D2-BEC7-48C3-90C4-116D76D0AB39}" presName="childNode2" presStyleLbl="bgAcc1" presStyleIdx="1" presStyleCnt="3" custScaleY="108433" custLinFactNeighborX="-1406" custLinFactNeighborY="105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BE4C937-5945-4835-82FF-2C0F8A3FCAEB}" type="pres">
      <dgm:prSet presAssocID="{BF91A7D2-BEC7-48C3-90C4-116D76D0AB39}" presName="childNode2tx" presStyleLbl="b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567A741-7068-4F40-8506-0B71395A0F25}" type="pres">
      <dgm:prSet presAssocID="{BF91A7D2-BEC7-48C3-90C4-116D76D0AB39}" presName="parentNode2" presStyleLbl="node1" presStyleIdx="1" presStyleCnt="3" custScaleY="136822" custLinFactNeighborX="-339" custLinFactNeighborY="947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59C21AF-0567-490A-B78A-6B4AA27D9062}" type="pres">
      <dgm:prSet presAssocID="{BF91A7D2-BEC7-48C3-90C4-116D76D0AB39}" presName="connSite2" presStyleCnt="0"/>
      <dgm:spPr/>
    </dgm:pt>
    <dgm:pt modelId="{A87CFCC4-1A47-45D0-900F-796AF2173289}" type="pres">
      <dgm:prSet presAssocID="{38B426AA-1244-4E13-A0A1-CD89EC081E9F}" presName="Name18" presStyleLbl="sibTrans2D1" presStyleIdx="1" presStyleCnt="2" custAng="776064" custLinFactNeighborX="-439" custLinFactNeighborY="10996"/>
      <dgm:spPr/>
      <dgm:t>
        <a:bodyPr/>
        <a:lstStyle/>
        <a:p>
          <a:endParaRPr lang="pl-PL"/>
        </a:p>
      </dgm:t>
    </dgm:pt>
    <dgm:pt modelId="{A4D864B2-2869-4230-A872-310A194BA8DA}" type="pres">
      <dgm:prSet presAssocID="{359463AF-B60A-480A-B0E7-38DD54657424}" presName="composite1" presStyleCnt="0"/>
      <dgm:spPr/>
    </dgm:pt>
    <dgm:pt modelId="{0FA87878-F355-4866-BC54-652C71BA2035}" type="pres">
      <dgm:prSet presAssocID="{359463AF-B60A-480A-B0E7-38DD54657424}" presName="dummyNode1" presStyleLbl="node1" presStyleIdx="1" presStyleCnt="3"/>
      <dgm:spPr/>
    </dgm:pt>
    <dgm:pt modelId="{07B836A2-09AB-4785-B320-D3C7E1D85E41}" type="pres">
      <dgm:prSet presAssocID="{359463AF-B60A-480A-B0E7-38DD54657424}" presName="childNode1" presStyleLbl="bgAcc1" presStyleIdx="2" presStyleCnt="3" custScaleY="59417" custLinFactNeighborX="1115" custLinFactNeighborY="46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6FE400B-B884-4393-BC80-DC7B3226959E}" type="pres">
      <dgm:prSet presAssocID="{359463AF-B60A-480A-B0E7-38DD54657424}" presName="childNode1tx" presStyleLbl="b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C811A43-9E8D-4EA6-99AA-0AD85E29E815}" type="pres">
      <dgm:prSet presAssocID="{359463AF-B60A-480A-B0E7-38DD54657424}" presName="parentNode1" presStyleLbl="node1" presStyleIdx="2" presStyleCnt="3" custScaleY="173813" custLinFactNeighborX="-1968" custLinFactNeighborY="305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83CEE57-E5D7-4B65-9FA5-8B34E4C347C8}" type="pres">
      <dgm:prSet presAssocID="{359463AF-B60A-480A-B0E7-38DD54657424}" presName="connSite1" presStyleCnt="0"/>
      <dgm:spPr/>
    </dgm:pt>
  </dgm:ptLst>
  <dgm:cxnLst>
    <dgm:cxn modelId="{2FAAC06A-B1F8-4A73-9F8D-C8E02B92B0D4}" type="presOf" srcId="{8B0F11C5-AECA-455C-8EC4-EF23C8DC9936}" destId="{1BE4C937-5945-4835-82FF-2C0F8A3FCAEB}" srcOrd="1" destOrd="1" presId="urn:microsoft.com/office/officeart/2005/8/layout/hProcess4"/>
    <dgm:cxn modelId="{25890E0F-3A69-4FC8-A210-27DDAC6D91DF}" type="presOf" srcId="{97CA1495-B9FE-4301-8E69-5E3DFC710144}" destId="{1C39E7E9-8614-4C28-87C3-897ED7F7B8F8}" srcOrd="0" destOrd="2" presId="urn:microsoft.com/office/officeart/2005/8/layout/hProcess4"/>
    <dgm:cxn modelId="{D416A887-7DEB-4AA6-BB05-38AE6F00051C}" type="presOf" srcId="{1028D455-CC30-40E5-96EF-0E35209DC3CD}" destId="{090478AA-7C41-4BD0-99C7-B54E6FE08C44}" srcOrd="1" destOrd="0" presId="urn:microsoft.com/office/officeart/2005/8/layout/hProcess4"/>
    <dgm:cxn modelId="{0F51C15E-370C-4CE9-BA04-2A520A168F30}" type="presOf" srcId="{B3C02122-24E9-4F8D-9A9E-20D7F50C6C25}" destId="{1BE4C937-5945-4835-82FF-2C0F8A3FCAEB}" srcOrd="1" destOrd="0" presId="urn:microsoft.com/office/officeart/2005/8/layout/hProcess4"/>
    <dgm:cxn modelId="{D349FFCC-30E4-4F4F-9660-7CECAAD96FC0}" srcId="{CC0E4E84-E997-4A31-9576-CA81268507A1}" destId="{1028D455-CC30-40E5-96EF-0E35209DC3CD}" srcOrd="0" destOrd="0" parTransId="{FE4E4831-0A44-4270-82CE-B6554BC5FF87}" sibTransId="{231B649D-282F-48DF-964F-0DCE88C2EF37}"/>
    <dgm:cxn modelId="{A5DA1DAE-F9D9-4A2A-8027-DEB23C59502A}" srcId="{CC0E4E84-E997-4A31-9576-CA81268507A1}" destId="{E6C01216-3F9E-4EAF-9220-ADAE3C0E2718}" srcOrd="1" destOrd="0" parTransId="{13924EB0-D14B-4E7A-9F99-3E33F7362CFE}" sibTransId="{32A92782-EAB2-4F67-8787-7D0BE196E3AE}"/>
    <dgm:cxn modelId="{B57E3096-5FEE-4FDF-9448-9B37120B1152}" srcId="{2DF40D89-156A-484E-BE30-F4E467E23292}" destId="{BF91A7D2-BEC7-48C3-90C4-116D76D0AB39}" srcOrd="1" destOrd="0" parTransId="{675AEDE2-50BB-43B8-9FDD-E86626DF7D07}" sibTransId="{38B426AA-1244-4E13-A0A1-CD89EC081E9F}"/>
    <dgm:cxn modelId="{C7092E65-A1AA-4495-B794-799C759DB888}" type="presOf" srcId="{2DF40D89-156A-484E-BE30-F4E467E23292}" destId="{20BD0A57-4B90-4252-B2D4-2F89D5D8ED65}" srcOrd="0" destOrd="0" presId="urn:microsoft.com/office/officeart/2005/8/layout/hProcess4"/>
    <dgm:cxn modelId="{B5604328-E2F3-4A03-A993-A643756B636B}" srcId="{BF91A7D2-BEC7-48C3-90C4-116D76D0AB39}" destId="{8B0F11C5-AECA-455C-8EC4-EF23C8DC9936}" srcOrd="1" destOrd="0" parTransId="{B796D43B-A65D-43EC-B5D1-E4D1A178A3C8}" sibTransId="{C3564945-B878-4495-881D-71D652C6D2A6}"/>
    <dgm:cxn modelId="{82953D8A-7540-45A4-AA5F-9CB43807491A}" type="presOf" srcId="{38B426AA-1244-4E13-A0A1-CD89EC081E9F}" destId="{A87CFCC4-1A47-45D0-900F-796AF2173289}" srcOrd="0" destOrd="0" presId="urn:microsoft.com/office/officeart/2005/8/layout/hProcess4"/>
    <dgm:cxn modelId="{2D109208-E0E9-4CC6-85CC-3946874F55B4}" type="presOf" srcId="{E2A3CD74-A950-4C2F-9D85-367FC2D403AE}" destId="{86FE400B-B884-4393-BC80-DC7B3226959E}" srcOrd="1" destOrd="0" presId="urn:microsoft.com/office/officeart/2005/8/layout/hProcess4"/>
    <dgm:cxn modelId="{F051B0C1-443D-43D4-A7CC-4FCC07A88BE3}" srcId="{BF91A7D2-BEC7-48C3-90C4-116D76D0AB39}" destId="{B3C02122-24E9-4F8D-9A9E-20D7F50C6C25}" srcOrd="0" destOrd="0" parTransId="{74CDDB3A-8961-43DF-8F84-AE3EA35E5C04}" sibTransId="{F97F8C68-1D93-4E22-8B45-5B3E05037FD0}"/>
    <dgm:cxn modelId="{99E4BAE4-E6F1-4B12-96BD-F80A204A3A0E}" type="presOf" srcId="{1E85D814-41EB-4BF7-8002-E10845F073A0}" destId="{1C39E7E9-8614-4C28-87C3-897ED7F7B8F8}" srcOrd="0" destOrd="3" presId="urn:microsoft.com/office/officeart/2005/8/layout/hProcess4"/>
    <dgm:cxn modelId="{26A91A30-94FE-4323-A861-C47B958DA3D1}" type="presOf" srcId="{8FFC6958-519E-4D87-B416-E66CDDA38FFB}" destId="{86FE400B-B884-4393-BC80-DC7B3226959E}" srcOrd="1" destOrd="1" presId="urn:microsoft.com/office/officeart/2005/8/layout/hProcess4"/>
    <dgm:cxn modelId="{8DB84324-32A1-409D-9785-CFCA96608782}" srcId="{359463AF-B60A-480A-B0E7-38DD54657424}" destId="{E2A3CD74-A950-4C2F-9D85-367FC2D403AE}" srcOrd="0" destOrd="0" parTransId="{19EF4872-AA48-45D0-A9A1-F914EFC61727}" sibTransId="{69C4DE6C-571B-4F50-8026-63C8DA128E65}"/>
    <dgm:cxn modelId="{DCC8D7DA-22AB-47A7-82D6-E001D51FCFD2}" srcId="{2DF40D89-156A-484E-BE30-F4E467E23292}" destId="{CC0E4E84-E997-4A31-9576-CA81268507A1}" srcOrd="0" destOrd="0" parTransId="{EDEB321B-81EA-4A18-9DAA-515C6D12F8E8}" sibTransId="{91F39BB3-EDFB-4991-A45C-C8C26F6B843F}"/>
    <dgm:cxn modelId="{F7E6AD2C-751A-46B9-B37C-B68353C3F128}" type="presOf" srcId="{1028D455-CC30-40E5-96EF-0E35209DC3CD}" destId="{1C39E7E9-8614-4C28-87C3-897ED7F7B8F8}" srcOrd="0" destOrd="0" presId="urn:microsoft.com/office/officeart/2005/8/layout/hProcess4"/>
    <dgm:cxn modelId="{14E0AB12-86B1-4740-B0FF-1C8749D47929}" type="presOf" srcId="{E6C01216-3F9E-4EAF-9220-ADAE3C0E2718}" destId="{090478AA-7C41-4BD0-99C7-B54E6FE08C44}" srcOrd="1" destOrd="1" presId="urn:microsoft.com/office/officeart/2005/8/layout/hProcess4"/>
    <dgm:cxn modelId="{CBF1A397-B4CD-44A3-88AE-B3B5D557E4B7}" type="presOf" srcId="{E6C01216-3F9E-4EAF-9220-ADAE3C0E2718}" destId="{1C39E7E9-8614-4C28-87C3-897ED7F7B8F8}" srcOrd="0" destOrd="1" presId="urn:microsoft.com/office/officeart/2005/8/layout/hProcess4"/>
    <dgm:cxn modelId="{35528291-47BA-467B-9536-408E298463EA}" type="presOf" srcId="{359463AF-B60A-480A-B0E7-38DD54657424}" destId="{9C811A43-9E8D-4EA6-99AA-0AD85E29E815}" srcOrd="0" destOrd="0" presId="urn:microsoft.com/office/officeart/2005/8/layout/hProcess4"/>
    <dgm:cxn modelId="{04BB98A4-6127-435D-8023-AAF30790B6FA}" type="presOf" srcId="{8FFC6958-519E-4D87-B416-E66CDDA38FFB}" destId="{07B836A2-09AB-4785-B320-D3C7E1D85E41}" srcOrd="0" destOrd="1" presId="urn:microsoft.com/office/officeart/2005/8/layout/hProcess4"/>
    <dgm:cxn modelId="{70515ECE-3A77-4915-8071-FE97EAA3F6AC}" srcId="{2DF40D89-156A-484E-BE30-F4E467E23292}" destId="{359463AF-B60A-480A-B0E7-38DD54657424}" srcOrd="2" destOrd="0" parTransId="{C9BD5DA1-3798-452C-B3DA-2E320AD23D87}" sibTransId="{7FB10872-8427-4FAA-82E6-B133F980E38E}"/>
    <dgm:cxn modelId="{2F6FA72A-004D-43E0-BD74-A2BFDEEB1AD0}" type="presOf" srcId="{97CA1495-B9FE-4301-8E69-5E3DFC710144}" destId="{090478AA-7C41-4BD0-99C7-B54E6FE08C44}" srcOrd="1" destOrd="2" presId="urn:microsoft.com/office/officeart/2005/8/layout/hProcess4"/>
    <dgm:cxn modelId="{4FDFC9FF-32F1-4275-80CC-B50A64A2393E}" type="presOf" srcId="{1E85D814-41EB-4BF7-8002-E10845F073A0}" destId="{090478AA-7C41-4BD0-99C7-B54E6FE08C44}" srcOrd="1" destOrd="3" presId="urn:microsoft.com/office/officeart/2005/8/layout/hProcess4"/>
    <dgm:cxn modelId="{B3F13889-C707-4334-B5A8-B10200183F39}" type="presOf" srcId="{8B0F11C5-AECA-455C-8EC4-EF23C8DC9936}" destId="{6E925C74-45DE-44A2-8AD8-766D9B83C952}" srcOrd="0" destOrd="1" presId="urn:microsoft.com/office/officeart/2005/8/layout/hProcess4"/>
    <dgm:cxn modelId="{0F364154-E249-4261-8C60-1A098CBB5F57}" type="presOf" srcId="{91F39BB3-EDFB-4991-A45C-C8C26F6B843F}" destId="{BF849F5D-F12E-4D6F-A53C-ECED4642BC36}" srcOrd="0" destOrd="0" presId="urn:microsoft.com/office/officeart/2005/8/layout/hProcess4"/>
    <dgm:cxn modelId="{45E1D9D4-4EF3-484B-A1F0-EFE1DAFD8C2F}" type="presOf" srcId="{BF91A7D2-BEC7-48C3-90C4-116D76D0AB39}" destId="{6567A741-7068-4F40-8506-0B71395A0F25}" srcOrd="0" destOrd="0" presId="urn:microsoft.com/office/officeart/2005/8/layout/hProcess4"/>
    <dgm:cxn modelId="{A2F0E53B-266E-45A1-8A00-A0C9183EE03A}" srcId="{CC0E4E84-E997-4A31-9576-CA81268507A1}" destId="{1E85D814-41EB-4BF7-8002-E10845F073A0}" srcOrd="3" destOrd="0" parTransId="{2D88B4B6-F2ED-4FA2-9A90-B4F1BF30F27B}" sibTransId="{281EEDC8-3C5D-4F97-9BA7-E67E99A9D6BF}"/>
    <dgm:cxn modelId="{F6733C76-B86E-45F1-8936-049B2E46CAB7}" srcId="{359463AF-B60A-480A-B0E7-38DD54657424}" destId="{8FFC6958-519E-4D87-B416-E66CDDA38FFB}" srcOrd="1" destOrd="0" parTransId="{1A8B684A-AE4A-4A06-A31E-6378647CCC84}" sibTransId="{D91C92A6-EB26-4EE4-ADB2-0C8312A546E8}"/>
    <dgm:cxn modelId="{97FA3488-6C98-4C4A-8D30-3CF2FE29B127}" srcId="{CC0E4E84-E997-4A31-9576-CA81268507A1}" destId="{97CA1495-B9FE-4301-8E69-5E3DFC710144}" srcOrd="2" destOrd="0" parTransId="{804F948D-D2DB-448E-8115-741C3B0FA427}" sibTransId="{E4C2D436-8545-4CAC-BED7-5BFEEBDF5ABA}"/>
    <dgm:cxn modelId="{75921886-40C3-4DC8-8A1D-6C8C75C257E5}" type="presOf" srcId="{CC0E4E84-E997-4A31-9576-CA81268507A1}" destId="{C103BD0A-D4FA-4136-91C5-A7639D256552}" srcOrd="0" destOrd="0" presId="urn:microsoft.com/office/officeart/2005/8/layout/hProcess4"/>
    <dgm:cxn modelId="{DF62783E-29A1-4468-A5E8-E85FAAED7178}" type="presOf" srcId="{B3C02122-24E9-4F8D-9A9E-20D7F50C6C25}" destId="{6E925C74-45DE-44A2-8AD8-766D9B83C952}" srcOrd="0" destOrd="0" presId="urn:microsoft.com/office/officeart/2005/8/layout/hProcess4"/>
    <dgm:cxn modelId="{5E25716E-44C7-4629-AAB4-2403E8AC4A7C}" type="presOf" srcId="{E2A3CD74-A950-4C2F-9D85-367FC2D403AE}" destId="{07B836A2-09AB-4785-B320-D3C7E1D85E41}" srcOrd="0" destOrd="0" presId="urn:microsoft.com/office/officeart/2005/8/layout/hProcess4"/>
    <dgm:cxn modelId="{09CD295F-755A-41A3-8CA3-6717F0DB6E61}" type="presParOf" srcId="{20BD0A57-4B90-4252-B2D4-2F89D5D8ED65}" destId="{7393EB0E-B8BC-4B75-834B-7FDED1D937EF}" srcOrd="0" destOrd="0" presId="urn:microsoft.com/office/officeart/2005/8/layout/hProcess4"/>
    <dgm:cxn modelId="{29C778BD-DB0C-4928-9C24-E2FEFCC88059}" type="presParOf" srcId="{20BD0A57-4B90-4252-B2D4-2F89D5D8ED65}" destId="{D180C731-D1E7-438B-8A21-5108FBFC939A}" srcOrd="1" destOrd="0" presId="urn:microsoft.com/office/officeart/2005/8/layout/hProcess4"/>
    <dgm:cxn modelId="{44044DFB-63D1-4959-AE11-435E73FFFC95}" type="presParOf" srcId="{20BD0A57-4B90-4252-B2D4-2F89D5D8ED65}" destId="{9127C024-EDFE-4690-9B2F-E8CD8B7725CA}" srcOrd="2" destOrd="0" presId="urn:microsoft.com/office/officeart/2005/8/layout/hProcess4"/>
    <dgm:cxn modelId="{1679E47A-EE3F-47D6-91DE-7D07AE526AF0}" type="presParOf" srcId="{9127C024-EDFE-4690-9B2F-E8CD8B7725CA}" destId="{9000F6C4-4C46-4703-816C-FABC5A1FE274}" srcOrd="0" destOrd="0" presId="urn:microsoft.com/office/officeart/2005/8/layout/hProcess4"/>
    <dgm:cxn modelId="{30C0F6F4-050A-45CD-B5C1-288569B68EE8}" type="presParOf" srcId="{9000F6C4-4C46-4703-816C-FABC5A1FE274}" destId="{354DD319-26FE-4C20-86E3-A4BAFD326DA0}" srcOrd="0" destOrd="0" presId="urn:microsoft.com/office/officeart/2005/8/layout/hProcess4"/>
    <dgm:cxn modelId="{E31CD9FD-2B2C-4C60-8F0A-965E36EFA20E}" type="presParOf" srcId="{9000F6C4-4C46-4703-816C-FABC5A1FE274}" destId="{1C39E7E9-8614-4C28-87C3-897ED7F7B8F8}" srcOrd="1" destOrd="0" presId="urn:microsoft.com/office/officeart/2005/8/layout/hProcess4"/>
    <dgm:cxn modelId="{31AEAB23-7AD1-48A6-B419-10E8908F1D90}" type="presParOf" srcId="{9000F6C4-4C46-4703-816C-FABC5A1FE274}" destId="{090478AA-7C41-4BD0-99C7-B54E6FE08C44}" srcOrd="2" destOrd="0" presId="urn:microsoft.com/office/officeart/2005/8/layout/hProcess4"/>
    <dgm:cxn modelId="{BAD80ACF-646B-4508-A041-4B4535944ACB}" type="presParOf" srcId="{9000F6C4-4C46-4703-816C-FABC5A1FE274}" destId="{C103BD0A-D4FA-4136-91C5-A7639D256552}" srcOrd="3" destOrd="0" presId="urn:microsoft.com/office/officeart/2005/8/layout/hProcess4"/>
    <dgm:cxn modelId="{9A7CBF61-57BC-4A48-B44E-74B0C6D14BD2}" type="presParOf" srcId="{9000F6C4-4C46-4703-816C-FABC5A1FE274}" destId="{3CDD2757-D694-4112-9436-E8A9AF38CC99}" srcOrd="4" destOrd="0" presId="urn:microsoft.com/office/officeart/2005/8/layout/hProcess4"/>
    <dgm:cxn modelId="{72BCCF42-3ADA-4FC3-B765-A59C0C2DB4DC}" type="presParOf" srcId="{9127C024-EDFE-4690-9B2F-E8CD8B7725CA}" destId="{BF849F5D-F12E-4D6F-A53C-ECED4642BC36}" srcOrd="1" destOrd="0" presId="urn:microsoft.com/office/officeart/2005/8/layout/hProcess4"/>
    <dgm:cxn modelId="{9FD83948-4729-4F5D-95AB-18E93F281443}" type="presParOf" srcId="{9127C024-EDFE-4690-9B2F-E8CD8B7725CA}" destId="{FD740351-C232-4D96-9A34-FD2A129BB322}" srcOrd="2" destOrd="0" presId="urn:microsoft.com/office/officeart/2005/8/layout/hProcess4"/>
    <dgm:cxn modelId="{1F0099A7-DE86-47C3-BF61-2BBFDEB7C471}" type="presParOf" srcId="{FD740351-C232-4D96-9A34-FD2A129BB322}" destId="{7AB14907-F2EC-4EF6-840E-108DD68D8FE7}" srcOrd="0" destOrd="0" presId="urn:microsoft.com/office/officeart/2005/8/layout/hProcess4"/>
    <dgm:cxn modelId="{C04BC702-0A2E-4B85-B5C6-62E60E404AFF}" type="presParOf" srcId="{FD740351-C232-4D96-9A34-FD2A129BB322}" destId="{6E925C74-45DE-44A2-8AD8-766D9B83C952}" srcOrd="1" destOrd="0" presId="urn:microsoft.com/office/officeart/2005/8/layout/hProcess4"/>
    <dgm:cxn modelId="{643890D7-5601-4D50-A2FF-D7978920003D}" type="presParOf" srcId="{FD740351-C232-4D96-9A34-FD2A129BB322}" destId="{1BE4C937-5945-4835-82FF-2C0F8A3FCAEB}" srcOrd="2" destOrd="0" presId="urn:microsoft.com/office/officeart/2005/8/layout/hProcess4"/>
    <dgm:cxn modelId="{B8178D22-D010-4291-8D2A-1E03B2875DB8}" type="presParOf" srcId="{FD740351-C232-4D96-9A34-FD2A129BB322}" destId="{6567A741-7068-4F40-8506-0B71395A0F25}" srcOrd="3" destOrd="0" presId="urn:microsoft.com/office/officeart/2005/8/layout/hProcess4"/>
    <dgm:cxn modelId="{8E46E77F-0D94-458E-8B26-B1D5DE4BC7A5}" type="presParOf" srcId="{FD740351-C232-4D96-9A34-FD2A129BB322}" destId="{959C21AF-0567-490A-B78A-6B4AA27D9062}" srcOrd="4" destOrd="0" presId="urn:microsoft.com/office/officeart/2005/8/layout/hProcess4"/>
    <dgm:cxn modelId="{5B670E59-215E-46A2-A446-AC3DAAAFF5C8}" type="presParOf" srcId="{9127C024-EDFE-4690-9B2F-E8CD8B7725CA}" destId="{A87CFCC4-1A47-45D0-900F-796AF2173289}" srcOrd="3" destOrd="0" presId="urn:microsoft.com/office/officeart/2005/8/layout/hProcess4"/>
    <dgm:cxn modelId="{60F2E3F0-7004-4F80-866B-C76E8A5D7839}" type="presParOf" srcId="{9127C024-EDFE-4690-9B2F-E8CD8B7725CA}" destId="{A4D864B2-2869-4230-A872-310A194BA8DA}" srcOrd="4" destOrd="0" presId="urn:microsoft.com/office/officeart/2005/8/layout/hProcess4"/>
    <dgm:cxn modelId="{936350EE-8DF5-46F6-B821-0682C0EA1520}" type="presParOf" srcId="{A4D864B2-2869-4230-A872-310A194BA8DA}" destId="{0FA87878-F355-4866-BC54-652C71BA2035}" srcOrd="0" destOrd="0" presId="urn:microsoft.com/office/officeart/2005/8/layout/hProcess4"/>
    <dgm:cxn modelId="{72ADCD2B-955A-420A-BEAB-D1AA2992581A}" type="presParOf" srcId="{A4D864B2-2869-4230-A872-310A194BA8DA}" destId="{07B836A2-09AB-4785-B320-D3C7E1D85E41}" srcOrd="1" destOrd="0" presId="urn:microsoft.com/office/officeart/2005/8/layout/hProcess4"/>
    <dgm:cxn modelId="{B337BDD1-5E71-47B6-825B-0C4043F4D7C0}" type="presParOf" srcId="{A4D864B2-2869-4230-A872-310A194BA8DA}" destId="{86FE400B-B884-4393-BC80-DC7B3226959E}" srcOrd="2" destOrd="0" presId="urn:microsoft.com/office/officeart/2005/8/layout/hProcess4"/>
    <dgm:cxn modelId="{896C8BE7-9CD0-4A36-8390-0321EF5357B2}" type="presParOf" srcId="{A4D864B2-2869-4230-A872-310A194BA8DA}" destId="{9C811A43-9E8D-4EA6-99AA-0AD85E29E815}" srcOrd="3" destOrd="0" presId="urn:microsoft.com/office/officeart/2005/8/layout/hProcess4"/>
    <dgm:cxn modelId="{E504F809-7A82-40EE-B45B-6D8B141780BC}" type="presParOf" srcId="{A4D864B2-2869-4230-A872-310A194BA8DA}" destId="{283CEE57-E5D7-4B65-9FA5-8B34E4C347C8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5640C-E73B-49E4-AD7B-2EB4560C6DED}">
      <dsp:nvSpPr>
        <dsp:cNvPr id="0" name=""/>
        <dsp:cNvSpPr/>
      </dsp:nvSpPr>
      <dsp:spPr>
        <a:xfrm>
          <a:off x="0" y="816512"/>
          <a:ext cx="2245323" cy="2038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217 naborów</a:t>
          </a:r>
          <a:endParaRPr lang="pl-PL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/>
            <a:t> alokacja                            </a:t>
          </a:r>
          <a:r>
            <a:rPr lang="pl-PL" sz="1400" b="1" kern="1200" dirty="0" smtClean="0"/>
            <a:t>6 940 317 471 </a:t>
          </a:r>
          <a:r>
            <a:rPr lang="pl-PL" sz="1400" b="0" kern="1200" dirty="0" smtClean="0"/>
            <a:t>zł</a:t>
          </a:r>
          <a:endParaRPr lang="pl-PL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99,90</a:t>
          </a:r>
          <a:r>
            <a:rPr lang="pl-PL" sz="1400" b="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pl-PL" sz="1400" kern="1200" dirty="0">
              <a:latin typeface="Arial Narrow" panose="020B0606020202030204" pitchFamily="34" charset="0"/>
            </a:rPr>
            <a:t>alokacji </a:t>
          </a:r>
          <a:r>
            <a:rPr lang="pl-PL" sz="1400" b="0" kern="1200" dirty="0"/>
            <a:t>EFRR</a:t>
          </a:r>
        </a:p>
      </dsp:txBody>
      <dsp:txXfrm>
        <a:off x="46904" y="863416"/>
        <a:ext cx="2151515" cy="1507625"/>
      </dsp:txXfrm>
    </dsp:sp>
    <dsp:sp modelId="{5003586B-2F18-4BD0-BCAE-FD9ACDCFC76E}">
      <dsp:nvSpPr>
        <dsp:cNvPr id="0" name=""/>
        <dsp:cNvSpPr/>
      </dsp:nvSpPr>
      <dsp:spPr>
        <a:xfrm>
          <a:off x="1197009" y="1238126"/>
          <a:ext cx="2604919" cy="2604919"/>
        </a:xfrm>
        <a:prstGeom prst="leftCircularArrow">
          <a:avLst>
            <a:gd name="adj1" fmla="val 2986"/>
            <a:gd name="adj2" fmla="val 365948"/>
            <a:gd name="adj3" fmla="val 1921904"/>
            <a:gd name="adj4" fmla="val 8804934"/>
            <a:gd name="adj5" fmla="val 34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1356B-4A6E-4E62-B3CC-8C3D001980F5}">
      <dsp:nvSpPr>
        <dsp:cNvPr id="0" name=""/>
        <dsp:cNvSpPr/>
      </dsp:nvSpPr>
      <dsp:spPr>
        <a:xfrm>
          <a:off x="419931" y="2364867"/>
          <a:ext cx="2121558" cy="843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j-lt"/>
            </a:rPr>
            <a:t>Nabory ogłoszone</a:t>
          </a:r>
        </a:p>
      </dsp:txBody>
      <dsp:txXfrm>
        <a:off x="419931" y="2364867"/>
        <a:ext cx="2121558" cy="843673"/>
      </dsp:txXfrm>
    </dsp:sp>
    <dsp:sp modelId="{DE956CB6-2613-497D-AEDB-BE73576B3177}">
      <dsp:nvSpPr>
        <dsp:cNvPr id="0" name=""/>
        <dsp:cNvSpPr/>
      </dsp:nvSpPr>
      <dsp:spPr>
        <a:xfrm>
          <a:off x="2883894" y="753316"/>
          <a:ext cx="2277002" cy="2306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210</a:t>
          </a:r>
          <a:r>
            <a:rPr lang="pl-PL" sz="1400" b="0" kern="1200" dirty="0" smtClean="0"/>
            <a:t> </a:t>
          </a:r>
          <a:r>
            <a:rPr lang="pl-PL" sz="1400" b="0" kern="1200" dirty="0"/>
            <a:t>naborów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/>
            <a:t>złożono </a:t>
          </a:r>
          <a:r>
            <a:rPr lang="pl-PL" sz="1400" b="1" kern="1200" dirty="0"/>
            <a:t>4 </a:t>
          </a:r>
          <a:r>
            <a:rPr lang="pl-PL" sz="1400" b="1" kern="1200" dirty="0" smtClean="0"/>
            <a:t>937</a:t>
          </a:r>
          <a:r>
            <a:rPr lang="pl-PL" sz="1400" b="0" kern="1200" dirty="0" smtClean="0"/>
            <a:t> wniosków</a:t>
          </a:r>
          <a:endParaRPr lang="pl-PL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/>
            <a:t>na kwotę EFRR                   </a:t>
          </a:r>
          <a:r>
            <a:rPr lang="pl-PL" sz="1400" b="1" kern="1200" dirty="0" smtClean="0"/>
            <a:t>9 472 066 671</a:t>
          </a:r>
          <a:r>
            <a:rPr lang="pl-PL" sz="1400" b="0" kern="1200" dirty="0"/>
            <a:t> zł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136,35</a:t>
          </a:r>
          <a:r>
            <a:rPr lang="pl-PL" sz="1400" b="0" kern="1200" dirty="0" smtClean="0"/>
            <a:t>% </a:t>
          </a:r>
          <a:r>
            <a:rPr lang="pl-PL" sz="1400" kern="1200" dirty="0">
              <a:latin typeface="Arial Narrow" panose="020B0606020202030204" pitchFamily="34" charset="0"/>
            </a:rPr>
            <a:t>alokacji </a:t>
          </a:r>
          <a:r>
            <a:rPr lang="pl-PL" sz="1400" b="0" kern="1200" dirty="0"/>
            <a:t>EFRR</a:t>
          </a:r>
        </a:p>
      </dsp:txBody>
      <dsp:txXfrm>
        <a:off x="2883894" y="1247490"/>
        <a:ext cx="2277002" cy="1811968"/>
      </dsp:txXfrm>
    </dsp:sp>
    <dsp:sp modelId="{F040042E-D66D-42F8-AD9C-48E8E41037BD}">
      <dsp:nvSpPr>
        <dsp:cNvPr id="0" name=""/>
        <dsp:cNvSpPr/>
      </dsp:nvSpPr>
      <dsp:spPr>
        <a:xfrm>
          <a:off x="3991011" y="-251332"/>
          <a:ext cx="3028646" cy="3028646"/>
        </a:xfrm>
        <a:prstGeom prst="circularArrow">
          <a:avLst>
            <a:gd name="adj1" fmla="val 2568"/>
            <a:gd name="adj2" fmla="val 311693"/>
            <a:gd name="adj3" fmla="val 19561847"/>
            <a:gd name="adj4" fmla="val 12624561"/>
            <a:gd name="adj5" fmla="val 29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CB7D0-0369-4F70-AB87-EE1ED85547B1}">
      <dsp:nvSpPr>
        <dsp:cNvPr id="0" name=""/>
        <dsp:cNvSpPr/>
      </dsp:nvSpPr>
      <dsp:spPr>
        <a:xfrm>
          <a:off x="3263158" y="430881"/>
          <a:ext cx="2121558" cy="8436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j-lt"/>
            </a:rPr>
            <a:t>Nabory zakończone</a:t>
          </a:r>
        </a:p>
      </dsp:txBody>
      <dsp:txXfrm>
        <a:off x="3263158" y="430881"/>
        <a:ext cx="2121558" cy="843673"/>
      </dsp:txXfrm>
    </dsp:sp>
    <dsp:sp modelId="{4FCD299D-E85E-4736-A436-CED7674DF592}">
      <dsp:nvSpPr>
        <dsp:cNvPr id="0" name=""/>
        <dsp:cNvSpPr/>
      </dsp:nvSpPr>
      <dsp:spPr>
        <a:xfrm>
          <a:off x="5839210" y="606874"/>
          <a:ext cx="2359532" cy="2049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/>
            <a:t>2 </a:t>
          </a:r>
          <a:r>
            <a:rPr lang="pl-PL" sz="1400" b="1" kern="1200" dirty="0" smtClean="0"/>
            <a:t>469 </a:t>
          </a:r>
          <a:r>
            <a:rPr lang="pl-PL" sz="1400" b="0" kern="1200" dirty="0"/>
            <a:t>projektów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/>
            <a:t>na kwotę EFRR                       </a:t>
          </a:r>
          <a:r>
            <a:rPr lang="pl-PL" sz="1400" b="1" kern="1200" dirty="0" smtClean="0"/>
            <a:t>6 153 228 022 </a:t>
          </a:r>
          <a:r>
            <a:rPr lang="pl-PL" sz="1400" b="0" kern="1200" dirty="0"/>
            <a:t>zł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88,57</a:t>
          </a:r>
          <a:r>
            <a:rPr lang="pl-PL" sz="1400" b="0" kern="1200" dirty="0" smtClean="0"/>
            <a:t>% </a:t>
          </a:r>
          <a:r>
            <a:rPr lang="pl-PL" sz="1400" b="0" kern="1200" dirty="0"/>
            <a:t>alokacji EFRR</a:t>
          </a:r>
        </a:p>
      </dsp:txBody>
      <dsp:txXfrm>
        <a:off x="5839210" y="606874"/>
        <a:ext cx="2359532" cy="1610075"/>
      </dsp:txXfrm>
    </dsp:sp>
    <dsp:sp modelId="{D337CE9B-9901-40F7-B048-3910ABDDFC81}">
      <dsp:nvSpPr>
        <dsp:cNvPr id="0" name=""/>
        <dsp:cNvSpPr/>
      </dsp:nvSpPr>
      <dsp:spPr>
        <a:xfrm>
          <a:off x="6230004" y="2228733"/>
          <a:ext cx="2121558" cy="8436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j-lt"/>
            </a:rPr>
            <a:t>Projekty wybrane</a:t>
          </a:r>
        </a:p>
      </dsp:txBody>
      <dsp:txXfrm>
        <a:off x="6230004" y="2228733"/>
        <a:ext cx="2121558" cy="843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9E7E9-8614-4C28-87C3-897ED7F7B8F8}">
      <dsp:nvSpPr>
        <dsp:cNvPr id="0" name=""/>
        <dsp:cNvSpPr/>
      </dsp:nvSpPr>
      <dsp:spPr>
        <a:xfrm>
          <a:off x="0" y="936369"/>
          <a:ext cx="2544119" cy="2513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400" b="1" kern="1200" dirty="0" smtClean="0">
              <a:latin typeface="+mn-lt"/>
            </a:rPr>
            <a:t>2 049 </a:t>
          </a:r>
          <a:r>
            <a:rPr lang="pl-PL" sz="1400" kern="1200" dirty="0" smtClean="0">
              <a:latin typeface="+mn-lt"/>
            </a:rPr>
            <a:t>umów</a:t>
          </a:r>
          <a:endParaRPr lang="pl-PL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400" kern="1200" dirty="0">
              <a:latin typeface="+mn-lt"/>
            </a:rPr>
            <a:t>o wartości całkowitej                         </a:t>
          </a:r>
          <a:r>
            <a:rPr lang="pl-PL" sz="1400" kern="1200" dirty="0" smtClean="0">
              <a:latin typeface="+mn-lt"/>
            </a:rPr>
            <a:t>8 239 366 884 zł</a:t>
          </a:r>
          <a:endParaRPr lang="pl-PL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400" kern="1200" dirty="0">
              <a:latin typeface="+mn-lt"/>
            </a:rPr>
            <a:t>dofinansowanie EFRR                       </a:t>
          </a:r>
          <a:r>
            <a:rPr lang="pl-PL" sz="1400" b="1" kern="1200" dirty="0" smtClean="0">
              <a:latin typeface="+mn-lt"/>
            </a:rPr>
            <a:t>5 329 458,774 zł</a:t>
          </a:r>
          <a:endParaRPr lang="pl-PL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400" kern="1200" dirty="0">
              <a:latin typeface="+mn-lt"/>
            </a:rPr>
            <a:t> </a:t>
          </a:r>
          <a:r>
            <a:rPr lang="pl-PL" sz="1400" b="1" kern="1200" dirty="0" smtClean="0">
              <a:latin typeface="+mn-lt"/>
            </a:rPr>
            <a:t>76,71% </a:t>
          </a:r>
          <a:r>
            <a:rPr lang="pl-PL" sz="1400" kern="1200" dirty="0">
              <a:latin typeface="+mn-lt"/>
            </a:rPr>
            <a:t>alokacji EFRR</a:t>
          </a:r>
        </a:p>
      </dsp:txBody>
      <dsp:txXfrm>
        <a:off x="0" y="936369"/>
        <a:ext cx="2544119" cy="1974896"/>
      </dsp:txXfrm>
    </dsp:sp>
    <dsp:sp modelId="{BF849F5D-F12E-4D6F-A53C-ECED4642BC36}">
      <dsp:nvSpPr>
        <dsp:cNvPr id="0" name=""/>
        <dsp:cNvSpPr/>
      </dsp:nvSpPr>
      <dsp:spPr>
        <a:xfrm rot="21162755">
          <a:off x="1444924" y="1986655"/>
          <a:ext cx="2314692" cy="2314692"/>
        </a:xfrm>
        <a:prstGeom prst="leftCircularArrow">
          <a:avLst>
            <a:gd name="adj1" fmla="val 3122"/>
            <a:gd name="adj2" fmla="val 383912"/>
            <a:gd name="adj3" fmla="val 2088619"/>
            <a:gd name="adj4" fmla="val 8953685"/>
            <a:gd name="adj5" fmla="val 3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3BD0A-D4FA-4136-91C5-A7639D256552}">
      <dsp:nvSpPr>
        <dsp:cNvPr id="0" name=""/>
        <dsp:cNvSpPr/>
      </dsp:nvSpPr>
      <dsp:spPr>
        <a:xfrm>
          <a:off x="716513" y="2808572"/>
          <a:ext cx="1983945" cy="10759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n-lt"/>
            </a:rPr>
            <a:t>Podpisane umowy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n-lt"/>
            </a:rPr>
            <a:t>o dofinansowanie</a:t>
          </a:r>
          <a:endParaRPr lang="pl-PL" sz="1400" kern="1200" dirty="0">
            <a:latin typeface="+mn-lt"/>
          </a:endParaRPr>
        </a:p>
      </dsp:txBody>
      <dsp:txXfrm>
        <a:off x="716513" y="2808572"/>
        <a:ext cx="1983945" cy="1075937"/>
      </dsp:txXfrm>
    </dsp:sp>
    <dsp:sp modelId="{6E925C74-45DE-44A2-8AD8-766D9B83C952}">
      <dsp:nvSpPr>
        <dsp:cNvPr id="0" name=""/>
        <dsp:cNvSpPr/>
      </dsp:nvSpPr>
      <dsp:spPr>
        <a:xfrm>
          <a:off x="2952330" y="1531775"/>
          <a:ext cx="2231938" cy="19961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09648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+mn-lt"/>
            </a:rPr>
            <a:t>płatności EFRR przekazane beneficjentom:                     </a:t>
          </a:r>
          <a:r>
            <a:rPr lang="pl-PL" sz="1400" b="1" kern="1200" dirty="0" smtClean="0">
              <a:latin typeface="+mn-lt"/>
            </a:rPr>
            <a:t>2 490 295 052 </a:t>
          </a:r>
          <a:r>
            <a:rPr lang="pl-PL" sz="1400" b="1" kern="1200" dirty="0">
              <a:latin typeface="+mn-lt"/>
            </a:rPr>
            <a:t>zł</a:t>
          </a:r>
          <a:endParaRPr lang="pl-PL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+mn-lt"/>
            </a:rPr>
            <a:t> </a:t>
          </a:r>
          <a:r>
            <a:rPr lang="pl-PL" sz="1400" b="1" kern="1200" dirty="0" smtClean="0">
              <a:latin typeface="+mn-lt"/>
            </a:rPr>
            <a:t>35,85% </a:t>
          </a:r>
          <a:r>
            <a:rPr lang="pl-PL" sz="1400" kern="1200" dirty="0">
              <a:latin typeface="+mn-lt"/>
            </a:rPr>
            <a:t>alokacji EFRR</a:t>
          </a:r>
        </a:p>
      </dsp:txBody>
      <dsp:txXfrm>
        <a:off x="2952330" y="1959516"/>
        <a:ext cx="2231938" cy="1568383"/>
      </dsp:txXfrm>
    </dsp:sp>
    <dsp:sp modelId="{A87CFCC4-1A47-45D0-900F-796AF2173289}">
      <dsp:nvSpPr>
        <dsp:cNvPr id="0" name=""/>
        <dsp:cNvSpPr/>
      </dsp:nvSpPr>
      <dsp:spPr>
        <a:xfrm rot="776064">
          <a:off x="4221543" y="490148"/>
          <a:ext cx="2742671" cy="2742671"/>
        </a:xfrm>
        <a:prstGeom prst="circularArrow">
          <a:avLst>
            <a:gd name="adj1" fmla="val 2635"/>
            <a:gd name="adj2" fmla="val 320327"/>
            <a:gd name="adj3" fmla="val 19418359"/>
            <a:gd name="adj4" fmla="val 12489708"/>
            <a:gd name="adj5" fmla="val 3074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7A741-7068-4F40-8506-0B71395A0F25}">
      <dsp:nvSpPr>
        <dsp:cNvPr id="0" name=""/>
        <dsp:cNvSpPr/>
      </dsp:nvSpPr>
      <dsp:spPr>
        <a:xfrm>
          <a:off x="3472972" y="949629"/>
          <a:ext cx="1983945" cy="1079456"/>
        </a:xfrm>
        <a:prstGeom prst="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n-lt"/>
            </a:rPr>
            <a:t>Wnioski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n-lt"/>
            </a:rPr>
            <a:t>o płatność</a:t>
          </a:r>
          <a:endParaRPr lang="pl-PL" sz="1400" kern="1200" dirty="0">
            <a:latin typeface="+mn-lt"/>
          </a:endParaRPr>
        </a:p>
      </dsp:txBody>
      <dsp:txXfrm>
        <a:off x="3472972" y="949629"/>
        <a:ext cx="1983945" cy="1079456"/>
      </dsp:txXfrm>
    </dsp:sp>
    <dsp:sp modelId="{07B836A2-09AB-4785-B320-D3C7E1D85E41}">
      <dsp:nvSpPr>
        <dsp:cNvPr id="0" name=""/>
        <dsp:cNvSpPr/>
      </dsp:nvSpPr>
      <dsp:spPr>
        <a:xfrm>
          <a:off x="5832649" y="1656189"/>
          <a:ext cx="2231938" cy="1093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chemeClr val="tx1"/>
              </a:solidFill>
              <a:latin typeface="+mn-lt"/>
            </a:rPr>
            <a:t>590 372 510 </a:t>
          </a:r>
          <a:r>
            <a:rPr lang="pl-PL" sz="1400" b="0" kern="1200" dirty="0" smtClean="0">
              <a:solidFill>
                <a:schemeClr val="tx1"/>
              </a:solidFill>
              <a:latin typeface="+mn-lt"/>
            </a:rPr>
            <a:t>euro</a:t>
          </a:r>
          <a:endParaRPr lang="pl-PL" sz="14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chemeClr val="tx1"/>
              </a:solidFill>
              <a:latin typeface="+mn-lt"/>
            </a:rPr>
            <a:t>35,85</a:t>
          </a:r>
          <a:r>
            <a:rPr lang="pl-PL" sz="1400" kern="1200" dirty="0" smtClean="0">
              <a:solidFill>
                <a:schemeClr val="tx1"/>
              </a:solidFill>
              <a:latin typeface="+mn-lt"/>
            </a:rPr>
            <a:t>% </a:t>
          </a:r>
          <a:r>
            <a:rPr lang="pl-PL" sz="1400" kern="1200" dirty="0">
              <a:solidFill>
                <a:schemeClr val="tx1"/>
              </a:solidFill>
              <a:latin typeface="+mn-lt"/>
            </a:rPr>
            <a:t>alokacji EFRR</a:t>
          </a:r>
        </a:p>
      </dsp:txBody>
      <dsp:txXfrm>
        <a:off x="5832649" y="1656189"/>
        <a:ext cx="2231938" cy="859412"/>
      </dsp:txXfrm>
    </dsp:sp>
    <dsp:sp modelId="{9C811A43-9E8D-4EA6-99AA-0AD85E29E815}">
      <dsp:nvSpPr>
        <dsp:cNvPr id="0" name=""/>
        <dsp:cNvSpPr/>
      </dsp:nvSpPr>
      <dsp:spPr>
        <a:xfrm>
          <a:off x="6264705" y="2376266"/>
          <a:ext cx="1983945" cy="1371296"/>
        </a:xfrm>
        <a:prstGeom prst="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n-lt"/>
            </a:rPr>
            <a:t>Certyfikacja wydatków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n-lt"/>
            </a:rPr>
            <a:t>do Komisji Europejskiej</a:t>
          </a:r>
          <a:endParaRPr lang="pl-PL" sz="1400" kern="1200" dirty="0">
            <a:latin typeface="+mn-lt"/>
          </a:endParaRPr>
        </a:p>
      </dsp:txBody>
      <dsp:txXfrm>
        <a:off x="6264705" y="2376266"/>
        <a:ext cx="1983945" cy="1371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5" cy="497046"/>
          </a:xfrm>
          <a:prstGeom prst="rect">
            <a:avLst/>
          </a:prstGeom>
        </p:spPr>
        <p:txBody>
          <a:bodyPr vert="horz" lIns="91787" tIns="45893" rIns="91787" bIns="4589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6"/>
          </a:xfrm>
          <a:prstGeom prst="rect">
            <a:avLst/>
          </a:prstGeom>
        </p:spPr>
        <p:txBody>
          <a:bodyPr vert="horz" lIns="91787" tIns="45893" rIns="91787" bIns="45893" rtlCol="0"/>
          <a:lstStyle>
            <a:lvl1pPr algn="r">
              <a:defRPr sz="1200"/>
            </a:lvl1pPr>
          </a:lstStyle>
          <a:p>
            <a:fld id="{29FFF414-1AE3-4F11-8568-48D43AFC2936}" type="datetimeFigureOut">
              <a:rPr lang="pl-PL" smtClean="0"/>
              <a:pPr/>
              <a:t>2019-09-16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787" tIns="45893" rIns="91787" bIns="4589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787" tIns="45893" rIns="91787" bIns="45893" rtlCol="0" anchor="b"/>
          <a:lstStyle>
            <a:lvl1pPr algn="r">
              <a:defRPr sz="1200"/>
            </a:lvl1pPr>
          </a:lstStyle>
          <a:p>
            <a:fld id="{7CBE72BC-502D-4F4C-9518-3823BF16E02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23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900" cy="497046"/>
          </a:xfrm>
          <a:prstGeom prst="rect">
            <a:avLst/>
          </a:prstGeom>
        </p:spPr>
        <p:txBody>
          <a:bodyPr vert="horz" lIns="91798" tIns="45898" rIns="91798" bIns="458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291" y="3"/>
            <a:ext cx="2950900" cy="497046"/>
          </a:xfrm>
          <a:prstGeom prst="rect">
            <a:avLst/>
          </a:prstGeom>
        </p:spPr>
        <p:txBody>
          <a:bodyPr vert="horz" lIns="91798" tIns="45898" rIns="91798" bIns="45898" rtlCol="0"/>
          <a:lstStyle>
            <a:lvl1pPr algn="r">
              <a:defRPr sz="1200"/>
            </a:lvl1pPr>
          </a:lstStyle>
          <a:p>
            <a:fld id="{B5B4A416-CE23-4F8B-858F-1B6EDBD0DD7E}" type="datetimeFigureOut">
              <a:rPr lang="pl-PL" smtClean="0"/>
              <a:pPr/>
              <a:t>2019-09-16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8" tIns="45898" rIns="91798" bIns="4589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240" y="4721940"/>
            <a:ext cx="5448308" cy="4473416"/>
          </a:xfrm>
          <a:prstGeom prst="rect">
            <a:avLst/>
          </a:prstGeom>
        </p:spPr>
        <p:txBody>
          <a:bodyPr vert="horz" lIns="91798" tIns="45898" rIns="91798" bIns="4589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289"/>
            <a:ext cx="2950900" cy="497046"/>
          </a:xfrm>
          <a:prstGeom prst="rect">
            <a:avLst/>
          </a:prstGeom>
        </p:spPr>
        <p:txBody>
          <a:bodyPr vert="horz" lIns="91798" tIns="45898" rIns="91798" bIns="458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291" y="9442289"/>
            <a:ext cx="2950900" cy="497046"/>
          </a:xfrm>
          <a:prstGeom prst="rect">
            <a:avLst/>
          </a:prstGeom>
        </p:spPr>
        <p:txBody>
          <a:bodyPr vert="horz" lIns="91798" tIns="45898" rIns="91798" bIns="45898" rtlCol="0" anchor="b"/>
          <a:lstStyle>
            <a:lvl1pPr algn="r">
              <a:defRPr sz="1200"/>
            </a:lvl1pPr>
          </a:lstStyle>
          <a:p>
            <a:fld id="{1B864C0D-6451-456B-8CB2-DACA88E9988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4C0D-6451-456B-8CB2-DACA88E9988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01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0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0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8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39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49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B718-0E81-4A33-B279-7A122D783614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340D-FF36-406D-846D-2CD5EDDCE5CB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F064-4F68-43B8-BF43-3C3C1C62883C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76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4E8C-B687-48EC-8F83-810207ED1C2C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77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0BB-5BE7-4BFF-9BE8-0FFD9E3B1E63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24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C7CC-AD78-4CCA-9556-E116ACCD37E9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5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01DF-4DC6-46D9-85E3-1E03F938AEED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5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50F0-B273-4C15-B5E7-A08B92EB641E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48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211E-35B1-4892-A325-344D3BD52686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6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A238-EEA6-4D3E-A4CD-C28A88D2D530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75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7741-DAD3-4F0D-82AC-89C55E1E70C7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46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F457-763F-46AC-83BB-AC855EAEC8CA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A021-2C6A-4BEC-8420-3B149067BE1A}" type="datetime1">
              <a:rPr lang="pl-PL" smtClean="0"/>
              <a:pPr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4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po.dolnyslask.pl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149080"/>
            <a:ext cx="84053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chemeClr val="tx2"/>
                </a:solidFill>
                <a:latin typeface="+mj-lt"/>
              </a:rPr>
              <a:t>Regionalny Program Operacyjny </a:t>
            </a:r>
          </a:p>
          <a:p>
            <a:pPr algn="r"/>
            <a:r>
              <a:rPr lang="pl-PL" sz="3600" b="1" dirty="0">
                <a:solidFill>
                  <a:schemeClr val="tx2"/>
                </a:solidFill>
                <a:latin typeface="+mj-lt"/>
              </a:rPr>
              <a:t>Województwa Dolnośląskiego </a:t>
            </a:r>
          </a:p>
          <a:p>
            <a:pPr algn="r"/>
            <a:r>
              <a:rPr lang="pl-PL" sz="3600" b="1" dirty="0">
                <a:solidFill>
                  <a:schemeClr val="tx2"/>
                </a:solidFill>
                <a:latin typeface="+mj-lt"/>
              </a:rPr>
              <a:t>2014-2020 </a:t>
            </a:r>
          </a:p>
          <a:p>
            <a:pPr algn="r"/>
            <a:endParaRPr lang="pl-PL" b="1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pl-PL" sz="2000" b="1" dirty="0" smtClean="0">
                <a:solidFill>
                  <a:schemeClr val="tx2"/>
                </a:solidFill>
                <a:latin typeface="+mj-lt"/>
              </a:rPr>
              <a:t>wrzesień 2019 </a:t>
            </a:r>
            <a:r>
              <a:rPr lang="pl-PL" sz="2000" b="1" dirty="0">
                <a:solidFill>
                  <a:schemeClr val="tx2"/>
                </a:solidFill>
                <a:latin typeface="+mj-lt"/>
              </a:rPr>
              <a:t>r.</a:t>
            </a:r>
          </a:p>
        </p:txBody>
      </p:sp>
      <p:pic>
        <p:nvPicPr>
          <p:cNvPr id="7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078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279743"/>
              </p:ext>
            </p:extLst>
          </p:nvPr>
        </p:nvGraphicFramePr>
        <p:xfrm>
          <a:off x="539552" y="1253083"/>
          <a:ext cx="8136904" cy="498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39654"/>
              </p:ext>
            </p:extLst>
          </p:nvPr>
        </p:nvGraphicFramePr>
        <p:xfrm>
          <a:off x="-8218" y="607914"/>
          <a:ext cx="9166282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3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2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0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2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Technologie informacyjno-komunikacyjne  </a:t>
                      </a:r>
                      <a:endParaRPr lang="pl-PL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 EFRR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+mj-lt"/>
                        </a:rPr>
                        <a:t>284 876 925 zł 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jgoralski\Desktop\projekt prezentacji\ikony z promocji\aOś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23"/>
            <a:ext cx="611560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762AFA80-71E0-40C5-88DB-45BAE8BA7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36801"/>
              </p:ext>
            </p:extLst>
          </p:nvPr>
        </p:nvGraphicFramePr>
        <p:xfrm>
          <a:off x="5724128" y="5157192"/>
          <a:ext cx="2592289" cy="49973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614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7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8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</a:rPr>
                        <a:t>projektów realizowanych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projekty zakończone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3312"/>
              </p:ext>
            </p:extLst>
          </p:nvPr>
        </p:nvGraphicFramePr>
        <p:xfrm>
          <a:off x="-1969" y="620688"/>
          <a:ext cx="914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2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Technologie informacyjno-komunikacyjne  </a:t>
                      </a:r>
                      <a:endParaRPr lang="pl-PL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Alokacja EFRR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284 876 925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zł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C:\Users\jgoralski\Desktop\projekt prezentacji\ikony z promocji\aOś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2" y="632662"/>
            <a:ext cx="611560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347864" y="121481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2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1102"/>
              </p:ext>
            </p:extLst>
          </p:nvPr>
        </p:nvGraphicFramePr>
        <p:xfrm>
          <a:off x="827584" y="1628801"/>
          <a:ext cx="7704855" cy="2260479"/>
        </p:xfrm>
        <a:graphic>
          <a:graphicData uri="http://schemas.openxmlformats.org/drawingml/2006/table">
            <a:tbl>
              <a:tblPr/>
              <a:tblGrid>
                <a:gridCol w="2997687"/>
                <a:gridCol w="1030564"/>
                <a:gridCol w="1239462"/>
                <a:gridCol w="1191037"/>
                <a:gridCol w="1246105"/>
              </a:tblGrid>
              <a:tr h="5542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Dofinansowanie</a:t>
                      </a: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53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e-administracja (usługi publiczne)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236 880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990,57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194 128 888,91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85,96%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e-zdrowie  (usługi elektroniczne,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dokumentacja medyczna)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26 977 640,39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22 467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817,11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9,95%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e-kultura (usługi i infrastruktura informatyczna)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7 674 907,66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6 181 395,93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digitalizacja zasobów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publicznych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628 439,98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3 050 525,12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0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275 161 978,60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225 828 627,07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698" name="Picture 2" descr="Znalezione obrazy dla zapytania Budowa Systemu Informacji Przestrzennej oraz rozwój e-usług publicznych i elektronicznych usług administracyjnych w północno-zachodniej części województwa dolnośląskie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149080"/>
            <a:ext cx="4644008" cy="2232248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1043608" y="4221088"/>
            <a:ext cx="1152128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700" name="Picture 4" descr="Znalezione obrazy dla zapytania e-usług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64" y="4005065"/>
            <a:ext cx="5904656" cy="2232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630631"/>
              </p:ext>
            </p:extLst>
          </p:nvPr>
        </p:nvGraphicFramePr>
        <p:xfrm>
          <a:off x="467544" y="1265337"/>
          <a:ext cx="8280920" cy="49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59929"/>
              </p:ext>
            </p:extLst>
          </p:nvPr>
        </p:nvGraphicFramePr>
        <p:xfrm>
          <a:off x="-25341" y="625574"/>
          <a:ext cx="91805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3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Gospodarka niskoemisyjna</a:t>
                      </a:r>
                      <a:endParaRPr lang="pl-PL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EFRR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dirty="0">
                          <a:latin typeface="+mj-lt"/>
                        </a:rPr>
                        <a:t>1 </a:t>
                      </a:r>
                      <a:r>
                        <a:rPr lang="pl-PL" sz="1800" dirty="0" smtClean="0">
                          <a:latin typeface="+mj-lt"/>
                        </a:rPr>
                        <a:t>741 682 321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C:\Users\jgoralski\Desktop\projekt prezentacji\ikony z promocji\aOś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574"/>
            <a:ext cx="642937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53A2B157-5D3C-4E47-A233-B3B4452AA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84871"/>
              </p:ext>
            </p:extLst>
          </p:nvPr>
        </p:nvGraphicFramePr>
        <p:xfrm>
          <a:off x="5580112" y="5157192"/>
          <a:ext cx="3024337" cy="100811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16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7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83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effectLst/>
                        </a:rPr>
                        <a:t>432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projekty realizowane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3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0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planowane nabory</a:t>
                      </a:r>
                      <a:endParaRPr lang="pl-PL" sz="1200" b="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483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Działanie 3.3 (ZIT </a:t>
                      </a:r>
                      <a:r>
                        <a:rPr lang="pl-PL" sz="1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WrOF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4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275856" y="112474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29936"/>
              </p:ext>
            </p:extLst>
          </p:nvPr>
        </p:nvGraphicFramePr>
        <p:xfrm>
          <a:off x="-25341" y="625574"/>
          <a:ext cx="91805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3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Gospodarka niskoemisyjna</a:t>
                      </a:r>
                      <a:endParaRPr lang="pl-PL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</a:t>
                      </a:r>
                      <a:r>
                        <a:rPr lang="pl-PL" sz="1000" baseline="0" dirty="0" smtClean="0">
                          <a:latin typeface="+mj-lt"/>
                        </a:rPr>
                        <a:t>EFRR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1 741 682 321 </a:t>
                      </a:r>
                      <a:r>
                        <a:rPr lang="pl-PL" sz="1800" dirty="0" smtClean="0">
                          <a:latin typeface="+mj-lt"/>
                        </a:rPr>
                        <a:t>zł</a:t>
                      </a:r>
                      <a:endParaRPr lang="pl-PL" sz="1400" b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 descr="C:\Users\jgoralski\Desktop\projekt prezentacji\ikony z promocji\aOś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42937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6404"/>
              </p:ext>
            </p:extLst>
          </p:nvPr>
        </p:nvGraphicFramePr>
        <p:xfrm>
          <a:off x="395536" y="1412776"/>
          <a:ext cx="8280920" cy="3600400"/>
        </p:xfrm>
        <a:graphic>
          <a:graphicData uri="http://schemas.openxmlformats.org/drawingml/2006/table">
            <a:tbl>
              <a:tblPr/>
              <a:tblGrid>
                <a:gridCol w="3221813"/>
                <a:gridCol w="1107615"/>
                <a:gridCol w="1332132"/>
                <a:gridCol w="1323216"/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 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ermomodernizacja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obiektów użyteczności publicznej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460 724 181,63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295 358 792,33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ograniczanie ruchu zmotoryzowanego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306 317 534,62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230 184 019,34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instrumenty finansowe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269 307 889,45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228 911 706,04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18,17%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zakup i modernizacja niskoemisyjnego taboru  komunikacji miejskiej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225 483 909,21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140 510 694,06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ermomodernizacja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wielorodzinnych budynków mieszkalnych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186 650 907,42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108 897 262,13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8,64%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udowa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modernizacja infrastruktury do wytwarzania energii 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słonecznej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112 929 132,37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68 182 908,28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rojekty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demonstracyjne - budynki publiczne </a:t>
                      </a:r>
                      <a:endParaRPr lang="pl-PL" sz="105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podwyższonej charakterystyce energetycznej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70 893 989,47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38 991 463,49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udowa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modernizacja sieci elektroenergetycznej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58 426 194,98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36 065 023,16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2,86%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mikroinstalacje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OZE – projekty grantowe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37 059 068,59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31 219 166,84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2,48%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ermomodernizacja </a:t>
                      </a:r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przedsiębiorstw z ewentualnym wykorzystaniem OZE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67 549 577,48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29 081 062,86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rozbudowa i modernizacja sieci ciepłowniczych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63 429 148,64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26 444 989,41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kogeneracja i trigeneracja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61 002 021,87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25 906 018,66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2,06%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1 919 773 555,73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1 259 753 106,60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pic>
        <p:nvPicPr>
          <p:cNvPr id="27650" name="Picture 2" descr="Znalezione obrazy dla zapytania tabor autobusowy wrocł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085184"/>
            <a:ext cx="2280729" cy="1557792"/>
          </a:xfrm>
          <a:prstGeom prst="rect">
            <a:avLst/>
          </a:prstGeom>
          <a:noFill/>
        </p:spPr>
      </p:pic>
      <p:pic>
        <p:nvPicPr>
          <p:cNvPr id="27652" name="Picture 4" descr="Znalezione obrazy dla zapytania droga rowerowa długołę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157191"/>
            <a:ext cx="2232248" cy="1485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9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C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390754"/>
              </p:ext>
            </p:extLst>
          </p:nvPr>
        </p:nvGraphicFramePr>
        <p:xfrm>
          <a:off x="539552" y="1268760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59244"/>
              </p:ext>
            </p:extLst>
          </p:nvPr>
        </p:nvGraphicFramePr>
        <p:xfrm>
          <a:off x="-520" y="620688"/>
          <a:ext cx="9180512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7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4 </a:t>
                      </a:r>
                    </a:p>
                    <a:p>
                      <a:r>
                        <a:rPr lang="pl-PL" sz="1800" dirty="0"/>
                        <a:t>Środowisko</a:t>
                      </a:r>
                      <a:r>
                        <a:rPr lang="pl-PL" sz="1800" baseline="0" dirty="0"/>
                        <a:t> i zasoby</a:t>
                      </a:r>
                      <a:endParaRPr lang="pl-PL" sz="16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 smtClean="0"/>
                        <a:t>757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416 921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goralski\Desktop\projekt prezentacji\ikony z promocji\aOś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5" y="620688"/>
            <a:ext cx="65168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77642"/>
              </p:ext>
            </p:extLst>
          </p:nvPr>
        </p:nvGraphicFramePr>
        <p:xfrm>
          <a:off x="5004048" y="5069040"/>
          <a:ext cx="2808312" cy="93896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693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4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</a:rPr>
                        <a:t>137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realizowane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1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1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pl-PL" sz="1200" b="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rwające </a:t>
                      </a:r>
                      <a:r>
                        <a:rPr lang="pl-PL" sz="1200" b="0" u="sng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nabory: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2138632103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Działanie 4.2 (ZIT </a:t>
                      </a:r>
                      <a:r>
                        <a:rPr lang="pl-PL" sz="12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WrOF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 ZIT AJ)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2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203848" y="11967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2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52529"/>
              </p:ext>
            </p:extLst>
          </p:nvPr>
        </p:nvGraphicFramePr>
        <p:xfrm>
          <a:off x="-8797" y="630392"/>
          <a:ext cx="9180512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7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4 </a:t>
                      </a:r>
                    </a:p>
                    <a:p>
                      <a:r>
                        <a:rPr lang="pl-PL" sz="1800" dirty="0"/>
                        <a:t>Środowisko</a:t>
                      </a:r>
                      <a:r>
                        <a:rPr lang="pl-PL" sz="1800" baseline="0" dirty="0"/>
                        <a:t> i zasoby</a:t>
                      </a:r>
                      <a:endParaRPr lang="pl-PL" sz="16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 smtClean="0"/>
                        <a:t>757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416 921 zł</a:t>
                      </a:r>
                      <a:endParaRPr lang="pl-PL" sz="1800" b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" descr="C:\Users\jgoralski\Desktop\projekt prezentacji\ikony z promocji\aOś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489"/>
            <a:ext cx="65168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75561"/>
              </p:ext>
            </p:extLst>
          </p:nvPr>
        </p:nvGraphicFramePr>
        <p:xfrm>
          <a:off x="395536" y="1628800"/>
          <a:ext cx="8280921" cy="3168346"/>
        </p:xfrm>
        <a:graphic>
          <a:graphicData uri="http://schemas.openxmlformats.org/drawingml/2006/table">
            <a:tbl>
              <a:tblPr/>
              <a:tblGrid>
                <a:gridCol w="3221813"/>
                <a:gridCol w="1107615"/>
                <a:gridCol w="1332132"/>
                <a:gridCol w="1251209"/>
                <a:gridCol w="1368152"/>
              </a:tblGrid>
              <a:tr h="5760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wartości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gospodarka wodno-kanalizacyjna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245 334 403,37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148 262 474,32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28,97%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modernizacja i ochrona obiektów kultury i turystyki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174 877 225,80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116 799 961,88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22,82%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gospodarka odpadami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150 857 387,08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91 441 815,94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17,87%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edukacja ekologiczna i ochrona zasobów przyrodniczych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120 873 681,02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86 719 564,68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16,94%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inwestycje przeciwpowodziowe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83 180 553,37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55 752 781,09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wsparcie jednostek ratowniczych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7 797 014,99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5 146 866,98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budowa i rozbudowa obiektów małej retencji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7 628 802,47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5 078 568,96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kampanie informacyjne związane z ochroną środowiska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3 098 413,73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2 633 651,67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793 647 481,83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511 835 685,52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Znalezione obrazy dla zapytania ZAKŁAD GOSPODAROWANIA ODPADAMI GAĆ SP. Z O.O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5697" y="5013176"/>
            <a:ext cx="2448272" cy="1632181"/>
          </a:xfrm>
          <a:prstGeom prst="rect">
            <a:avLst/>
          </a:prstGeom>
          <a:noFill/>
        </p:spPr>
      </p:pic>
      <p:pic>
        <p:nvPicPr>
          <p:cNvPr id="25604" name="Picture 4" descr="Znalezione obrazy dla zapytania teatr norwida jelenia gó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989055"/>
            <a:ext cx="2184723" cy="1656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34323"/>
              </p:ext>
            </p:extLst>
          </p:nvPr>
        </p:nvGraphicFramePr>
        <p:xfrm>
          <a:off x="24723" y="620688"/>
          <a:ext cx="9144000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5 </a:t>
                      </a:r>
                    </a:p>
                    <a:p>
                      <a:r>
                        <a:rPr lang="pl-PL" sz="1800" dirty="0"/>
                        <a:t>Transport </a:t>
                      </a:r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/>
                        <a:t>1 </a:t>
                      </a:r>
                      <a:r>
                        <a:rPr lang="pl-PL" sz="1800" dirty="0" smtClean="0"/>
                        <a:t>461 695 600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3" descr="C:\Users\jgoralski\Desktop\projekt prezentacji\ikony z promocji\aOś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" y="61146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23695"/>
              </p:ext>
            </p:extLst>
          </p:nvPr>
        </p:nvGraphicFramePr>
        <p:xfrm>
          <a:off x="5796136" y="5373216"/>
          <a:ext cx="2674640" cy="51851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29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5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effectLst/>
                        </a:rPr>
                        <a:t>39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effectLst/>
                        </a:rPr>
                        <a:t>projektów realizowanych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effectLst/>
                        </a:rPr>
                        <a:t>projektów zakończonych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420354"/>
              </p:ext>
            </p:extLst>
          </p:nvPr>
        </p:nvGraphicFramePr>
        <p:xfrm>
          <a:off x="395536" y="1259540"/>
          <a:ext cx="8280920" cy="490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820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64841"/>
              </p:ext>
            </p:extLst>
          </p:nvPr>
        </p:nvGraphicFramePr>
        <p:xfrm>
          <a:off x="-17985" y="628677"/>
          <a:ext cx="9180511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499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5 </a:t>
                      </a:r>
                    </a:p>
                    <a:p>
                      <a:r>
                        <a:rPr lang="pl-PL" sz="1800" dirty="0"/>
                        <a:t>Transport</a:t>
                      </a:r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 smtClean="0"/>
                        <a:t>1 461 695 600 zł</a:t>
                      </a:r>
                      <a:endParaRPr lang="pl-PL" sz="1800" b="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3" descr="C:\Users\jgoralski\Desktop\projekt prezentacji\ikony z promocji\aOś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7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zawartości 11"/>
          <p:cNvSpPr txBox="1">
            <a:spLocks/>
          </p:cNvSpPr>
          <p:nvPr/>
        </p:nvSpPr>
        <p:spPr>
          <a:xfrm>
            <a:off x="3419872" y="1196752"/>
            <a:ext cx="309634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2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64595"/>
              </p:ext>
            </p:extLst>
          </p:nvPr>
        </p:nvGraphicFramePr>
        <p:xfrm>
          <a:off x="539552" y="1556792"/>
          <a:ext cx="7992887" cy="3094476"/>
        </p:xfrm>
        <a:graphic>
          <a:graphicData uri="http://schemas.openxmlformats.org/drawingml/2006/table">
            <a:tbl>
              <a:tblPr/>
              <a:tblGrid>
                <a:gridCol w="3109750"/>
                <a:gridCol w="1069089"/>
                <a:gridCol w="1285797"/>
                <a:gridCol w="1232108"/>
                <a:gridCol w="1296143"/>
              </a:tblGrid>
              <a:tr h="7380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budowa i rozbudowa dróg wojewódzkich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908 509 951,00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693 325 418,53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49,87%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przebudowa i modernizacja linii kolejowych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526 409 565,50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364 121 212,70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26,19%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poprawa jakości usług przewozowych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zakup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modernizacja taboru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kolejowego </a:t>
                      </a: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oraz zaplecza technicznego)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301 966 276,65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198 131 369,76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14,25%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przebudowa dróg lokalnych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159 833 964,61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114 602 186,91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8,24%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wsparcie infrastruktury obsługi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pasażerów</a:t>
                      </a: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(przebudowa dworca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przystanków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kolejowych)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35 046 776,98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20 192 194,60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1,45%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1 931 766 534,74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1 390 372 382,50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Znalezione obrazy dla zapytania zespół trakcyjny dolnośląsk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25144"/>
            <a:ext cx="3096344" cy="1821379"/>
          </a:xfrm>
          <a:prstGeom prst="rect">
            <a:avLst/>
          </a:prstGeom>
          <a:noFill/>
        </p:spPr>
      </p:pic>
      <p:pic>
        <p:nvPicPr>
          <p:cNvPr id="23556" name="Picture 4" descr="Znalezione obrazy dla zapytania przebudowa buforowe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25144"/>
            <a:ext cx="3312368" cy="187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4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98612"/>
              </p:ext>
            </p:extLst>
          </p:nvPr>
        </p:nvGraphicFramePr>
        <p:xfrm>
          <a:off x="13532" y="614898"/>
          <a:ext cx="9144000" cy="576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6 </a:t>
                      </a:r>
                    </a:p>
                    <a:p>
                      <a:r>
                        <a:rPr lang="pl-PL" sz="1800" dirty="0"/>
                        <a:t>Infrastruktura spójności społecznej </a:t>
                      </a:r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 smtClean="0"/>
                        <a:t>741 205 381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C:\Users\jgoralski\Desktop\projekt prezentacji\ikony z promocji\aOś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62"/>
            <a:ext cx="64077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22364"/>
              </p:ext>
            </p:extLst>
          </p:nvPr>
        </p:nvGraphicFramePr>
        <p:xfrm>
          <a:off x="5436096" y="5373216"/>
          <a:ext cx="2880320" cy="54686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58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effectLst/>
                        </a:rPr>
                        <a:t>389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effectLst/>
                        </a:rPr>
                        <a:t>projektów realizowanych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210859"/>
              </p:ext>
            </p:extLst>
          </p:nvPr>
        </p:nvGraphicFramePr>
        <p:xfrm>
          <a:off x="395536" y="1265334"/>
          <a:ext cx="8352928" cy="489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12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79723"/>
              </p:ext>
            </p:extLst>
          </p:nvPr>
        </p:nvGraphicFramePr>
        <p:xfrm>
          <a:off x="0" y="620688"/>
          <a:ext cx="9180511" cy="51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6 </a:t>
                      </a:r>
                    </a:p>
                    <a:p>
                      <a:r>
                        <a:rPr lang="pl-PL" sz="1800" dirty="0"/>
                        <a:t>Infrastruktura spójności społecznej (CT 9)</a:t>
                      </a:r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 EFRR</a:t>
                      </a:r>
                    </a:p>
                    <a:p>
                      <a:r>
                        <a:rPr lang="pl-PL" sz="1800" dirty="0" smtClean="0"/>
                        <a:t>741 205 381 zł</a:t>
                      </a:r>
                      <a:endParaRPr lang="pl-PL" sz="1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 descr="C:\Users\jgoralski\Desktop\projekt prezentacji\ikony z promocji\aOś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11"/>
            <a:ext cx="64077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347864" y="112474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3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74389"/>
              </p:ext>
            </p:extLst>
          </p:nvPr>
        </p:nvGraphicFramePr>
        <p:xfrm>
          <a:off x="539552" y="1484784"/>
          <a:ext cx="7920881" cy="3024334"/>
        </p:xfrm>
        <a:graphic>
          <a:graphicData uri="http://schemas.openxmlformats.org/drawingml/2006/table">
            <a:tbl>
              <a:tblPr/>
              <a:tblGrid>
                <a:gridCol w="3081734"/>
                <a:gridCol w="1059458"/>
                <a:gridCol w="1274213"/>
                <a:gridCol w="1281339"/>
                <a:gridCol w="1224137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rewitalizacja budynków 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obiektów publicznych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395 149 855,17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249 616 479,42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36,62%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modernizacja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placówek ochrony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zdrowia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połączona</a:t>
                      </a: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zakupem wyposażenia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187 566 964,51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139 178 767,94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20,42%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zakup wyposażenia medycznego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104 546 211,91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81 156 707,88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remont wielorodzinnych budynków mieszkalnych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127 199 096,28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80 021 534,56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11,74%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i przebudowa infrastruktury społecznej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99 515 090,38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67 854 984,75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przebudowa dróg lokalnych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44 608 936,29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26 454 122,87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i przebudowa obiektów opieki nad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dziećmi – żłobki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przedszkola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79 268 783,50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22 168 313,62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przebudowa i adaptacja obiektów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cele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mieszkań wspomaganych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25 254 968,01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15 187 895,55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2,23%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1 063 109 906,05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681 638 806,59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 descr="Znalezione obrazy dla zapytania d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621443"/>
            <a:ext cx="2952328" cy="1965853"/>
          </a:xfrm>
          <a:prstGeom prst="rect">
            <a:avLst/>
          </a:prstGeom>
          <a:noFill/>
        </p:spPr>
      </p:pic>
      <p:pic>
        <p:nvPicPr>
          <p:cNvPr id="21508" name="Picture 4" descr="Znalezione obrazy dla zapytania wleń rewitalizacja cent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653136"/>
            <a:ext cx="300666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8497" y="620688"/>
            <a:ext cx="91382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Cel Regionalnego Programu Operacyjnego Województwa Dolnośląskiego 2014-2020</a:t>
            </a:r>
            <a:endParaRPr lang="pl-PL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820" y="1020798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200" b="1" i="1" dirty="0">
                <a:ea typeface="Times New Roman" panose="02020603050405020304" pitchFamily="18" charset="0"/>
              </a:rPr>
              <a:t>Wzrost konkurencyjności Dolnego Śląska zapewniający poprawę poziomu życia </a:t>
            </a:r>
          </a:p>
          <a:p>
            <a:pPr algn="ctr">
              <a:spcAft>
                <a:spcPts val="0"/>
              </a:spcAft>
            </a:pPr>
            <a:r>
              <a:rPr lang="pl-PL" sz="1200" b="1" i="1" dirty="0">
                <a:ea typeface="Times New Roman" panose="02020603050405020304" pitchFamily="18" charset="0"/>
              </a:rPr>
              <a:t>jego mieszkańców przy zachowaniu zasad zrównoważonego rozwoju</a:t>
            </a:r>
            <a:endParaRPr lang="pl-PL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1400" i="1" dirty="0">
                <a:effectLst/>
                <a:latin typeface="+mj-lt"/>
                <a:ea typeface="Times New Roman" panose="02020603050405020304" pitchFamily="18" charset="0"/>
              </a:rPr>
              <a:t>Dane finansowe wg stanu na dzień </a:t>
            </a:r>
            <a:r>
              <a:rPr lang="pl-PL" sz="1400" i="1" dirty="0" smtClean="0">
                <a:effectLst/>
                <a:latin typeface="+mj-lt"/>
                <a:ea typeface="Times New Roman" panose="02020603050405020304" pitchFamily="18" charset="0"/>
              </a:rPr>
              <a:t>31.07.2019 </a:t>
            </a:r>
            <a:r>
              <a:rPr lang="pl-PL" sz="1400" i="1" dirty="0">
                <a:effectLst/>
                <a:latin typeface="+mj-lt"/>
                <a:ea typeface="Times New Roman" panose="02020603050405020304" pitchFamily="18" charset="0"/>
              </a:rPr>
              <a:t>r.       Kurs:  </a:t>
            </a:r>
            <a:r>
              <a:rPr lang="pl-PL" sz="1200" i="1" dirty="0">
                <a:latin typeface="+mj-lt"/>
                <a:ea typeface="Times New Roman" panose="02020603050405020304" pitchFamily="18" charset="0"/>
              </a:rPr>
              <a:t>1 EUR = </a:t>
            </a:r>
            <a:r>
              <a:rPr lang="pl-PL" sz="1200" i="1" dirty="0" smtClean="0">
                <a:latin typeface="+mj-lt"/>
                <a:ea typeface="Times New Roman" panose="02020603050405020304" pitchFamily="18" charset="0"/>
              </a:rPr>
              <a:t>4,2912 </a:t>
            </a:r>
            <a:r>
              <a:rPr lang="pl-PL" sz="1200" i="1" dirty="0">
                <a:latin typeface="+mj-lt"/>
                <a:ea typeface="Times New Roman" panose="02020603050405020304" pitchFamily="18" charset="0"/>
              </a:rPr>
              <a:t>zł</a:t>
            </a:r>
            <a:endParaRPr lang="pl-PL" sz="1200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2</a:t>
            </a:fld>
            <a:endParaRPr lang="pl-PL" dirty="0"/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4572000" y="2636912"/>
            <a:ext cx="0" cy="324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131840" y="1484784"/>
            <a:ext cx="327636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600" b="1" dirty="0"/>
              <a:t>Alokacja Programu:  </a:t>
            </a:r>
            <a:r>
              <a:rPr lang="pl-PL" sz="1600" b="1" dirty="0" smtClean="0"/>
              <a:t>9 666 127 923 zł</a:t>
            </a:r>
            <a:endParaRPr lang="pl-PL" sz="1600" b="1" dirty="0"/>
          </a:p>
        </p:txBody>
      </p:sp>
      <p:pic>
        <p:nvPicPr>
          <p:cNvPr id="15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2756574149"/>
              </p:ext>
            </p:extLst>
          </p:nvPr>
        </p:nvGraphicFramePr>
        <p:xfrm>
          <a:off x="107504" y="1916832"/>
          <a:ext cx="4367621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Wykres 17"/>
          <p:cNvGraphicFramePr/>
          <p:nvPr>
            <p:extLst>
              <p:ext uri="{D42A27DB-BD31-4B8C-83A1-F6EECF244321}">
                <p14:modId xmlns:p14="http://schemas.microsoft.com/office/powerpoint/2010/main" val="1340582262"/>
              </p:ext>
            </p:extLst>
          </p:nvPr>
        </p:nvGraphicFramePr>
        <p:xfrm>
          <a:off x="4644008" y="1988840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07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146045"/>
              </p:ext>
            </p:extLst>
          </p:nvPr>
        </p:nvGraphicFramePr>
        <p:xfrm>
          <a:off x="539552" y="1268760"/>
          <a:ext cx="8136904" cy="498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8688"/>
              </p:ext>
            </p:extLst>
          </p:nvPr>
        </p:nvGraphicFramePr>
        <p:xfrm>
          <a:off x="0" y="620688"/>
          <a:ext cx="9180512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7 </a:t>
                      </a:r>
                    </a:p>
                    <a:p>
                      <a:r>
                        <a:rPr lang="pl-PL" sz="1800" dirty="0"/>
                        <a:t>Infrastruktura edukacyjna</a:t>
                      </a:r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 smtClean="0"/>
                        <a:t>261 558 209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 descr="C:\Users\jgoralski\Desktop\projekt prezentacji\ikony z promocji\aOś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85"/>
            <a:ext cx="64293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3456"/>
              </p:ext>
            </p:extLst>
          </p:nvPr>
        </p:nvGraphicFramePr>
        <p:xfrm>
          <a:off x="5796136" y="5142614"/>
          <a:ext cx="2808312" cy="89280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561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6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78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</a:rPr>
                        <a:t>130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</a:rPr>
                        <a:t>projektów realizowanych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planowane nabory</a:t>
                      </a:r>
                      <a:endParaRPr lang="pl-PL" sz="1200" b="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125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Działanie 7.1 (ZIT AJ)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80941"/>
              </p:ext>
            </p:extLst>
          </p:nvPr>
        </p:nvGraphicFramePr>
        <p:xfrm>
          <a:off x="-16927" y="620688"/>
          <a:ext cx="9180512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Oś Priorytetowa 7 </a:t>
                      </a:r>
                    </a:p>
                    <a:p>
                      <a:r>
                        <a:rPr lang="pl-PL" sz="1800" dirty="0"/>
                        <a:t>Infrastruktura edukacyjna</a:t>
                      </a:r>
                      <a:endParaRPr lang="pl-PL" sz="16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Alokacja</a:t>
                      </a:r>
                      <a:r>
                        <a:rPr lang="pl-PL" sz="1000" baseline="0" dirty="0"/>
                        <a:t> EFRR</a:t>
                      </a:r>
                      <a:endParaRPr lang="pl-PL" sz="1000" dirty="0"/>
                    </a:p>
                    <a:p>
                      <a:r>
                        <a:rPr lang="pl-PL" sz="1800" dirty="0" smtClean="0"/>
                        <a:t>261 558 209 zł</a:t>
                      </a:r>
                      <a:endParaRPr lang="pl-PL" sz="1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 descr="C:\Users\jgoralski\Desktop\projekt prezentacji\ikony z promocji\aOś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602"/>
            <a:ext cx="64293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059832" y="119675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97011"/>
              </p:ext>
            </p:extLst>
          </p:nvPr>
        </p:nvGraphicFramePr>
        <p:xfrm>
          <a:off x="395536" y="1628800"/>
          <a:ext cx="8064896" cy="2527414"/>
        </p:xfrm>
        <a:graphic>
          <a:graphicData uri="http://schemas.openxmlformats.org/drawingml/2006/table">
            <a:tbl>
              <a:tblPr/>
              <a:tblGrid>
                <a:gridCol w="3137766"/>
                <a:gridCol w="1078720"/>
                <a:gridCol w="1297381"/>
                <a:gridCol w="1326893"/>
                <a:gridCol w="1224136"/>
              </a:tblGrid>
              <a:tr h="5040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i przebudowa szkól podstawowych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200 323 251,29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75 580 678,34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35,80%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budowa i przebudowa przedszkoli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149 010 760,42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56 767 169,84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26,89%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wsparcie centrów kształcenia zawodowego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34 333 422,42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27 545 720,62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zakup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wyposażenia do pracowni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szkolnych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24 212 758,95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18 463 113,48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poprawa warunków kształcenia w szkołach ponadpodstawowych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20 444 684,21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16 780 738,87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zakup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wyposażenia  do szkół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ponadpodstawowych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19 846 803,01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15 960 954,97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7,56%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448 171 680,30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211 098 376,12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Znalezione obrazy dla zapytania zespół szkół biedrzychow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437112"/>
            <a:ext cx="2808310" cy="1872208"/>
          </a:xfrm>
          <a:prstGeom prst="rect">
            <a:avLst/>
          </a:prstGeom>
          <a:noFill/>
        </p:spPr>
      </p:pic>
      <p:pic>
        <p:nvPicPr>
          <p:cNvPr id="19460" name="Picture 4" descr="Znalezione obrazy dla zapytania jaworzyna śląska hala sportow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365104"/>
            <a:ext cx="3514422" cy="1972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zawartości 11"/>
          <p:cNvSpPr txBox="1">
            <a:spLocks noGrp="1"/>
          </p:cNvSpPr>
          <p:nvPr>
            <p:ph idx="1"/>
          </p:nvPr>
        </p:nvSpPr>
        <p:spPr>
          <a:xfrm>
            <a:off x="2699792" y="90872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400" b="1" dirty="0" smtClean="0"/>
              <a:t>Projekty finansowe z  EFRR wg powiatów**</a:t>
            </a:r>
            <a:endParaRPr lang="pl-PL" sz="1400" b="1" dirty="0"/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0" y="548680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28134"/>
              </p:ext>
            </p:extLst>
          </p:nvPr>
        </p:nvGraphicFramePr>
        <p:xfrm>
          <a:off x="1475656" y="1196752"/>
          <a:ext cx="5920442" cy="511081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/>
                <a:gridCol w="792088"/>
                <a:gridCol w="1080120"/>
                <a:gridCol w="1224136"/>
                <a:gridCol w="576064"/>
                <a:gridCol w="1023898"/>
              </a:tblGrid>
              <a:tr h="4072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Powiat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Liczba projektów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smtClean="0"/>
                        <a:t>Dofinansowanie z UE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smtClean="0"/>
                        <a:t>Udział </a:t>
                      </a:r>
                      <a:r>
                        <a:rPr lang="pl-PL" sz="900" b="1" u="none" strike="noStrike" dirty="0"/>
                        <a:t>% w wartości dofinansowania z UE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Liczba ludności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Dofinansowanie UE </a:t>
                      </a:r>
                      <a:endParaRPr lang="pl-PL" sz="900" b="1" u="none" strike="noStrike" dirty="0" smtClean="0"/>
                    </a:p>
                    <a:p>
                      <a:pPr algn="ctr" fontAlgn="ctr"/>
                      <a:r>
                        <a:rPr lang="pl-PL" sz="900" b="1" u="none" strike="noStrike" dirty="0" smtClean="0"/>
                        <a:t>na </a:t>
                      </a:r>
                      <a:r>
                        <a:rPr lang="pl-PL" sz="900" b="1" u="none" strike="noStrike" dirty="0"/>
                        <a:t>1 </a:t>
                      </a:r>
                      <a:r>
                        <a:rPr lang="pl-PL" sz="900" b="1" u="none" strike="noStrike" dirty="0" smtClean="0"/>
                        <a:t>mieszkańca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Miasto Jelenia  Góra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194 948 659,09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2 434,67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średzki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108 695 790,60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53 722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2 023,30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wrocławski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257 845 750,81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141 337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1 824,33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lwówecki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78 865 331,96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46 360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1 701,15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trzebnicki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119 161 020,20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84 495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1 410,27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dzierżoniowski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141 900 286,91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102 077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1 390,13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górowski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47 371 286,26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1 335,42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wołowski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62 672 564,69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47 124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1 329,95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jaworski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65 890 368,20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1 293,31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wałbrzyski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70 016 739,93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1 240,42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lubański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67 492 959,70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1 227,35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świdnicki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192 711 176,39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158 392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1 216,67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Miasto Legnica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120 219 607,76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1 198,31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Miasto Wrocław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761 335 959,92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638 586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1 192,22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bolesławiecki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106 839 139,81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1 184,82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złotoryjski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50 401 487,27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1 142,22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jeleniogórski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69 706 025,21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64 178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1 086,14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oławski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82 249 705,01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76 505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1 075,09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38 497 290,77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37 125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1 036,96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kamiennogórski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43 747 731,71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994,29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Miasto Wałbrzych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112 616 486,83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113 621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991,16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kłodzki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158 305 572,12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160 465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986,54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lubiński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99 981 536,44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106 320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940,38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oleśnicki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94 610 804,34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106 907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884,98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legnicki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47 374 357,23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55 233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857,72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strzeliński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36 439 519,57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828,06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głogowski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72 267 914,66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89 933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803,58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województwo*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1 902 139 055,71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2 902 547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655,33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zgorzelecki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52 338 985,32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577,80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ząbkowicki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37 476 856,37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66 009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567,75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polkowicki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35 338 803,68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560,78</a:t>
                      </a:r>
                    </a:p>
                  </a:txBody>
                  <a:tcPr marL="9525" marR="9525" marT="9525" marB="0" anchor="b"/>
                </a:tc>
              </a:tr>
              <a:tr h="1441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EFRR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2049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5 329 458 774,47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100,00%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u="none" strike="noStrike" dirty="0"/>
                        <a:t>2 902 547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u="none" strike="noStrike" dirty="0"/>
                        <a:t>1 836,13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630932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*województwo – projekty realizowane na terenie 2 lub więcej powiatów, w ramach tej kategorii sklasyfikowano także  instrumenty finansowe</a:t>
            </a:r>
          </a:p>
          <a:p>
            <a:r>
              <a:rPr lang="pl-PL" sz="1000" dirty="0" smtClean="0"/>
              <a:t>**w zestawieniu uwzględniono zmiany związane z umową rozwiązaną w dniu 6.08.2019 r. - środki UE przeniesiono na  inną inwestycję 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71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zawartości 11"/>
          <p:cNvSpPr txBox="1">
            <a:spLocks noGrp="1"/>
          </p:cNvSpPr>
          <p:nvPr>
            <p:ph idx="1"/>
          </p:nvPr>
        </p:nvSpPr>
        <p:spPr>
          <a:xfrm>
            <a:off x="1619672" y="9807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400" b="1" dirty="0" smtClean="0"/>
              <a:t>Powiaty, w których występuje najwyższa wartość dofinansowania na 1 mieszkańca</a:t>
            </a:r>
            <a:endParaRPr lang="pl-PL" sz="1400" b="1" dirty="0"/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75382"/>
              </p:ext>
            </p:extLst>
          </p:nvPr>
        </p:nvGraphicFramePr>
        <p:xfrm>
          <a:off x="306673" y="1337853"/>
          <a:ext cx="4536504" cy="1587237"/>
        </p:xfrm>
        <a:graphic>
          <a:graphicData uri="http://schemas.openxmlformats.org/drawingml/2006/table">
            <a:tbl>
              <a:tblPr/>
              <a:tblGrid>
                <a:gridCol w="2160240"/>
                <a:gridCol w="432048"/>
                <a:gridCol w="936104"/>
                <a:gridCol w="1008112"/>
              </a:tblGrid>
              <a:tr h="218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Miasto Jelenia Góra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7 850 944,66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Technologie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informacyjno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komunikacyjne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4 269 744,70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63 193 274,97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16 676 367,89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58 856 542,54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36 570 950,05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7 530 834,28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194 948 659,09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35521"/>
              </p:ext>
            </p:extLst>
          </p:nvPr>
        </p:nvGraphicFramePr>
        <p:xfrm>
          <a:off x="3879012" y="3233936"/>
          <a:ext cx="4706184" cy="1602765"/>
        </p:xfrm>
        <a:graphic>
          <a:graphicData uri="http://schemas.openxmlformats.org/drawingml/2006/table">
            <a:tbl>
              <a:tblPr/>
              <a:tblGrid>
                <a:gridCol w="2160240"/>
                <a:gridCol w="432048"/>
                <a:gridCol w="1014838"/>
                <a:gridCol w="1099058"/>
              </a:tblGrid>
              <a:tr h="1969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średzki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9 721 272,35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9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Technologie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informacyjno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komunikacyjne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615 857,98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15 393 033,90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14 453 191,90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48 095 368,94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641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14 131 324,32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6 285 741,21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82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108 695 790,60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70730"/>
              </p:ext>
            </p:extLst>
          </p:nvPr>
        </p:nvGraphicFramePr>
        <p:xfrm>
          <a:off x="323528" y="5028356"/>
          <a:ext cx="4670747" cy="1583431"/>
        </p:xfrm>
        <a:graphic>
          <a:graphicData uri="http://schemas.openxmlformats.org/drawingml/2006/table">
            <a:tbl>
              <a:tblPr/>
              <a:tblGrid>
                <a:gridCol w="2160240"/>
                <a:gridCol w="504056"/>
                <a:gridCol w="1008112"/>
                <a:gridCol w="998339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wrocławski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35 349 936,32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0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Technologie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informacyjno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komunikacyjne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10 248 332,28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17 718 004,98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41 743 319,19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122 546 227,62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16 833 582,67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13 406 347,75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84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257 845 750,81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98306" name="Picture 2" descr="Znalezione obrazy dla zapytania jelenia góra 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723" y="1412776"/>
            <a:ext cx="1159968" cy="1383110"/>
          </a:xfrm>
          <a:prstGeom prst="rect">
            <a:avLst/>
          </a:prstGeom>
          <a:noFill/>
        </p:spPr>
      </p:pic>
      <p:pic>
        <p:nvPicPr>
          <p:cNvPr id="98308" name="Picture 4" descr="Znalezione obrazy dla zapytania powiat średzki he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236218"/>
            <a:ext cx="1169915" cy="1455118"/>
          </a:xfrm>
          <a:prstGeom prst="rect">
            <a:avLst/>
          </a:prstGeom>
          <a:noFill/>
        </p:spPr>
      </p:pic>
      <p:sp>
        <p:nvSpPr>
          <p:cNvPr id="98310" name="AutoShape 6" descr="Znalezione obrazy dla zapytania powiat górowski herb"/>
          <p:cNvSpPr>
            <a:spLocks noChangeAspect="1" noChangeArrowheads="1"/>
          </p:cNvSpPr>
          <p:nvPr/>
        </p:nvSpPr>
        <p:spPr bwMode="auto">
          <a:xfrm>
            <a:off x="155575" y="-2300288"/>
            <a:ext cx="4838700" cy="480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8312" name="AutoShape 8" descr="Znalezione obrazy dla zapytania powiat górowski herb"/>
          <p:cNvSpPr>
            <a:spLocks noChangeAspect="1" noChangeArrowheads="1"/>
          </p:cNvSpPr>
          <p:nvPr/>
        </p:nvSpPr>
        <p:spPr bwMode="auto">
          <a:xfrm>
            <a:off x="155575" y="-2300288"/>
            <a:ext cx="4838700" cy="480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8314" name="AutoShape 10" descr="Znalezione obrazy dla zapytania powiat górowski herb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876256" y="17728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2 434,67 zł </a:t>
            </a:r>
            <a:endParaRPr lang="pl-PL" sz="1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53516" y="3732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2 023,30 zł </a:t>
            </a:r>
            <a:endParaRPr lang="pl-PL" sz="1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876256" y="55892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1 824,33 zł </a:t>
            </a:r>
            <a:endParaRPr lang="pl-PL" sz="1200" dirty="0"/>
          </a:p>
        </p:txBody>
      </p:sp>
      <p:pic>
        <p:nvPicPr>
          <p:cNvPr id="33794" name="Picture 2" descr="https://upload.wikimedia.org/wikipedia/commons/thumb/e/e4/POL_powiat_wroc%C5%82awski_COA.svg/200px-POL_powiat_wroc%C5%82awski_COA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159011"/>
            <a:ext cx="1138611" cy="1366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75125"/>
              </p:ext>
            </p:extLst>
          </p:nvPr>
        </p:nvGraphicFramePr>
        <p:xfrm>
          <a:off x="611560" y="1474264"/>
          <a:ext cx="4328073" cy="1600656"/>
        </p:xfrm>
        <a:graphic>
          <a:graphicData uri="http://schemas.openxmlformats.org/drawingml/2006/table">
            <a:tbl>
              <a:tblPr/>
              <a:tblGrid>
                <a:gridCol w="1802306"/>
                <a:gridCol w="418846"/>
                <a:gridCol w="1050986"/>
                <a:gridCol w="1055935"/>
              </a:tblGrid>
              <a:tr h="3145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zgorzelecki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727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487 009,94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Technologie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informacyjno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komunikacyjne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3 430 835,11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23 553 239,59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</a:tr>
              <a:tr h="15727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11 265 803,78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7 953 990,71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5 648 106,19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77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52 338 985,32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6428"/>
              </p:ext>
            </p:extLst>
          </p:nvPr>
        </p:nvGraphicFramePr>
        <p:xfrm>
          <a:off x="4068488" y="3233539"/>
          <a:ext cx="4328073" cy="1543050"/>
        </p:xfrm>
        <a:graphic>
          <a:graphicData uri="http://schemas.openxmlformats.org/drawingml/2006/table">
            <a:tbl>
              <a:tblPr/>
              <a:tblGrid>
                <a:gridCol w="1802306"/>
                <a:gridCol w="418846"/>
                <a:gridCol w="1122994"/>
                <a:gridCol w="983927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ząbkowicki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7 452 322,87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Technologie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informacyjno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komunikacyjne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5 790 506,52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8 709 123,99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6 729 666,92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8 434 179,27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361 056,80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37 476 856,37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56217"/>
              </p:ext>
            </p:extLst>
          </p:nvPr>
        </p:nvGraphicFramePr>
        <p:xfrm>
          <a:off x="683568" y="4986214"/>
          <a:ext cx="4328073" cy="1543050"/>
        </p:xfrm>
        <a:graphic>
          <a:graphicData uri="http://schemas.openxmlformats.org/drawingml/2006/table">
            <a:tbl>
              <a:tblPr/>
              <a:tblGrid>
                <a:gridCol w="1802306"/>
                <a:gridCol w="418846"/>
                <a:gridCol w="1022006"/>
                <a:gridCol w="1084915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polkowicki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961 008,73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Technologie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informacyjno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komunikacyjne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3 879 034,34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16 150 096,95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3 612 530,71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632 385,95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10 103 747,00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35 338 803,68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94210" name="AutoShape 2" descr="Znalezione obrazy dla zapytania powiat zgorzelecki herb"/>
          <p:cNvSpPr>
            <a:spLocks noChangeAspect="1" noChangeArrowheads="1"/>
          </p:cNvSpPr>
          <p:nvPr/>
        </p:nvSpPr>
        <p:spPr bwMode="auto">
          <a:xfrm>
            <a:off x="155575" y="-3429000"/>
            <a:ext cx="6076950" cy="714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4212" name="Picture 4" descr="Plik:POL powiat zgorzelecki CO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1828" y="1561048"/>
            <a:ext cx="1070697" cy="1260015"/>
          </a:xfrm>
          <a:prstGeom prst="rect">
            <a:avLst/>
          </a:prstGeom>
          <a:noFill/>
        </p:spPr>
      </p:pic>
      <p:pic>
        <p:nvPicPr>
          <p:cNvPr id="12" name="Obraz 11" descr="https://upload.wikimedia.org/wikipedia/commons/thumb/7/70/POL_powiat_z%C4%85bkowicki_COA.svg/800px-POL_powiat_z%C4%85bkowicki_COA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7133" y="3356992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 descr="https://upload.wikimedia.org/wikipedia/commons/thumb/b/ba/POL_powiat_polkowicki_COA.svg/200px-POL_powiat_polkowicki_COA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069343"/>
            <a:ext cx="1152128" cy="1376792"/>
          </a:xfrm>
          <a:prstGeom prst="rect">
            <a:avLst/>
          </a:prstGeom>
          <a:noFill/>
        </p:spPr>
      </p:pic>
      <p:sp>
        <p:nvSpPr>
          <p:cNvPr id="14" name="Symbol zastępczy zawartości 11"/>
          <p:cNvSpPr txBox="1">
            <a:spLocks noGrp="1"/>
          </p:cNvSpPr>
          <p:nvPr>
            <p:ph idx="1"/>
          </p:nvPr>
        </p:nvSpPr>
        <p:spPr>
          <a:xfrm>
            <a:off x="1691680" y="1052736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400" b="1" dirty="0" smtClean="0"/>
              <a:t>Powiaty, w których występuje najniższa wartość dofinansowania na 1 mieszkańca</a:t>
            </a:r>
            <a:endParaRPr lang="pl-PL" sz="1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1560" y="371475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567,75 zł 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588224" y="54421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560,78 zł 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444208" y="19168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577,80 zł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1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zawartości 11"/>
          <p:cNvSpPr txBox="1">
            <a:spLocks noGrp="1"/>
          </p:cNvSpPr>
          <p:nvPr>
            <p:ph idx="1"/>
          </p:nvPr>
        </p:nvSpPr>
        <p:spPr>
          <a:xfrm>
            <a:off x="2555776" y="134076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Projekty zakwalifikowane do kategorii „województwo”</a:t>
            </a:r>
            <a:endParaRPr lang="pl-PL" sz="1600" b="1" dirty="0"/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4702"/>
              </p:ext>
            </p:extLst>
          </p:nvPr>
        </p:nvGraphicFramePr>
        <p:xfrm>
          <a:off x="1979712" y="2348880"/>
          <a:ext cx="5598895" cy="2195181"/>
        </p:xfrm>
        <a:graphic>
          <a:graphicData uri="http://schemas.openxmlformats.org/drawingml/2006/table">
            <a:tbl>
              <a:tblPr/>
              <a:tblGrid>
                <a:gridCol w="2331505"/>
                <a:gridCol w="541828"/>
                <a:gridCol w="1357410"/>
                <a:gridCol w="1368152"/>
              </a:tblGrid>
              <a:tr h="3688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Oś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Priorytetowa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Przedsiębiorstwa 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innowacje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517 241 679,20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6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Technologie informacyjno - komunikacyjne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90 452 942,71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Gospodarka niskoemisyjna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406 900 981,75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Środowisko i zasoby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44 905 218,29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Transport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771 687 706,42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Infrastruktura spójności społecznej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69 176 611,91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Infrastruktura edukacyjna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1 773 915,43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1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1 902 139 055,71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155282" y="479715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Do kategorii „województwo” klasyfikowane są projekty realizowane na terenie dwóch lub więcej powiatów, projekty finansowane w ramach instrumentów finansowych, a także projekty realizowane przez Samorząd Województwa Dolnośląskiego w zakresie, m.in. budowy i modernizacji dróg oraz </a:t>
            </a:r>
            <a:r>
              <a:rPr lang="pl-PL" sz="1200" dirty="0"/>
              <a:t>linii kolejowych, </a:t>
            </a:r>
            <a:r>
              <a:rPr lang="pl-PL" sz="1200" dirty="0" smtClean="0"/>
              <a:t>tworzenia e-usług publicznych, inwestycji </a:t>
            </a:r>
            <a:r>
              <a:rPr lang="pl-PL" sz="1200" dirty="0"/>
              <a:t>w edukację podstawową </a:t>
            </a:r>
            <a:r>
              <a:rPr lang="pl-PL" sz="1200" dirty="0" smtClean="0"/>
              <a:t>i zawodową.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1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8-11)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File:Woj dolnoslaskie adm.sv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EB4D9"/>
              </a:clrFrom>
              <a:clrTo>
                <a:srgbClr val="9EB4D9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051720" y="1124744"/>
            <a:ext cx="534068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563888" y="1196752"/>
            <a:ext cx="6731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72,3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5356844" y="1694260"/>
            <a:ext cx="6604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47,4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6732240" y="1700808"/>
            <a:ext cx="720080" cy="36093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38,5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4499992" y="1988840"/>
            <a:ext cx="6350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3275856" y="1700808"/>
            <a:ext cx="654050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35,3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4932040" y="3501008"/>
            <a:ext cx="6604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108,7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4211960" y="3645024"/>
            <a:ext cx="5397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65,9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3563888" y="3429000"/>
            <a:ext cx="6159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50,4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2051720" y="3068960"/>
            <a:ext cx="56197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52,3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2915816" y="2780928"/>
            <a:ext cx="568325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106,8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auto">
          <a:xfrm>
            <a:off x="3779912" y="5949280"/>
            <a:ext cx="568325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194,9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2411760" y="3645024"/>
            <a:ext cx="57467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67,5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3059832" y="3717032"/>
            <a:ext cx="576263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78,9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6" name="Oval 16"/>
          <p:cNvSpPr>
            <a:spLocks noChangeArrowheads="1"/>
          </p:cNvSpPr>
          <p:nvPr/>
        </p:nvSpPr>
        <p:spPr bwMode="auto">
          <a:xfrm>
            <a:off x="3203848" y="4509120"/>
            <a:ext cx="5969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69,7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3347864" y="6237312"/>
            <a:ext cx="596900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112,6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4788024" y="4149080"/>
            <a:ext cx="5969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192,7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0" name="Oval 30"/>
          <p:cNvSpPr>
            <a:spLocks noChangeArrowheads="1"/>
          </p:cNvSpPr>
          <p:nvPr/>
        </p:nvSpPr>
        <p:spPr bwMode="auto">
          <a:xfrm>
            <a:off x="3707904" y="4725144"/>
            <a:ext cx="54292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43,7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3635896" y="5661248"/>
            <a:ext cx="64452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120,2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5076056" y="2708920"/>
            <a:ext cx="585787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62,7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3995936" y="2636912"/>
            <a:ext cx="565150" cy="2921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47,4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5796136" y="2708920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119,2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5148064" y="4725144"/>
            <a:ext cx="576263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141,9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5868144" y="3416341"/>
            <a:ext cx="657225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761,3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6300192" y="4581128"/>
            <a:ext cx="576262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36,4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150695" y="2715270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94,6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6732240" y="4005064"/>
            <a:ext cx="63341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82,2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5724128" y="5157192"/>
            <a:ext cx="647700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37,5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7" name="Oval 17"/>
          <p:cNvSpPr>
            <a:spLocks noChangeArrowheads="1"/>
          </p:cNvSpPr>
          <p:nvPr/>
        </p:nvSpPr>
        <p:spPr bwMode="auto">
          <a:xfrm>
            <a:off x="4499992" y="4797152"/>
            <a:ext cx="57626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70,0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8" name="Oval 18"/>
          <p:cNvSpPr>
            <a:spLocks noChangeArrowheads="1"/>
          </p:cNvSpPr>
          <p:nvPr/>
        </p:nvSpPr>
        <p:spPr bwMode="auto">
          <a:xfrm>
            <a:off x="5220072" y="5949280"/>
            <a:ext cx="609600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158,3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9" name="Oval 19"/>
          <p:cNvSpPr>
            <a:spLocks noChangeArrowheads="1"/>
          </p:cNvSpPr>
          <p:nvPr/>
        </p:nvSpPr>
        <p:spPr bwMode="auto">
          <a:xfrm>
            <a:off x="5436096" y="4005064"/>
            <a:ext cx="714375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257,8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1187624" y="4581128"/>
            <a:ext cx="1080120" cy="1049338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Woj. dolnośląskie – 1</a:t>
            </a:r>
            <a:r>
              <a:rPr kumimoji="0" lang="pl-PL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902,1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8" name="Rectangle 6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709" name="Rectangle 69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251519" y="1268760"/>
            <a:ext cx="27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Wartość dofinansowania z UE  w poszczególnych powiatach </a:t>
            </a:r>
          </a:p>
          <a:p>
            <a:pPr algn="ctr"/>
            <a:r>
              <a:rPr lang="pl-PL" sz="1600" b="1" dirty="0" smtClean="0"/>
              <a:t>w mln zł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8-11)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File:Woj dolnoslaskie adm.sv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EB4D9"/>
              </a:clrFrom>
              <a:clrTo>
                <a:srgbClr val="9EB4D9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066115" y="1102878"/>
            <a:ext cx="560222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656608" y="1196751"/>
            <a:ext cx="6731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803,58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5433628" y="1694359"/>
            <a:ext cx="792088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1 335,42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6790655" y="2133302"/>
            <a:ext cx="720080" cy="36093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1 036,96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4585155" y="1956131"/>
            <a:ext cx="6350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940,38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3452887" y="1676499"/>
            <a:ext cx="654050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560,78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5042520" y="3429000"/>
            <a:ext cx="732408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2 023,30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4139952" y="3645024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1 293,31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3688234" y="3388899"/>
            <a:ext cx="792088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1 142,22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2123728" y="3068960"/>
            <a:ext cx="561975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577,80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3070250" y="2708920"/>
            <a:ext cx="720080" cy="360933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1 184,82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auto">
          <a:xfrm>
            <a:off x="3779912" y="5949280"/>
            <a:ext cx="720080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2 434,67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2339752" y="3645024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1 227,35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3059832" y="3717032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1 701,15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6" name="Oval 16"/>
          <p:cNvSpPr>
            <a:spLocks noChangeArrowheads="1"/>
          </p:cNvSpPr>
          <p:nvPr/>
        </p:nvSpPr>
        <p:spPr bwMode="auto">
          <a:xfrm>
            <a:off x="3121422" y="4438005"/>
            <a:ext cx="740916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1 086,14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3347864" y="6237312"/>
            <a:ext cx="596900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991,16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4716016" y="4149080"/>
            <a:ext cx="72008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pl-PL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216,67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0" name="Oval 30"/>
          <p:cNvSpPr>
            <a:spLocks noChangeArrowheads="1"/>
          </p:cNvSpPr>
          <p:nvPr/>
        </p:nvSpPr>
        <p:spPr bwMode="auto">
          <a:xfrm>
            <a:off x="3707904" y="4725144"/>
            <a:ext cx="64807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994,29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3635896" y="5661248"/>
            <a:ext cx="792088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1 198,31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5134992" y="2620582"/>
            <a:ext cx="729803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1 329,95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4010664" y="2694707"/>
            <a:ext cx="565150" cy="2921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857,72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5966379" y="2600461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1 410,27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5148064" y="4725144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1 390,13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6012160" y="3357885"/>
            <a:ext cx="792088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1 192,22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6300192" y="4581128"/>
            <a:ext cx="57626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828,06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150695" y="2997845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884,98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6732240" y="4005064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1 075,09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5724128" y="5157192"/>
            <a:ext cx="647700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567,75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7" name="Oval 17"/>
          <p:cNvSpPr>
            <a:spLocks noChangeArrowheads="1"/>
          </p:cNvSpPr>
          <p:nvPr/>
        </p:nvSpPr>
        <p:spPr bwMode="auto">
          <a:xfrm>
            <a:off x="4427984" y="4797152"/>
            <a:ext cx="72008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240,42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8" name="Oval 18"/>
          <p:cNvSpPr>
            <a:spLocks noChangeArrowheads="1"/>
          </p:cNvSpPr>
          <p:nvPr/>
        </p:nvSpPr>
        <p:spPr bwMode="auto">
          <a:xfrm>
            <a:off x="5220072" y="5949280"/>
            <a:ext cx="609600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986,54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9" name="Oval 19"/>
          <p:cNvSpPr>
            <a:spLocks noChangeArrowheads="1"/>
          </p:cNvSpPr>
          <p:nvPr/>
        </p:nvSpPr>
        <p:spPr bwMode="auto">
          <a:xfrm>
            <a:off x="5616116" y="3933949"/>
            <a:ext cx="714375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pl-PL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824,33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1043608" y="4581128"/>
            <a:ext cx="1079054" cy="1049338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Woj. dolnośląskie – 655,33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8" name="Rectangle 6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709" name="Rectangle 69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251520" y="126876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Wartość dofinansowania z UE </a:t>
            </a:r>
          </a:p>
          <a:p>
            <a:pPr algn="ctr"/>
            <a:r>
              <a:rPr lang="pl-PL" sz="1600" b="1" dirty="0" smtClean="0"/>
              <a:t>w poszczególnych powiatach </a:t>
            </a:r>
          </a:p>
          <a:p>
            <a:pPr algn="ctr"/>
            <a:r>
              <a:rPr lang="pl-PL" sz="1600" b="1" dirty="0" smtClean="0"/>
              <a:t>na 1 mieszkańca</a:t>
            </a:r>
          </a:p>
          <a:p>
            <a:pPr algn="ctr"/>
            <a:r>
              <a:rPr lang="pl-PL" sz="1600" b="1" dirty="0" smtClean="0"/>
              <a:t>w zł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8-11)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28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0120510"/>
              </p:ext>
            </p:extLst>
          </p:nvPr>
        </p:nvGraphicFramePr>
        <p:xfrm>
          <a:off x="467544" y="2060848"/>
          <a:ext cx="83529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08245" y="1700807"/>
            <a:ext cx="304875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bg1"/>
                </a:solidFill>
              </a:rPr>
              <a:t>Alokacja </a:t>
            </a:r>
            <a:r>
              <a:rPr lang="pl-PL" sz="1600" b="1" dirty="0" smtClean="0">
                <a:solidFill>
                  <a:schemeClr val="bg1"/>
                </a:solidFill>
              </a:rPr>
              <a:t>EFS:  2 719 035 129 zł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356603"/>
              </p:ext>
            </p:extLst>
          </p:nvPr>
        </p:nvGraphicFramePr>
        <p:xfrm>
          <a:off x="395536" y="1412776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08245" y="1700807"/>
            <a:ext cx="304875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bg1"/>
                </a:solidFill>
              </a:rPr>
              <a:t>Alokacja </a:t>
            </a:r>
            <a:r>
              <a:rPr lang="pl-PL" sz="1600" b="1" dirty="0" smtClean="0">
                <a:solidFill>
                  <a:schemeClr val="bg1"/>
                </a:solidFill>
              </a:rPr>
              <a:t>EFS: 2 719 035 129 zł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8-11)</a:t>
            </a:r>
          </a:p>
        </p:txBody>
      </p:sp>
    </p:spTree>
    <p:extLst>
      <p:ext uri="{BB962C8B-B14F-4D97-AF65-F5344CB8AC3E}">
        <p14:creationId xmlns:p14="http://schemas.microsoft.com/office/powerpoint/2010/main" val="7499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-14383" y="620688"/>
            <a:ext cx="9140002" cy="40011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Postęp finansowy w ramach Programu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7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5000000}"/>
              </a:ext>
            </a:extLst>
          </p:cNvPr>
          <p:cNvGraphicFramePr/>
          <p:nvPr/>
        </p:nvGraphicFramePr>
        <p:xfrm>
          <a:off x="467544" y="1124744"/>
          <a:ext cx="835292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00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9A58EEB8-3F99-4AFD-8D38-9447EF34DA10}"/>
              </a:ext>
            </a:extLst>
          </p:cNvPr>
          <p:cNvSpPr txBox="1"/>
          <p:nvPr/>
        </p:nvSpPr>
        <p:spPr>
          <a:xfrm>
            <a:off x="7308304" y="2420888"/>
            <a:ext cx="936104" cy="2616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mln zł</a:t>
            </a:r>
          </a:p>
        </p:txBody>
      </p:sp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8-11)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712007168"/>
              </p:ext>
            </p:extLst>
          </p:nvPr>
        </p:nvGraphicFramePr>
        <p:xfrm>
          <a:off x="611560" y="1124744"/>
          <a:ext cx="8172882" cy="490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55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45691"/>
              </p:ext>
            </p:extLst>
          </p:nvPr>
        </p:nvGraphicFramePr>
        <p:xfrm>
          <a:off x="11934" y="626344"/>
          <a:ext cx="914165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3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3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8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Rynek pracy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EFS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dirty="0">
                          <a:latin typeface="+mj-lt"/>
                        </a:rPr>
                        <a:t>1 </a:t>
                      </a:r>
                      <a:r>
                        <a:rPr lang="pl-PL" sz="1800" dirty="0" smtClean="0">
                          <a:latin typeface="+mj-lt"/>
                        </a:rPr>
                        <a:t>091 351 591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 descr="C:\Users\jgoralski\Desktop\projekt prezentacji\ikony z promocji\aOś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27394"/>
              </p:ext>
            </p:extLst>
          </p:nvPr>
        </p:nvGraphicFramePr>
        <p:xfrm>
          <a:off x="6012160" y="5085184"/>
          <a:ext cx="2448272" cy="106771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89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8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99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</a:rPr>
                        <a:t>379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</a:rPr>
                        <a:t>projektów realizowanych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planowane nabory</a:t>
                      </a:r>
                      <a:endParaRPr lang="pl-PL" sz="1200" b="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Działanie 8.5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984463"/>
              </p:ext>
            </p:extLst>
          </p:nvPr>
        </p:nvGraphicFramePr>
        <p:xfrm>
          <a:off x="467544" y="1304256"/>
          <a:ext cx="8424936" cy="5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891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84716"/>
              </p:ext>
            </p:extLst>
          </p:nvPr>
        </p:nvGraphicFramePr>
        <p:xfrm>
          <a:off x="18551" y="623783"/>
          <a:ext cx="914165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3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3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8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Rynek pracy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EFS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1 091 351 591 </a:t>
                      </a:r>
                      <a:r>
                        <a:rPr lang="pl-PL" sz="1800" dirty="0" smtClean="0">
                          <a:latin typeface="+mj-lt"/>
                        </a:rPr>
                        <a:t>zł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 descr="C:\Users\jgoralski\Desktop\projekt prezentacji\ikony z promocji\aOś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11"/>
          <p:cNvSpPr txBox="1">
            <a:spLocks noGrp="1"/>
          </p:cNvSpPr>
          <p:nvPr>
            <p:ph idx="1"/>
          </p:nvPr>
        </p:nvSpPr>
        <p:spPr>
          <a:xfrm>
            <a:off x="2987824" y="119675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77742"/>
              </p:ext>
            </p:extLst>
          </p:nvPr>
        </p:nvGraphicFramePr>
        <p:xfrm>
          <a:off x="539552" y="1484784"/>
          <a:ext cx="8064896" cy="2967345"/>
        </p:xfrm>
        <a:graphic>
          <a:graphicData uri="http://schemas.openxmlformats.org/drawingml/2006/table">
            <a:tbl>
              <a:tblPr/>
              <a:tblGrid>
                <a:gridCol w="3137766"/>
                <a:gridCol w="1078721"/>
                <a:gridCol w="1297381"/>
                <a:gridCol w="1304636"/>
                <a:gridCol w="1246392"/>
              </a:tblGrid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aktywizacja zawodowa dostosowana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 indywidualnych potrzeb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352 722 230,10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299 813 926,22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41,38%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dotacje na rozwój przedsiębiorczości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samozatrudnienie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168 161 443,43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142 937 226,89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19,73%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aktywizacja zawodowa osób opiekujących się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dziećmi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lat 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136 917 547,04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115 997 374,92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aktywizacja zawodowa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102 733 734,99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87 320 651,31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instrumenty finansowe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55 731 176,47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47 371 500,00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6,54%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wdrażanie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zdrowotnych programów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profilaktycznych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34 924 126,16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29 581 879,62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4,08%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wsparcie mobilności transnarodowej pracowników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1 817 262,50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1 544 673,12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853 007 520,69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724 567 232,08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Znalezione obrazy dla zapytania aktywizacja rynku prac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09120"/>
            <a:ext cx="4836623" cy="2255541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128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546300"/>
              </p:ext>
            </p:extLst>
          </p:nvPr>
        </p:nvGraphicFramePr>
        <p:xfrm>
          <a:off x="539552" y="1306762"/>
          <a:ext cx="8064896" cy="500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5336"/>
              </p:ext>
            </p:extLst>
          </p:nvPr>
        </p:nvGraphicFramePr>
        <p:xfrm>
          <a:off x="0" y="636674"/>
          <a:ext cx="9144001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9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Włączenie społeczne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EFS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dirty="0" smtClean="0">
                          <a:latin typeface="+mj-lt"/>
                        </a:rPr>
                        <a:t>600 451 391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9" name="Picture 3" descr="C:\Users\jgoralski\Desktop\projekt prezentacji\ikony z promocji\aOś 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93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22502"/>
              </p:ext>
            </p:extLst>
          </p:nvPr>
        </p:nvGraphicFramePr>
        <p:xfrm>
          <a:off x="5364088" y="4941168"/>
          <a:ext cx="2592288" cy="10370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realizowane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planowane nabory</a:t>
                      </a:r>
                      <a:endParaRPr lang="pl-PL" sz="1200" b="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Działanie 9.1 i 9.3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8724"/>
              </p:ext>
            </p:extLst>
          </p:nvPr>
        </p:nvGraphicFramePr>
        <p:xfrm>
          <a:off x="12900" y="627471"/>
          <a:ext cx="9144001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9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Włączenie społeczne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Alokacja</a:t>
                      </a:r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EFS</a:t>
                      </a:r>
                      <a:endParaRPr lang="pl-PL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600 451 391 zł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9" name="Picture 3" descr="C:\Users\jgoralski\Desktop\projekt prezentacji\ikony z promocji\aOś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275856" y="126876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2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17615"/>
              </p:ext>
            </p:extLst>
          </p:nvPr>
        </p:nvGraphicFramePr>
        <p:xfrm>
          <a:off x="323528" y="1628800"/>
          <a:ext cx="8136905" cy="2540854"/>
        </p:xfrm>
        <a:graphic>
          <a:graphicData uri="http://schemas.openxmlformats.org/drawingml/2006/table">
            <a:tbl>
              <a:tblPr/>
              <a:tblGrid>
                <a:gridCol w="3165782"/>
                <a:gridCol w="1088352"/>
                <a:gridCol w="1308965"/>
                <a:gridCol w="1349669"/>
                <a:gridCol w="1224137"/>
              </a:tblGrid>
              <a:tr h="3909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integracja społeczno-zawodowa dla osób zagrożonych ubóstwem lub wykluczeniem społecznym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184 975 412,74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157 123 802,88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46,74%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usługi asystenckie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72 632 588,44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61 737 700,11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18,36%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wsparcie ekonomii społecznej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51 575 947,21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43 839 555,11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13,05%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usługi wsparcia rodziny i pieczy zastępczej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41 136 443,79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34 743 102,45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10,33%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deintytucjonalizacja opieki nad osobami niesamodzielnymi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15 386 194,95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13 078 265,70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mieszkania wspomagane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15 282 654,97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12 990 256,71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3,86%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integracja społeczno-zawodowa dla osób przebywających w zakładach poprawczych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14 899 414,58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12 664 502,38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395 888 656,68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336 177 185,34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66" name="AutoShape 2" descr="Znalezione obrazy dla zapytania włączenie społecz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Znalezione obrazy dla zapytania włączenie społecz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0" name="Picture 6" descr="Znalezione obrazy dla zapytania włączenie społecz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3128" y="4581128"/>
            <a:ext cx="3941667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77399"/>
              </p:ext>
            </p:extLst>
          </p:nvPr>
        </p:nvGraphicFramePr>
        <p:xfrm>
          <a:off x="0" y="611528"/>
          <a:ext cx="91440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10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Edukacja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EFS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dirty="0" smtClean="0">
                          <a:latin typeface="+mj-lt"/>
                        </a:rPr>
                        <a:t>670 204 306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0" name="Picture 4" descr="C:\Users\jgoralski\Desktop\projekt prezentacji\ikony z promocji\aOś 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3A54548E-6755-4F92-A9B6-ED239A80A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67199"/>
              </p:ext>
            </p:extLst>
          </p:nvPr>
        </p:nvGraphicFramePr>
        <p:xfrm>
          <a:off x="5508104" y="5013176"/>
          <a:ext cx="2859029" cy="103703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604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4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</a:rPr>
                        <a:t>projektów realizowanych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effectLst/>
                        </a:rPr>
                        <a:t>projekty zakończone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planowane nabory</a:t>
                      </a:r>
                      <a:endParaRPr lang="pl-PL" sz="1200" b="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Działanie 10.1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889251"/>
              </p:ext>
            </p:extLst>
          </p:nvPr>
        </p:nvGraphicFramePr>
        <p:xfrm>
          <a:off x="467544" y="1304256"/>
          <a:ext cx="8208912" cy="5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755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12744"/>
              </p:ext>
            </p:extLst>
          </p:nvPr>
        </p:nvGraphicFramePr>
        <p:xfrm>
          <a:off x="0" y="608276"/>
          <a:ext cx="91440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6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4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10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Edukacja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Alokacja</a:t>
                      </a:r>
                      <a:r>
                        <a:rPr lang="pl-P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EFS</a:t>
                      </a:r>
                      <a:endParaRPr lang="pl-PL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670 204 306 zł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0" name="Picture 4" descr="C:\Users\jgoralski\Desktop\projekt prezentacji\ikony z promocji\aOś 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" y="620688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419872" y="11967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2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86487"/>
              </p:ext>
            </p:extLst>
          </p:nvPr>
        </p:nvGraphicFramePr>
        <p:xfrm>
          <a:off x="539552" y="1700808"/>
          <a:ext cx="8208912" cy="2008641"/>
        </p:xfrm>
        <a:graphic>
          <a:graphicData uri="http://schemas.openxmlformats.org/drawingml/2006/table">
            <a:tbl>
              <a:tblPr/>
              <a:tblGrid>
                <a:gridCol w="3137766"/>
                <a:gridCol w="1078721"/>
                <a:gridCol w="1297381"/>
                <a:gridCol w="1398900"/>
                <a:gridCol w="1296144"/>
              </a:tblGrid>
              <a:tr h="3896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4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szkoły podstawowe i ponadpodstawowe w zakresie kształcenia ogólnego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238 918 651,88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203 080 853,10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szkoły zawodowe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131 375 708,45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111 669 351,97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edukacja przedszkolna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73 807 277,66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62 260 897,99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kształcenie osób dorosłych z zakresu ICT i języków obcych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70 315 079,67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59 767 817,48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kształcenie osób dorosłych we współpracy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pracodawcami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45 639 155,00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38 793 281,73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4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560 055 872,66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475 572 202,27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933056"/>
            <a:ext cx="2753667" cy="24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077072"/>
            <a:ext cx="4132112" cy="23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71218"/>
              </p:ext>
            </p:extLst>
          </p:nvPr>
        </p:nvGraphicFramePr>
        <p:xfrm>
          <a:off x="0" y="620688"/>
          <a:ext cx="91440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11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Pomoc techniczna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</a:t>
                      </a:r>
                      <a:r>
                        <a:rPr lang="pl-PL" sz="1000" baseline="0" dirty="0">
                          <a:latin typeface="+mj-lt"/>
                        </a:rPr>
                        <a:t> EFS</a:t>
                      </a:r>
                      <a:endParaRPr lang="pl-PL" sz="1000" dirty="0">
                        <a:latin typeface="+mj-lt"/>
                      </a:endParaRPr>
                    </a:p>
                    <a:p>
                      <a:r>
                        <a:rPr lang="pl-PL" sz="1800" dirty="0" smtClean="0">
                          <a:latin typeface="+mj-lt"/>
                        </a:rPr>
                        <a:t>357 027 840 zł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2" name="Picture 6" descr="C:\Users\jgoralski\Desktop\projekt prezentacji\ikony z promocji\P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761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70072"/>
              </p:ext>
            </p:extLst>
          </p:nvPr>
        </p:nvGraphicFramePr>
        <p:xfrm>
          <a:off x="5580112" y="5169885"/>
          <a:ext cx="2808312" cy="54686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8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effectLst/>
                        </a:rPr>
                        <a:t>36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effectLst/>
                        </a:rPr>
                        <a:t>projektów realizowanych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effectLst/>
                        </a:rPr>
                        <a:t>projektów zakończonych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991837"/>
              </p:ext>
            </p:extLst>
          </p:nvPr>
        </p:nvGraphicFramePr>
        <p:xfrm>
          <a:off x="467544" y="1412776"/>
          <a:ext cx="8280919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</a:t>
            </a:r>
            <a:r>
              <a:rPr lang="pl-PL" sz="2000" b="1" dirty="0" smtClean="0">
                <a:solidFill>
                  <a:schemeClr val="bg1"/>
                </a:solidFill>
              </a:rPr>
              <a:t>8-10)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403648" y="996151"/>
            <a:ext cx="684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Projekty </a:t>
            </a:r>
            <a:r>
              <a:rPr lang="pl-PL" b="1" dirty="0"/>
              <a:t>finansowe z  </a:t>
            </a:r>
            <a:r>
              <a:rPr lang="pl-PL" b="1" dirty="0" smtClean="0"/>
              <a:t>EFS </a:t>
            </a:r>
            <a:r>
              <a:rPr lang="pl-PL" b="1" dirty="0"/>
              <a:t>wg </a:t>
            </a:r>
            <a:r>
              <a:rPr lang="pl-PL" b="1" dirty="0" smtClean="0"/>
              <a:t>powiatów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81180"/>
              </p:ext>
            </p:extLst>
          </p:nvPr>
        </p:nvGraphicFramePr>
        <p:xfrm>
          <a:off x="1276401" y="1376995"/>
          <a:ext cx="6598825" cy="51758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54606"/>
                <a:gridCol w="941621"/>
                <a:gridCol w="1106031"/>
                <a:gridCol w="1390013"/>
                <a:gridCol w="717427"/>
                <a:gridCol w="1289127"/>
              </a:tblGrid>
              <a:tr h="2974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Powiat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Liczba projektów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Dofinansowanie </a:t>
                      </a:r>
                      <a:r>
                        <a:rPr lang="pl-PL" sz="900" b="1" u="none" strike="noStrike" dirty="0" smtClean="0"/>
                        <a:t>UE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udział % w wartości dofinansowania z UE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Liczba ludności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Dofinansowanie UE </a:t>
                      </a:r>
                      <a:endParaRPr lang="pl-PL" sz="900" b="1" u="none" strike="noStrike" dirty="0" smtClean="0"/>
                    </a:p>
                    <a:p>
                      <a:pPr algn="ctr" fontAlgn="ctr"/>
                      <a:r>
                        <a:rPr lang="pl-PL" sz="900" b="1" u="none" strike="noStrike" dirty="0" smtClean="0"/>
                        <a:t>na </a:t>
                      </a:r>
                      <a:r>
                        <a:rPr lang="pl-PL" sz="900" b="1" u="none" strike="noStrike" dirty="0"/>
                        <a:t>1 </a:t>
                      </a:r>
                      <a:r>
                        <a:rPr lang="pl-PL" sz="900" b="1" u="none" strike="noStrike" dirty="0" smtClean="0"/>
                        <a:t>mieszkańca</a:t>
                      </a:r>
                    </a:p>
                    <a:p>
                      <a:pPr algn="ctr" fontAlgn="ctr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 smtClean="0"/>
                        <a:t>lwówecki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23 006 806,10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1,50%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46 360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496,26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złotoryjski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20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21 773 469,04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1,42%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44 126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493,44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strzeliński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23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19 731 323,53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1,28%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44 006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448,38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 smtClean="0"/>
                        <a:t>Miasto Legnica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10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39 958 759,43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2,60%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100 324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398,30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kłodzki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71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59 038 298,37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3,84%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160 465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367,92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oleśnicki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47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36 992 190,56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2,41%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106 907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346,02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/>
                        <a:t>wołowski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16 174 316,77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1,05%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47 124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343,23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głogowski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33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29 909 644,94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1,95%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89 933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332,58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jaworski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16 344 707,86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1,06%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50 947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320,82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górowski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11 211 821,13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0,73%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35 473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316,07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lubański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17 238 107,81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1,12%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54 991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313,47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ząbkowicki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20 360 445,30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1,33%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66 009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308,45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świdnicki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48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47 211 138,63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3,07%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158 392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298,07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trzebnicki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23 990 573,86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1,56%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84 495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283,93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u="none" strike="noStrike" dirty="0" smtClean="0"/>
                        <a:t>województwo*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u="none" strike="noStrike"/>
                        <a:t>429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u="none" strike="noStrike"/>
                        <a:t>823 198 775,29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u="none" strike="noStrike" dirty="0"/>
                        <a:t>53,58%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u="none" strike="noStrike"/>
                        <a:t>2 902 547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u="none" strike="noStrike" dirty="0"/>
                        <a:t>283,61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legnicki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15 631 393,84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1,02%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55 233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283,01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kamiennogórski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12 288 911,83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0,80%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43 999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279,30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milicki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10 255 400,55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0,67%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37 125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276,24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wałbrzyski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15 293 608,37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/>
                        <a:t>1,00%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56 446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270,94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bolesławiecki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23 608 178,27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1,54%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90 173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261,81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polkowicki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15 678 553,32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1,02%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63 017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248,80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oławski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18 632 729,45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1,21%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76 505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243,55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zgorzelecki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21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20 659 492,24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1,34%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90 584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228,07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 smtClean="0"/>
                        <a:t>Miasto Wałbrzych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22 421 783,54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1,46%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113 621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197,34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jeleniogórski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12 277 721,83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0,80%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64 178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191,31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dzierżoniowski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18 753 481,09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1,22%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102 077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183,72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wrocławski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31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22 247 241,19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1,45%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141 337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157,41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/>
                        <a:t>średzki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8 392 175,09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0,55%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53 722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156,21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 smtClean="0"/>
                        <a:t>Miasto Wrocław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67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90 507 309,73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5,89%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638 586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141,73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 smtClean="0"/>
                        <a:t>lubiński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17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13 759 769,09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0,90%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106 320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129,42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655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 smtClean="0"/>
                        <a:t>Miasto Jelenia  Góra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9 768 491,64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/>
                        <a:t>0,64%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/>
                        <a:t>80 072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 dirty="0"/>
                        <a:t>122,00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b"/>
                </a:tc>
              </a:tr>
              <a:tr h="1487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EFS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1180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u="none" strike="noStrike" dirty="0"/>
                        <a:t>1 536 316 619,69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/>
                        <a:t>100,00%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u="none" strike="noStrike" dirty="0"/>
                        <a:t>2 902 547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u="none" strike="noStrike" dirty="0"/>
                        <a:t>529,30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1" marR="7471" marT="74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971600" y="6526964"/>
            <a:ext cx="7276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*województwo – projekty realizowane na terenie 2 lub więcej powiatów, w tej kategorii sklasyfikowano również instrumenty finansowe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</a:t>
            </a:r>
            <a:r>
              <a:rPr lang="pl-PL" sz="2000" b="1" dirty="0" smtClean="0">
                <a:solidFill>
                  <a:schemeClr val="bg1"/>
                </a:solidFill>
              </a:rPr>
              <a:t>8-10)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62551"/>
              </p:ext>
            </p:extLst>
          </p:nvPr>
        </p:nvGraphicFramePr>
        <p:xfrm>
          <a:off x="395536" y="1542557"/>
          <a:ext cx="4377058" cy="1008113"/>
        </p:xfrm>
        <a:graphic>
          <a:graphicData uri="http://schemas.openxmlformats.org/drawingml/2006/table">
            <a:tbl>
              <a:tblPr/>
              <a:tblGrid>
                <a:gridCol w="1195847"/>
                <a:gridCol w="732939"/>
                <a:gridCol w="1224136"/>
                <a:gridCol w="1224136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lwówecki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Rynek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6 900 114,80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2 256 925,90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13 849 765,40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23 006 806,10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03920"/>
              </p:ext>
            </p:extLst>
          </p:nvPr>
        </p:nvGraphicFramePr>
        <p:xfrm>
          <a:off x="3707904" y="3100599"/>
          <a:ext cx="4305050" cy="1080120"/>
        </p:xfrm>
        <a:graphic>
          <a:graphicData uri="http://schemas.openxmlformats.org/drawingml/2006/table">
            <a:tbl>
              <a:tblPr/>
              <a:tblGrid>
                <a:gridCol w="1195847"/>
                <a:gridCol w="732939"/>
                <a:gridCol w="1080120"/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złotoryjski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Rynek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8 813 355,06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6 326 046,38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6 634 067,60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21 773 469,04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59835"/>
              </p:ext>
            </p:extLst>
          </p:nvPr>
        </p:nvGraphicFramePr>
        <p:xfrm>
          <a:off x="467544" y="4816957"/>
          <a:ext cx="4402776" cy="1008110"/>
        </p:xfrm>
        <a:graphic>
          <a:graphicData uri="http://schemas.openxmlformats.org/drawingml/2006/table">
            <a:tbl>
              <a:tblPr/>
              <a:tblGrid>
                <a:gridCol w="1211792"/>
                <a:gridCol w="742712"/>
                <a:gridCol w="1080120"/>
                <a:gridCol w="1368152"/>
              </a:tblGrid>
              <a:tr h="3360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strzeliński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Rynek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9 576 445,22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2 761 735,34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7 393 142,97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19 731 323,53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104450" name="Picture 2" descr="https://upload.wikimedia.org/wikipedia/commons/thumb/a/a8/POL_powiat_lw%C3%B3wecki_COA.svg/200px-POL_powiat_lw%C3%B3wecki_CO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1008112" cy="1239978"/>
          </a:xfrm>
          <a:prstGeom prst="rect">
            <a:avLst/>
          </a:prstGeom>
          <a:noFill/>
        </p:spPr>
      </p:pic>
      <p:pic>
        <p:nvPicPr>
          <p:cNvPr id="104452" name="Picture 4" descr="https://upload.wikimedia.org/wikipedia/commons/thumb/1/12/POL_powiat_z%C5%82otoryjski_COA.svg/200px-POL_powiat_z%C5%82otoryjski_CO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996952"/>
            <a:ext cx="1068393" cy="1287414"/>
          </a:xfrm>
          <a:prstGeom prst="rect">
            <a:avLst/>
          </a:prstGeom>
          <a:noFill/>
        </p:spPr>
      </p:pic>
      <p:pic>
        <p:nvPicPr>
          <p:cNvPr id="104454" name="Picture 6" descr="https://upload.wikimedia.org/wikipedia/commons/thumb/1/17/POL_powiat_strzeli%C5%84ski_COA.svg/200px-POL_powiat_strzeli%C5%84ski_COA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4069" y="4653880"/>
            <a:ext cx="1080120" cy="1387955"/>
          </a:xfrm>
          <a:prstGeom prst="rect">
            <a:avLst/>
          </a:prstGeom>
          <a:noFill/>
        </p:spPr>
      </p:pic>
      <p:sp>
        <p:nvSpPr>
          <p:cNvPr id="12" name="Symbol zastępczy zawartości 11"/>
          <p:cNvSpPr txBox="1">
            <a:spLocks noGrp="1"/>
          </p:cNvSpPr>
          <p:nvPr>
            <p:ph idx="1"/>
          </p:nvPr>
        </p:nvSpPr>
        <p:spPr>
          <a:xfrm>
            <a:off x="1259632" y="102607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400" b="1" dirty="0" smtClean="0"/>
              <a:t>Powiaty, w których występuje najwyższa wartość dofinansowania na 1 mieszkańca</a:t>
            </a:r>
            <a:endParaRPr lang="pl-PL" sz="1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660232" y="17008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496,26 zł 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767611" y="50131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448,38 zł 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95536" y="32933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493,44 zł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-18381" y="620688"/>
            <a:ext cx="91440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Zasady </a:t>
            </a:r>
            <a:r>
              <a:rPr lang="pl-PL" sz="2000" b="1" dirty="0">
                <a:solidFill>
                  <a:schemeClr val="bg1"/>
                </a:solidFill>
                <a:latin typeface="+mj-lt"/>
              </a:rPr>
              <a:t>n+3</a:t>
            </a:r>
          </a:p>
        </p:txBody>
      </p:sp>
      <p:pic>
        <p:nvPicPr>
          <p:cNvPr id="7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43534" y="1700808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 </a:t>
            </a:r>
          </a:p>
          <a:p>
            <a:pPr algn="ctr"/>
            <a:r>
              <a:rPr lang="pl-PL" sz="2400" b="1" dirty="0" smtClean="0"/>
              <a:t>Realizacja zasady n+3</a:t>
            </a:r>
          </a:p>
          <a:p>
            <a:pPr algn="ctr"/>
            <a:endParaRPr lang="pl-PL" sz="2400" dirty="0" smtClean="0"/>
          </a:p>
          <a:p>
            <a:pPr algn="just"/>
            <a:r>
              <a:rPr lang="pl-PL" sz="2400" dirty="0" smtClean="0"/>
              <a:t>Zasada n+3 dla 2019 r. została zrealizowana na poziomie </a:t>
            </a:r>
            <a:r>
              <a:rPr lang="pl-PL" sz="2400" b="1" dirty="0" smtClean="0"/>
              <a:t>146,78%</a:t>
            </a:r>
            <a:r>
              <a:rPr lang="pl-PL" sz="2400" dirty="0" smtClean="0"/>
              <a:t> limitu wyznaczonego przez Komisję Europejską.</a:t>
            </a:r>
          </a:p>
          <a:p>
            <a:pPr algn="just"/>
            <a:r>
              <a:rPr lang="pl-PL" sz="2400" dirty="0" smtClean="0"/>
              <a:t> </a:t>
            </a:r>
          </a:p>
          <a:p>
            <a:pPr algn="just"/>
            <a:r>
              <a:rPr lang="pl-PL" sz="2400" dirty="0" smtClean="0"/>
              <a:t>Wartość środków z funduszy UE, o które wnioskowała Instytucja Zarządzająca od początku wdrażania wynosi 785 105 668 euro,            tj. 34,85% alokacji Programu.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535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</a:t>
            </a:r>
            <a:r>
              <a:rPr lang="pl-PL" sz="2000" b="1" dirty="0" smtClean="0">
                <a:solidFill>
                  <a:schemeClr val="bg1"/>
                </a:solidFill>
              </a:rPr>
              <a:t>8-10)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30595"/>
              </p:ext>
            </p:extLst>
          </p:nvPr>
        </p:nvGraphicFramePr>
        <p:xfrm>
          <a:off x="467544" y="1700808"/>
          <a:ext cx="4474783" cy="1008113"/>
        </p:xfrm>
        <a:graphic>
          <a:graphicData uri="http://schemas.openxmlformats.org/drawingml/2006/table">
            <a:tbl>
              <a:tblPr/>
              <a:tblGrid>
                <a:gridCol w="1211792"/>
                <a:gridCol w="742711"/>
                <a:gridCol w="1152128"/>
                <a:gridCol w="1368152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Miasto Wrocław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Rynek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26 105 200,42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28 471 025,32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35 931 083,99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BB3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90 507 309,73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86320"/>
              </p:ext>
            </p:extLst>
          </p:nvPr>
        </p:nvGraphicFramePr>
        <p:xfrm>
          <a:off x="3774768" y="3299791"/>
          <a:ext cx="4330767" cy="1008113"/>
        </p:xfrm>
        <a:graphic>
          <a:graphicData uri="http://schemas.openxmlformats.org/drawingml/2006/table">
            <a:tbl>
              <a:tblPr/>
              <a:tblGrid>
                <a:gridCol w="1211792"/>
                <a:gridCol w="742711"/>
                <a:gridCol w="1152128"/>
                <a:gridCol w="1224136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Powiat lubiński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Rynek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7 973 227,19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2 096 407,15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3 690 134,75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13 759 769,09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40804"/>
              </p:ext>
            </p:extLst>
          </p:nvPr>
        </p:nvGraphicFramePr>
        <p:xfrm>
          <a:off x="539552" y="5013176"/>
          <a:ext cx="4536504" cy="950505"/>
        </p:xfrm>
        <a:graphic>
          <a:graphicData uri="http://schemas.openxmlformats.org/drawingml/2006/table">
            <a:tbl>
              <a:tblPr/>
              <a:tblGrid>
                <a:gridCol w="1296144"/>
                <a:gridCol w="720080"/>
                <a:gridCol w="1224136"/>
                <a:gridCol w="129614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Miasto Jelenia Góra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1 249 500,00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8 518 991,64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9 768 491,64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Znalezione obrazy dla zapytania jelenia góra 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5395" y="4797152"/>
            <a:ext cx="1159968" cy="1383110"/>
          </a:xfrm>
          <a:prstGeom prst="rect">
            <a:avLst/>
          </a:prstGeom>
          <a:noFill/>
        </p:spPr>
      </p:pic>
      <p:pic>
        <p:nvPicPr>
          <p:cNvPr id="100354" name="Picture 2" descr="https://upload.wikimedia.org/wikipedia/commons/thumb/6/61/POL_powiat_lubi%C5%84ski_COA.svg/200px-POL_powiat_lubi%C5%84ski_CO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5331" y="3140969"/>
            <a:ext cx="1150638" cy="1340494"/>
          </a:xfrm>
          <a:prstGeom prst="rect">
            <a:avLst/>
          </a:prstGeom>
          <a:noFill/>
        </p:spPr>
      </p:pic>
      <p:pic>
        <p:nvPicPr>
          <p:cNvPr id="100356" name="Picture 4" descr="Herb Wrocław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8717" y="1578016"/>
            <a:ext cx="1080120" cy="1283312"/>
          </a:xfrm>
          <a:prstGeom prst="rect">
            <a:avLst/>
          </a:prstGeom>
          <a:noFill/>
        </p:spPr>
      </p:pic>
      <p:sp>
        <p:nvSpPr>
          <p:cNvPr id="11" name="Symbol zastępczy zawartości 11"/>
          <p:cNvSpPr txBox="1">
            <a:spLocks noGrp="1"/>
          </p:cNvSpPr>
          <p:nvPr>
            <p:ph idx="1"/>
          </p:nvPr>
        </p:nvSpPr>
        <p:spPr>
          <a:xfrm>
            <a:off x="1547663" y="1124744"/>
            <a:ext cx="633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400" b="1" dirty="0" smtClean="0"/>
              <a:t>Powiaty, w których występuje  najniższa wartość dofinansowania na 1 mieszkańca</a:t>
            </a:r>
            <a:endParaRPr lang="pl-PL" sz="1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948264" y="19888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141,73 zł 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35551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129,42 zł 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941740" y="522919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dofinansowanie na         1 mieszkańca 122,00 zł 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598020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 Osi Priorytetowej 8 projekty realizowane są jednocześnie na terenie Miasta Jelenia Góra oraz powiatu ziemskiego jeleniogórskiego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</a:t>
            </a:r>
            <a:r>
              <a:rPr lang="pl-PL" sz="2000" b="1" dirty="0" smtClean="0">
                <a:solidFill>
                  <a:schemeClr val="bg1"/>
                </a:solidFill>
              </a:rPr>
              <a:t>8-10)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10820"/>
              </p:ext>
            </p:extLst>
          </p:nvPr>
        </p:nvGraphicFramePr>
        <p:xfrm>
          <a:off x="2267744" y="2276872"/>
          <a:ext cx="4581320" cy="1765921"/>
        </p:xfrm>
        <a:graphic>
          <a:graphicData uri="http://schemas.openxmlformats.org/drawingml/2006/table">
            <a:tbl>
              <a:tblPr/>
              <a:tblGrid>
                <a:gridCol w="1276169"/>
                <a:gridCol w="782168"/>
                <a:gridCol w="1296144"/>
                <a:gridCol w="1226839"/>
              </a:tblGrid>
              <a:tr h="4980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Oś Priorytetowa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umów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z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UE</a:t>
                      </a:r>
                    </a:p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6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Rynek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459 990 059,26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Włączenie społeczne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195 273 188,76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Edukacja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167 935 527,27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87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823 198 775,29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37195" y="429309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Duża liczba projektów sklasyfikowanych w ramach kategorii „województwo” wynika ze specyfiki projektów finansowanych ze środków EFS, m.in. projekty dotyczące szkoleń adresowanych do mieszkańców </a:t>
            </a:r>
            <a:r>
              <a:rPr lang="pl-PL" sz="1200" dirty="0"/>
              <a:t>kilku </a:t>
            </a:r>
            <a:r>
              <a:rPr lang="pl-PL" sz="1200" dirty="0" smtClean="0"/>
              <a:t>powiatów lub całego województwa. </a:t>
            </a:r>
            <a:endParaRPr lang="pl-PL" sz="1200" dirty="0"/>
          </a:p>
          <a:p>
            <a:pPr algn="just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82033" y="134076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00" dirty="0"/>
          </a:p>
          <a:p>
            <a:pPr algn="ctr"/>
            <a:r>
              <a:rPr lang="pl-PL" sz="1600" b="1" dirty="0"/>
              <a:t>Projekty zakwalifikowane do kategorii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„</a:t>
            </a:r>
            <a:r>
              <a:rPr lang="pl-PL" sz="1600" b="1" dirty="0"/>
              <a:t>województwo”</a:t>
            </a:r>
          </a:p>
          <a:p>
            <a:pPr algn="just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</a:t>
            </a:r>
            <a:r>
              <a:rPr lang="pl-PL" sz="2000" b="1" dirty="0" smtClean="0">
                <a:solidFill>
                  <a:schemeClr val="bg1"/>
                </a:solidFill>
              </a:rPr>
              <a:t>8-10)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File:Woj dolnoslaskie adm.sv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EB4D9"/>
              </a:clrFrom>
              <a:clrTo>
                <a:srgbClr val="9EB4D9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051720" y="1124744"/>
            <a:ext cx="534068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563888" y="1196752"/>
            <a:ext cx="6731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29,9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5038749" y="1268759"/>
            <a:ext cx="6604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11,2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6736919" y="1772369"/>
            <a:ext cx="720080" cy="3609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10,3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4499992" y="1988840"/>
            <a:ext cx="6350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13,8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3275856" y="1700808"/>
            <a:ext cx="6540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4932040" y="3501008"/>
            <a:ext cx="660400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8,4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4211960" y="3645024"/>
            <a:ext cx="5397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16,3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3563888" y="3429000"/>
            <a:ext cx="6159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21,8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2051720" y="3068960"/>
            <a:ext cx="56197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20,7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2915816" y="2780928"/>
            <a:ext cx="568325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23,6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auto">
          <a:xfrm>
            <a:off x="3779912" y="5949280"/>
            <a:ext cx="568325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9,8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2411760" y="3645024"/>
            <a:ext cx="57467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17,2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3059832" y="3717032"/>
            <a:ext cx="576263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6" name="Oval 16"/>
          <p:cNvSpPr>
            <a:spLocks noChangeArrowheads="1"/>
          </p:cNvSpPr>
          <p:nvPr/>
        </p:nvSpPr>
        <p:spPr bwMode="auto">
          <a:xfrm>
            <a:off x="3203848" y="4509120"/>
            <a:ext cx="5969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12,3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3347864" y="6237312"/>
            <a:ext cx="596900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22,4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4788024" y="4149080"/>
            <a:ext cx="596900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47,2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0" name="Oval 30"/>
          <p:cNvSpPr>
            <a:spLocks noChangeArrowheads="1"/>
          </p:cNvSpPr>
          <p:nvPr/>
        </p:nvSpPr>
        <p:spPr bwMode="auto">
          <a:xfrm>
            <a:off x="3707904" y="4725144"/>
            <a:ext cx="54292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12,3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3635896" y="5661248"/>
            <a:ext cx="64452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40,0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5076056" y="2708920"/>
            <a:ext cx="585787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16,2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3995936" y="2636912"/>
            <a:ext cx="565150" cy="2921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15,6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5796136" y="2708920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24,0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5148064" y="4725144"/>
            <a:ext cx="576263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18,8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5868144" y="3423915"/>
            <a:ext cx="657225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90,5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6300192" y="4581128"/>
            <a:ext cx="57626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19,7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150695" y="2723323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37,0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6732240" y="4005064"/>
            <a:ext cx="63341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18,6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5724128" y="5157192"/>
            <a:ext cx="6477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20,4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7" name="Oval 17"/>
          <p:cNvSpPr>
            <a:spLocks noChangeArrowheads="1"/>
          </p:cNvSpPr>
          <p:nvPr/>
        </p:nvSpPr>
        <p:spPr bwMode="auto">
          <a:xfrm>
            <a:off x="4499992" y="4797152"/>
            <a:ext cx="57626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15,3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8" name="Oval 18"/>
          <p:cNvSpPr>
            <a:spLocks noChangeArrowheads="1"/>
          </p:cNvSpPr>
          <p:nvPr/>
        </p:nvSpPr>
        <p:spPr bwMode="auto">
          <a:xfrm>
            <a:off x="5220072" y="5949280"/>
            <a:ext cx="609600" cy="29527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59,0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9" name="Oval 19"/>
          <p:cNvSpPr>
            <a:spLocks noChangeArrowheads="1"/>
          </p:cNvSpPr>
          <p:nvPr/>
        </p:nvSpPr>
        <p:spPr bwMode="auto">
          <a:xfrm>
            <a:off x="5436096" y="4005064"/>
            <a:ext cx="714375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1043608" y="4581128"/>
            <a:ext cx="1079054" cy="1049338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Woj. dolnośląskie – </a:t>
            </a:r>
            <a:r>
              <a:rPr lang="pl-PL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823,2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8" name="Rectangle 6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709" name="Rectangle 69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247650" y="116452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Wartość dofinansowania z UE </a:t>
            </a:r>
          </a:p>
          <a:p>
            <a:pPr algn="ctr"/>
            <a:r>
              <a:rPr lang="pl-PL" sz="1600" b="1" dirty="0" smtClean="0"/>
              <a:t>w poszczególnych powiatach </a:t>
            </a:r>
          </a:p>
          <a:p>
            <a:pPr algn="ctr"/>
            <a:r>
              <a:rPr lang="pl-PL" sz="1600" b="1" dirty="0" smtClean="0"/>
              <a:t>w mln zł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0" y="607553"/>
            <a:ext cx="9151628" cy="400110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Społeczny (Osie Priorytetowe </a:t>
            </a:r>
            <a:r>
              <a:rPr lang="pl-PL" sz="2000" b="1" dirty="0" smtClean="0">
                <a:solidFill>
                  <a:schemeClr val="bg1"/>
                </a:solidFill>
              </a:rPr>
              <a:t>8-10)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File:Woj dolnoslaskie adm.sv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EB4D9"/>
              </a:clrFrom>
              <a:clrTo>
                <a:srgbClr val="9EB4D9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051720" y="1124744"/>
            <a:ext cx="534068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563888" y="1196752"/>
            <a:ext cx="6731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332,58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5220072" y="1268760"/>
            <a:ext cx="6604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316,07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6732240" y="1700808"/>
            <a:ext cx="720080" cy="36093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276,24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4499992" y="1988840"/>
            <a:ext cx="635000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129,42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3275856" y="1700808"/>
            <a:ext cx="6540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248,80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4932040" y="3501008"/>
            <a:ext cx="6604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156,21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4211960" y="3645024"/>
            <a:ext cx="576064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320,82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3563888" y="3429000"/>
            <a:ext cx="615950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493,44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2051720" y="3068960"/>
            <a:ext cx="56197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228,07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2915816" y="2780928"/>
            <a:ext cx="568325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261,81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auto">
          <a:xfrm>
            <a:off x="3779912" y="5949280"/>
            <a:ext cx="568325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122,0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2411760" y="3645024"/>
            <a:ext cx="57467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313,47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3059832" y="3717032"/>
            <a:ext cx="576263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496,26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6" name="Oval 16"/>
          <p:cNvSpPr>
            <a:spLocks noChangeArrowheads="1"/>
          </p:cNvSpPr>
          <p:nvPr/>
        </p:nvSpPr>
        <p:spPr bwMode="auto">
          <a:xfrm>
            <a:off x="3203848" y="4509120"/>
            <a:ext cx="5969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191,31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3347864" y="6237312"/>
            <a:ext cx="596900" cy="288925"/>
          </a:xfrm>
          <a:prstGeom prst="ellipse">
            <a:avLst/>
          </a:prstGeom>
          <a:noFill/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197,34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4788024" y="4149080"/>
            <a:ext cx="596900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298,07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0" name="Oval 30"/>
          <p:cNvSpPr>
            <a:spLocks noChangeArrowheads="1"/>
          </p:cNvSpPr>
          <p:nvPr/>
        </p:nvSpPr>
        <p:spPr bwMode="auto">
          <a:xfrm>
            <a:off x="3707904" y="4725144"/>
            <a:ext cx="64807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279,30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3635896" y="5661248"/>
            <a:ext cx="644525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398,30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5076056" y="2708920"/>
            <a:ext cx="585787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343,23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3995936" y="2636912"/>
            <a:ext cx="565150" cy="2921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283,01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5796136" y="2708920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283,93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5148064" y="4725144"/>
            <a:ext cx="576263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183,72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5868144" y="3429000"/>
            <a:ext cx="657225" cy="2889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141,73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6300192" y="4581128"/>
            <a:ext cx="576262" cy="288925"/>
          </a:xfrm>
          <a:prstGeom prst="ellipse">
            <a:avLst/>
          </a:prstGeom>
          <a:solidFill>
            <a:srgbClr val="92D050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448,38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7214269" y="2729715"/>
            <a:ext cx="60325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346,02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6588323" y="4005957"/>
            <a:ext cx="63341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243,55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5724128" y="5157192"/>
            <a:ext cx="647700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308,45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7" name="Oval 17"/>
          <p:cNvSpPr>
            <a:spLocks noChangeArrowheads="1"/>
          </p:cNvSpPr>
          <p:nvPr/>
        </p:nvSpPr>
        <p:spPr bwMode="auto">
          <a:xfrm>
            <a:off x="4499992" y="4797152"/>
            <a:ext cx="576262" cy="28892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270,94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8" name="Oval 18"/>
          <p:cNvSpPr>
            <a:spLocks noChangeArrowheads="1"/>
          </p:cNvSpPr>
          <p:nvPr/>
        </p:nvSpPr>
        <p:spPr bwMode="auto">
          <a:xfrm>
            <a:off x="5220072" y="5949280"/>
            <a:ext cx="609600" cy="295275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100" b="1" dirty="0" smtClean="0">
                <a:latin typeface="Calibri" pitchFamily="34" charset="0"/>
                <a:cs typeface="Times New Roman" pitchFamily="18" charset="0"/>
              </a:rPr>
              <a:t>367,92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9" name="Oval 19"/>
          <p:cNvSpPr>
            <a:spLocks noChangeArrowheads="1"/>
          </p:cNvSpPr>
          <p:nvPr/>
        </p:nvSpPr>
        <p:spPr bwMode="auto">
          <a:xfrm>
            <a:off x="5436096" y="4005064"/>
            <a:ext cx="714375" cy="2889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157,41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1043608" y="4581128"/>
            <a:ext cx="1079054" cy="1049338"/>
          </a:xfrm>
          <a:prstGeom prst="ellipse">
            <a:avLst/>
          </a:prstGeom>
          <a:solidFill>
            <a:srgbClr val="FFFFFF"/>
          </a:solidFill>
          <a:ln w="31750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Woj. dolnośląskie – </a:t>
            </a:r>
            <a:r>
              <a:rPr lang="pl-PL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283,61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8" name="Rectangle 6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709" name="Rectangle 69"/>
          <p:cNvSpPr>
            <a:spLocks noChangeArrowheads="1"/>
          </p:cNvSpPr>
          <p:nvPr/>
        </p:nvSpPr>
        <p:spPr bwMode="auto">
          <a:xfrm>
            <a:off x="0" y="641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251518" y="1164382"/>
            <a:ext cx="2734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Wartość dofinansowania z UE w poszczególnych powiatach na 1 mieszkańca</a:t>
            </a:r>
          </a:p>
          <a:p>
            <a:pPr algn="ctr"/>
            <a:r>
              <a:rPr lang="pl-PL" sz="1600" b="1" dirty="0" smtClean="0"/>
              <a:t>w zł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497" y="620688"/>
            <a:ext cx="91382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RPO WD 2014-2020 na tle innych województw</a:t>
            </a:r>
            <a:endParaRPr lang="pl-PL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73207"/>
              </p:ext>
            </p:extLst>
          </p:nvPr>
        </p:nvGraphicFramePr>
        <p:xfrm>
          <a:off x="323528" y="1268760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497" y="620688"/>
            <a:ext cx="91382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RPO WD 2014-2020 na tle innych województw</a:t>
            </a:r>
            <a:endParaRPr lang="pl-PL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461924"/>
              </p:ext>
            </p:extLst>
          </p:nvPr>
        </p:nvGraphicFramePr>
        <p:xfrm>
          <a:off x="323528" y="119675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497" y="620688"/>
            <a:ext cx="91382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RPO WD 2014-2020 na tle innych województw</a:t>
            </a:r>
            <a:endParaRPr lang="pl-PL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958487946"/>
              </p:ext>
            </p:extLst>
          </p:nvPr>
        </p:nvGraphicFramePr>
        <p:xfrm>
          <a:off x="539552" y="1268760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497" y="620688"/>
            <a:ext cx="91382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RPO WD 2014-2020 na tle innych województw</a:t>
            </a:r>
            <a:endParaRPr lang="pl-PL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811892"/>
              </p:ext>
            </p:extLst>
          </p:nvPr>
        </p:nvGraphicFramePr>
        <p:xfrm>
          <a:off x="395536" y="1268760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8497" y="620688"/>
            <a:ext cx="91382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pl-PL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RPO WD 2014-2020 na tle innych województw</a:t>
            </a:r>
            <a:endParaRPr lang="pl-PL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750313977"/>
              </p:ext>
            </p:extLst>
          </p:nvPr>
        </p:nvGraphicFramePr>
        <p:xfrm>
          <a:off x="323528" y="1268760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5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72000" y="486916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Dziękuję za uwagę</a:t>
            </a: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  <a:hlinkClick r:id="rId5"/>
              </a:rPr>
              <a:t>www.rpo.dolnyslask.pl</a:t>
            </a:r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040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5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224397"/>
              </p:ext>
            </p:extLst>
          </p:nvPr>
        </p:nvGraphicFramePr>
        <p:xfrm>
          <a:off x="467544" y="2060848"/>
          <a:ext cx="83529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8245" y="1555937"/>
            <a:ext cx="304875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bg1"/>
                </a:solidFill>
              </a:rPr>
              <a:t>Alokacja EFRR:  </a:t>
            </a:r>
            <a:r>
              <a:rPr lang="pl-PL" sz="1600" b="1" dirty="0" smtClean="0">
                <a:solidFill>
                  <a:schemeClr val="bg1"/>
                </a:solidFill>
              </a:rPr>
              <a:t>6 947 092 794 zł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97316"/>
              </p:ext>
            </p:extLst>
          </p:nvPr>
        </p:nvGraphicFramePr>
        <p:xfrm>
          <a:off x="395536" y="1412776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08245" y="1539060"/>
            <a:ext cx="304875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bg1"/>
                </a:solidFill>
              </a:rPr>
              <a:t>Alokacja EFRR:  6 </a:t>
            </a:r>
            <a:r>
              <a:rPr lang="pl-PL" sz="1600" b="1" dirty="0" smtClean="0">
                <a:solidFill>
                  <a:schemeClr val="bg1"/>
                </a:solidFill>
              </a:rPr>
              <a:t>947 092 794 zł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662" y="597366"/>
            <a:ext cx="9144000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Europejski Fundusz Rozwoju Regionalnego (Osie Priorytetowe 1-7)</a:t>
            </a:r>
          </a:p>
        </p:txBody>
      </p:sp>
    </p:spTree>
    <p:extLst>
      <p:ext uri="{BB962C8B-B14F-4D97-AF65-F5344CB8AC3E}">
        <p14:creationId xmlns:p14="http://schemas.microsoft.com/office/powerpoint/2010/main" val="24670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20688"/>
            <a:ext cx="9149337" cy="40011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Postęp finansowy w ramach Osi Priorytetowych 1-7 (EFRR)</a:t>
            </a:r>
          </a:p>
        </p:txBody>
      </p:sp>
      <p:pic>
        <p:nvPicPr>
          <p:cNvPr id="9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E2568E99-535E-4E28-AD61-2DAE17E589F2}"/>
              </a:ext>
            </a:extLst>
          </p:cNvPr>
          <p:cNvSpPr txBox="1"/>
          <p:nvPr/>
        </p:nvSpPr>
        <p:spPr>
          <a:xfrm>
            <a:off x="7709115" y="2583563"/>
            <a:ext cx="936104" cy="2616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mln zł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166B4562-1E46-46FD-B20F-7989F9781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09669"/>
              </p:ext>
            </p:extLst>
          </p:nvPr>
        </p:nvGraphicFramePr>
        <p:xfrm>
          <a:off x="1" y="940593"/>
          <a:ext cx="9144000" cy="551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88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Wykres 1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243906"/>
              </p:ext>
            </p:extLst>
          </p:nvPr>
        </p:nvGraphicFramePr>
        <p:xfrm>
          <a:off x="755576" y="1124744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52638"/>
              </p:ext>
            </p:extLst>
          </p:nvPr>
        </p:nvGraphicFramePr>
        <p:xfrm>
          <a:off x="-36512" y="595470"/>
          <a:ext cx="91805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9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7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1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Przedsiębiorstwa i innowacje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 EFRR</a:t>
                      </a:r>
                    </a:p>
                    <a:p>
                      <a:r>
                        <a:rPr lang="pl-PL" sz="1800" dirty="0">
                          <a:latin typeface="+mj-lt"/>
                        </a:rPr>
                        <a:t>1 </a:t>
                      </a:r>
                      <a:r>
                        <a:rPr lang="pl-PL" sz="1800" dirty="0" smtClean="0">
                          <a:latin typeface="+mj-lt"/>
                        </a:rPr>
                        <a:t>698 657 436 zł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jgoralski\Desktop\projekt prezentacji\ikony z promocji\aOś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217"/>
            <a:ext cx="658307" cy="6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BD67D30E-E312-4C7F-9046-1FB9D844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03729"/>
              </p:ext>
            </p:extLst>
          </p:nvPr>
        </p:nvGraphicFramePr>
        <p:xfrm>
          <a:off x="5724128" y="4869160"/>
          <a:ext cx="2592289" cy="99761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14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7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</a:rPr>
                        <a:t>projekty realizowane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projektów zakończonych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planowane nabory</a:t>
                      </a:r>
                    </a:p>
                  </a:txBody>
                  <a:tcPr marL="68580" marR="68580" marT="9525" marB="0" anchor="ctr"/>
                </a:tc>
              </a:tr>
              <a:tr h="2592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Działanie 1.2, 1.3 i 1.5</a:t>
                      </a: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zawartości 11"/>
          <p:cNvSpPr txBox="1">
            <a:spLocks noGrp="1"/>
          </p:cNvSpPr>
          <p:nvPr>
            <p:ph idx="1"/>
          </p:nvPr>
        </p:nvSpPr>
        <p:spPr>
          <a:xfrm>
            <a:off x="3419872" y="105273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 smtClean="0"/>
              <a:t>Realizowane projekty</a:t>
            </a:r>
            <a:endParaRPr lang="pl-PL" sz="1600" b="1" dirty="0"/>
          </a:p>
        </p:txBody>
      </p:sp>
      <p:pic>
        <p:nvPicPr>
          <p:cNvPr id="12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3" y="116632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31441"/>
              </p:ext>
            </p:extLst>
          </p:nvPr>
        </p:nvGraphicFramePr>
        <p:xfrm>
          <a:off x="-36191" y="586675"/>
          <a:ext cx="91805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9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7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Oś Priorytetowa 1 </a:t>
                      </a:r>
                    </a:p>
                    <a:p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Przedsiębiorstwa i innowacje</a:t>
                      </a:r>
                      <a:endParaRPr lang="pl-PL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+mj-lt"/>
                        </a:rPr>
                        <a:t>Alokacja EFRR</a:t>
                      </a:r>
                    </a:p>
                    <a:p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1 698 657 436 </a:t>
                      </a:r>
                      <a:r>
                        <a:rPr lang="pl-PL" sz="1800" baseline="0" dirty="0" smtClean="0">
                          <a:latin typeface="+mj-lt"/>
                        </a:rPr>
                        <a:t>zł</a:t>
                      </a:r>
                      <a:endParaRPr lang="pl-PL" sz="1400" b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jgoralski\Desktop\projekt prezentacji\ikony z promocji\aOś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24"/>
            <a:ext cx="658307" cy="6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16465"/>
              </p:ext>
            </p:extLst>
          </p:nvPr>
        </p:nvGraphicFramePr>
        <p:xfrm>
          <a:off x="539552" y="1340768"/>
          <a:ext cx="8208914" cy="4035340"/>
        </p:xfrm>
        <a:graphic>
          <a:graphicData uri="http://schemas.openxmlformats.org/drawingml/2006/table">
            <a:tbl>
              <a:tblPr/>
              <a:tblGrid>
                <a:gridCol w="3193798"/>
                <a:gridCol w="1097983"/>
                <a:gridCol w="1320549"/>
                <a:gridCol w="1372446"/>
                <a:gridCol w="1224138"/>
              </a:tblGrid>
              <a:tr h="440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Rodzaje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Liczba projektów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</a:p>
                    <a:p>
                      <a:pPr algn="ctr" fontAlgn="ctr"/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Dofinansowanie 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UE</a:t>
                      </a:r>
                    </a:p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zł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Udział % w wartości dofinansowania z UE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instrumenty finansowe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431 092 424,49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366 428 560,81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innowacyjność produktowa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procesowa w MŚP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580 407 910,38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185 600 400,61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sparcie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rozwoju publicznej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infrastruktura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B+R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231 174 429,73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156 066 057,17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14,88%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sparcie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dla przedsiębiorstw rozpoczynających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lub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rozwijających działalność B+R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183 527 949,67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111 081 759,42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sługi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dla przedsiębiorstw (wsparcie ze strony IOB)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70 544 378,22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54 222 759,45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sparcie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infrastruktury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przeznaczonej</a:t>
                      </a: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dla przedsiębiorstw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81 646 317,54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51 259 755,20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rzygotowanie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terenów inwestycyjnych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55 320 949,72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35 361 351,01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oradztwo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dla MŚP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40 786 983,57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34 526 865,38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3,29%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worzenie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rozwój infrastruktury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B+R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przedsiębiorstw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53 201 354,23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15 157 125,23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1,45%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drażanie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wyników prac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B+R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47 305 509,38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14 946 425,76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1,42%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większanie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międzynarodowej ekspansji MŚP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14 173 673,86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10 186 883,57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romocja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gospodarcza regionu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9 866 625,34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8 084 463,38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worzenie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nowych modeli biznesowych MŚP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8 687 240,96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6 009 383,08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5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1 807 735 747,09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1 048 931 790,07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46" name="Picture 2" descr="geo3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445224"/>
            <a:ext cx="1944216" cy="1294335"/>
          </a:xfrm>
          <a:prstGeom prst="rect">
            <a:avLst/>
          </a:prstGeom>
          <a:noFill/>
        </p:spPr>
      </p:pic>
      <p:pic>
        <p:nvPicPr>
          <p:cNvPr id="29698" name="Picture 2" descr="Znalezione obrazy dla zapytania laboratorium B+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445224"/>
            <a:ext cx="1831579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8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8064</TotalTime>
  <Words>5288</Words>
  <Application>Microsoft Office PowerPoint</Application>
  <PresentationFormat>Pokaz na ekranie (4:3)</PresentationFormat>
  <Paragraphs>1985</Paragraphs>
  <Slides>49</Slides>
  <Notes>41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Olga Glanert</cp:lastModifiedBy>
  <cp:revision>538</cp:revision>
  <cp:lastPrinted>2019-09-04T05:44:54Z</cp:lastPrinted>
  <dcterms:created xsi:type="dcterms:W3CDTF">2015-04-22T07:48:15Z</dcterms:created>
  <dcterms:modified xsi:type="dcterms:W3CDTF">2019-09-16T07:05:40Z</dcterms:modified>
</cp:coreProperties>
</file>