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7" r:id="rId4"/>
    <p:sldId id="284" r:id="rId5"/>
    <p:sldId id="285" r:id="rId6"/>
    <p:sldId id="288" r:id="rId7"/>
    <p:sldId id="286" r:id="rId8"/>
    <p:sldId id="317" r:id="rId9"/>
    <p:sldId id="314" r:id="rId10"/>
    <p:sldId id="310" r:id="rId11"/>
    <p:sldId id="313" r:id="rId12"/>
    <p:sldId id="309" r:id="rId13"/>
    <p:sldId id="311" r:id="rId14"/>
    <p:sldId id="304" r:id="rId15"/>
    <p:sldId id="316" r:id="rId16"/>
    <p:sldId id="315" r:id="rId17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C2F8"/>
    <a:srgbClr val="EDED93"/>
    <a:srgbClr val="DBFD5F"/>
    <a:srgbClr val="FFFF61"/>
    <a:srgbClr val="94F8FA"/>
    <a:srgbClr val="70BDD2"/>
    <a:srgbClr val="F3AB95"/>
    <a:srgbClr val="FE7F16"/>
    <a:srgbClr val="CC9900"/>
    <a:srgbClr val="7ABC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1" autoAdjust="0"/>
    <p:restoredTop sz="9550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10" y="2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59F4F-3421-4054-9A9C-BF12E1369598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3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1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6CA6-B4C5-467A-88BD-589717B453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8083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6867" y="3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F236E-8B68-4692-AD3F-36B0BEFEF83E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1243013"/>
            <a:ext cx="4459288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601" y="4776793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9754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6867" y="9429754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4E4E2-A46A-4857-9736-BC1C47F16C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7379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63356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16051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67395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47816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36299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1242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39386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8656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9550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2986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67489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76634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9024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6407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86662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9319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2491249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8287271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6046432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3697527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590920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1845509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6928782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59912423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9763253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0574921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7286257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2019-09-18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jpeg"/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136904" cy="3456384"/>
          </a:xfrm>
          <a:solidFill>
            <a:srgbClr val="FFFF00">
              <a:alpha val="55000"/>
            </a:srgbClr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400" b="1" dirty="0" smtClean="0">
                <a:latin typeface="Corbel" panose="020B0503020204020204" pitchFamily="34" charset="0"/>
              </a:rPr>
              <a:t>REALIZACJA </a:t>
            </a:r>
            <a:r>
              <a:rPr lang="pl-PL" sz="2400" b="1" dirty="0">
                <a:latin typeface="Corbel" panose="020B0503020204020204" pitchFamily="34" charset="0"/>
              </a:rPr>
              <a:t>ZINTEGROWANYCH INWESTYCJI TERYTORIALNYCH </a:t>
            </a:r>
            <a:r>
              <a:rPr lang="pl-PL" sz="2400" b="1" dirty="0" smtClean="0">
                <a:latin typeface="Corbel" panose="020B0503020204020204" pitchFamily="34" charset="0"/>
              </a:rPr>
              <a:t/>
            </a:r>
            <a:br>
              <a:rPr lang="pl-PL" sz="2400" b="1" dirty="0" smtClean="0">
                <a:latin typeface="Corbel" panose="020B0503020204020204" pitchFamily="34" charset="0"/>
              </a:rPr>
            </a:br>
            <a:r>
              <a:rPr lang="pl-PL" sz="2400" b="1" dirty="0" smtClean="0">
                <a:latin typeface="Corbel" panose="020B0503020204020204" pitchFamily="34" charset="0"/>
              </a:rPr>
              <a:t>AGLOMERACJI JELENIOGÓRSKIEJ</a:t>
            </a:r>
            <a:br>
              <a:rPr lang="pl-PL" sz="2400" b="1" dirty="0" smtClean="0">
                <a:latin typeface="Corbel" panose="020B0503020204020204" pitchFamily="34" charset="0"/>
              </a:rPr>
            </a:br>
            <a:r>
              <a:rPr lang="pl-PL" sz="2400" b="1" dirty="0" smtClean="0">
                <a:latin typeface="Corbel" panose="020B0503020204020204" pitchFamily="34" charset="0"/>
              </a:rPr>
              <a:t/>
            </a:r>
            <a:br>
              <a:rPr lang="pl-PL" sz="2400" b="1" dirty="0" smtClean="0">
                <a:latin typeface="Corbel" panose="020B0503020204020204" pitchFamily="34" charset="0"/>
              </a:rPr>
            </a:br>
            <a:r>
              <a:rPr lang="pl-PL" sz="2400" b="1" dirty="0" smtClean="0">
                <a:latin typeface="Corbel" panose="020B0503020204020204" pitchFamily="34" charset="0"/>
              </a:rPr>
              <a:t>przez Instytucję Pośredniczącą ZIT AJ</a:t>
            </a:r>
            <a:r>
              <a:rPr lang="pl-PL" sz="2800" b="1" dirty="0" smtClean="0">
                <a:latin typeface="Corbel" panose="020B0503020204020204" pitchFamily="34" charset="0"/>
              </a:rPr>
              <a:t/>
            </a:r>
            <a:br>
              <a:rPr lang="pl-PL" sz="2800" b="1" dirty="0" smtClean="0">
                <a:latin typeface="Corbel" panose="020B0503020204020204" pitchFamily="34" charset="0"/>
              </a:rPr>
            </a:br>
            <a:r>
              <a:rPr lang="pl-PL" sz="2800" b="1">
                <a:latin typeface="Corbel" panose="020B0503020204020204" pitchFamily="34" charset="0"/>
              </a:rPr>
              <a:t/>
            </a:r>
            <a:br>
              <a:rPr lang="pl-PL" sz="2800" b="1">
                <a:latin typeface="Corbel" panose="020B0503020204020204" pitchFamily="34" charset="0"/>
              </a:rPr>
            </a:br>
            <a:r>
              <a:rPr lang="pl-PL" sz="2400" b="1" smtClean="0">
                <a:latin typeface="Corbel" panose="020B0503020204020204" pitchFamily="34" charset="0"/>
              </a:rPr>
              <a:t>Karpacz, </a:t>
            </a:r>
            <a:r>
              <a:rPr lang="pl-PL" sz="2400" b="1" dirty="0" smtClean="0">
                <a:latin typeface="Corbel" panose="020B0503020204020204" pitchFamily="34" charset="0"/>
              </a:rPr>
              <a:t>19 września 2019 r.</a:t>
            </a:r>
            <a:endParaRPr lang="pl-PL" sz="2400" b="1" dirty="0">
              <a:latin typeface="Corbel" panose="020B0503020204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468091" cy="6276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54910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0288827"/>
              </p:ext>
            </p:extLst>
          </p:nvPr>
        </p:nvGraphicFramePr>
        <p:xfrm>
          <a:off x="1000100" y="2500306"/>
          <a:ext cx="7000924" cy="3909199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016009"/>
                <a:gridCol w="1318010"/>
                <a:gridCol w="1380244"/>
                <a:gridCol w="1563183"/>
                <a:gridCol w="1723478"/>
              </a:tblGrid>
              <a:tr h="1419704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Fundusz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UE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Ilość  podpisanych umów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Udział w ogólnej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liczbie</a:t>
                      </a: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 podpisanych umów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Wartość całkowita projektów 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(PLN), dla których podpisano umowy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dofinansowania projektów – wkład UE (PLN)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97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EFRR</a:t>
                      </a:r>
                      <a:endParaRPr lang="en-GB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117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67 %</a:t>
                      </a:r>
                      <a:endParaRPr lang="en-GB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488 962 294,97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336 847 199,14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6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EFS</a:t>
                      </a:r>
                      <a:endParaRPr lang="en-GB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33 %</a:t>
                      </a:r>
                      <a:endParaRPr lang="en-GB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52 994 630,69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45 003 435,51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621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Razem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174</a:t>
                      </a:r>
                      <a:endParaRPr lang="en-GB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GB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541 956 925,66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381 850 634,65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ymbol zastępczy zawartości 14"/>
          <p:cNvSpPr>
            <a:spLocks noGrp="1"/>
          </p:cNvSpPr>
          <p:nvPr>
            <p:ph idx="1"/>
          </p:nvPr>
        </p:nvSpPr>
        <p:spPr>
          <a:xfrm>
            <a:off x="357158" y="1071546"/>
            <a:ext cx="8463312" cy="1214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Kontraktacja</a:t>
            </a:r>
            <a:r>
              <a:rPr lang="pl-PL" sz="2400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 projektów wybranych do dofinansowania</a:t>
            </a:r>
          </a:p>
          <a:p>
            <a:pPr marL="0" indent="0" algn="ctr">
              <a:buNone/>
            </a:pPr>
            <a:r>
              <a:rPr lang="pl-PL" sz="2400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 ramach instrumentu ZIT Aglomeracji Jeleniogórskiej</a:t>
            </a:r>
            <a:endParaRPr lang="pl-PL" sz="2400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pl-PL" sz="1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</a:rPr>
              <a:t>			(</a:t>
            </a:r>
            <a:r>
              <a:rPr lang="pl-PL" sz="1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itchFamily="34" charset="0"/>
              </a:rPr>
              <a:t>wg stanu </a:t>
            </a:r>
            <a:r>
              <a:rPr lang="pl-PL" sz="1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</a:rPr>
              <a:t>na 31.08.2019r.)</a:t>
            </a:r>
            <a:endParaRPr lang="pl-PL" sz="18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ubuntu" panose="020B0504030602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76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4299959"/>
              </p:ext>
            </p:extLst>
          </p:nvPr>
        </p:nvGraphicFramePr>
        <p:xfrm>
          <a:off x="2915816" y="2581115"/>
          <a:ext cx="3024336" cy="306096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1168"/>
                <a:gridCol w="1633168"/>
              </a:tblGrid>
              <a:tr h="892708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Fundusz</a:t>
                      </a:r>
                      <a:r>
                        <a:rPr lang="pl-PL" sz="1600" baseline="0" dirty="0" smtClean="0">
                          <a:solidFill>
                            <a:schemeClr val="bg1"/>
                          </a:solidFill>
                        </a:rPr>
                        <a:t> UE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</a:t>
                      </a:r>
                    </a:p>
                    <a:p>
                      <a:r>
                        <a:rPr lang="pl-PL" sz="1600" baseline="0" dirty="0" smtClean="0">
                          <a:solidFill>
                            <a:schemeClr val="bg1"/>
                          </a:solidFill>
                        </a:rPr>
                        <a:t>zaangażowania alokacji *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07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EFRR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87,31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0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EFS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58,12 %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057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Łącznie alokacja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82,56 %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107504" y="1096162"/>
            <a:ext cx="9036496" cy="12527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Kontraktacja projektów </a:t>
            </a:r>
            <a:r>
              <a:rPr lang="pl-PL" sz="2400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wybranych do dofinansowania</a:t>
            </a:r>
          </a:p>
          <a:p>
            <a:pPr marL="0" indent="0" algn="ctr">
              <a:buNone/>
            </a:pPr>
            <a:r>
              <a:rPr lang="pl-PL" sz="2400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 ramach instrumentu ZIT Aglomeracji Jeleniogórskiej</a:t>
            </a:r>
          </a:p>
          <a:p>
            <a:pPr marL="0" indent="0" algn="ctr"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- poziom zaangażowania alokacji</a:t>
            </a:r>
            <a:endParaRPr lang="pl-PL" sz="16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+mj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71600" y="573325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* Alokacja wyliczona wg ostatniej </a:t>
            </a:r>
            <a:r>
              <a:rPr lang="pl-PL" sz="1400" dirty="0"/>
              <a:t>wersji </a:t>
            </a:r>
            <a:r>
              <a:rPr lang="pl-PL" sz="1400" dirty="0" smtClean="0"/>
              <a:t>SzOOP przyjętego Uchwałą Nr 1065/VI/19 Zarządu Województwa Dolnośląskiego </a:t>
            </a:r>
            <a:r>
              <a:rPr lang="pl-PL" sz="1400" dirty="0"/>
              <a:t>z dnia 30 lipca 2019 </a:t>
            </a:r>
            <a:r>
              <a:rPr lang="pl-PL" sz="1400" dirty="0" smtClean="0"/>
              <a:t>r. oraz kursu: 1 € = 4,2912 PLN (zgodnego z procedurą wolnych środków na miesiąc </a:t>
            </a:r>
            <a:r>
              <a:rPr lang="pl-PL" sz="1400" dirty="0"/>
              <a:t>sierpień </a:t>
            </a:r>
            <a:r>
              <a:rPr lang="pl-PL" sz="1400" dirty="0" smtClean="0"/>
              <a:t>2019)</a:t>
            </a:r>
            <a:endParaRPr lang="pl-PL" sz="1400" dirty="0"/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45535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9418006"/>
              </p:ext>
            </p:extLst>
          </p:nvPr>
        </p:nvGraphicFramePr>
        <p:xfrm>
          <a:off x="1979710" y="2714619"/>
          <a:ext cx="5184576" cy="3624420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{91EBBBCC-DAD2-459C-BE2E-F6DE35CF9A28}</a:tableStyleId>
              </a:tblPr>
              <a:tblGrid>
                <a:gridCol w="1227926"/>
                <a:gridCol w="1978325"/>
                <a:gridCol w="1978325"/>
              </a:tblGrid>
              <a:tr h="93920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Fundusz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UE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dofinansowania projektów – wkład UE (PLN)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% wartości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alokacji z rezerwą wykonania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50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EFRR</a:t>
                      </a:r>
                      <a:endParaRPr lang="en-GB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155 887 447,06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41,98 %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64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EFS</a:t>
                      </a:r>
                      <a:endParaRPr lang="en-GB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22 228 031,25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30,78 %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64627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Łącznie alokacja</a:t>
                      </a:r>
                      <a:endParaRPr lang="en-GB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6" marR="91436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178 115 478,31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40,16 %</a:t>
                      </a:r>
                      <a:endParaRPr lang="en-GB" sz="20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ymbol zastępczy zawartości 14"/>
          <p:cNvSpPr>
            <a:spLocks noGrp="1"/>
          </p:cNvSpPr>
          <p:nvPr>
            <p:ph idx="1"/>
          </p:nvPr>
        </p:nvSpPr>
        <p:spPr>
          <a:xfrm>
            <a:off x="323526" y="1340768"/>
            <a:ext cx="8496944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Zatwierdzone wnioski o płatność</a:t>
            </a:r>
            <a:r>
              <a:rPr lang="pl-PL" sz="2400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 w ramach projektów wdrażanych w ramach mechanizmu ZIT Aglomeracji Jeleniogórskiej</a:t>
            </a:r>
            <a:endParaRPr lang="pl-PL" sz="2400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pl-PL" sz="20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ubuntu" panose="020B050403060203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9098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467544" y="1087000"/>
            <a:ext cx="8676456" cy="5797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Nabory planowane i ogłoszone w ramach instrumentu ZIT AJ</a:t>
            </a:r>
            <a:endParaRPr lang="pl-PL" sz="18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ubuntu" panose="020B05040306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1560370"/>
              </p:ext>
            </p:extLst>
          </p:nvPr>
        </p:nvGraphicFramePr>
        <p:xfrm>
          <a:off x="504900" y="1612215"/>
          <a:ext cx="8208912" cy="469776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320480"/>
                <a:gridCol w="1152128"/>
                <a:gridCol w="1738536"/>
                <a:gridCol w="997768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Oś priorytetowa/ Działanie / Poddziałanie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Wartość alokacji  </a:t>
                      </a:r>
                      <a:r>
                        <a:rPr lang="pl-PL" sz="1200" baseline="0" dirty="0" smtClean="0">
                          <a:solidFill>
                            <a:schemeClr val="bg1"/>
                          </a:solidFill>
                        </a:rPr>
                        <a:t>(PLN)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Harmonogram</a:t>
                      </a:r>
                      <a:r>
                        <a:rPr lang="pl-PL" sz="1200" baseline="0" dirty="0" smtClean="0">
                          <a:solidFill>
                            <a:schemeClr val="bg1"/>
                          </a:solidFill>
                        </a:rPr>
                        <a:t> naboru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Fundusz</a:t>
                      </a:r>
                      <a:r>
                        <a:rPr lang="pl-PL" sz="1200" baseline="0" dirty="0" smtClean="0">
                          <a:solidFill>
                            <a:schemeClr val="bg1"/>
                          </a:solidFill>
                        </a:rPr>
                        <a:t> UE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54839"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/>
                        <a:t>Oś priorytetowa 3 Gospodarka niskoemisyjna</a:t>
                      </a:r>
                    </a:p>
                    <a:p>
                      <a:pPr algn="l"/>
                      <a:r>
                        <a:rPr lang="pl-PL" sz="1200" dirty="0" smtClean="0"/>
                        <a:t>Działanie 3.3 Efektywność energetyczna w budynkach użyteczności publicznej i sektorze mieszkaniowym. Poddziałanie 3.3.3 (E)</a:t>
                      </a: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6 180 913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Procedura oceny w toku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/>
                        <a:t>EFRR</a:t>
                      </a:r>
                      <a:endParaRPr lang="en-GB" sz="1400" b="0" dirty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10 Edukacja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10.4 Dostosowanie systemów kształcenia i szkolenia zawodowego do potrzeb rynku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pracy. Poddziałanie </a:t>
                      </a: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10.4.3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(A,B,D,E,G,H</a:t>
                      </a: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pl-PL" sz="1200" b="0" dirty="0">
                          <a:effectLst/>
                          <a:latin typeface="Liberation Sans" panose="020B0604020202020204" pitchFamily="34" charset="0"/>
                          <a:ea typeface="Lucida Sans Unicode" panose="020B0602030504020204" pitchFamily="34" charset="0"/>
                          <a:cs typeface="Mangal"/>
                        </a:rPr>
                        <a:t>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11 077 874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Procedura oceny w toku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/>
                        <a:t>EFS</a:t>
                      </a:r>
                      <a:endParaRPr lang="en-GB" sz="2000" b="0" dirty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3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Oś priorytetowa 10 Edukacja 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Działanie 10.1 Zapewnienie równego dostępu do wysokiej jakości edukacji przedszkolnej. Poddziałanie 10.1.3 (A,B,C)</a:t>
                      </a: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5 241 855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Nabór wniosków:</a:t>
                      </a: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od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24.09.2019 r.</a:t>
                      </a:r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do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10.10.2019 r.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EFS</a:t>
                      </a:r>
                      <a:endParaRPr lang="en-GB" sz="1800" b="0" dirty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212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Oś priorytetowa 4 Środowisko i zasoby </a:t>
                      </a:r>
                    </a:p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Działanie 4.2 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Gospodarka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wodno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ściekowa</a:t>
                      </a:r>
                    </a:p>
                    <a:p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Poddziałanie 4.2.3 (A)</a:t>
                      </a:r>
                      <a:endParaRPr lang="pl-PL" sz="1200" b="0" dirty="0">
                        <a:effectLst/>
                        <a:latin typeface="Liberation Sans" panose="020B0604020202020204" pitchFamily="34" charset="0"/>
                        <a:ea typeface="Lucida Sans Unicode" panose="020B0602030504020204" pitchFamily="34" charset="0"/>
                        <a:cs typeface="Mangal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9 562 454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Nabór wniosków:</a:t>
                      </a: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od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.2019 r.</a:t>
                      </a:r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do 2.12.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 r.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EFRR</a:t>
                      </a:r>
                      <a:endParaRPr lang="en-GB" sz="3200" b="0" dirty="0" smtClean="0"/>
                    </a:p>
                    <a:p>
                      <a:pPr algn="ctr"/>
                      <a:endParaRPr lang="en-GB" sz="1600" dirty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7 Infrastruktura edukacyjna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7.1 Inwestycje w edukację przedszkolną, podstawową i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gimnazjalną.</a:t>
                      </a: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</a:t>
                      </a: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7.1.3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(A</a:t>
                      </a:r>
                      <a:r>
                        <a:rPr lang="pl-PL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3 053 215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Ogłoszenie naboru:</a:t>
                      </a: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.1</a:t>
                      </a:r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.2019 r.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EFRR</a:t>
                      </a:r>
                      <a:endParaRPr lang="en-GB" sz="1800" b="0" dirty="0" smtClean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212">
                <a:tc>
                  <a:txBody>
                    <a:bodyPr/>
                    <a:lstStyle/>
                    <a:p>
                      <a:pPr algn="l"/>
                      <a:r>
                        <a:rPr lang="pl-PL" sz="1200" b="0" dirty="0" smtClean="0"/>
                        <a:t>Oś priorytetowa 1 Przedsiębiorstwa i innowacje </a:t>
                      </a:r>
                    </a:p>
                    <a:p>
                      <a:pPr algn="l"/>
                      <a:r>
                        <a:rPr lang="pl-PL" sz="1200" b="0" dirty="0" smtClean="0"/>
                        <a:t>Poddziałanie 1.3.3 (A, B)</a:t>
                      </a:r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10 170 380 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Ogłoszenie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naboru: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.12.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/>
                        <a:t>EFRR</a:t>
                      </a:r>
                      <a:endParaRPr lang="en-GB" sz="2000" b="0" dirty="0"/>
                    </a:p>
                  </a:txBody>
                  <a:tcPr marL="91439" marR="91439" marT="45730" marB="4573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614264" y="6332364"/>
            <a:ext cx="7990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Dane wg </a:t>
            </a:r>
            <a:r>
              <a:rPr lang="pl-PL" sz="1200" dirty="0"/>
              <a:t>harmonogramu  </a:t>
            </a:r>
            <a:r>
              <a:rPr lang="pl-PL" sz="1200" dirty="0" smtClean="0"/>
              <a:t>przyjętego Uchwałą </a:t>
            </a:r>
            <a:r>
              <a:rPr lang="pl-PL" sz="1200" dirty="0"/>
              <a:t>nr 1137/VI/19 Zarządu Województwa Dolnośląskiego z dnia 27 sierpnia 2019 r.</a:t>
            </a:r>
          </a:p>
        </p:txBody>
      </p:sp>
    </p:spTree>
    <p:extLst>
      <p:ext uri="{BB962C8B-B14F-4D97-AF65-F5344CB8AC3E}">
        <p14:creationId xmlns="" xmlns:p14="http://schemas.microsoft.com/office/powerpoint/2010/main" val="2310266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WSKAŹNIKI WYKONANIA CELÓW ZIT AJ</a:t>
            </a:r>
          </a:p>
        </p:txBody>
      </p:sp>
      <p:sp>
        <p:nvSpPr>
          <p:cNvPr id="3" name="Prostokąt 2"/>
          <p:cNvSpPr/>
          <p:nvPr/>
        </p:nvSpPr>
        <p:spPr>
          <a:xfrm>
            <a:off x="179512" y="1557794"/>
            <a:ext cx="8507288" cy="81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400" dirty="0" smtClean="0">
                <a:latin typeface="+mj-lt"/>
                <a:cs typeface="Arial" panose="020B0604020202020204" pitchFamily="34" charset="0"/>
              </a:rPr>
              <a:t>Zgodnie z zawartym Porozumieniem DEF-Z/987/15 z dnia 11.06.2015 r. z  IZ RPO WD</a:t>
            </a:r>
            <a:r>
              <a:rPr lang="pl-PL" sz="1400" dirty="0">
                <a:latin typeface="+mj-lt"/>
                <a:cs typeface="Arial" panose="020B0604020202020204" pitchFamily="34" charset="0"/>
              </a:rPr>
              <a:t>, </a:t>
            </a:r>
            <a:r>
              <a:rPr lang="pl-PL" sz="1400" dirty="0" smtClean="0">
                <a:latin typeface="+mj-lt"/>
                <a:cs typeface="Arial" panose="020B0604020202020204" pitchFamily="34" charset="0"/>
              </a:rPr>
              <a:t>ZIT AJ zobowiązane są do osiągnięcia celów pośrednich i końcowych. Realizacja celów mierzona jest  za pomocą wskaźników określonych w w/w Porozumieniu. Poniżej tabela wartości wybranych wskaźników:</a:t>
            </a:r>
            <a:endParaRPr lang="pl-PL" sz="500" dirty="0" smtClean="0"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2709420"/>
              </p:ext>
            </p:extLst>
          </p:nvPr>
        </p:nvGraphicFramePr>
        <p:xfrm>
          <a:off x="214283" y="2428868"/>
          <a:ext cx="8461764" cy="408994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94834"/>
                <a:gridCol w="648072"/>
                <a:gridCol w="864096"/>
                <a:gridCol w="830626"/>
                <a:gridCol w="1224136"/>
              </a:tblGrid>
              <a:tr h="2338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Wskaźniki programowe RPO WD 2014-2020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l-PL" sz="1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Wskaźniki ZIT </a:t>
                      </a:r>
                      <a:r>
                        <a:rPr lang="pl-PL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AJ</a:t>
                      </a:r>
                      <a:endParaRPr lang="pl-PL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31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Wartość pośrednia </a:t>
                      </a:r>
                      <a:endParaRPr lang="pl-PL" sz="1050" b="1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pl-PL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pl-PL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r.</a:t>
                      </a:r>
                      <a:endParaRPr lang="pl-PL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Wartość docelowa </a:t>
                      </a:r>
                      <a:endParaRPr lang="pl-PL" sz="1050" b="1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pl-PL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pl-PL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r.</a:t>
                      </a:r>
                      <a:endParaRPr lang="pl-PL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Wartość </a:t>
                      </a:r>
                    </a:p>
                    <a:p>
                      <a:pPr algn="ctr" fontAlgn="t"/>
                      <a:r>
                        <a:rPr lang="pl-PL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z umów</a:t>
                      </a:r>
                      <a:endParaRPr lang="pl-PL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Wartość </a:t>
                      </a:r>
                      <a:r>
                        <a:rPr lang="pl-PL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osiągnięta od początku</a:t>
                      </a:r>
                      <a:r>
                        <a:rPr lang="pl-PL" sz="105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realizacji  projektu</a:t>
                      </a:r>
                      <a:endParaRPr lang="pl-PL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6225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Powierzchnia </a:t>
                      </a:r>
                      <a:r>
                        <a:rPr lang="pl-PL" sz="1150" b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przygotowanych terenów inwestycyjnych (ha)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l-PL" sz="115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14,33</a:t>
                      </a:r>
                      <a:endParaRPr lang="pl-PL" sz="115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9,19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794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przedsiębiorstw otrzymujących wsparcie (CI 1) 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114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Powierzchnia użytkowa budynków poddanych </a:t>
                      </a:r>
                      <a:r>
                        <a:rPr lang="pl-PL" sz="1150" b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termomodernizacji (m</a:t>
                      </a:r>
                      <a:r>
                        <a:rPr lang="pl-PL" sz="1150" b="0" u="none" strike="noStrike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r>
                        <a:rPr lang="pl-PL" sz="1150" b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8 742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42 162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124 148,21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29 624,39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gospodarstw domowych z lepszą klasą zużycia energii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190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487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819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zakupionych lub zmodernizowanych jednostek taboru pasażerskiego w publicznym transporcie zbiorowym komunikacji miejskiej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18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056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wspartych obiektów infrastruktury zlokalizowanych na rewitalizowanych obszarach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85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056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wspartych budynków mieszkalnych zlokalizowanych na rewitalizowanych obszarach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71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3101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miejsc w objętej wsparciem infrastrukturze w zakresie opieki nad dziećmi lub infrastrukturze edukacyjnej (CI 35)</a:t>
                      </a:r>
                      <a:r>
                        <a:rPr lang="pl-PL" sz="115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(7.1 przedszkola, szkoły podstawowe)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632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9813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9170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nauczycieli objętych wsparciem w programie (10.2)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966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732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3101">
                <a:tc>
                  <a:txBody>
                    <a:bodyPr/>
                    <a:lstStyle/>
                    <a:p>
                      <a:pPr algn="l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15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Liczba uczniów objętych wsparciem w zakresie rozwijania kompetencji kluczowych w programie (10.2)</a:t>
                      </a:r>
                      <a:endParaRPr lang="pl-PL" sz="11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1 376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5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3 694</a:t>
                      </a:r>
                      <a:endParaRPr lang="pl-PL" sz="115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8387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5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6790</a:t>
                      </a:r>
                      <a:endParaRPr lang="pl-PL" sz="11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1739" y="0"/>
            <a:ext cx="3932261" cy="548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7285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323528" y="1263046"/>
            <a:ext cx="8496944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IP ZIT AJ w systemie wdrażania RPO WD </a:t>
            </a: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2014 – 2020</a:t>
            </a:r>
          </a:p>
          <a:p>
            <a:pPr marL="0" indent="0" algn="ctr">
              <a:buNone/>
            </a:pPr>
            <a:endParaRPr lang="pl-PL" sz="20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18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8014978"/>
              </p:ext>
            </p:extLst>
          </p:nvPr>
        </p:nvGraphicFramePr>
        <p:xfrm>
          <a:off x="994063" y="1917224"/>
          <a:ext cx="7236804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</a:tblGrid>
              <a:tr h="432048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% realizacji zobowiązań UE na lata 2014-2020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Dane na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31.07.2019 r.</a:t>
                      </a:r>
                      <a:r>
                        <a:rPr lang="pl-PL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(b</a:t>
                      </a:r>
                      <a:r>
                        <a:rPr lang="pl-PL" sz="1800" dirty="0" smtClean="0">
                          <a:solidFill>
                            <a:schemeClr val="bg1"/>
                          </a:solidFill>
                        </a:rPr>
                        <a:t>ez danych dot. OP 11. Pomoc Techniczna - EFS)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Zawarte umowy/wydane decyzje o dofinansowanie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Zatwierdzone wnioski beneficjentów o płatność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ZIT AJ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81,31%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38,43%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RPO WD 2014-2020</a:t>
                      </a:r>
                      <a:endParaRPr lang="pl-PL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73,20%</a:t>
                      </a:r>
                      <a:endParaRPr lang="pl-PL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35,30%</a:t>
                      </a:r>
                      <a:endParaRPr lang="pl-PL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32045" y="530120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</a:t>
            </a:r>
            <a:r>
              <a:rPr lang="pl-PL" sz="1600" dirty="0"/>
              <a:t>zestawieniu % realizacji zobowiązań UE na lata </a:t>
            </a:r>
            <a:r>
              <a:rPr lang="pl-PL" sz="1600" dirty="0" smtClean="0"/>
              <a:t>2014-2020 spośród Poddziałań RPO WD ZIT AJ zajmuje:</a:t>
            </a:r>
            <a:endParaRPr lang="pl-PL" sz="1600" dirty="0"/>
          </a:p>
          <a:p>
            <a:r>
              <a:rPr lang="pl-PL" sz="1600" dirty="0" smtClean="0"/>
              <a:t> 1 </a:t>
            </a:r>
            <a:r>
              <a:rPr lang="pl-PL" sz="1600" dirty="0"/>
              <a:t>miejsce  </a:t>
            </a:r>
            <a:r>
              <a:rPr lang="pl-PL" sz="1600" dirty="0" smtClean="0"/>
              <a:t>w zakresie  zawartych umów/wydanych decyzji </a:t>
            </a:r>
            <a:r>
              <a:rPr lang="pl-PL" sz="1600" dirty="0"/>
              <a:t>o </a:t>
            </a:r>
            <a:r>
              <a:rPr lang="pl-PL" sz="1600" dirty="0" smtClean="0"/>
              <a:t>dofinansowanie;</a:t>
            </a:r>
          </a:p>
          <a:p>
            <a:r>
              <a:rPr lang="pl-PL" sz="1600" dirty="0" smtClean="0"/>
              <a:t> 2 </a:t>
            </a:r>
            <a:r>
              <a:rPr lang="pl-PL" sz="1600" dirty="0"/>
              <a:t>miejsce  </a:t>
            </a:r>
            <a:r>
              <a:rPr lang="pl-PL" sz="1600" dirty="0" smtClean="0"/>
              <a:t>w zakresie  zatwierdzonych wnioskó </a:t>
            </a:r>
            <a:r>
              <a:rPr lang="pl-PL" sz="1600" dirty="0"/>
              <a:t>beneficjentów o płatność</a:t>
            </a:r>
          </a:p>
        </p:txBody>
      </p:sp>
    </p:spTree>
    <p:extLst>
      <p:ext uri="{BB962C8B-B14F-4D97-AF65-F5344CB8AC3E}">
        <p14:creationId xmlns="" xmlns:p14="http://schemas.microsoft.com/office/powerpoint/2010/main" val="2584715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2955" b="21591"/>
          <a:stretch/>
        </p:blipFill>
        <p:spPr>
          <a:xfrm>
            <a:off x="2214546" y="1928802"/>
            <a:ext cx="3431944" cy="301863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000364" y="521495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Dziękuję za uwagę </a:t>
            </a:r>
          </a:p>
          <a:p>
            <a:r>
              <a:rPr lang="pl-PL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ZIT </a:t>
            </a:r>
            <a:r>
              <a:rPr lang="pl-PL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AGLOMERACJI JELENIOGÓRSKIEJ</a:t>
            </a:r>
          </a:p>
        </p:txBody>
      </p:sp>
    </p:spTree>
    <p:extLst>
      <p:ext uri="{BB962C8B-B14F-4D97-AF65-F5344CB8AC3E}">
        <p14:creationId xmlns="" xmlns:p14="http://schemas.microsoft.com/office/powerpoint/2010/main" val="4266846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ZINTEGROWANE INWESTYCJE TERYTORIALNE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AGLOMERACJI JELENIOGÓRSKIEJ	</a:t>
            </a:r>
          </a:p>
          <a:p>
            <a:pPr marL="0" indent="0">
              <a:buNone/>
            </a:pPr>
            <a:endParaRPr lang="pl-PL" sz="2400" b="1" u="heavy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00B050"/>
                </a:solidFill>
              </a:u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285721" y="4786322"/>
            <a:ext cx="8880998" cy="1592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 gmin</a:t>
            </a:r>
            <a:endParaRPr lang="pl-P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203,5 tys</a:t>
            </a:r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ludności – 7,02% ludności Dolnego Śląska</a:t>
            </a:r>
            <a:endParaRPr lang="pl-P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1515 km</a:t>
            </a:r>
            <a:r>
              <a:rPr lang="pl-PL" sz="1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powierzchni – 7,60 % </a:t>
            </a:r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powierzchni Dolnego Śląska </a:t>
            </a:r>
            <a:endParaRPr lang="pl-PL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Powiaty: jeleniogórski, częściowo lwówecki i złotoryjski, Miasto Jelenia Góra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pl-P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[Dane na dzień 31.12.2018 r.]</a:t>
            </a:r>
            <a:endParaRPr lang="pl-P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1" t="2357" r="8522" b="3811"/>
          <a:stretch/>
        </p:blipFill>
        <p:spPr>
          <a:xfrm>
            <a:off x="4786314" y="1499828"/>
            <a:ext cx="4357686" cy="402880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857364"/>
            <a:ext cx="311943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25751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971" y="1063621"/>
            <a:ext cx="6286804" cy="88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ZINTEGROWANE INWESTYCJE TERYTORIALNE </a:t>
            </a:r>
          </a:p>
          <a:p>
            <a:pPr marL="0" indent="0">
              <a:buNone/>
            </a:pP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AGLOMERACJI JELENIOGÓRSKIEJ	</a:t>
            </a:r>
          </a:p>
          <a:p>
            <a:pPr marL="0" indent="0">
              <a:buNone/>
            </a:pPr>
            <a:endParaRPr lang="pl-PL" sz="2400" b="1" u="heavy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00B050"/>
                </a:solidFill>
              </a:u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sp>
        <p:nvSpPr>
          <p:cNvPr id="26" name="Prostokąt 25"/>
          <p:cNvSpPr/>
          <p:nvPr/>
        </p:nvSpPr>
        <p:spPr>
          <a:xfrm>
            <a:off x="428596" y="2143116"/>
            <a:ext cx="84296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Podstawą współpracy gmin na obszarze wdrażania ZIT AJ jest  Porozumienie z dnia 6 maja 2015 r., w sprawie powierzenia Miastu Jelenia Góra zarządzania Zintegrowanymi Inwestycjami Terytorialnymi Aglomeracji Jeleniogórskiej  oraz zasad współpracy Stron Porozumienia przy programowaniu, wdrażaniu, finansowaniu, ewaluacji, bieżącej obsłudze i rozliczeniach Zintegrowanych Inwestycji Terytorialnych Aglomeracji Jeleniogórskiej, zmienione dnia 15 lipca 2015 r. 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Liderem Porozumienia jest Miasto Jelenia Góra. Pełni ono także funkcję Instytucji Pośredniczącej. 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System wdrażania  ZIT AJ określony został w Strategii ZIT AJ.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18 Gmin Aglomeracji  przyjęło Strategię ZIT AJ w formie  uchwał rad gmin. Podjęcie decyzji przez radnych poprzedzone były  szerokimi konsultacjami społecznymi.</a:t>
            </a:r>
          </a:p>
        </p:txBody>
      </p:sp>
    </p:spTree>
    <p:extLst>
      <p:ext uri="{BB962C8B-B14F-4D97-AF65-F5344CB8AC3E}">
        <p14:creationId xmlns="" xmlns:p14="http://schemas.microsoft.com/office/powerpoint/2010/main" val="3615335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8288" y="1144832"/>
            <a:ext cx="8229600" cy="6147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000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Zakres realizacji </a:t>
            </a:r>
            <a:r>
              <a:rPr lang="pl-PL" sz="20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zadań ZIT AJ </a:t>
            </a:r>
            <a:r>
              <a:rPr lang="pl-PL" sz="2000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 ramach RPO WD 2014-2020</a:t>
            </a:r>
          </a:p>
          <a:p>
            <a:pPr marL="0" indent="0" algn="ctr">
              <a:buNone/>
            </a:pPr>
            <a:endParaRPr lang="pl-PL" sz="1800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</p:txBody>
      </p:sp>
      <p:sp>
        <p:nvSpPr>
          <p:cNvPr id="10" name="Prostokąt zaokrąglony 9"/>
          <p:cNvSpPr/>
          <p:nvPr/>
        </p:nvSpPr>
        <p:spPr>
          <a:xfrm>
            <a:off x="371710" y="3133361"/>
            <a:ext cx="3792521" cy="795745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Udział w przygotowaniu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przeprowadzeniu naboru wniosków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dofinansowanie projektów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54859" y="4058967"/>
            <a:ext cx="3818200" cy="666177"/>
          </a:xfrm>
          <a:prstGeom prst="roundRect">
            <a:avLst/>
          </a:prstGeom>
          <a:solidFill>
            <a:srgbClr val="D1DB93"/>
          </a:solidFill>
          <a:ln>
            <a:solidFill>
              <a:srgbClr val="7ABC3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Ocena zgodności projektów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ze Strategią ZIT AJ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354859" y="4855005"/>
            <a:ext cx="3818200" cy="829512"/>
          </a:xfrm>
          <a:prstGeom prst="roundRect">
            <a:avLst/>
          </a:prstGeom>
          <a:solidFill>
            <a:srgbClr val="92D050"/>
          </a:solidFill>
          <a:ln>
            <a:solidFill>
              <a:srgbClr val="7ABC3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+mj-lt"/>
              </a:rPr>
              <a:t>Udział w kontraktacji, przygotowanie załączników do umowy o dofinansowanie dla projektów kontraktowanych przez IZ</a:t>
            </a:r>
            <a:endParaRPr lang="pl-PL" sz="1400" dirty="0">
              <a:latin typeface="+mj-lt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4860032" y="1729994"/>
            <a:ext cx="3815613" cy="546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EFS</a:t>
            </a:r>
            <a:endParaRPr lang="pl-PL" sz="20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878033" y="3149508"/>
            <a:ext cx="3779610" cy="763458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Udział w przygotowaniu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przeprowadzeniu naboru wniosków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dofinansowanie projektów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4924540" y="4044965"/>
            <a:ext cx="3751105" cy="680180"/>
          </a:xfrm>
          <a:prstGeom prst="roundRect">
            <a:avLst/>
          </a:prstGeom>
          <a:solidFill>
            <a:srgbClr val="D1DB9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Ocena zgodności projektów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ze Strategią ZIT AJ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4924539" y="4865004"/>
            <a:ext cx="3769107" cy="829791"/>
          </a:xfrm>
          <a:prstGeom prst="roundRect">
            <a:avLst/>
          </a:prstGeom>
          <a:solidFill>
            <a:srgbClr val="92D050"/>
          </a:solidFill>
          <a:ln>
            <a:solidFill>
              <a:srgbClr val="7ABC3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Współuczestniczenie w działaniach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kontrolnych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prowadzonych przez IZ RPO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WD w ramach wizyt monitoringowych 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0106" y="2408741"/>
            <a:ext cx="3795104" cy="59625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Określenie kryteriów wyboru z zakresie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Strategii ZIT AJ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4878033" y="2408741"/>
            <a:ext cx="3815613" cy="61585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Określenie kryteriów wyboru z zakresie </a:t>
            </a:r>
          </a:p>
          <a:p>
            <a:pPr algn="ctr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Strategii ZIT AJ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375364" y="1729993"/>
            <a:ext cx="3764588" cy="546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EFRR</a:t>
            </a:r>
            <a:endParaRPr lang="pl-PL" sz="20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340589" y="5938358"/>
            <a:ext cx="8302784" cy="25864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Informacja i promocja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354319" y="6327303"/>
            <a:ext cx="8302784" cy="30925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Udział w ewaluacji RPO WD 2014-2020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55113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5684" y="1484784"/>
            <a:ext cx="8229600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ZIT AJ W PERSPEKTYWIE FINANSOWEJ </a:t>
            </a: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2014-2020</a:t>
            </a:r>
            <a:endParaRPr lang="pl-PL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550684" y="2420888"/>
            <a:ext cx="71916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Budżet ZIT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określony został w Porozumieniu z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11.06.2015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r.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sprawie powierzenia zadań w ramach instrumentu Zintegrowane Inwestycje Terytorialne Regionalnego Programu Operacyjnego Województwa Dolnośląskiego 2014–2020 przez Zarząd Województwa Dolnośląskiego – Miastu Jelenia Góra jako Instytucji Pośredniczącej.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Na realizację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zadań w ramach RPO WD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 zgodnie z Porozumieniem przeznaczono: 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87 000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000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EUR w zakresie EFRR 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26 375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000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EUR w zakresie EFS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Łącznie 113 375 000 EUR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2287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37118" y="1083206"/>
            <a:ext cx="8229600" cy="65446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ZIT AJ W PERSPEKTYWIE FINANSOWEJ </a:t>
            </a:r>
            <a:r>
              <a:rPr lang="pl-PL" sz="24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2014-2020</a:t>
            </a:r>
            <a:endParaRPr lang="pl-PL" sz="18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74" y="1517584"/>
            <a:ext cx="1078992" cy="107899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9" y="2525248"/>
            <a:ext cx="1078992" cy="1078992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96" y="2593488"/>
            <a:ext cx="1078992" cy="1078992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936553" y="1777962"/>
            <a:ext cx="3456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938"/>
            <a:r>
              <a:rPr lang="pl-PL" sz="1400" b="1" dirty="0" smtClean="0"/>
              <a:t>1. Przedsiębiorczość i innowacje</a:t>
            </a:r>
          </a:p>
          <a:p>
            <a:pPr marL="896938"/>
            <a:r>
              <a:rPr lang="pl-PL" sz="1600" b="1" dirty="0" smtClean="0"/>
              <a:t>7 </a:t>
            </a:r>
            <a:r>
              <a:rPr lang="pl-PL" sz="1600" b="1" dirty="0"/>
              <a:t>500 000 </a:t>
            </a:r>
            <a:r>
              <a:rPr lang="pl-PL" sz="1600" b="1" dirty="0" smtClean="0"/>
              <a:t>EUR</a:t>
            </a:r>
            <a:endParaRPr lang="pl-PL" sz="1600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884472" y="1761536"/>
            <a:ext cx="2418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2. Technologie informacyjno-promocyjne</a:t>
            </a:r>
          </a:p>
          <a:p>
            <a:r>
              <a:rPr lang="pl-PL" sz="1600" b="1" dirty="0" smtClean="0"/>
              <a:t>4 000 000 EUR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835696" y="3898130"/>
            <a:ext cx="1958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5. Transport</a:t>
            </a:r>
          </a:p>
          <a:p>
            <a:r>
              <a:rPr lang="pl-PL" sz="1600" b="1" dirty="0"/>
              <a:t>1</a:t>
            </a:r>
            <a:r>
              <a:rPr lang="pl-PL" sz="1600" b="1" dirty="0" smtClean="0"/>
              <a:t>3 000 000 EUR</a:t>
            </a:r>
            <a:endParaRPr lang="pl-PL" sz="1600" b="1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5884472" y="2853072"/>
            <a:ext cx="1929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4. Środowisko i zasoby</a:t>
            </a:r>
          </a:p>
          <a:p>
            <a:r>
              <a:rPr lang="pl-PL" sz="1600" b="1" dirty="0" smtClean="0"/>
              <a:t>15 500 000 EUR</a:t>
            </a:r>
            <a:endParaRPr lang="pl-PL" sz="1600" b="1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792875" y="2823939"/>
            <a:ext cx="241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3. Gospodarka niskoemisyjna</a:t>
            </a:r>
          </a:p>
          <a:p>
            <a:r>
              <a:rPr lang="pl-PL" sz="1600" b="1" dirty="0" smtClean="0"/>
              <a:t>28 500 000 EUR</a:t>
            </a:r>
            <a:endParaRPr lang="pl-PL" sz="1600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873088" y="3775315"/>
            <a:ext cx="2418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6. Infrastruktura spójności społecznej</a:t>
            </a:r>
          </a:p>
          <a:p>
            <a:r>
              <a:rPr lang="pl-PL" sz="1600" b="1" dirty="0"/>
              <a:t>1</a:t>
            </a:r>
            <a:r>
              <a:rPr lang="pl-PL" sz="1600" b="1" dirty="0" smtClean="0"/>
              <a:t>2 500 000 EUR</a:t>
            </a:r>
            <a:endParaRPr lang="pl-PL" sz="1600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1835696" y="4960063"/>
            <a:ext cx="241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7. Infrastruktura edukacyjna</a:t>
            </a:r>
          </a:p>
          <a:p>
            <a:r>
              <a:rPr lang="pl-PL" sz="1600" b="1" dirty="0" smtClean="0"/>
              <a:t>6 000 000 EUR</a:t>
            </a:r>
            <a:endParaRPr lang="pl-PL" sz="1600" b="1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9" y="3687783"/>
            <a:ext cx="1078992" cy="1078992"/>
          </a:xfrm>
          <a:prstGeom prst="rect">
            <a:avLst/>
          </a:prstGeom>
        </p:spPr>
      </p:pic>
      <p:pic>
        <p:nvPicPr>
          <p:cNvPr id="28" name="Obraz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96" y="3636300"/>
            <a:ext cx="1078992" cy="1078992"/>
          </a:xfrm>
          <a:prstGeom prst="rect">
            <a:avLst/>
          </a:prstGeom>
        </p:spPr>
      </p:pic>
      <p:pic>
        <p:nvPicPr>
          <p:cNvPr id="29" name="Obraz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9" y="4732546"/>
            <a:ext cx="1078992" cy="1078992"/>
          </a:xfrm>
          <a:prstGeom prst="rect">
            <a:avLst/>
          </a:prstGeom>
        </p:spPr>
      </p:pic>
      <p:pic>
        <p:nvPicPr>
          <p:cNvPr id="30" name="Obraz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9" y="1538318"/>
            <a:ext cx="1080671" cy="1080671"/>
          </a:xfrm>
          <a:prstGeom prst="rect">
            <a:avLst/>
          </a:prstGeom>
        </p:spPr>
      </p:pic>
      <p:cxnSp>
        <p:nvCxnSpPr>
          <p:cNvPr id="4" name="Łącznik prosty 3"/>
          <p:cNvCxnSpPr/>
          <p:nvPr/>
        </p:nvCxnSpPr>
        <p:spPr>
          <a:xfrm>
            <a:off x="781100" y="2588858"/>
            <a:ext cx="739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781100" y="3642055"/>
            <a:ext cx="739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827969" y="4739439"/>
            <a:ext cx="739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Obraz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pic>
        <p:nvPicPr>
          <p:cNvPr id="1026" name="Picture 2" descr="OÅ 8 150x150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452" t="18093" r="20454" b="19926"/>
          <a:stretch/>
        </p:blipFill>
        <p:spPr bwMode="auto">
          <a:xfrm>
            <a:off x="5045560" y="4927874"/>
            <a:ext cx="576064" cy="6480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pole tekstowe 33"/>
          <p:cNvSpPr txBox="1"/>
          <p:nvPr/>
        </p:nvSpPr>
        <p:spPr>
          <a:xfrm>
            <a:off x="5884472" y="4952319"/>
            <a:ext cx="241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8. Rynek pracy</a:t>
            </a:r>
          </a:p>
          <a:p>
            <a:r>
              <a:rPr lang="pl-PL" sz="1600" b="1" dirty="0" smtClean="0"/>
              <a:t>3 180 905 EUR</a:t>
            </a:r>
            <a:endParaRPr lang="pl-PL" sz="1600" b="1" dirty="0"/>
          </a:p>
        </p:txBody>
      </p:sp>
      <p:cxnSp>
        <p:nvCxnSpPr>
          <p:cNvPr id="35" name="Łącznik prosty 34"/>
          <p:cNvCxnSpPr/>
          <p:nvPr/>
        </p:nvCxnSpPr>
        <p:spPr>
          <a:xfrm>
            <a:off x="781100" y="5770135"/>
            <a:ext cx="739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6" descr="OÅ 9 150x15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396" t="21435" r="23205" b="23126"/>
          <a:stretch/>
        </p:blipFill>
        <p:spPr bwMode="auto">
          <a:xfrm>
            <a:off x="1043608" y="5964325"/>
            <a:ext cx="577642" cy="635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Å 10 150x150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855" t="16238" r="17626" b="18243"/>
          <a:stretch/>
        </p:blipFill>
        <p:spPr bwMode="auto">
          <a:xfrm>
            <a:off x="4933210" y="5918228"/>
            <a:ext cx="688414" cy="688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pole tekstowe 36"/>
          <p:cNvSpPr txBox="1"/>
          <p:nvPr/>
        </p:nvSpPr>
        <p:spPr>
          <a:xfrm>
            <a:off x="1810759" y="5990758"/>
            <a:ext cx="241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9. Włączenie społeczne</a:t>
            </a:r>
          </a:p>
          <a:p>
            <a:r>
              <a:rPr lang="pl-PL" sz="1600" b="1" dirty="0" smtClean="0"/>
              <a:t>8 614 949 EUR</a:t>
            </a:r>
            <a:endParaRPr lang="pl-PL" sz="1600" b="1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5828628" y="6014218"/>
            <a:ext cx="241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10. Edukacja</a:t>
            </a:r>
          </a:p>
          <a:p>
            <a:r>
              <a:rPr lang="pl-PL" sz="1600" b="1" dirty="0" smtClean="0"/>
              <a:t>14 579 146 EUR</a:t>
            </a:r>
            <a:endParaRPr lang="pl-PL" sz="1600" b="1" dirty="0"/>
          </a:p>
        </p:txBody>
      </p:sp>
    </p:spTree>
    <p:extLst>
      <p:ext uri="{BB962C8B-B14F-4D97-AF65-F5344CB8AC3E}">
        <p14:creationId xmlns="" xmlns:p14="http://schemas.microsoft.com/office/powerpoint/2010/main" val="3069972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395536" y="1633638"/>
            <a:ext cx="8352928" cy="4531666"/>
          </a:xfrm>
        </p:spPr>
        <p:txBody>
          <a:bodyPr>
            <a:noAutofit/>
          </a:bodyPr>
          <a:lstStyle/>
          <a:p>
            <a:pPr algn="just">
              <a:lnSpc>
                <a:spcPct val="124000"/>
              </a:lnSpc>
            </a:pP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W ramach ZIT AJ ogłoszono 51 naborów wniosków w trybie konkursowym oraz 2 wezwania do złożenia wniosku w trybie pozakonkursowym. </a:t>
            </a:r>
          </a:p>
          <a:p>
            <a:pPr algn="just">
              <a:lnSpc>
                <a:spcPct val="124000"/>
              </a:lnSpc>
            </a:pPr>
            <a:endParaRPr lang="pl-PL" sz="500" b="1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Do dnia 31.08.2019 r. w naborach wniosków dedykowanych ZIT AJ złożono łącznie 224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wnioski* o dofinansowanie, w tym w ramach naborów </a:t>
            </a: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EFRR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  </a:t>
            </a: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149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wnioskó</a:t>
            </a:r>
            <a:r>
              <a:rPr lang="pl-PL" sz="1400" dirty="0">
                <a:uFill>
                  <a:solidFill>
                    <a:srgbClr val="C00000"/>
                  </a:solidFill>
                </a:uFill>
                <a:latin typeface="+mj-lt"/>
              </a:rPr>
              <a:t>w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 a w ramach naborów </a:t>
            </a: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EFS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 </a:t>
            </a: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75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 wniosków.</a:t>
            </a:r>
          </a:p>
          <a:p>
            <a:pPr algn="just">
              <a:lnSpc>
                <a:spcPct val="124000"/>
              </a:lnSpc>
            </a:pPr>
            <a:endParaRPr lang="pl-PL" sz="1400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endParaRPr lang="pl-PL" sz="800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endParaRPr lang="pl-PL" sz="1400" dirty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endParaRPr lang="pl-PL" sz="800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endParaRPr lang="pl-PL" sz="1400" dirty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endParaRPr lang="pl-PL" sz="1400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marL="0" indent="0" algn="just">
              <a:lnSpc>
                <a:spcPct val="124000"/>
              </a:lnSpc>
              <a:buNone/>
            </a:pPr>
            <a:endParaRPr lang="pl-PL" sz="600" b="1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marL="0" indent="0" algn="just">
              <a:lnSpc>
                <a:spcPct val="124000"/>
              </a:lnSpc>
              <a:buNone/>
            </a:pPr>
            <a:endParaRPr lang="pl-PL" sz="600" b="1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marL="0" indent="0" algn="just">
              <a:lnSpc>
                <a:spcPct val="124000"/>
              </a:lnSpc>
              <a:buNone/>
            </a:pPr>
            <a:endParaRPr lang="pl-PL" sz="600" dirty="0" smtClean="0">
              <a:latin typeface="+mj-lt"/>
            </a:endParaRPr>
          </a:p>
          <a:p>
            <a:pPr algn="just">
              <a:lnSpc>
                <a:spcPct val="124000"/>
              </a:lnSpc>
            </a:pPr>
            <a:r>
              <a:rPr lang="pl-PL" sz="1400" dirty="0" smtClean="0">
                <a:latin typeface="+mj-lt"/>
              </a:rPr>
              <a:t>Beneficjenci: jednostki samorządu terytorialnego, wspólnoty </a:t>
            </a:r>
            <a:r>
              <a:rPr lang="pl-PL" sz="1400" dirty="0">
                <a:latin typeface="+mj-lt"/>
              </a:rPr>
              <a:t>mieszkaniowe, spółdzielnie </a:t>
            </a:r>
            <a:r>
              <a:rPr lang="pl-PL" sz="1400" dirty="0" smtClean="0">
                <a:latin typeface="+mj-lt"/>
              </a:rPr>
              <a:t>mieszkaniowe, kościoły i </a:t>
            </a:r>
            <a:r>
              <a:rPr lang="pl-PL" sz="1400" dirty="0">
                <a:latin typeface="+mj-lt"/>
              </a:rPr>
              <a:t>związki wyznaniowe, </a:t>
            </a:r>
            <a:r>
              <a:rPr lang="pl-PL" sz="1400" dirty="0" smtClean="0">
                <a:latin typeface="+mj-lt"/>
              </a:rPr>
              <a:t>organizacje pozarządowe, placówki </a:t>
            </a:r>
            <a:r>
              <a:rPr lang="pl-PL" sz="1400" dirty="0">
                <a:latin typeface="+mj-lt"/>
              </a:rPr>
              <a:t>systemu oświaty, </a:t>
            </a:r>
            <a:r>
              <a:rPr lang="pl-PL" sz="1400" dirty="0" smtClean="0">
                <a:latin typeface="+mj-lt"/>
              </a:rPr>
              <a:t>instytucje kultury, IOB.</a:t>
            </a:r>
          </a:p>
          <a:p>
            <a:pPr algn="just">
              <a:lnSpc>
                <a:spcPct val="124000"/>
              </a:lnSpc>
            </a:pPr>
            <a:endParaRPr lang="pl-PL" sz="600" dirty="0" smtClean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algn="just">
              <a:lnSpc>
                <a:spcPct val="124000"/>
              </a:lnSpc>
            </a:pP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Największym zainteresowaniem cieszyły się konkursy dotyczące </a:t>
            </a:r>
            <a:r>
              <a:rPr lang="pl-PL" sz="1400" b="1" dirty="0" smtClean="0">
                <a:uFill>
                  <a:solidFill>
                    <a:srgbClr val="C00000"/>
                  </a:solidFill>
                </a:uFill>
                <a:latin typeface="+mj-lt"/>
              </a:rPr>
              <a:t>rewitalizacji, termomodernizacji, równego dostępu do </a:t>
            </a:r>
            <a:r>
              <a:rPr lang="pl-PL" sz="1400" b="1" dirty="0">
                <a:uFill>
                  <a:solidFill>
                    <a:srgbClr val="C00000"/>
                  </a:solidFill>
                </a:uFill>
                <a:latin typeface="+mj-lt"/>
              </a:rPr>
              <a:t>edukacji podstawowej, gimnazjalnej i ponadgimnazjalnej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.</a:t>
            </a:r>
          </a:p>
          <a:p>
            <a:pPr algn="just">
              <a:lnSpc>
                <a:spcPct val="124000"/>
              </a:lnSpc>
            </a:pPr>
            <a:endParaRPr lang="pl-PL" sz="1400" dirty="0">
              <a:uFill>
                <a:solidFill>
                  <a:srgbClr val="C00000"/>
                </a:solidFill>
              </a:uFill>
              <a:latin typeface="+mj-lt"/>
            </a:endParaRPr>
          </a:p>
          <a:p>
            <a:pPr marL="0" indent="0" algn="just">
              <a:lnSpc>
                <a:spcPct val="124000"/>
              </a:lnSpc>
              <a:buNone/>
            </a:pPr>
            <a:r>
              <a:rPr lang="pl-PL" sz="1400" dirty="0" smtClean="0">
                <a:uFill>
                  <a:solidFill>
                    <a:srgbClr val="C00000"/>
                  </a:solidFill>
                </a:uFill>
                <a:latin typeface="+mj-lt"/>
              </a:rPr>
              <a:t>	</a:t>
            </a:r>
            <a:endParaRPr lang="pl-PL" sz="1600" dirty="0">
              <a:latin typeface="+mj-l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17375" y="1123091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</a:rPr>
              <a:t>NABORY WNIOSKÓW O DOFINANSOWANIE PROJEKTÓW W RAMACH ZIT </a:t>
            </a:r>
            <a:r>
              <a:rPr lang="pl-PL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</a:rPr>
              <a:t>AJ</a:t>
            </a:r>
            <a:endParaRPr lang="pl-PL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812507"/>
              </p:ext>
            </p:extLst>
          </p:nvPr>
        </p:nvGraphicFramePr>
        <p:xfrm>
          <a:off x="1187624" y="3140968"/>
          <a:ext cx="6887952" cy="143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984"/>
                <a:gridCol w="2295984"/>
                <a:gridCol w="2295984"/>
              </a:tblGrid>
              <a:tr h="35435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Fundusz</a:t>
                      </a:r>
                      <a:endParaRPr lang="pl-PL" sz="1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Wartość całkowita złożonych wniosków </a:t>
                      </a:r>
                      <a:endParaRPr lang="pl-PL" sz="1400" dirty="0" smtClean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Wartość wnioskowanego dofinansowania – wkład UE</a:t>
                      </a:r>
                      <a:endParaRPr lang="pl-PL" sz="1400" dirty="0" smtClean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6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607 454 958,57  zł</a:t>
                      </a:r>
                      <a:endParaRPr lang="pl-PL" sz="14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415 101 267,84 zł</a:t>
                      </a:r>
                    </a:p>
                  </a:txBody>
                  <a:tcPr/>
                </a:tc>
              </a:tr>
              <a:tr h="306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80 114 739,83 zł </a:t>
                      </a:r>
                      <a:endParaRPr lang="pl-PL" sz="14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68 039 492,18</a:t>
                      </a:r>
                      <a:r>
                        <a:rPr lang="pl-PL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zł </a:t>
                      </a:r>
                      <a:endParaRPr lang="pl-PL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6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687 569 698,40 zł </a:t>
                      </a:r>
                      <a:endParaRPr lang="pl-PL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483 140 760,02 zł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3568" y="6381329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* Dane dotyczą wyłącznie wniosków, które spełniły kryteria oceny formalnej</a:t>
            </a:r>
            <a:r>
              <a:rPr lang="pl-PL" sz="1400" dirty="0" smtClean="0">
                <a:latin typeface="+mj-lt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94063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9659946"/>
              </p:ext>
            </p:extLst>
          </p:nvPr>
        </p:nvGraphicFramePr>
        <p:xfrm>
          <a:off x="481885" y="2204864"/>
          <a:ext cx="8280920" cy="399772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080120"/>
                <a:gridCol w="1440160"/>
                <a:gridCol w="1800200"/>
                <a:gridCol w="1944216"/>
                <a:gridCol w="2016224"/>
              </a:tblGrid>
              <a:tr h="1224403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Fundusz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UE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Ilość  projektów wybranych do dofinansowania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Wartość całkowita projektów 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(PLN) wybranych do dofinansowania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 dofinansowania projektów – wkład UE (PLN)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Udział w łączne</a:t>
                      </a:r>
                      <a:r>
                        <a:rPr lang="pl-PL" sz="1400" baseline="0" dirty="0" smtClean="0">
                          <a:solidFill>
                            <a:schemeClr val="bg1"/>
                          </a:solidFill>
                        </a:rPr>
                        <a:t>j wartości wkładu UE w projektach wybranych do dofinansowania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76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EFRR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  <a:endParaRPr lang="en-GB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521 490 068,34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355 148 401,35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87,21%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EFS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GB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61 314 915,23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52 059 641,30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12,78 %</a:t>
                      </a:r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839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Razem</a:t>
                      </a:r>
                      <a:endParaRPr lang="en-GB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188</a:t>
                      </a:r>
                      <a:endParaRPr lang="en-GB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582 804 983,57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407 208 042,65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100 %</a:t>
                      </a:r>
                      <a:endParaRPr lang="en-GB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193853" y="1193338"/>
            <a:ext cx="8856984" cy="9395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Projekty wybrane </a:t>
            </a:r>
            <a:r>
              <a:rPr lang="pl-PL" sz="2800" b="1" spc="130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do </a:t>
            </a:r>
            <a:r>
              <a:rPr lang="pl-PL" sz="2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dofinansowania</a:t>
            </a:r>
          </a:p>
          <a:p>
            <a:pPr marL="0" indent="0" algn="ctr">
              <a:buNone/>
            </a:pPr>
            <a:r>
              <a:rPr lang="pl-PL" sz="2800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 ramach instrumentu ZIT Aglomeracji Jeleniogórskiej</a:t>
            </a:r>
            <a:endParaRPr lang="pl-PL" sz="18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ubuntu" panose="020B0504030602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579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193853" y="1193338"/>
            <a:ext cx="8856984" cy="10801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800" b="1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Projekty realizowane w trybie pozakonkursowym </a:t>
            </a:r>
          </a:p>
          <a:p>
            <a:pPr marL="0" indent="0" algn="ctr">
              <a:buNone/>
            </a:pPr>
            <a:r>
              <a:rPr lang="pl-PL" sz="2800" spc="130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C00000"/>
                  </a:solidFill>
                </a:uFill>
                <a:latin typeface="Corbel" panose="020B0503020204020204" pitchFamily="34" charset="0"/>
              </a:rPr>
              <a:t>w ramach instrumentu ZIT Aglomeracji Jeleniogórskiej</a:t>
            </a:r>
            <a:endParaRPr lang="pl-PL" sz="2800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pl-PL" sz="1800" b="1" spc="130" dirty="0">
              <a:solidFill>
                <a:schemeClr val="accent1">
                  <a:lumMod val="50000"/>
                </a:schemeClr>
              </a:solidFill>
              <a:uFill>
                <a:solidFill>
                  <a:srgbClr val="C00000"/>
                </a:solidFill>
              </a:uFill>
              <a:latin typeface="ubuntu" panose="020B0504030602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16" y="2049"/>
            <a:ext cx="3930902" cy="54868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539552" y="2269333"/>
            <a:ext cx="7920880" cy="3908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Oś priorytetowa 5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Transport, Działanie 5.1 drogowa dostępność transportowa, Poddziałanie 5.1.3. „Obwodnica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południowa Jeleniej Góry - Etap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II”, beneficjent Miasto Jelenia Góra, projekt zrealizowany. Wartość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całkowita projektu: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56 185 877,80 PLN.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Wartość dofinansowania UE: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43 083 517,54 PLN.</a:t>
            </a:r>
          </a:p>
          <a:p>
            <a:pPr algn="just">
              <a:lnSpc>
                <a:spcPct val="124000"/>
              </a:lnSpc>
            </a:pPr>
            <a:endParaRPr lang="pl-PL" sz="1400" dirty="0">
              <a:uFill>
                <a:solidFill>
                  <a:srgbClr val="C00000"/>
                </a:solidFill>
              </a:uFill>
            </a:endParaRPr>
          </a:p>
          <a:p>
            <a:pPr marL="285750" indent="-285750" algn="just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Oś priorytetowa 5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Transport, Działanie 5.2 System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transportu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kolejowego, Poddziałanie 5.2.3.       „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Budowa przystanków kolejowych w ciągu linii kolejowej Wrocław –Jelenia Góra nr 274 i 311/Kolei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Aglomeracyjnej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”,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beneficjent PKP Polskie Linie Kolejowe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S.A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., projekt w końcowej fazie realizacji.  Wartość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całkowita projektu: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22 873 080 PLN.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Wartość dofinansowanie UE: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15 773 025 PLN.</a:t>
            </a:r>
          </a:p>
          <a:p>
            <a:pPr algn="just">
              <a:lnSpc>
                <a:spcPct val="124000"/>
              </a:lnSpc>
            </a:pPr>
            <a:endParaRPr lang="pl-PL" sz="1400" b="1" dirty="0" smtClean="0">
              <a:uFill>
                <a:solidFill>
                  <a:srgbClr val="C00000"/>
                </a:solidFill>
              </a:uFill>
            </a:endParaRPr>
          </a:p>
          <a:p>
            <a:pPr marL="285750" indent="-285750" algn="just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Oś priorytetowa 4 Środowisko i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zasoby,  Działanie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4.3 Dziedzictwo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kulturowe, Poddziałanie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4.3.3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(A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,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B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). „Renowacja zabytkowego zespołu pałacowo – parkowego w Jeleniej Górze i jego adaptacja na centrum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kultury.”, beneficjent Miasto Jelenia Góra,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projekt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pozakonkursowy zidentyfikowany  w ramach aktualizacji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Strategii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ZIT AJ zaopiniowanej pozytywnie przez Zarząd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Województwa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Dolnośląskiego dnia 27.08.2019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r. </a:t>
            </a:r>
            <a:r>
              <a:rPr lang="pl-PL" sz="1400" dirty="0" smtClean="0">
                <a:uFill>
                  <a:solidFill>
                    <a:srgbClr val="C00000"/>
                  </a:solidFill>
                </a:uFill>
              </a:rPr>
              <a:t> Szacowana wartość </a:t>
            </a:r>
            <a:r>
              <a:rPr lang="pl-PL" sz="1400" dirty="0">
                <a:uFill>
                  <a:solidFill>
                    <a:srgbClr val="C00000"/>
                  </a:solidFill>
                </a:uFill>
              </a:rPr>
              <a:t>całkowita projektu: 15 361 300,00 PLN. </a:t>
            </a:r>
            <a:r>
              <a:rPr lang="pl-PL" b="1" dirty="0" smtClean="0">
                <a:uFill>
                  <a:solidFill>
                    <a:srgbClr val="C00000"/>
                  </a:solidFill>
                </a:uFill>
              </a:rPr>
              <a:t> </a:t>
            </a:r>
            <a:endParaRPr lang="pl-PL" b="1" dirty="0">
              <a:uFill>
                <a:solidFill>
                  <a:srgbClr val="C00000"/>
                </a:solidFill>
              </a:u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630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9930</TotalTime>
  <Words>1640</Words>
  <Application>Microsoft Office PowerPoint</Application>
  <PresentationFormat>Pokaz na ekranie (4:3)</PresentationFormat>
  <Paragraphs>319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REALIZACJA ZINTEGROWANYCH INWESTYCJI TERYTORIALNYCH  AGLOMERACJI JELENIOGÓRSKIEJ  przez Instytucję Pośredniczącą ZIT AJ  Karpacz, 19 września 2019 r.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rkwiatek</cp:lastModifiedBy>
  <cp:revision>850</cp:revision>
  <cp:lastPrinted>2019-03-12T08:12:41Z</cp:lastPrinted>
  <dcterms:created xsi:type="dcterms:W3CDTF">2015-04-22T07:48:15Z</dcterms:created>
  <dcterms:modified xsi:type="dcterms:W3CDTF">2019-09-18T10:42:02Z</dcterms:modified>
</cp:coreProperties>
</file>