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373" r:id="rId2"/>
    <p:sldId id="610" r:id="rId3"/>
    <p:sldId id="571" r:id="rId4"/>
    <p:sldId id="644" r:id="rId5"/>
    <p:sldId id="580" r:id="rId6"/>
    <p:sldId id="584" r:id="rId7"/>
    <p:sldId id="585" r:id="rId8"/>
    <p:sldId id="619" r:id="rId9"/>
    <p:sldId id="626" r:id="rId10"/>
    <p:sldId id="645" r:id="rId11"/>
    <p:sldId id="631" r:id="rId12"/>
    <p:sldId id="649" r:id="rId13"/>
    <p:sldId id="655" r:id="rId14"/>
    <p:sldId id="651" r:id="rId15"/>
    <p:sldId id="654" r:id="rId16"/>
    <p:sldId id="652" r:id="rId17"/>
    <p:sldId id="656" r:id="rId18"/>
    <p:sldId id="657" r:id="rId19"/>
    <p:sldId id="648" r:id="rId20"/>
    <p:sldId id="653" r:id="rId21"/>
    <p:sldId id="621" r:id="rId22"/>
    <p:sldId id="587" r:id="rId23"/>
    <p:sldId id="608" r:id="rId24"/>
    <p:sldId id="609" r:id="rId25"/>
    <p:sldId id="623" r:id="rId26"/>
    <p:sldId id="607" r:id="rId27"/>
    <p:sldId id="589" r:id="rId28"/>
    <p:sldId id="611" r:id="rId29"/>
    <p:sldId id="612" r:id="rId30"/>
    <p:sldId id="613" r:id="rId31"/>
    <p:sldId id="640" r:id="rId32"/>
    <p:sldId id="630" r:id="rId33"/>
    <p:sldId id="564" r:id="rId34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9" autoAdjust="0"/>
    <p:restoredTop sz="87202" autoAdjust="0"/>
  </p:normalViewPr>
  <p:slideViewPr>
    <p:cSldViewPr>
      <p:cViewPr varScale="1">
        <p:scale>
          <a:sx n="100" d="100"/>
          <a:sy n="100" d="100"/>
        </p:scale>
        <p:origin x="20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06"/>
        <p:guide pos="212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6" rIns="91429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6" y="4691025"/>
            <a:ext cx="5394331" cy="4444127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43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531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09.05.2019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usitv.pl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rpo.dolnyslask.pl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2019 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2.bp.blogspot.com/-UFrHeEwmt8U/TyaIB87FqRI/AAAAAAAAAAU/DxvT90qN5YA/s1600/niepelnosprawnosctaxiolsztyn.png" title="Oznaczenie 4 typów niepełnosprawności">
            <a:extLst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9413" y="3008313"/>
            <a:ext cx="330517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ACE8A3E-24C3-46DD-A391-B97A132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208B6FF-02CF-462D-9AB5-48EDD8B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0324D8A-ECF3-4395-855B-B4EB60797DA3}"/>
              </a:ext>
            </a:extLst>
          </p:cNvPr>
          <p:cNvSpPr txBox="1"/>
          <p:nvPr/>
        </p:nvSpPr>
        <p:spPr>
          <a:xfrm>
            <a:off x="683568" y="1484784"/>
            <a:ext cx="7776864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instytucje stosujące Standardy dążą do pełnego zapewnienia dostępności, tak aby uniknąć sytuacji, gdy dostępne materiały edukacyjne znajdują się w budynku niedostępnym dla osoby z niepełnosprawnościami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Poszczególne rodzaje wsparcia mogą wymagać zastosowania więcej niż jednego Standardu np. tworzenie nowych miejsc edukacji przedszkolnej </a:t>
            </a:r>
            <a:br>
              <a:rPr lang="pl-PL" sz="1900" dirty="0">
                <a:latin typeface="+mn-lt"/>
              </a:rPr>
            </a:br>
            <a:r>
              <a:rPr lang="pl-PL" sz="1900" dirty="0">
                <a:latin typeface="+mn-lt"/>
              </a:rPr>
              <a:t>i podniesienie kompetencji nauczycieli to standard edukacyjny w kontekście tworzenia miejsc, standard szkoleniowy to szkolenia w ramach podnoszenia kompetencji nauczycieli i standard cyfrowy jeśli projekt zakłada utworzenie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97621119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052736"/>
            <a:ext cx="8064896" cy="530361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800" dirty="0">
                <a:latin typeface="+mn-lt"/>
                <a:ea typeface="Times New Roman" pitchFamily="18" charset="0"/>
                <a:cs typeface="Arial" pitchFamily="34" charset="0"/>
              </a:rPr>
              <a:t>Standard szkoleniowy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dostępne materiały rekrutacyjne i szkoleniowe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pytanie o </a:t>
            </a:r>
            <a:r>
              <a:rPr lang="pl-PL" sz="2000" b="1" dirty="0">
                <a:latin typeface="+mn-lt"/>
              </a:rPr>
              <a:t>szczególne potrzeby</a:t>
            </a:r>
          </a:p>
          <a:p>
            <a:r>
              <a:rPr lang="pl-PL" sz="2000" b="1" dirty="0">
                <a:latin typeface="+mn-lt"/>
              </a:rPr>
              <a:t> </a:t>
            </a:r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miejsce dostępne architektonicznie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strona internetowa </a:t>
            </a:r>
            <a:r>
              <a:rPr lang="pl-PL" sz="2000" b="1" dirty="0">
                <a:latin typeface="+mn-lt"/>
              </a:rPr>
              <a:t>– standard cyfrowy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Przykłady: </a:t>
            </a:r>
            <a:endParaRPr lang="pl-PL" sz="2000" dirty="0">
              <a:latin typeface="+mn-lt"/>
            </a:endParaRPr>
          </a:p>
          <a:p>
            <a:r>
              <a:rPr lang="pl-PL" sz="1900" dirty="0">
                <a:latin typeface="+mn-lt"/>
              </a:rPr>
              <a:t>W przypadku osób z niepełnosprawnością intelektualną należy zapewnić materiały w języku łatwym do czytania lub w innych wersjach alternatywnych (np. w formie rysunku, symboli);</a:t>
            </a:r>
          </a:p>
          <a:p>
            <a:r>
              <a:rPr lang="pl-PL" sz="1900" dirty="0">
                <a:latin typeface="+mn-lt"/>
              </a:rPr>
              <a:t>W przypadku osób z niepełnosprawnością ruchową jeśli nie ma innej możliwości należy zapewnić transport tej osoby na miejsce udzielenia usługi, zmiana miejsca realizacji projektu, montaż podjazdów, platform.</a:t>
            </a:r>
          </a:p>
          <a:p>
            <a:pPr lvl="0" eaLnBrk="1" hangingPunct="1">
              <a:lnSpc>
                <a:spcPct val="150000"/>
              </a:lnSpc>
            </a:pPr>
            <a:endParaRPr lang="pl-PL" sz="23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6ADE4DB-1293-48F1-8069-D66AA50F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64BE1D-7BF3-4CCA-B52E-332381A20FC1}"/>
              </a:ext>
            </a:extLst>
          </p:cNvPr>
          <p:cNvSpPr txBox="1"/>
          <p:nvPr/>
        </p:nvSpPr>
        <p:spPr>
          <a:xfrm>
            <a:off x="827584" y="1052736"/>
            <a:ext cx="7416824" cy="518457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3300" dirty="0">
                <a:latin typeface="+mn-lt"/>
              </a:rPr>
              <a:t>Standard edukacyjny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szkoła dla wszystkich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dostępna przestrzeń - sale, biblioteki, świetlice, jadalnie, łazienki, bezpieczne place zabaw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dostępne podręczniki/materiały dydaktyczne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komputery i urządzenia medialne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kompetencje nauczycieli - obszary tematyczne, które powinny być brane pod uwagę w ramach doskonalenia kompetencji pedagogów: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latin typeface="+mn-lt"/>
              </a:rPr>
              <a:t>stereotypy i uprzedzenia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latin typeface="+mn-lt"/>
              </a:rPr>
              <a:t>komunikacja oraz strategie nauczania dzieci i młodzieży z niepełnosprawnościami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latin typeface="+mn-lt"/>
              </a:rPr>
              <a:t>doświadczenie konsekwencji związanych z niepełnosprawnością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latin typeface="+mn-lt"/>
              </a:rPr>
              <a:t>wspierające nowoczesne technologie</a:t>
            </a: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EFD7E81-3367-4EC7-ADEF-07AB7386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820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65F701-04A9-406F-9FF9-863AA6E52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Dla osiągnięcia środowiska sprzyjającego włączeniu osób z niepełnosprawnościami wnioskodawca winien uwzględnić zapisy </a:t>
            </a:r>
            <a:r>
              <a:rPr lang="pl-PL" sz="2000" i="1" dirty="0"/>
              <a:t>Standardu edukacyjnego</a:t>
            </a:r>
            <a:r>
              <a:rPr lang="pl-PL" sz="2000" dirty="0"/>
              <a:t>, który zwraca uwagę na to, iż w każdej placówce edukacyjnej mogą pojawić się dzieci/uczniowie/pracownicy lub odwiedzający z niepełnosprawnością, co należy uwzględnić w projekcie poprzez np.: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- organizowanie przestrzeni, która uwzględni potrzeby dzieci/uczniów, jak również charakter prowadzonych zajęć (np. dywany, wykładziny trwale przymocowane do podłoża, łagodne oświetlenie, które nie migocze i nie generuje hałasu);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- dostosowania wyposażenia klas i innych </a:t>
            </a:r>
            <a:r>
              <a:rPr lang="pl-PL" sz="2000" dirty="0" err="1"/>
              <a:t>sal</a:t>
            </a:r>
            <a:r>
              <a:rPr lang="pl-PL" sz="2000" dirty="0"/>
              <a:t> edukacyjnych do potrzeb osób z niepełnosprawnościami ( stoliki umożliwiające podjechanie wózkiem, meble z regulowaną wysokością, jednobarwne matowe kolory blatów).</a:t>
            </a:r>
          </a:p>
          <a:p>
            <a:endParaRPr lang="pl-PL" sz="16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78DAA92-F4FB-424B-BEDD-EEF525C0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08B1071D-B0AE-4077-9C0D-69AA3111D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37812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C33692D-7621-4D88-9E42-4EC50B4B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9E9D5-BC16-41CB-8B1D-CE913CE12D40}"/>
              </a:ext>
            </a:extLst>
          </p:cNvPr>
          <p:cNvSpPr txBox="1"/>
          <p:nvPr/>
        </p:nvSpPr>
        <p:spPr>
          <a:xfrm>
            <a:off x="683568" y="1052736"/>
            <a:ext cx="7488832" cy="527925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2800" dirty="0">
                <a:latin typeface="+mn-lt"/>
              </a:rPr>
              <a:t>Standard </a:t>
            </a:r>
            <a:r>
              <a:rPr lang="pl-PL" sz="2800" dirty="0" err="1">
                <a:latin typeface="+mn-lt"/>
              </a:rPr>
              <a:t>informacyjno</a:t>
            </a:r>
            <a:r>
              <a:rPr lang="pl-PL" sz="2800" dirty="0">
                <a:latin typeface="+mn-lt"/>
              </a:rPr>
              <a:t> – promocyjny</a:t>
            </a:r>
          </a:p>
          <a:p>
            <a:endParaRPr lang="pl-PL" sz="2100" u="sng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zawiera wymogi pozwalające na udział, zrozumienie i komunikowanie się osób z niepełnosprawnościami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dotyczy wydarzeń, materiałów oraz kampanii medialnych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komunikacja z uczestnikami jest możliwa przez co najmniej dwa kanały komunikacji (mowa, tekst, miganie itp.)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materiały z wydarzenia są możliwe do pozyskania dla uczestników w postaci dostępnego pliku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filmy i multimedia wyświetlane podczas wydarzenia zawierają </a:t>
            </a:r>
            <a:r>
              <a:rPr lang="pl-PL" sz="2000" dirty="0" err="1">
                <a:latin typeface="+mn-lt"/>
              </a:rPr>
              <a:t>audiodeskrypcję</a:t>
            </a:r>
            <a:r>
              <a:rPr lang="pl-PL" sz="2000" dirty="0">
                <a:latin typeface="+mn-lt"/>
              </a:rPr>
              <a:t> (tam, gdzie to uzasadnione) 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3C56D23F-53CA-410E-AC88-72D65F4F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5000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716031-B074-49FB-BAF1-7A1B2A22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/>
              <a:t>Wnioskodawca jest zobowiązany do:</a:t>
            </a:r>
          </a:p>
          <a:p>
            <a:pPr marL="0" indent="0">
              <a:buNone/>
            </a:pPr>
            <a:endParaRPr lang="pl-PL" sz="1800" b="1" dirty="0"/>
          </a:p>
          <a:p>
            <a:r>
              <a:rPr lang="pl-PL" sz="1800" dirty="0"/>
              <a:t>zapewnienia pętli indukcyjnej i usługi tłumacza na język migowy</a:t>
            </a:r>
          </a:p>
          <a:p>
            <a:r>
              <a:rPr lang="pl-PL" sz="1800" dirty="0"/>
              <a:t>zapewnienia dla osoby z niepełnosprawnością wsparcia asystenta</a:t>
            </a:r>
          </a:p>
          <a:p>
            <a:r>
              <a:rPr lang="pl-PL" sz="1800" dirty="0"/>
              <a:t>zapewnienia w zakresie materiałów informacyjnych dotyczących miejsca realizacji projektu/wsparcia: co najmniej dwóch kanałów kontaktu z organizatorem (wzrok i słuch), mapy i sposobu dojazdu, dostępności parkingu w tym miejsc postojowych dla osób z niepełnosprawnościami, informacji dotyczących dostępności miejsca (budynku), w którym ma się odbyć wydarzenie.</a:t>
            </a:r>
          </a:p>
          <a:p>
            <a:r>
              <a:rPr lang="pl-PL" sz="1800" dirty="0"/>
              <a:t>organizacji wydarzeń o charakterze informacyjno-promocyjnym w miejscach, w których wejście do budynku jest na poziomie terenu wokół budynku, a jeśli w budynku są schody to jest także winda, podjazd, platforma </a:t>
            </a:r>
            <a:r>
              <a:rPr lang="pl-PL" sz="1800" dirty="0" err="1"/>
              <a:t>przyschodowa</a:t>
            </a:r>
            <a:r>
              <a:rPr lang="pl-PL" sz="1800" dirty="0"/>
              <a:t> lub wózek schodowy ręczny i przeszkolony w jego obsłudze personel; na kondygnacjach dostępnych dla osób z niepełnosprawnością znajdują się przystosowane toalety i o ile to możliwe na korytarzach nie ma wystających gablot i innych elementów które mogą przeszkadzać w poruszaniu się.</a:t>
            </a:r>
          </a:p>
          <a:p>
            <a:endParaRPr lang="pl-PL" sz="18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351F50B-8A66-4E5F-9E8E-9F22002D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127CF1D5-8B1D-4370-9749-5E9E282BD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1733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7BEEC1D-C795-4EAC-A76E-0A50FCF5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7AC90F9F-08A6-4BB4-8D38-04E9D9655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536FD3B2-58FA-46DF-A1E5-D52FF03405D8}"/>
              </a:ext>
            </a:extLst>
          </p:cNvPr>
          <p:cNvSpPr txBox="1"/>
          <p:nvPr/>
        </p:nvSpPr>
        <p:spPr>
          <a:xfrm>
            <a:off x="611560" y="980728"/>
            <a:ext cx="7776864" cy="48965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2800" dirty="0">
                <a:latin typeface="+mn-lt"/>
              </a:rPr>
              <a:t>Standard architektoniczny</a:t>
            </a:r>
          </a:p>
          <a:p>
            <a:endParaRPr lang="pl-PL" dirty="0">
              <a:latin typeface="+mn-lt"/>
            </a:endParaRPr>
          </a:p>
          <a:p>
            <a:r>
              <a:rPr lang="pl-PL" sz="2000" dirty="0">
                <a:latin typeface="+mn-lt"/>
              </a:rPr>
              <a:t>Szczegółowe zalecenia dla budynków, miejsc organizacji projektu czy stanowisk postojowych dla samochodów osób z niepełnosprawnościami zostały ujęte w </a:t>
            </a:r>
            <a:r>
              <a:rPr lang="pl-PL" sz="2000" i="1" dirty="0">
                <a:latin typeface="+mn-lt"/>
              </a:rPr>
              <a:t>Standardzie architektonicznym</a:t>
            </a:r>
            <a:r>
              <a:rPr lang="pl-PL" sz="2000" dirty="0">
                <a:latin typeface="+mn-lt"/>
              </a:rPr>
              <a:t>, i tak np. :</a:t>
            </a:r>
          </a:p>
          <a:p>
            <a:endParaRPr lang="pl-PL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 przypadku parkingów o nawierzchni ażurowej stanowiska postojowe dla osób z niepełnosprawnościami mają nawierzchnię pełną (bez otworów) lub należy przewidzieć po obu stronach miejsca parkingowego pasy wyłożone nawierzchnią pełną o szerokości 1 m;</a:t>
            </a:r>
          </a:p>
          <a:p>
            <a:endParaRPr lang="pl-PL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wokół głównego wejścia zapewniona jest swoboda poruszania się osobom z niepełnosprawnościami, tzn. miejsce na pole manewru przed i po wejściu ma wymiary co najmniej 150 cm x 150 cm;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6986951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734D84-95B5-4935-AD7A-63AF0FC30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pl-PL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drzwi dźwigu osobowego oraz ich obramowanie powinny być oznakowane w sposób kontrastowy w stosunku do otoczenia. Na drodze dojścia do dźwigu należy zastosować system nawierzchniowych oznaczeń fakturowych prowadzący do panelu przywoławczego;</a:t>
            </a:r>
          </a:p>
          <a:p>
            <a:pPr marL="0" indent="0">
              <a:buNone/>
            </a:pPr>
            <a:endParaRPr lang="pl-P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w przypadku aranżacji i zagospodarowywania przestrzeni, po której mogą poruszać się osoby z niepełnosprawnościami konieczne jest wprowadzenie elementów ułatwiających samodzielną orientację, poruszanie się oraz znalezienie drogi do celu, do których należy zaliczyć co najmniej: projektowanie systemu identyfikacji wizualnej (oznaczenia, piktogramy), uwzględniającego możliwe ograniczenia użytkowników.</a:t>
            </a:r>
          </a:p>
          <a:p>
            <a:endParaRPr lang="pl-PL" sz="18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3B16F85-BADD-4047-95E2-3EF114A9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4F0273A3-34A8-455D-BBC8-3AB2EBD94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108670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DB9EEF3-F5DA-4558-A4DD-3D5DE730B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/>
              <a:t>Standard transportowy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800" dirty="0"/>
              <a:t>Kolej: </a:t>
            </a:r>
          </a:p>
          <a:p>
            <a:r>
              <a:rPr lang="pl-PL" sz="1800" dirty="0"/>
              <a:t>Drzwi, toalety, przejścia, sygnalizacja </a:t>
            </a:r>
          </a:p>
          <a:p>
            <a:endParaRPr lang="pl-PL" sz="1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800" dirty="0"/>
              <a:t>Transport publiczny miejski: </a:t>
            </a:r>
          </a:p>
          <a:p>
            <a:r>
              <a:rPr lang="pl-PL" sz="1800" dirty="0"/>
              <a:t>Drzwi, kasowniki, sygnalizacja, zatoki, perony i wagony metra </a:t>
            </a:r>
          </a:p>
          <a:p>
            <a:endParaRPr lang="pl-PL" sz="1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800" dirty="0"/>
              <a:t>Infrastruktura transportowa: </a:t>
            </a:r>
          </a:p>
          <a:p>
            <a:r>
              <a:rPr lang="pl-PL" sz="1800" dirty="0"/>
              <a:t>Dworce, przystanki, zajezdnie, chodniki, przejścia, parkingi 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Jest to standard skierowany  przede wszystkim do projektów wdrażanych w ramach EFRR. Obliguje on wnioskodawców do zachowania dostępności w obszarze infrastruktury komunikacji publicznej, infrastruktury transportu kolejowego oraz taboru miejskiego. Wykazany obszar winien być dostosowany do potrzeb osób z niepełnosprawnościami oraz o ograniczonej możliwości poruszania się.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0B9E20C-C7AF-484C-BD05-7AA1F8E7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6F6F9FE6-3CDD-43E0-81CB-B654DE070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4262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61FDE8E-6A93-4756-B1CA-83981FFD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54EC85-893E-4CB0-9831-22BDAA4C61C3}"/>
              </a:ext>
            </a:extLst>
          </p:cNvPr>
          <p:cNvSpPr txBox="1"/>
          <p:nvPr/>
        </p:nvSpPr>
        <p:spPr>
          <a:xfrm>
            <a:off x="611560" y="908720"/>
            <a:ext cx="7992888" cy="554461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3000" dirty="0">
                <a:latin typeface="+mn-lt"/>
                <a:ea typeface="Times New Roman" pitchFamily="18" charset="0"/>
                <a:cs typeface="Arial" pitchFamily="34" charset="0"/>
              </a:rPr>
              <a:t>Standard cyfrowy</a:t>
            </a:r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>
                <a:latin typeface="+mn-lt"/>
              </a:rPr>
              <a:t>Strony internetowe</a:t>
            </a:r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Aplikacje desktopowe/mobilne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Dokumenty elektroniczne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Multimedia (aplikacje, video, gry)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Sprzęt informatyczny ogólnego przeznaczenia (komputery, tablety, telefony…)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Sprzęt informatyczny szczególnego przeznaczenia (biletomaty, </a:t>
            </a:r>
            <a:r>
              <a:rPr lang="pl-PL" sz="2000" dirty="0" err="1">
                <a:latin typeface="+mn-lt"/>
              </a:rPr>
              <a:t>infomaty</a:t>
            </a:r>
            <a:r>
              <a:rPr lang="pl-PL" sz="2000" dirty="0">
                <a:latin typeface="+mn-lt"/>
              </a:rPr>
              <a:t>, nawigatory…) </a:t>
            </a:r>
          </a:p>
          <a:p>
            <a:endParaRPr lang="pl-PL" sz="2000" dirty="0">
              <a:latin typeface="+mn-lt"/>
            </a:endParaRPr>
          </a:p>
          <a:p>
            <a:pPr eaLnBrk="1" hangingPunct="1">
              <a:lnSpc>
                <a:spcPct val="110000"/>
              </a:lnSpc>
            </a:pPr>
            <a:r>
              <a:rPr lang="pl-PL" sz="1900" dirty="0">
                <a:latin typeface="+mn-lt"/>
              </a:rPr>
              <a:t>Wszystkie zasoby cyfrowe (w tym serwisy internetowe, aplikacje desktopowe/mobilne, dokumenty elektroniczne, multimedia, sprzęt informatyczny ogólnego oraz szczególnego przeznaczenia), które będą tworzone w ramach projektów  muszą spełniać kryteria dostępności opisane w </a:t>
            </a:r>
            <a:r>
              <a:rPr lang="pl-PL" sz="1900" i="1" dirty="0">
                <a:latin typeface="+mn-lt"/>
              </a:rPr>
              <a:t>Standardzie cyfrowym</a:t>
            </a:r>
            <a:r>
              <a:rPr lang="pl-PL" sz="1900" dirty="0">
                <a:latin typeface="+mn-lt"/>
              </a:rPr>
              <a:t>. Zastosowanie niniejszych standardów pozwoli na  wygodne, intuicyjne korzystanie z  tych zasobów osobom z różnymi rodzajami niepełnosprawności.</a:t>
            </a:r>
          </a:p>
          <a:p>
            <a:pPr eaLnBrk="1" hangingPunct="1">
              <a:lnSpc>
                <a:spcPct val="150000"/>
              </a:lnSpc>
            </a:pPr>
            <a:endParaRPr lang="pl-PL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24E23E4B-57AB-400B-B25B-2E95A21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008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844824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1303/2013 – art. 7</a:t>
            </a:r>
          </a:p>
          <a:p>
            <a:pPr marL="273050">
              <a:tabLst>
                <a:tab pos="273050" algn="l"/>
              </a:tabLst>
            </a:pPr>
            <a:r>
              <a:rPr lang="pl-PL" sz="2100" i="1" dirty="0">
                <a:latin typeface="+mn-lt"/>
              </a:rPr>
              <a:t>„</a:t>
            </a:r>
            <a:r>
              <a:rPr lang="pl-PL" sz="2100" dirty="0">
                <a:latin typeface="+mn-lt"/>
              </a:rPr>
              <a:t>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W procesie przygotowywania i wdrażania programów należy w szczególności wziąć pod uwagę zapewnienie dostępności dla osób z niepełnosprawnościami”.</a:t>
            </a:r>
          </a:p>
          <a:p>
            <a:endParaRPr lang="pl-PL" altLang="pl-PL" sz="21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sz="2100" b="1" dirty="0">
              <a:latin typeface="+mn-lt"/>
              <a:cs typeface="Arial" charset="0"/>
            </a:endParaRPr>
          </a:p>
          <a:p>
            <a:pPr marL="273050" indent="-2730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Konwencja ONZ o prawach osób niepełnosprawnych </a:t>
            </a:r>
            <a:r>
              <a:rPr lang="pl-PL" altLang="pl-PL" sz="2100" dirty="0">
                <a:latin typeface="+mn-lt"/>
                <a:cs typeface="Arial" charset="0"/>
              </a:rPr>
              <a:t>- ratyfikowana przez PL w 2012r.</a:t>
            </a:r>
            <a:r>
              <a:rPr lang="pl-PL" altLang="pl-PL" sz="2100" dirty="0">
                <a:latin typeface="+mn-lt"/>
              </a:rPr>
              <a:t> </a:t>
            </a:r>
            <a:r>
              <a:rPr lang="pl-PL" sz="2100" dirty="0">
                <a:latin typeface="+mn-lt"/>
              </a:rPr>
              <a:t>„</a:t>
            </a:r>
            <a:r>
              <a:rPr lang="pl-PL" sz="2100" i="1" dirty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eaLnBrk="1" hangingPunct="1">
              <a:defRPr/>
            </a:pPr>
            <a:endParaRPr lang="pl-PL" sz="2100" i="1" dirty="0">
              <a:latin typeface="+mn-lt"/>
            </a:endParaRP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Wytyczne</a:t>
            </a:r>
            <a:r>
              <a:rPr lang="pl-PL" altLang="pl-PL" sz="2100" dirty="0">
                <a:latin typeface="+mn-lt"/>
                <a:cs typeface="Arial" charset="0"/>
              </a:rPr>
              <a:t> w zakresie realizacji zasady równości szans i niedyskryminacji, w tym dostępności dla osób z niepełnosprawnościami oraz zasady równości szans kobiet i mężczyzn w ramach funduszy unijnych na lata 2014-2020</a:t>
            </a: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pl-PL" altLang="pl-PL" sz="21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Poradnik </a:t>
            </a:r>
            <a:r>
              <a:rPr lang="pl-PL" altLang="pl-PL" sz="2100" dirty="0">
                <a:latin typeface="+mn-lt"/>
                <a:cs typeface="Arial" charset="0"/>
              </a:rPr>
              <a:t>- realizacja zasady równości szans i niedyskryminacji, w tym dostępności dla osób z </a:t>
            </a:r>
            <a:r>
              <a:rPr lang="pl-PL" altLang="pl-PL" sz="21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100" dirty="0">
                <a:latin typeface="+mn-lt"/>
                <a:cs typeface="Arial" charset="0"/>
              </a:rPr>
              <a:t>.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7B92E64-9EDA-4BD3-920B-CB2BAD0E8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br>
              <a:rPr lang="pl-PL" sz="1800" dirty="0"/>
            </a:br>
            <a:r>
              <a:rPr lang="pl-PL" sz="2000" dirty="0"/>
              <a:t>Przykładowe zapisy </a:t>
            </a:r>
            <a:r>
              <a:rPr lang="pl-PL" sz="2000" i="1" dirty="0"/>
              <a:t>Standardu cyfrowego</a:t>
            </a:r>
            <a:r>
              <a:rPr lang="pl-PL" sz="2000" dirty="0"/>
              <a:t> obowiązujące wnioskodawcę: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- treści nietekstowe, takie jak zdjęcia, rysunki, schematy (…) muszą posiadać tekst alternatywny, który zawiera wszystkie istotne dla użytkownika informacje np. dane widoczne w wykresie czy opis okolicy widocznej na zdjęciu;</a:t>
            </a:r>
          </a:p>
          <a:p>
            <a:pPr marL="0" indent="0">
              <a:buNone/>
            </a:pPr>
            <a:r>
              <a:rPr lang="pl-PL" sz="2000" dirty="0"/>
              <a:t>- umieszczone nagrania dźwiękowe (przemówienia, wywiady) muszą być uzupełnione o plik tekstowy zawierający te same informacje wraz z informacjami o istotnych dźwiękach takich jak oklaski, śmiech, odgłosy tła;</a:t>
            </a:r>
          </a:p>
          <a:p>
            <a:pPr marL="0" indent="0">
              <a:buNone/>
            </a:pPr>
            <a:r>
              <a:rPr lang="pl-PL" sz="2000" dirty="0"/>
              <a:t>- kolor nie jest wykorzystywany jako jedyny wizualny sposób przekazywania szczególnych informacji. Muszą być one udostępnione także w inny sposób na przykład w treści tekstowej. Przykładowo błędnie wypełnione pole w formularzu nie może być oznaczony jedynie kolorem czerwonym lecz przy takim polu należy umieścić tekstowy komunikat o błędzie.</a:t>
            </a:r>
          </a:p>
          <a:p>
            <a:endParaRPr lang="pl-PL" sz="1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4044923-C7C3-4BC7-8476-4AB4354C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pic>
        <p:nvPicPr>
          <p:cNvPr id="6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19F9FA8C-71C3-494D-9FA7-BCF31E7DD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90875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03357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080012"/>
            <a:ext cx="8064896" cy="35812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To konieczne i odpowiednie zmiany oraz dostosowania, w celu zapewnienia możliwości korzystania (dostępności) dla osób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z niepełnosprawnościami z wszelkich praw człowieka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i podstawowych wolności.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400" b="1" dirty="0"/>
              <a:t>Mechanizm racjonalnych usprawnień </a:t>
            </a:r>
          </a:p>
          <a:p>
            <a:pPr algn="ctr"/>
            <a:r>
              <a:rPr lang="pl-PL" sz="2400" b="1" dirty="0"/>
              <a:t> pojawia się na etapie realizacji projektu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b="1" dirty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980729"/>
            <a:ext cx="8197668" cy="493522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o dofinansowanie projektu, lecz uruchamianych wraz z pojawieniem się w projekcie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(w charakterze uczestnika lub personelu) osoby z niepełnosprawnością.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latin typeface="Calibri" panose="020F050202020403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Wnioskodawca może skorzystać z przesunięcia środków w budżecie lub wnioskować </a:t>
            </a:r>
            <a:b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</a:b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o zwiększenie wartości projektu. Maksymalny koszt mechanizmu racjonalnych usprawnień na jedną osobę w projekcie wynosi 12 000 złotych</a:t>
            </a:r>
            <a:r>
              <a:rPr lang="pl-PL" dirty="0">
                <a:latin typeface="+mn-lt"/>
                <a:ea typeface="Times New Roman"/>
              </a:rPr>
              <a:t> brutto.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</a:rPr>
              <a:t>Koszty te muszą być pokrywane z puli  środków w ramach kosztów bezpośrednich</a:t>
            </a:r>
            <a:r>
              <a:rPr lang="pl-PL" dirty="0">
                <a:ea typeface="Times New Roman"/>
              </a:rPr>
              <a:t>.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</a:rPr>
              <a:t>Ponosząc</a:t>
            </a:r>
            <a:r>
              <a:rPr lang="pl-PL" dirty="0">
                <a:latin typeface="+mn-lt"/>
                <a:ea typeface="Calibri" pitchFamily="34" charset="0"/>
                <a:cs typeface="Times New Roman" pitchFamily="18" charset="0"/>
              </a:rPr>
              <a:t> wydatki na mechanizm racjonalnych usprawnień, beneficjent jest zobowiązany do uzasadnienia konieczności poniesienia takich kosztów z zastosowaniem najbardziej efektywnego dla danego przypadku sposobu.</a:t>
            </a:r>
            <a:endParaRPr lang="pl-PL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Projekty 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754878"/>
            <a:ext cx="8280920" cy="4914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projektach ogólnodostępnych, w przypadku wystąpienia potrzeby sfinansowania kosztów wynikających z posiadanych niepełnosprawności przez uczestników (lub personel) projektu, wnioskodawca korzysta z przesunięcia środków w projekcie lub wnioskuje o zwiększenie wartości projektu w ramach skorzystania z mechanizm racjonalnych usprawnień.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Co istotne, wnioskodawca w projektach ogólnodostępnych nie powinien zakładać,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że w projekcie nie wystąpi udział osób z niepełnosprawnością. Ale taż nie powinien zakładać osiągnięcia określonych celów dla osób z niepełnosprawnością ani planować określonych wydatków na te cele w budżecie, gdyż de facto nie wie czy ta grupa uczestników rzeczywiście pojawi się w projekcie. 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07504" y="119675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Projekty 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88840"/>
            <a:ext cx="8136904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wyłącznie na osoby z </a:t>
            </a:r>
            <a:r>
              <a:rPr lang="pl-PL" dirty="0" err="1">
                <a:latin typeface="+mn-lt"/>
              </a:rPr>
              <a:t>niepełnoprawnościami</a:t>
            </a:r>
            <a:r>
              <a:rPr lang="pl-PL" dirty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 których założono określony % udziału osób z niepełnosprawnościami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rozpoznanymi potrzebami. </a:t>
            </a:r>
          </a:p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755576" y="2170411"/>
            <a:ext cx="7200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/>
              </a:rPr>
              <a:t>Projekty skierowane: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683568" y="1052736"/>
            <a:ext cx="80032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zł. na uczestnika nie obowiązuje, gdyż nie jest to mechanizm racjonalnych usprawnień,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a zaprojektowanie wsparcia na zasadzie uniwersalnego projektowania czyli w oparciu o Standardy dostępności. 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>
                <a:latin typeface="+mn-lt"/>
              </a:rPr>
              <a:t>wsparcie</a:t>
            </a:r>
            <a:r>
              <a:rPr lang="pl-PL" dirty="0">
                <a:latin typeface="+mn-lt"/>
              </a:rPr>
              <a:t> bezpośrednie osoby.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b="1" dirty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>
                <a:latin typeface="+mn-lt"/>
              </a:rPr>
              <a:t>np. gdy w projekcie dedykowanym osobom niesłyszącym, pojawi się uczestnik z dodatkową dysfunkcją - np. z niepełnosprawnością ruchową. </a:t>
            </a:r>
          </a:p>
          <a:p>
            <a:pPr algn="just"/>
            <a:endParaRPr lang="pl-PL" dirty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Neutralność produktów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539552" y="1755388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+mn-lt"/>
              </a:rPr>
              <a:t>Neutralność projektu nie istnieje natomiast </a:t>
            </a:r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jest sytuacją rzadką oraz wyjątkową ponieważ odbiorcą  każdego z produktów projektu może być osobą z niepełnosprawnością. 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Należy pamiętać, że pomimo iż projekt może nie zakładać bezpośredniej pomocy osobom o różnych potrzebach funkcjonalnych, to jednak trwałe efekty takich projektów będą służyć wszystkim, również osobom z niepełnosprawnościami.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Jeżeli jednak Wnioskodawca uznaje, że  </a:t>
            </a:r>
            <a:r>
              <a:rPr lang="pl-PL" sz="2000" b="1" dirty="0">
                <a:latin typeface="+mn-lt"/>
              </a:rPr>
              <a:t>produkty jego projektu </a:t>
            </a:r>
            <a:r>
              <a:rPr lang="pl-PL" sz="2000" dirty="0">
                <a:latin typeface="+mn-lt"/>
              </a:rPr>
              <a:t>mają neutralny wpływ na realizację tej zasady, wówczas musi zostać to  udowodnione (wykazane) w treści wniosku o dofinansowanie.  </a:t>
            </a:r>
          </a:p>
          <a:p>
            <a:r>
              <a:rPr lang="pl-PL" sz="2000" dirty="0">
                <a:latin typeface="+mn-lt"/>
              </a:rPr>
              <a:t>Trzeba wykazać, że nasz produkt nie ma bezpośrednich użytkowników. </a:t>
            </a:r>
            <a:r>
              <a:rPr lang="pl-PL" dirty="0"/>
              <a:t> </a:t>
            </a:r>
            <a:endParaRPr lang="pl-PL" dirty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Jeżeli wnioskodawca deklaruje, że jego projekt nie realizuje zasady dostępności dla osób z niepełnosprawnościami tj. deklaruje neutralność produktu względem zasady, wówczas z listy rozwijanej w pkt. 1.20 Typ projektu powinien wybrać opcję: 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i="1" dirty="0">
                <a:latin typeface="+mn-lt"/>
              </a:rPr>
              <a:t>Projekt, w którym nie stosuje się zasady dostępności dla osób z niepełnosprawnościami.</a:t>
            </a:r>
          </a:p>
          <a:p>
            <a:pPr>
              <a:lnSpc>
                <a:spcPct val="150000"/>
              </a:lnSpc>
            </a:pPr>
            <a:endParaRPr lang="pl-PL" i="1" u="sng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1052736"/>
            <a:ext cx="8280920" cy="5472608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pl-PL" sz="2100" b="1" dirty="0">
                <a:latin typeface="+mn-lt"/>
              </a:rPr>
              <a:t>Uwaga ważne: Należy zapoznać się z instrukcją wypełniania wniosków!</a:t>
            </a:r>
          </a:p>
          <a:p>
            <a:pPr algn="ctr"/>
            <a:endParaRPr lang="pl-PL" sz="2100" b="1" dirty="0">
              <a:latin typeface="+mn-lt"/>
              <a:cs typeface="Arial" pitchFamily="34" charset="0"/>
            </a:endParaRPr>
          </a:p>
          <a:p>
            <a:pPr algn="ctr"/>
            <a:endParaRPr lang="pl-PL" sz="1900" b="1" dirty="0">
              <a:latin typeface="+mn-lt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1900" b="1" dirty="0">
                <a:latin typeface="+mn-lt"/>
                <a:cs typeface="Arial" pitchFamily="34" charset="0"/>
              </a:rPr>
              <a:t>We wniosku o dofinansowanie projektu wymaga się wykazania pozytywnego wpływu realizacji projektu na zasadę różności szans i niedyskryminacji, w tym dostępności dla osób z niepełnosprawnościami.</a:t>
            </a:r>
          </a:p>
          <a:p>
            <a:pPr algn="ctr"/>
            <a:endParaRPr lang="pl-PL" sz="1900" u="dbl" dirty="0">
              <a:latin typeface="+mn-lt"/>
            </a:endParaRPr>
          </a:p>
          <a:p>
            <a:pPr algn="ctr"/>
            <a:endParaRPr lang="pl-PL" sz="1900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każdym projekcie należy wybrać z listy rozwijanej wskaźnik produktu </a:t>
            </a:r>
            <a:r>
              <a:rPr lang="pl-PL" sz="1900" i="1" dirty="0">
                <a:latin typeface="+mn-lt"/>
              </a:rPr>
              <a:t>Liczba projektów, w których sfinansowano koszty racjonalnych usprawnień dla osób </a:t>
            </a:r>
            <a:br>
              <a:rPr lang="pl-PL" sz="1900" i="1" dirty="0">
                <a:latin typeface="+mn-lt"/>
              </a:rPr>
            </a:br>
            <a:r>
              <a:rPr lang="pl-PL" sz="1900" i="1" dirty="0">
                <a:latin typeface="+mn-lt"/>
              </a:rPr>
              <a:t>z niepełnosprawnościami</a:t>
            </a:r>
            <a:r>
              <a:rPr lang="pl-PL" sz="1900" dirty="0">
                <a:latin typeface="+mn-lt"/>
              </a:rPr>
              <a:t>. Wskaźnik ten monitoruje wszystkie projekty tj. projekty ogólnodostępne i projekty dedykowane. Zarówno te projekty, w których na wstępie przewidziano działania usprawniające jak i te, które na etapie wdrażania uruchomiły mechanizm racjonalnych usprawnień.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</a:t>
            </a:r>
            <a:r>
              <a:rPr lang="pl-PL" sz="1900" b="1" dirty="0">
                <a:latin typeface="+mn-lt"/>
              </a:rPr>
              <a:t>pkt. 3.2 GRUPY DOCELOWE </a:t>
            </a:r>
            <a:r>
              <a:rPr lang="pl-PL" sz="1900" dirty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</a:t>
            </a:r>
            <a:r>
              <a:rPr lang="pl-PL" sz="1900" u="sng" dirty="0">
                <a:latin typeface="+mn-lt"/>
              </a:rPr>
              <a:t>niepełnosprawność</a:t>
            </a:r>
            <a:r>
              <a:rPr lang="pl-PL" sz="1900" dirty="0">
                <a:latin typeface="+mn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b="1" dirty="0">
                <a:latin typeface="+mn-lt"/>
              </a:rPr>
              <a:t>REKRUTACJA </a:t>
            </a:r>
            <a:r>
              <a:rPr lang="pl-PL" sz="1900" dirty="0">
                <a:latin typeface="+mn-lt"/>
              </a:rPr>
              <a:t>- </a:t>
            </a:r>
            <a:r>
              <a:rPr lang="pl-PL" sz="1900" dirty="0">
                <a:latin typeface="+mn-lt"/>
                <a:ea typeface="Times New Roman" pitchFamily="18" charset="0"/>
                <a:cs typeface="Arial" pitchFamily="34" charset="0"/>
              </a:rPr>
              <a:t>powinna zostać przeprowadzona w sposób umożliwiający wzięcie udziału w tym procesie jak i samym projekcie każdej zainteresowanej osobie.</a:t>
            </a:r>
            <a:r>
              <a:rPr lang="pl-PL" sz="1900" dirty="0">
                <a:latin typeface="+mn-lt"/>
              </a:rPr>
              <a:t> Wiadomości o projekcie powinny być zamieszczane na stronach/portalach internetowych, z których korzystają osoby z niepełnosprawnościami np. www.niepelnosprawni.pl,  www.bezbarier.pl. </a:t>
            </a:r>
            <a:r>
              <a:rPr lang="pl-PL" sz="1900" dirty="0">
                <a:latin typeface="+mn-lt"/>
                <a:hlinkClick r:id="rId3"/>
              </a:rPr>
              <a:t>www.glusitv.pl</a:t>
            </a:r>
            <a:r>
              <a:rPr lang="pl-PL" sz="1900" dirty="0">
                <a:latin typeface="+mn-lt"/>
              </a:rPr>
              <a:t>, www.fundacjavismaior.pl.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b="1" dirty="0">
                <a:latin typeface="+mn-lt"/>
              </a:rPr>
              <a:t>ZIDENTYFIKOWANE BARIERY </a:t>
            </a:r>
            <a:r>
              <a:rPr lang="pl-PL" dirty="0">
                <a:latin typeface="+mn-lt"/>
              </a:rPr>
              <a:t>- przy opisie barier należy uwzględniać bariery utrudniające lub uniemożliwiające udział w projekcie osobom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niepełnosprawnościami. 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niepełnosprawnością intelektualną),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materiałów dydaktycznych, zasobów cyfrowych (np. strony internetowe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usługi internetowe m.in. e-learning niedostosowane do potrzeb osób niewidzących i niedowidzących), niektórych środków masowego przekazu przez konkretne grupy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(np. radio dla osób niesłyszących).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>
                <a:latin typeface="+mn-lt"/>
              </a:rPr>
              <a:t>potwierdzeniem niepełnosprawności jest orzeczenie o niepełnosprawności</a:t>
            </a:r>
            <a:r>
              <a:rPr lang="pl-PL" sz="2100" dirty="0">
                <a:latin typeface="+mn-lt"/>
              </a:rPr>
              <a:t>);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>
                <a:latin typeface="+mn-lt"/>
              </a:rPr>
              <a:t>).</a:t>
            </a:r>
          </a:p>
          <a:p>
            <a:pPr>
              <a:lnSpc>
                <a:spcPct val="160000"/>
              </a:lnSpc>
            </a:pPr>
            <a:endParaRPr lang="pl-PL" sz="1900" dirty="0">
              <a:latin typeface="+mn-lt"/>
            </a:endParaRPr>
          </a:p>
          <a:p>
            <a:pPr algn="ctr">
              <a:lnSpc>
                <a:spcPct val="160000"/>
              </a:lnSpc>
            </a:pPr>
            <a:endParaRPr lang="pl-PL" sz="2100" b="1" dirty="0">
              <a:latin typeface="+mn-lt"/>
            </a:endParaRPr>
          </a:p>
          <a:p>
            <a:pPr lvl="0" algn="ctr" eaLnBrk="1" hangingPunct="1">
              <a:lnSpc>
                <a:spcPct val="160000"/>
              </a:lnSpc>
            </a:pPr>
            <a:r>
              <a:rPr lang="pl-PL" sz="2100" strike="sngStrike" dirty="0">
                <a:latin typeface="+mn-lt"/>
                <a:ea typeface="Calibri" pitchFamily="34" charset="0"/>
                <a:cs typeface="Times New Roman" pitchFamily="18" charset="0"/>
              </a:rPr>
              <a:t>osoby niepełnosprawne </a:t>
            </a:r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   </a:t>
            </a:r>
            <a:r>
              <a:rPr lang="pl-PL" sz="2100" b="1" dirty="0">
                <a:latin typeface="+mn-lt"/>
                <a:ea typeface="Calibri" pitchFamily="34" charset="0"/>
                <a:cs typeface="Times New Roman" pitchFamily="18" charset="0"/>
              </a:rPr>
              <a:t>osoby z niepełnosprawnościami </a:t>
            </a:r>
            <a:endParaRPr lang="pl-PL" sz="21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>
                <a:latin typeface="+mn-lt"/>
              </a:rPr>
              <a:t>W </a:t>
            </a:r>
            <a:r>
              <a:rPr lang="pl-PL" b="1" dirty="0">
                <a:latin typeface="+mn-lt"/>
              </a:rPr>
              <a:t>pkt. 4.1 ZADANIA </a:t>
            </a:r>
            <a:r>
              <a:rPr lang="pl-PL" dirty="0">
                <a:latin typeface="+mn-lt"/>
              </a:rPr>
              <a:t>– wskazanie w jaki sposób projekt uwzględnia formy wsparcia dla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. Możliwe do realizacji działania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4.3 POTENCJAŁ WNIOSKODAWCY I PARTNERÓW- </a:t>
            </a:r>
            <a:r>
              <a:rPr lang="pl-PL" dirty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4.4 DOŚWIADCZENIE WNIOSKODAWCY I PARTNERÓW </a:t>
            </a:r>
            <a:r>
              <a:rPr lang="pl-PL" dirty="0">
                <a:latin typeface="+mn-lt"/>
              </a:rPr>
              <a:t>- o ile to możliwe,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pl-PL" sz="2300" dirty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sz="2300" dirty="0" err="1">
                <a:latin typeface="+mn-lt"/>
              </a:rPr>
              <a:t>niepełnosprawnościami</a:t>
            </a:r>
            <a:r>
              <a:rPr lang="pl-PL" sz="2300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2300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300" b="1" dirty="0">
                <a:latin typeface="+mn-lt"/>
              </a:rPr>
              <a:t>klauzuli zastrzeżonej </a:t>
            </a:r>
            <a:r>
              <a:rPr lang="pl-PL" sz="2300" dirty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z niepełnosprawnościami;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3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300" b="1" dirty="0">
                <a:latin typeface="+mn-lt"/>
              </a:rPr>
              <a:t>klauzuli zatrudnieniowej </a:t>
            </a:r>
            <a:r>
              <a:rPr lang="pl-PL" sz="2300" dirty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sz="2300" dirty="0">
              <a:latin typeface="+mn-lt"/>
            </a:endParaRPr>
          </a:p>
          <a:p>
            <a:pPr marL="342000" indent="-342000" algn="ctr">
              <a:lnSpc>
                <a:spcPct val="110000"/>
              </a:lnSpc>
            </a:pPr>
            <a:r>
              <a:rPr lang="pl-PL" sz="2300" dirty="0">
                <a:latin typeface="+mn-lt"/>
              </a:rPr>
              <a:t>Szczegółowe informacje w tym przykładowy katalog klauzul społecznych  znajduje się </a:t>
            </a:r>
          </a:p>
          <a:p>
            <a:pPr marL="342000" indent="-342000" algn="ctr">
              <a:lnSpc>
                <a:spcPct val="110000"/>
              </a:lnSpc>
            </a:pPr>
            <a:r>
              <a:rPr lang="pl-PL" sz="2300" dirty="0">
                <a:latin typeface="+mn-lt"/>
              </a:rPr>
              <a:t>w  regulaminie konkursu (dot. usług cateringowych, usług sprzątania, usług poligraficznych, zamówienie materiałów informacyjno-promocyjnych).</a:t>
            </a:r>
          </a:p>
          <a:p>
            <a:pPr algn="just">
              <a:lnSpc>
                <a:spcPct val="150000"/>
              </a:lnSpc>
            </a:pPr>
            <a:endParaRPr lang="pl-PL" sz="2400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0" algn="ctr" eaLnBrk="1" hangingPunct="1">
              <a:lnSpc>
                <a:spcPct val="110000"/>
              </a:lnSpc>
            </a:pPr>
            <a:r>
              <a:rPr lang="pl-PL" sz="2800" dirty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nie ma żadnych informacji we wniosku o dofinansowanie projektu;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informacje wskazują, że projekt może dyskryminować, np. niezasadna neutralność produktu poprzez zakładanie, że użytkownikami tego produktu będą wyłącznie osoby z niepełnosprawnością słuchu, niegwarantujące dostępu produktu osobom z niepełnosprawnością sprzężoną; </a:t>
            </a:r>
          </a:p>
          <a:p>
            <a:pPr lvl="0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stosowanie ogólnych sformułowań, np. projekt jest zgodny z zasadą równości szans, projekt jest dostępny dla wszystkich; </a:t>
            </a:r>
            <a:endParaRPr lang="pl-PL" dirty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9435" y="980728"/>
            <a:ext cx="7848872" cy="5265160"/>
          </a:xfrm>
          <a:prstGeom prst="rect">
            <a:avLst/>
          </a:prstGeom>
          <a:solidFill>
            <a:schemeClr val="bg1"/>
          </a:solidFill>
          <a:ln w="36000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Więcej informacji znajduje się na stronie </a:t>
            </a:r>
            <a:r>
              <a:rPr lang="pl-PL" b="1" i="1" dirty="0">
                <a:latin typeface="+mn-lt"/>
                <a:hlinkClick r:id="rId3"/>
              </a:rPr>
              <a:t>http://rpo.dolnyslask.pl/</a:t>
            </a:r>
            <a:r>
              <a:rPr lang="pl-PL" b="1" i="1" dirty="0">
                <a:latin typeface="+mn-lt"/>
              </a:rPr>
              <a:t> w zakładce Poznaj Fundusze Europejskie bez barier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koordynatorka równości szans i niedyskryminacji osób z niepełnosprawnościami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i="1" dirty="0">
                <a:latin typeface="+mn-lt"/>
              </a:rPr>
              <a:t>magdalena.danowska@dolnyslask.pl</a:t>
            </a:r>
            <a:endParaRPr lang="pl-PL" sz="1400" dirty="0"/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124744"/>
            <a:ext cx="7920880" cy="547260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pl-PL" sz="3600" dirty="0">
                <a:latin typeface="+mj-lt"/>
              </a:rPr>
              <a:t>Uczeń/dziecko z niepełnosprawnością  </a:t>
            </a:r>
            <a:endParaRPr lang="pl-PL" sz="2600" dirty="0">
              <a:latin typeface="+mj-lt"/>
            </a:endParaRPr>
          </a:p>
          <a:p>
            <a:pPr algn="ctr">
              <a:lnSpc>
                <a:spcPct val="120000"/>
              </a:lnSpc>
            </a:pPr>
            <a:r>
              <a:rPr lang="pl-PL" sz="2600" dirty="0">
                <a:latin typeface="+mj-lt"/>
              </a:rPr>
              <a:t>(projekty w ramach CT10)</a:t>
            </a:r>
          </a:p>
          <a:p>
            <a:pPr algn="just">
              <a:lnSpc>
                <a:spcPct val="150000"/>
              </a:lnSpc>
            </a:pPr>
            <a:endParaRPr lang="pl-PL" sz="2100" b="1" u="sng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>
                <a:latin typeface="+mn-lt"/>
              </a:rPr>
              <a:t> </a:t>
            </a:r>
            <a:r>
              <a:rPr lang="pl-PL" sz="2500" dirty="0">
                <a:latin typeface="+mn-lt"/>
              </a:rPr>
              <a:t>uczeń albo dziecko w wieku przedszkolnym posiadający </a:t>
            </a:r>
            <a:r>
              <a:rPr lang="pl-PL" sz="2500" b="1" dirty="0">
                <a:latin typeface="+mn-lt"/>
              </a:rPr>
              <a:t>orzeczenie</a:t>
            </a:r>
            <a:r>
              <a:rPr lang="pl-PL" sz="2500" dirty="0">
                <a:latin typeface="+mn-lt"/>
              </a:rPr>
              <a:t>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50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 dzieci i młodzież posiadające </a:t>
            </a: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o potrzebie zajęć rewalidacyjno-wychowawczych wydawane ze względu na niepełnosprawność intelektualną w stopniu głębokim. </a:t>
            </a:r>
          </a:p>
          <a:p>
            <a:pPr algn="just">
              <a:lnSpc>
                <a:spcPct val="150000"/>
              </a:lnSpc>
            </a:pPr>
            <a:endParaRPr lang="pl-PL" sz="25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są wydawane przez zespół orzekający działający w publicznej poradni psychologiczno-pedagogicznej, w tym poradni specjalistycznej; </a:t>
            </a:r>
          </a:p>
          <a:p>
            <a:endParaRPr lang="pl-PL" dirty="0"/>
          </a:p>
          <a:p>
            <a:endParaRPr lang="pl-PL" b="1" dirty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23160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 eaLnBrk="1" hangingPunct="1">
              <a:lnSpc>
                <a:spcPct val="11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1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w tym dostępności dla osób z niepełnosprawnościami jest weryfikowana przez dwa poniższe elementy (kryterium horyzontalne: </a:t>
            </a:r>
            <a:r>
              <a:rPr lang="pl-PL" sz="2000" b="1" i="1" dirty="0">
                <a:latin typeface="+mj-lt"/>
              </a:rPr>
              <a:t>Kryterium zgodności z właściwymi politykami i zasadami)</a:t>
            </a:r>
            <a:endParaRPr lang="pl-PL" altLang="pl-PL" sz="2000" b="1" dirty="0">
              <a:latin typeface="+mj-lt"/>
              <a:cs typeface="Arial" charset="0"/>
            </a:endParaRPr>
          </a:p>
          <a:p>
            <a:pPr marL="285750" indent="-285750">
              <a:lnSpc>
                <a:spcPct val="110000"/>
              </a:lnSpc>
            </a:pPr>
            <a:endParaRPr lang="pl-PL" b="1" dirty="0">
              <a:latin typeface="+mn-lt"/>
            </a:endParaRPr>
          </a:p>
          <a:p>
            <a:pPr marL="285750" indent="-285750">
              <a:lnSpc>
                <a:spcPct val="110000"/>
              </a:lnSpc>
            </a:pPr>
            <a:endParaRPr lang="pl-PL" b="1" dirty="0">
              <a:latin typeface="+mn-lt"/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>
              <a:lnSpc>
                <a:spcPct val="110000"/>
              </a:lnSpc>
            </a:pPr>
            <a:endParaRPr lang="pl-PL" sz="2000" dirty="0">
              <a:latin typeface="+mn-lt"/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wszystkie produkty projektu (które nie zostały uznane  za neutralne) będą dostępne dla wszystkich użytkowników w tym dla osób z niepełnosprawnościami?</a:t>
            </a:r>
          </a:p>
          <a:p>
            <a:pPr marL="285750" indent="-285750" algn="just">
              <a:lnSpc>
                <a:spcPct val="11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marL="285750" indent="-285750">
              <a:lnSpc>
                <a:spcPct val="110000"/>
              </a:lnSpc>
            </a:pPr>
            <a:r>
              <a:rPr lang="pl-PL" dirty="0">
                <a:latin typeface="+mn-lt"/>
              </a:rPr>
              <a:t>W zakresie niniejszego kryterium dopuszcza się możliwość skierowania projektu do </a:t>
            </a:r>
          </a:p>
          <a:p>
            <a:pPr marL="285750" indent="-285750">
              <a:lnSpc>
                <a:spcPct val="110000"/>
              </a:lnSpc>
            </a:pPr>
            <a:r>
              <a:rPr lang="pl-PL" dirty="0">
                <a:latin typeface="+mn-lt"/>
              </a:rPr>
              <a:t>negocjacji w celu poprawy/uzupełnienia kwestii wskazanych w karcie oceny.</a:t>
            </a: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KONCEPCJA UNIWERSALNEGO PROJEKTOWANIA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Koncepcja uniwersalnego projektowania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916832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Projektowanie produktów, środowiska, programów i usług w taki sposób, by były użyteczne </a:t>
            </a:r>
            <a:r>
              <a:rPr lang="pl-PL" sz="1900" b="1" dirty="0">
                <a:latin typeface="+mn-lt"/>
              </a:rPr>
              <a:t>dla wszystkich</a:t>
            </a:r>
            <a:r>
              <a:rPr lang="pl-PL" sz="1900" dirty="0">
                <a:latin typeface="+mn-lt"/>
              </a:rPr>
              <a:t>,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W przypadku planowania projektu w pierwszej kolejności należy dążyć do zapewnienia jego dostępności w oparciu o koncepcje uniwersalnego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Równe szanse dla wszystkich (równy dostęp do przedmiotów, budynków)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Elastyczność w użytkowaniu (różnorodny sposób użycia przedmiotów)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Proste i intuicyjne użytkowanie (zrozumiałe funkcje)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Postrzegalność informacji (dostępność wzrokowa, słuchowa, dotykowa)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Tolerancja na błędy (minimalizacja ryzyka)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Niewielki wysiłek fizyczny podczas użytkowania 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Rozmiar i przestrzeń wystarczające do użytkowania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Percepcja równości (równoprawny dostęp)</a:t>
            </a: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1196752"/>
            <a:ext cx="7992888" cy="5256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atin typeface="+mn-lt"/>
              </a:rPr>
              <a:t>Koncepcja ta jest realizowana przez zastosowanie </a:t>
            </a:r>
          </a:p>
          <a:p>
            <a:pPr algn="ctr"/>
            <a:r>
              <a:rPr lang="pl-PL" sz="2800" dirty="0">
                <a:latin typeface="+mn-lt"/>
              </a:rPr>
              <a:t>co najmniej standardów dostępności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dostępności dla polityki spójności 2014-2020 (zał. nr 2 do </a:t>
            </a:r>
            <a:r>
              <a:rPr lang="pl-PL" sz="2000" i="1" dirty="0">
                <a:latin typeface="+mn-lt"/>
              </a:rPr>
              <a:t>Wytycznych</a:t>
            </a:r>
            <a:r>
              <a:rPr lang="pl-PL" sz="2000" dirty="0">
                <a:latin typeface="+mn-lt"/>
              </a:rPr>
              <a:t>) – regulują obszar, który podlega interwencji, tj. dotyczy produktów będących przedmiotem projektu.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szkoleniowy (szkolenia, kursy, warsztaty, doradztwo)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edukacyjny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</a:t>
            </a:r>
            <a:r>
              <a:rPr lang="pl-PL" sz="2000" dirty="0" err="1">
                <a:latin typeface="+mn-lt"/>
              </a:rPr>
              <a:t>informacyjno</a:t>
            </a:r>
            <a:r>
              <a:rPr lang="pl-PL" sz="2000" dirty="0">
                <a:latin typeface="+mn-lt"/>
              </a:rPr>
              <a:t> – promocyjny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cyfrowy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transportowy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architektoniczny</a:t>
            </a:r>
          </a:p>
          <a:p>
            <a:endParaRPr lang="pl-PL" sz="2000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13638</TotalTime>
  <Words>2076</Words>
  <Application>Microsoft Office PowerPoint</Application>
  <PresentationFormat>Pokaz na ekranie (4:3)</PresentationFormat>
  <Paragraphs>335</Paragraphs>
  <Slides>33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Magdalena Danowska</cp:lastModifiedBy>
  <cp:revision>1174</cp:revision>
  <cp:lastPrinted>2018-05-22T10:19:42Z</cp:lastPrinted>
  <dcterms:created xsi:type="dcterms:W3CDTF">2010-12-31T07:04:34Z</dcterms:created>
  <dcterms:modified xsi:type="dcterms:W3CDTF">2019-05-09T07:15:13Z</dcterms:modified>
</cp:coreProperties>
</file>