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72"/>
  </p:notesMasterIdLst>
  <p:handoutMasterIdLst>
    <p:handoutMasterId r:id="rId73"/>
  </p:handoutMasterIdLst>
  <p:sldIdLst>
    <p:sldId id="568" r:id="rId4"/>
    <p:sldId id="541" r:id="rId5"/>
    <p:sldId id="495" r:id="rId6"/>
    <p:sldId id="496" r:id="rId7"/>
    <p:sldId id="497" r:id="rId8"/>
    <p:sldId id="498" r:id="rId9"/>
    <p:sldId id="576" r:id="rId10"/>
    <p:sldId id="499" r:id="rId11"/>
    <p:sldId id="500" r:id="rId12"/>
    <p:sldId id="483" r:id="rId13"/>
    <p:sldId id="501" r:id="rId14"/>
    <p:sldId id="502" r:id="rId15"/>
    <p:sldId id="503" r:id="rId16"/>
    <p:sldId id="563" r:id="rId17"/>
    <p:sldId id="440" r:id="rId18"/>
    <p:sldId id="402" r:id="rId19"/>
    <p:sldId id="510" r:id="rId20"/>
    <p:sldId id="511" r:id="rId21"/>
    <p:sldId id="512" r:id="rId22"/>
    <p:sldId id="391" r:id="rId23"/>
    <p:sldId id="327" r:id="rId24"/>
    <p:sldId id="454" r:id="rId25"/>
    <p:sldId id="334" r:id="rId26"/>
    <p:sldId id="441" r:id="rId27"/>
    <p:sldId id="367" r:id="rId28"/>
    <p:sldId id="542" r:id="rId29"/>
    <p:sldId id="543" r:id="rId30"/>
    <p:sldId id="544" r:id="rId31"/>
    <p:sldId id="545" r:id="rId32"/>
    <p:sldId id="373" r:id="rId33"/>
    <p:sldId id="395" r:id="rId34"/>
    <p:sldId id="546" r:id="rId35"/>
    <p:sldId id="514" r:id="rId36"/>
    <p:sldId id="515" r:id="rId37"/>
    <p:sldId id="516" r:id="rId38"/>
    <p:sldId id="517" r:id="rId39"/>
    <p:sldId id="519" r:id="rId40"/>
    <p:sldId id="520" r:id="rId41"/>
    <p:sldId id="547" r:id="rId42"/>
    <p:sldId id="569" r:id="rId43"/>
    <p:sldId id="548" r:id="rId44"/>
    <p:sldId id="552" r:id="rId45"/>
    <p:sldId id="524" r:id="rId46"/>
    <p:sldId id="565" r:id="rId47"/>
    <p:sldId id="525" r:id="rId48"/>
    <p:sldId id="567" r:id="rId49"/>
    <p:sldId id="527" r:id="rId50"/>
    <p:sldId id="528" r:id="rId51"/>
    <p:sldId id="529" r:id="rId52"/>
    <p:sldId id="530" r:id="rId53"/>
    <p:sldId id="558" r:id="rId54"/>
    <p:sldId id="559" r:id="rId55"/>
    <p:sldId id="551" r:id="rId56"/>
    <p:sldId id="532" r:id="rId57"/>
    <p:sldId id="574" r:id="rId58"/>
    <p:sldId id="575" r:id="rId59"/>
    <p:sldId id="533" r:id="rId60"/>
    <p:sldId id="534" r:id="rId61"/>
    <p:sldId id="535" r:id="rId62"/>
    <p:sldId id="536" r:id="rId63"/>
    <p:sldId id="554" r:id="rId64"/>
    <p:sldId id="537" r:id="rId65"/>
    <p:sldId id="555" r:id="rId66"/>
    <p:sldId id="560" r:id="rId67"/>
    <p:sldId id="556" r:id="rId68"/>
    <p:sldId id="557" r:id="rId69"/>
    <p:sldId id="538" r:id="rId70"/>
    <p:sldId id="539" r:id="rId71"/>
  </p:sldIdLst>
  <p:sldSz cx="9144000" cy="6858000" type="screen4x3"/>
  <p:notesSz cx="9926638" cy="6797675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yta Jewtuch" initials="EJ" lastIdx="1" clrIdx="0">
    <p:extLst>
      <p:ext uri="{19B8F6BF-5375-455C-9EA6-DF929625EA0E}">
        <p15:presenceInfo xmlns:p15="http://schemas.microsoft.com/office/powerpoint/2012/main" userId="S-1-5-21-993268263-2097026863-2477634896-3579" providerId="AD"/>
      </p:ext>
    </p:extLst>
  </p:cmAuthor>
  <p:cmAuthor id="2" name="Emilia Kaczmarek" initials="EK" lastIdx="2" clrIdx="1">
    <p:extLst>
      <p:ext uri="{19B8F6BF-5375-455C-9EA6-DF929625EA0E}">
        <p15:presenceInfo xmlns:p15="http://schemas.microsoft.com/office/powerpoint/2012/main" userId="Emilia Kaczmarek" providerId="None"/>
      </p:ext>
    </p:extLst>
  </p:cmAuthor>
  <p:cmAuthor id="3" name="Maja Dec" initials="MD" lastIdx="5" clrIdx="2">
    <p:extLst>
      <p:ext uri="{19B8F6BF-5375-455C-9EA6-DF929625EA0E}">
        <p15:presenceInfo xmlns:p15="http://schemas.microsoft.com/office/powerpoint/2012/main" userId="S-1-5-21-993268263-2097026863-2477634896-120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60DE3"/>
    <a:srgbClr val="FF66CC"/>
    <a:srgbClr val="339933"/>
    <a:srgbClr val="AD1998"/>
    <a:srgbClr val="C105B8"/>
    <a:srgbClr val="93CDDD"/>
    <a:srgbClr val="A62080"/>
    <a:srgbClr val="CABED8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yl pośredni 3 — 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yl pośredni 1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64742" autoAdjust="0"/>
  </p:normalViewPr>
  <p:slideViewPr>
    <p:cSldViewPr>
      <p:cViewPr varScale="1">
        <p:scale>
          <a:sx n="78" d="100"/>
          <a:sy n="78" d="100"/>
        </p:scale>
        <p:origin x="102" y="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16" Type="http://schemas.openxmlformats.org/officeDocument/2006/relationships/slide" Target="slides/slide1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commentAuthors" Target="commentAuthor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handoutMaster" Target="handoutMasters/handoutMaster1.xml"/><Relationship Id="rId78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viewProps" Target="viewProps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128E67-5D4D-443A-909C-E8CCF1B642E4}" type="doc">
      <dgm:prSet loTypeId="urn:microsoft.com/office/officeart/2005/8/layout/equation1" loCatId="relationship" qsTypeId="urn:microsoft.com/office/officeart/2005/8/quickstyle/3d1" qsCatId="3D" csTypeId="urn:microsoft.com/office/officeart/2005/8/colors/accent4_2" csCatId="accent4" phldr="1"/>
      <dgm:spPr/>
    </dgm:pt>
    <dgm:pt modelId="{EA25FF17-3D17-4A6D-B2FB-576FE6D29964}">
      <dgm:prSet phldrT="[Teks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>
            <a:spcAft>
              <a:spcPts val="0"/>
            </a:spcAft>
            <a:buNone/>
          </a:pPr>
          <a:r>
            <a:rPr lang="pl-PL" sz="1600" b="1" dirty="0">
              <a:solidFill>
                <a:schemeClr val="tx1"/>
              </a:solidFill>
            </a:rPr>
            <a:t>Premia punktowa za spełnianie kryteriów premiujących (przyznawanych, gdy są one spełnione i jeśli średnia arytmetyczna punktów ogółem od dwóch oceniających spełni wymagane minimum punktowe </a:t>
          </a:r>
        </a:p>
        <a:p>
          <a:pPr>
            <a:spcAft>
              <a:spcPts val="0"/>
            </a:spcAft>
            <a:buNone/>
          </a:pPr>
          <a:r>
            <a:rPr lang="pl-PL" sz="1600" b="1" u="sng" dirty="0">
              <a:solidFill>
                <a:srgbClr val="C00000"/>
              </a:solidFill>
            </a:rPr>
            <a:t>max. 40 pkt.</a:t>
          </a:r>
        </a:p>
      </dgm:t>
    </dgm:pt>
    <dgm:pt modelId="{9F48A751-78FD-402F-9774-8820F86440A3}" type="parTrans" cxnId="{2F7B7CD8-4228-4A88-B296-4DAED2ECE2A6}">
      <dgm:prSet/>
      <dgm:spPr/>
      <dgm:t>
        <a:bodyPr/>
        <a:lstStyle/>
        <a:p>
          <a:endParaRPr lang="pl-PL"/>
        </a:p>
      </dgm:t>
    </dgm:pt>
    <dgm:pt modelId="{DFD142BE-FBB9-4808-91BA-36DDC4D501A9}" type="sibTrans" cxnId="{2F7B7CD8-4228-4A88-B296-4DAED2ECE2A6}">
      <dgm:prSet/>
      <dgm:spPr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pl-PL" dirty="0"/>
        </a:p>
      </dgm:t>
    </dgm:pt>
    <dgm:pt modelId="{42C9BBF4-D2E2-40D1-873C-023BE2562D0A}">
      <dgm:prSet phldrT="[Teks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pl-PL" sz="1400" b="1" dirty="0">
              <a:solidFill>
                <a:schemeClr val="tx1"/>
              </a:solidFill>
            </a:rPr>
            <a:t>Projekt, który uzyskał w trakcie oceny merytorycznej </a:t>
          </a:r>
          <a:br>
            <a:rPr lang="pl-PL" sz="1400" b="1" dirty="0">
              <a:solidFill>
                <a:schemeClr val="tx1"/>
              </a:solidFill>
            </a:rPr>
          </a:br>
          <a:r>
            <a:rPr lang="pl-PL" sz="1400" b="1" dirty="0">
              <a:solidFill>
                <a:schemeClr val="tx1"/>
              </a:solidFill>
            </a:rPr>
            <a:t>wymaganą minimalną liczbę punktów za spełnienie wszystkich kryteriów</a:t>
          </a:r>
        </a:p>
        <a:p>
          <a:r>
            <a:rPr lang="pl-PL" sz="1400" b="1" u="sng" dirty="0">
              <a:solidFill>
                <a:srgbClr val="C00000"/>
              </a:solidFill>
            </a:rPr>
            <a:t>max. 140 pkt.</a:t>
          </a:r>
          <a:endParaRPr lang="pl-PL" sz="1400" dirty="0">
            <a:solidFill>
              <a:srgbClr val="C00000"/>
            </a:solidFill>
          </a:endParaRPr>
        </a:p>
      </dgm:t>
    </dgm:pt>
    <dgm:pt modelId="{F9CB0907-5247-4D1D-8177-D244ECDB1C22}" type="parTrans" cxnId="{B04E5AF0-4D96-421D-BAEE-AD21822D8705}">
      <dgm:prSet/>
      <dgm:spPr/>
      <dgm:t>
        <a:bodyPr/>
        <a:lstStyle/>
        <a:p>
          <a:endParaRPr lang="pl-PL"/>
        </a:p>
      </dgm:t>
    </dgm:pt>
    <dgm:pt modelId="{328E3C73-18E3-474C-9F33-BC61DB95D48C}" type="sibTrans" cxnId="{B04E5AF0-4D96-421D-BAEE-AD21822D8705}">
      <dgm:prSet/>
      <dgm:spPr/>
      <dgm:t>
        <a:bodyPr/>
        <a:lstStyle/>
        <a:p>
          <a:endParaRPr lang="pl-PL"/>
        </a:p>
      </dgm:t>
    </dgm:pt>
    <dgm:pt modelId="{C397EC23-D42A-4B6D-A312-F7CA167443EE}">
      <dgm:prSet phldrT="[Teks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pl-PL" sz="1600" b="1" dirty="0">
              <a:solidFill>
                <a:schemeClr val="tx1"/>
              </a:solidFill>
            </a:rPr>
            <a:t>Średnia arytmetyczna punktów ogółem</a:t>
          </a:r>
        </a:p>
        <a:p>
          <a:pPr>
            <a:spcAft>
              <a:spcPts val="0"/>
            </a:spcAft>
          </a:pPr>
          <a:r>
            <a:rPr lang="pl-PL" sz="1600" b="1" dirty="0">
              <a:solidFill>
                <a:schemeClr val="tx1"/>
              </a:solidFill>
            </a:rPr>
            <a:t>z dwóch ocen wniosku za spełnienie kryteriów merytorycznych </a:t>
          </a:r>
        </a:p>
        <a:p>
          <a:pPr>
            <a:spcAft>
              <a:spcPts val="0"/>
            </a:spcAft>
          </a:pPr>
          <a:r>
            <a:rPr lang="pl-PL" sz="1600" b="1" u="sng" dirty="0">
              <a:solidFill>
                <a:srgbClr val="C00000"/>
              </a:solidFill>
            </a:rPr>
            <a:t>max. 100 pkt.</a:t>
          </a:r>
        </a:p>
      </dgm:t>
    </dgm:pt>
    <dgm:pt modelId="{AF61EF18-FA4B-4EFB-AFBF-8207AED929B7}" type="sibTrans" cxnId="{5F963314-1CFC-4192-9898-59F88A52F03D}">
      <dgm:prSet/>
      <dgm:spPr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pl-PL" dirty="0"/>
        </a:p>
      </dgm:t>
    </dgm:pt>
    <dgm:pt modelId="{4F2B0C6A-4EF7-4EF9-AF4F-76207ABDDE32}" type="parTrans" cxnId="{5F963314-1CFC-4192-9898-59F88A52F03D}">
      <dgm:prSet/>
      <dgm:spPr/>
      <dgm:t>
        <a:bodyPr/>
        <a:lstStyle/>
        <a:p>
          <a:endParaRPr lang="pl-PL"/>
        </a:p>
      </dgm:t>
    </dgm:pt>
    <dgm:pt modelId="{2BF1C008-E7D6-40B7-BD72-60D67E56C3F5}" type="pres">
      <dgm:prSet presAssocID="{42128E67-5D4D-443A-909C-E8CCF1B642E4}" presName="linearFlow" presStyleCnt="0">
        <dgm:presLayoutVars>
          <dgm:dir/>
          <dgm:resizeHandles val="exact"/>
        </dgm:presLayoutVars>
      </dgm:prSet>
      <dgm:spPr/>
    </dgm:pt>
    <dgm:pt modelId="{0BC37FB2-A568-45A9-BDB7-45ED17E8AC3A}" type="pres">
      <dgm:prSet presAssocID="{C397EC23-D42A-4B6D-A312-F7CA167443EE}" presName="node" presStyleLbl="node1" presStyleIdx="0" presStyleCnt="3" custScaleX="139207" custScaleY="183712" custLinFactNeighborX="21" custLinFactNeighborY="-41715">
        <dgm:presLayoutVars>
          <dgm:bulletEnabled val="1"/>
        </dgm:presLayoutVars>
      </dgm:prSet>
      <dgm:spPr/>
    </dgm:pt>
    <dgm:pt modelId="{378890EA-4081-4BC1-A79F-D5A078F351F4}" type="pres">
      <dgm:prSet presAssocID="{AF61EF18-FA4B-4EFB-AFBF-8207AED929B7}" presName="spacerL" presStyleCnt="0"/>
      <dgm:spPr/>
    </dgm:pt>
    <dgm:pt modelId="{D2F1F20C-0856-4E98-9FBA-F0D8D44075A7}" type="pres">
      <dgm:prSet presAssocID="{AF61EF18-FA4B-4EFB-AFBF-8207AED929B7}" presName="sibTrans" presStyleLbl="sibTrans2D1" presStyleIdx="0" presStyleCnt="2" custScaleX="81498" custScaleY="77237" custLinFactNeighborX="-49251" custLinFactNeighborY="-84007"/>
      <dgm:spPr/>
    </dgm:pt>
    <dgm:pt modelId="{CF39194A-1CE3-4B3A-B420-69DAE835C245}" type="pres">
      <dgm:prSet presAssocID="{AF61EF18-FA4B-4EFB-AFBF-8207AED929B7}" presName="spacerR" presStyleCnt="0"/>
      <dgm:spPr/>
    </dgm:pt>
    <dgm:pt modelId="{E825109F-4CB9-4778-BB64-7FC8F19BCEB5}" type="pres">
      <dgm:prSet presAssocID="{EA25FF17-3D17-4A6D-B2FB-576FE6D29964}" presName="node" presStyleLbl="node1" presStyleIdx="1" presStyleCnt="3" custScaleX="151827" custScaleY="202571" custLinFactNeighborX="-35919" custLinFactNeighborY="-41715">
        <dgm:presLayoutVars>
          <dgm:bulletEnabled val="1"/>
        </dgm:presLayoutVars>
      </dgm:prSet>
      <dgm:spPr/>
    </dgm:pt>
    <dgm:pt modelId="{41821EBA-197B-4F2F-90ED-370A758BEB5E}" type="pres">
      <dgm:prSet presAssocID="{DFD142BE-FBB9-4808-91BA-36DDC4D501A9}" presName="spacerL" presStyleCnt="0"/>
      <dgm:spPr/>
    </dgm:pt>
    <dgm:pt modelId="{A2B69AA7-01C1-4053-B368-B907E97EE868}" type="pres">
      <dgm:prSet presAssocID="{DFD142BE-FBB9-4808-91BA-36DDC4D501A9}" presName="sibTrans" presStyleLbl="sibTrans2D1" presStyleIdx="1" presStyleCnt="2" custScaleX="63265" custScaleY="64653" custLinFactNeighborX="-63130" custLinFactNeighborY="-77916"/>
      <dgm:spPr/>
    </dgm:pt>
    <dgm:pt modelId="{E579C00D-9428-4BE0-A717-A24AD41E9848}" type="pres">
      <dgm:prSet presAssocID="{DFD142BE-FBB9-4808-91BA-36DDC4D501A9}" presName="spacerR" presStyleCnt="0"/>
      <dgm:spPr/>
    </dgm:pt>
    <dgm:pt modelId="{A293F95B-7C3D-4AE3-95D7-9C9F48AC2FFC}" type="pres">
      <dgm:prSet presAssocID="{42C9BBF4-D2E2-40D1-873C-023BE2562D0A}" presName="node" presStyleLbl="node1" presStyleIdx="2" presStyleCnt="3" custScaleX="138569" custScaleY="197360" custLinFactNeighborX="1879" custLinFactNeighborY="-45248">
        <dgm:presLayoutVars>
          <dgm:bulletEnabled val="1"/>
        </dgm:presLayoutVars>
      </dgm:prSet>
      <dgm:spPr/>
    </dgm:pt>
  </dgm:ptLst>
  <dgm:cxnLst>
    <dgm:cxn modelId="{5F963314-1CFC-4192-9898-59F88A52F03D}" srcId="{42128E67-5D4D-443A-909C-E8CCF1B642E4}" destId="{C397EC23-D42A-4B6D-A312-F7CA167443EE}" srcOrd="0" destOrd="0" parTransId="{4F2B0C6A-4EF7-4EF9-AF4F-76207ABDDE32}" sibTransId="{AF61EF18-FA4B-4EFB-AFBF-8207AED929B7}"/>
    <dgm:cxn modelId="{6F13E62D-56DD-409D-8909-34CE2DAEA440}" type="presOf" srcId="{DFD142BE-FBB9-4808-91BA-36DDC4D501A9}" destId="{A2B69AA7-01C1-4053-B368-B907E97EE868}" srcOrd="0" destOrd="0" presId="urn:microsoft.com/office/officeart/2005/8/layout/equation1"/>
    <dgm:cxn modelId="{80ADF171-0499-456F-A245-3C9FAA3661A0}" type="presOf" srcId="{EA25FF17-3D17-4A6D-B2FB-576FE6D29964}" destId="{E825109F-4CB9-4778-BB64-7FC8F19BCEB5}" srcOrd="0" destOrd="0" presId="urn:microsoft.com/office/officeart/2005/8/layout/equation1"/>
    <dgm:cxn modelId="{35C79392-FAF0-4040-94E6-0D6757192C4C}" type="presOf" srcId="{AF61EF18-FA4B-4EFB-AFBF-8207AED929B7}" destId="{D2F1F20C-0856-4E98-9FBA-F0D8D44075A7}" srcOrd="0" destOrd="0" presId="urn:microsoft.com/office/officeart/2005/8/layout/equation1"/>
    <dgm:cxn modelId="{36B6A7A2-F099-47AE-8DB6-7C130BA089B8}" type="presOf" srcId="{42C9BBF4-D2E2-40D1-873C-023BE2562D0A}" destId="{A293F95B-7C3D-4AE3-95D7-9C9F48AC2FFC}" srcOrd="0" destOrd="0" presId="urn:microsoft.com/office/officeart/2005/8/layout/equation1"/>
    <dgm:cxn modelId="{EC8C7DA4-FC2C-4030-B025-2AC52254DC8F}" type="presOf" srcId="{42128E67-5D4D-443A-909C-E8CCF1B642E4}" destId="{2BF1C008-E7D6-40B7-BD72-60D67E56C3F5}" srcOrd="0" destOrd="0" presId="urn:microsoft.com/office/officeart/2005/8/layout/equation1"/>
    <dgm:cxn modelId="{2F7B7CD8-4228-4A88-B296-4DAED2ECE2A6}" srcId="{42128E67-5D4D-443A-909C-E8CCF1B642E4}" destId="{EA25FF17-3D17-4A6D-B2FB-576FE6D29964}" srcOrd="1" destOrd="0" parTransId="{9F48A751-78FD-402F-9774-8820F86440A3}" sibTransId="{DFD142BE-FBB9-4808-91BA-36DDC4D501A9}"/>
    <dgm:cxn modelId="{18FB53ED-842D-4083-BC23-B60E77C4AB1A}" type="presOf" srcId="{C397EC23-D42A-4B6D-A312-F7CA167443EE}" destId="{0BC37FB2-A568-45A9-BDB7-45ED17E8AC3A}" srcOrd="0" destOrd="0" presId="urn:microsoft.com/office/officeart/2005/8/layout/equation1"/>
    <dgm:cxn modelId="{B04E5AF0-4D96-421D-BAEE-AD21822D8705}" srcId="{42128E67-5D4D-443A-909C-E8CCF1B642E4}" destId="{42C9BBF4-D2E2-40D1-873C-023BE2562D0A}" srcOrd="2" destOrd="0" parTransId="{F9CB0907-5247-4D1D-8177-D244ECDB1C22}" sibTransId="{328E3C73-18E3-474C-9F33-BC61DB95D48C}"/>
    <dgm:cxn modelId="{12C74FF9-80A4-4FF1-A45A-08D69B072962}" type="presParOf" srcId="{2BF1C008-E7D6-40B7-BD72-60D67E56C3F5}" destId="{0BC37FB2-A568-45A9-BDB7-45ED17E8AC3A}" srcOrd="0" destOrd="0" presId="urn:microsoft.com/office/officeart/2005/8/layout/equation1"/>
    <dgm:cxn modelId="{BB419C52-FCD6-4774-AD57-4124DC60872C}" type="presParOf" srcId="{2BF1C008-E7D6-40B7-BD72-60D67E56C3F5}" destId="{378890EA-4081-4BC1-A79F-D5A078F351F4}" srcOrd="1" destOrd="0" presId="urn:microsoft.com/office/officeart/2005/8/layout/equation1"/>
    <dgm:cxn modelId="{B1786DF7-90C5-4E68-89BD-C96AC8BEA79B}" type="presParOf" srcId="{2BF1C008-E7D6-40B7-BD72-60D67E56C3F5}" destId="{D2F1F20C-0856-4E98-9FBA-F0D8D44075A7}" srcOrd="2" destOrd="0" presId="urn:microsoft.com/office/officeart/2005/8/layout/equation1"/>
    <dgm:cxn modelId="{35E789E4-AC58-47B6-A7F2-FBAF389C4B42}" type="presParOf" srcId="{2BF1C008-E7D6-40B7-BD72-60D67E56C3F5}" destId="{CF39194A-1CE3-4B3A-B420-69DAE835C245}" srcOrd="3" destOrd="0" presId="urn:microsoft.com/office/officeart/2005/8/layout/equation1"/>
    <dgm:cxn modelId="{6C19D2A9-9AB7-42FF-B0B1-CA5503E1764D}" type="presParOf" srcId="{2BF1C008-E7D6-40B7-BD72-60D67E56C3F5}" destId="{E825109F-4CB9-4778-BB64-7FC8F19BCEB5}" srcOrd="4" destOrd="0" presId="urn:microsoft.com/office/officeart/2005/8/layout/equation1"/>
    <dgm:cxn modelId="{74996233-DD2B-431C-A4CD-A178D72DAC0A}" type="presParOf" srcId="{2BF1C008-E7D6-40B7-BD72-60D67E56C3F5}" destId="{41821EBA-197B-4F2F-90ED-370A758BEB5E}" srcOrd="5" destOrd="0" presId="urn:microsoft.com/office/officeart/2005/8/layout/equation1"/>
    <dgm:cxn modelId="{E78641E3-8604-46D4-8573-ACD2696FB84B}" type="presParOf" srcId="{2BF1C008-E7D6-40B7-BD72-60D67E56C3F5}" destId="{A2B69AA7-01C1-4053-B368-B907E97EE868}" srcOrd="6" destOrd="0" presId="urn:microsoft.com/office/officeart/2005/8/layout/equation1"/>
    <dgm:cxn modelId="{84EDFF81-C46B-41CE-9B04-CF0DE299B695}" type="presParOf" srcId="{2BF1C008-E7D6-40B7-BD72-60D67E56C3F5}" destId="{E579C00D-9428-4BE0-A717-A24AD41E9848}" srcOrd="7" destOrd="0" presId="urn:microsoft.com/office/officeart/2005/8/layout/equation1"/>
    <dgm:cxn modelId="{6F43E37D-85B2-4950-8EBF-4C9349A2C7E0}" type="presParOf" srcId="{2BF1C008-E7D6-40B7-BD72-60D67E56C3F5}" destId="{A293F95B-7C3D-4AE3-95D7-9C9F48AC2FFC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37FB2-A568-45A9-BDB7-45ED17E8AC3A}">
      <dsp:nvSpPr>
        <dsp:cNvPr id="0" name=""/>
        <dsp:cNvSpPr/>
      </dsp:nvSpPr>
      <dsp:spPr>
        <a:xfrm>
          <a:off x="763" y="571910"/>
          <a:ext cx="2330765" cy="3075920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Średnia arytmetyczna punktów ogółem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z dwóch ocen wniosku za spełnienie kryteriów merytorycznych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600" b="1" u="sng" kern="1200" dirty="0">
              <a:solidFill>
                <a:srgbClr val="C00000"/>
              </a:solidFill>
            </a:rPr>
            <a:t>max. 100 pkt.</a:t>
          </a:r>
        </a:p>
      </dsp:txBody>
      <dsp:txXfrm>
        <a:off x="342096" y="1022368"/>
        <a:ext cx="1648099" cy="2175004"/>
      </dsp:txXfrm>
    </dsp:sp>
    <dsp:sp modelId="{D2F1F20C-0856-4E98-9FBA-F0D8D44075A7}">
      <dsp:nvSpPr>
        <dsp:cNvPr id="0" name=""/>
        <dsp:cNvSpPr/>
      </dsp:nvSpPr>
      <dsp:spPr>
        <a:xfrm>
          <a:off x="2400496" y="1617491"/>
          <a:ext cx="791429" cy="750051"/>
        </a:xfrm>
        <a:prstGeom prst="mathPlus">
          <a:avLst/>
        </a:prstGeom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kern="1200" dirty="0"/>
        </a:p>
      </dsp:txBody>
      <dsp:txXfrm>
        <a:off x="2505400" y="1904311"/>
        <a:ext cx="581621" cy="176411"/>
      </dsp:txXfrm>
    </dsp:sp>
    <dsp:sp modelId="{E825109F-4CB9-4778-BB64-7FC8F19BCEB5}">
      <dsp:nvSpPr>
        <dsp:cNvPr id="0" name=""/>
        <dsp:cNvSpPr/>
      </dsp:nvSpPr>
      <dsp:spPr>
        <a:xfrm>
          <a:off x="3346006" y="414031"/>
          <a:ext cx="2542064" cy="3391679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Premia punktowa za spełnianie kryteriów premiujących (przyznawanych, gdy są one spełnione i jeśli średnia arytmetyczna punktów ogółem od dwóch oceniających spełni wymagane minimum punktowe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600" b="1" u="sng" kern="1200" dirty="0">
              <a:solidFill>
                <a:srgbClr val="C00000"/>
              </a:solidFill>
            </a:rPr>
            <a:t>max. 40 pkt.</a:t>
          </a:r>
        </a:p>
      </dsp:txBody>
      <dsp:txXfrm>
        <a:off x="3718283" y="910731"/>
        <a:ext cx="1797510" cy="2398279"/>
      </dsp:txXfrm>
    </dsp:sp>
    <dsp:sp modelId="{A2B69AA7-01C1-4053-B368-B907E97EE868}">
      <dsp:nvSpPr>
        <dsp:cNvPr id="0" name=""/>
        <dsp:cNvSpPr/>
      </dsp:nvSpPr>
      <dsp:spPr>
        <a:xfrm>
          <a:off x="5987030" y="1737743"/>
          <a:ext cx="614368" cy="627847"/>
        </a:xfrm>
        <a:prstGeom prst="mathEqual">
          <a:avLst/>
        </a:prstGeom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600" kern="1200" dirty="0"/>
        </a:p>
      </dsp:txBody>
      <dsp:txXfrm>
        <a:off x="6068464" y="1867079"/>
        <a:ext cx="451500" cy="369175"/>
      </dsp:txXfrm>
    </dsp:sp>
    <dsp:sp modelId="{A293F95B-7C3D-4AE3-95D7-9C9F48AC2FFC}">
      <dsp:nvSpPr>
        <dsp:cNvPr id="0" name=""/>
        <dsp:cNvSpPr/>
      </dsp:nvSpPr>
      <dsp:spPr>
        <a:xfrm>
          <a:off x="6823916" y="398501"/>
          <a:ext cx="2320083" cy="3304430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>
              <a:solidFill>
                <a:schemeClr val="tx1"/>
              </a:solidFill>
            </a:rPr>
            <a:t>Projekt, który uzyskał w trakcie oceny merytorycznej </a:t>
          </a:r>
          <a:br>
            <a:rPr lang="pl-PL" sz="1400" b="1" kern="1200" dirty="0">
              <a:solidFill>
                <a:schemeClr val="tx1"/>
              </a:solidFill>
            </a:rPr>
          </a:br>
          <a:r>
            <a:rPr lang="pl-PL" sz="1400" b="1" kern="1200" dirty="0">
              <a:solidFill>
                <a:schemeClr val="tx1"/>
              </a:solidFill>
            </a:rPr>
            <a:t>wymaganą minimalną liczbę punktów za spełnienie wszystkich kryteriów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u="sng" kern="1200" dirty="0">
              <a:solidFill>
                <a:srgbClr val="C00000"/>
              </a:solidFill>
            </a:rPr>
            <a:t>max. 140 pkt.</a:t>
          </a:r>
          <a:endParaRPr lang="pl-PL" sz="1400" kern="1200" dirty="0">
            <a:solidFill>
              <a:srgbClr val="C00000"/>
            </a:solidFill>
          </a:endParaRPr>
        </a:p>
      </dsp:txBody>
      <dsp:txXfrm>
        <a:off x="7163684" y="882424"/>
        <a:ext cx="1640547" cy="2336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0265"/>
          </a:xfrm>
          <a:prstGeom prst="rect">
            <a:avLst/>
          </a:prstGeo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40265"/>
          </a:xfrm>
          <a:prstGeom prst="rect">
            <a:avLst/>
          </a:prstGeo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4ADAAFA-7915-49B2-9EB2-53F3DA1F6747}" type="datetimeFigureOut">
              <a:rPr lang="pl-PL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6456324"/>
            <a:ext cx="4301543" cy="340264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2798" y="6456324"/>
            <a:ext cx="4301543" cy="340264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C2FCA55-EDB0-457C-8A27-82007649D22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08075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0265"/>
          </a:xfrm>
          <a:prstGeom prst="rect">
            <a:avLst/>
          </a:prstGeo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40265"/>
          </a:xfrm>
          <a:prstGeom prst="rect">
            <a:avLst/>
          </a:prstGeo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FC45B4D-94FB-4A4B-AD9C-9BA319CDE34D}" type="datetimeFigureOut">
              <a:rPr lang="pl-PL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665" y="3228707"/>
            <a:ext cx="7941309" cy="3059116"/>
          </a:xfrm>
          <a:prstGeom prst="rect">
            <a:avLst/>
          </a:prstGeom>
        </p:spPr>
        <p:txBody>
          <a:bodyPr vert="horz" lIns="91294" tIns="45647" rIns="91294" bIns="45647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6456324"/>
            <a:ext cx="4301543" cy="340264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2798" y="6456324"/>
            <a:ext cx="4301543" cy="340264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1F11D62-2E02-43F0-A8F9-BD2078A2019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64054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/>
          </a:p>
        </p:txBody>
      </p:sp>
      <p:sp>
        <p:nvSpPr>
          <p:cNvPr id="51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A53302-6929-4FD8-A235-B1636AC78C22}" type="slidenum">
              <a:rPr lang="pl-PL" altLang="pl-PL">
                <a:solidFill>
                  <a:prstClr val="black"/>
                </a:solidFill>
              </a:rPr>
              <a:pPr/>
              <a:t>1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2720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06814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46281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513793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/>
          </a:p>
        </p:txBody>
      </p:sp>
      <p:sp>
        <p:nvSpPr>
          <p:cNvPr id="14340" name="Symbol zastępczy stopki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024453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758795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672451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Art. 43. 1. W razie stwierdzenia braków w zakresie warunków formalnych we wniosku o dofinansowanie projektu właściwa instytucja wzywa wnioskodawcę do uzupełnienia wniosku w wyznaczonym terminie, nie krótszym niż 7 dni i nie dłuższym niż 21 dni, pod rygorem pozostawienia wniosku bez rozpatrzenia. </a:t>
            </a:r>
          </a:p>
          <a:p>
            <a:r>
              <a:rPr lang="pl-PL" dirty="0"/>
              <a:t>2. W razie stwierdzenia oczywistej omyłki we wniosku o dofinansowanie projektu właściwa instytucja poprawia tę omyłkę z urzędu, informując o tym wnioskodawcę, albo wzywa wnioskodawcę do poprawienia oczywistej omyłki w wyznaczonym terminie, nie krótszym niż 7 dni i nie dłuższym niż 21 dni, pod rygorem pozostawienia wniosku bez rozpatrzenia. </a:t>
            </a:r>
          </a:p>
          <a:p>
            <a:r>
              <a:rPr lang="pl-PL" dirty="0"/>
              <a:t>3. Terminy określone w wezwaniach, o których mowa w ust. 1 i 2: </a:t>
            </a:r>
          </a:p>
          <a:p>
            <a:r>
              <a:rPr lang="pl-PL" dirty="0"/>
              <a:t>1) w przypadku wezwania przekazanego drogą elektroniczną – liczy się od dnia następującego po dniu wysłania wezwania; </a:t>
            </a:r>
          </a:p>
          <a:p>
            <a:r>
              <a:rPr lang="pl-PL" dirty="0"/>
              <a:t>2) w przypadku wezwania przekazanego na piśmie – liczy się od dnia doręczenia wezwania.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158160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077071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746337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56502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52367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133772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798140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047357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0795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517724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929688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602161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924762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350234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35844" name="Symbol zastępczy stopki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92793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70992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37892" name="Symbol zastępczy stopki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552965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37892" name="Symbol zastępczy stopki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82782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679638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7289107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3588128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5384436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8451565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8451565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1925273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Zaproponowano nową treść kryterium, która nie została jeszcze przyjęta – zwiększono wartość procentową a kryterium będzie dotyczyło jedynie uczniów</a:t>
            </a:r>
          </a:p>
          <a:p>
            <a:endParaRPr lang="pl-PL" dirty="0"/>
          </a:p>
          <a:p>
            <a:pPr defTabSz="912937">
              <a:defRPr/>
            </a:pPr>
            <a:r>
              <a:rPr lang="pl-PL" dirty="0"/>
              <a:t>Wprowadzenie kryterium wynika z konieczności realizacji celów RPO WD 2014-2020. Dzięki realizacji staży i praktyk zawodowych uczniowie i słuchacze nabędą doświadczenie zawodowe, które zwiększy ich szanse na podjęcie zatrudnienia po zakończeniu edukacji. Kryterium zostanie zweryfikowane na podstawie zapisów wniosku o dofinansowanie. </a:t>
            </a:r>
            <a:r>
              <a:rPr lang="pl-PL" b="1" dirty="0"/>
              <a:t>IOK dopuszcza możliwość poprawy/uzupełnienia wniosku o dofinansowanie w zakresie kryterium w sposób skutkujący jego spełnieniem, w sytuacji gdy do spełnienia kryterium brakuje nie więcej niż 5%. W trakcie realizacji projektu w uzasadnionych sytuacjach niewynikających z winy Beneficjenta za zgodą IZ dopuszcza się zmianę poziomu odsetka wskazanego w treści kryterium. 	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5762-C284-4779-AB15-1F8371468476}" type="slidenum">
              <a:rPr lang="pl-PL" altLang="pl-PL" smtClean="0"/>
              <a:pPr/>
              <a:t>41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1540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8236603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</a:t>
            </a:r>
          </a:p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przeprowadzenie rekrutacji i spotkań informacyjnych w pomieszczeniach dostępnych dla osób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oraz zadbanie o dostępny przekaz – np. zapewnienie tłumacza języka migowego po zdiagnozowaniu takiej potrzeby; </a:t>
            </a:r>
          </a:p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opracowanie dokumentów informacyjnych i rekrutacyjnych w formacie dostępnym dla osób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(obowiązuje minimalny standard WCAG 2.0. poziom AA); </a:t>
            </a:r>
          </a:p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zamieszczanie wiadomości o projekcie na stronach/portalach internetowych, z których korzystają osoby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Instrukcja wypełniania wniosku o dofinansowanie w ramach RPO WD 2014-2020 wersja 1.4 24 </a:t>
            </a:r>
          </a:p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zaangażowanie do procesu upowszechniania informacji o projekcie różnego typu podmiotów aktywnie działających w środowisku osób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 tym NGO i instytucji działających na rzecz osób z niepełno sprawnościami; </a:t>
            </a:r>
          </a:p>
          <a:p>
            <a:pPr>
              <a:buFontTx/>
              <a:buChar char="-"/>
            </a:pP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umieszczenie w formularzach rekrutacyjnych zapytania o specjalne potrzeby wynikające z niepełnosprawności, które należy spełnić, aby zapewnić pełne uczestnictwo osoby w projekcie. </a:t>
            </a:r>
          </a:p>
          <a:p>
            <a:pPr>
              <a:buFontTx/>
              <a:buChar char="-"/>
            </a:pPr>
            <a:endParaRPr lang="pl-PL" sz="1200" b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Są to w szczególności wszelkie bariery wynikające z braku świadomości nt. potrzeb osób z różnymi rodzajami niepełnosprawności (inne potrzeby mają osoby z niepełnosprawnością ruchową, inne osoby niewidome czy niesłyszące, a jeszcze inne osoby z niepełnosprawnością intelektualną), a także z braku dostępności, w szczególności do transportu, przestrzeni publicznej i budynków (np. brak podjazdów, wind, sygnalizacji dźwiękowej dla osób niewidzących itp.), materiałów dydaktycznych, zasobów cyfrowych (np. strony internetowe i usługi internetowe m.in. e-learning niedostosowane do potrzeb osób niewidzących i niedowidzących), niektórych środków masowego przekazu przez konkretne grupy osób z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(np. radio dla osób niesłyszących). </a:t>
            </a:r>
          </a:p>
          <a:p>
            <a:pPr>
              <a:buFontTx/>
              <a:buNone/>
            </a:pPr>
            <a:endParaRPr lang="pl-PL" sz="1200" b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</a:t>
            </a:r>
            <a:endParaRPr lang="pl-PL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Szczegółowy opis zadania, w tym planowany sposób oraz uzasadnienie potrzeby jego realizacji, ze wskazaniem zadań, w których będą prowadzone działania na rzecz wyrównywania szans kobiet i mężczyzn (patrz załącznik nr 2 do niniejszej instrukcji) oraz opisem, w jaki sposób projekt realizuje zasadę równości szans i niedyskryminacji, w tym dostępności dla osób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W szczególności należy opisać mechanizmy zapewnienia dostępności dla osób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jakie będą wykorzystywane, np. zastosowanie projektowania uniwersalnego, zastosowanie mechanizmu racjonalnych usprawnień, zapewnienie dostępności rezultatów projektu, konsultowanie projektów rozwiązań/modeli ze środowiskiem osób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itp. Należy także opisać, w jaki sposób przy realizacji poszczególnych zadań będą eliminowane czynniki ograniczające dostępność dla osób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endParaRPr lang="pl-PL" sz="1200" b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4) 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Przykładowe zapisy odnośnie potencjału i sposobu zarządzania projektem, których wskazanie w treści wniosku może świadczyć o dostępności projektu dla osób z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</a:p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biuro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projektu dostępne dla osób z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Instrukcja wypełniania wniosku o dofinansowanie w ramach RPO WD 2014-2020 wersja 1.4 33 </a:t>
            </a:r>
          </a:p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posiadanie oprogramowania i sprzętu specjalistycznego dla osób z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umożliwiającego korzystanie z zaplanowanych w projekcie działań; </a:t>
            </a:r>
          </a:p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kadra projektu posiada doświadczenie w pracy z osobami z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lub wśród kadry projektu znajdują się osoby z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</a:p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zapoznanie kadry projektu z zasadą równości szans i niedyskryminacji; </a:t>
            </a:r>
          </a:p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elastyczne formy pracy, miejsca pracy dostosowane dla osób z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pl-PL" sz="1200" b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endParaRPr lang="pl-PL" sz="1200" b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074987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074987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5762-C284-4779-AB15-1F8371468476}" type="slidenum">
              <a:rPr lang="pl-PL" altLang="pl-PL" smtClean="0"/>
              <a:pPr/>
              <a:t>44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518283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                                                                                                                   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405664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                                                                                                                   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4889972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6538749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0047841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8862447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9863871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06759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5540294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9668977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4220952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8871822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we wniosku przy wydatkach automatycznie jest wpisana wartość ‘nie’, w przypadku założenia zlecenia danej usługi należy zaznaczyć „</a:t>
            </a:r>
            <a:r>
              <a:rPr lang="pl-PL" dirty="0" err="1"/>
              <a:t>checkbox</a:t>
            </a:r>
            <a:r>
              <a:rPr lang="pl-PL" dirty="0"/>
              <a:t>”. Należy w polu „Nazwa wydatku” wskazać dodatkowo planowany czas realizacji danej usługi merytorycznej przez wykonawcę (należy wskazać liczbę godzin dla każdej usługi), przy czym nie dotyczy to umów, w wyniku których następuje wykonanie oznaczonego dzieła. W przypadku, gdy dany wykonawca rozliczany miałby być w formie umowy o dzieło (zakładając, że spełnione zostaną wymogi wynikające z art. 627 Kodeksu cywilnego), aby wydatek był </a:t>
            </a:r>
            <a:r>
              <a:rPr lang="pl-PL" dirty="0" err="1"/>
              <a:t>kwalifikowalny</a:t>
            </a:r>
            <a:r>
              <a:rPr lang="pl-PL" dirty="0"/>
              <a:t>, wnioskodawca musi wyraźnie wskazać w polu „Nazwa wydatku”, że taki rodzaj umowy z wykonawcą przewiduje.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2529432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we wniosku przy wydatkach automatycznie jest wpisana wartość ‘nie’, w przypadku założenia zlecenia danej usługi należy zaznaczyć „</a:t>
            </a:r>
            <a:r>
              <a:rPr lang="pl-PL" dirty="0" err="1"/>
              <a:t>checkbox</a:t>
            </a:r>
            <a:r>
              <a:rPr lang="pl-PL" dirty="0"/>
              <a:t>”. Należy w polu „Nazwa wydatku” wskazać dodatkowo planowany czas realizacji danej usługi merytorycznej przez wykonawcę (należy wskazać liczbę godzin dla każdej usługi), przy czym nie dotyczy to umów, w wyniku których następuje wykonanie oznaczonego dzieła. W przypadku, gdy dany wykonawca rozliczany miałby być w formie umowy o dzieło (zakładając, że spełnione zostaną wymogi wynikające z art. 627 Kodeksu cywilnego), aby wydatek był </a:t>
            </a:r>
            <a:r>
              <a:rPr lang="pl-PL" dirty="0" err="1"/>
              <a:t>kwalifikowalny</a:t>
            </a:r>
            <a:r>
              <a:rPr lang="pl-PL" dirty="0"/>
              <a:t>, wnioskodawca musi wyraźnie wskazać w polu „Nazwa wydatku”, że taki rodzaj umowy z wykonawcą przewiduje.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8399842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we wniosku przy wydatkach automatycznie jest wpisana wartość ‘nie’, w przypadku założenia zlecenia danej usługi należy zaznaczyć „</a:t>
            </a:r>
            <a:r>
              <a:rPr lang="pl-PL" dirty="0" err="1"/>
              <a:t>checkbox</a:t>
            </a:r>
            <a:r>
              <a:rPr lang="pl-PL" dirty="0"/>
              <a:t>”. Należy w polu „Nazwa wydatku” wskazać dodatkowo planowany czas realizacji danej usługi merytorycznej przez wykonawcę (należy wskazać liczbę godzin dla każdej usługi), przy czym nie dotyczy to umów, w wyniku których następuje wykonanie oznaczonego dzieła. W przypadku, gdy dany wykonawca rozliczany miałby być w formie umowy o dzieło (zakładając, że spełnione zostaną wymogi wynikające z art. 627 Kodeksu cywilnego), aby wydatek był </a:t>
            </a:r>
            <a:r>
              <a:rPr lang="pl-PL" dirty="0" err="1"/>
              <a:t>kwalifikowalny</a:t>
            </a:r>
            <a:r>
              <a:rPr lang="pl-PL" dirty="0"/>
              <a:t>, wnioskodawca musi wyraźnie wskazać w polu „Nazwa wydatku”, że taki rodzaj umowy z wykonawcą przewiduje.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0967984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we wniosku przy wydatkach automatycznie jest wpisana wartość ‘nie’, w przypadku założenia zlecenia danej usługi należy zaznaczyć „</a:t>
            </a:r>
            <a:r>
              <a:rPr lang="pl-PL" dirty="0" err="1"/>
              <a:t>checkbox</a:t>
            </a:r>
            <a:r>
              <a:rPr lang="pl-PL" dirty="0"/>
              <a:t>”. Należy w polu „Nazwa wydatku” wskazać dodatkowo planowany czas realizacji danej usługi merytorycznej przez wykonawcę (należy wskazać liczbę godzin dla każdej usługi), przy czym nie dotyczy to umów, w wyniku których następuje wykonanie oznaczonego dzieła. W przypadku, gdy dany wykonawca rozliczany miałby być w formie umowy o dzieło (zakładając, że spełnione zostaną wymogi wynikające z art. 627 Kodeksu cywilnego), aby wydatek był </a:t>
            </a:r>
            <a:r>
              <a:rPr lang="pl-PL" dirty="0" err="1"/>
              <a:t>kwalifikowalny</a:t>
            </a:r>
            <a:r>
              <a:rPr lang="pl-PL" dirty="0"/>
              <a:t>, wnioskodawca musi wyraźnie wskazać w polu „Nazwa wydatku”, że taki rodzaj umowy z wykonawcą przewiduje.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9448065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we wniosku przy wydatkach automatycznie jest wpisana wartość ‘nie’, w przypadku założenia zlecenia danej usługi należy zaznaczyć „</a:t>
            </a:r>
            <a:r>
              <a:rPr lang="pl-PL" dirty="0" err="1"/>
              <a:t>checkbox</a:t>
            </a:r>
            <a:r>
              <a:rPr lang="pl-PL" dirty="0"/>
              <a:t>”. Należy w polu „Nazwa wydatku” wskazać dodatkowo planowany czas realizacji danej usługi merytorycznej przez wykonawcę (należy wskazać liczbę godzin dla każdej usługi), przy czym nie dotyczy to umów, w wyniku których następuje wykonanie oznaczonego dzieła. W przypadku, gdy dany wykonawca rozliczany miałby być w formie umowy o dzieło (zakładając, że spełnione zostaną wymogi wynikające z art. 627 Kodeksu cywilnego), aby wydatek był </a:t>
            </a:r>
            <a:r>
              <a:rPr lang="pl-PL" dirty="0" err="1"/>
              <a:t>kwalifikowalny</a:t>
            </a:r>
            <a:r>
              <a:rPr lang="pl-PL" dirty="0"/>
              <a:t>, wnioskodawca musi wyraźnie wskazać w polu „Nazwa wydatku”, że taki rodzaj umowy z wykonawcą przewiduje.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229177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5762-C284-4779-AB15-1F8371468476}" type="slidenum">
              <a:rPr lang="pl-PL" altLang="pl-PL" smtClean="0"/>
              <a:pPr/>
              <a:t>67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477414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72016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96885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24207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34624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30250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162BF-1281-4236-858A-CA98052DB392}" type="datetimeFigureOut">
              <a:rPr lang="pl-PL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F9D90-219A-4255-A425-44BDA99F721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E428E-3193-461E-B133-409080CC4964}" type="datetimeFigureOut">
              <a:rPr lang="pl-PL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91495-8854-4A9B-AC6B-B83D8C422B8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B3714-421D-4B85-B17E-BAEE8963775F}" type="datetimeFigureOut">
              <a:rPr lang="pl-PL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692F8-FCF7-4AE9-B725-F54C61118C8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E265A-009A-479B-8208-7BC5C9AB2F3E}" type="datetime1">
              <a:rPr lang="pl-PL" smtClean="0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F9D90-219A-4255-A425-44BDA99F721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94144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DF86E-341E-40B3-91CF-53B35B05F279}" type="datetime1">
              <a:rPr lang="pl-PL" smtClean="0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80838" y="6353464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9BBA8BAD-C024-4EBD-AE8C-2F50AC709554}" type="slidenum">
              <a:rPr lang="pl-PL" altLang="pl-PL"/>
              <a:pPr/>
              <a:t>‹#›</a:t>
            </a:fld>
            <a:endParaRPr lang="pl-PL" alt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62894DAD-FF2D-47AE-94BD-0C317B27700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349" y="274638"/>
            <a:ext cx="4198978" cy="41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965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1C52D-33E1-44D9-8946-3529AAA92CDD}" type="datetime1">
              <a:rPr lang="pl-PL" smtClean="0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8E5A7-0F3F-4280-B47F-F4109A5DAAF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08635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264FE-2DCC-45BD-82C8-F50944CECFA0}" type="datetime1">
              <a:rPr lang="pl-PL" smtClean="0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5F272-AD5A-4850-A2BC-045494F19F0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22254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A9746-037A-4A1D-B25C-D585C64377B0}" type="datetime1">
              <a:rPr lang="pl-PL" smtClean="0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6E3D2-0169-4CFF-99BA-79B7B49A9C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87537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D20F4-7D89-4CAC-96F9-1CE387AC1DF9}" type="datetime1">
              <a:rPr lang="pl-PL" smtClean="0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5650A-D97A-4FE1-9E71-76356CEEF5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65238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8E023-F23D-4D58-BA5A-471A7D39EC06}" type="datetime1">
              <a:rPr lang="pl-PL" smtClean="0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43D28-E7D9-4300-A72F-78E3BF432E0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732571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7567B-D787-4C06-B7B2-DD72EB541103}" type="datetime1">
              <a:rPr lang="pl-PL" smtClean="0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2289D-F9C8-4396-A3E2-2678DEEF82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5672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6A49-C6D0-48D2-99AE-DE348B3D49E0}" type="datetimeFigureOut">
              <a:rPr lang="pl-PL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A8BAD-C024-4EBD-AE8C-2F50AC70955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08D39-AD49-4455-B20A-0610D15FE6DE}" type="datetime1">
              <a:rPr lang="pl-PL" smtClean="0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4294A-F9E2-4C4D-B0A4-90E6579FEDC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34972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388FF-C542-4AB5-8135-4C900AE24983}" type="datetime1">
              <a:rPr lang="pl-PL" smtClean="0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91495-8854-4A9B-AC6B-B83D8C422B8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176178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380D3-D818-43DE-AFE3-8A884371688E}" type="datetime1">
              <a:rPr lang="pl-PL" smtClean="0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692F8-FCF7-4AE9-B725-F54C61118C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182192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E265A-009A-479B-8208-7BC5C9AB2F3E}" type="datetime1">
              <a:rPr lang="pl-PL" smtClean="0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F9D90-219A-4255-A425-44BDA99F721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169736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DF86E-341E-40B3-91CF-53B35B05F279}" type="datetime1">
              <a:rPr lang="pl-PL" smtClean="0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80838" y="6353464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9BBA8BAD-C024-4EBD-AE8C-2F50AC709554}" type="slidenum">
              <a:rPr lang="pl-PL" altLang="pl-PL"/>
              <a:pPr/>
              <a:t>‹#›</a:t>
            </a:fld>
            <a:endParaRPr lang="pl-PL" alt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62894DAD-FF2D-47AE-94BD-0C317B27700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349" y="274638"/>
            <a:ext cx="4198978" cy="41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4252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1C52D-33E1-44D9-8946-3529AAA92CDD}" type="datetime1">
              <a:rPr lang="pl-PL" smtClean="0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8E5A7-0F3F-4280-B47F-F4109A5DAAF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465268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264FE-2DCC-45BD-82C8-F50944CECFA0}" type="datetime1">
              <a:rPr lang="pl-PL" smtClean="0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5F272-AD5A-4850-A2BC-045494F19F0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481542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A9746-037A-4A1D-B25C-D585C64377B0}" type="datetime1">
              <a:rPr lang="pl-PL" smtClean="0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6E3D2-0169-4CFF-99BA-79B7B49A9C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779773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D20F4-7D89-4CAC-96F9-1CE387AC1DF9}" type="datetime1">
              <a:rPr lang="pl-PL" smtClean="0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5650A-D97A-4FE1-9E71-76356CEEF5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59502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8E023-F23D-4D58-BA5A-471A7D39EC06}" type="datetime1">
              <a:rPr lang="pl-PL" smtClean="0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43D28-E7D9-4300-A72F-78E3BF432E0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865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5B2EB-24E3-4CC8-823A-430F09232A60}" type="datetimeFigureOut">
              <a:rPr lang="pl-PL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8E5A7-0F3F-4280-B47F-F4109A5DAAF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7567B-D787-4C06-B7B2-DD72EB541103}" type="datetime1">
              <a:rPr lang="pl-PL" smtClean="0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2289D-F9C8-4396-A3E2-2678DEEF82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179793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08D39-AD49-4455-B20A-0610D15FE6DE}" type="datetime1">
              <a:rPr lang="pl-PL" smtClean="0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4294A-F9E2-4C4D-B0A4-90E6579FEDC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704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388FF-C542-4AB5-8135-4C900AE24983}" type="datetime1">
              <a:rPr lang="pl-PL" smtClean="0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91495-8854-4A9B-AC6B-B83D8C422B8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593250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380D3-D818-43DE-AFE3-8A884371688E}" type="datetime1">
              <a:rPr lang="pl-PL" smtClean="0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692F8-FCF7-4AE9-B725-F54C61118C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9210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58E91-6404-4C95-92E2-11D0C20B835C}" type="datetimeFigureOut">
              <a:rPr lang="pl-PL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5F272-AD5A-4850-A2BC-045494F19F0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06BF8-D1B5-42A9-862E-5001FCF667DC}" type="datetimeFigureOut">
              <a:rPr lang="pl-PL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6E3D2-0169-4CFF-99BA-79B7B49A9CB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FB3A3-114F-418C-A9DB-61DDBDF4AF3D}" type="datetimeFigureOut">
              <a:rPr lang="pl-PL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5650A-D97A-4FE1-9E71-76356CEEF58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C85AD-A92F-41AF-9139-2E41F6C2E5E3}" type="datetimeFigureOut">
              <a:rPr lang="pl-PL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43D28-E7D9-4300-A72F-78E3BF432E08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A2E51-3115-4DDE-8C0A-05AF5983119B}" type="datetimeFigureOut">
              <a:rPr lang="pl-PL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2289D-F9C8-4396-A3E2-2678DEEF828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21D31-94E1-4EC1-BD1A-D484995AB8E1}" type="datetimeFigureOut">
              <a:rPr lang="pl-PL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4294A-F9E2-4C4D-B0A4-90E6579FEDCB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759D60E-12CE-40D8-AF93-BE6643069E37}" type="datetimeFigureOut">
              <a:rPr lang="pl-PL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CF9FE89-2CC8-4990-ACA9-8304501FECE3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B217518-F799-4127-97A3-70DE2AAC6CE8}" type="datetime1">
              <a:rPr lang="pl-PL" smtClean="0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989151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CF9FE89-2CC8-4990-ACA9-8304501FECE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432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B217518-F799-4127-97A3-70DE2AAC6CE8}" type="datetime1">
              <a:rPr lang="pl-PL" smtClean="0"/>
              <a:pPr>
                <a:defRPr/>
              </a:pPr>
              <a:t>26.09.2019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989151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CF9FE89-2CC8-4990-ACA9-8304501FECE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2413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ocena.formalna10.1.1_362_19@dolnyslask.p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ocena10.1.1_362_19@dolnyslask.p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hyperlink" Target="http://www.rpo.dolnyslask.pl/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hyperlink" Target="mailto:pife@dolnyslask.pl" TargetMode="Externa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po.dolnyslask.pl/" TargetMode="Externa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fundusze@gmina.p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fs@gmina.p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erator-efs.dolnyslask.pl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93599" y="1046467"/>
            <a:ext cx="7772400" cy="159044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3600" b="1" dirty="0">
                <a:solidFill>
                  <a:schemeClr val="tx2"/>
                </a:solidFill>
              </a:rPr>
              <a:t>Ocena wniosku o dofinansowanie, </a:t>
            </a:r>
            <a:br>
              <a:rPr lang="pl-PL" sz="3600" b="1" dirty="0">
                <a:solidFill>
                  <a:schemeClr val="tx2"/>
                </a:solidFill>
              </a:rPr>
            </a:br>
            <a:r>
              <a:rPr lang="pl-PL" sz="3600" b="1" dirty="0">
                <a:solidFill>
                  <a:schemeClr val="tx2"/>
                </a:solidFill>
              </a:rPr>
              <a:t>w tym najczęściej popełniane błędy na podstawie dotychczasowych doświadczeń</a:t>
            </a:r>
            <a:endParaRPr lang="pl-PL" sz="29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9467AAA7-1CE1-4D48-BB78-513E590C8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9D90-219A-4255-A425-44BDA99F721D}" type="slidenum">
              <a:rPr lang="pl-PL" altLang="pl-PL" smtClean="0"/>
              <a:pPr/>
              <a:t>1</a:t>
            </a:fld>
            <a:endParaRPr lang="pl-PL" alt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6D9FCFC3-7A5F-4C7C-946D-450DE9A3424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87" y="276132"/>
            <a:ext cx="4198978" cy="410294"/>
          </a:xfrm>
          <a:prstGeom prst="rect">
            <a:avLst/>
          </a:prstGeom>
        </p:spPr>
      </p:pic>
      <p:sp>
        <p:nvSpPr>
          <p:cNvPr id="17" name="pole tekstowe 16">
            <a:extLst>
              <a:ext uri="{FF2B5EF4-FFF2-40B4-BE49-F238E27FC236}">
                <a16:creationId xmlns:a16="http://schemas.microsoft.com/office/drawing/2014/main" id="{C045C1E4-CF9D-41C1-8FB1-60154F1C2220}"/>
              </a:ext>
            </a:extLst>
          </p:cNvPr>
          <p:cNvSpPr txBox="1"/>
          <p:nvPr/>
        </p:nvSpPr>
        <p:spPr>
          <a:xfrm>
            <a:off x="673151" y="3565307"/>
            <a:ext cx="792023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pl-PL" sz="2000" b="1" dirty="0">
                <a:solidFill>
                  <a:srgbClr val="1F497D"/>
                </a:solidFill>
              </a:rPr>
              <a:t>Poddziałanie 10.1.1 Zapewnienie równego dostępu do wysokiej jakości edukacji przedszkolnej – konkurs horyzontalny</a:t>
            </a:r>
          </a:p>
          <a:p>
            <a:pPr lvl="0" algn="ctr">
              <a:defRPr/>
            </a:pPr>
            <a:endParaRPr lang="pl-PL" sz="2000" b="1" dirty="0">
              <a:solidFill>
                <a:srgbClr val="1F497D"/>
              </a:solidFill>
            </a:endParaRPr>
          </a:p>
          <a:p>
            <a:pPr lvl="0" algn="ctr">
              <a:defRPr/>
            </a:pPr>
            <a:r>
              <a:rPr lang="pl-PL" sz="2000" b="1" dirty="0">
                <a:solidFill>
                  <a:srgbClr val="1F497D"/>
                </a:solidFill>
              </a:rPr>
              <a:t>Konkurs nr RPDS.10.01.01-IZ.00-02-362/19</a:t>
            </a:r>
          </a:p>
          <a:p>
            <a:pPr algn="ctr">
              <a:defRPr/>
            </a:pPr>
            <a:endParaRPr lang="pl-PL" sz="2000" b="1" i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pl-PL" sz="2000" b="1" dirty="0">
                <a:solidFill>
                  <a:schemeClr val="tx2"/>
                </a:solidFill>
              </a:rPr>
              <a:t>Wrocław, 27 września 2019 r.</a:t>
            </a:r>
            <a:endParaRPr lang="pl-PL" sz="2000" dirty="0">
              <a:solidFill>
                <a:schemeClr val="tx2"/>
              </a:solidFill>
            </a:endParaRPr>
          </a:p>
        </p:txBody>
      </p:sp>
      <p:sp>
        <p:nvSpPr>
          <p:cNvPr id="20" name="Prostokąt 19">
            <a:extLst>
              <a:ext uri="{FF2B5EF4-FFF2-40B4-BE49-F238E27FC236}">
                <a16:creationId xmlns:a16="http://schemas.microsoft.com/office/drawing/2014/main" id="{5A06A948-B670-44EB-AC1C-D8458696AD23}"/>
              </a:ext>
            </a:extLst>
          </p:cNvPr>
          <p:cNvSpPr/>
          <p:nvPr/>
        </p:nvSpPr>
        <p:spPr>
          <a:xfrm>
            <a:off x="1607217" y="2734310"/>
            <a:ext cx="62646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rgbClr val="1F497D"/>
                </a:solidFill>
              </a:rPr>
              <a:t>Regionalny Program Operacyjny Województwa Dolnośląskiego 2014-2020 </a:t>
            </a:r>
            <a:endParaRPr lang="pl-P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395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Korespondencja </a:t>
            </a:r>
            <a:br>
              <a:rPr lang="pl-PL" sz="4800" b="1" dirty="0">
                <a:solidFill>
                  <a:srgbClr val="0070C0"/>
                </a:solidFill>
                <a:latin typeface="Calibri" pitchFamily="34" charset="0"/>
              </a:rPr>
            </a:b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z Wnioskodawcą podczas oceny projektu</a:t>
            </a:r>
          </a:p>
        </p:txBody>
      </p:sp>
    </p:spTree>
    <p:extLst>
      <p:ext uri="{BB962C8B-B14F-4D97-AF65-F5344CB8AC3E}">
        <p14:creationId xmlns:p14="http://schemas.microsoft.com/office/powerpoint/2010/main" val="3839051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611560" y="1052736"/>
            <a:ext cx="8075240" cy="21073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rgbClr val="0070C0"/>
                </a:solidFill>
                <a:latin typeface="Calibri" pitchFamily="34" charset="0"/>
              </a:rPr>
              <a:t>SOWA – główny sposób komunikacji pomiędzy IOK i Wnioskodawcą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Panel „Korespondencja”,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na etapie oceny formalnej (weryfikacja warunków formalnych, ocena formalna), na etapie negocjacji w celu uzupełnienia/poprawy wniosku,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termin na odpowiedź liczony od dnia następującego po dniu wysłania wiadomości ze skanem pisma (brak stosowania KPA, zgodnie z art. 43 oraz art. 50 ustawy wdrożeniowej),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wszystkie odpowiedzi na pisma IOK należy przesłać w systemie SOWA. </a:t>
            </a:r>
          </a:p>
        </p:txBody>
      </p:sp>
      <p:sp>
        <p:nvSpPr>
          <p:cNvPr id="6" name="Prostokąt 5"/>
          <p:cNvSpPr/>
          <p:nvPr/>
        </p:nvSpPr>
        <p:spPr>
          <a:xfrm>
            <a:off x="611560" y="3268052"/>
            <a:ext cx="8075240" cy="22131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rgbClr val="0070C0"/>
                </a:solidFill>
                <a:latin typeface="Calibri" pitchFamily="34" charset="0"/>
              </a:rPr>
              <a:t>Dodatkowy sposób komunikacji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specjalnie utworzone dla naboru adresy mailowe:</a:t>
            </a:r>
          </a:p>
          <a:p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- etap oceny formalnej -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ocena.formalna10.1.1_362_19@dolnyslask.pl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pl-PL" sz="1600" dirty="0"/>
              <a:t> </a:t>
            </a:r>
          </a:p>
          <a:p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- etap negocjacji - </a:t>
            </a:r>
            <a:r>
              <a:rPr lang="pl-PL" sz="1600" dirty="0">
                <a:hlinkClick r:id="rId4"/>
              </a:rPr>
              <a:t>ocena10.1.1_362_19@dolnyslask.pl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pl-PL" sz="1600" dirty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komunikacja na adres mailowy, podany w pkt 2.8 wniosku – zalecany adres zbiorczy.</a:t>
            </a:r>
          </a:p>
          <a:p>
            <a:endParaRPr lang="pl-PL" sz="1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Pismo z wynikami oceny w wersji papierowej wysyłane na adres Wnioskodawcy, podany w pkt 2.8 wniosku.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07504" y="240096"/>
            <a:ext cx="42705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>
                <a:solidFill>
                  <a:srgbClr val="0070C0"/>
                </a:solidFill>
              </a:rPr>
              <a:t>Korespondencja - SOWA</a:t>
            </a:r>
          </a:p>
        </p:txBody>
      </p:sp>
      <p:sp>
        <p:nvSpPr>
          <p:cNvPr id="8" name="Prostokąt 7"/>
          <p:cNvSpPr/>
          <p:nvPr/>
        </p:nvSpPr>
        <p:spPr>
          <a:xfrm>
            <a:off x="611560" y="5589240"/>
            <a:ext cx="8075240" cy="10801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itchFamily="34" charset="0"/>
              </a:rPr>
              <a:t>UWAGA</a:t>
            </a:r>
          </a:p>
          <a:p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Sposób komunikacji i skutki jego niezachowania określone są w Regulaminie konkursu. </a:t>
            </a:r>
            <a:br>
              <a:rPr lang="pl-PL" sz="16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Składając wniosek, Wnioskodawca zobowiązuje się do zachowania wskazanej formy komunikacji.</a:t>
            </a:r>
          </a:p>
        </p:txBody>
      </p:sp>
    </p:spTree>
    <p:extLst>
      <p:ext uri="{BB962C8B-B14F-4D97-AF65-F5344CB8AC3E}">
        <p14:creationId xmlns:p14="http://schemas.microsoft.com/office/powerpoint/2010/main" val="2980486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613791" y="3789040"/>
            <a:ext cx="8075240" cy="24588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Gdy wniosek zostaje zwrócony do poprawy/korekty, należy utworzyć nową wersję wniosku (nie jest możliwa edycja starej wersji), na podstawie ostatniej wersji wniosku.</a:t>
            </a:r>
          </a:p>
          <a:p>
            <a:pPr>
              <a:defRPr/>
            </a:pPr>
            <a:endParaRPr lang="pl-PL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(Dokumenty projektu -&gt; Karta Dokumentu -&gt; Twórz Nową Wersję)</a:t>
            </a:r>
          </a:p>
        </p:txBody>
      </p:sp>
      <p:sp>
        <p:nvSpPr>
          <p:cNvPr id="9" name="Prostokąt 8"/>
          <p:cNvSpPr/>
          <p:nvPr/>
        </p:nvSpPr>
        <p:spPr>
          <a:xfrm>
            <a:off x="613791" y="1412776"/>
            <a:ext cx="8075240" cy="21602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itchFamily="34" charset="0"/>
              </a:rPr>
              <a:t>UWAGA </a:t>
            </a:r>
          </a:p>
          <a:p>
            <a:pPr>
              <a:defRPr/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Wniosek, który został przesłany do IOK (złożony w systemie) i otrzymał status „Wysłany do instytucji” nie może zostać automatycznie wycofany przez Wnioskodawcę. </a:t>
            </a:r>
          </a:p>
          <a:p>
            <a:pPr>
              <a:defRPr/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Możliwe jest wystąpienie Wnioskodawcy/ Beneficjenta do IZ o zwrot wniosku.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07504" y="240096"/>
            <a:ext cx="39667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>
                <a:solidFill>
                  <a:srgbClr val="0070C0"/>
                </a:solidFill>
              </a:rPr>
              <a:t>Generator EFS - SOWA</a:t>
            </a:r>
          </a:p>
        </p:txBody>
      </p:sp>
    </p:spTree>
    <p:extLst>
      <p:ext uri="{BB962C8B-B14F-4D97-AF65-F5344CB8AC3E}">
        <p14:creationId xmlns:p14="http://schemas.microsoft.com/office/powerpoint/2010/main" val="1060561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Jak wygląda system oceny wniosków?</a:t>
            </a:r>
          </a:p>
        </p:txBody>
      </p:sp>
    </p:spTree>
    <p:extLst>
      <p:ext uri="{BB962C8B-B14F-4D97-AF65-F5344CB8AC3E}">
        <p14:creationId xmlns:p14="http://schemas.microsoft.com/office/powerpoint/2010/main" val="2224266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ole tekstowe 9"/>
          <p:cNvSpPr txBox="1">
            <a:spLocks noChangeArrowheads="1"/>
          </p:cNvSpPr>
          <p:nvPr/>
        </p:nvSpPr>
        <p:spPr bwMode="auto">
          <a:xfrm>
            <a:off x="2484438" y="5805488"/>
            <a:ext cx="4318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altLang="pl-PL" sz="1500" b="1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8538" y="908050"/>
            <a:ext cx="56880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2988" y="4797425"/>
            <a:ext cx="23526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875" y="0"/>
            <a:ext cx="4895850" cy="914400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pPr eaLnBrk="1" hangingPunct="1">
              <a:defRPr/>
            </a:pPr>
            <a:endParaRPr lang="pl-PL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0" y="0"/>
            <a:ext cx="8244408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</a:rPr>
              <a:t>Etapy oceny wniosków </a:t>
            </a:r>
            <a:br>
              <a:rPr lang="pl-PL" sz="3200" b="1" dirty="0">
                <a:solidFill>
                  <a:srgbClr val="0070C0"/>
                </a:solidFill>
                <a:latin typeface="Calibri" pitchFamily="34" charset="0"/>
              </a:rPr>
            </a:br>
            <a:r>
              <a:rPr lang="pl-PL" sz="3200" b="1" dirty="0">
                <a:solidFill>
                  <a:srgbClr val="0070C0"/>
                </a:solidFill>
                <a:latin typeface="Calibri" pitchFamily="34" charset="0"/>
              </a:rPr>
              <a:t>w ramach KOP </a:t>
            </a:r>
            <a:endParaRPr lang="pl-PL" sz="3200" b="1" dirty="0">
              <a:solidFill>
                <a:schemeClr val="tx2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3" name="Prostokąt zaokrąglony 12"/>
          <p:cNvSpPr/>
          <p:nvPr/>
        </p:nvSpPr>
        <p:spPr>
          <a:xfrm>
            <a:off x="208355" y="1334045"/>
            <a:ext cx="8756133" cy="1754807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pl-PL" sz="2400" b="1" dirty="0">
                <a:solidFill>
                  <a:schemeClr val="tx1"/>
                </a:solidFill>
              </a:rPr>
              <a:t>Etap oceny formalnej </a:t>
            </a:r>
          </a:p>
          <a:p>
            <a:pPr>
              <a:defRPr/>
            </a:pPr>
            <a:r>
              <a:rPr lang="pl-PL" sz="2000" dirty="0">
                <a:solidFill>
                  <a:schemeClr val="tx1"/>
                </a:solidFill>
              </a:rPr>
              <a:t>wszystkie wnioski złożone w SOWA</a:t>
            </a:r>
          </a:p>
          <a:p>
            <a:pPr>
              <a:defRPr/>
            </a:pPr>
            <a:r>
              <a:rPr lang="pl-PL" sz="2000" b="1" dirty="0">
                <a:solidFill>
                  <a:schemeClr val="tx1"/>
                </a:solidFill>
              </a:rPr>
              <a:t>Część I </a:t>
            </a:r>
            <a:r>
              <a:rPr lang="pl-PL" sz="2000" dirty="0">
                <a:solidFill>
                  <a:schemeClr val="tx1"/>
                </a:solidFill>
              </a:rPr>
              <a:t>- </a:t>
            </a:r>
            <a:r>
              <a:rPr lang="pl-PL" sz="2000" b="1" dirty="0">
                <a:solidFill>
                  <a:schemeClr val="tx1"/>
                </a:solidFill>
              </a:rPr>
              <a:t>weryfikacja warunków formalnych </a:t>
            </a:r>
            <a:r>
              <a:rPr lang="pl-PL" sz="2000" dirty="0">
                <a:solidFill>
                  <a:schemeClr val="tx1"/>
                </a:solidFill>
              </a:rPr>
              <a:t>na podstawie art. 43 Ustawy </a:t>
            </a:r>
          </a:p>
          <a:p>
            <a:pPr>
              <a:defRPr/>
            </a:pPr>
            <a:r>
              <a:rPr lang="pl-PL" sz="2000" dirty="0">
                <a:solidFill>
                  <a:schemeClr val="tx1"/>
                </a:solidFill>
              </a:rPr>
              <a:t>(braki w zakresie warunków formalnych i oczywiste omyłki);</a:t>
            </a:r>
          </a:p>
          <a:p>
            <a:pPr>
              <a:defRPr/>
            </a:pPr>
            <a:r>
              <a:rPr lang="pl-PL" sz="2000" b="1" dirty="0">
                <a:solidFill>
                  <a:schemeClr val="tx1"/>
                </a:solidFill>
              </a:rPr>
              <a:t>Część II - ocena formalna </a:t>
            </a:r>
            <a:r>
              <a:rPr lang="pl-PL" sz="2000" dirty="0">
                <a:solidFill>
                  <a:schemeClr val="tx1"/>
                </a:solidFill>
              </a:rPr>
              <a:t>- ocena kryteriów formalnych i kryteriów dostępu</a:t>
            </a:r>
          </a:p>
        </p:txBody>
      </p:sp>
      <p:sp>
        <p:nvSpPr>
          <p:cNvPr id="16" name="Prostokąt zaokrąglony 15"/>
          <p:cNvSpPr/>
          <p:nvPr/>
        </p:nvSpPr>
        <p:spPr>
          <a:xfrm>
            <a:off x="208355" y="3429000"/>
            <a:ext cx="8756133" cy="124988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pl-PL" sz="2400" b="1" dirty="0">
                <a:solidFill>
                  <a:schemeClr val="tx1"/>
                </a:solidFill>
              </a:rPr>
              <a:t>Etap  oceny merytorycznej</a:t>
            </a:r>
          </a:p>
          <a:p>
            <a:r>
              <a:rPr lang="pl-PL" sz="2400" dirty="0">
                <a:solidFill>
                  <a:schemeClr val="tx1"/>
                </a:solidFill>
              </a:rPr>
              <a:t>wszystkie wnioski pozytywne formalnie</a:t>
            </a:r>
          </a:p>
        </p:txBody>
      </p:sp>
      <p:sp>
        <p:nvSpPr>
          <p:cNvPr id="19" name="Prostokąt zaokrąglony 18"/>
          <p:cNvSpPr/>
          <p:nvPr/>
        </p:nvSpPr>
        <p:spPr>
          <a:xfrm>
            <a:off x="193933" y="5026026"/>
            <a:ext cx="8756133" cy="1355302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pl-PL" sz="2400" b="1" dirty="0">
                <a:solidFill>
                  <a:schemeClr val="tx1"/>
                </a:solidFill>
              </a:rPr>
              <a:t>Etap negocjacji </a:t>
            </a:r>
          </a:p>
          <a:p>
            <a:r>
              <a:rPr lang="pl-PL" sz="2400" dirty="0">
                <a:solidFill>
                  <a:schemeClr val="tx1"/>
                </a:solidFill>
              </a:rPr>
              <a:t>pozytywne wnioski po ocenie merytorycznej, skierowane do negocjacji</a:t>
            </a:r>
          </a:p>
        </p:txBody>
      </p:sp>
      <p:sp>
        <p:nvSpPr>
          <p:cNvPr id="21" name="Strzałka w dół 20"/>
          <p:cNvSpPr/>
          <p:nvPr/>
        </p:nvSpPr>
        <p:spPr>
          <a:xfrm>
            <a:off x="8081755" y="2837276"/>
            <a:ext cx="648072" cy="723723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15" name="Strzałka w dół 14"/>
          <p:cNvSpPr/>
          <p:nvPr/>
        </p:nvSpPr>
        <p:spPr>
          <a:xfrm>
            <a:off x="8135178" y="4529586"/>
            <a:ext cx="648072" cy="723723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ED020743-E88A-4DBE-BCBF-74C28DB15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14</a:t>
            </a:fld>
            <a:endParaRPr lang="pl-PL" altLang="pl-PL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2132856"/>
            <a:ext cx="8445500" cy="53276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pl-PL" sz="180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endParaRPr lang="pl-PL" sz="180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/>
          </a:p>
          <a:p>
            <a:pPr algn="just" eaLnBrk="1" hangingPunct="1">
              <a:spcAft>
                <a:spcPts val="600"/>
              </a:spcAft>
              <a:defRPr/>
            </a:pPr>
            <a:endParaRPr lang="pl-PL" sz="180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Terminy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49999CB-AE1F-4CF5-9474-28C68BDCC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15</a:t>
            </a:fld>
            <a:endParaRPr lang="pl-PL" altLang="pl-PL"/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BE827D3D-FBD2-40A2-A552-5CA8205443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746403"/>
              </p:ext>
            </p:extLst>
          </p:nvPr>
        </p:nvGraphicFramePr>
        <p:xfrm>
          <a:off x="179512" y="1052736"/>
          <a:ext cx="8899332" cy="5400600"/>
        </p:xfrm>
        <a:graphic>
          <a:graphicData uri="http://schemas.openxmlformats.org/drawingml/2006/table">
            <a:tbl>
              <a:tblPr/>
              <a:tblGrid>
                <a:gridCol w="2016224">
                  <a:extLst>
                    <a:ext uri="{9D8B030D-6E8A-4147-A177-3AD203B41FA5}">
                      <a16:colId xmlns:a16="http://schemas.microsoft.com/office/drawing/2014/main" val="2562572002"/>
                    </a:ext>
                  </a:extLst>
                </a:gridCol>
                <a:gridCol w="6883108">
                  <a:extLst>
                    <a:ext uri="{9D8B030D-6E8A-4147-A177-3AD203B41FA5}">
                      <a16:colId xmlns:a16="http://schemas.microsoft.com/office/drawing/2014/main" val="706614770"/>
                    </a:ext>
                  </a:extLst>
                </a:gridCol>
              </a:tblGrid>
              <a:tr h="6778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Etap oceny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Czas trwania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396558"/>
                  </a:ext>
                </a:extLst>
              </a:tr>
              <a:tr h="25389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Ocena formalna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rozpoczęcie etapu - </a:t>
                      </a:r>
                      <a:r>
                        <a:rPr kumimoji="0" lang="pl-PL" altLang="pl-PL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nie dłużej niż 5 dni </a:t>
                      </a:r>
                      <a:r>
                        <a:rPr kumimoji="0" lang="pl-PL" alt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od zakończenia naboru,</a:t>
                      </a:r>
                    </a:p>
                    <a:p>
                      <a:r>
                        <a:rPr kumimoji="0" 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weryfikacja warunków formalnych </a:t>
                      </a:r>
                      <a:r>
                        <a:rPr kumimoji="0" lang="pl-PL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nie później niż 14 dni </a:t>
                      </a:r>
                      <a:r>
                        <a:rPr kumimoji="0" 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od daty rozpoczęcia oceny formalnej, </a:t>
                      </a:r>
                    </a:p>
                    <a:p>
                      <a:r>
                        <a:rPr kumimoji="0" 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ocena</a:t>
                      </a:r>
                      <a:r>
                        <a:rPr kumimoji="0" lang="pl-PL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kryteriów</a:t>
                      </a:r>
                      <a:r>
                        <a:rPr kumimoji="0" lang="pl-PL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nie później niż 7 dni </a:t>
                      </a:r>
                      <a:r>
                        <a:rPr kumimoji="0" 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od daty zakończenia weryfikacji warunków formalnych z wynikiem pozytywnym</a:t>
                      </a:r>
                    </a:p>
                    <a:p>
                      <a:pPr marL="0" marR="0" lvl="0" indent="-3540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(w przypadku uzupełnienia lub korekty wniosku na danym etapie termin zostanie wydłużony)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2984666"/>
                  </a:ext>
                </a:extLst>
              </a:tr>
              <a:tr h="1354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Ocena merytoryczna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 dni 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gdy ocenie merytorycznej podlegać będzie do 100 wniosków</a:t>
                      </a:r>
                    </a:p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 dni 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kumimoji="0" lang="pl-PL" alt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gdy ocenie merytorycznej podlegać będzie powyżej 100 wniosków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246684"/>
                  </a:ext>
                </a:extLst>
              </a:tr>
              <a:tr h="8289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Negocjacje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dni - 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niezależnie od liczby wniosków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90817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b="1" i="1" dirty="0">
              <a:solidFill>
                <a:srgbClr val="C105B8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dirty="0">
              <a:solidFill>
                <a:srgbClr val="C105B8"/>
              </a:solidFill>
            </a:endParaRPr>
          </a:p>
          <a:p>
            <a:pPr algn="just" eaLnBrk="1" fontAlgn="auto" hangingPunct="1">
              <a:spcAft>
                <a:spcPts val="600"/>
              </a:spcAft>
              <a:defRPr/>
            </a:pPr>
            <a:endParaRPr lang="pl-PL" sz="1800" dirty="0">
              <a:solidFill>
                <a:srgbClr val="C105B8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Etap oceny formalnej: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część I weryfikacja warunków formalnych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5150" y="1314178"/>
            <a:ext cx="8578850" cy="5543822"/>
          </a:xfrm>
        </p:spPr>
        <p:txBody>
          <a:bodyPr>
            <a:normAutofit lnSpcReduction="10000"/>
          </a:bodyPr>
          <a:lstStyle/>
          <a:p>
            <a:pPr eaLnBrk="1" hangingPunct="1">
              <a:buNone/>
              <a:defRPr/>
            </a:pPr>
            <a:r>
              <a:rPr lang="pl-PL" sz="1800" b="1" dirty="0">
                <a:solidFill>
                  <a:srgbClr val="0070C0"/>
                </a:solidFill>
                <a:latin typeface="Calibri" pitchFamily="34" charset="0"/>
              </a:rPr>
              <a:t>Kto weryfikuje?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200" dirty="0"/>
              <a:t>pracownik IOK (UMWD) -  zasada: 1 wniosek – 1 pracownik</a:t>
            </a:r>
            <a:endParaRPr lang="pl-PL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None/>
              <a:defRPr/>
            </a:pPr>
            <a:r>
              <a:rPr lang="pl-PL" sz="1800" b="1" dirty="0">
                <a:solidFill>
                  <a:srgbClr val="0070C0"/>
                </a:solidFill>
                <a:latin typeface="Calibri" pitchFamily="34" charset="0"/>
              </a:rPr>
              <a:t>Co jest sprawdzane? </a:t>
            </a:r>
          </a:p>
          <a:p>
            <a:pPr eaLnBrk="1" hangingPunct="1">
              <a:spcAft>
                <a:spcPts val="600"/>
              </a:spcAft>
              <a:buNone/>
              <a:defRPr/>
            </a:pPr>
            <a:r>
              <a:rPr lang="pl-PL" sz="1400" dirty="0"/>
              <a:t>       Przy użyciu</a:t>
            </a:r>
            <a:r>
              <a:rPr lang="pl-PL" sz="1400" i="1" dirty="0"/>
              <a:t> </a:t>
            </a:r>
            <a:r>
              <a:rPr lang="pl-PL" sz="1400" b="1" i="1" dirty="0"/>
              <a:t>karty oceny formalnej </a:t>
            </a:r>
            <a:r>
              <a:rPr lang="pl-PL" sz="1400" i="1" dirty="0"/>
              <a:t>(część I weryfikacja warunków formalnych na podstawie art. 43 Ustawy o zasadach realizacji programów w zakresie polityki spójności finansowanych w perspektywie finansowej 2014–2020</a:t>
            </a:r>
            <a:r>
              <a:rPr lang="pl-PL" sz="1400" dirty="0"/>
              <a:t>) sprawdzane jest, czy we wniosku występują </a:t>
            </a:r>
            <a:r>
              <a:rPr lang="pl-PL" sz="1400" b="1" dirty="0"/>
              <a:t>braki w zakresie warunków formalnych i/lub oczywiste omyłki </a:t>
            </a:r>
            <a:r>
              <a:rPr lang="pl-PL" sz="1400" dirty="0"/>
              <a:t>zgodnie z art. 43 ustawy.</a:t>
            </a:r>
            <a:r>
              <a:rPr lang="pl-PL" sz="1400" b="1" dirty="0"/>
              <a:t>  Ocena: tak, nie, nie dotyczy.</a:t>
            </a: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l-PL" sz="1400" u="sng" dirty="0"/>
              <a:t>Przykładowa</a:t>
            </a:r>
            <a:r>
              <a:rPr lang="pl-PL" sz="1400" dirty="0"/>
              <a:t> lista braków w zakresie warunków formalnych, które mogą podlegać </a:t>
            </a:r>
            <a:r>
              <a:rPr lang="pl-PL" sz="1400" b="1" dirty="0"/>
              <a:t>jednorazowej</a:t>
            </a:r>
            <a:r>
              <a:rPr lang="pl-PL" sz="1400" dirty="0"/>
              <a:t> </a:t>
            </a:r>
            <a:r>
              <a:rPr lang="pl-PL" sz="1400" b="1" dirty="0"/>
              <a:t>korekcie</a:t>
            </a:r>
            <a:r>
              <a:rPr lang="pl-PL" sz="1400" dirty="0"/>
              <a:t> </a:t>
            </a:r>
            <a:r>
              <a:rPr lang="pl-PL" sz="1400" b="1" dirty="0"/>
              <a:t>lub uzupełnieniu </a:t>
            </a:r>
            <a:r>
              <a:rPr lang="pl-PL" sz="1400" dirty="0"/>
              <a:t>obejmuje: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brak wypełnienia punktu 3 wniosku „KRÓTKI OPIS PROJEKTU”, zgodnie z wymogami określonymi w instrukcji wypełniania wniosku;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brak wymaganych załączników;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niewskazany lub błędnie wskazany charakter konkursu w pkt 1.20;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powtarzające się nazwy wydatków w ramach jednej kategorii kosztów i jednego zadania;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w przypadku wkładu własnego niepieniężnego brak oznaczenia go jako prywatny lub publiczny;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brak skanu podpisanego upoważnienia do reprezentowania Wnioskodawcy w przypadku, gdy osoba wskazana w pkt. 2.7 nie jest osobą decyzyjną, zgodnie z dokumentami prawnymi określającymi funkcjonowanie Wnioskodawcy.</a:t>
            </a:r>
          </a:p>
          <a:p>
            <a:pPr marL="0" indent="0" algn="just" eaLnBrk="1" hangingPunct="1">
              <a:buNone/>
              <a:defRPr/>
            </a:pPr>
            <a:endParaRPr lang="pl-PL" sz="1400" dirty="0"/>
          </a:p>
          <a:p>
            <a:pPr marL="0" indent="0" algn="just" eaLnBrk="1" hangingPunct="1">
              <a:buNone/>
              <a:defRPr/>
            </a:pPr>
            <a:r>
              <a:rPr lang="pl-PL" sz="1400" b="1" i="1" dirty="0">
                <a:solidFill>
                  <a:srgbClr val="339933"/>
                </a:solidFill>
              </a:rPr>
              <a:t>Jeśli stwierdzony brak w zakresie warunku formalnego i/lub oczywista omyłka uniemożliwiają ocenę projektu, jego ocena jest wstrzymywana na czas dokonywania uzupełnień. W każdej innej sytuacji nie ma konieczności  wstrzymywania oceny.</a:t>
            </a:r>
            <a:endParaRPr lang="pl-PL" sz="1400" b="1" dirty="0"/>
          </a:p>
          <a:p>
            <a:pPr algn="just" eaLnBrk="1" hangingPunct="1">
              <a:buFont typeface="Wingdings" pitchFamily="2" charset="2"/>
              <a:buChar char="ü"/>
              <a:defRPr/>
            </a:pPr>
            <a:endParaRPr lang="pl-PL" sz="1400" i="1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Weryfikacja warunków</a:t>
            </a:r>
            <a:b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formalnych</a:t>
            </a:r>
          </a:p>
        </p:txBody>
      </p:sp>
    </p:spTree>
    <p:extLst>
      <p:ext uri="{BB962C8B-B14F-4D97-AF65-F5344CB8AC3E}">
        <p14:creationId xmlns:p14="http://schemas.microsoft.com/office/powerpoint/2010/main" val="2104616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54355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Weryfikacja warunków </a:t>
            </a:r>
            <a:b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formalnych</a:t>
            </a:r>
          </a:p>
        </p:txBody>
      </p:sp>
      <p:sp>
        <p:nvSpPr>
          <p:cNvPr id="4" name="Prostokąt 3"/>
          <p:cNvSpPr/>
          <p:nvPr/>
        </p:nvSpPr>
        <p:spPr>
          <a:xfrm>
            <a:off x="359024" y="1700808"/>
            <a:ext cx="8784976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l-PL" sz="2000" b="1" i="1" dirty="0">
                <a:solidFill>
                  <a:srgbClr val="0070C0"/>
                </a:solidFill>
              </a:rPr>
              <a:t>Jak to działa w przypadku braków w zakresie warunków formalnych/oczywistych omyłek?</a:t>
            </a:r>
          </a:p>
          <a:p>
            <a:pPr eaLnBrk="1" hangingPunct="1">
              <a:defRPr/>
            </a:pPr>
            <a:r>
              <a:rPr lang="pl-PL" sz="1600" b="1" dirty="0"/>
              <a:t>Jeżeli we wniosku o dofinansowanie stwierdzono braki w zakresie warunków formalnych i/lub oczywiste omyłki, </a:t>
            </a:r>
            <a:r>
              <a:rPr lang="pl-PL" sz="1600" dirty="0"/>
              <a:t>IOK wzywa Wnioskodawcę do uzupełnienia/poprawy.</a:t>
            </a:r>
          </a:p>
          <a:p>
            <a:pPr eaLnBrk="1" hangingPunct="1">
              <a:defRPr/>
            </a:pPr>
            <a:endParaRPr lang="pl-PL" sz="1400" dirty="0"/>
          </a:p>
          <a:p>
            <a:pPr algn="just" eaLnBrk="1" hangingPunct="1">
              <a:defRPr/>
            </a:pPr>
            <a:r>
              <a:rPr lang="pl-PL" sz="1600" dirty="0"/>
              <a:t>Wnioskodawca </a:t>
            </a:r>
            <a:r>
              <a:rPr lang="pl-PL" sz="1600" b="1" dirty="0">
                <a:solidFill>
                  <a:srgbClr val="339933"/>
                </a:solidFill>
              </a:rPr>
              <a:t>wprowadza poprawki lub uzasadnia brak ich wprowadzenia </a:t>
            </a:r>
            <a:r>
              <a:rPr lang="pl-PL" sz="1600" dirty="0"/>
              <a:t>we wniosku </a:t>
            </a:r>
            <a:br>
              <a:rPr lang="pl-PL" sz="1600" dirty="0"/>
            </a:br>
            <a:r>
              <a:rPr lang="pl-PL" sz="1600" dirty="0"/>
              <a:t>o dofinansowanie w wyznaczonym terminie.</a:t>
            </a:r>
          </a:p>
          <a:p>
            <a:pPr algn="just" eaLnBrk="1" hangingPunct="1">
              <a:defRPr/>
            </a:pPr>
            <a:endParaRPr lang="pl-PL" sz="1400" dirty="0"/>
          </a:p>
          <a:p>
            <a:pPr eaLnBrk="1" hangingPunct="1">
              <a:buFont typeface="Arial" pitchFamily="34" charset="0"/>
              <a:buNone/>
              <a:defRPr/>
            </a:pPr>
            <a:r>
              <a:rPr lang="pl-PL" sz="2000" b="1" i="1" dirty="0">
                <a:solidFill>
                  <a:srgbClr val="0070C0"/>
                </a:solidFill>
              </a:rPr>
              <a:t>Kto weryfikuje?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dirty="0"/>
              <a:t>pracownik IOK (UMWD)</a:t>
            </a:r>
          </a:p>
          <a:p>
            <a:pPr eaLnBrk="1" hangingPunct="1">
              <a:defRPr/>
            </a:pPr>
            <a:endParaRPr lang="pl-PL" sz="1400" dirty="0"/>
          </a:p>
          <a:p>
            <a:pPr eaLnBrk="1" hangingPunct="1">
              <a:defRPr/>
            </a:pPr>
            <a:r>
              <a:rPr lang="pl-PL" sz="2000" b="1" i="1" dirty="0">
                <a:solidFill>
                  <a:srgbClr val="0070C0"/>
                </a:solidFill>
              </a:rPr>
              <a:t>Co jest sprawdzane?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pl-PL" sz="1600" dirty="0"/>
              <a:t>Przy użyciu karty oceny formalnej (część I weryfikacja warunków formalnych uzupełnionego/ poprawionego wniosku </a:t>
            </a:r>
            <a:r>
              <a:rPr lang="pl-PL" sz="1600" i="1" dirty="0"/>
              <a:t>na podstawie art. 43 Ustawy</a:t>
            </a:r>
            <a:r>
              <a:rPr lang="pl-PL" sz="1600" dirty="0"/>
              <a:t>) sprawdzane jest, czy we wniosku dokonano uzupełnienia/poprawy wskazanych w piśmie IOK braków w zakresie warunków formalnych i/lub oczywistych omyłek oraz czy w przypadku braku uzupełniania/poprawy ze strony Wnioskodawcy uzasadniono w wystarczający sposób ich brak. </a:t>
            </a:r>
            <a:r>
              <a:rPr lang="pl-PL" sz="1600" b="1" dirty="0"/>
              <a:t>Ocena: tak, nie, nie dotyczy.</a:t>
            </a:r>
          </a:p>
          <a:p>
            <a:pPr eaLnBrk="1" hangingPunct="1">
              <a:spcAft>
                <a:spcPts val="600"/>
              </a:spcAft>
              <a:defRPr/>
            </a:pPr>
            <a:endParaRPr lang="pl-PL" sz="1600" b="1" i="1" dirty="0">
              <a:solidFill>
                <a:srgbClr val="33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0986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54355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  <a:p>
            <a:pPr marL="0" indent="0" eaLnBrk="1" hangingPunct="1">
              <a:spcAft>
                <a:spcPts val="600"/>
              </a:spcAft>
              <a:buNone/>
              <a:defRPr/>
            </a:pPr>
            <a:r>
              <a:rPr lang="pl-PL" sz="1800" b="1" u="sng" dirty="0">
                <a:solidFill>
                  <a:srgbClr val="FF0000"/>
                </a:solidFill>
              </a:rPr>
              <a:t>UWAGA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pl-PL" sz="1800" dirty="0"/>
              <a:t>Wnioskodawca </a:t>
            </a:r>
            <a:r>
              <a:rPr lang="pl-PL" sz="1800" b="1" dirty="0"/>
              <a:t>nie poprawia </a:t>
            </a:r>
            <a:r>
              <a:rPr lang="pl-PL" sz="1800" dirty="0"/>
              <a:t>w terminie wszystkich braków i omyłek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pl-PL" sz="1800" dirty="0"/>
              <a:t>Wnioskodawca poprawia wniosek </a:t>
            </a:r>
            <a:r>
              <a:rPr lang="pl-PL" sz="1800" b="1" dirty="0"/>
              <a:t>niezgodnie z wezwaniem</a:t>
            </a:r>
            <a:r>
              <a:rPr lang="pl-PL" sz="1800" dirty="0"/>
              <a:t>, tj. np. wprowadzi dodatkowe zmiany, niewskazane w piśmie IOK </a:t>
            </a:r>
            <a:endParaRPr lang="pl-PL" sz="1800" dirty="0">
              <a:sym typeface="Wingdings"/>
            </a:endParaRPr>
          </a:p>
          <a:p>
            <a:pPr marL="0" indent="0" eaLnBrk="1" hangingPunct="1">
              <a:spcAft>
                <a:spcPts val="600"/>
              </a:spcAft>
              <a:buNone/>
              <a:defRPr/>
            </a:pPr>
            <a:endParaRPr lang="pl-PL" sz="1050" dirty="0"/>
          </a:p>
          <a:p>
            <a:pPr eaLnBrk="1" hangingPunct="1">
              <a:spcAft>
                <a:spcPts val="600"/>
              </a:spcAft>
              <a:buFont typeface="Wingdings" panose="05000000000000000000" pitchFamily="2" charset="2"/>
              <a:buChar char="à"/>
              <a:defRPr/>
            </a:pPr>
            <a:r>
              <a:rPr lang="pl-PL" sz="1800" b="1" dirty="0"/>
              <a:t>wniosek pozostaje bez rozpatrzenia, nie podlega dalszej ocenie.</a:t>
            </a:r>
          </a:p>
          <a:p>
            <a:pPr eaLnBrk="1" hangingPunct="1">
              <a:spcAft>
                <a:spcPts val="600"/>
              </a:spcAft>
              <a:buFont typeface="Wingdings" panose="05000000000000000000" pitchFamily="2" charset="2"/>
              <a:buChar char="à"/>
              <a:defRPr/>
            </a:pPr>
            <a:endParaRPr lang="pl-PL" sz="1800" b="1" dirty="0"/>
          </a:p>
          <a:p>
            <a:pPr eaLnBrk="1" hangingPunct="1">
              <a:spcAft>
                <a:spcPts val="600"/>
              </a:spcAft>
              <a:defRPr/>
            </a:pPr>
            <a:r>
              <a:rPr lang="pl-PL" sz="1800" dirty="0"/>
              <a:t>Wymogi formalne w odniesieniu do wniosku o dofinansowanie nie są kryteriami, zatem Wnioskodawcy </a:t>
            </a:r>
            <a:r>
              <a:rPr lang="pl-PL" sz="1800" b="1" dirty="0"/>
              <a:t>nie przysługuje protest </a:t>
            </a:r>
            <a:r>
              <a:rPr lang="pl-PL" sz="1800" dirty="0"/>
              <a:t>w rozumieniu rozdz. 15 ustawy wdrożeniowej, w przypadku pozostawienia jego wniosku o dofinansowanie bez rozpatrzenia.</a:t>
            </a:r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Weryfikacja warunków</a:t>
            </a:r>
            <a:b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formalnych</a:t>
            </a:r>
          </a:p>
        </p:txBody>
      </p:sp>
    </p:spTree>
    <p:extLst>
      <p:ext uri="{BB962C8B-B14F-4D97-AF65-F5344CB8AC3E}">
        <p14:creationId xmlns:p14="http://schemas.microsoft.com/office/powerpoint/2010/main" val="2384838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System Obsługi Wniosków Aplikacyjnych SOWA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System oceny – etapy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Najczęściej popełniane błędy i wskazówki, jak ich uniknąć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4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60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609600" y="1277144"/>
            <a:ext cx="82296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FAA26D3D-D897-4be2-8F04-BA451C77F1D7}"/>
          </a:extLst>
        </p:spPr>
        <p:txBody>
          <a:bodyPr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b="1" i="1" dirty="0">
              <a:solidFill>
                <a:srgbClr val="C105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>
              <a:solidFill>
                <a:srgbClr val="C105B8"/>
              </a:solidFill>
              <a:latin typeface="+mn-lt"/>
            </a:endParaRPr>
          </a:p>
          <a:p>
            <a:pPr marL="342900" indent="-342900" algn="just" eaLnBrk="1" fontAlgn="auto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pl-PL" dirty="0">
              <a:solidFill>
                <a:srgbClr val="C105B8"/>
              </a:solidFill>
              <a:latin typeface="+mn-lt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solidFill>
                  <a:srgbClr val="0070C0"/>
                </a:solidFill>
              </a:rPr>
              <a:t>Etap oceny formalnej:</a:t>
            </a: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solidFill>
                  <a:srgbClr val="0070C0"/>
                </a:solidFill>
              </a:rPr>
              <a:t>część II ocena formalna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72112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pl-PL" sz="1800" b="1" i="1" dirty="0">
                <a:solidFill>
                  <a:srgbClr val="0070C0"/>
                </a:solidFill>
                <a:latin typeface="Calibri" pitchFamily="34" charset="0"/>
              </a:rPr>
              <a:t>Kto?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dirty="0"/>
              <a:t>pracownik IOK (UMWD) -  zasada: 1 wniosek – 1 pracownik (ten sam pracownik, który dokonuje weryfikacji braków w zakresie warunków formalnych i/lub oczywistych omyłek)</a:t>
            </a:r>
            <a:endParaRPr lang="pl-PL" sz="1600" b="1" i="1" dirty="0">
              <a:solidFill>
                <a:srgbClr val="7030A0"/>
              </a:solidFill>
            </a:endParaRPr>
          </a:p>
          <a:p>
            <a:pPr eaLnBrk="1" hangingPunct="1">
              <a:buNone/>
              <a:defRPr/>
            </a:pPr>
            <a:r>
              <a:rPr lang="pl-PL" sz="1800" b="1" i="1" dirty="0">
                <a:solidFill>
                  <a:srgbClr val="0070C0"/>
                </a:solidFill>
                <a:latin typeface="Calibri" pitchFamily="34" charset="0"/>
              </a:rPr>
              <a:t>Co jest sprawdzane?</a:t>
            </a: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l-PL" sz="1600" dirty="0"/>
              <a:t>Przy użyciu </a:t>
            </a:r>
            <a:r>
              <a:rPr lang="pl-PL" sz="1600" b="1" i="1" dirty="0"/>
              <a:t>karty oceny formalnej </a:t>
            </a:r>
            <a:r>
              <a:rPr lang="pl-PL" sz="1600" i="1" dirty="0"/>
              <a:t>(część II a – ocena kryteriów formalnych i kryteriów dostępu) </a:t>
            </a:r>
            <a:br>
              <a:rPr lang="pl-PL" sz="1600" i="1" dirty="0"/>
            </a:br>
            <a:r>
              <a:rPr lang="pl-PL" sz="1600" dirty="0"/>
              <a:t>w ramach etapu oceny formalnej sprawdzane są: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b="1" dirty="0"/>
              <a:t>kryteria formalne (wspólne i specyficzne dla naboru) </a:t>
            </a:r>
            <a:r>
              <a:rPr lang="pl-PL" sz="1600" dirty="0"/>
              <a:t>- ocena: spełnia, nie spełnia, nie dotyczy,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b="1" dirty="0"/>
              <a:t>kryteria dostępu </a:t>
            </a:r>
            <a:r>
              <a:rPr lang="pl-PL" sz="1600" dirty="0"/>
              <a:t>- ocena: spełnia, nie spełnia, nie dotyczy.</a:t>
            </a:r>
          </a:p>
          <a:p>
            <a:pPr eaLnBrk="1" hangingPunct="1">
              <a:buNone/>
              <a:defRPr/>
            </a:pPr>
            <a:r>
              <a:rPr lang="pl-PL" sz="1800" b="1" i="1" dirty="0">
                <a:solidFill>
                  <a:srgbClr val="0070C0"/>
                </a:solidFill>
                <a:latin typeface="Calibri" pitchFamily="34" charset="0"/>
              </a:rPr>
              <a:t>Jeżeli projekt jest niezgodny z danym kryterium:</a:t>
            </a:r>
          </a:p>
          <a:p>
            <a:r>
              <a:rPr lang="pl-PL" sz="1600" dirty="0"/>
              <a:t>o ile tak wskazano w kryterium - dopuszcza się jednokrotne skierowanie projektu do poprawy/uzupełnienia w zakresie skutkującym jego spełnieniem. Niespełnienie kryterium po wezwaniu do uzupełnienia/poprawy skutkuje jego odrzuceniem (weryfikacja przy użyciu </a:t>
            </a:r>
            <a:r>
              <a:rPr lang="pl-PL" sz="1600" b="1" dirty="0"/>
              <a:t>karty oceny formalnej </a:t>
            </a:r>
            <a:r>
              <a:rPr lang="pl-PL" sz="1600" i="1" dirty="0"/>
              <a:t>część II b</a:t>
            </a:r>
            <a:r>
              <a:rPr lang="pl-PL" sz="1600" dirty="0"/>
              <a:t>);</a:t>
            </a:r>
          </a:p>
          <a:p>
            <a:r>
              <a:rPr lang="pl-PL" sz="1600" dirty="0"/>
              <a:t>zostaje oceniony negatywnie i </a:t>
            </a:r>
            <a:r>
              <a:rPr lang="pl-PL" sz="1600" b="1" dirty="0"/>
              <a:t>nie podlega dalszej ocenie.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/>
          </a:p>
          <a:p>
            <a:pPr algn="just" eaLnBrk="1" hangingPunct="1">
              <a:spcAft>
                <a:spcPts val="600"/>
              </a:spcAft>
              <a:defRPr/>
            </a:pPr>
            <a:endParaRPr lang="pl-PL" sz="1800" dirty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Ocena formalna</a:t>
            </a:r>
          </a:p>
        </p:txBody>
      </p:sp>
      <p:sp>
        <p:nvSpPr>
          <p:cNvPr id="8" name="Prostokąt 19">
            <a:extLst>
              <a:ext uri="{FF2B5EF4-FFF2-40B4-BE49-F238E27FC236}">
                <a16:creationId xmlns:a16="http://schemas.microsoft.com/office/drawing/2014/main" id="{318338A1-3C03-42F4-8EB9-4DB44C6F3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301208"/>
            <a:ext cx="8229600" cy="1293971"/>
          </a:xfrm>
          <a:prstGeom prst="roundRect">
            <a:avLst/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pl-P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defRPr/>
            </a:pPr>
            <a:r>
              <a:rPr lang="pl-PL" sz="1400" dirty="0"/>
              <a:t>Po zakończeniu etapu oceny: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pl-PL" sz="1400" dirty="0"/>
              <a:t>Lista projektów skierowanych do oceny merytorycznej (pozytywnych formalnie) </a:t>
            </a:r>
            <a:r>
              <a:rPr lang="pl-PL" sz="1400" dirty="0">
                <a:sym typeface="Wingdings"/>
              </a:rPr>
              <a:t> </a:t>
            </a:r>
            <a:r>
              <a:rPr lang="pl-PL" sz="1400" dirty="0">
                <a:hlinkClick r:id="rId3"/>
              </a:rPr>
              <a:t>www.rpo.dolnyslask.pl</a:t>
            </a:r>
            <a:endParaRPr lang="pl-PL" sz="14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pl-PL" sz="1400" dirty="0"/>
              <a:t>Do Wnioskodawców, których wniosek został oceniony negatywnie na tym etapie </a:t>
            </a:r>
            <a:r>
              <a:rPr lang="pl-PL" sz="1400" dirty="0">
                <a:sym typeface="Wingdings"/>
              </a:rPr>
              <a:t> pismo z wynikiem oceny</a:t>
            </a:r>
            <a:endParaRPr lang="pl-PL" sz="1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721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Ocena merytoryczna</a:t>
            </a: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 bwMode="auto">
          <a:xfrm>
            <a:off x="609600" y="1277144"/>
            <a:ext cx="82296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FAA26D3D-D897-4be2-8F04-BA451C77F1D7}"/>
          </a:extLst>
        </p:spPr>
        <p:txBody>
          <a:bodyPr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b="1" i="1" dirty="0">
              <a:solidFill>
                <a:srgbClr val="C105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>
              <a:solidFill>
                <a:srgbClr val="C105B8"/>
              </a:solidFill>
              <a:latin typeface="+mn-lt"/>
            </a:endParaRPr>
          </a:p>
          <a:p>
            <a:pPr marL="342900" indent="-342900" algn="just" eaLnBrk="1" fontAlgn="auto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pl-PL" dirty="0">
              <a:solidFill>
                <a:srgbClr val="C105B8"/>
              </a:solidFill>
              <a:latin typeface="+mn-lt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solidFill>
                  <a:srgbClr val="0070C0"/>
                </a:solidFill>
              </a:rPr>
              <a:t>Etap oceny merytorycznej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Ocena merytoryczna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5539"/>
            <a:ext cx="8229600" cy="2879526"/>
          </a:xfrm>
        </p:spPr>
        <p:txBody>
          <a:bodyPr>
            <a:normAutofit/>
          </a:bodyPr>
          <a:lstStyle/>
          <a:p>
            <a:pPr eaLnBrk="1" hangingPunct="1">
              <a:buNone/>
              <a:defRPr/>
            </a:pPr>
            <a:r>
              <a:rPr lang="pl-PL" sz="2000" b="1" i="1" dirty="0">
                <a:solidFill>
                  <a:srgbClr val="0070C0"/>
                </a:solidFill>
                <a:latin typeface="Calibri" pitchFamily="34" charset="0"/>
              </a:rPr>
              <a:t>Kto?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b="1" dirty="0"/>
              <a:t>Pracownik IOK (UMWD) – Ekspert  - </a:t>
            </a:r>
            <a:r>
              <a:rPr lang="pl-PL" sz="1600" dirty="0"/>
              <a:t>dwóch członków KOP, wybranych w drodze losowania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pl-PL" sz="1600" dirty="0"/>
          </a:p>
          <a:p>
            <a:pPr eaLnBrk="1" hangingPunct="1">
              <a:buNone/>
              <a:defRPr/>
            </a:pPr>
            <a:r>
              <a:rPr lang="pl-PL" sz="2000" b="1" i="1" dirty="0">
                <a:solidFill>
                  <a:srgbClr val="0070C0"/>
                </a:solidFill>
                <a:latin typeface="Calibri" pitchFamily="34" charset="0"/>
              </a:rPr>
              <a:t>Co jest sprawdzane?</a:t>
            </a: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l-PL" sz="1600" dirty="0"/>
              <a:t>Przy użyciu karty oceny merytorycznej sprawdzane są: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l-PL" sz="1600" b="1" dirty="0"/>
              <a:t>kryteria horyzontalne</a:t>
            </a:r>
            <a:r>
              <a:rPr lang="pl-PL" sz="1600" dirty="0"/>
              <a:t>;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l-PL" sz="1600" b="1" dirty="0"/>
              <a:t>ogólne kryteria merytoryczne (wspólne i specyficzne)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l-PL" sz="1600" b="1" dirty="0"/>
              <a:t>kryteria premiujące</a:t>
            </a:r>
            <a:endParaRPr lang="pl-PL" sz="1600" dirty="0"/>
          </a:p>
          <a:p>
            <a:pPr eaLnBrk="1" hangingPunct="1">
              <a:buFont typeface="Arial" pitchFamily="34" charset="0"/>
              <a:buNone/>
              <a:defRPr/>
            </a:pPr>
            <a:r>
              <a:rPr lang="pl-PL" sz="1800" b="1" u="sng" dirty="0">
                <a:solidFill>
                  <a:srgbClr val="339933"/>
                </a:solidFill>
              </a:rPr>
              <a:t>Możliwość skierowania projektu do negocjacji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u="sng" dirty="0">
              <a:solidFill>
                <a:srgbClr val="339933"/>
              </a:solidFill>
            </a:endParaRPr>
          </a:p>
        </p:txBody>
      </p:sp>
      <p:sp>
        <p:nvSpPr>
          <p:cNvPr id="7" name="Prostokąt 19">
            <a:extLst>
              <a:ext uri="{FF2B5EF4-FFF2-40B4-BE49-F238E27FC236}">
                <a16:creationId xmlns:a16="http://schemas.microsoft.com/office/drawing/2014/main" id="{A1C3E029-9923-452B-8B3F-FA3412554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526" y="4091902"/>
            <a:ext cx="8532948" cy="1502628"/>
          </a:xfrm>
          <a:prstGeom prst="roundRect">
            <a:avLst>
              <a:gd name="adj" fmla="val 20604"/>
            </a:avLst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pl-P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defRPr/>
            </a:pPr>
            <a:r>
              <a:rPr lang="pl-PL" sz="1600" dirty="0"/>
              <a:t>Po zakończeniu etapu oceny: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pl-PL" sz="1600" dirty="0"/>
              <a:t>Lista projektów skierowanych do etapu negocjacji (pozytywnych merytorycznie i skierowanych do negocjacji) </a:t>
            </a:r>
            <a:r>
              <a:rPr lang="pl-PL" sz="1600" dirty="0">
                <a:sym typeface="Wingdings"/>
              </a:rPr>
              <a:t> </a:t>
            </a:r>
            <a:r>
              <a:rPr lang="pl-PL" sz="1600" dirty="0">
                <a:hlinkClick r:id="rId4"/>
              </a:rPr>
              <a:t>www.rpo.dolnyslask.pl</a:t>
            </a:r>
            <a:endParaRPr lang="pl-PL" sz="1600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pl-PL" sz="1600" dirty="0"/>
              <a:t>Do Wnioskodawców, których wniosek został oceniony negatywnie na tym etapie </a:t>
            </a:r>
            <a:r>
              <a:rPr lang="pl-PL" sz="1600" dirty="0">
                <a:sym typeface="Wingdings"/>
              </a:rPr>
              <a:t> pismo </a:t>
            </a:r>
            <a:br>
              <a:rPr lang="pl-PL" sz="1600" dirty="0">
                <a:sym typeface="Wingdings"/>
              </a:rPr>
            </a:br>
            <a:r>
              <a:rPr lang="pl-PL" sz="1600" dirty="0">
                <a:sym typeface="Wingdings"/>
              </a:rPr>
              <a:t>z wynikiem oceny.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b="1" i="1" dirty="0">
              <a:solidFill>
                <a:srgbClr val="C105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fontAlgn="auto" hangingPunct="1">
              <a:spcAft>
                <a:spcPts val="600"/>
              </a:spcAft>
              <a:buFont typeface="Arial" pitchFamily="34" charset="0"/>
              <a:buNone/>
              <a:defRPr/>
            </a:pPr>
            <a:endParaRPr lang="pl-PL" sz="1800" dirty="0">
              <a:solidFill>
                <a:srgbClr val="C105B8"/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pl-PL" sz="4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Etap negocjacji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5399087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buFont typeface="Arial" pitchFamily="34" charset="0"/>
              <a:buNone/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  <a:p>
            <a:pPr algn="just" eaLnBrk="1" hangingPunct="1">
              <a:spcAft>
                <a:spcPts val="600"/>
              </a:spcAft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Negocjacje</a:t>
            </a:r>
          </a:p>
        </p:txBody>
      </p:sp>
      <p:sp>
        <p:nvSpPr>
          <p:cNvPr id="7" name="Prostokąt zaokrąglony 5">
            <a:extLst>
              <a:ext uri="{FF2B5EF4-FFF2-40B4-BE49-F238E27FC236}">
                <a16:creationId xmlns:a16="http://schemas.microsoft.com/office/drawing/2014/main" id="{3F2E9A9E-3905-4FBE-90A9-EB00D31CA68D}"/>
              </a:ext>
            </a:extLst>
          </p:cNvPr>
          <p:cNvSpPr/>
          <p:nvPr/>
        </p:nvSpPr>
        <p:spPr>
          <a:xfrm>
            <a:off x="508335" y="1757385"/>
            <a:ext cx="8198768" cy="346234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sz="2000" dirty="0"/>
              <a:t>Możliwość skierowania projektu do negocjacji wynika </a:t>
            </a:r>
            <a:r>
              <a:rPr lang="pl-PL" sz="2000" b="1" dirty="0"/>
              <a:t>z definicji danego kryterium merytorycznego lub horyzontalnego. </a:t>
            </a:r>
          </a:p>
          <a:p>
            <a:endParaRPr lang="pl-PL" sz="2000" b="1" dirty="0"/>
          </a:p>
          <a:p>
            <a:endParaRPr lang="pl-PL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dirty="0"/>
              <a:t>Negocjacjom podlegają wszystkie wnioski, które otrzymały pozytywny wynik oceny merytorycznej i zostały skierowane do negocjacji przez KOP.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5399087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buFont typeface="Arial" pitchFamily="34" charset="0"/>
              <a:buNone/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  <a:p>
            <a:pPr algn="just" eaLnBrk="1" hangingPunct="1">
              <a:spcAft>
                <a:spcPts val="600"/>
              </a:spcAft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Negocjacje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C4F96DB8-4B18-4C06-8538-06F1258D1B86}"/>
              </a:ext>
            </a:extLst>
          </p:cNvPr>
          <p:cNvSpPr/>
          <p:nvPr/>
        </p:nvSpPr>
        <p:spPr>
          <a:xfrm>
            <a:off x="395536" y="980728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tx2"/>
                </a:solidFill>
                <a:latin typeface="+mn-lt"/>
              </a:rPr>
              <a:t>Kto prowadzi negocjacje?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>
                <a:latin typeface="+mn-lt"/>
              </a:rPr>
              <a:t>Prowadzone są przez pracowników IOK (IZ) </a:t>
            </a:r>
            <a:r>
              <a:rPr lang="mr-IN" sz="1600" dirty="0">
                <a:latin typeface="+mn-lt"/>
              </a:rPr>
              <a:t>–</a:t>
            </a:r>
            <a:r>
              <a:rPr lang="pl-PL" sz="1600" dirty="0">
                <a:latin typeface="+mn-lt"/>
              </a:rPr>
              <a:t> członków KOP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latin typeface="+mn-lt"/>
            </a:endParaRPr>
          </a:p>
          <a:p>
            <a:pPr marL="0" lvl="6">
              <a:defRPr/>
            </a:pPr>
            <a:r>
              <a:rPr lang="pl-PL" sz="1600" b="1" dirty="0">
                <a:solidFill>
                  <a:schemeClr val="tx2"/>
                </a:solidFill>
              </a:rPr>
              <a:t>Co obejmują negocjacje?</a:t>
            </a:r>
          </a:p>
          <a:p>
            <a:pPr marL="0" lvl="6">
              <a:buFont typeface="Wingdings" pitchFamily="2" charset="2"/>
              <a:buChar char="ü"/>
              <a:defRPr/>
            </a:pPr>
            <a:r>
              <a:rPr lang="pl-PL" sz="1600" dirty="0"/>
              <a:t>wszystkie kwestie wskazane przez oceniających w kartach oceny, </a:t>
            </a:r>
          </a:p>
          <a:p>
            <a:pPr marL="0" lvl="6">
              <a:buFont typeface="Wingdings" pitchFamily="2" charset="2"/>
              <a:buChar char="ü"/>
              <a:defRPr/>
            </a:pPr>
            <a:r>
              <a:rPr lang="pl-PL" sz="1600" dirty="0"/>
              <a:t>ewentualne dodatkowe kwestie wskazane przez przewodniczącego KOP. </a:t>
            </a:r>
          </a:p>
          <a:p>
            <a:pPr marL="0" lvl="6">
              <a:defRPr/>
            </a:pPr>
            <a:endParaRPr lang="pl-PL" sz="1600" dirty="0"/>
          </a:p>
          <a:p>
            <a:pPr marL="0" lvl="6">
              <a:defRPr/>
            </a:pPr>
            <a:r>
              <a:rPr lang="pl-PL" sz="1600" b="1" dirty="0">
                <a:solidFill>
                  <a:schemeClr val="tx2"/>
                </a:solidFill>
              </a:rPr>
              <a:t>Jak przebiegają negocjacje?</a:t>
            </a:r>
          </a:p>
          <a:p>
            <a:pPr marL="0" lvl="6">
              <a:defRPr/>
            </a:pPr>
            <a:r>
              <a:rPr lang="pl-PL" sz="1600" dirty="0"/>
              <a:t>IOK przesyła w systemie SOWA wiadomość wraz ze skanem podpisanego pisma, zawierającego stanowisko negocjacyjne KOP, z kartami oceny obu oceniających, przy zachowaniu zasady anonimowości, wyłącznie do Wnioskodawców, których projekty skierowane zostały do etapu negocjacji.</a:t>
            </a:r>
          </a:p>
          <a:p>
            <a:pPr marL="0" lvl="6">
              <a:defRPr/>
            </a:pPr>
            <a:endParaRPr lang="pl-PL" sz="1600" b="1" dirty="0"/>
          </a:p>
          <a:p>
            <a:pPr marL="0" lvl="6">
              <a:defRPr/>
            </a:pPr>
            <a:r>
              <a:rPr lang="pl-PL" sz="1600" dirty="0"/>
              <a:t>Wnioskodawca w ciągu </a:t>
            </a:r>
            <a:r>
              <a:rPr lang="pl-PL" sz="1600" b="1" dirty="0"/>
              <a:t>7 dni kalendarzowych licząc od dnia następującego po dniu wysłania przez IOK w systemie SOWA pisma wzywającego do poprawy/uzupełnienia wniosku,</a:t>
            </a:r>
            <a:r>
              <a:rPr lang="pl-PL" sz="1600" dirty="0"/>
              <a:t> zobligowany jest do przesłania stanowiska negocjacyjnego wraz ze skorygowanym wnioskiem                w systemie SOWA. Stanowisko i skorygowany wniosek podlegają ocenie.</a:t>
            </a:r>
          </a:p>
          <a:p>
            <a:pPr marL="0" lvl="6">
              <a:defRPr/>
            </a:pPr>
            <a:endParaRPr lang="pl-PL" sz="1600" dirty="0"/>
          </a:p>
          <a:p>
            <a:pPr marL="0" lvl="6">
              <a:defRPr/>
            </a:pPr>
            <a:r>
              <a:rPr lang="pl-PL" sz="1600" dirty="0"/>
              <a:t>W ramach etapu negocjacji oceniane jest zerojedynkowe kryterium wyboru projektów w zakresie spełnienia warunków postawionych przez oceniających lub przewodniczącego KOP przy użyciu karty oceny negocjacji (KON).</a:t>
            </a:r>
            <a:endParaRPr lang="pl-PL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58055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5399087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buFont typeface="Arial" pitchFamily="34" charset="0"/>
              <a:buNone/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  <a:p>
            <a:pPr algn="just" eaLnBrk="1" hangingPunct="1">
              <a:spcAft>
                <a:spcPts val="600"/>
              </a:spcAft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Negocjacje</a:t>
            </a: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99547971-8AD8-4CA8-A515-30D2466222BD}"/>
              </a:ext>
            </a:extLst>
          </p:cNvPr>
          <p:cNvSpPr txBox="1">
            <a:spLocks/>
          </p:cNvSpPr>
          <p:nvPr/>
        </p:nvSpPr>
        <p:spPr bwMode="auto">
          <a:xfrm>
            <a:off x="323528" y="1196752"/>
            <a:ext cx="822960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pl-PL" sz="2000" b="1" dirty="0">
                <a:solidFill>
                  <a:schemeClr val="tx2"/>
                </a:solidFill>
              </a:rPr>
              <a:t>Kryterium spełnienia warunków postawionych przez KOP lub przewodniczącego KOP</a:t>
            </a:r>
            <a:endParaRPr lang="pl-PL" sz="2000" dirty="0"/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endParaRPr lang="pl-PL" sz="2000" dirty="0"/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pl-PL" sz="1800" dirty="0"/>
              <a:t>Ocena spełniania kryterium obejmuje weryfikację: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pl-PL" sz="1800" dirty="0"/>
              <a:t>1) Czy do wniosku zostały wprowadzone korekty, wskazane przez oceniających </a:t>
            </a:r>
            <a:br>
              <a:rPr lang="pl-PL" sz="1800" dirty="0"/>
            </a:br>
            <a:r>
              <a:rPr lang="pl-PL" sz="1800" dirty="0"/>
              <a:t>w kartach oceny projektu lub przez przewodniczącego KOP lub inne zmiany wynikające z ustaleń dokonanych podczas negocjacji,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pl-PL" sz="1800" dirty="0"/>
              <a:t>2) Czy KOP uzyskała od Wnioskodawcy/Beneficjenta informacje i wyjaśnienia, dotyczące określonych zapisów we wniosku, wskazanych przez oceniających </a:t>
            </a:r>
            <a:br>
              <a:rPr lang="pl-PL" sz="1800" dirty="0"/>
            </a:br>
            <a:r>
              <a:rPr lang="pl-PL" sz="1800" dirty="0"/>
              <a:t>w kartach oceny projektu lub przez przewodniczącego KOP,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pl-PL" sz="1800" dirty="0"/>
              <a:t>3) Czy do wniosku zostały wprowadzone inne zmiany niż wynikające z kart oceny projektu lub uwag przewodniczącego KOP lub ustaleń wynikających z procesu negocjacji.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endParaRPr lang="pl-PL" sz="18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pl-PL" sz="1800" dirty="0"/>
              <a:t>Udzielenie odpowiedzi: „TAK” na pytanie nr 1 i 2 oraz odpowiedzi „NIE” na pyt nr 3 oznacza spełnienie kryterium.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33840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5399087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buFont typeface="Arial" pitchFamily="34" charset="0"/>
              <a:buNone/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  <a:p>
            <a:pPr algn="just" eaLnBrk="1" hangingPunct="1">
              <a:spcAft>
                <a:spcPts val="600"/>
              </a:spcAft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Negocjacje</a:t>
            </a:r>
          </a:p>
        </p:txBody>
      </p:sp>
      <p:sp>
        <p:nvSpPr>
          <p:cNvPr id="4" name="Symbol zastępczy zawartości 1">
            <a:extLst>
              <a:ext uri="{FF2B5EF4-FFF2-40B4-BE49-F238E27FC236}">
                <a16:creationId xmlns:a16="http://schemas.microsoft.com/office/drawing/2014/main" id="{11A98AE2-830F-4B55-8E72-22C78B2E4A48}"/>
              </a:ext>
            </a:extLst>
          </p:cNvPr>
          <p:cNvSpPr txBox="1">
            <a:spLocks/>
          </p:cNvSpPr>
          <p:nvPr/>
        </p:nvSpPr>
        <p:spPr bwMode="auto">
          <a:xfrm>
            <a:off x="0" y="1556792"/>
            <a:ext cx="9144000" cy="499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pl-PL" sz="1600" dirty="0"/>
          </a:p>
          <a:p>
            <a:pPr marL="265113" indent="0">
              <a:buFont typeface="Arial" pitchFamily="34" charset="0"/>
              <a:buNone/>
            </a:pPr>
            <a:endParaRPr lang="pl-PL" sz="2000" dirty="0"/>
          </a:p>
          <a:p>
            <a:pPr marL="265113" indent="0">
              <a:buFont typeface="Arial" pitchFamily="34" charset="0"/>
              <a:buNone/>
            </a:pPr>
            <a:r>
              <a:rPr lang="pl-PL" sz="2000" dirty="0"/>
              <a:t>Kryterium jest obligatoryjnie stosowane jedynie w przypadku skierowania projektu do etapu negocjacji, jego spełnienie jest wówczas konieczne do otrzymania dofinansowania. </a:t>
            </a:r>
          </a:p>
          <a:p>
            <a:pPr marL="265113" indent="0">
              <a:buFont typeface="Arial" pitchFamily="34" charset="0"/>
              <a:buNone/>
            </a:pPr>
            <a:endParaRPr lang="pl-PL" sz="2000" dirty="0"/>
          </a:p>
          <a:p>
            <a:pPr marL="265113" indent="0">
              <a:buFont typeface="Arial" pitchFamily="34" charset="0"/>
              <a:buNone/>
            </a:pPr>
            <a:r>
              <a:rPr lang="pl-PL" sz="2000" dirty="0"/>
              <a:t>W ramach kryterium nie ma możliwości poprawy/uzupełnienia wniosku. </a:t>
            </a:r>
          </a:p>
          <a:p>
            <a:pPr marL="265113" indent="0">
              <a:buFont typeface="Arial" pitchFamily="34" charset="0"/>
              <a:buNone/>
            </a:pPr>
            <a:endParaRPr lang="pl-PL" sz="2000" dirty="0"/>
          </a:p>
          <a:p>
            <a:pPr marL="265113" indent="0">
              <a:buFont typeface="Arial" pitchFamily="34" charset="0"/>
              <a:buNone/>
            </a:pPr>
            <a:r>
              <a:rPr lang="pl-PL" sz="2000" dirty="0"/>
              <a:t>Ocena polega na przypisaniu wartości logicznej „tak” albo „nie” lub stwierdzeniu, że kryterium nie dotyczy danego projektu (w przypadku projektów, których nie skierowano do negocjacji). 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12566091-5F76-4E8F-8136-594268C8F7BC}"/>
              </a:ext>
            </a:extLst>
          </p:cNvPr>
          <p:cNvSpPr/>
          <p:nvPr/>
        </p:nvSpPr>
        <p:spPr>
          <a:xfrm>
            <a:off x="323528" y="908720"/>
            <a:ext cx="822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endParaRPr lang="pl-PL" sz="2000" b="1" dirty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pl-PL" sz="2000" b="1" dirty="0">
                <a:solidFill>
                  <a:schemeClr val="tx2"/>
                </a:solidFill>
              </a:rPr>
              <a:t>Kryterium spełnienia warunków postawionych przez KOP lub przewodniczącego KOP</a:t>
            </a:r>
          </a:p>
        </p:txBody>
      </p:sp>
    </p:spTree>
    <p:extLst>
      <p:ext uri="{BB962C8B-B14F-4D97-AF65-F5344CB8AC3E}">
        <p14:creationId xmlns:p14="http://schemas.microsoft.com/office/powerpoint/2010/main" val="24719114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5399087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buFont typeface="Arial" pitchFamily="34" charset="0"/>
              <a:buNone/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  <a:p>
            <a:pPr algn="just" eaLnBrk="1" hangingPunct="1">
              <a:spcAft>
                <a:spcPts val="600"/>
              </a:spcAft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Negocjacje</a:t>
            </a:r>
          </a:p>
        </p:txBody>
      </p:sp>
      <p:sp>
        <p:nvSpPr>
          <p:cNvPr id="7" name="Prostokąt zaokrąglony 6">
            <a:extLst>
              <a:ext uri="{FF2B5EF4-FFF2-40B4-BE49-F238E27FC236}">
                <a16:creationId xmlns:a16="http://schemas.microsoft.com/office/drawing/2014/main" id="{44836E7D-C6CD-4138-B63F-0329FC35A682}"/>
              </a:ext>
            </a:extLst>
          </p:cNvPr>
          <p:cNvSpPr/>
          <p:nvPr/>
        </p:nvSpPr>
        <p:spPr>
          <a:xfrm>
            <a:off x="488032" y="1268760"/>
            <a:ext cx="8198768" cy="388843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sz="20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pl-PL" sz="2000" b="1" dirty="0">
                <a:solidFill>
                  <a:schemeClr val="tx1"/>
                </a:solidFill>
              </a:rPr>
              <a:t>Niespełnienie zerojedynkowego kryterium w zakresie</a:t>
            </a:r>
          </a:p>
          <a:p>
            <a:pPr algn="ctr" eaLnBrk="1" hangingPunct="1">
              <a:defRPr/>
            </a:pPr>
            <a:r>
              <a:rPr lang="pl-PL" sz="2000" b="1" dirty="0">
                <a:solidFill>
                  <a:schemeClr val="tx1"/>
                </a:solidFill>
              </a:rPr>
              <a:t> spełnienia warunków postawionych przez KOP lub przewodniczącego KOP - negatywny wynik negocjacji</a:t>
            </a:r>
          </a:p>
          <a:p>
            <a:pPr algn="ctr" eaLnBrk="1" hangingPunct="1">
              <a:defRPr/>
            </a:pPr>
            <a:endParaRPr lang="pl-PL" sz="2000" b="1" dirty="0">
              <a:solidFill>
                <a:schemeClr val="tx1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Jeśli Wnioskodawca nie wprowadza wskazanych przez oceniających lub przewodniczącego korekt </a:t>
            </a:r>
            <a:r>
              <a:rPr lang="pl-PL" dirty="0"/>
              <a:t>lub innych zmian, wynikających z ustaleń dokonanych podczas negocjacji </a:t>
            </a:r>
            <a:r>
              <a:rPr lang="pl-PL" dirty="0">
                <a:solidFill>
                  <a:schemeClr val="tx1"/>
                </a:solidFill>
              </a:rPr>
              <a:t>lub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tx1"/>
                </a:solidFill>
              </a:rPr>
              <a:t> KOP nie uzyskała od Wnioskodawcy uzasadnień, dotyczących zapisów we wniosku, wskazanych przez oceniających lub przewodniczącego KOP lub przekazane uzasadnienia nie zostaną zaakceptowane przez KOP lub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tx1"/>
                </a:solidFill>
              </a:rPr>
              <a:t> Do wniosku zostaną wprowadzone inne zmiany aniżeli wynikające z kart oceny lub uwag przewodniczącego KOP lub ustaleń wynikających z procesu negocjacji.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pl-PL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pl-PL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905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  <a:ln>
            <a:noFill/>
          </a:ln>
        </p:spPr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>
              <a:ln>
                <a:solidFill>
                  <a:schemeClr val="tx1"/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Jak poprawnie złożyć wniosek?</a:t>
            </a:r>
          </a:p>
        </p:txBody>
      </p:sp>
    </p:spTree>
    <p:extLst>
      <p:ext uri="{BB962C8B-B14F-4D97-AF65-F5344CB8AC3E}">
        <p14:creationId xmlns:p14="http://schemas.microsoft.com/office/powerpoint/2010/main" val="8047316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ole tekstowe 9"/>
          <p:cNvSpPr txBox="1">
            <a:spLocks noChangeArrowheads="1"/>
          </p:cNvSpPr>
          <p:nvPr/>
        </p:nvSpPr>
        <p:spPr bwMode="auto">
          <a:xfrm>
            <a:off x="2484438" y="5805488"/>
            <a:ext cx="4318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altLang="pl-PL" sz="1500" b="1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8538" y="908050"/>
            <a:ext cx="56880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2988" y="4797425"/>
            <a:ext cx="23526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363" y="4797425"/>
            <a:ext cx="37433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Tytuł 6"/>
          <p:cNvSpPr txBox="1">
            <a:spLocks/>
          </p:cNvSpPr>
          <p:nvPr/>
        </p:nvSpPr>
        <p:spPr>
          <a:xfrm>
            <a:off x="0" y="-171400"/>
            <a:ext cx="9144000" cy="1440160"/>
          </a:xfrm>
          <a:prstGeom prst="rect">
            <a:avLst/>
          </a:prstGeom>
          <a:ln>
            <a:noFill/>
          </a:ln>
        </p:spPr>
        <p:txBody>
          <a:bodyPr anchor="ctr"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</a:rPr>
              <a:t>Ostateczna i wiążąca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</a:rPr>
              <a:t>ocena projekt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421482722"/>
              </p:ext>
            </p:extLst>
          </p:nvPr>
        </p:nvGraphicFramePr>
        <p:xfrm>
          <a:off x="0" y="1124744"/>
          <a:ext cx="91440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Prostokąt zaokrąglony 13"/>
          <p:cNvSpPr/>
          <p:nvPr/>
        </p:nvSpPr>
        <p:spPr>
          <a:xfrm>
            <a:off x="107504" y="5013176"/>
            <a:ext cx="8928992" cy="151216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tx1"/>
                </a:solidFill>
              </a:rPr>
              <a:t>Dofinansowanie może otrzymać jedynie projekt, który spełnia wszystkie kryteria obligatoryjne, w tym kryterium negocjacji oraz otrzymał </a:t>
            </a:r>
            <a:r>
              <a:rPr lang="pl-PL" b="1" dirty="0">
                <a:solidFill>
                  <a:srgbClr val="C00000"/>
                </a:solidFill>
              </a:rPr>
              <a:t>co najmniej 60 punktów ogółem oraz 60% punktów </a:t>
            </a:r>
            <a:r>
              <a:rPr lang="pl-PL" dirty="0">
                <a:solidFill>
                  <a:schemeClr val="tx1"/>
                </a:solidFill>
              </a:rPr>
              <a:t>w każdej części oceny merytorycznej wyliczonych na podstawie średniej arytmetycznej z ocen dwóch oceniających.</a:t>
            </a:r>
            <a:endParaRPr lang="pl-PL" strike="sngStri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ole tekstowe 9"/>
          <p:cNvSpPr txBox="1">
            <a:spLocks noChangeArrowheads="1"/>
          </p:cNvSpPr>
          <p:nvPr/>
        </p:nvSpPr>
        <p:spPr bwMode="auto">
          <a:xfrm>
            <a:off x="2484438" y="5805488"/>
            <a:ext cx="4318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altLang="pl-PL" sz="1500" b="1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8538" y="908050"/>
            <a:ext cx="56880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363" y="4797425"/>
            <a:ext cx="37433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-13315" y="362653"/>
            <a:ext cx="4895850" cy="600824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</a:rPr>
              <a:t>Rozstrzygnięcie konkursu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5670339" y="1693216"/>
            <a:ext cx="3420888" cy="17937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3200" b="1" dirty="0">
                <a:solidFill>
                  <a:srgbClr val="C105B8"/>
                </a:solidFill>
              </a:rPr>
              <a:t>Rozstrzygnięcie konkursu</a:t>
            </a:r>
            <a:endParaRPr lang="pl-PL" sz="3200" dirty="0">
              <a:solidFill>
                <a:srgbClr val="C105B8"/>
              </a:solidFill>
            </a:endParaRPr>
          </a:p>
        </p:txBody>
      </p:sp>
      <p:sp>
        <p:nvSpPr>
          <p:cNvPr id="16" name="Równa się 15"/>
          <p:cNvSpPr/>
          <p:nvPr/>
        </p:nvSpPr>
        <p:spPr>
          <a:xfrm>
            <a:off x="4751735" y="2246651"/>
            <a:ext cx="918604" cy="734339"/>
          </a:xfrm>
          <a:prstGeom prst="mathEqual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srgbClr val="339933"/>
              </a:solidFill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71381" y="1413906"/>
            <a:ext cx="4536338" cy="27351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sz="2000" b="1" dirty="0">
                <a:solidFill>
                  <a:schemeClr val="tx1"/>
                </a:solidFill>
              </a:rPr>
              <a:t>Zatwierdzenie listy wszystkich ocenionych projektów przez </a:t>
            </a:r>
          </a:p>
          <a:p>
            <a:pPr algn="ctr">
              <a:defRPr/>
            </a:pPr>
            <a:r>
              <a:rPr lang="pl-PL" sz="2000" b="1" dirty="0">
                <a:solidFill>
                  <a:schemeClr val="tx2">
                    <a:lumMod val="75000"/>
                  </a:schemeClr>
                </a:solidFill>
              </a:rPr>
              <a:t>Zarząd Województwa Dolnośląskiego</a:t>
            </a:r>
          </a:p>
          <a:p>
            <a:pPr algn="ctr">
              <a:defRPr/>
            </a:pPr>
            <a:endParaRPr lang="pl-PL" b="1" dirty="0">
              <a:ln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Prostokąt 19"/>
          <p:cNvSpPr>
            <a:spLocks noChangeArrowheads="1"/>
          </p:cNvSpPr>
          <p:nvPr/>
        </p:nvSpPr>
        <p:spPr bwMode="auto">
          <a:xfrm>
            <a:off x="2015716" y="4576119"/>
            <a:ext cx="5256584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600" b="1" dirty="0">
                <a:hlinkClick r:id="rId3"/>
              </a:rPr>
              <a:t>www.rpo.dolnyslask.pl</a:t>
            </a:r>
            <a:endParaRPr lang="pl-PL" sz="1600" b="1" dirty="0">
              <a:solidFill>
                <a:srgbClr val="0000FF"/>
              </a:solidFill>
            </a:endParaRPr>
          </a:p>
          <a:p>
            <a:pPr algn="ctr">
              <a:defRPr/>
            </a:pPr>
            <a:r>
              <a:rPr lang="pl-PL" sz="1600" b="1" dirty="0">
                <a:latin typeface="+mn-lt"/>
              </a:rPr>
              <a:t>Lista projektów, które uzyskały wymaganą liczbę punktów, </a:t>
            </a:r>
            <a:br>
              <a:rPr lang="pl-PL" sz="1600" b="1" dirty="0">
                <a:latin typeface="+mn-lt"/>
              </a:rPr>
            </a:br>
            <a:r>
              <a:rPr lang="pl-PL" sz="1600" b="1" dirty="0">
                <a:latin typeface="+mn-lt"/>
              </a:rPr>
              <a:t>z wyróżnieniem projektów wybranych do dofinansowania - nie później niż 7 dni od dnia rozstrzygnięcia konkursu </a:t>
            </a:r>
            <a:br>
              <a:rPr lang="pl-PL" sz="1600" b="1" dirty="0">
                <a:latin typeface="+mn-lt"/>
              </a:rPr>
            </a:br>
            <a:r>
              <a:rPr lang="pl-PL" sz="1600" b="1" dirty="0">
                <a:latin typeface="+mn-lt"/>
              </a:rPr>
              <a:t>Pismo z wynikami oceny (od negatywnego wyniku oceny przysługuje protest w rozumieniu rozdz. 15 ustawy)</a:t>
            </a:r>
            <a:endParaRPr lang="pl-PL" sz="1600" b="1" dirty="0"/>
          </a:p>
        </p:txBody>
      </p:sp>
      <p:sp>
        <p:nvSpPr>
          <p:cNvPr id="19" name="Strzałka w dół 18"/>
          <p:cNvSpPr/>
          <p:nvPr/>
        </p:nvSpPr>
        <p:spPr>
          <a:xfrm>
            <a:off x="4644008" y="4365104"/>
            <a:ext cx="144016" cy="288032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ole tekstowe 9"/>
          <p:cNvSpPr txBox="1">
            <a:spLocks noChangeArrowheads="1"/>
          </p:cNvSpPr>
          <p:nvPr/>
        </p:nvSpPr>
        <p:spPr bwMode="auto">
          <a:xfrm>
            <a:off x="2484438" y="5805488"/>
            <a:ext cx="4318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altLang="pl-PL" sz="1500" b="1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8538" y="908050"/>
            <a:ext cx="56880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363" y="4797425"/>
            <a:ext cx="37433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0" y="0"/>
            <a:ext cx="7451725" cy="91440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eaLnBrk="1" hangingPunct="1">
              <a:defRPr/>
            </a:pPr>
            <a:r>
              <a:rPr lang="pl-PL" sz="3200" b="1" dirty="0">
                <a:solidFill>
                  <a:schemeClr val="tx2"/>
                </a:solidFill>
              </a:rPr>
              <a:t>Lista ocenionych projektów</a:t>
            </a:r>
            <a:endParaRPr lang="pl-PL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Symbol zastępczy zawartości 2">
            <a:extLst>
              <a:ext uri="{FF2B5EF4-FFF2-40B4-BE49-F238E27FC236}">
                <a16:creationId xmlns:a16="http://schemas.microsoft.com/office/drawing/2014/main" id="{73D8AAB7-7B4B-4D2B-BB64-8ABDA8F1B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400600"/>
          </a:xfrm>
        </p:spPr>
        <p:txBody>
          <a:bodyPr>
            <a:normAutofit lnSpcReduction="10000"/>
          </a:bodyPr>
          <a:lstStyle/>
          <a:p>
            <a:pPr marL="342900" lvl="3" indent="-342900" algn="just">
              <a:spcAft>
                <a:spcPts val="600"/>
              </a:spcAft>
              <a:buNone/>
            </a:pPr>
            <a:r>
              <a:rPr lang="pl-PL" sz="2400" b="1" dirty="0">
                <a:solidFill>
                  <a:schemeClr val="tx2"/>
                </a:solidFill>
              </a:rPr>
              <a:t>Lista wszystkich projektów, które podlegały ocenie</a:t>
            </a:r>
          </a:p>
          <a:p>
            <a:pPr marL="0" lvl="3">
              <a:buFont typeface="Wingdings" pitchFamily="2" charset="2"/>
              <a:buChar char="ü"/>
            </a:pPr>
            <a:r>
              <a:rPr lang="pl-PL" sz="1600" dirty="0"/>
              <a:t>o kolejności projektów na liście decyduje liczba punktów przyznana danemu projektowi; </a:t>
            </a:r>
          </a:p>
          <a:p>
            <a:pPr marL="0" lvl="3">
              <a:buFont typeface="Wingdings" pitchFamily="2" charset="2"/>
              <a:buChar char="ü"/>
            </a:pPr>
            <a:r>
              <a:rPr lang="pl-PL" sz="1600" dirty="0"/>
              <a:t>w przypadku dwóch lub więcej projektów o równej ogólnej liczbie punktów, wyższe miejsce na liście otrzymuje ten, który uzyskał wyższą liczbę punktów za kryteria rozstrzygające, określone we właściwym Planie działania; </a:t>
            </a:r>
            <a:endParaRPr lang="pl-PL" sz="1600" strike="sngStrike" dirty="0"/>
          </a:p>
          <a:p>
            <a:pPr marL="0" lvl="3">
              <a:buFont typeface="Wingdings" pitchFamily="2" charset="2"/>
              <a:buChar char="ü"/>
            </a:pPr>
            <a:r>
              <a:rPr lang="pl-PL" sz="1600" dirty="0"/>
              <a:t>gdy wnioski uzyskały taką samą ogólną liczbę punktów oraz taką samą liczbę punktów za spełnienie określonego kryterium, o kolejności na liście decyduje wynik komisyjnego losowania, w którym uczestniczy min. 3 członków KOP, w tym przewodniczący oraz, o ile wyrażą chęć, przedstawiciele Projektodawców, których wnioski będą losowane. </a:t>
            </a:r>
          </a:p>
          <a:p>
            <a:pPr marL="0" lvl="3" indent="0">
              <a:buNone/>
            </a:pPr>
            <a:endParaRPr lang="pl-PL" sz="1600" dirty="0"/>
          </a:p>
          <a:p>
            <a:pPr marL="0" lvl="3">
              <a:buNone/>
            </a:pPr>
            <a:r>
              <a:rPr lang="pl-PL" sz="2400" b="1" dirty="0">
                <a:solidFill>
                  <a:schemeClr val="tx2"/>
                </a:solidFill>
              </a:rPr>
              <a:t>Negatywna ocena</a:t>
            </a:r>
          </a:p>
          <a:p>
            <a:pPr marL="0" lvl="3">
              <a:buNone/>
            </a:pPr>
            <a:r>
              <a:rPr lang="pl-PL" sz="1600" dirty="0"/>
              <a:t>Zgodnie z art. 53 ust. 2 ustawy, negatywną oceną jest ocena w zakresie spełniania przez projekt kryteriów wyboru projektów, w ramach której: </a:t>
            </a:r>
          </a:p>
          <a:p>
            <a:pPr lvl="0">
              <a:buFont typeface="Wingdings" pitchFamily="2" charset="2"/>
              <a:buChar char="ü"/>
            </a:pPr>
            <a:r>
              <a:rPr lang="pl-PL" sz="1600" dirty="0"/>
              <a:t>projekt nie uzyskał wymaganej liczby punktów lub nie spełnił kryteriów wyboru projektów, na skutek czego nie może zostać wybrany do dofinansowania albo skierowany do kolejnego etapu oceny, </a:t>
            </a:r>
          </a:p>
          <a:p>
            <a:pPr lvl="0">
              <a:buFont typeface="Wingdings" pitchFamily="2" charset="2"/>
              <a:buChar char="ü"/>
            </a:pPr>
            <a:r>
              <a:rPr lang="pl-PL" sz="1600" dirty="0"/>
              <a:t>projekt uzyskał wymaganą liczbę punktów lub spełnił kryteria wyboru projektów, jednak kwota przeznaczona na dofinansowanie projektów w konkursie nie wystarcza na wybranie go do dofinansowania.</a:t>
            </a:r>
          </a:p>
          <a:p>
            <a:pPr algn="ctr">
              <a:buNone/>
            </a:pPr>
            <a:endParaRPr lang="pl-PL" sz="28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776291783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Najczęściej pojawiające się błędy i wskazówki, </a:t>
            </a: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jak ich uniknąć</a:t>
            </a:r>
          </a:p>
        </p:txBody>
      </p:sp>
    </p:spTree>
    <p:extLst>
      <p:ext uri="{BB962C8B-B14F-4D97-AF65-F5344CB8AC3E}">
        <p14:creationId xmlns:p14="http://schemas.microsoft.com/office/powerpoint/2010/main" val="38390513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183224" y="908720"/>
            <a:ext cx="47079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pl-PL" sz="3200" b="1" dirty="0">
                <a:solidFill>
                  <a:srgbClr val="0070C0"/>
                </a:solidFill>
              </a:rPr>
              <a:t>Obowiązujące  dokumenty</a:t>
            </a:r>
            <a:endParaRPr lang="pl-PL" sz="3200" dirty="0">
              <a:solidFill>
                <a:srgbClr val="0070C0"/>
              </a:solidFill>
            </a:endParaRPr>
          </a:p>
        </p:txBody>
      </p:sp>
      <p:sp>
        <p:nvSpPr>
          <p:cNvPr id="6" name="Prostokąt 7"/>
          <p:cNvSpPr>
            <a:spLocks noChangeArrowheads="1"/>
          </p:cNvSpPr>
          <p:nvPr/>
        </p:nvSpPr>
        <p:spPr bwMode="auto">
          <a:xfrm>
            <a:off x="323528" y="1988840"/>
            <a:ext cx="8489255" cy="417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>
              <a:spcBef>
                <a:spcPct val="0"/>
              </a:spcBef>
              <a:buFont typeface="Wingdings" pitchFamily="2" charset="2"/>
              <a:buChar char="§"/>
            </a:pPr>
            <a:r>
              <a:rPr lang="pl-PL" altLang="pl-PL" sz="1800" b="1" dirty="0"/>
              <a:t>Regulamin konkursu – poddziałanie 10.1.1 </a:t>
            </a:r>
            <a:r>
              <a:rPr lang="pl-PL" altLang="pl-PL" sz="1800" dirty="0"/>
              <a:t>z załącznikami, które </a:t>
            </a:r>
            <a:r>
              <a:rPr lang="pl-PL" sz="1800" dirty="0"/>
              <a:t>zawierają wykaz kluczowych warunków, jakie musi spełnić wniosek, aby otrzymać dofinansowanie m.in.:</a:t>
            </a:r>
          </a:p>
          <a:p>
            <a:pPr marL="1028700" lvl="1">
              <a:spcBef>
                <a:spcPct val="0"/>
              </a:spcBef>
            </a:pPr>
            <a:r>
              <a:rPr lang="pl-PL" sz="1600" dirty="0"/>
              <a:t>Załącznik nr 1: Kryteria wyboru projektów, </a:t>
            </a:r>
          </a:p>
          <a:p>
            <a:pPr marL="1028700" lvl="1">
              <a:spcBef>
                <a:spcPct val="0"/>
              </a:spcBef>
            </a:pPr>
            <a:r>
              <a:rPr lang="pl-PL" sz="1600" dirty="0"/>
              <a:t>Załącznik nr 2: Lista wskaźników na poziomie projektu,</a:t>
            </a:r>
          </a:p>
          <a:p>
            <a:pPr marL="1028700" lvl="1">
              <a:spcBef>
                <a:spcPct val="0"/>
              </a:spcBef>
            </a:pPr>
            <a:r>
              <a:rPr lang="pl-PL" altLang="pl-PL" sz="1600" dirty="0"/>
              <a:t>Załącznik nr 4: Standardy realizacji wybranych form wsparcia w ramach Działania 10.1 RPO WD 2014-2020</a:t>
            </a:r>
            <a:r>
              <a:rPr lang="pl-PL" altLang="pl-PL" sz="1400" dirty="0"/>
              <a:t>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1800" dirty="0"/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pl-PL" altLang="pl-PL" sz="1800" b="1" dirty="0"/>
              <a:t>  Instrukcja wypełniania wniosku o dofinansowanie projektu w ramach RPO WD 2014 -               2020 </a:t>
            </a:r>
            <a:r>
              <a:rPr lang="pl-PL" altLang="pl-PL" sz="1800" dirty="0"/>
              <a:t>– wersja 1.6</a:t>
            </a:r>
          </a:p>
          <a:p>
            <a:pPr>
              <a:spcBef>
                <a:spcPct val="0"/>
              </a:spcBef>
              <a:buNone/>
            </a:pPr>
            <a:endParaRPr lang="pl-PL" altLang="pl-PL" sz="1800" dirty="0"/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pl-PL" altLang="pl-PL" sz="1800" dirty="0"/>
              <a:t> obowiązujące wytyczne, przepisy prawa (wskazane w Regulaminie konkursu).</a:t>
            </a:r>
          </a:p>
          <a:p>
            <a:pPr marL="285750" indent="-285750">
              <a:spcBef>
                <a:spcPct val="0"/>
              </a:spcBef>
            </a:pPr>
            <a:endParaRPr lang="pl-PL" altLang="pl-PL" sz="1800" dirty="0"/>
          </a:p>
          <a:p>
            <a:pPr>
              <a:spcBef>
                <a:spcPct val="0"/>
              </a:spcBef>
              <a:buNone/>
            </a:pPr>
            <a:endParaRPr lang="pl-PL" altLang="pl-PL" sz="1800" dirty="0"/>
          </a:p>
          <a:p>
            <a:pPr>
              <a:spcBef>
                <a:spcPct val="0"/>
              </a:spcBef>
              <a:buNone/>
            </a:pPr>
            <a:endParaRPr lang="pl-PL" altLang="pl-PL" sz="1800" dirty="0"/>
          </a:p>
        </p:txBody>
      </p:sp>
      <p:sp>
        <p:nvSpPr>
          <p:cNvPr id="8" name="Prostokąt 7"/>
          <p:cNvSpPr/>
          <p:nvPr/>
        </p:nvSpPr>
        <p:spPr>
          <a:xfrm>
            <a:off x="189414" y="5878961"/>
            <a:ext cx="8757481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800" b="1" i="1" dirty="0" err="1">
                <a:solidFill>
                  <a:srgbClr val="C00000"/>
                </a:solidFill>
                <a:hlinkClick r:id="rId3"/>
              </a:rPr>
              <a:t>www.rpo.dolnyslask.pl</a:t>
            </a:r>
            <a:endParaRPr lang="pl-PL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4414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ymbol zastępczy zawartości 3"/>
          <p:cNvSpPr txBox="1">
            <a:spLocks/>
          </p:cNvSpPr>
          <p:nvPr/>
        </p:nvSpPr>
        <p:spPr bwMode="auto">
          <a:xfrm>
            <a:off x="611560" y="1268760"/>
            <a:ext cx="8229600" cy="374441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None/>
              <a:defRPr/>
            </a:pPr>
            <a:r>
              <a:rPr lang="pl-PL" sz="2400" dirty="0">
                <a:solidFill>
                  <a:schemeClr val="accent1">
                    <a:lumMod val="75000"/>
                  </a:schemeClr>
                </a:solidFill>
              </a:rPr>
              <a:t>Najczęstsze błędy na etapie oceny formalnej w zakresie: </a:t>
            </a:r>
          </a:p>
          <a:p>
            <a:pPr>
              <a:buClr>
                <a:srgbClr val="C00000"/>
              </a:buClr>
              <a:defRPr/>
            </a:pPr>
            <a:r>
              <a:rPr lang="pl-PL" sz="2400" dirty="0">
                <a:solidFill>
                  <a:schemeClr val="accent1">
                    <a:lumMod val="75000"/>
                  </a:schemeClr>
                </a:solidFill>
              </a:rPr>
              <a:t>	kryteriów formalnych  </a:t>
            </a:r>
          </a:p>
          <a:p>
            <a:pPr>
              <a:buClr>
                <a:srgbClr val="C00000"/>
              </a:buClr>
              <a:defRPr/>
            </a:pPr>
            <a:r>
              <a:rPr lang="pl-PL" sz="2400" dirty="0">
                <a:solidFill>
                  <a:schemeClr val="accent1">
                    <a:lumMod val="75000"/>
                  </a:schemeClr>
                </a:solidFill>
              </a:rPr>
              <a:t>	kryteriów dostępu</a:t>
            </a:r>
          </a:p>
          <a:p>
            <a:pPr>
              <a:buClr>
                <a:srgbClr val="C00000"/>
              </a:buClr>
              <a:defRPr/>
            </a:pPr>
            <a:endParaRPr lang="pl-PL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rgbClr val="C00000"/>
              </a:buClr>
              <a:defRPr/>
            </a:pPr>
            <a:endParaRPr lang="pl-PL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Clr>
                <a:srgbClr val="C00000"/>
              </a:buClr>
              <a:defRPr/>
            </a:pPr>
            <a:r>
              <a:rPr lang="pl-PL" sz="2400" dirty="0">
                <a:solidFill>
                  <a:schemeClr val="accent1">
                    <a:lumMod val="75000"/>
                  </a:schemeClr>
                </a:solidFill>
              </a:rPr>
              <a:t>W definicji kryterium podano informację o ewentualnej możliwości korekty wniosku.</a:t>
            </a:r>
          </a:p>
        </p:txBody>
      </p:sp>
      <p:sp>
        <p:nvSpPr>
          <p:cNvPr id="7" name="Mnożenie 6"/>
          <p:cNvSpPr/>
          <p:nvPr/>
        </p:nvSpPr>
        <p:spPr>
          <a:xfrm>
            <a:off x="1187624" y="2314398"/>
            <a:ext cx="504056" cy="288032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Mnożenie 7"/>
          <p:cNvSpPr/>
          <p:nvPr/>
        </p:nvSpPr>
        <p:spPr>
          <a:xfrm>
            <a:off x="1187624" y="2662606"/>
            <a:ext cx="504056" cy="288032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496944" cy="504056"/>
          </a:xfrm>
        </p:spPr>
        <p:txBody>
          <a:bodyPr/>
          <a:lstStyle/>
          <a:p>
            <a:pPr>
              <a:defRPr/>
            </a:pPr>
            <a:b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</a:b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KRYTERIUM UPROSZCZONYCH METOD ROZLICZANIA WYDATKÓW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323528" y="4630201"/>
            <a:ext cx="8496944" cy="1921279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503548" y="4797154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/>
              <a:t>Równowartość 100 000 euro jest podana w Regulaminie konkursu. </a:t>
            </a:r>
          </a:p>
          <a:p>
            <a:pPr marL="285750" indent="-285750">
              <a:buClr>
                <a:srgbClr val="008000"/>
              </a:buClr>
              <a:buSzPct val="200000"/>
            </a:pPr>
            <a:r>
              <a:rPr lang="pl-PL" dirty="0"/>
              <a:t>Należy uzupełnić punkty we wniosku, m.in.: 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dirty="0"/>
              <a:t>3.1.2 wskaźniki (wskaźniki projektowe)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dirty="0"/>
              <a:t>4.1 zadania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dirty="0"/>
              <a:t>4.2 kwoty ryczałtowe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dirty="0"/>
              <a:t>7.11 uzasadnienie</a:t>
            </a:r>
          </a:p>
        </p:txBody>
      </p:sp>
      <p:sp>
        <p:nvSpPr>
          <p:cNvPr id="10" name="Prostokąt zaokrąglony 3">
            <a:extLst>
              <a:ext uri="{FF2B5EF4-FFF2-40B4-BE49-F238E27FC236}">
                <a16:creationId xmlns:a16="http://schemas.microsoft.com/office/drawing/2014/main" id="{B9F104DC-16C7-4763-BC09-1552B1481537}"/>
              </a:ext>
            </a:extLst>
          </p:cNvPr>
          <p:cNvSpPr/>
          <p:nvPr/>
        </p:nvSpPr>
        <p:spPr>
          <a:xfrm>
            <a:off x="323528" y="1916833"/>
            <a:ext cx="8496944" cy="249718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accent2">
                  <a:lumMod val="75000"/>
                </a:schemeClr>
              </a:buClr>
              <a:buSzPct val="200000"/>
              <a:buFont typeface="Wingdings 2" pitchFamily="18" charset="2"/>
              <a:buChar char=""/>
            </a:pPr>
            <a:r>
              <a:rPr lang="pl-PL" dirty="0">
                <a:solidFill>
                  <a:schemeClr val="tx1"/>
                </a:solidFill>
              </a:rPr>
              <a:t>W projekcie, w którym wartość wkładu publicznego (środków publicznych) nie przekracza 100 000 EUR </a:t>
            </a:r>
            <a:r>
              <a:rPr lang="pl-PL" b="1" dirty="0">
                <a:solidFill>
                  <a:schemeClr val="tx1"/>
                </a:solidFill>
              </a:rPr>
              <a:t>nie zastosowano kwot ryczałtowych</a:t>
            </a:r>
            <a:r>
              <a:rPr lang="pl-PL" dirty="0">
                <a:solidFill>
                  <a:schemeClr val="tx1"/>
                </a:solidFill>
              </a:rPr>
              <a:t>, o których mowa 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w Wytycznych w zakresie kwalifikowalności wydatków w zakresie Europejskiego Funduszu Rozwoju Regionalnego, Europejskiego Funduszu Społecznego oraz Funduszu Spójności na lata 2014-2020 </a:t>
            </a:r>
            <a:r>
              <a:rPr lang="pl-PL" dirty="0"/>
              <a:t> </a:t>
            </a:r>
          </a:p>
          <a:p>
            <a:pPr>
              <a:buClr>
                <a:schemeClr val="accent2">
                  <a:lumMod val="75000"/>
                </a:schemeClr>
              </a:buClr>
              <a:buSzPct val="200000"/>
            </a:pPr>
            <a:endParaRPr lang="pl-PL" dirty="0"/>
          </a:p>
          <a:p>
            <a:pPr>
              <a:buClr>
                <a:schemeClr val="accent2">
                  <a:lumMod val="75000"/>
                </a:schemeClr>
              </a:buClr>
              <a:buSzPct val="200000"/>
              <a:buFont typeface="Wingdings 2" pitchFamily="18" charset="2"/>
              <a:buChar char=""/>
            </a:pPr>
            <a:r>
              <a:rPr lang="pl-PL" dirty="0">
                <a:solidFill>
                  <a:schemeClr val="tx1"/>
                </a:solidFill>
              </a:rPr>
              <a:t>W projekcie, w którym wartość wkładu publicznego przekracza 100 000 EUR, </a:t>
            </a:r>
            <a:r>
              <a:rPr lang="pl-PL" b="1" dirty="0">
                <a:solidFill>
                  <a:schemeClr val="tx1"/>
                </a:solidFill>
              </a:rPr>
              <a:t>zastosowano kwoty ryczałtowe </a:t>
            </a:r>
            <a:r>
              <a:rPr lang="pl-PL" dirty="0">
                <a:solidFill>
                  <a:schemeClr val="tx1"/>
                </a:solidFill>
              </a:rPr>
              <a:t>– sytuacji tej nie dotyczy kryterium formalne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42332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WYBÓR PARTNERA W PROJEKCIE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endParaRPr lang="pl-PL" sz="2400" dirty="0"/>
          </a:p>
          <a:p>
            <a:pPr marL="268288" lvl="1" indent="0">
              <a:buNone/>
            </a:pPr>
            <a:r>
              <a:rPr lang="pl-PL" sz="2400" dirty="0"/>
              <a:t> 		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1916832"/>
            <a:ext cx="8136904" cy="3744414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339933"/>
              </a:buClr>
              <a:buSzPct val="200000"/>
            </a:pPr>
            <a:r>
              <a:rPr lang="pl-PL" sz="2400" b="1" dirty="0">
                <a:solidFill>
                  <a:schemeClr val="tx1"/>
                </a:solidFill>
              </a:rPr>
              <a:t>W przypadku każdego partnerstwa wybór partnerów do projektu musi nastąpić przed złożeniem wniosku</a:t>
            </a:r>
            <a:br>
              <a:rPr lang="pl-PL" sz="2400" b="1" dirty="0">
                <a:solidFill>
                  <a:schemeClr val="tx1"/>
                </a:solidFill>
              </a:rPr>
            </a:br>
            <a:r>
              <a:rPr lang="pl-PL" sz="2400" b="1" dirty="0">
                <a:solidFill>
                  <a:schemeClr val="tx1"/>
                </a:solidFill>
              </a:rPr>
              <a:t>o dofinansowanie.</a:t>
            </a:r>
          </a:p>
          <a:p>
            <a:pPr>
              <a:buClr>
                <a:srgbClr val="339933"/>
              </a:buClr>
              <a:buSzPct val="200000"/>
            </a:pPr>
            <a:endParaRPr lang="pl-PL" sz="2400" b="1" dirty="0">
              <a:solidFill>
                <a:schemeClr val="tx1"/>
              </a:solidFill>
            </a:endParaRPr>
          </a:p>
          <a:p>
            <a:pPr>
              <a:buClr>
                <a:srgbClr val="339933"/>
              </a:buClr>
              <a:buSzPct val="200000"/>
            </a:pPr>
            <a:r>
              <a:rPr lang="pl-PL" sz="2400" b="1" dirty="0">
                <a:solidFill>
                  <a:schemeClr val="tx1"/>
                </a:solidFill>
              </a:rPr>
              <a:t>Kryterium będzie weryfikowane na podstawie zapisów wniosku o dofinansowanie oraz dokumentów załączonych do wniosku.</a:t>
            </a:r>
          </a:p>
        </p:txBody>
      </p:sp>
    </p:spTree>
    <p:extLst>
      <p:ext uri="{BB962C8B-B14F-4D97-AF65-F5344CB8AC3E}">
        <p14:creationId xmlns:p14="http://schemas.microsoft.com/office/powerpoint/2010/main" val="2671538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WYBÓR PARTNERA W PROJEKCIE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endParaRPr lang="pl-PL" sz="2400" dirty="0"/>
          </a:p>
          <a:p>
            <a:pPr marL="268288" lvl="1" indent="0">
              <a:buNone/>
            </a:pPr>
            <a:r>
              <a:rPr lang="pl-PL" sz="2400" dirty="0"/>
              <a:t> 	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484784"/>
            <a:ext cx="8136904" cy="115212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Brak przedstawienia wymaganych i wystarczających dokumentów, dotyczących wyboru Partnera projektu</a:t>
            </a:r>
          </a:p>
        </p:txBody>
      </p:sp>
      <p:sp>
        <p:nvSpPr>
          <p:cNvPr id="7" name="Mnożenie 6"/>
          <p:cNvSpPr/>
          <p:nvPr/>
        </p:nvSpPr>
        <p:spPr>
          <a:xfrm>
            <a:off x="755576" y="1489852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zaokrąglony 4">
            <a:extLst>
              <a:ext uri="{FF2B5EF4-FFF2-40B4-BE49-F238E27FC236}">
                <a16:creationId xmlns:a16="http://schemas.microsoft.com/office/drawing/2014/main" id="{23BE1A4A-F842-4A4A-B4E5-7D45B960F9A0}"/>
              </a:ext>
            </a:extLst>
          </p:cNvPr>
          <p:cNvSpPr/>
          <p:nvPr/>
        </p:nvSpPr>
        <p:spPr>
          <a:xfrm>
            <a:off x="251520" y="2848073"/>
            <a:ext cx="8589640" cy="3883817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2438" indent="-452438">
              <a:buClr>
                <a:srgbClr val="339933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 przypadku, gdy </a:t>
            </a:r>
            <a:r>
              <a:rPr lang="pl-PL" u="sng" dirty="0">
                <a:solidFill>
                  <a:schemeClr val="tx1"/>
                </a:solidFill>
              </a:rPr>
              <a:t>podmiotem inicjującym</a:t>
            </a:r>
            <a:r>
              <a:rPr lang="pl-PL" dirty="0">
                <a:solidFill>
                  <a:schemeClr val="tx1"/>
                </a:solidFill>
              </a:rPr>
              <a:t> partnerstwo </a:t>
            </a:r>
            <a:r>
              <a:rPr lang="pl-PL" b="1" dirty="0">
                <a:solidFill>
                  <a:schemeClr val="tx1"/>
                </a:solidFill>
              </a:rPr>
              <a:t>nie jest podmiot z sektora finansów publicznych</a:t>
            </a:r>
            <a:r>
              <a:rPr lang="pl-PL" dirty="0">
                <a:solidFill>
                  <a:schemeClr val="tx1"/>
                </a:solidFill>
              </a:rPr>
              <a:t> lub </a:t>
            </a:r>
            <a:r>
              <a:rPr lang="pl-PL" u="sng" dirty="0">
                <a:solidFill>
                  <a:schemeClr val="tx1"/>
                </a:solidFill>
              </a:rPr>
              <a:t>podmiotem inicjującym</a:t>
            </a:r>
            <a:r>
              <a:rPr lang="pl-PL" dirty="0">
                <a:solidFill>
                  <a:schemeClr val="tx1"/>
                </a:solidFill>
              </a:rPr>
              <a:t> partnerstwo </a:t>
            </a:r>
            <a:r>
              <a:rPr lang="pl-PL" b="1" dirty="0">
                <a:solidFill>
                  <a:schemeClr val="tx1"/>
                </a:solidFill>
              </a:rPr>
              <a:t>jest podmiot z sektora finansów publicznych</a:t>
            </a:r>
            <a:r>
              <a:rPr lang="pl-PL" dirty="0">
                <a:solidFill>
                  <a:schemeClr val="tx1"/>
                </a:solidFill>
              </a:rPr>
              <a:t> i dokonuje on wyboru </a:t>
            </a:r>
            <a:r>
              <a:rPr lang="pl-PL" b="1" dirty="0">
                <a:solidFill>
                  <a:schemeClr val="tx1"/>
                </a:solidFill>
              </a:rPr>
              <a:t>partnerów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b="1" dirty="0">
                <a:solidFill>
                  <a:schemeClr val="tx1"/>
                </a:solidFill>
              </a:rPr>
              <a:t>również z sektora finansów publicznych </a:t>
            </a:r>
            <a:r>
              <a:rPr lang="pl-PL" dirty="0">
                <a:solidFill>
                  <a:schemeClr val="tx1"/>
                </a:solidFill>
              </a:rPr>
              <a:t>- minimalny zakres informacji, który powinien zawierać dokument, potwierdzający prawidłowość dokonania wyboru partnerów, obejmuje:</a:t>
            </a:r>
          </a:p>
          <a:p>
            <a:r>
              <a:rPr lang="pl-PL" dirty="0">
                <a:solidFill>
                  <a:schemeClr val="tx1"/>
                </a:solidFill>
              </a:rPr>
              <a:t>       - datę sporządzenia/podpisania dokumentu;</a:t>
            </a:r>
          </a:p>
          <a:p>
            <a:pPr marL="355600" indent="-355600"/>
            <a:r>
              <a:rPr lang="pl-PL" dirty="0">
                <a:solidFill>
                  <a:schemeClr val="tx1"/>
                </a:solidFill>
              </a:rPr>
              <a:t>       - wskazanie stron (podmiotów), które oświadczają chęć wspólnej                 </a:t>
            </a:r>
          </a:p>
          <a:p>
            <a:pPr marL="355600" indent="-355600"/>
            <a:r>
              <a:rPr lang="pl-PL" dirty="0">
                <a:solidFill>
                  <a:schemeClr val="tx1"/>
                </a:solidFill>
              </a:rPr>
              <a:t>	   realizacji projektu z wyróżnieniem Partnera Wiodącego;</a:t>
            </a:r>
          </a:p>
          <a:p>
            <a:r>
              <a:rPr lang="pl-PL" dirty="0">
                <a:solidFill>
                  <a:schemeClr val="tx1"/>
                </a:solidFill>
              </a:rPr>
              <a:t>       - tytuł projektu, który strony zdecydowały się realizować wspólnie;</a:t>
            </a:r>
          </a:p>
          <a:p>
            <a:r>
              <a:rPr lang="pl-PL" dirty="0">
                <a:solidFill>
                  <a:schemeClr val="tx1"/>
                </a:solidFill>
              </a:rPr>
              <a:t>       - oświadczenie o chęci wspólnej realizacji przedmiotowego projektu;</a:t>
            </a:r>
          </a:p>
          <a:p>
            <a:r>
              <a:rPr lang="pl-PL" dirty="0">
                <a:solidFill>
                  <a:schemeClr val="tx1"/>
                </a:solidFill>
              </a:rPr>
              <a:t>       - podpisy wszystkich stron partnerstwa.</a:t>
            </a:r>
          </a:p>
          <a:p>
            <a:r>
              <a:rPr lang="pl-PL" dirty="0">
                <a:solidFill>
                  <a:schemeClr val="tx1"/>
                </a:solidFill>
              </a:rPr>
              <a:t>    Dokument może mieć formę np. listu intencyjnego, oświadczenia. </a:t>
            </a:r>
          </a:p>
        </p:txBody>
      </p:sp>
    </p:spTree>
    <p:extLst>
      <p:ext uri="{BB962C8B-B14F-4D97-AF65-F5344CB8AC3E}">
        <p14:creationId xmlns:p14="http://schemas.microsoft.com/office/powerpoint/2010/main" val="2671538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WYBÓR PARTNERA W PROJEKCIE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7564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179512" y="1484784"/>
            <a:ext cx="8517632" cy="864096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  Brak przedstawienia wymaganych i wystarczających dokumentów dotyczących wyboru Partnera projektu</a:t>
            </a:r>
            <a:endParaRPr lang="pl-PL" sz="1600" i="1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755576" y="1489852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zaokrąglony 4">
            <a:extLst>
              <a:ext uri="{FF2B5EF4-FFF2-40B4-BE49-F238E27FC236}">
                <a16:creationId xmlns:a16="http://schemas.microsoft.com/office/drawing/2014/main" id="{F9E0DA2A-886A-4D04-BA03-8E243C51B62C}"/>
              </a:ext>
            </a:extLst>
          </p:cNvPr>
          <p:cNvSpPr/>
          <p:nvPr/>
        </p:nvSpPr>
        <p:spPr>
          <a:xfrm>
            <a:off x="179512" y="2420888"/>
            <a:ext cx="8784976" cy="432048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tx1"/>
                </a:solidFill>
              </a:rPr>
              <a:t>	</a:t>
            </a:r>
          </a:p>
          <a:p>
            <a:pPr>
              <a:buClr>
                <a:srgbClr val="339933"/>
              </a:buClr>
              <a:buSzPct val="200000"/>
              <a:buFont typeface="Wingdings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Gdy </a:t>
            </a:r>
            <a:r>
              <a:rPr lang="pl-PL" u="sng" dirty="0">
                <a:solidFill>
                  <a:schemeClr val="tx1"/>
                </a:solidFill>
              </a:rPr>
              <a:t>podmiotem inicjującym</a:t>
            </a:r>
            <a:r>
              <a:rPr lang="pl-PL" dirty="0">
                <a:solidFill>
                  <a:schemeClr val="tx1"/>
                </a:solidFill>
              </a:rPr>
              <a:t> partnerstwo </a:t>
            </a:r>
            <a:r>
              <a:rPr lang="pl-PL" b="1" dirty="0">
                <a:solidFill>
                  <a:schemeClr val="tx1"/>
                </a:solidFill>
              </a:rPr>
              <a:t>jest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b="1" dirty="0">
                <a:solidFill>
                  <a:schemeClr val="tx1"/>
                </a:solidFill>
              </a:rPr>
              <a:t>podmiot z sektora finansów publicznych w rozumieniu przepisów o finansach publicznych</a:t>
            </a:r>
            <a:r>
              <a:rPr lang="pl-PL" dirty="0">
                <a:solidFill>
                  <a:schemeClr val="tx1"/>
                </a:solidFill>
              </a:rPr>
              <a:t> i dokonuje on wyboru </a:t>
            </a:r>
            <a:r>
              <a:rPr lang="pl-PL" b="1" dirty="0">
                <a:solidFill>
                  <a:schemeClr val="tx1"/>
                </a:solidFill>
              </a:rPr>
              <a:t>partnerów spośród podmiotów </a:t>
            </a:r>
            <a:r>
              <a:rPr lang="pl-PL" b="1" u="sng" dirty="0">
                <a:solidFill>
                  <a:schemeClr val="tx1"/>
                </a:solidFill>
              </a:rPr>
              <a:t>spoza sektora finansów publicznych</a:t>
            </a:r>
            <a:r>
              <a:rPr lang="pl-PL" b="1" dirty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- do wniosku należy załączyć dokumenty potwierdzające przeprowadzenie procedury wyboru partnera z zachowaniem </a:t>
            </a:r>
            <a:r>
              <a:rPr lang="pl-PL" b="1" dirty="0">
                <a:solidFill>
                  <a:schemeClr val="tx1"/>
                </a:solidFill>
              </a:rPr>
              <a:t>zasady przejrzystości i równego traktowania</a:t>
            </a:r>
            <a:r>
              <a:rPr lang="pl-PL" dirty="0">
                <a:solidFill>
                  <a:schemeClr val="tx1"/>
                </a:solidFill>
              </a:rPr>
              <a:t>, w szczególności zgodnie z zasadami określonymi w art. 33 ust. 2 ustawy wdrożeniowej oraz dokonanie wyboru partnera przed datą złożenia wniosku o dofinansowanie, tj. co najmniej następujące dokumenty:</a:t>
            </a:r>
          </a:p>
          <a:p>
            <a:r>
              <a:rPr lang="pl-PL" dirty="0">
                <a:solidFill>
                  <a:schemeClr val="tx1"/>
                </a:solidFill>
              </a:rPr>
              <a:t>- wydruk ogłoszenia otwartego naboru partnerów ze strony internetowej Wnioskodawcy lub wskazanie we wniosku o dofinansowanie linka, pod którym zamieszczono ogłoszenie;</a:t>
            </a:r>
          </a:p>
          <a:p>
            <a:r>
              <a:rPr lang="pl-PL" dirty="0">
                <a:solidFill>
                  <a:schemeClr val="tx1"/>
                </a:solidFill>
              </a:rPr>
              <a:t>- wydruk informacji o podmiotach wybranych do pełnienia funkcji partnera ze strony internetowej Wnioskodawcy lub wskazanie we wniosku o dofinansowanie linka, pod którym zamieszczono informację;</a:t>
            </a:r>
          </a:p>
          <a:p>
            <a:r>
              <a:rPr lang="pl-PL" dirty="0">
                <a:solidFill>
                  <a:schemeClr val="tx1"/>
                </a:solidFill>
              </a:rPr>
              <a:t>- skan potwierdzonej za zgodność z oryginałem wybranej oferty</a:t>
            </a:r>
            <a:endParaRPr lang="pl-PL" sz="1400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853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Generator EFS - SOWA</a:t>
            </a:r>
            <a:b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251520" y="1124744"/>
            <a:ext cx="8712968" cy="28083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dirty="0">
                <a:solidFill>
                  <a:schemeClr val="tx1"/>
                </a:solidFill>
              </a:rPr>
              <a:t>Wnioski o dofinansowanie w ramach Regionalnego Programu Operacyjnego Województwa Dolnośląskiego 2014-2020 należy wypełnić i złożyć poprzez narzędzie informatyczne o nazwie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800" b="1" dirty="0">
                <a:solidFill>
                  <a:schemeClr val="tx1"/>
                </a:solidFill>
              </a:rPr>
              <a:t>System Obsługi Wniosków Aplikacyjnych EFS (SOWA)</a:t>
            </a:r>
          </a:p>
          <a:p>
            <a:pPr algn="ctr">
              <a:defRPr/>
            </a:pPr>
            <a:r>
              <a:rPr lang="pl-PL" sz="2400" dirty="0">
                <a:solidFill>
                  <a:schemeClr val="tx1"/>
                </a:solidFill>
              </a:rPr>
              <a:t>(brak konieczności składania wersji papierowej do IOK)</a:t>
            </a:r>
          </a:p>
          <a:p>
            <a:pPr algn="ctr">
              <a:defRPr/>
            </a:pPr>
            <a:r>
              <a:rPr lang="pl-PL" sz="3200" b="1" i="1" dirty="0">
                <a:solidFill>
                  <a:srgbClr val="C00000"/>
                </a:solidFill>
              </a:rPr>
              <a:t>www.generator-efs.dolnyslask.pl</a:t>
            </a:r>
            <a:endParaRPr lang="pl-PL" sz="3200" i="1" dirty="0">
              <a:solidFill>
                <a:srgbClr val="C00000"/>
              </a:solidFill>
            </a:endParaRPr>
          </a:p>
        </p:txBody>
      </p:sp>
      <p:pic>
        <p:nvPicPr>
          <p:cNvPr id="717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55650" y="3933825"/>
            <a:ext cx="7848600" cy="2517775"/>
          </a:xfrm>
          <a:noFill/>
        </p:spPr>
      </p:pic>
    </p:spTree>
    <p:extLst>
      <p:ext uri="{BB962C8B-B14F-4D97-AF65-F5344CB8AC3E}">
        <p14:creationId xmlns:p14="http://schemas.microsoft.com/office/powerpoint/2010/main" val="6291552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980728"/>
            <a:ext cx="8888220" cy="504056"/>
          </a:xfrm>
        </p:spPr>
        <p:txBody>
          <a:bodyPr/>
          <a:lstStyle/>
          <a:p>
            <a:pPr>
              <a:defRPr/>
            </a:pPr>
            <a:r>
              <a:rPr lang="pl-PL" sz="28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KRYTERIUM DIAGNOZY POTRZEB EDUKACYJNYCH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143508" y="3933056"/>
            <a:ext cx="8856984" cy="2736304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Wnioskodawca jest zobowiązany na etapie przygotowywania wniosku opracować </a:t>
            </a:r>
            <a:r>
              <a:rPr lang="pl-PL" i="1" dirty="0">
                <a:solidFill>
                  <a:schemeClr val="tx1"/>
                </a:solidFill>
              </a:rPr>
              <a:t>Diagnozę potrzeb edukacyjnych. </a:t>
            </a:r>
            <a:r>
              <a:rPr lang="pl-PL" b="1" u="sng" dirty="0">
                <a:solidFill>
                  <a:srgbClr val="FF0000"/>
                </a:solidFill>
              </a:rPr>
              <a:t>Najważniejsze wnioski z </a:t>
            </a:r>
            <a:r>
              <a:rPr lang="pl-PL" b="1" i="1" u="sng" dirty="0">
                <a:solidFill>
                  <a:srgbClr val="FF0000"/>
                </a:solidFill>
              </a:rPr>
              <a:t>Diagnozy</a:t>
            </a:r>
            <a:r>
              <a:rPr lang="pl-PL" b="1" u="sng" dirty="0">
                <a:solidFill>
                  <a:srgbClr val="FF0000"/>
                </a:solidFill>
              </a:rPr>
              <a:t> powinny być zawarte </a:t>
            </a:r>
            <a:r>
              <a:rPr lang="pl-PL" b="1" dirty="0">
                <a:solidFill>
                  <a:schemeClr val="tx1"/>
                </a:solidFill>
              </a:rPr>
              <a:t>w części 3.1.1 </a:t>
            </a:r>
            <a:r>
              <a:rPr lang="pl-PL" b="1" i="1" dirty="0">
                <a:solidFill>
                  <a:schemeClr val="tx1"/>
                </a:solidFill>
              </a:rPr>
              <a:t>Uzasadnienie potrzeby realizacji projektu </a:t>
            </a:r>
            <a:r>
              <a:rPr lang="pl-PL" b="1" dirty="0">
                <a:solidFill>
                  <a:schemeClr val="tx1"/>
                </a:solidFill>
              </a:rPr>
              <a:t>we wniosku o dofinansowanie. </a:t>
            </a: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i="1" dirty="0">
              <a:solidFill>
                <a:schemeClr val="tx1"/>
              </a:solidFill>
            </a:endParaRPr>
          </a:p>
          <a:p>
            <a:pPr>
              <a:buClr>
                <a:srgbClr val="008000"/>
              </a:buClr>
              <a:buSzPct val="200000"/>
            </a:pPr>
            <a:endParaRPr lang="pl-PL" i="1" dirty="0">
              <a:solidFill>
                <a:schemeClr val="tx1"/>
              </a:solidFill>
            </a:endParaRPr>
          </a:p>
          <a:p>
            <a:pPr>
              <a:buClr>
                <a:srgbClr val="008000"/>
              </a:buClr>
              <a:buSzPct val="200000"/>
            </a:pP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5" name="Mnożenie 4"/>
          <p:cNvSpPr/>
          <p:nvPr/>
        </p:nvSpPr>
        <p:spPr>
          <a:xfrm>
            <a:off x="323528" y="1484784"/>
            <a:ext cx="720080" cy="504056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zaokrąglony 5">
            <a:extLst>
              <a:ext uri="{FF2B5EF4-FFF2-40B4-BE49-F238E27FC236}">
                <a16:creationId xmlns:a16="http://schemas.microsoft.com/office/drawing/2014/main" id="{D1CD624F-3FE0-40B4-9F0B-24D54742CA49}"/>
              </a:ext>
            </a:extLst>
          </p:cNvPr>
          <p:cNvSpPr/>
          <p:nvPr/>
        </p:nvSpPr>
        <p:spPr>
          <a:xfrm>
            <a:off x="143508" y="1484784"/>
            <a:ext cx="8856984" cy="2188104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000" dirty="0">
                <a:solidFill>
                  <a:schemeClr val="tx1"/>
                </a:solidFill>
              </a:rPr>
              <a:t>              </a:t>
            </a:r>
            <a:r>
              <a:rPr lang="pl-PL" dirty="0">
                <a:solidFill>
                  <a:schemeClr val="tx1"/>
                </a:solidFill>
              </a:rPr>
              <a:t>Brak we wniosku </a:t>
            </a:r>
            <a:r>
              <a:rPr lang="pl-PL" u="sng" dirty="0">
                <a:solidFill>
                  <a:schemeClr val="tx1"/>
                </a:solidFill>
              </a:rPr>
              <a:t>oświadczenia</a:t>
            </a:r>
            <a:r>
              <a:rPr lang="pl-PL" dirty="0">
                <a:solidFill>
                  <a:schemeClr val="tx1"/>
                </a:solidFill>
              </a:rPr>
              <a:t> wskazującego, że </a:t>
            </a:r>
            <a:r>
              <a:rPr lang="pl-PL" b="1" i="1" dirty="0">
                <a:solidFill>
                  <a:schemeClr val="tx1"/>
                </a:solidFill>
              </a:rPr>
              <a:t>przeprowadzona Diagnoza zapotrzebowania na nowe miejsca przedszkolne potwierdza, że liczba nowo tworzonych w ramach projektu miejsc wychowania przedszkolnego odpowiada faktycznemu i prognozowanemu w perspektywie 3-letniej zapotrzebowaniu na tego typu usługi na obszarze realizacji projektu i została ona zatwierdzona przez organ prowadzący oraz uwzględnia plany samorządu gminnego w zakresie tworzenia nowych miejsc przedszkolnych na obszarze realizacji projektu</a:t>
            </a:r>
            <a:r>
              <a:rPr lang="pl-PL" sz="2000" b="1" i="1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08354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23528" y="4681589"/>
            <a:ext cx="8373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8000"/>
              </a:buClr>
              <a:buSzPct val="200000"/>
            </a:pPr>
            <a:endParaRPr lang="pl-PL" dirty="0"/>
          </a:p>
        </p:txBody>
      </p:sp>
      <p:sp>
        <p:nvSpPr>
          <p:cNvPr id="11" name="Symbol zastępczy zawartości 3">
            <a:extLst>
              <a:ext uri="{FF2B5EF4-FFF2-40B4-BE49-F238E27FC236}">
                <a16:creationId xmlns:a16="http://schemas.microsoft.com/office/drawing/2014/main" id="{AFE1203D-0DAA-4691-BC23-0A5228300917}"/>
              </a:ext>
            </a:extLst>
          </p:cNvPr>
          <p:cNvSpPr txBox="1">
            <a:spLocks/>
          </p:cNvSpPr>
          <p:nvPr/>
        </p:nvSpPr>
        <p:spPr bwMode="auto">
          <a:xfrm>
            <a:off x="611560" y="1628800"/>
            <a:ext cx="8229600" cy="187220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None/>
              <a:defRPr/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</a:rPr>
              <a:t>	Błędy w zakresie kryteriów horyzontalnych</a:t>
            </a:r>
          </a:p>
        </p:txBody>
      </p:sp>
      <p:sp>
        <p:nvSpPr>
          <p:cNvPr id="12" name="Mnożenie 6">
            <a:extLst>
              <a:ext uri="{FF2B5EF4-FFF2-40B4-BE49-F238E27FC236}">
                <a16:creationId xmlns:a16="http://schemas.microsoft.com/office/drawing/2014/main" id="{B39BE43C-65FB-4625-9828-B1D855B4C6B0}"/>
              </a:ext>
            </a:extLst>
          </p:cNvPr>
          <p:cNvSpPr/>
          <p:nvPr/>
        </p:nvSpPr>
        <p:spPr>
          <a:xfrm>
            <a:off x="1115616" y="2420888"/>
            <a:ext cx="504056" cy="288032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90117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ymbol zastępczy zawartości 3"/>
          <p:cNvSpPr txBox="1">
            <a:spLocks/>
          </p:cNvSpPr>
          <p:nvPr/>
        </p:nvSpPr>
        <p:spPr bwMode="auto">
          <a:xfrm>
            <a:off x="534379" y="1146448"/>
            <a:ext cx="8272703" cy="1274441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None/>
              <a:defRPr/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</a:rPr>
              <a:t>       </a:t>
            </a:r>
            <a:r>
              <a:rPr lang="pl-PL" dirty="0">
                <a:solidFill>
                  <a:schemeClr val="tx1"/>
                </a:solidFill>
              </a:rPr>
              <a:t>Brak konkretnych informacji na temat stosowania zasady równości szans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i niedyskryminacji w projekcie, używanie ogólnikowych zapisów, np. projekt będzie zarządzany równościowo, projekt będzie dostępny dla osób niepełnosprawnych, rekrutacja będzie uwzględniać potrzeby osób z </a:t>
            </a:r>
            <a:r>
              <a:rPr lang="pl-PL" dirty="0" err="1">
                <a:solidFill>
                  <a:schemeClr val="tx1"/>
                </a:solidFill>
              </a:rPr>
              <a:t>niepełnosprawnościami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Symbol zastępczy zawartości 3"/>
          <p:cNvSpPr txBox="1">
            <a:spLocks/>
          </p:cNvSpPr>
          <p:nvPr/>
        </p:nvSpPr>
        <p:spPr bwMode="auto">
          <a:xfrm>
            <a:off x="534379" y="2550606"/>
            <a:ext cx="8272704" cy="4046746"/>
          </a:xfrm>
          <a:prstGeom prst="roundRect">
            <a:avLst/>
          </a:prstGeom>
          <a:ln>
            <a:solidFill>
              <a:srgbClr val="339933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339933"/>
              </a:buClr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buClr>
                <a:srgbClr val="339933"/>
              </a:buClr>
              <a:buFont typeface="Wingdings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Należy wskazać konkretne przykłady, które będą świadczyć o stosowaniu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w projekcie zasady równości szans i niedyskryminacji, m.in.: 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działania w ramach rekrutacji, które zapewnią dostępność projektu dla osób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z niepełnosprawnościami, 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działania w ramach rekrutacji, które będą niwelować ewentualne bariery równościowe,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wskazanie barier utrudniających lub uniemożliwiających udział w projekcie osobom z </a:t>
            </a:r>
            <a:r>
              <a:rPr lang="pl-PL" dirty="0" err="1">
                <a:solidFill>
                  <a:schemeClr val="tx1"/>
                </a:solidFill>
              </a:rPr>
              <a:t>niepełnosprawnościami</a:t>
            </a:r>
            <a:r>
              <a:rPr lang="pl-PL" dirty="0">
                <a:solidFill>
                  <a:schemeClr val="tx1"/>
                </a:solidFill>
              </a:rPr>
              <a:t>, wskazanie potrzeb tych osób,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opisanie konkretnych mechanizmów zapewnienia dostępności dla osób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z niepełnosprawnościami w opisie zadania,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wskazanie zadań, w których będą prowadzone działania na rzecz wyrównywania szans kobiet i mężczyzn,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konkretne zapisy odnośnie potencjału i sposobu zarządzania projektem, które świadczą o stosowaniu zasady równości szans i niedyskryminacji.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683568" y="1276165"/>
            <a:ext cx="504056" cy="288032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272EF7E-C584-44E6-AC8E-A1542DD5B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181175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ymbol zastępczy zawartości 3"/>
          <p:cNvSpPr txBox="1">
            <a:spLocks/>
          </p:cNvSpPr>
          <p:nvPr/>
        </p:nvSpPr>
        <p:spPr bwMode="auto">
          <a:xfrm>
            <a:off x="611560" y="1628800"/>
            <a:ext cx="8229600" cy="187220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None/>
              <a:defRPr/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</a:rPr>
              <a:t>	Błędy w zakresie kryteriów merytorycznych</a:t>
            </a:r>
          </a:p>
        </p:txBody>
      </p:sp>
      <p:sp>
        <p:nvSpPr>
          <p:cNvPr id="7" name="Mnożenie 6"/>
          <p:cNvSpPr/>
          <p:nvPr/>
        </p:nvSpPr>
        <p:spPr>
          <a:xfrm>
            <a:off x="1115616" y="2420888"/>
            <a:ext cx="504056" cy="288032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05734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2939" y="985590"/>
            <a:ext cx="8435280" cy="364902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UZASADNIENIE POTRZEBY REALIZACJI PROJEKTU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67544" y="4000201"/>
            <a:ext cx="8229600" cy="2718387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t" hangingPunct="1">
              <a:buNone/>
              <a:defRPr/>
            </a:pPr>
            <a:r>
              <a:rPr lang="pl-PL" sz="1800" dirty="0">
                <a:solidFill>
                  <a:schemeClr val="tx1"/>
                </a:solidFill>
              </a:rPr>
              <a:t>	</a:t>
            </a:r>
          </a:p>
          <a:p>
            <a:pPr eaLnBrk="1" fontAlgn="t" hangingPunct="1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  <a:defRPr/>
            </a:pPr>
            <a:endParaRPr lang="pl-PL" sz="1500" dirty="0">
              <a:solidFill>
                <a:schemeClr val="tx1"/>
              </a:solidFill>
            </a:endParaRPr>
          </a:p>
          <a:p>
            <a:pPr eaLnBrk="1" fontAlgn="t" hangingPunct="1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  <a:defRPr/>
            </a:pPr>
            <a:r>
              <a:rPr lang="pl-PL" sz="1600" dirty="0">
                <a:solidFill>
                  <a:schemeClr val="tx1"/>
                </a:solidFill>
              </a:rPr>
              <a:t>Należy podać konkretne, aktualne dane (z okresu </a:t>
            </a:r>
            <a:r>
              <a:rPr lang="pl-PL" sz="1600" u="sng" dirty="0">
                <a:solidFill>
                  <a:schemeClr val="tx1"/>
                </a:solidFill>
              </a:rPr>
              <a:t>ostatnich 3 lat</a:t>
            </a:r>
            <a:r>
              <a:rPr lang="pl-PL" sz="1600" dirty="0">
                <a:solidFill>
                  <a:schemeClr val="tx1"/>
                </a:solidFill>
              </a:rPr>
              <a:t> w stosunku do roku, </a:t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pl-PL" sz="1600" dirty="0">
                <a:solidFill>
                  <a:schemeClr val="tx1"/>
                </a:solidFill>
              </a:rPr>
              <a:t>w którym składany jest wniosek), pochodzące z wiarygodnych źródeł:</a:t>
            </a:r>
          </a:p>
          <a:p>
            <a:pPr lvl="1" eaLnBrk="1" fontAlgn="t" hangingPunct="1">
              <a:buFont typeface="Arial" pitchFamily="34" charset="0"/>
              <a:buChar char="•"/>
              <a:defRPr/>
            </a:pPr>
            <a:r>
              <a:rPr lang="pl-PL" sz="1600" dirty="0">
                <a:solidFill>
                  <a:schemeClr val="tx1"/>
                </a:solidFill>
              </a:rPr>
              <a:t>badania własne ilościowe lub jakościowe, również </a:t>
            </a:r>
            <a:r>
              <a:rPr lang="pl-PL" sz="1600" u="sng" dirty="0">
                <a:solidFill>
                  <a:schemeClr val="tx1"/>
                </a:solidFill>
              </a:rPr>
              <a:t>diagnoza potrzeb edukacyjnych</a:t>
            </a:r>
            <a:r>
              <a:rPr lang="pl-PL" sz="1600" dirty="0">
                <a:solidFill>
                  <a:schemeClr val="tx1"/>
                </a:solidFill>
              </a:rPr>
              <a:t>. Oprócz wniosków z badania, powinna znaleźć się INFORMACJA: kiedy zostały  przeprowadzone, na jakiej próbie badawczej, jaką metodą, jeśli badania przeprowadzone metodami ilościowymi – prezentacja danych w formie liczbowej/procentowej,</a:t>
            </a:r>
          </a:p>
          <a:p>
            <a:pPr lvl="1" eaLnBrk="1" fontAlgn="t" hangingPunct="1">
              <a:buFont typeface="Arial" pitchFamily="34" charset="0"/>
              <a:buChar char="•"/>
              <a:defRPr/>
            </a:pPr>
            <a:r>
              <a:rPr lang="pl-PL" sz="1600" dirty="0">
                <a:solidFill>
                  <a:schemeClr val="tx1"/>
                </a:solidFill>
              </a:rPr>
              <a:t>dane zastane: np. RPO WD 2014 – 2020, Bank Danych Lokalnych GUS, dane pozyskane z gminy/powiatu, dane z AKTUALNYCH dokumentów strategicznych gminy, powiatu, województwa. Oprócz wniosków z badań, powinna znaleźć się INFORMACJA  na temat źródła danych oraz okresu, z jakiego pochodzą dane.</a:t>
            </a:r>
            <a:endParaRPr lang="pl-PL" sz="1600" b="1" dirty="0">
              <a:solidFill>
                <a:schemeClr val="tx1"/>
              </a:solidFill>
            </a:endParaRPr>
          </a:p>
          <a:p>
            <a:pPr lvl="1" eaLnBrk="1" fontAlgn="t" hangingPunct="1">
              <a:buNone/>
              <a:defRPr/>
            </a:pPr>
            <a:endParaRPr lang="pl-PL" sz="1500" dirty="0">
              <a:solidFill>
                <a:schemeClr val="tx1"/>
              </a:solidFill>
            </a:endParaRPr>
          </a:p>
          <a:p>
            <a:endParaRPr lang="pl-PL" sz="1800" dirty="0">
              <a:solidFill>
                <a:schemeClr val="tx1"/>
              </a:solidFill>
            </a:endParaRPr>
          </a:p>
        </p:txBody>
      </p:sp>
      <p:sp>
        <p:nvSpPr>
          <p:cNvPr id="5" name="Symbol zastępczy zawartości 3"/>
          <p:cNvSpPr txBox="1">
            <a:spLocks/>
          </p:cNvSpPr>
          <p:nvPr/>
        </p:nvSpPr>
        <p:spPr bwMode="auto">
          <a:xfrm>
            <a:off x="455779" y="1417638"/>
            <a:ext cx="8229600" cy="2515418"/>
          </a:xfrm>
          <a:prstGeom prst="round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1">
              <a:spcBef>
                <a:spcPct val="20000"/>
              </a:spcBef>
              <a:defRPr/>
            </a:pPr>
            <a:r>
              <a:rPr lang="pl-PL" sz="1600" dirty="0">
                <a:solidFill>
                  <a:schemeClr val="tx1"/>
                </a:solidFill>
              </a:rPr>
              <a:t>- o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pisy problemów lub potrzeb nie są poparte danymi,</a:t>
            </a:r>
          </a:p>
          <a:p>
            <a:pPr lvl="1">
              <a:spcBef>
                <a:spcPct val="20000"/>
              </a:spcBef>
              <a:defRPr/>
            </a:pPr>
            <a:r>
              <a:rPr lang="pl-PL" sz="1600" dirty="0">
                <a:solidFill>
                  <a:schemeClr val="tx1"/>
                </a:solidFill>
              </a:rPr>
              <a:t>- d</a:t>
            </a: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ane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są przytaczane, </a:t>
            </a:r>
            <a:r>
              <a:rPr lang="pl-PL" sz="1600" dirty="0">
                <a:solidFill>
                  <a:schemeClr val="tx1"/>
                </a:solidFill>
              </a:rPr>
              <a:t>jednak bez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wskazania ich źródeł,</a:t>
            </a:r>
          </a:p>
          <a:p>
            <a:pPr lvl="1">
              <a:spcBef>
                <a:spcPct val="20000"/>
              </a:spcBef>
              <a:defRPr/>
            </a:pPr>
            <a:r>
              <a:rPr lang="pl-PL" sz="1600" dirty="0">
                <a:solidFill>
                  <a:schemeClr val="tx1"/>
                </a:solidFill>
              </a:rPr>
              <a:t>- d</a:t>
            </a: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ane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są nieaktualne,</a:t>
            </a:r>
            <a:r>
              <a:rPr lang="pl-PL" sz="1600" dirty="0">
                <a:solidFill>
                  <a:schemeClr val="tx1"/>
                </a:solidFill>
              </a:rPr>
              <a:t> jednak bez wskazania informacji, że nie ma dostępnych bardziej aktualnych danych,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lvl="1">
              <a:spcBef>
                <a:spcPct val="20000"/>
              </a:spcBef>
              <a:defRPr/>
            </a:pPr>
            <a:r>
              <a:rPr lang="pl-PL" sz="1600" dirty="0">
                <a:solidFill>
                  <a:schemeClr val="tx1"/>
                </a:solidFill>
              </a:rPr>
              <a:t>- d</a:t>
            </a: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ane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określają problemy na poziomie ogólnokrajowym, jednak </a:t>
            </a:r>
            <a:r>
              <a:rPr lang="pl-PL" sz="1600" dirty="0">
                <a:solidFill>
                  <a:schemeClr val="tx1"/>
                </a:solidFill>
              </a:rPr>
              <a:t>bez wskazania danych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opisujących problem na obszarze objętym projektem,</a:t>
            </a:r>
          </a:p>
          <a:p>
            <a:pPr lvl="1">
              <a:spcBef>
                <a:spcPct val="20000"/>
              </a:spcBef>
              <a:buFontTx/>
              <a:buChar char="-"/>
              <a:defRPr/>
            </a:pPr>
            <a:r>
              <a:rPr lang="pl-PL" sz="1600" dirty="0">
                <a:solidFill>
                  <a:schemeClr val="tx1"/>
                </a:solidFill>
              </a:rPr>
              <a:t> w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przypadku przytaczania danych z badań własnych – brak wskazania</a:t>
            </a:r>
            <a:r>
              <a:rPr lang="pl-PL" sz="1600" dirty="0">
                <a:solidFill>
                  <a:schemeClr val="tx1"/>
                </a:solidFill>
              </a:rPr>
              <a:t> informacji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na temat okresu i metodologii przeprowadzonego badania</a:t>
            </a:r>
            <a:r>
              <a:rPr lang="pl-PL" sz="1600" dirty="0">
                <a:solidFill>
                  <a:schemeClr val="tx1"/>
                </a:solidFill>
              </a:rPr>
              <a:t>,</a:t>
            </a:r>
          </a:p>
          <a:p>
            <a:pPr lvl="1">
              <a:spcBef>
                <a:spcPct val="20000"/>
              </a:spcBef>
              <a:buFontTx/>
              <a:buChar char="-"/>
              <a:defRPr/>
            </a:pPr>
            <a:r>
              <a:rPr lang="pl-PL" sz="1600" dirty="0">
                <a:solidFill>
                  <a:schemeClr val="tx1"/>
                </a:solidFill>
              </a:rPr>
              <a:t> brak najważniejszych wniosków z diagnozy potrzeb edukacyjnych.</a:t>
            </a:r>
          </a:p>
        </p:txBody>
      </p:sp>
      <p:sp>
        <p:nvSpPr>
          <p:cNvPr id="6" name="Mnożenie 5"/>
          <p:cNvSpPr/>
          <p:nvPr/>
        </p:nvSpPr>
        <p:spPr>
          <a:xfrm>
            <a:off x="611560" y="1484784"/>
            <a:ext cx="432048" cy="360040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3FFFC616-832A-47CB-9C3D-FEB2F8AFF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44</a:t>
            </a:fld>
            <a:endParaRPr lang="pl-PL" altLang="pl-PL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69876" y="1556792"/>
            <a:ext cx="8424936" cy="151216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4056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CEL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1872208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endParaRPr lang="pl-PL" sz="1800" dirty="0">
              <a:sym typeface="Wingdings 2"/>
            </a:endParaRPr>
          </a:p>
          <a:p>
            <a:pPr marL="0" indent="0">
              <a:buNone/>
            </a:pPr>
            <a:r>
              <a:rPr lang="pl-PL" sz="1800" dirty="0">
                <a:sym typeface="Wingdings 2"/>
              </a:rPr>
              <a:t>           Niewłaściwie sformułowany cel główny projektu: </a:t>
            </a:r>
          </a:p>
          <a:p>
            <a:pPr marL="0" indent="0" defTabSz="182563">
              <a:buNone/>
            </a:pPr>
            <a:r>
              <a:rPr lang="pl-PL" sz="1600" i="1" dirty="0">
                <a:sym typeface="Wingdings 2"/>
              </a:rPr>
              <a:t>   </a:t>
            </a:r>
            <a:r>
              <a:rPr lang="pl-PL" sz="1400" i="1" dirty="0">
                <a:sym typeface="Wingdings 2"/>
              </a:rPr>
              <a:t>np. </a:t>
            </a:r>
            <a:r>
              <a:rPr lang="pl-PL" sz="1400" dirty="0"/>
              <a:t>Zwiększenie dostępności oraz podniesienie jakości wychowania przedszkolnego</a:t>
            </a:r>
          </a:p>
          <a:p>
            <a:pPr marL="0" indent="0" defTabSz="182563">
              <a:buNone/>
            </a:pPr>
            <a:r>
              <a:rPr lang="pl-PL" sz="1400" i="1" dirty="0">
                <a:sym typeface="Wingdings 2"/>
              </a:rPr>
              <a:t>    np. Zwiększenie liczby miejsc w edukacji przedszkolnej i podniesienie kompetencji nauczycieli w ośrodku 	wychowania przedszkolnego 	</a:t>
            </a:r>
            <a:r>
              <a:rPr lang="pl-PL" sz="1800" i="1" dirty="0">
                <a:sym typeface="Wingdings 2"/>
              </a:rPr>
              <a:t>	</a:t>
            </a:r>
          </a:p>
          <a:p>
            <a:pPr marL="0" indent="0" defTabSz="182563">
              <a:buNone/>
            </a:pPr>
            <a:endParaRPr lang="pl-PL" sz="1800" i="1" dirty="0">
              <a:sym typeface="Wingdings 2"/>
            </a:endParaRPr>
          </a:p>
          <a:p>
            <a:pPr marL="0" indent="0" defTabSz="182563">
              <a:buNone/>
            </a:pPr>
            <a:r>
              <a:rPr lang="pl-PL" sz="1800" i="1" dirty="0">
                <a:sym typeface="Wingdings 2"/>
              </a:rPr>
              <a:t>		</a:t>
            </a:r>
          </a:p>
          <a:p>
            <a:pPr marL="0" indent="0" defTabSz="182563">
              <a:buNone/>
            </a:pPr>
            <a:endParaRPr lang="pl-PL" sz="1800" i="1" dirty="0">
              <a:sym typeface="Wingdings 2"/>
            </a:endParaRPr>
          </a:p>
          <a:p>
            <a:pPr marL="0" indent="0" defTabSz="182563">
              <a:buNone/>
            </a:pPr>
            <a:r>
              <a:rPr lang="pl-PL" sz="2400" i="1" dirty="0">
                <a:sym typeface="Wingdings 2"/>
              </a:rPr>
              <a:t>	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323528" y="3140968"/>
            <a:ext cx="8496944" cy="3456384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  <a:sym typeface="Wingdings 2"/>
            </a:endParaRPr>
          </a:p>
          <a:p>
            <a:pPr>
              <a:buClr>
                <a:srgbClr val="339933"/>
              </a:buClr>
              <a:buFont typeface="Wingdings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Cel powinien:</a:t>
            </a:r>
          </a:p>
          <a:p>
            <a:r>
              <a:rPr lang="pl-PL" sz="1600" dirty="0">
                <a:solidFill>
                  <a:schemeClr val="tx1"/>
                </a:solidFill>
              </a:rPr>
              <a:t>- wynikać bezpośrednio ze zdiagnozowanego/</a:t>
            </a:r>
            <a:r>
              <a:rPr lang="pl-PL" sz="1600" dirty="0" err="1">
                <a:solidFill>
                  <a:schemeClr val="tx1"/>
                </a:solidFill>
              </a:rPr>
              <a:t>ych</a:t>
            </a:r>
            <a:r>
              <a:rPr lang="pl-PL" sz="1600" dirty="0">
                <a:solidFill>
                  <a:schemeClr val="tx1"/>
                </a:solidFill>
              </a:rPr>
              <a:t> w problemu/ów;</a:t>
            </a:r>
          </a:p>
          <a:p>
            <a:r>
              <a:rPr lang="pl-PL" sz="1600" dirty="0">
                <a:solidFill>
                  <a:schemeClr val="tx1"/>
                </a:solidFill>
              </a:rPr>
              <a:t>- być spójny z właściwym celem szczegółowym RPO WD;</a:t>
            </a:r>
          </a:p>
          <a:p>
            <a:r>
              <a:rPr lang="pl-PL" sz="1600" dirty="0">
                <a:solidFill>
                  <a:schemeClr val="tx1"/>
                </a:solidFill>
              </a:rPr>
              <a:t>- opisywać stan docelowy (stanowić odzwierciedlenie sytuacji pożądanej w przyszłości, która zostanie osiągnięta poprzez realizację projektu, np. wzrost…, zwiększenie…), a nie zadania do realizacji (celem projektu nie powinien być środek do jego osiągnięcia, np. przeszkolenie…, objęcie wsparciem…, pomoc…); </a:t>
            </a:r>
          </a:p>
          <a:p>
            <a:pPr>
              <a:buFontTx/>
              <a:buChar char="-"/>
            </a:pPr>
            <a:r>
              <a:rPr lang="pl-PL" sz="1600" dirty="0">
                <a:solidFill>
                  <a:schemeClr val="tx1"/>
                </a:solidFill>
              </a:rPr>
              <a:t> bezpośrednio przekładać się na zadania, wskazane w części 4.1 wniosku. </a:t>
            </a:r>
          </a:p>
          <a:p>
            <a:r>
              <a:rPr lang="pl-PL" u="sng" dirty="0">
                <a:solidFill>
                  <a:schemeClr val="tx1"/>
                </a:solidFill>
                <a:sym typeface="Wingdings 2"/>
              </a:rPr>
              <a:t>np.:</a:t>
            </a:r>
            <a:r>
              <a:rPr lang="pl-PL" dirty="0">
                <a:solidFill>
                  <a:schemeClr val="tx1"/>
                </a:solidFill>
                <a:sym typeface="Wingdings 2"/>
              </a:rPr>
              <a:t>  </a:t>
            </a:r>
            <a:r>
              <a:rPr lang="pl-PL" sz="1600" b="1" i="1" dirty="0">
                <a:solidFill>
                  <a:schemeClr val="tx1"/>
                </a:solidFill>
                <a:sym typeface="Wingdings 2"/>
              </a:rPr>
              <a:t>Zwiększenie liczby miejsc wychowania przedszkolnego o 50, wzrost kompetencji kluczowych i umiejętności uniwersalnych oraz zmniejszenie deficytów rozwojowych 50 dzieci w wieku przedszkolnym oraz podniesienie kompetencji 5 nauczycieli w zakresie pedagogiki specjalnej w Przedszkolu Publicznym nr 1 w miejscowości X w okresie od 01.01.2020 do 31.12.2020 r.</a:t>
            </a:r>
            <a:endParaRPr lang="pl-PL" sz="1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Mnożenie 5"/>
          <p:cNvSpPr/>
          <p:nvPr/>
        </p:nvSpPr>
        <p:spPr>
          <a:xfrm>
            <a:off x="467544" y="1772816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455666" y="1628800"/>
            <a:ext cx="8292797" cy="151216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4056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GRUPA DOCELOWA - BARIERY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2232248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endParaRPr lang="pl-PL" sz="1800" dirty="0">
              <a:sym typeface="Wingdings 2"/>
            </a:endParaRPr>
          </a:p>
          <a:p>
            <a:pPr marL="0" indent="0">
              <a:buNone/>
            </a:pPr>
            <a:r>
              <a:rPr lang="pl-PL" sz="1800" dirty="0">
                <a:sym typeface="Wingdings 2"/>
              </a:rPr>
              <a:t>           Niewłaściwie opisane zidentyfikowane bariery uczestnictwa w projekcie. </a:t>
            </a:r>
          </a:p>
          <a:p>
            <a:pPr marL="0" indent="0">
              <a:buNone/>
            </a:pPr>
            <a:r>
              <a:rPr lang="pl-PL" sz="1600" dirty="0"/>
              <a:t>Wnioskodawcy błędnie opisują problemy i potrzeby, na które ma odpowiadać projekt, zamiast wskazać, jakie bariery utrudniające przystąpienie do projektu mogą napotkać jego potencjalni uczestnicy.</a:t>
            </a:r>
            <a:r>
              <a:rPr lang="pl-PL" sz="1600" i="1" dirty="0">
                <a:sym typeface="Wingdings 2"/>
              </a:rPr>
              <a:t>	</a:t>
            </a:r>
            <a:r>
              <a:rPr lang="pl-PL" sz="1800" i="1" dirty="0">
                <a:sym typeface="Wingdings 2"/>
              </a:rPr>
              <a:t>		</a:t>
            </a:r>
          </a:p>
          <a:p>
            <a:pPr marL="0" indent="0" defTabSz="182563">
              <a:buNone/>
            </a:pPr>
            <a:endParaRPr lang="pl-PL" sz="1800" i="1" dirty="0">
              <a:sym typeface="Wingdings 2"/>
            </a:endParaRPr>
          </a:p>
          <a:p>
            <a:pPr marL="0" indent="0" defTabSz="182563">
              <a:buNone/>
            </a:pPr>
            <a:r>
              <a:rPr lang="pl-PL" sz="2400" i="1" dirty="0">
                <a:sym typeface="Wingdings 2"/>
              </a:rPr>
              <a:t>	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455667" y="3429000"/>
            <a:ext cx="8292797" cy="2736304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</a:rPr>
              <a:t>Przy opisie barier należy wziąć pod uwagę bariery </a:t>
            </a:r>
            <a:r>
              <a:rPr lang="pl-PL" sz="1600" b="1" dirty="0">
                <a:solidFill>
                  <a:schemeClr val="tx1"/>
                </a:solidFill>
              </a:rPr>
              <a:t>uczestnictwa w danym projekcie,</a:t>
            </a:r>
            <a:r>
              <a:rPr lang="pl-PL" sz="1600" dirty="0">
                <a:solidFill>
                  <a:schemeClr val="tx1"/>
                </a:solidFill>
              </a:rPr>
              <a:t> czyli czynniki, które zniechęcają potencjalnych uczestników do wzięcia udziału w projekcie lub uniemożliwiają im udział w projekcie. Dla przykładu, jeżeli szkolenia w ramach projektu mają być organizowane w mieście wojewódzkim, a miejsce zamieszkania uczestników projektu będzie poza tym miastem, to barierą uczestnictwa w projekcie mogą być trudności z dojazdem na te szkolenia. Innymi, często spotykanymi w projektach barierami, jest brak świadomości rodziców/opiekunów dzieci o potrzebie edukacji przedszkolnej.</a:t>
            </a:r>
            <a:endParaRPr lang="pl-PL" sz="1600" dirty="0">
              <a:solidFill>
                <a:schemeClr val="tx1"/>
              </a:solidFill>
              <a:sym typeface="Wingdings 2"/>
            </a:endParaRPr>
          </a:p>
        </p:txBody>
      </p:sp>
      <p:sp>
        <p:nvSpPr>
          <p:cNvPr id="6" name="Mnożenie 5"/>
          <p:cNvSpPr/>
          <p:nvPr/>
        </p:nvSpPr>
        <p:spPr>
          <a:xfrm>
            <a:off x="467544" y="1643260"/>
            <a:ext cx="720080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FDC02EE-F4DA-43FA-B62F-94A45D860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423775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WSKAŹNIKI OBLIGATORYJNE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487420"/>
            <a:ext cx="8229600" cy="1653547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l-PL" dirty="0">
                <a:solidFill>
                  <a:schemeClr val="tx1"/>
                </a:solidFill>
              </a:rPr>
              <a:t>Brak wybrania wszystkich wskaźników obligatoryjnych dla danego konkursu, adekwatnych do planowanych zadań.</a:t>
            </a:r>
          </a:p>
          <a:p>
            <a:pPr lvl="1"/>
            <a:endParaRPr lang="pl-PL" dirty="0">
              <a:solidFill>
                <a:schemeClr val="tx1"/>
              </a:solidFill>
            </a:endParaRPr>
          </a:p>
          <a:p>
            <a:pPr lvl="1"/>
            <a:r>
              <a:rPr lang="pl-PL" dirty="0">
                <a:solidFill>
                  <a:schemeClr val="tx1"/>
                </a:solidFill>
              </a:rPr>
              <a:t>Wybór wskaźników obligatoryjnych z innych działań.</a:t>
            </a:r>
          </a:p>
          <a:p>
            <a:pPr lvl="1"/>
            <a:endParaRPr lang="pl-PL" dirty="0">
              <a:solidFill>
                <a:schemeClr val="tx1"/>
              </a:solidFill>
            </a:endParaRPr>
          </a:p>
          <a:p>
            <a:pPr lvl="1"/>
            <a:r>
              <a:rPr lang="pl-PL" dirty="0">
                <a:solidFill>
                  <a:schemeClr val="tx1"/>
                </a:solidFill>
              </a:rPr>
              <a:t>Brak wybrania wszystkich wskaźników z listy WLWK.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9006" y="3356992"/>
            <a:ext cx="8229600" cy="3096344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sz="1400" dirty="0">
              <a:solidFill>
                <a:schemeClr val="tx1"/>
              </a:solidFill>
            </a:endParaRPr>
          </a:p>
          <a:p>
            <a:pPr marL="285750" indent="-285750" algn="just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tx1"/>
                </a:solidFill>
              </a:rPr>
              <a:t>Wskaźniki obligatoryjne dla danego konkursu znajdują się w załączniku nr 2 do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</a:rPr>
              <a:t>Regulaminu konkursu pn.: „Lista wskaźników na poziomie projektu” dla Działania 10.1. </a:t>
            </a:r>
          </a:p>
          <a:p>
            <a:pPr>
              <a:buFont typeface="Arial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  <a:p>
            <a:r>
              <a:rPr lang="pl-PL" sz="1400" b="1" dirty="0">
                <a:solidFill>
                  <a:schemeClr val="tx1"/>
                </a:solidFill>
              </a:rPr>
              <a:t>Wskaźniki programowe </a:t>
            </a:r>
            <a:r>
              <a:rPr lang="pl-PL" sz="1400" dirty="0">
                <a:solidFill>
                  <a:schemeClr val="tx1"/>
                </a:solidFill>
              </a:rPr>
              <a:t>(z listy) należy wybierać jedynie spośród tych, które są wskazane w Regulaminie danego konkursu, pomimo technicznej możliwości wyboru w systemie SOWA wskaźników programowych </a:t>
            </a:r>
            <a:br>
              <a:rPr lang="pl-PL" sz="1400" dirty="0">
                <a:solidFill>
                  <a:schemeClr val="tx1"/>
                </a:solidFill>
              </a:rPr>
            </a:br>
            <a:r>
              <a:rPr lang="pl-PL" sz="1400" dirty="0">
                <a:solidFill>
                  <a:schemeClr val="tx1"/>
                </a:solidFill>
              </a:rPr>
              <a:t>z innych działań. Dodatkowo, wskaźniki programowe, o ile dotyczą projektu, </a:t>
            </a:r>
            <a:r>
              <a:rPr lang="pl-PL" sz="1400" b="1" u="sng" dirty="0">
                <a:solidFill>
                  <a:schemeClr val="tx1"/>
                </a:solidFill>
              </a:rPr>
              <a:t>należy wybierać wyłącznie </a:t>
            </a:r>
            <a:br>
              <a:rPr lang="pl-PL" sz="1400" b="1" u="sng" dirty="0">
                <a:solidFill>
                  <a:schemeClr val="tx1"/>
                </a:solidFill>
              </a:rPr>
            </a:br>
            <a:r>
              <a:rPr lang="pl-PL" sz="1400" b="1" u="sng" dirty="0">
                <a:solidFill>
                  <a:schemeClr val="tx1"/>
                </a:solidFill>
              </a:rPr>
              <a:t>z listy rozwijanej w SOWA</a:t>
            </a:r>
            <a:r>
              <a:rPr lang="pl-PL" sz="1400" dirty="0">
                <a:solidFill>
                  <a:schemeClr val="tx1"/>
                </a:solidFill>
              </a:rPr>
              <a:t>, nie należy wpisywać ich ręcznie</a:t>
            </a:r>
          </a:p>
          <a:p>
            <a:pPr>
              <a:buFont typeface="Arial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  <a:p>
            <a:r>
              <a:rPr lang="pl-PL" sz="1400" b="1" dirty="0">
                <a:solidFill>
                  <a:schemeClr val="tx1"/>
                </a:solidFill>
              </a:rPr>
              <a:t>Wskaźniki horyzontalne z listy WLWK </a:t>
            </a:r>
            <a:r>
              <a:rPr lang="pl-PL" sz="1400" dirty="0">
                <a:solidFill>
                  <a:schemeClr val="tx1"/>
                </a:solidFill>
              </a:rPr>
              <a:t>– należy wskazać </a:t>
            </a:r>
            <a:r>
              <a:rPr lang="pl-PL" sz="1400" b="1" u="sng" dirty="0">
                <a:solidFill>
                  <a:schemeClr val="tx1"/>
                </a:solidFill>
              </a:rPr>
              <a:t>wszystkie,</a:t>
            </a:r>
            <a:r>
              <a:rPr lang="pl-PL" sz="1400" b="1" dirty="0">
                <a:solidFill>
                  <a:schemeClr val="tx1"/>
                </a:solidFill>
              </a:rPr>
              <a:t> </a:t>
            </a:r>
            <a:r>
              <a:rPr lang="pl-PL" sz="1400" dirty="0">
                <a:solidFill>
                  <a:schemeClr val="tx1"/>
                </a:solidFill>
              </a:rPr>
              <a:t>nawet jeśli w projekcie nie są planowane działania, którym one odpowiadają (wówczas należy wpisać wartość: 0).</a:t>
            </a:r>
          </a:p>
          <a:p>
            <a:pPr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455373" y="158336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WSKAŹNIKI PROJEKTOWE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743401"/>
            <a:ext cx="8229600" cy="151216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           Brak wskaźników </a:t>
            </a:r>
            <a:r>
              <a:rPr lang="pl-PL" b="1" dirty="0">
                <a:solidFill>
                  <a:schemeClr val="tx1"/>
                </a:solidFill>
              </a:rPr>
              <a:t>projektowych</a:t>
            </a:r>
            <a:r>
              <a:rPr lang="pl-PL" dirty="0">
                <a:solidFill>
                  <a:schemeClr val="tx1"/>
                </a:solidFill>
              </a:rPr>
              <a:t>, umożliwiających monitoring postępu rzeczowego w projekcie, zwłaszcza w </a:t>
            </a:r>
            <a:r>
              <a:rPr lang="pl-PL" b="1" dirty="0">
                <a:solidFill>
                  <a:schemeClr val="tx1"/>
                </a:solidFill>
              </a:rPr>
              <a:t>projektach rozliczanych ryczałtowo.</a:t>
            </a:r>
          </a:p>
          <a:p>
            <a:pPr marL="342900" indent="-342900" eaLnBrk="1" fontAlgn="t" hangingPunct="1">
              <a:defRPr/>
            </a:pPr>
            <a:endParaRPr lang="pl-PL" sz="1200" b="1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          Nazwa i definicja wskaźników projektowych pokrywa się z nazwami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i definicjami wskaźników programowych.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573016"/>
            <a:ext cx="8229600" cy="252028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b="1" dirty="0">
                <a:solidFill>
                  <a:schemeClr val="tx1"/>
                </a:solidFill>
              </a:rPr>
              <a:t>W przypadku projektów rozliczanych ryczałtowo należy utworzyć wskaźniki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sz="1600" b="1" dirty="0">
                <a:solidFill>
                  <a:schemeClr val="tx1"/>
                </a:solidFill>
              </a:rPr>
              <a:t>projektowe</a:t>
            </a:r>
            <a:r>
              <a:rPr lang="pl-PL" sz="1600" dirty="0">
                <a:solidFill>
                  <a:schemeClr val="tx1"/>
                </a:solidFill>
              </a:rPr>
              <a:t>, </a:t>
            </a:r>
            <a:r>
              <a:rPr lang="pl-PL" sz="1600" u="sng" dirty="0">
                <a:solidFill>
                  <a:schemeClr val="tx1"/>
                </a:solidFill>
              </a:rPr>
              <a:t>adekwatne do specyficznych zadań planowanych w projekcie</a:t>
            </a:r>
            <a:r>
              <a:rPr lang="pl-PL" sz="1600" dirty="0">
                <a:solidFill>
                  <a:schemeClr val="tx1"/>
                </a:solidFill>
              </a:rPr>
              <a:t>, pozwalające na monitorowanie postępu rzeczowego oraz rozliczanie środków w projekcie.</a:t>
            </a:r>
          </a:p>
          <a:p>
            <a:pPr>
              <a:buClr>
                <a:srgbClr val="008000"/>
              </a:buClr>
              <a:buSzPct val="200000"/>
            </a:pPr>
            <a:endParaRPr lang="pl-PL" sz="1600" dirty="0">
              <a:solidFill>
                <a:schemeClr val="tx1"/>
              </a:solidFill>
            </a:endParaRPr>
          </a:p>
          <a:p>
            <a:pPr>
              <a:buClr>
                <a:srgbClr val="008000"/>
              </a:buClr>
              <a:buSzPct val="200000"/>
            </a:pPr>
            <a:r>
              <a:rPr lang="pl-PL" sz="1600" dirty="0">
                <a:solidFill>
                  <a:schemeClr val="tx1"/>
                </a:solidFill>
              </a:rPr>
              <a:t>Wskaźniki projektowe </a:t>
            </a:r>
            <a:r>
              <a:rPr lang="pl-PL" sz="1600" u="sng" dirty="0">
                <a:solidFill>
                  <a:schemeClr val="tx1"/>
                </a:solidFill>
              </a:rPr>
              <a:t>nie mogą powielać </a:t>
            </a:r>
            <a:r>
              <a:rPr lang="pl-PL" sz="1600" dirty="0">
                <a:solidFill>
                  <a:schemeClr val="tx1"/>
                </a:solidFill>
              </a:rPr>
              <a:t>brzmienia wskaźników kluczowych z działania 10.1 oraz z innych działań.</a:t>
            </a:r>
          </a:p>
          <a:p>
            <a:pPr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r>
              <a:rPr lang="pl-PL" sz="1600" b="1" dirty="0">
                <a:solidFill>
                  <a:schemeClr val="tx1"/>
                </a:solidFill>
              </a:rPr>
              <a:t>Wskaźniki projektowe </a:t>
            </a:r>
            <a:r>
              <a:rPr lang="pl-PL" sz="1600" u="sng" dirty="0">
                <a:solidFill>
                  <a:schemeClr val="tx1"/>
                </a:solidFill>
              </a:rPr>
              <a:t>powinny być niezbędne do prawidłowego</a:t>
            </a:r>
            <a:r>
              <a:rPr lang="pl-PL" u="sng" dirty="0">
                <a:solidFill>
                  <a:schemeClr val="tx1"/>
                </a:solidFill>
              </a:rPr>
              <a:t> </a:t>
            </a:r>
            <a:r>
              <a:rPr lang="pl-PL" sz="1600" dirty="0">
                <a:solidFill>
                  <a:schemeClr val="tx1"/>
                </a:solidFill>
              </a:rPr>
              <a:t>monitorowania postępu projektu, nie należy ich wykazywać w nadmiernej ilości.</a:t>
            </a:r>
          </a:p>
        </p:txBody>
      </p:sp>
      <p:sp>
        <p:nvSpPr>
          <p:cNvPr id="7" name="Mnożenie 6"/>
          <p:cNvSpPr/>
          <p:nvPr/>
        </p:nvSpPr>
        <p:spPr>
          <a:xfrm>
            <a:off x="583466" y="174340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B9BCDAE4-1A13-4E5B-9EC2-BB8BEC6BA7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123" y="2541757"/>
            <a:ext cx="426757" cy="347502"/>
          </a:xfrm>
          <a:prstGeom prst="rect">
            <a:avLst/>
          </a:prstGeom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WSKAŹNIKI - SPÓJNOŚĆ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323528" y="1700808"/>
            <a:ext cx="8373616" cy="180020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pl-PL" dirty="0">
                <a:solidFill>
                  <a:schemeClr val="tx1"/>
                </a:solidFill>
              </a:rPr>
              <a:t>            Brak spójności pomiędzy wskaźnikami w poszczególnych częściach wniosku:</a:t>
            </a:r>
          </a:p>
          <a:p>
            <a:pPr>
              <a:buNone/>
            </a:pPr>
            <a:endParaRPr lang="pl-PL" dirty="0">
              <a:solidFill>
                <a:schemeClr val="tx1"/>
              </a:solidFill>
            </a:endParaRPr>
          </a:p>
          <a:p>
            <a:pPr lvl="1"/>
            <a:r>
              <a:rPr lang="pl-PL" sz="1600" dirty="0">
                <a:solidFill>
                  <a:schemeClr val="tx1"/>
                </a:solidFill>
              </a:rPr>
              <a:t>3.1.2 CEL SZCZEGÓŁOWY OSI PRIORYTETOWEJ I WSKAŹNIKI REALIZACJI CELU,</a:t>
            </a:r>
          </a:p>
          <a:p>
            <a:pPr lvl="1"/>
            <a:r>
              <a:rPr lang="pl-PL" sz="1600" dirty="0">
                <a:solidFill>
                  <a:schemeClr val="tx1"/>
                </a:solidFill>
              </a:rPr>
              <a:t>4.1. ZADANIA,</a:t>
            </a:r>
          </a:p>
          <a:p>
            <a:pPr lvl="1"/>
            <a:r>
              <a:rPr lang="pl-PL" sz="1600" dirty="0">
                <a:solidFill>
                  <a:schemeClr val="tx1"/>
                </a:solidFill>
              </a:rPr>
              <a:t>4.2. KWOTY RYCZAŁTOWE (jeśli dotyczy).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323528" y="3640162"/>
            <a:ext cx="8373616" cy="288518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Wskaźniki w </a:t>
            </a:r>
            <a:r>
              <a:rPr lang="pl-PL" u="sng" dirty="0">
                <a:solidFill>
                  <a:schemeClr val="tx1"/>
                </a:solidFill>
              </a:rPr>
              <a:t>każdej</a:t>
            </a:r>
            <a:r>
              <a:rPr lang="pl-PL" dirty="0">
                <a:solidFill>
                  <a:schemeClr val="tx1"/>
                </a:solidFill>
              </a:rPr>
              <a:t> części wniosku muszą być spójne:</a:t>
            </a:r>
          </a:p>
          <a:p>
            <a:pPr>
              <a:buClr>
                <a:srgbClr val="00800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pl-PL" b="1" dirty="0">
                <a:solidFill>
                  <a:schemeClr val="tx1"/>
                </a:solidFill>
              </a:rPr>
              <a:t>wszystkie wskaźniki przedstawione w pkt 3.1.2 muszą zostać przypisane do zadań w pkt 4.1 (odpowiednio), </a:t>
            </a:r>
          </a:p>
          <a:p>
            <a:pPr marL="285750" indent="-285750">
              <a:buFontTx/>
              <a:buChar char="-"/>
            </a:pPr>
            <a:r>
              <a:rPr lang="pl-PL" dirty="0">
                <a:solidFill>
                  <a:schemeClr val="tx1"/>
                </a:solidFill>
              </a:rPr>
              <a:t>wartości wskaźników w różnych częściach wniosku muszą być spójne (ale nie muszą być takie same), </a:t>
            </a:r>
          </a:p>
          <a:p>
            <a:pPr marL="285750" indent="-285750">
              <a:buFontTx/>
              <a:buChar char="-"/>
            </a:pPr>
            <a:r>
              <a:rPr lang="pl-PL" dirty="0">
                <a:solidFill>
                  <a:schemeClr val="tx1"/>
                </a:solidFill>
              </a:rPr>
              <a:t>w przypadku, gdy projekt będzie rozliczany jedynie za pomocą kwot ryczałtowych, zaleca się, aby wszystkie wskaźniki wskazane w pkt. 4.1 zostały uwzględnione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w pkt. 4.2 i stanowiły podstawę do rozliczenia poszczególnych kwot ryczałtowych. </a:t>
            </a:r>
          </a:p>
        </p:txBody>
      </p:sp>
      <p:sp>
        <p:nvSpPr>
          <p:cNvPr id="7" name="Mnożenie 6"/>
          <p:cNvSpPr/>
          <p:nvPr/>
        </p:nvSpPr>
        <p:spPr>
          <a:xfrm>
            <a:off x="467544" y="1887813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719448" y="1196752"/>
            <a:ext cx="8136904" cy="518457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charset="0"/>
              <a:buNone/>
              <a:defRPr/>
            </a:pPr>
            <a:r>
              <a:rPr lang="pl-PL" sz="3600" b="1" dirty="0">
                <a:solidFill>
                  <a:schemeClr val="tx1"/>
                </a:solidFill>
              </a:rPr>
              <a:t>SOWA:</a:t>
            </a:r>
          </a:p>
          <a:p>
            <a:pPr algn="ctr">
              <a:buFont typeface="Arial" charset="0"/>
              <a:buNone/>
              <a:defRPr/>
            </a:pPr>
            <a:r>
              <a:rPr lang="pl-PL" dirty="0">
                <a:solidFill>
                  <a:schemeClr val="tx1"/>
                </a:solidFill>
              </a:rPr>
              <a:t>• </a:t>
            </a:r>
            <a:r>
              <a:rPr lang="pl-PL" sz="2400" dirty="0">
                <a:solidFill>
                  <a:schemeClr val="tx1"/>
                </a:solidFill>
              </a:rPr>
              <a:t>przygotowanie i złożenie wniosku o dofinansowanie projektu do Instytucji Organizującej Konkurs (wyłącznie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 generatorze, bez wymogu składania wersji papierowej 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z odręcznymi podpisami);</a:t>
            </a:r>
          </a:p>
          <a:p>
            <a:pPr algn="ctr">
              <a:buFont typeface="Arial" charset="0"/>
              <a:buNone/>
              <a:defRPr/>
            </a:pPr>
            <a:endParaRPr lang="pl-PL" sz="2400" dirty="0">
              <a:solidFill>
                <a:schemeClr val="tx1"/>
              </a:solidFill>
            </a:endParaRPr>
          </a:p>
          <a:p>
            <a:pPr algn="ctr">
              <a:buFont typeface="Arial" charset="0"/>
              <a:buNone/>
              <a:defRPr/>
            </a:pPr>
            <a:r>
              <a:rPr lang="pl-PL" sz="2400" dirty="0">
                <a:solidFill>
                  <a:schemeClr val="tx1"/>
                </a:solidFill>
              </a:rPr>
              <a:t>• organizacja, przechowywanie i zarządzanie dokumentami projektu;</a:t>
            </a:r>
          </a:p>
          <a:p>
            <a:pPr algn="ctr">
              <a:buFont typeface="Arial" charset="0"/>
              <a:buNone/>
              <a:defRPr/>
            </a:pPr>
            <a:endParaRPr lang="pl-PL" sz="2400" dirty="0">
              <a:solidFill>
                <a:schemeClr val="tx1"/>
              </a:solidFill>
            </a:endParaRPr>
          </a:p>
          <a:p>
            <a:pPr algn="ctr">
              <a:buFont typeface="Arial" charset="0"/>
              <a:buNone/>
              <a:defRPr/>
            </a:pPr>
            <a:r>
              <a:rPr lang="pl-PL" sz="2400" dirty="0">
                <a:solidFill>
                  <a:schemeClr val="tx1"/>
                </a:solidFill>
              </a:rPr>
              <a:t>• zarządzanie użytkownikami, biorącymi udział w realizacji projektów;</a:t>
            </a:r>
          </a:p>
          <a:p>
            <a:pPr algn="ctr">
              <a:buFont typeface="Arial" charset="0"/>
              <a:buNone/>
              <a:defRPr/>
            </a:pPr>
            <a:endParaRPr lang="pl-PL" sz="2400" dirty="0">
              <a:solidFill>
                <a:schemeClr val="tx1"/>
              </a:solidFill>
            </a:endParaRPr>
          </a:p>
          <a:p>
            <a:pPr algn="ctr">
              <a:buFont typeface="Arial" charset="0"/>
              <a:buNone/>
              <a:defRPr/>
            </a:pPr>
            <a:r>
              <a:rPr lang="pl-PL" sz="2400" dirty="0">
                <a:solidFill>
                  <a:schemeClr val="tx1"/>
                </a:solidFill>
              </a:rPr>
              <a:t>• </a:t>
            </a:r>
            <a:r>
              <a:rPr lang="pl-PL" sz="2400" b="1" u="sng" dirty="0">
                <a:solidFill>
                  <a:schemeClr val="tx1"/>
                </a:solidFill>
              </a:rPr>
              <a:t>komunikacja i wymiana informacji</a:t>
            </a:r>
            <a:r>
              <a:rPr lang="pl-PL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Generator EFS - SOWA</a:t>
            </a:r>
            <a:b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59238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WSKAŹNIKI - POMIAR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 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492694"/>
            <a:ext cx="8229600" cy="1648274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eaLnBrk="1" fontAlgn="t" hangingPunct="1">
              <a:defRPr/>
            </a:pPr>
            <a:r>
              <a:rPr lang="pl-PL" sz="1400" dirty="0">
                <a:solidFill>
                  <a:schemeClr val="tx1"/>
                </a:solidFill>
              </a:rPr>
              <a:t>Nieodpowiednia częstotliwość pomiaru, np. w przypadku wskaźników produktu: tylko na końcu realizacji projektu. </a:t>
            </a:r>
          </a:p>
          <a:p>
            <a:pPr lvl="1" eaLnBrk="1" fontAlgn="t" hangingPunct="1">
              <a:defRPr/>
            </a:pPr>
            <a:endParaRPr lang="pl-PL" sz="1400" dirty="0">
              <a:solidFill>
                <a:schemeClr val="tx1"/>
              </a:solidFill>
            </a:endParaRPr>
          </a:p>
          <a:p>
            <a:pPr lvl="1" eaLnBrk="1" fontAlgn="t" hangingPunct="1">
              <a:defRPr/>
            </a:pPr>
            <a:r>
              <a:rPr lang="pl-PL" sz="1400" dirty="0">
                <a:solidFill>
                  <a:schemeClr val="tx1"/>
                </a:solidFill>
              </a:rPr>
              <a:t>Nieprawidłowo dobrane źródła pomiaru/weryfikacji wskaźników.</a:t>
            </a:r>
          </a:p>
          <a:p>
            <a:pPr lvl="1" eaLnBrk="1" fontAlgn="t" hangingPunct="1">
              <a:defRPr/>
            </a:pPr>
            <a:endParaRPr lang="pl-PL" sz="1400" dirty="0">
              <a:solidFill>
                <a:schemeClr val="tx1"/>
              </a:solidFill>
            </a:endParaRPr>
          </a:p>
          <a:p>
            <a:pPr lvl="1" eaLnBrk="1" fontAlgn="t" hangingPunct="1">
              <a:defRPr/>
            </a:pPr>
            <a:r>
              <a:rPr lang="pl-PL" sz="1400" dirty="0">
                <a:solidFill>
                  <a:schemeClr val="tx1"/>
                </a:solidFill>
              </a:rPr>
              <a:t>Brak właściwych źródeł pomiaru/weryfikacji wskaźników przy kwotach ryczałtowych (w pkt. 4.2 wniosku).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212976"/>
            <a:ext cx="8229600" cy="3456384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00800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tx1"/>
                </a:solidFill>
              </a:rPr>
              <a:t>Wymagana częstotliwość pomiaru wskaźników produktu i rezultatu jest każdorazowo określona </a:t>
            </a:r>
            <a:br>
              <a:rPr lang="pl-PL" sz="1400" dirty="0">
                <a:solidFill>
                  <a:schemeClr val="tx1"/>
                </a:solidFill>
              </a:rPr>
            </a:br>
            <a:r>
              <a:rPr lang="pl-PL" sz="1400" dirty="0">
                <a:solidFill>
                  <a:schemeClr val="tx1"/>
                </a:solidFill>
              </a:rPr>
              <a:t>w załączniku nr 2 do Regulaminu konkursu pn.: „Lista wskaźników na poziomie projektu”.</a:t>
            </a:r>
          </a:p>
          <a:p>
            <a:pPr>
              <a:buClr>
                <a:srgbClr val="008000"/>
              </a:buClr>
              <a:buSzPct val="200000"/>
            </a:pPr>
            <a:endParaRPr lang="pl-PL" sz="1400" dirty="0">
              <a:solidFill>
                <a:schemeClr val="tx1"/>
              </a:solidFill>
            </a:endParaRPr>
          </a:p>
          <a:p>
            <a:pPr marL="252000">
              <a:buClr>
                <a:srgbClr val="008000"/>
              </a:buClr>
              <a:buSzPct val="200000"/>
            </a:pPr>
            <a:r>
              <a:rPr lang="pl-PL" sz="1400" dirty="0">
                <a:solidFill>
                  <a:schemeClr val="tx1"/>
                </a:solidFill>
              </a:rPr>
              <a:t>Należy tak dobierać dokumenty (źródła weryfikacji osiągnięcia wskaźnika), aby była możliwość weryfikacji osiągania konkretnego  wskaźnika. </a:t>
            </a:r>
          </a:p>
          <a:p>
            <a:endParaRPr lang="pl-PL" sz="1400" dirty="0">
              <a:solidFill>
                <a:schemeClr val="tx1"/>
              </a:solidFill>
            </a:endParaRPr>
          </a:p>
          <a:p>
            <a:pPr marL="252000"/>
            <a:r>
              <a:rPr lang="pl-PL" sz="1400" dirty="0">
                <a:solidFill>
                  <a:schemeClr val="tx1"/>
                </a:solidFill>
              </a:rPr>
              <a:t>Dobór właściwych dokumentów przy </a:t>
            </a:r>
            <a:r>
              <a:rPr lang="pl-PL" sz="1400" u="sng" dirty="0">
                <a:solidFill>
                  <a:schemeClr val="tx1"/>
                </a:solidFill>
              </a:rPr>
              <a:t>kwotach ryczałtowych jest bardzo istotny</a:t>
            </a:r>
            <a:r>
              <a:rPr lang="pl-PL" sz="1400" dirty="0">
                <a:solidFill>
                  <a:schemeClr val="tx1"/>
                </a:solidFill>
              </a:rPr>
              <a:t>, ponieważ na ich podstawie rozliczane są środki. Podanie jednego dokumentu często nie jest wystarczające, należy pamiętać, że </a:t>
            </a:r>
            <a:r>
              <a:rPr lang="pl-PL" sz="1400" u="sng" dirty="0">
                <a:solidFill>
                  <a:schemeClr val="tx1"/>
                </a:solidFill>
              </a:rPr>
              <a:t>nie mogą to być faktury, rachunki.</a:t>
            </a:r>
          </a:p>
          <a:p>
            <a:endParaRPr lang="pl-PL" sz="1400" u="sng" dirty="0">
              <a:solidFill>
                <a:schemeClr val="tx1"/>
              </a:solidFill>
            </a:endParaRPr>
          </a:p>
          <a:p>
            <a:pPr marL="252000"/>
            <a:r>
              <a:rPr lang="pl-PL" sz="1400" u="sng" dirty="0">
                <a:solidFill>
                  <a:srgbClr val="00B050"/>
                </a:solidFill>
              </a:rPr>
              <a:t>Wykaz dokumentów do rozliczania projektów z wykorzystaniem kwot ryczałtowych w załączniku nr 4 pn.: „Standardy realizacji form wsparcia w ramach Działania 10.1 RPO WD 2014-2020”</a:t>
            </a: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467544" y="1484784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8918"/>
          </a:xfrm>
        </p:spPr>
        <p:txBody>
          <a:bodyPr/>
          <a:lstStyle/>
          <a:p>
            <a:pPr marL="342900" indent="-342900" eaLnBrk="1" fontAlgn="t" hangingPunct="1">
              <a:tabLst>
                <a:tab pos="4572000" algn="l"/>
              </a:tabLst>
              <a:defRPr/>
            </a:pPr>
            <a:br>
              <a:rPr lang="pl-PL" sz="3200" dirty="0"/>
            </a:br>
            <a:r>
              <a:rPr lang="pl-PL" sz="3200" dirty="0"/>
              <a:t>        </a:t>
            </a:r>
            <a:br>
              <a:rPr lang="pl-PL" sz="3200" dirty="0"/>
            </a:b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r>
              <a:rPr lang="pl-PL" sz="1600" dirty="0"/>
              <a:t>.</a:t>
            </a:r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556791"/>
            <a:ext cx="8280920" cy="1584177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1" fontAlgn="t" hangingPunct="1">
              <a:defRPr/>
            </a:pPr>
            <a:r>
              <a:rPr lang="pl-PL" b="1" dirty="0">
                <a:solidFill>
                  <a:srgbClr val="0070C0"/>
                </a:solidFill>
              </a:rPr>
              <a:t>      </a:t>
            </a:r>
            <a:r>
              <a:rPr lang="pl-PL" sz="3200" b="1" dirty="0">
                <a:solidFill>
                  <a:srgbClr val="0070C0"/>
                </a:solidFill>
              </a:rPr>
              <a:t>ZADANIA – PKT. 4.1 </a:t>
            </a:r>
          </a:p>
          <a:p>
            <a:pPr marL="342900" indent="-342900" eaLnBrk="1" fontAlgn="t" hangingPunct="1">
              <a:defRPr/>
            </a:pPr>
            <a:r>
              <a:rPr lang="pl-PL" sz="1600" dirty="0">
                <a:solidFill>
                  <a:schemeClr val="tx1"/>
                </a:solidFill>
              </a:rPr>
              <a:t>             </a:t>
            </a:r>
            <a:r>
              <a:rPr lang="pl-PL" dirty="0">
                <a:solidFill>
                  <a:schemeClr val="tx1"/>
                </a:solidFill>
              </a:rPr>
              <a:t>Brak merytorycznego opisu zadań.</a:t>
            </a:r>
          </a:p>
          <a:p>
            <a:pPr marL="342900" indent="-342900" eaLnBrk="1" fontAlgn="t" hangingPunct="1">
              <a:defRPr/>
            </a:pPr>
            <a:r>
              <a:rPr lang="pl-PL" sz="1600" dirty="0">
                <a:solidFill>
                  <a:schemeClr val="tx1"/>
                </a:solidFill>
              </a:rPr>
              <a:t>        </a:t>
            </a:r>
            <a:endParaRPr lang="pl-PL" dirty="0">
              <a:solidFill>
                <a:srgbClr val="FF66CC"/>
              </a:solidFill>
            </a:endParaRPr>
          </a:p>
          <a:p>
            <a:pPr marL="342900" indent="-342900" eaLnBrk="1" fontAlgn="t" hangingPunct="1">
              <a:defRPr/>
            </a:pPr>
            <a:r>
              <a:rPr lang="pl-PL" dirty="0">
                <a:solidFill>
                  <a:srgbClr val="FF66CC"/>
                </a:solidFill>
              </a:rPr>
              <a:t>            </a:t>
            </a:r>
            <a:r>
              <a:rPr lang="pl-PL" dirty="0">
                <a:solidFill>
                  <a:schemeClr val="tx1"/>
                </a:solidFill>
              </a:rPr>
              <a:t>Nieadekwatne wskaźniki pod zadaniami/brak wskaźników pod zadaniami</a:t>
            </a:r>
          </a:p>
          <a:p>
            <a:pPr marL="342900" indent="-342900"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596859" y="1943974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Mnożenie 6">
            <a:extLst>
              <a:ext uri="{FF2B5EF4-FFF2-40B4-BE49-F238E27FC236}">
                <a16:creationId xmlns:a16="http://schemas.microsoft.com/office/drawing/2014/main" id="{73D665E5-7370-4FFB-96BA-53597CDD0EC6}"/>
              </a:ext>
            </a:extLst>
          </p:cNvPr>
          <p:cNvSpPr/>
          <p:nvPr/>
        </p:nvSpPr>
        <p:spPr>
          <a:xfrm>
            <a:off x="611560" y="2524428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zaokrąglony 4">
            <a:extLst>
              <a:ext uri="{FF2B5EF4-FFF2-40B4-BE49-F238E27FC236}">
                <a16:creationId xmlns:a16="http://schemas.microsoft.com/office/drawing/2014/main" id="{49B97F68-5603-4955-8311-B3DFC71A7DE6}"/>
              </a:ext>
            </a:extLst>
          </p:cNvPr>
          <p:cNvSpPr/>
          <p:nvPr/>
        </p:nvSpPr>
        <p:spPr>
          <a:xfrm>
            <a:off x="323528" y="3640162"/>
            <a:ext cx="8373616" cy="288518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Zadania w projekcie powinny być opisane szczegółowo, z uwzględnieniem terminów i osób odpowiedzialnych za ich realizację oraz działań na rzecz wyrównywania szans kobiet i mężczyzn, a także informacji o sposobie realizacji zasady równości szans i niedyskryminacji.</a:t>
            </a: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Pod zadaniami należy wskazać </a:t>
            </a:r>
            <a:r>
              <a:rPr lang="pl-PL" u="sng" dirty="0">
                <a:solidFill>
                  <a:schemeClr val="tx1"/>
                </a:solidFill>
              </a:rPr>
              <a:t>adekwatne wskaźniki z pkt. 3.1.2 wniosku</a:t>
            </a:r>
            <a:r>
              <a:rPr lang="pl-PL" dirty="0">
                <a:solidFill>
                  <a:schemeClr val="tx1"/>
                </a:solidFill>
              </a:rPr>
              <a:t>, które faktycznie będą mierzyć postęp realizacji zadania.</a:t>
            </a:r>
          </a:p>
          <a:p>
            <a:pPr marL="285750" indent="-285750">
              <a:buFontTx/>
              <a:buChar char="-"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89229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8918"/>
          </a:xfrm>
        </p:spPr>
        <p:txBody>
          <a:bodyPr/>
          <a:lstStyle/>
          <a:p>
            <a:pPr marL="342900" indent="-342900" eaLnBrk="1" fontAlgn="t" hangingPunct="1">
              <a:tabLst>
                <a:tab pos="4572000" algn="l"/>
              </a:tabLst>
              <a:defRPr/>
            </a:pPr>
            <a:br>
              <a:rPr lang="pl-PL" sz="3200" dirty="0"/>
            </a:br>
            <a:r>
              <a:rPr lang="pl-PL" sz="3200" dirty="0"/>
              <a:t>        </a:t>
            </a:r>
            <a:br>
              <a:rPr lang="pl-PL" sz="3200" dirty="0"/>
            </a:b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412777"/>
            <a:ext cx="8280920" cy="172819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1" fontAlgn="t" hangingPunct="1">
              <a:defRPr/>
            </a:pPr>
            <a:r>
              <a:rPr lang="pl-PL" sz="3200" b="1" dirty="0">
                <a:solidFill>
                  <a:srgbClr val="FF0000"/>
                </a:solidFill>
              </a:rPr>
              <a:t>     </a:t>
            </a:r>
            <a:r>
              <a:rPr lang="pl-PL" sz="3200" b="1" dirty="0">
                <a:solidFill>
                  <a:srgbClr val="0070C0"/>
                </a:solidFill>
              </a:rPr>
              <a:t>KWOTY RYCZAŁTOWE – PKT. 4.2 </a:t>
            </a:r>
          </a:p>
          <a:p>
            <a:pPr marL="342900" indent="-342900" eaLnBrk="1" fontAlgn="t" hangingPunct="1">
              <a:defRPr/>
            </a:pPr>
            <a:r>
              <a:rPr lang="pl-PL" sz="1600" dirty="0">
                <a:solidFill>
                  <a:schemeClr val="tx1"/>
                </a:solidFill>
              </a:rPr>
              <a:t>             </a:t>
            </a:r>
            <a:r>
              <a:rPr lang="pl-PL" dirty="0">
                <a:solidFill>
                  <a:schemeClr val="tx1"/>
                </a:solidFill>
              </a:rPr>
              <a:t>Brak właściwych, adekwatnych dokumentów, potwierdzających osiągnięcie                     wskaźnika oraz stanowiących podstawę rozliczenia kwoty ryczałtowej. </a:t>
            </a:r>
          </a:p>
          <a:p>
            <a:pPr marL="342900" indent="-342900" eaLnBrk="1" fontAlgn="t" hangingPunct="1">
              <a:defRPr/>
            </a:pPr>
            <a:r>
              <a:rPr lang="pl-PL" sz="1600" dirty="0">
                <a:solidFill>
                  <a:schemeClr val="tx1"/>
                </a:solidFill>
              </a:rPr>
              <a:t>             </a:t>
            </a:r>
            <a:r>
              <a:rPr lang="pl-PL" dirty="0">
                <a:solidFill>
                  <a:schemeClr val="tx1"/>
                </a:solidFill>
              </a:rPr>
              <a:t>Brak zgodności dokumentów potwierdzających osiągnięcie wskaźnika,    wskazanych w pkt. 3.1.2 i 4.2 wniosku</a:t>
            </a:r>
            <a:endParaRPr lang="pl-PL" dirty="0">
              <a:solidFill>
                <a:srgbClr val="FF66CC"/>
              </a:solidFill>
            </a:endParaRPr>
          </a:p>
          <a:p>
            <a:pPr marL="342900" indent="-342900" eaLnBrk="1" fontAlgn="t" hangingPunct="1">
              <a:defRPr/>
            </a:pPr>
            <a:r>
              <a:rPr lang="pl-PL" dirty="0">
                <a:solidFill>
                  <a:srgbClr val="FF66CC"/>
                </a:solidFill>
              </a:rPr>
              <a:t>           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539552" y="1705671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Mnożenie 6">
            <a:extLst>
              <a:ext uri="{FF2B5EF4-FFF2-40B4-BE49-F238E27FC236}">
                <a16:creationId xmlns:a16="http://schemas.microsoft.com/office/drawing/2014/main" id="{73D665E5-7370-4FFB-96BA-53597CDD0EC6}"/>
              </a:ext>
            </a:extLst>
          </p:cNvPr>
          <p:cNvSpPr/>
          <p:nvPr/>
        </p:nvSpPr>
        <p:spPr>
          <a:xfrm>
            <a:off x="539552" y="2318156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9" name="Prostokąt zaokrąglony 4">
            <a:extLst>
              <a:ext uri="{FF2B5EF4-FFF2-40B4-BE49-F238E27FC236}">
                <a16:creationId xmlns:a16="http://schemas.microsoft.com/office/drawing/2014/main" id="{49B97F68-5603-4955-8311-B3DFC71A7DE6}"/>
              </a:ext>
            </a:extLst>
          </p:cNvPr>
          <p:cNvSpPr/>
          <p:nvPr/>
        </p:nvSpPr>
        <p:spPr>
          <a:xfrm>
            <a:off x="323528" y="3640162"/>
            <a:ext cx="8373616" cy="288518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Zał. nr 4 do Regulaminu konkursu pn.: „Standardy realizacji form wsparcia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w ramach Działania 10.1 RPO WD 2014-2020” zawiera przykładowe dokumenty, mogące stanowić podstawę do rozliczenia kwot ryczałtowych w odniesieniu do poszczególnych typów projektów – należy korzystać z przykładów.</a:t>
            </a:r>
            <a:endParaRPr lang="pl-PL" b="1" dirty="0">
              <a:solidFill>
                <a:srgbClr val="00B050"/>
              </a:solidFill>
            </a:endParaRP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b="1" dirty="0">
              <a:solidFill>
                <a:srgbClr val="00B050"/>
              </a:solidFill>
            </a:endParaRP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Należy doprowadzić do zgodności dokumentów, wskazanych jako źródło weryfikacji/pozyskania danych do pomiaru wskaźnika w pkt. 3.1.2 wniosku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z dokumentami, wskazanymi w pkt. 4.2 wniosku jako dokumenty potwierdzające realizację wskaźników.</a:t>
            </a:r>
          </a:p>
          <a:p>
            <a:pPr marL="285750" indent="-285750">
              <a:buFontTx/>
              <a:buChar char="-"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49360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DOŚWIADCZENIE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   </a:t>
            </a:r>
            <a:r>
              <a:rPr lang="pl-PL" sz="1800" dirty="0"/>
              <a:t>Brak doświadczenia w obszarze, w którym udzielane będzie wsparcie, na rzecz grupy docelowej, do której kierowane będzie wsparcie, na określonym terytorium, którego dotyczy projekt (obszar, grupa docelowa oraz terytorium traktowane są łącznie w definicji kryterium).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8" name="Prostokąt zaokrąglony 5">
            <a:extLst>
              <a:ext uri="{FF2B5EF4-FFF2-40B4-BE49-F238E27FC236}">
                <a16:creationId xmlns:a16="http://schemas.microsoft.com/office/drawing/2014/main" id="{D85E54D6-F73D-4A50-8F1E-D0594A35E607}"/>
              </a:ext>
            </a:extLst>
          </p:cNvPr>
          <p:cNvSpPr/>
          <p:nvPr/>
        </p:nvSpPr>
        <p:spPr>
          <a:xfrm>
            <a:off x="251520" y="1492694"/>
            <a:ext cx="8589640" cy="1216226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eaLnBrk="1" fontAlgn="t" hangingPunct="1">
              <a:defRPr/>
            </a:pP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9" name="Mnożenie 6">
            <a:extLst>
              <a:ext uri="{FF2B5EF4-FFF2-40B4-BE49-F238E27FC236}">
                <a16:creationId xmlns:a16="http://schemas.microsoft.com/office/drawing/2014/main" id="{42F60D60-EE1D-4511-AB14-3D9B9BD567F7}"/>
              </a:ext>
            </a:extLst>
          </p:cNvPr>
          <p:cNvSpPr/>
          <p:nvPr/>
        </p:nvSpPr>
        <p:spPr>
          <a:xfrm>
            <a:off x="323528" y="1556792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zaokrąglony 4">
            <a:extLst>
              <a:ext uri="{FF2B5EF4-FFF2-40B4-BE49-F238E27FC236}">
                <a16:creationId xmlns:a16="http://schemas.microsoft.com/office/drawing/2014/main" id="{5FCB921C-11E6-4606-AB79-07F102241D33}"/>
              </a:ext>
            </a:extLst>
          </p:cNvPr>
          <p:cNvSpPr/>
          <p:nvPr/>
        </p:nvSpPr>
        <p:spPr>
          <a:xfrm>
            <a:off x="251520" y="2996952"/>
            <a:ext cx="8589640" cy="3721637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00800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 </a:t>
            </a:r>
          </a:p>
          <a:p>
            <a:pPr marL="285750" lvl="0" indent="-285750">
              <a:spcAft>
                <a:spcPts val="600"/>
              </a:spcAft>
              <a:buClr>
                <a:srgbClr val="339933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Wnioskodawca, składający wniosek o dofinansowanie projektu, dotyczący edukacji, nie może wykazywać jako doświadczenia realizacji działań w innym obszarze, np. aktywizacji zawodowej. Należy również wykazać związek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z działalnością statutową Wnioskodawcy.</a:t>
            </a:r>
          </a:p>
          <a:p>
            <a:pPr marL="252000">
              <a:spcAft>
                <a:spcPts val="600"/>
              </a:spcAft>
            </a:pPr>
            <a:r>
              <a:rPr lang="pl-PL" dirty="0">
                <a:solidFill>
                  <a:schemeClr val="tx1"/>
                </a:solidFill>
              </a:rPr>
              <a:t>Wnioskodawca składający wniosek o dofinansowanie w zakresie edukacji przedszkolnej powinien wykazać efekt dotychczas zrealizowanych przez siebie działań na rzecz tej grupy docelowej. </a:t>
            </a:r>
          </a:p>
          <a:p>
            <a:pPr marL="252000"/>
            <a:r>
              <a:rPr lang="pl-PL" dirty="0">
                <a:solidFill>
                  <a:schemeClr val="tx1"/>
                </a:solidFill>
              </a:rPr>
              <a:t>Wnioskodawca, składający wniosek o dofinansowanie w województwie dolnośląskim w odniesieniu do danej gminy, powinien wykazać adekwatne doświadczenie co najmniej w realizacji działań w województwie dolnośląskim,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a idealnie – na terenie danej gminy, </a:t>
            </a:r>
            <a:r>
              <a:rPr lang="pl-PL" u="sng" dirty="0">
                <a:solidFill>
                  <a:schemeClr val="tx1"/>
                </a:solidFill>
              </a:rPr>
              <a:t>z ostatnich trzech lat w stosunku do roku, </a:t>
            </a:r>
            <a:br>
              <a:rPr lang="pl-PL" u="sng" dirty="0">
                <a:solidFill>
                  <a:schemeClr val="tx1"/>
                </a:solidFill>
              </a:rPr>
            </a:br>
            <a:r>
              <a:rPr lang="pl-PL" u="sng" dirty="0">
                <a:solidFill>
                  <a:schemeClr val="tx1"/>
                </a:solidFill>
              </a:rPr>
              <a:t>w którym składany jest wniosek o dofinansowanie.</a:t>
            </a:r>
          </a:p>
        </p:txBody>
      </p:sp>
    </p:spTree>
    <p:extLst>
      <p:ext uri="{BB962C8B-B14F-4D97-AF65-F5344CB8AC3E}">
        <p14:creationId xmlns:p14="http://schemas.microsoft.com/office/powerpoint/2010/main" val="11391339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br>
              <a:rPr lang="pl-PL" sz="3200" b="1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pl-PL" sz="3200" b="1" dirty="0">
                <a:solidFill>
                  <a:schemeClr val="tx2"/>
                </a:solidFill>
                <a:latin typeface="Calibri" pitchFamily="34" charset="0"/>
              </a:rPr>
              <a:t>Informacje wynikające z SZOOP lub  standardów realizacji</a:t>
            </a:r>
            <a:endParaRPr lang="pl-PL" sz="3200" b="1" dirty="0">
              <a:solidFill>
                <a:srgbClr val="0070C0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28622A7C-010C-4308-A7AF-052C20965F56}"/>
              </a:ext>
            </a:extLst>
          </p:cNvPr>
          <p:cNvSpPr txBox="1">
            <a:spLocks/>
          </p:cNvSpPr>
          <p:nvPr/>
        </p:nvSpPr>
        <p:spPr bwMode="auto">
          <a:xfrm>
            <a:off x="457200" y="1988840"/>
            <a:ext cx="822960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pl-PL" sz="1800" b="1" dirty="0">
                <a:solidFill>
                  <a:srgbClr val="C00000"/>
                </a:solidFill>
              </a:rPr>
              <a:t>TYP PROJEKTU A:</a:t>
            </a:r>
            <a:endParaRPr lang="pl-PL" sz="1800" b="1" dirty="0">
              <a:solidFill>
                <a:srgbClr val="FF0000"/>
              </a:solidFill>
            </a:endParaRPr>
          </a:p>
          <a:p>
            <a:r>
              <a:rPr lang="pl-PL" sz="1800" i="1" dirty="0"/>
              <a:t>Diagnoza zapotrzebowania na nowe miejsca przedszkolne </a:t>
            </a:r>
            <a:r>
              <a:rPr lang="pl-PL" sz="1800" dirty="0"/>
              <a:t>– najważniejsze wnioski z </a:t>
            </a:r>
            <a:r>
              <a:rPr lang="pl-PL" sz="1800" i="1" dirty="0"/>
              <a:t>Diagnozy</a:t>
            </a:r>
            <a:r>
              <a:rPr lang="pl-PL" sz="1800" dirty="0"/>
              <a:t> należy umieścić w pkt. 3.1.1 wniosku.</a:t>
            </a:r>
          </a:p>
          <a:p>
            <a:r>
              <a:rPr lang="pl-PL" sz="1800" dirty="0"/>
              <a:t>Korzystanie z finansowania działalności bieżącej nowoutworzonych miejsc wychowania przedszkolnego obliguje organ prowadzący OWP </a:t>
            </a:r>
            <a:r>
              <a:rPr lang="pl-PL" sz="1800" u="sng" dirty="0"/>
              <a:t>do złożenia zobowiązania we wniosku</a:t>
            </a:r>
            <a:r>
              <a:rPr lang="pl-PL" sz="1800" dirty="0"/>
              <a:t> do sfinansowania działalności bieżącej wyłącznie ze środków EFS lub krajowych środków publicznych, przeznaczonych na finansowanie wychowania przedszkolnego.</a:t>
            </a:r>
          </a:p>
          <a:p>
            <a:r>
              <a:rPr lang="pl-PL" sz="1800" dirty="0"/>
              <a:t>Wnioskodawcy, którzy planują finansowanie działalności bieżącej ze środków EFS przez okres do 12 miesięcy, są zobowiązani do wyodrębnienia w harmonogramie rzeczowo- finansowym realizacji projektu ETAPU działalności bieżącej nowoutworzonych miejsc wychowania przedszkolnego uwzględniającego okres finansowania działalności bieżącej nowoutworzonych miejsc przedszkolnych. </a:t>
            </a:r>
            <a:r>
              <a:rPr lang="pl-PL" sz="1800" b="1" dirty="0"/>
              <a:t>Wnioskodawca zobowiązany jest do zawarcia deklaracji, dotyczącej okresu finansowania działalności bieżącej nowoutworzonych miejsc wychowania przedszkolnego.</a:t>
            </a:r>
          </a:p>
          <a:p>
            <a:pPr>
              <a:buFont typeface="Arial" pitchFamily="34" charset="0"/>
              <a:buNone/>
            </a:pPr>
            <a:endParaRPr lang="pl-PL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89338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br>
              <a:rPr lang="pl-PL" sz="3200" b="1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pl-PL" sz="3200" b="1" dirty="0">
                <a:solidFill>
                  <a:schemeClr val="tx2"/>
                </a:solidFill>
                <a:latin typeface="Calibri" pitchFamily="34" charset="0"/>
              </a:rPr>
              <a:t>Informacje wynikające z SZOOP lub  standardów realizacji</a:t>
            </a:r>
            <a:endParaRPr lang="pl-PL" sz="3200" b="1" dirty="0">
              <a:solidFill>
                <a:srgbClr val="0070C0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0683BD84-BBE4-4FC9-AD42-1348FE9C5839}"/>
              </a:ext>
            </a:extLst>
          </p:cNvPr>
          <p:cNvSpPr txBox="1">
            <a:spLocks/>
          </p:cNvSpPr>
          <p:nvPr/>
        </p:nvSpPr>
        <p:spPr bwMode="auto">
          <a:xfrm>
            <a:off x="467544" y="2060848"/>
            <a:ext cx="8219256" cy="4065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  <a:buFont typeface="Arial" pitchFamily="34" charset="0"/>
              <a:buNone/>
            </a:pPr>
            <a:r>
              <a:rPr lang="pl-PL" sz="1800" b="1" dirty="0">
                <a:solidFill>
                  <a:srgbClr val="C00000"/>
                </a:solidFill>
              </a:rPr>
              <a:t>TYP PROJEKTU B (realizowany jako uzupełniający do typu A lub samodzielnie, jeśli wiodące wsparcie skierowane jest do dzieci z niepełnosprawnościami): </a:t>
            </a:r>
            <a:endParaRPr lang="pl-PL" sz="1800" b="1" dirty="0">
              <a:solidFill>
                <a:srgbClr val="FF0000"/>
              </a:solidFill>
            </a:endParaRPr>
          </a:p>
          <a:p>
            <a:r>
              <a:rPr lang="pl-PL" sz="1800" b="1" dirty="0"/>
              <a:t>Najważniejsze</a:t>
            </a:r>
            <a:r>
              <a:rPr lang="pl-PL" sz="1800" b="1" u="sng" dirty="0"/>
              <a:t> wnioski </a:t>
            </a:r>
            <a:r>
              <a:rPr lang="pl-PL" sz="1800" b="1" dirty="0"/>
              <a:t>wynikające z </a:t>
            </a:r>
            <a:r>
              <a:rPr lang="pl-PL" sz="1800" b="1" i="1" dirty="0"/>
              <a:t>Diagnozy w zakresie zapotrzebowania na dodatkowe zajęcia </a:t>
            </a:r>
            <a:r>
              <a:rPr lang="pl-PL" sz="1800" u="sng" dirty="0"/>
              <a:t>powinny być zawarte w opisie projektu </a:t>
            </a:r>
            <a:r>
              <a:rPr lang="pl-PL" sz="1800" dirty="0"/>
              <a:t>wraz z </a:t>
            </a:r>
            <a:r>
              <a:rPr lang="pl-PL" sz="1800" b="1" dirty="0"/>
              <a:t>oświadczeniem</a:t>
            </a:r>
            <a:r>
              <a:rPr lang="pl-PL" sz="1800" dirty="0"/>
              <a:t> Wnioskodawcy, że w/w </a:t>
            </a:r>
            <a:r>
              <a:rPr lang="pl-PL" sz="1800" b="1" i="1" dirty="0"/>
              <a:t>Diagnoza </a:t>
            </a:r>
            <a:r>
              <a:rPr lang="pl-PL" sz="1800" dirty="0"/>
              <a:t>została zatwierdzona przez </a:t>
            </a:r>
            <a:r>
              <a:rPr lang="pl-PL" sz="1800" b="1" u="sng" dirty="0"/>
              <a:t>organ prowadzący</a:t>
            </a:r>
            <a:r>
              <a:rPr lang="pl-PL" sz="1800" dirty="0"/>
              <a:t>.</a:t>
            </a:r>
          </a:p>
          <a:p>
            <a:r>
              <a:rPr lang="pl-PL" sz="1800" dirty="0"/>
              <a:t>Dodatkowe zajęcia mogą być adresowane do wszystkich dzieci danego OWP, niezależnie od liczby nowoutworzonych miejsc przedszkolnych, pod warunkiem, że w analogicznym zakresie obszarowym co do treści i odbiorców, nie były finansowane od co najmniej 12 miesięcy poprzedzających złożenie wniosku o dofinansowanie projektu (średniomiesięcznie).</a:t>
            </a:r>
          </a:p>
          <a:p>
            <a:r>
              <a:rPr lang="pl-PL" sz="1800" dirty="0"/>
              <a:t>W Działaniu 10.1 </a:t>
            </a:r>
            <a:r>
              <a:rPr lang="pl-PL" sz="1800" u="sng" dirty="0"/>
              <a:t>brak możliwości realizacji wsparcia skierowanego bezpośrednio do rodziców/opiekunów prawnych</a:t>
            </a:r>
            <a:r>
              <a:rPr lang="pl-PL" sz="1800" dirty="0"/>
              <a:t>. Istnieje możliwość uczestnictwa rodziców/opiekunów prawnych w </a:t>
            </a:r>
            <a:r>
              <a:rPr lang="pl-PL" sz="1800" b="1" dirty="0"/>
              <a:t>zajęciach specjalistycznych skierowanych do dzieci</a:t>
            </a:r>
            <a:r>
              <a:rPr lang="pl-PL" sz="1800" dirty="0"/>
              <a:t>, </a:t>
            </a:r>
            <a:r>
              <a:rPr lang="pl-PL" sz="1800" b="1" u="sng" dirty="0"/>
              <a:t>ale jedynie w przypadku, gdy obecność rodzica/opiekuna prawnego jest niezbędna do realizacji celu edukacyjnego/terapeutycznego tych zajęć</a:t>
            </a:r>
            <a:r>
              <a:rPr lang="pl-PL" sz="1800" dirty="0"/>
              <a:t>.</a:t>
            </a:r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425613982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br>
              <a:rPr lang="pl-PL" sz="3200" b="1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pl-PL" sz="3200" b="1" dirty="0">
                <a:solidFill>
                  <a:schemeClr val="tx2"/>
                </a:solidFill>
                <a:latin typeface="Calibri" pitchFamily="34" charset="0"/>
              </a:rPr>
              <a:t>Informacje wynikające z SZOOP lub  standardów realizacji</a:t>
            </a:r>
            <a:endParaRPr lang="pl-PL" sz="3200" b="1" dirty="0">
              <a:solidFill>
                <a:srgbClr val="0070C0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28622A7C-010C-4308-A7AF-052C20965F56}"/>
              </a:ext>
            </a:extLst>
          </p:cNvPr>
          <p:cNvSpPr txBox="1">
            <a:spLocks/>
          </p:cNvSpPr>
          <p:nvPr/>
        </p:nvSpPr>
        <p:spPr bwMode="auto">
          <a:xfrm>
            <a:off x="765920" y="3681895"/>
            <a:ext cx="822960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endParaRPr lang="pl-PL" sz="1800" b="1" dirty="0">
              <a:solidFill>
                <a:srgbClr val="FF0000"/>
              </a:solidFill>
            </a:endParaRP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3B19B126-54B8-4329-94FA-DE61F44E68F9}"/>
              </a:ext>
            </a:extLst>
          </p:cNvPr>
          <p:cNvSpPr txBox="1">
            <a:spLocks/>
          </p:cNvSpPr>
          <p:nvPr/>
        </p:nvSpPr>
        <p:spPr bwMode="auto">
          <a:xfrm>
            <a:off x="457200" y="2060848"/>
            <a:ext cx="8229600" cy="439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  <a:buFont typeface="Arial" pitchFamily="34" charset="0"/>
              <a:buNone/>
            </a:pPr>
            <a:r>
              <a:rPr lang="pl-PL" sz="1800" b="1" dirty="0">
                <a:solidFill>
                  <a:srgbClr val="C00000"/>
                </a:solidFill>
              </a:rPr>
              <a:t>TYP PROJEKTU C (realizowany jako uzupełniający, nie może stanowić wiodącego wsparcia):</a:t>
            </a:r>
            <a:endParaRPr lang="pl-PL" sz="1800" b="1" dirty="0">
              <a:solidFill>
                <a:srgbClr val="FF0000"/>
              </a:solidFill>
            </a:endParaRPr>
          </a:p>
          <a:p>
            <a:pPr marL="0">
              <a:spcBef>
                <a:spcPts val="0"/>
              </a:spcBef>
              <a:buFont typeface="Arial" pitchFamily="34" charset="0"/>
              <a:buNone/>
            </a:pPr>
            <a:endParaRPr lang="pl-PL" sz="1800" b="1" dirty="0">
              <a:solidFill>
                <a:srgbClr val="FF0000"/>
              </a:solidFill>
            </a:endParaRPr>
          </a:p>
          <a:p>
            <a:pPr marL="0">
              <a:spcBef>
                <a:spcPts val="0"/>
              </a:spcBef>
            </a:pPr>
            <a:r>
              <a:rPr lang="pl-PL" sz="1800" b="1" dirty="0"/>
              <a:t>Najważniejsze wnioski, wynikające z </a:t>
            </a:r>
            <a:r>
              <a:rPr lang="pl-PL" sz="1800" b="1" i="1" dirty="0"/>
              <a:t>Diagnozy przygotowania nauczycieli do pracy z dziećmi w wieku przedszkolnym</a:t>
            </a:r>
            <a:r>
              <a:rPr lang="pl-PL" sz="1800" dirty="0"/>
              <a:t>, </a:t>
            </a:r>
            <a:r>
              <a:rPr lang="pl-PL" sz="1800" u="sng" dirty="0"/>
              <a:t>powinny być zawarte w opisie projektu </a:t>
            </a:r>
            <a:r>
              <a:rPr lang="pl-PL" sz="1800" dirty="0"/>
              <a:t>wraz z oświadczeniem Wnioskodawcy, że w/w Diagnoza została zatwierdzona przez </a:t>
            </a:r>
            <a:r>
              <a:rPr lang="pl-PL" sz="1800" b="1" dirty="0"/>
              <a:t>organ prowadzący.</a:t>
            </a:r>
          </a:p>
          <a:p>
            <a:pPr marL="0">
              <a:spcBef>
                <a:spcPts val="0"/>
              </a:spcBef>
            </a:pPr>
            <a:endParaRPr lang="pl-PL" sz="1800" b="1" dirty="0"/>
          </a:p>
        </p:txBody>
      </p:sp>
    </p:spTree>
    <p:extLst>
      <p:ext uri="{BB962C8B-B14F-4D97-AF65-F5344CB8AC3E}">
        <p14:creationId xmlns:p14="http://schemas.microsoft.com/office/powerpoint/2010/main" val="50087251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5"/>
            <a:ext cx="8229600" cy="3960440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None/>
            </a:pPr>
            <a:endParaRPr lang="pl-PL" sz="20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  		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41884" y="1564904"/>
            <a:ext cx="8280920" cy="852734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   Przekraczanie limitów, określonych w SZOOP RPO WD oraz w Regulaminie konkursu (Załącznik nr 4 pn.: „Standardy realizacji form wsparcia w ramach Działania 10.1 RPO WD 2014-2020”).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59125" y="2492896"/>
            <a:ext cx="8280920" cy="3600399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800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- 10% wartości </a:t>
            </a:r>
            <a:r>
              <a:rPr lang="pl-PL" u="sng" dirty="0">
                <a:solidFill>
                  <a:schemeClr val="tx1"/>
                </a:solidFill>
              </a:rPr>
              <a:t>środków unijnych </a:t>
            </a:r>
            <a:r>
              <a:rPr lang="pl-PL" dirty="0">
                <a:solidFill>
                  <a:schemeClr val="tx1"/>
                </a:solidFill>
              </a:rPr>
              <a:t>na </a:t>
            </a:r>
            <a:r>
              <a:rPr lang="pl-PL" b="1" dirty="0">
                <a:solidFill>
                  <a:schemeClr val="tx1"/>
                </a:solidFill>
              </a:rPr>
              <a:t>cross-</a:t>
            </a:r>
            <a:r>
              <a:rPr lang="pl-PL" b="1" dirty="0" err="1">
                <a:solidFill>
                  <a:schemeClr val="tx1"/>
                </a:solidFill>
              </a:rPr>
              <a:t>financing</a:t>
            </a:r>
            <a:r>
              <a:rPr lang="pl-PL" dirty="0">
                <a:solidFill>
                  <a:schemeClr val="tx1"/>
                </a:solidFill>
              </a:rPr>
              <a:t>,</a:t>
            </a:r>
          </a:p>
          <a:p>
            <a:r>
              <a:rPr lang="pl-PL" dirty="0">
                <a:solidFill>
                  <a:schemeClr val="tx1"/>
                </a:solidFill>
              </a:rPr>
              <a:t>       - 30% kosztów bezpośrednich projektu – wydatki na zajęcia dodatkowe (nie 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       dotyczy zajęć skierowanych do dzieci z niepełnosprawnościami).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pPr lvl="0"/>
            <a:r>
              <a:rPr lang="pl-PL" dirty="0">
                <a:solidFill>
                  <a:schemeClr val="tx1"/>
                </a:solidFill>
              </a:rPr>
              <a:t> -  planowanie w budżecie </a:t>
            </a:r>
            <a:r>
              <a:rPr lang="pl-PL" u="sng" dirty="0">
                <a:solidFill>
                  <a:schemeClr val="tx1"/>
                </a:solidFill>
              </a:rPr>
              <a:t>stawek maksymalnych </a:t>
            </a:r>
            <a:r>
              <a:rPr lang="pl-PL" dirty="0">
                <a:solidFill>
                  <a:schemeClr val="tx1"/>
                </a:solidFill>
              </a:rPr>
              <a:t>na zakup wyposażenia/          doposażenia kuchni, zabawek, pomocy dydaktycznych i artykułów plastycznych dla grupy liczącej </a:t>
            </a:r>
            <a:r>
              <a:rPr lang="pl-PL" b="1" dirty="0">
                <a:solidFill>
                  <a:schemeClr val="tx1"/>
                </a:solidFill>
              </a:rPr>
              <a:t>mniej niż 25 dzieci </a:t>
            </a:r>
            <a:r>
              <a:rPr lang="pl-PL" b="1" dirty="0">
                <a:solidFill>
                  <a:srgbClr val="FF0000"/>
                </a:solidFill>
              </a:rPr>
              <a:t>(stawkę maksymalną należy przeliczać proporcjonalnie do liczby dzieci w grupie przedszkolnej)</a:t>
            </a:r>
          </a:p>
          <a:p>
            <a:pPr marL="285750" lvl="1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441884" y="1572815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57253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628800"/>
            <a:ext cx="8229600" cy="136815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eaLnBrk="1" fontAlgn="t" hangingPunct="1">
              <a:buFont typeface="Arial" pitchFamily="34" charset="0"/>
              <a:buChar char="•"/>
              <a:defRPr/>
            </a:pPr>
            <a:endParaRPr lang="pl-PL" dirty="0">
              <a:solidFill>
                <a:schemeClr val="tx1"/>
              </a:solidFill>
            </a:endParaRPr>
          </a:p>
          <a:p>
            <a:pPr marL="612000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Brak uzasadnienia wydatków w ramach cross-</a:t>
            </a:r>
            <a:r>
              <a:rPr lang="pl-PL" dirty="0" err="1">
                <a:solidFill>
                  <a:schemeClr val="tx1"/>
                </a:solidFill>
              </a:rPr>
              <a:t>financingu</a:t>
            </a:r>
            <a:r>
              <a:rPr lang="pl-PL" dirty="0">
                <a:solidFill>
                  <a:schemeClr val="tx1"/>
                </a:solidFill>
              </a:rPr>
              <a:t> oraz środków trwałych powyżej 3500 zł netto.</a:t>
            </a: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  <a:p>
            <a:pPr marL="612000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Błędnie oznaczony cross-</a:t>
            </a:r>
            <a:r>
              <a:rPr lang="pl-PL" dirty="0" err="1">
                <a:solidFill>
                  <a:schemeClr val="tx1"/>
                </a:solidFill>
              </a:rPr>
              <a:t>financing</a:t>
            </a:r>
            <a:r>
              <a:rPr lang="pl-PL" dirty="0">
                <a:solidFill>
                  <a:schemeClr val="tx1"/>
                </a:solidFill>
              </a:rPr>
              <a:t> lub środki trwałe.</a:t>
            </a: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140968"/>
            <a:ext cx="8229600" cy="3312368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Uzasadnienie dla wydatków planowanych do poniesienia w ramach cross-</a:t>
            </a:r>
            <a:r>
              <a:rPr lang="pl-PL" dirty="0" err="1">
                <a:solidFill>
                  <a:schemeClr val="tx1"/>
                </a:solidFill>
              </a:rPr>
              <a:t>financingu</a:t>
            </a:r>
            <a:r>
              <a:rPr lang="pl-PL" dirty="0">
                <a:solidFill>
                  <a:schemeClr val="tx1"/>
                </a:solidFill>
              </a:rPr>
              <a:t> oraz środków trwałych powinno znaleźć się we wniosku w części „</a:t>
            </a:r>
            <a:r>
              <a:rPr lang="pl-PL" b="1" dirty="0">
                <a:solidFill>
                  <a:schemeClr val="tx1"/>
                </a:solidFill>
              </a:rPr>
              <a:t>UZASADNIENIE WYDATKÓW” w pkt. 7.2 i 7.3</a:t>
            </a:r>
            <a:r>
              <a:rPr lang="pl-PL" dirty="0">
                <a:solidFill>
                  <a:schemeClr val="tx1"/>
                </a:solidFill>
              </a:rPr>
              <a:t>.</a:t>
            </a:r>
            <a:endParaRPr lang="pl-PL" b="1" dirty="0">
              <a:solidFill>
                <a:schemeClr val="tx1"/>
              </a:solidFill>
            </a:endParaRPr>
          </a:p>
          <a:p>
            <a:pPr marL="0" lvl="1">
              <a:buFont typeface="Arial" pitchFamily="34" charset="0"/>
              <a:buChar char="•"/>
            </a:pPr>
            <a:endParaRPr lang="pl-PL" b="1" dirty="0">
              <a:solidFill>
                <a:schemeClr val="tx1"/>
              </a:solidFill>
            </a:endParaRPr>
          </a:p>
          <a:p>
            <a:pPr marL="252000" lvl="1"/>
            <a:r>
              <a:rPr lang="pl-PL" dirty="0">
                <a:solidFill>
                  <a:schemeClr val="tx1"/>
                </a:solidFill>
              </a:rPr>
              <a:t>Cross-</a:t>
            </a:r>
            <a:r>
              <a:rPr lang="pl-PL" dirty="0" err="1">
                <a:solidFill>
                  <a:schemeClr val="tx1"/>
                </a:solidFill>
              </a:rPr>
              <a:t>financing</a:t>
            </a:r>
            <a:r>
              <a:rPr lang="pl-PL" dirty="0">
                <a:solidFill>
                  <a:schemeClr val="tx1"/>
                </a:solidFill>
              </a:rPr>
              <a:t> i środki trwałe zdefiniowane są dokładnie w załączniku nr 4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do Regulaminu konkursu pn.: „Standardy realizacji form wsparcia w ramach Działania 10.1 RPO WD 2014-2020”. </a:t>
            </a:r>
          </a:p>
          <a:p>
            <a:pPr marL="0" lvl="1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marL="252000" lvl="1"/>
            <a:r>
              <a:rPr lang="pl-PL" dirty="0">
                <a:solidFill>
                  <a:schemeClr val="tx1"/>
                </a:solidFill>
              </a:rPr>
              <a:t>Należy pamiętać, że w budżecie oznacza się jako środki trwałe jedynie wydatki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o wartości jednostkowej </a:t>
            </a:r>
            <a:r>
              <a:rPr lang="pl-PL" b="1" u="sng" dirty="0">
                <a:solidFill>
                  <a:schemeClr val="tx1"/>
                </a:solidFill>
              </a:rPr>
              <a:t>równej i wyższej</a:t>
            </a:r>
            <a:r>
              <a:rPr lang="pl-PL" b="1" dirty="0">
                <a:solidFill>
                  <a:schemeClr val="tx1"/>
                </a:solidFill>
              </a:rPr>
              <a:t> niż 3500 zł netto</a:t>
            </a:r>
            <a:r>
              <a:rPr lang="pl-PL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Mnożenie 6"/>
          <p:cNvSpPr/>
          <p:nvPr/>
        </p:nvSpPr>
        <p:spPr>
          <a:xfrm>
            <a:off x="539552" y="170567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513892" y="1633662"/>
            <a:ext cx="8183252" cy="179533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48000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Nieprawidłowe oznaczenie wkładu własnego (publicznego lub prywatnego), w tym niepieniężnego.</a:t>
            </a: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  <a:p>
            <a:pPr marL="648000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Brak uzasadnienia dotyczącego wkładu własnego oraz metodologii wyliczenia wkładu własnego niepieniężnego w pkt. 7.4 wniosku.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501008"/>
            <a:ext cx="8229600" cy="316835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 budżecie szczegółowym przy pozycjach budżetowych zawierających wydatki w ramach wkładu własnego należy odpowiednio określić, czy jest to wkład publiczny czy prywatny.</a:t>
            </a:r>
          </a:p>
          <a:p>
            <a:pPr marL="0" lvl="1"/>
            <a:endParaRPr lang="pl-PL" dirty="0">
              <a:solidFill>
                <a:schemeClr val="tx1"/>
              </a:solidFill>
            </a:endParaRPr>
          </a:p>
          <a:p>
            <a:pPr marL="252000" lvl="1"/>
            <a:r>
              <a:rPr lang="pl-PL" dirty="0">
                <a:solidFill>
                  <a:schemeClr val="tx1"/>
                </a:solidFill>
              </a:rPr>
              <a:t>Wszystkie wydatki wnoszone w projekcie jako wkład własny niepieniężny należy oznaczyć odpowiednio w polu wyboru (tzw. „</a:t>
            </a:r>
            <a:r>
              <a:rPr lang="pl-PL" dirty="0" err="1">
                <a:solidFill>
                  <a:schemeClr val="tx1"/>
                </a:solidFill>
              </a:rPr>
              <a:t>checkbox</a:t>
            </a:r>
            <a:r>
              <a:rPr lang="pl-PL" dirty="0">
                <a:solidFill>
                  <a:schemeClr val="tx1"/>
                </a:solidFill>
              </a:rPr>
              <a:t>”) dopiero po wybraniu opcji wkład własny publiczny lub prywatny.</a:t>
            </a:r>
          </a:p>
          <a:p>
            <a:pPr marL="0" lvl="1"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pPr marL="252000" lvl="1"/>
            <a:r>
              <a:rPr lang="pl-PL" dirty="0">
                <a:solidFill>
                  <a:schemeClr val="tx1"/>
                </a:solidFill>
              </a:rPr>
              <a:t>W punkcie 7.4 wniosku należy opisać wydatki w ramach wkładu własnego,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a także wyjaśnić, </a:t>
            </a:r>
            <a:r>
              <a:rPr lang="pl-PL" b="1" dirty="0">
                <a:solidFill>
                  <a:schemeClr val="tx1"/>
                </a:solidFill>
              </a:rPr>
              <a:t>w jaki sposób Wnioskodawca dokonał jego wyceny</a:t>
            </a:r>
            <a:r>
              <a:rPr lang="pl-PL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7" name="Mnożenie 6"/>
          <p:cNvSpPr/>
          <p:nvPr/>
        </p:nvSpPr>
        <p:spPr>
          <a:xfrm>
            <a:off x="755576" y="170567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1700213"/>
            <a:ext cx="684688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3131840" y="1124744"/>
            <a:ext cx="331236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</a:rPr>
              <a:t>Od czego zacząć?</a:t>
            </a:r>
            <a:endParaRPr lang="pl-PL" sz="3200" dirty="0">
              <a:solidFill>
                <a:srgbClr val="0070C0"/>
              </a:solidFill>
            </a:endParaRPr>
          </a:p>
        </p:txBody>
      </p:sp>
      <p:sp>
        <p:nvSpPr>
          <p:cNvPr id="7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Generator EFS - SOWA</a:t>
            </a:r>
            <a:b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219870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 – WKŁAD WŁASNY</a:t>
            </a:r>
          </a:p>
        </p:txBody>
      </p:sp>
      <p:sp>
        <p:nvSpPr>
          <p:cNvPr id="15" name="Prostokąt zaokrąglony 5">
            <a:extLst>
              <a:ext uri="{FF2B5EF4-FFF2-40B4-BE49-F238E27FC236}">
                <a16:creationId xmlns:a16="http://schemas.microsoft.com/office/drawing/2014/main" id="{DD951FF6-04D6-4301-BD40-13C95DD5D3D6}"/>
              </a:ext>
            </a:extLst>
          </p:cNvPr>
          <p:cNvSpPr/>
          <p:nvPr/>
        </p:nvSpPr>
        <p:spPr>
          <a:xfrm>
            <a:off x="467544" y="1772816"/>
            <a:ext cx="8229600" cy="172819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0000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1) wykazywanie wydatków w ramach wkładu własnego, które przewyższają dopuszczalne stawki maksymalne (Załącznik nr 4 pn.: „Standardy realizacji form wsparcia w ramach Działania 10.1 RPO WD 2014-2020”),</a:t>
            </a:r>
          </a:p>
          <a:p>
            <a:pPr marL="720000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2) wykazywanie wydatków nieracjonalnych, zawyżonych,</a:t>
            </a:r>
          </a:p>
          <a:p>
            <a:pPr marL="720000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3) wykazywanie wydatków niekwalifikowalnych,</a:t>
            </a:r>
          </a:p>
          <a:p>
            <a:pPr marL="720000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4) wykazywanie zbyt dużego poziomu wkładu własnego – omyłki.</a:t>
            </a:r>
          </a:p>
        </p:txBody>
      </p:sp>
      <p:sp>
        <p:nvSpPr>
          <p:cNvPr id="16" name="Mnożenie 6">
            <a:extLst>
              <a:ext uri="{FF2B5EF4-FFF2-40B4-BE49-F238E27FC236}">
                <a16:creationId xmlns:a16="http://schemas.microsoft.com/office/drawing/2014/main" id="{5243E4A8-F3F8-4570-9ECC-5FC89246701E}"/>
              </a:ext>
            </a:extLst>
          </p:cNvPr>
          <p:cNvSpPr/>
          <p:nvPr/>
        </p:nvSpPr>
        <p:spPr>
          <a:xfrm>
            <a:off x="755576" y="1874047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zaokrąglony 4">
            <a:extLst>
              <a:ext uri="{FF2B5EF4-FFF2-40B4-BE49-F238E27FC236}">
                <a16:creationId xmlns:a16="http://schemas.microsoft.com/office/drawing/2014/main" id="{2B1ABF0F-F61C-433D-AC16-CCA7149BE669}"/>
              </a:ext>
            </a:extLst>
          </p:cNvPr>
          <p:cNvSpPr/>
          <p:nvPr/>
        </p:nvSpPr>
        <p:spPr>
          <a:xfrm>
            <a:off x="467544" y="3596283"/>
            <a:ext cx="8352928" cy="2808312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800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10D1AE7F-B26F-4B43-9B16-E552F6317580}"/>
              </a:ext>
            </a:extLst>
          </p:cNvPr>
          <p:cNvSpPr/>
          <p:nvPr/>
        </p:nvSpPr>
        <p:spPr>
          <a:xfrm>
            <a:off x="458813" y="3861048"/>
            <a:ext cx="73803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4038" lvl="1">
              <a:buClr>
                <a:srgbClr val="339933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/>
              <a:t>Wkład własny również podlega ocenie w zakresie kwalifikowalności   i racjonalności. </a:t>
            </a:r>
          </a:p>
          <a:p>
            <a:pPr marL="268288" lvl="1" indent="0">
              <a:buNone/>
            </a:pPr>
            <a:endParaRPr lang="pl-PL" dirty="0"/>
          </a:p>
          <a:p>
            <a:pPr marL="612000" lvl="1" indent="0">
              <a:buNone/>
            </a:pPr>
            <a:r>
              <a:rPr lang="pl-PL" u="sng" dirty="0"/>
              <a:t>Wszystkie wydatki wykazane w ramach wkładu własnego muszą:</a:t>
            </a:r>
          </a:p>
          <a:p>
            <a:pPr marL="611188" lvl="1" indent="-342900">
              <a:buFontTx/>
              <a:buChar char="-"/>
            </a:pPr>
            <a:r>
              <a:rPr lang="pl-PL" dirty="0"/>
              <a:t>być zgodne ze stawkami, określonymi w Załączniku nr 4 do Regulaminu konkursu (jeśli dotyczy),</a:t>
            </a:r>
          </a:p>
          <a:p>
            <a:pPr marL="611188" lvl="1" indent="-342900">
              <a:buFontTx/>
              <a:buChar char="-"/>
            </a:pPr>
            <a:r>
              <a:rPr lang="pl-PL" dirty="0"/>
              <a:t>spełniać wymogi racjonalności wydatku,</a:t>
            </a:r>
          </a:p>
          <a:p>
            <a:pPr marL="611188" lvl="1" indent="-342900">
              <a:buFontTx/>
              <a:buChar char="-"/>
            </a:pPr>
            <a:r>
              <a:rPr lang="pl-PL" dirty="0"/>
              <a:t>być kwalifikowalne.</a:t>
            </a:r>
          </a:p>
        </p:txBody>
      </p:sp>
    </p:spTree>
    <p:extLst>
      <p:ext uri="{BB962C8B-B14F-4D97-AF65-F5344CB8AC3E}">
        <p14:creationId xmlns:p14="http://schemas.microsoft.com/office/powerpoint/2010/main" val="384126452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 – WKŁAD WŁASNY</a:t>
            </a:r>
          </a:p>
        </p:txBody>
      </p:sp>
      <p:sp>
        <p:nvSpPr>
          <p:cNvPr id="13" name="Prostokąt zaokrąglony 4">
            <a:extLst>
              <a:ext uri="{FF2B5EF4-FFF2-40B4-BE49-F238E27FC236}">
                <a16:creationId xmlns:a16="http://schemas.microsoft.com/office/drawing/2014/main" id="{2B1ABF0F-F61C-433D-AC16-CCA7149BE669}"/>
              </a:ext>
            </a:extLst>
          </p:cNvPr>
          <p:cNvSpPr/>
          <p:nvPr/>
        </p:nvSpPr>
        <p:spPr>
          <a:xfrm>
            <a:off x="467544" y="1700808"/>
            <a:ext cx="8352928" cy="4608512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800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06816623-EE50-4B99-83D1-21D61CB1B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r>
              <a:rPr lang="pl-PL" sz="1600" i="1" dirty="0"/>
              <a:t>Wkład niepieniężny polega na wniesieniu (wykorzystaniu na rzecz projektu) nieruchomości, urządzeń, materiałów (surowców), wartości niematerialnych i prawnych, ekspertyz lub nieodpłatnej pracy wykonywanej przez wolontariuszy na podstawie ustawy z dnia 24 kwietnia 2003 r. o działalności pożytku publicznego i o wolontariacie – „</a:t>
            </a:r>
            <a:r>
              <a:rPr lang="pl-PL" sz="1600" dirty="0"/>
              <a:t>Wytyczne w zakresie kwalifikowalności wydatków (…)”</a:t>
            </a:r>
            <a:endParaRPr lang="pl-PL" sz="16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268288" lvl="1" indent="0">
              <a:buNone/>
            </a:pP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Jak wnieść wkład niepieniężny?</a:t>
            </a:r>
          </a:p>
          <a:p>
            <a:pPr marL="611188" lvl="1" indent="-342900">
              <a:buFontTx/>
              <a:buChar char="-"/>
            </a:pPr>
            <a:r>
              <a:rPr lang="pl-PL" sz="1600" dirty="0"/>
              <a:t>wkład niepieniężny stanowi część lub całość wkładu własnego prywatnego lub publicznego,</a:t>
            </a:r>
          </a:p>
          <a:p>
            <a:pPr marL="611188" lvl="1" indent="-342900">
              <a:buFontTx/>
              <a:buChar char="-"/>
            </a:pPr>
            <a:r>
              <a:rPr lang="pl-PL" sz="1600" dirty="0"/>
              <a:t>wartość wkładu niepieniężnego jest potwierdzona dokumentami – opis metodologii, wyliczenia w pkt 7.4 wniosku,</a:t>
            </a:r>
          </a:p>
          <a:p>
            <a:pPr marL="611188" lvl="1" indent="-342900">
              <a:buFontTx/>
              <a:buChar char="-"/>
            </a:pPr>
            <a:r>
              <a:rPr lang="pl-PL" sz="1600" dirty="0"/>
              <a:t>cała wartość wydatku, wykazanego w ramach wkładu niepieniężnego, musi stanowić wkład własny.</a:t>
            </a:r>
            <a:endParaRPr lang="pl-PL" sz="1600" u="sng" dirty="0"/>
          </a:p>
          <a:p>
            <a:pPr marL="268288" lvl="1" indent="0">
              <a:buNone/>
            </a:pP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Przykłady:</a:t>
            </a:r>
          </a:p>
          <a:p>
            <a:pPr marL="554038" lvl="1">
              <a:buFontTx/>
              <a:buChar char="-"/>
            </a:pPr>
            <a:r>
              <a:rPr lang="pl-PL" sz="1600" dirty="0"/>
              <a:t>koszty użytkowania </a:t>
            </a:r>
            <a:r>
              <a:rPr lang="pl-PL" sz="1600" dirty="0" err="1"/>
              <a:t>sal</a:t>
            </a:r>
            <a:r>
              <a:rPr lang="pl-PL" sz="1600" dirty="0"/>
              <a:t> podczas zajęć (metodologia wyliczenia kosztów, stawkę może określać np. cennik danej instytucji),</a:t>
            </a:r>
          </a:p>
          <a:p>
            <a:pPr marL="554038" lvl="1">
              <a:buFontTx/>
              <a:buChar char="-"/>
            </a:pPr>
            <a:r>
              <a:rPr lang="pl-PL" sz="1600" dirty="0"/>
              <a:t>praca wolontariuszy.</a:t>
            </a:r>
          </a:p>
        </p:txBody>
      </p:sp>
    </p:spTree>
    <p:extLst>
      <p:ext uri="{BB962C8B-B14F-4D97-AF65-F5344CB8AC3E}">
        <p14:creationId xmlns:p14="http://schemas.microsoft.com/office/powerpoint/2010/main" val="137879117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10" name="Prostokąt zaokrąglony 5">
            <a:extLst>
              <a:ext uri="{FF2B5EF4-FFF2-40B4-BE49-F238E27FC236}">
                <a16:creationId xmlns:a16="http://schemas.microsoft.com/office/drawing/2014/main" id="{402FB20E-A812-415A-9C5E-2B67B3D3CB26}"/>
              </a:ext>
            </a:extLst>
          </p:cNvPr>
          <p:cNvSpPr/>
          <p:nvPr/>
        </p:nvSpPr>
        <p:spPr>
          <a:xfrm>
            <a:off x="467544" y="1484784"/>
            <a:ext cx="8136904" cy="223224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</a:t>
            </a: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Brak zaznaczenia w budżecie kolumny „usługi zlecone” przy wydatkach, 	będących usługą zleconą</a:t>
            </a:r>
          </a:p>
          <a:p>
            <a:pPr eaLnBrk="1" fontAlgn="t" hangingPunct="1">
              <a:defRPr/>
            </a:pPr>
            <a:endParaRPr lang="pl-PL" sz="1600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sz="1600" dirty="0">
                <a:solidFill>
                  <a:schemeClr val="tx1"/>
                </a:solidFill>
              </a:rPr>
              <a:t>	</a:t>
            </a:r>
            <a:r>
              <a:rPr lang="pl-PL" dirty="0">
                <a:solidFill>
                  <a:schemeClr val="tx1"/>
                </a:solidFill>
              </a:rPr>
              <a:t>Brak uzasadnienia wydatków w ramach usług zleconych</a:t>
            </a:r>
          </a:p>
          <a:p>
            <a:pPr eaLnBrk="1" fontAlgn="t" hangingPunct="1">
              <a:defRPr/>
            </a:pP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11" name="Mnożenie 6">
            <a:extLst>
              <a:ext uri="{FF2B5EF4-FFF2-40B4-BE49-F238E27FC236}">
                <a16:creationId xmlns:a16="http://schemas.microsoft.com/office/drawing/2014/main" id="{DC89A6E9-A4F1-48EF-9F4D-F7B343BF2B5C}"/>
              </a:ext>
            </a:extLst>
          </p:cNvPr>
          <p:cNvSpPr/>
          <p:nvPr/>
        </p:nvSpPr>
        <p:spPr>
          <a:xfrm>
            <a:off x="804715" y="216886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Mnożenie 6">
            <a:extLst>
              <a:ext uri="{FF2B5EF4-FFF2-40B4-BE49-F238E27FC236}">
                <a16:creationId xmlns:a16="http://schemas.microsoft.com/office/drawing/2014/main" id="{AB072E2A-6AD6-4415-856F-634759B71764}"/>
              </a:ext>
            </a:extLst>
          </p:cNvPr>
          <p:cNvSpPr/>
          <p:nvPr/>
        </p:nvSpPr>
        <p:spPr>
          <a:xfrm>
            <a:off x="804715" y="2780928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zaokrąglony 4">
            <a:extLst>
              <a:ext uri="{FF2B5EF4-FFF2-40B4-BE49-F238E27FC236}">
                <a16:creationId xmlns:a16="http://schemas.microsoft.com/office/drawing/2014/main" id="{CAD3F357-F8DE-4206-AD42-36191749A054}"/>
              </a:ext>
            </a:extLst>
          </p:cNvPr>
          <p:cNvSpPr/>
          <p:nvPr/>
        </p:nvSpPr>
        <p:spPr>
          <a:xfrm>
            <a:off x="467544" y="3933055"/>
            <a:ext cx="8136904" cy="1584177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sz="1600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sz="1600" dirty="0">
              <a:solidFill>
                <a:schemeClr val="tx1"/>
              </a:solidFill>
            </a:endParaRPr>
          </a:p>
          <a:p>
            <a:pPr marL="285750" lvl="1" indent="-285750" eaLnBrk="1" fontAlgn="t" hangingPunct="1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  <a:defRPr/>
            </a:pPr>
            <a:r>
              <a:rPr lang="pl-PL" dirty="0">
                <a:solidFill>
                  <a:schemeClr val="tx1"/>
                </a:solidFill>
              </a:rPr>
              <a:t>W budżecie projektu należy oznaczyć wydatki w ramach usług zleconych</a:t>
            </a:r>
          </a:p>
          <a:p>
            <a:pPr marL="0" lvl="1" eaLnBrk="1" fontAlgn="t" hangingPunct="1">
              <a:buClr>
                <a:srgbClr val="00B050"/>
              </a:buClr>
              <a:buSzPct val="200000"/>
              <a:defRPr/>
            </a:pPr>
            <a:r>
              <a:rPr lang="pl-PL" dirty="0">
                <a:solidFill>
                  <a:schemeClr val="tx1"/>
                </a:solidFill>
              </a:rPr>
              <a:t> </a:t>
            </a:r>
          </a:p>
          <a:p>
            <a:pPr marL="285750" lvl="1" indent="-285750" eaLnBrk="1" fontAlgn="t" hangingPunct="1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  <a:defRPr/>
            </a:pPr>
            <a:r>
              <a:rPr lang="pl-PL" dirty="0">
                <a:solidFill>
                  <a:schemeClr val="tx1"/>
                </a:solidFill>
              </a:rPr>
              <a:t>W punkcie 7.1 wniosku pn.: „Usługi zlecone w projekcie” należy rozpisać wydatki wchodzące w skład usług zleconych</a:t>
            </a: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sz="1600" dirty="0">
              <a:solidFill>
                <a:schemeClr val="tx1"/>
              </a:solidFill>
            </a:endParaRPr>
          </a:p>
          <a:p>
            <a:pPr marL="0" lvl="1">
              <a:buClr>
                <a:srgbClr val="00B05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  <a:p>
            <a:pPr marL="0" lvl="1">
              <a:buClr>
                <a:srgbClr val="00B05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11" name="Mnożenie 6">
            <a:extLst>
              <a:ext uri="{FF2B5EF4-FFF2-40B4-BE49-F238E27FC236}">
                <a16:creationId xmlns:a16="http://schemas.microsoft.com/office/drawing/2014/main" id="{DC89A6E9-A4F1-48EF-9F4D-F7B343BF2B5C}"/>
              </a:ext>
            </a:extLst>
          </p:cNvPr>
          <p:cNvSpPr/>
          <p:nvPr/>
        </p:nvSpPr>
        <p:spPr>
          <a:xfrm>
            <a:off x="794085" y="1819263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zaokrąglony 5">
            <a:extLst>
              <a:ext uri="{FF2B5EF4-FFF2-40B4-BE49-F238E27FC236}">
                <a16:creationId xmlns:a16="http://schemas.microsoft.com/office/drawing/2014/main" id="{8A519011-935C-44A3-9ED0-5A063E4AB989}"/>
              </a:ext>
            </a:extLst>
          </p:cNvPr>
          <p:cNvSpPr/>
          <p:nvPr/>
        </p:nvSpPr>
        <p:spPr>
          <a:xfrm>
            <a:off x="467544" y="1739243"/>
            <a:ext cx="8136904" cy="1041686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               W nazwie wydatku dotyczącego personelu projektu brak informacji na</a:t>
            </a:r>
          </a:p>
          <a:p>
            <a:pPr marL="792000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temat formy zaangażowania i szacunkowego wymiaru czasu pracy danej osoby</a:t>
            </a:r>
          </a:p>
          <a:p>
            <a:pPr marL="792000"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8" name="Prostokąt zaokrąglony 4">
            <a:extLst>
              <a:ext uri="{FF2B5EF4-FFF2-40B4-BE49-F238E27FC236}">
                <a16:creationId xmlns:a16="http://schemas.microsoft.com/office/drawing/2014/main" id="{0AB5FD4C-2000-4EEA-90AA-F5ABF29D9693}"/>
              </a:ext>
            </a:extLst>
          </p:cNvPr>
          <p:cNvSpPr/>
          <p:nvPr/>
        </p:nvSpPr>
        <p:spPr>
          <a:xfrm>
            <a:off x="467544" y="2996953"/>
            <a:ext cx="8136904" cy="3672407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 przypadku kosztów personelu należy wskazać formę zaangażowania (stosunek pracy, samozatrudnienie, osoby współpracujące, wolontariat)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i szacunkowy wymiar czasu pracy danej osoby (np. wymiar etatu/liczba godzin), niezbędny do realizacji zadań merytorycznych.</a:t>
            </a: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Od 1 września 2018 r. obowiązuje przepis, zgodnie z którym, w przedszkolach, innych formach wychowania przedszkolnego, szkołach i placówkach prowadzonych przez osoby fizyczne lub osoby prawne niebędące jednostkami samorządu terytorialnego nauczycieli zatrudnia się na podstawie umowy o pracę, zgodnie z ustawą – Kodeks pracy (art. 10a Karty Nauczyciela, dodany ustawą o finansowaniu zadań oświatowych) – Załącznik nr 4.</a:t>
            </a:r>
          </a:p>
        </p:txBody>
      </p:sp>
    </p:spTree>
    <p:extLst>
      <p:ext uri="{BB962C8B-B14F-4D97-AF65-F5344CB8AC3E}">
        <p14:creationId xmlns:p14="http://schemas.microsoft.com/office/powerpoint/2010/main" val="266950639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 – </a:t>
            </a:r>
            <a:b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pl-PL" sz="20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ZATRUDNIENIE I WYNAGRADZANIE NAUCZYCIELI</a:t>
            </a:r>
          </a:p>
        </p:txBody>
      </p:sp>
      <p:sp>
        <p:nvSpPr>
          <p:cNvPr id="11" name="Mnożenie 6">
            <a:extLst>
              <a:ext uri="{FF2B5EF4-FFF2-40B4-BE49-F238E27FC236}">
                <a16:creationId xmlns:a16="http://schemas.microsoft.com/office/drawing/2014/main" id="{DC89A6E9-A4F1-48EF-9F4D-F7B343BF2B5C}"/>
              </a:ext>
            </a:extLst>
          </p:cNvPr>
          <p:cNvSpPr/>
          <p:nvPr/>
        </p:nvSpPr>
        <p:spPr>
          <a:xfrm>
            <a:off x="794085" y="1819263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zaokrąglony 5">
            <a:extLst>
              <a:ext uri="{FF2B5EF4-FFF2-40B4-BE49-F238E27FC236}">
                <a16:creationId xmlns:a16="http://schemas.microsoft.com/office/drawing/2014/main" id="{8A519011-935C-44A3-9ED0-5A063E4AB989}"/>
              </a:ext>
            </a:extLst>
          </p:cNvPr>
          <p:cNvSpPr/>
          <p:nvPr/>
        </p:nvSpPr>
        <p:spPr>
          <a:xfrm>
            <a:off x="467544" y="1739243"/>
            <a:ext cx="8136904" cy="125770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We wniosku zaplanowano wynagrodzenie dla nauczycieli, uwzględniające 	planowane podwyżki </a:t>
            </a: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                  Zatrudnienie nauczycieli pracujących w oparciu o KN na umowy cywilno-	prawne</a:t>
            </a: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8" name="Prostokąt zaokrąglony 4">
            <a:extLst>
              <a:ext uri="{FF2B5EF4-FFF2-40B4-BE49-F238E27FC236}">
                <a16:creationId xmlns:a16="http://schemas.microsoft.com/office/drawing/2014/main" id="{0AB5FD4C-2000-4EEA-90AA-F5ABF29D9693}"/>
              </a:ext>
            </a:extLst>
          </p:cNvPr>
          <p:cNvSpPr/>
          <p:nvPr/>
        </p:nvSpPr>
        <p:spPr>
          <a:xfrm>
            <a:off x="467544" y="3089470"/>
            <a:ext cx="8136904" cy="3579890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Zgodnie z katalogiem stawek maksymalnych, zawartym w zał. nr 4 do Regulaminu konkursu, wynagrodzenie nauczycieli powinno być zgodne z zapisami art. 35 a ust. 3 ustawy z dnia 26 stycznia 1982 r. Karta nauczyciela. Wynagrodzenie za godziny ponadwymiarowe i za godziny doraźnych zastępstw wypłaca się wg stawki osobistego zaszeregowania nauczyciela, z uwzględnieniem dodatku za warunki pracy. Art. 35 ust. 3 </a:t>
            </a:r>
            <a:r>
              <a:rPr lang="pl-PL" b="1" dirty="0">
                <a:solidFill>
                  <a:schemeClr val="tx1"/>
                </a:solidFill>
              </a:rPr>
              <a:t>nie przewiduje uwzględniania ewentualnych wzrostów wynagrodzenia w kolejnych latach</a:t>
            </a:r>
            <a:r>
              <a:rPr lang="pl-PL" dirty="0">
                <a:solidFill>
                  <a:schemeClr val="tx1"/>
                </a:solidFill>
              </a:rPr>
              <a:t>.</a:t>
            </a: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b="1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Zatrudnienie w ramach projektu w placówce publicznej nauczyciela zatrudnionego w oparciu o KN powinno odbywać się zgodnie  z art. 35 a ustawy – Karta Nauczyciela oraz art. 7 e ustawy o systemie oświaty.</a:t>
            </a: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Katalog stawek maksymalnych w Załączniku nr 4.</a:t>
            </a:r>
            <a:endParaRPr lang="pl-PL" dirty="0"/>
          </a:p>
          <a:p>
            <a:pPr marL="0" lvl="1">
              <a:buClr>
                <a:srgbClr val="00B050"/>
              </a:buClr>
              <a:buSzPct val="200000"/>
            </a:pPr>
            <a:endParaRPr lang="pl-PL" dirty="0"/>
          </a:p>
        </p:txBody>
      </p:sp>
      <p:sp>
        <p:nvSpPr>
          <p:cNvPr id="6" name="Mnożenie 6">
            <a:extLst>
              <a:ext uri="{FF2B5EF4-FFF2-40B4-BE49-F238E27FC236}">
                <a16:creationId xmlns:a16="http://schemas.microsoft.com/office/drawing/2014/main" id="{1F1B4A33-8EAA-43D9-A233-2ABA7391915F}"/>
              </a:ext>
            </a:extLst>
          </p:cNvPr>
          <p:cNvSpPr/>
          <p:nvPr/>
        </p:nvSpPr>
        <p:spPr>
          <a:xfrm>
            <a:off x="776364" y="2284884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921237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7" name="Prostokąt zaokrąglony 5">
            <a:extLst>
              <a:ext uri="{FF2B5EF4-FFF2-40B4-BE49-F238E27FC236}">
                <a16:creationId xmlns:a16="http://schemas.microsoft.com/office/drawing/2014/main" id="{27080FC5-E845-4397-9823-0657B96F54A3}"/>
              </a:ext>
            </a:extLst>
          </p:cNvPr>
          <p:cNvSpPr/>
          <p:nvPr/>
        </p:nvSpPr>
        <p:spPr>
          <a:xfrm>
            <a:off x="467544" y="1739243"/>
            <a:ext cx="8136904" cy="969677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720000" lvl="1" indent="0">
              <a:buNone/>
            </a:pPr>
            <a:r>
              <a:rPr lang="pl-PL" dirty="0">
                <a:solidFill>
                  <a:schemeClr val="tx1"/>
                </a:solidFill>
              </a:rPr>
              <a:t>Stosowanie takich samych nazw wydatków w budżecie szczegółowym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w ramach jednego zadania</a:t>
            </a:r>
          </a:p>
        </p:txBody>
      </p:sp>
      <p:sp>
        <p:nvSpPr>
          <p:cNvPr id="8" name="Mnożenie 6">
            <a:extLst>
              <a:ext uri="{FF2B5EF4-FFF2-40B4-BE49-F238E27FC236}">
                <a16:creationId xmlns:a16="http://schemas.microsoft.com/office/drawing/2014/main" id="{2080606A-55DC-47E3-9F2A-21F1EEA1EC62}"/>
              </a:ext>
            </a:extLst>
          </p:cNvPr>
          <p:cNvSpPr/>
          <p:nvPr/>
        </p:nvSpPr>
        <p:spPr>
          <a:xfrm>
            <a:off x="683568" y="1720607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zaokrąglony 4">
            <a:extLst>
              <a:ext uri="{FF2B5EF4-FFF2-40B4-BE49-F238E27FC236}">
                <a16:creationId xmlns:a16="http://schemas.microsoft.com/office/drawing/2014/main" id="{B9C32A6E-3FCC-4E4E-ADD2-3779ED13E4BC}"/>
              </a:ext>
            </a:extLst>
          </p:cNvPr>
          <p:cNvSpPr/>
          <p:nvPr/>
        </p:nvSpPr>
        <p:spPr>
          <a:xfrm>
            <a:off x="463049" y="2973660"/>
            <a:ext cx="8136904" cy="1967508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 związku ze specyfiką funkcjonowania systemu SL2014, należy stosować unikalne nazwy wydatków przypisane do tej samej kategorii kosztów (np.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w ramach tej samej kategorii kosztów „Inne” nie mogą pojawić się we wniosku dwa wydatki o identycznej nazwie) w ramach jednego zadania. Należy pamiętać, aby wydatki wykazywane w ramach jednego zadania miały różne nazwy.</a:t>
            </a:r>
          </a:p>
        </p:txBody>
      </p:sp>
    </p:spTree>
    <p:extLst>
      <p:ext uri="{BB962C8B-B14F-4D97-AF65-F5344CB8AC3E}">
        <p14:creationId xmlns:p14="http://schemas.microsoft.com/office/powerpoint/2010/main" val="314843142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KRYTERIUM NEGOCJACJI</a:t>
            </a:r>
          </a:p>
        </p:txBody>
      </p:sp>
      <p:sp>
        <p:nvSpPr>
          <p:cNvPr id="14" name="Prostokąt zaokrąglony 5">
            <a:extLst>
              <a:ext uri="{FF2B5EF4-FFF2-40B4-BE49-F238E27FC236}">
                <a16:creationId xmlns:a16="http://schemas.microsoft.com/office/drawing/2014/main" id="{A4DAB978-FD03-4E9B-9A5C-50D6080D6A71}"/>
              </a:ext>
            </a:extLst>
          </p:cNvPr>
          <p:cNvSpPr/>
          <p:nvPr/>
        </p:nvSpPr>
        <p:spPr>
          <a:xfrm>
            <a:off x="179512" y="1484786"/>
            <a:ext cx="8784975" cy="216023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8288" lvl="1"/>
            <a:r>
              <a:rPr lang="pl-PL" dirty="0">
                <a:solidFill>
                  <a:schemeClr val="tx1"/>
                </a:solidFill>
              </a:rPr>
              <a:t>	1) złożenie wniosku po terminie, złożenie jedynie wniosku lub pisma,</a:t>
            </a:r>
          </a:p>
          <a:p>
            <a:pPr marL="268288" lvl="1"/>
            <a:r>
              <a:rPr lang="pl-PL" dirty="0">
                <a:solidFill>
                  <a:schemeClr val="tx1"/>
                </a:solidFill>
              </a:rPr>
              <a:t>2) rozbieżność pomiędzy pismem negocjacyjnym a wnioskiem,</a:t>
            </a:r>
          </a:p>
          <a:p>
            <a:pPr marL="268288" lvl="1"/>
            <a:r>
              <a:rPr lang="pl-PL" dirty="0">
                <a:solidFill>
                  <a:schemeClr val="tx1"/>
                </a:solidFill>
              </a:rPr>
              <a:t>3) brak odniesienia się we wniosku i w piśmie do wszystkich uwag 	stawianych przez KOP – wybiórcze uwzględnienie uwag,</a:t>
            </a:r>
          </a:p>
          <a:p>
            <a:pPr marL="268288" lvl="1" indent="0">
              <a:buNone/>
            </a:pPr>
            <a:r>
              <a:rPr lang="pl-PL" dirty="0">
                <a:solidFill>
                  <a:schemeClr val="tx1"/>
                </a:solidFill>
              </a:rPr>
              <a:t>4) przedstawienie wyjaśnień względem uwag KOP, które dotyczą usunięcia zapisów/wydatków z wniosku, np. stawek niezgodnych z katalogiem,</a:t>
            </a:r>
          </a:p>
          <a:p>
            <a:pPr marL="268288" lvl="1" indent="0">
              <a:buNone/>
            </a:pPr>
            <a:r>
              <a:rPr lang="pl-PL" dirty="0">
                <a:solidFill>
                  <a:schemeClr val="tx1"/>
                </a:solidFill>
              </a:rPr>
              <a:t>5) wprowadzenie do wniosku zmian, niewynikających z uwag KOP – „dodatkowych”.</a:t>
            </a:r>
          </a:p>
          <a:p>
            <a:pPr marL="268288" lvl="1" indent="0">
              <a:buNone/>
            </a:pPr>
            <a:r>
              <a:rPr lang="pl-PL" dirty="0">
                <a:solidFill>
                  <a:schemeClr val="tx1"/>
                </a:solidFill>
              </a:rPr>
              <a:t>		</a:t>
            </a:r>
          </a:p>
        </p:txBody>
      </p:sp>
      <p:sp>
        <p:nvSpPr>
          <p:cNvPr id="15" name="Mnożenie 6">
            <a:extLst>
              <a:ext uri="{FF2B5EF4-FFF2-40B4-BE49-F238E27FC236}">
                <a16:creationId xmlns:a16="http://schemas.microsoft.com/office/drawing/2014/main" id="{A2DC173B-810C-46EC-9282-F81A31EAB76E}"/>
              </a:ext>
            </a:extLst>
          </p:cNvPr>
          <p:cNvSpPr/>
          <p:nvPr/>
        </p:nvSpPr>
        <p:spPr>
          <a:xfrm>
            <a:off x="611560" y="1496996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zaokrąglony 4">
            <a:extLst>
              <a:ext uri="{FF2B5EF4-FFF2-40B4-BE49-F238E27FC236}">
                <a16:creationId xmlns:a16="http://schemas.microsoft.com/office/drawing/2014/main" id="{DB4CEE70-A5E3-48D6-B97F-F2CC589F2101}"/>
              </a:ext>
            </a:extLst>
          </p:cNvPr>
          <p:cNvSpPr/>
          <p:nvPr/>
        </p:nvSpPr>
        <p:spPr>
          <a:xfrm>
            <a:off x="179512" y="3771282"/>
            <a:ext cx="8784975" cy="2947307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B05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Podczas negocjacji należy:</a:t>
            </a:r>
          </a:p>
          <a:p>
            <a:pPr marL="0" lvl="1">
              <a:buClr>
                <a:srgbClr val="00B05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1) złożyć wniosek i skan podpisanego pisma w systemie SOWA w wyznaczonym terminie,</a:t>
            </a:r>
          </a:p>
          <a:p>
            <a:pPr marL="0" lvl="1">
              <a:buClr>
                <a:srgbClr val="00B05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2) zwrócić uwagę, by pismo i wniosek, składane jako stanowisko negocjacyjne, były spójne, tzn. wniosek musi zawierać wszystkie zmiany, o wprowadzeniu których informuje pismo,</a:t>
            </a:r>
          </a:p>
          <a:p>
            <a:pPr marL="0" lvl="1">
              <a:buClr>
                <a:srgbClr val="00B05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3) odnieść się do wszystkich uwag stawianych przez KOP,</a:t>
            </a:r>
          </a:p>
          <a:p>
            <a:pPr marL="0" lvl="1">
              <a:buClr>
                <a:srgbClr val="00B05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4) w przypadku uwagi, która odnosi się do usunięcia zapisów/wydatków zaleca się ich usunięcie, a nie przedstawianie wyjaśnień,</a:t>
            </a:r>
          </a:p>
          <a:p>
            <a:pPr marL="0" lvl="1">
              <a:buClr>
                <a:srgbClr val="00B05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5) wprowadzić jedynie zmiany wynikające z uwag KOP (i niezbędne, będące ich konsekwencją).</a:t>
            </a: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61059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DLA WNIOSKODAWCÓW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352928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Clr>
                <a:srgbClr val="008000"/>
              </a:buClr>
              <a:buSzPct val="100000"/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0070C0"/>
                </a:solidFill>
                <a:latin typeface="Calibri" pitchFamily="34" charset="0"/>
              </a:rPr>
              <a:t>Spotkania informacyjne dla Wnioskodawców </a:t>
            </a:r>
          </a:p>
          <a:p>
            <a:pPr marL="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endParaRPr lang="pl-PL" sz="2000" dirty="0"/>
          </a:p>
          <a:p>
            <a:pPr>
              <a:spcBef>
                <a:spcPts val="0"/>
              </a:spcBef>
              <a:buClr>
                <a:srgbClr val="008000"/>
              </a:buClr>
              <a:buSzPct val="100000"/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0070C0"/>
                </a:solidFill>
                <a:latin typeface="Calibri" pitchFamily="34" charset="0"/>
              </a:rPr>
              <a:t> Punkt Informacyjny Funduszy Europejskich (PIFE) </a:t>
            </a:r>
            <a:r>
              <a:rPr lang="pl-PL" sz="2000" dirty="0"/>
              <a:t>zapytania można kierować na adres: </a:t>
            </a:r>
            <a:r>
              <a:rPr lang="pl-PL" sz="1800" u="sng" dirty="0">
                <a:hlinkClick r:id="rId3"/>
              </a:rPr>
              <a:t>pife@dolnyslask.pl</a:t>
            </a:r>
            <a:r>
              <a:rPr lang="pl-PL" sz="1800" dirty="0"/>
              <a:t> </a:t>
            </a:r>
          </a:p>
          <a:p>
            <a:pPr marL="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endParaRPr lang="pl-PL" sz="1800" dirty="0"/>
          </a:p>
          <a:p>
            <a:pPr>
              <a:spcBef>
                <a:spcPts val="0"/>
              </a:spcBef>
              <a:buClr>
                <a:srgbClr val="008000"/>
              </a:buClr>
              <a:buSzPct val="100000"/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0070C0"/>
                </a:solidFill>
                <a:latin typeface="Calibri" pitchFamily="34" charset="0"/>
              </a:rPr>
              <a:t>Odpowiedzi na najczęściej zadawane pytania oraz niezbędne dokumenty </a:t>
            </a:r>
            <a:r>
              <a:rPr lang="pl-PL" sz="1800" dirty="0"/>
              <a:t>są zamieszczane na stronie internetowej:</a:t>
            </a:r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  <a:p>
            <a:pPr marL="36000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r>
              <a:rPr lang="pl-PL" sz="1800" dirty="0">
                <a:hlinkClick r:id="rId4"/>
              </a:rPr>
              <a:t>www.rpo.dolnyslask.pl</a:t>
            </a:r>
            <a:r>
              <a:rPr lang="pl-PL" sz="1800" dirty="0"/>
              <a:t>, </a:t>
            </a:r>
          </a:p>
          <a:p>
            <a:pPr marL="36000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endParaRPr lang="pl-PL" sz="1800" dirty="0"/>
          </a:p>
          <a:p>
            <a:pPr marL="36000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endParaRPr lang="pl-PL" sz="1800" dirty="0"/>
          </a:p>
          <a:p>
            <a:pPr marL="0" indent="0">
              <a:buClr>
                <a:srgbClr val="008000"/>
              </a:buClr>
              <a:buSzPct val="100000"/>
              <a:buNone/>
            </a:pPr>
            <a:r>
              <a:rPr lang="pl-PL" sz="2000" dirty="0"/>
              <a:t> </a:t>
            </a:r>
          </a:p>
          <a:p>
            <a:pPr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 		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323528" y="1556793"/>
            <a:ext cx="8496944" cy="496855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800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87558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 algn="ctr">
              <a:buNone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</a:rPr>
              <a:t>Dziękuję za uwagę</a:t>
            </a:r>
          </a:p>
          <a:p>
            <a:pPr marL="268288" lvl="1" indent="0" algn="ctr">
              <a:buNone/>
            </a:pPr>
            <a:br>
              <a:rPr lang="pl-PL" sz="3200" b="1" dirty="0">
                <a:solidFill>
                  <a:srgbClr val="0070C0"/>
                </a:solidFill>
                <a:latin typeface="Calibri" pitchFamily="34" charset="0"/>
              </a:rPr>
            </a:br>
            <a:r>
              <a:rPr lang="pl-PL" b="1" dirty="0">
                <a:solidFill>
                  <a:srgbClr val="0070C0"/>
                </a:solidFill>
                <a:latin typeface="Calibri" pitchFamily="34" charset="0"/>
              </a:rPr>
              <a:t>Wydział Wdrażania EFS</a:t>
            </a:r>
            <a:br>
              <a:rPr lang="pl-PL" b="1" dirty="0">
                <a:solidFill>
                  <a:srgbClr val="0070C0"/>
                </a:solidFill>
                <a:latin typeface="Calibri" pitchFamily="34" charset="0"/>
              </a:rPr>
            </a:br>
            <a:r>
              <a:rPr lang="pl-PL" b="1" dirty="0">
                <a:solidFill>
                  <a:srgbClr val="0070C0"/>
                </a:solidFill>
                <a:latin typeface="Calibri" pitchFamily="34" charset="0"/>
              </a:rPr>
              <a:t>Departament Funduszy Europejskich</a:t>
            </a:r>
            <a:br>
              <a:rPr lang="pl-PL" b="1" dirty="0">
                <a:solidFill>
                  <a:srgbClr val="0070C0"/>
                </a:solidFill>
                <a:latin typeface="Calibri" pitchFamily="34" charset="0"/>
              </a:rPr>
            </a:br>
            <a:r>
              <a:rPr lang="pl-PL" b="1" dirty="0">
                <a:solidFill>
                  <a:srgbClr val="0070C0"/>
                </a:solidFill>
                <a:latin typeface="Calibri" pitchFamily="34" charset="0"/>
              </a:rPr>
              <a:t>Urząd Marszałkowski Województwa Dolnośląskiego</a:t>
            </a:r>
          </a:p>
        </p:txBody>
      </p:sp>
    </p:spTree>
    <p:extLst>
      <p:ext uri="{BB962C8B-B14F-4D97-AF65-F5344CB8AC3E}">
        <p14:creationId xmlns:p14="http://schemas.microsoft.com/office/powerpoint/2010/main" val="914910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467544" y="1340768"/>
            <a:ext cx="8208912" cy="47165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b="1" dirty="0">
                <a:solidFill>
                  <a:srgbClr val="0070C0"/>
                </a:solidFill>
                <a:latin typeface="Calibri" pitchFamily="34" charset="0"/>
              </a:rPr>
              <a:t>UWAGA</a:t>
            </a:r>
          </a:p>
          <a:p>
            <a:pPr algn="ctr"/>
            <a:endParaRPr lang="pl-PL" sz="2000" b="1" dirty="0">
              <a:solidFill>
                <a:srgbClr val="0070C0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Zaleca się, aby konto zakładane w SOWA EFS RPDS, na którym zostanie utworzony wniosek o dofinasowanie projektu, było kontem Beneficjenta (a nie kontem np. firmy, która na zlecenie przygotowuje dla Beneficjenta wniosek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o dofinansowanie).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Rekomenduje się, aby tworzyć konta w SOWA EFS RPDS na adres „zbiorczy”, nie imienny mail (typu: </a:t>
            </a:r>
            <a:r>
              <a:rPr lang="pl-PL" u="sng" dirty="0">
                <a:hlinkClick r:id="rId3"/>
              </a:rPr>
              <a:t>fundusze@gmina.pl</a:t>
            </a:r>
            <a:r>
              <a:rPr lang="pl-PL" dirty="0">
                <a:solidFill>
                  <a:schemeClr val="tx1"/>
                </a:solidFill>
              </a:rPr>
              <a:t>;</a:t>
            </a:r>
            <a:r>
              <a:rPr lang="pl-PL" dirty="0"/>
              <a:t> </a:t>
            </a:r>
            <a:r>
              <a:rPr lang="pl-PL" u="sng" dirty="0">
                <a:hlinkClick r:id="rId4"/>
              </a:rPr>
              <a:t>efs@gmina.pl</a:t>
            </a:r>
            <a:r>
              <a:rPr lang="pl-PL" dirty="0">
                <a:solidFill>
                  <a:schemeClr val="tx1"/>
                </a:solidFill>
              </a:rPr>
              <a:t>, etc., do którego dostęp ma więcej niż jedna osoba upoważniona), a nie na konto konkretnego pracownika.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Beneficjent jest zobowiązany odpowiednio zarządzać kontem utworzonym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w SOWA EFS RPDS m.in. poprzez udostępniania dostępu osobom upoważnionym za pomocą utworzonych subkont do konta głównego w SOWA EFS RPDS.</a:t>
            </a:r>
          </a:p>
          <a:p>
            <a:endParaRPr lang="pl-P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07504" y="240096"/>
            <a:ext cx="39693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>
                <a:solidFill>
                  <a:srgbClr val="0070C0"/>
                </a:solidFill>
              </a:rPr>
              <a:t>Generator EFS - SOWA</a:t>
            </a:r>
          </a:p>
        </p:txBody>
      </p:sp>
    </p:spTree>
    <p:extLst>
      <p:ext uri="{BB962C8B-B14F-4D97-AF65-F5344CB8AC3E}">
        <p14:creationId xmlns:p14="http://schemas.microsoft.com/office/powerpoint/2010/main" val="2439795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251520" y="1052736"/>
            <a:ext cx="84249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800" b="1" dirty="0">
                <a:solidFill>
                  <a:srgbClr val="0070C0"/>
                </a:solidFill>
              </a:rPr>
              <a:t>Dokumenty pomocne przy wypełnianiu wniosku:</a:t>
            </a:r>
          </a:p>
        </p:txBody>
      </p:sp>
      <p:sp>
        <p:nvSpPr>
          <p:cNvPr id="9220" name="Prostokąt 6"/>
          <p:cNvSpPr>
            <a:spLocks noChangeArrowheads="1"/>
          </p:cNvSpPr>
          <p:nvPr/>
        </p:nvSpPr>
        <p:spPr bwMode="auto">
          <a:xfrm>
            <a:off x="827584" y="2204864"/>
            <a:ext cx="75609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pl-PL" altLang="pl-PL" b="1" dirty="0"/>
              <a:t> Instrukcja użytkownika Systemu Obsługi Wniosków Aplikacyjnych EFS  (SOWA) w ramach Regionalnego Programu Operacyjnego Województwa Dolnośląskiego 2014-2020 dla Wnioskodawców / Beneficjentów</a:t>
            </a:r>
          </a:p>
        </p:txBody>
      </p:sp>
      <p:sp>
        <p:nvSpPr>
          <p:cNvPr id="9221" name="Prostokąt 7"/>
          <p:cNvSpPr>
            <a:spLocks noChangeArrowheads="1"/>
          </p:cNvSpPr>
          <p:nvPr/>
        </p:nvSpPr>
        <p:spPr bwMode="auto">
          <a:xfrm>
            <a:off x="395536" y="3645024"/>
            <a:ext cx="849764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pl-PL" altLang="pl-PL" b="1" dirty="0"/>
              <a:t> Instrukcja wypełniania wniosku o dofinansowanie projektu EFS w ramach Regionalnego Programu Operacyjnego Województwa Dolnośląskiego 2014 – 2020 (wersja 1.6 z dnia 21 sierpnia 2019 r. obowiązuje we wszystkich konkursach ogłoszonych </a:t>
            </a:r>
            <a:br>
              <a:rPr lang="pl-PL" altLang="pl-PL" b="1" dirty="0"/>
            </a:br>
            <a:r>
              <a:rPr lang="pl-PL" altLang="pl-PL" b="1" dirty="0"/>
              <a:t>w ramach Osi Priorytetowych 8, 9 i 10 RPO WD od 21 sierpnia 2019 r.) 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1475656" y="5351070"/>
            <a:ext cx="6624736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800" b="1" i="1" dirty="0">
                <a:solidFill>
                  <a:srgbClr val="C00000"/>
                </a:solidFill>
                <a:hlinkClick r:id="rId3"/>
              </a:rPr>
              <a:t>www.generator-efs.dolnyslask.pl</a:t>
            </a:r>
            <a:r>
              <a:rPr lang="pl-PL" sz="2800" b="1" i="1" dirty="0">
                <a:solidFill>
                  <a:srgbClr val="C00000"/>
                </a:solidFill>
              </a:rPr>
              <a:t> </a:t>
            </a:r>
            <a:endParaRPr lang="pl-PL" sz="2800" dirty="0">
              <a:solidFill>
                <a:srgbClr val="C00000"/>
              </a:solidFill>
            </a:endParaRPr>
          </a:p>
        </p:txBody>
      </p:sp>
      <p:sp>
        <p:nvSpPr>
          <p:cNvPr id="13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Generator EFS - SOWA</a:t>
            </a:r>
            <a:b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7663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107504" y="1268760"/>
            <a:ext cx="4392488" cy="49685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3200" u="sng" dirty="0">
                <a:solidFill>
                  <a:schemeClr val="tx1"/>
                </a:solidFill>
              </a:rPr>
              <a:t>Wsparcie techniczne SOWA:</a:t>
            </a:r>
          </a:p>
          <a:p>
            <a:pPr>
              <a:defRPr/>
            </a:pPr>
            <a:endParaRPr lang="pl-PL" sz="3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sz="3200" b="1" dirty="0">
                <a:solidFill>
                  <a:schemeClr val="tx1"/>
                </a:solidFill>
              </a:rPr>
              <a:t>PONIEDZIAŁEK – PIĄTEK</a:t>
            </a:r>
            <a:br>
              <a:rPr lang="pl-PL" sz="3200" b="1" dirty="0">
                <a:solidFill>
                  <a:schemeClr val="tx1"/>
                </a:solidFill>
              </a:rPr>
            </a:br>
            <a:r>
              <a:rPr lang="pl-PL" sz="3200" b="1" dirty="0">
                <a:solidFill>
                  <a:schemeClr val="tx1"/>
                </a:solidFill>
              </a:rPr>
              <a:t>7:30-15:30</a:t>
            </a:r>
          </a:p>
          <a:p>
            <a:pPr algn="ctr">
              <a:defRPr/>
            </a:pPr>
            <a:endParaRPr lang="pl-PL" sz="3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sz="3200" b="1" dirty="0">
                <a:solidFill>
                  <a:schemeClr val="tx1"/>
                </a:solidFill>
              </a:rPr>
              <a:t>Tel: (71) 700 04 84</a:t>
            </a:r>
          </a:p>
          <a:p>
            <a:pPr algn="ctr">
              <a:defRPr/>
            </a:pPr>
            <a:r>
              <a:rPr lang="pl-PL" sz="3200" b="1" dirty="0">
                <a:solidFill>
                  <a:schemeClr val="tx1"/>
                </a:solidFill>
              </a:rPr>
              <a:t>Fax: (71) 700 04 86</a:t>
            </a:r>
          </a:p>
        </p:txBody>
      </p:sp>
      <p:pic>
        <p:nvPicPr>
          <p:cNvPr id="12293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3438" y="1916113"/>
            <a:ext cx="4378325" cy="3330575"/>
          </a:xfrm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  <p:sp>
        <p:nvSpPr>
          <p:cNvPr id="6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Generator EFS - SOWA</a:t>
            </a:r>
            <a:b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</a:br>
            <a:endParaRPr lang="pl-PL" sz="3200" b="1" i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025101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14501</TotalTime>
  <Words>5776</Words>
  <Application>Microsoft Office PowerPoint</Application>
  <PresentationFormat>Pokaz na ekranie (4:3)</PresentationFormat>
  <Paragraphs>782</Paragraphs>
  <Slides>68</Slides>
  <Notes>59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68</vt:i4>
      </vt:variant>
    </vt:vector>
  </HeadingPairs>
  <TitlesOfParts>
    <vt:vector size="75" baseType="lpstr">
      <vt:lpstr>Arial</vt:lpstr>
      <vt:lpstr>Calibri</vt:lpstr>
      <vt:lpstr>Wingdings</vt:lpstr>
      <vt:lpstr>Wingdings 2</vt:lpstr>
      <vt:lpstr>Motyw pakietu Office</vt:lpstr>
      <vt:lpstr>1_Motyw pakietu Office</vt:lpstr>
      <vt:lpstr>2_Motyw pakietu Office</vt:lpstr>
      <vt:lpstr>Ocena wniosku o dofinansowanie,  w tym najczęściej popełniane błędy na podstawie dotychczasowych doświadczeń</vt:lpstr>
      <vt:lpstr>Prezentacja programu PowerPoint</vt:lpstr>
      <vt:lpstr>Prezentacja programu PowerPoint</vt:lpstr>
      <vt:lpstr>Generator EFS - SOWA </vt:lpstr>
      <vt:lpstr>Generator EFS - SOWA </vt:lpstr>
      <vt:lpstr>Generator EFS - SOWA </vt:lpstr>
      <vt:lpstr>Prezentacja programu PowerPoint</vt:lpstr>
      <vt:lpstr>Generator EFS - SOWA </vt:lpstr>
      <vt:lpstr>Generator EFS - SOWA </vt:lpstr>
      <vt:lpstr>Prezentacja programu PowerPoint</vt:lpstr>
      <vt:lpstr>Prezentacja programu PowerPoint</vt:lpstr>
      <vt:lpstr>Prezentacja programu PowerPoint</vt:lpstr>
      <vt:lpstr>Prezentacja programu PowerPoint</vt:lpstr>
      <vt:lpstr>Etapy oceny wniosków  w ramach KOP </vt:lpstr>
      <vt:lpstr>Terminy</vt:lpstr>
      <vt:lpstr>Prezentacja programu PowerPoint</vt:lpstr>
      <vt:lpstr>Weryfikacja warunków formalnych</vt:lpstr>
      <vt:lpstr>Weryfikacja warunków  formalnych</vt:lpstr>
      <vt:lpstr>Weryfikacja warunków formalnych</vt:lpstr>
      <vt:lpstr>Prezentacja programu PowerPoint</vt:lpstr>
      <vt:lpstr>Ocena formalna</vt:lpstr>
      <vt:lpstr>Ocena merytoryczna</vt:lpstr>
      <vt:lpstr>Ocena merytoryczna</vt:lpstr>
      <vt:lpstr>Prezentacja programu PowerPoint</vt:lpstr>
      <vt:lpstr>    Negocjacje</vt:lpstr>
      <vt:lpstr>    Negocjacje</vt:lpstr>
      <vt:lpstr>    Negocjacje</vt:lpstr>
      <vt:lpstr>    Negocjacje</vt:lpstr>
      <vt:lpstr>    Negocjacje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KRYTERIUM UPROSZCZONYCH METOD ROZLICZANIA WYDATKÓW</vt:lpstr>
      <vt:lpstr>WYBÓR PARTNERA W PROJEKCIE</vt:lpstr>
      <vt:lpstr>WYBÓR PARTNERA W PROJEKCIE</vt:lpstr>
      <vt:lpstr>WYBÓR PARTNERA W PROJEKCIE</vt:lpstr>
      <vt:lpstr>KRYTERIUM DIAGNOZY POTRZEB EDUKACYJNYCH</vt:lpstr>
      <vt:lpstr>Prezentacja programu PowerPoint</vt:lpstr>
      <vt:lpstr>Prezentacja programu PowerPoint</vt:lpstr>
      <vt:lpstr>Prezentacja programu PowerPoint</vt:lpstr>
      <vt:lpstr>UZASADNIENIE POTRZEBY REALIZACJI PROJEKTU</vt:lpstr>
      <vt:lpstr>CEL PROJEKTU</vt:lpstr>
      <vt:lpstr>GRUPA DOCELOWA - BARIERY</vt:lpstr>
      <vt:lpstr>WSKAŹNIKI OBLIGATORYJNE</vt:lpstr>
      <vt:lpstr>WSKAŹNIKI PROJEKTOWE</vt:lpstr>
      <vt:lpstr>WSKAŹNIKI - SPÓJNOŚĆ</vt:lpstr>
      <vt:lpstr>WSKAŹNIKI - POMIAR</vt:lpstr>
      <vt:lpstr>          </vt:lpstr>
      <vt:lpstr>          </vt:lpstr>
      <vt:lpstr>DOŚWIADCZENIE</vt:lpstr>
      <vt:lpstr> Informacje wynikające z SZOOP lub  standardów realizacji</vt:lpstr>
      <vt:lpstr> Informacje wynikające z SZOOP lub  standardów realizacji</vt:lpstr>
      <vt:lpstr> Informacje wynikające z SZOOP lub  standardów realizacji</vt:lpstr>
      <vt:lpstr>BUDŻET PROJEKTU</vt:lpstr>
      <vt:lpstr>BUDŻET PROJEKTU</vt:lpstr>
      <vt:lpstr>BUDŻET PROJEKTU</vt:lpstr>
      <vt:lpstr>BUDŻET PROJEKTU – WKŁAD WŁASNY</vt:lpstr>
      <vt:lpstr>BUDŻET PROJEKTU – WKŁAD WŁASNY</vt:lpstr>
      <vt:lpstr>BUDŻET PROJEKTU</vt:lpstr>
      <vt:lpstr>BUDŻET PROJEKTU</vt:lpstr>
      <vt:lpstr>BUDŻET PROJEKTU –  ZATRUDNIENIE I WYNAGRADZANIE NAUCZYCIELI</vt:lpstr>
      <vt:lpstr>BUDŻET PROJEKTU</vt:lpstr>
      <vt:lpstr>KRYTERIUM NEGOCJACJI</vt:lpstr>
      <vt:lpstr>DLA WNIOSKODAWCÓW</vt:lpstr>
      <vt:lpstr>Prezentacja programu PowerPoint</vt:lpstr>
    </vt:vector>
  </TitlesOfParts>
  <Company>Urząd Marszałkowski Województwa Dolnośląskiego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ekaczmarek</dc:creator>
  <cp:lastModifiedBy>Emilia Kaczmarek</cp:lastModifiedBy>
  <cp:revision>1778</cp:revision>
  <cp:lastPrinted>2018-09-24T09:56:08Z</cp:lastPrinted>
  <dcterms:created xsi:type="dcterms:W3CDTF">2015-05-22T10:45:54Z</dcterms:created>
  <dcterms:modified xsi:type="dcterms:W3CDTF">2019-09-26T12:18:24Z</dcterms:modified>
</cp:coreProperties>
</file>