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5" r:id="rId2"/>
    <p:sldId id="277" r:id="rId3"/>
    <p:sldId id="278" r:id="rId4"/>
    <p:sldId id="280" r:id="rId5"/>
    <p:sldId id="281" r:id="rId6"/>
    <p:sldId id="282" r:id="rId7"/>
    <p:sldId id="266" r:id="rId8"/>
    <p:sldId id="256" r:id="rId9"/>
    <p:sldId id="273" r:id="rId10"/>
    <p:sldId id="279" r:id="rId11"/>
    <p:sldId id="275" r:id="rId12"/>
    <p:sldId id="276" r:id="rId13"/>
    <p:sldId id="272" r:id="rId14"/>
  </p:sldIdLst>
  <p:sldSz cx="12192000" cy="6858000"/>
  <p:notesSz cx="6805613" cy="99441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277" autoAdjust="0"/>
  </p:normalViewPr>
  <p:slideViewPr>
    <p:cSldViewPr snapToGrid="0">
      <p:cViewPr>
        <p:scale>
          <a:sx n="89" d="100"/>
          <a:sy n="89" d="100"/>
        </p:scale>
        <p:origin x="-1434" y="-7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C911-A5A4-4669-BB8D-3D92ADE1A187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FFB9-8428-4E14-B254-968C5098EA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72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4078-B1CF-4E50-A223-CD503BC43BCC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EABC5-F007-4027-909A-4D2F9C268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4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ABC5-F007-4027-909A-4D2F9C2686A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38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ABC5-F007-4027-909A-4D2F9C2686A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54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ABC5-F007-4027-909A-4D2F9C2686A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41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ABC5-F007-4027-909A-4D2F9C2686A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18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LAD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MPA_prezentacja-szablon_do-ppt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82602" y="5866823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1" y="5712276"/>
            <a:ext cx="2685437" cy="8955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13645" y="5712276"/>
            <a:ext cx="9259910" cy="895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4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LADKA TYTUL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MPA_prezentacja-szablon_do-ppt-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71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LADKA TYL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8545" y="5756965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62" y="5640568"/>
            <a:ext cx="2685437" cy="895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6" y="5756965"/>
            <a:ext cx="8476291" cy="6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7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LADKA TYL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MPA_prezentacja-szablon_do-ppt-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93689" y="5863556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6" y="5747159"/>
            <a:ext cx="2685437" cy="895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LADKA Z MIASTEM (ZDJ DO PODMIANY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logo-na-kropli-do-pp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784" y="-508000"/>
            <a:ext cx="5755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 descr="loga-unijne-do-ppt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1434"/>
            <a:ext cx="12192000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87627" y="5808481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44" y="5692084"/>
            <a:ext cx="2685437" cy="895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5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LADKA Z MIASTEM (ZDJ DO PODMIANY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546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logo-na-kropli-do-pp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-603250"/>
            <a:ext cx="57531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 descr="loga-unijne-do-ppt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1434"/>
            <a:ext cx="12192000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6562" y="5874696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79" y="5758299"/>
            <a:ext cx="2685437" cy="895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LADKA Z MIASTEM (ZDJ DO PODMIANY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bratislava-1324693_960_7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 txBox="1">
            <a:spLocks/>
          </p:cNvSpPr>
          <p:nvPr/>
        </p:nvSpPr>
        <p:spPr>
          <a:xfrm>
            <a:off x="11364384" y="6233584"/>
            <a:ext cx="827616" cy="36406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08401CB-82BB-4DAF-BAC1-EF5B08BA0154}" type="slidenum">
              <a:rPr lang="pl-PL" altLang="pl-PL" sz="1600" smtClean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6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Dowolny kształt 10"/>
          <p:cNvSpPr/>
          <p:nvPr/>
        </p:nvSpPr>
        <p:spPr>
          <a:xfrm rot="10800000" flipH="1" flipV="1">
            <a:off x="10464800" y="4430185"/>
            <a:ext cx="1727200" cy="11112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1211">
                <a:moveTo>
                  <a:pt x="7835" y="7332"/>
                </a:moveTo>
                <a:cubicBezTo>
                  <a:pt x="7820" y="7337"/>
                  <a:pt x="10013" y="75"/>
                  <a:pt x="10000" y="0"/>
                </a:cubicBezTo>
                <a:lnTo>
                  <a:pt x="10000" y="11211"/>
                </a:lnTo>
                <a:lnTo>
                  <a:pt x="0" y="11211"/>
                </a:lnTo>
                <a:lnTo>
                  <a:pt x="7835" y="7332"/>
                </a:lnTo>
                <a:close/>
              </a:path>
            </a:pathLst>
          </a:custGeom>
          <a:solidFill>
            <a:srgbClr val="3DC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sp>
        <p:nvSpPr>
          <p:cNvPr id="5" name="Dowolny kształt 11"/>
          <p:cNvSpPr/>
          <p:nvPr/>
        </p:nvSpPr>
        <p:spPr>
          <a:xfrm rot="10800000">
            <a:off x="446618" y="1"/>
            <a:ext cx="11745383" cy="58293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  <a:gd name="connsiteX0" fmla="*/ 7468 w 9646"/>
              <a:gd name="connsiteY0" fmla="*/ 7332 h 11543"/>
              <a:gd name="connsiteX1" fmla="*/ 9633 w 9646"/>
              <a:gd name="connsiteY1" fmla="*/ 0 h 11543"/>
              <a:gd name="connsiteX2" fmla="*/ 9633 w 9646"/>
              <a:gd name="connsiteY2" fmla="*/ 11211 h 11543"/>
              <a:gd name="connsiteX3" fmla="*/ 0 w 9646"/>
              <a:gd name="connsiteY3" fmla="*/ 11543 h 11543"/>
              <a:gd name="connsiteX4" fmla="*/ 7468 w 9646"/>
              <a:gd name="connsiteY4" fmla="*/ 7332 h 11543"/>
              <a:gd name="connsiteX0" fmla="*/ 7742 w 9987"/>
              <a:gd name="connsiteY0" fmla="*/ 4607 h 8255"/>
              <a:gd name="connsiteX1" fmla="*/ 9837 w 9987"/>
              <a:gd name="connsiteY1" fmla="*/ 0 h 8255"/>
              <a:gd name="connsiteX2" fmla="*/ 9987 w 9987"/>
              <a:gd name="connsiteY2" fmla="*/ 7967 h 8255"/>
              <a:gd name="connsiteX3" fmla="*/ 0 w 9987"/>
              <a:gd name="connsiteY3" fmla="*/ 8255 h 8255"/>
              <a:gd name="connsiteX4" fmla="*/ 7742 w 9987"/>
              <a:gd name="connsiteY4" fmla="*/ 4607 h 8255"/>
              <a:gd name="connsiteX0" fmla="*/ 7642 w 10000"/>
              <a:gd name="connsiteY0" fmla="*/ 4776 h 10000"/>
              <a:gd name="connsiteX1" fmla="*/ 9850 w 10000"/>
              <a:gd name="connsiteY1" fmla="*/ 0 h 10000"/>
              <a:gd name="connsiteX2" fmla="*/ 10000 w 10000"/>
              <a:gd name="connsiteY2" fmla="*/ 9651 h 10000"/>
              <a:gd name="connsiteX3" fmla="*/ 0 w 10000"/>
              <a:gd name="connsiteY3" fmla="*/ 10000 h 10000"/>
              <a:gd name="connsiteX4" fmla="*/ 7642 w 10000"/>
              <a:gd name="connsiteY4" fmla="*/ 4776 h 10000"/>
              <a:gd name="connsiteX0" fmla="*/ 7479 w 10000"/>
              <a:gd name="connsiteY0" fmla="*/ 5435 h 10000"/>
              <a:gd name="connsiteX1" fmla="*/ 9850 w 10000"/>
              <a:gd name="connsiteY1" fmla="*/ 0 h 10000"/>
              <a:gd name="connsiteX2" fmla="*/ 10000 w 10000"/>
              <a:gd name="connsiteY2" fmla="*/ 9651 h 10000"/>
              <a:gd name="connsiteX3" fmla="*/ 0 w 10000"/>
              <a:gd name="connsiteY3" fmla="*/ 10000 h 10000"/>
              <a:gd name="connsiteX4" fmla="*/ 7479 w 10000"/>
              <a:gd name="connsiteY4" fmla="*/ 543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479" y="5435"/>
                </a:moveTo>
                <a:cubicBezTo>
                  <a:pt x="7464" y="5440"/>
                  <a:pt x="9863" y="79"/>
                  <a:pt x="9850" y="0"/>
                </a:cubicBezTo>
                <a:lnTo>
                  <a:pt x="10000" y="9651"/>
                </a:lnTo>
                <a:lnTo>
                  <a:pt x="0" y="10000"/>
                </a:lnTo>
                <a:lnTo>
                  <a:pt x="7479" y="5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sp>
        <p:nvSpPr>
          <p:cNvPr id="6" name="Dowolny kształt 12"/>
          <p:cNvSpPr/>
          <p:nvPr/>
        </p:nvSpPr>
        <p:spPr>
          <a:xfrm rot="10800000">
            <a:off x="-14817" y="0"/>
            <a:ext cx="12206817" cy="685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1211">
                <a:moveTo>
                  <a:pt x="7835" y="7332"/>
                </a:moveTo>
                <a:cubicBezTo>
                  <a:pt x="7820" y="7337"/>
                  <a:pt x="10013" y="75"/>
                  <a:pt x="10000" y="0"/>
                </a:cubicBezTo>
                <a:lnTo>
                  <a:pt x="10000" y="11211"/>
                </a:lnTo>
                <a:lnTo>
                  <a:pt x="0" y="11211"/>
                </a:lnTo>
                <a:lnTo>
                  <a:pt x="7835" y="7332"/>
                </a:lnTo>
                <a:close/>
              </a:path>
            </a:pathLst>
          </a:custGeom>
          <a:solidFill>
            <a:srgbClr val="3DC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pic>
        <p:nvPicPr>
          <p:cNvPr id="7" name="Obraz 11" descr="loga-unijne-do-pp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1434"/>
            <a:ext cx="12192000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2" descr="logo-na-kropli-do-ppt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34" y="256118"/>
            <a:ext cx="4034367" cy="48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4368801" y="5833380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18" y="5716983"/>
            <a:ext cx="2685437" cy="895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8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LADKA Z MIASTEM (ZDJ DO PODMIANY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olny kształt 9"/>
          <p:cNvSpPr/>
          <p:nvPr/>
        </p:nvSpPr>
        <p:spPr>
          <a:xfrm rot="10800000" flipH="1" flipV="1">
            <a:off x="10464800" y="4430185"/>
            <a:ext cx="1727200" cy="11112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1211">
                <a:moveTo>
                  <a:pt x="7835" y="7332"/>
                </a:moveTo>
                <a:cubicBezTo>
                  <a:pt x="7820" y="7337"/>
                  <a:pt x="10013" y="75"/>
                  <a:pt x="10000" y="0"/>
                </a:cubicBezTo>
                <a:lnTo>
                  <a:pt x="10000" y="11211"/>
                </a:lnTo>
                <a:lnTo>
                  <a:pt x="0" y="11211"/>
                </a:lnTo>
                <a:lnTo>
                  <a:pt x="7835" y="7332"/>
                </a:lnTo>
                <a:close/>
              </a:path>
            </a:pathLst>
          </a:custGeom>
          <a:solidFill>
            <a:srgbClr val="3DC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sp>
        <p:nvSpPr>
          <p:cNvPr id="4" name="Dowolny kształt 10"/>
          <p:cNvSpPr/>
          <p:nvPr/>
        </p:nvSpPr>
        <p:spPr>
          <a:xfrm rot="10800000">
            <a:off x="446618" y="1"/>
            <a:ext cx="11745383" cy="58293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  <a:gd name="connsiteX0" fmla="*/ 7468 w 9646"/>
              <a:gd name="connsiteY0" fmla="*/ 7332 h 11543"/>
              <a:gd name="connsiteX1" fmla="*/ 9633 w 9646"/>
              <a:gd name="connsiteY1" fmla="*/ 0 h 11543"/>
              <a:gd name="connsiteX2" fmla="*/ 9633 w 9646"/>
              <a:gd name="connsiteY2" fmla="*/ 11211 h 11543"/>
              <a:gd name="connsiteX3" fmla="*/ 0 w 9646"/>
              <a:gd name="connsiteY3" fmla="*/ 11543 h 11543"/>
              <a:gd name="connsiteX4" fmla="*/ 7468 w 9646"/>
              <a:gd name="connsiteY4" fmla="*/ 7332 h 11543"/>
              <a:gd name="connsiteX0" fmla="*/ 7742 w 9987"/>
              <a:gd name="connsiteY0" fmla="*/ 4607 h 8255"/>
              <a:gd name="connsiteX1" fmla="*/ 9837 w 9987"/>
              <a:gd name="connsiteY1" fmla="*/ 0 h 8255"/>
              <a:gd name="connsiteX2" fmla="*/ 9987 w 9987"/>
              <a:gd name="connsiteY2" fmla="*/ 7967 h 8255"/>
              <a:gd name="connsiteX3" fmla="*/ 0 w 9987"/>
              <a:gd name="connsiteY3" fmla="*/ 8255 h 8255"/>
              <a:gd name="connsiteX4" fmla="*/ 7742 w 9987"/>
              <a:gd name="connsiteY4" fmla="*/ 4607 h 8255"/>
              <a:gd name="connsiteX0" fmla="*/ 7642 w 10000"/>
              <a:gd name="connsiteY0" fmla="*/ 4776 h 10000"/>
              <a:gd name="connsiteX1" fmla="*/ 9850 w 10000"/>
              <a:gd name="connsiteY1" fmla="*/ 0 h 10000"/>
              <a:gd name="connsiteX2" fmla="*/ 10000 w 10000"/>
              <a:gd name="connsiteY2" fmla="*/ 9651 h 10000"/>
              <a:gd name="connsiteX3" fmla="*/ 0 w 10000"/>
              <a:gd name="connsiteY3" fmla="*/ 10000 h 10000"/>
              <a:gd name="connsiteX4" fmla="*/ 7642 w 10000"/>
              <a:gd name="connsiteY4" fmla="*/ 4776 h 10000"/>
              <a:gd name="connsiteX0" fmla="*/ 7479 w 10000"/>
              <a:gd name="connsiteY0" fmla="*/ 5435 h 10000"/>
              <a:gd name="connsiteX1" fmla="*/ 9850 w 10000"/>
              <a:gd name="connsiteY1" fmla="*/ 0 h 10000"/>
              <a:gd name="connsiteX2" fmla="*/ 10000 w 10000"/>
              <a:gd name="connsiteY2" fmla="*/ 9651 h 10000"/>
              <a:gd name="connsiteX3" fmla="*/ 0 w 10000"/>
              <a:gd name="connsiteY3" fmla="*/ 10000 h 10000"/>
              <a:gd name="connsiteX4" fmla="*/ 7479 w 10000"/>
              <a:gd name="connsiteY4" fmla="*/ 543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479" y="5435"/>
                </a:moveTo>
                <a:cubicBezTo>
                  <a:pt x="7464" y="5440"/>
                  <a:pt x="9863" y="79"/>
                  <a:pt x="9850" y="0"/>
                </a:cubicBezTo>
                <a:lnTo>
                  <a:pt x="10000" y="9651"/>
                </a:lnTo>
                <a:lnTo>
                  <a:pt x="0" y="10000"/>
                </a:lnTo>
                <a:lnTo>
                  <a:pt x="7479" y="5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sp>
        <p:nvSpPr>
          <p:cNvPr id="5" name="Dowolny kształt 11"/>
          <p:cNvSpPr/>
          <p:nvPr/>
        </p:nvSpPr>
        <p:spPr>
          <a:xfrm rot="10800000">
            <a:off x="-14817" y="0"/>
            <a:ext cx="12206817" cy="685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1211">
                <a:moveTo>
                  <a:pt x="7835" y="7332"/>
                </a:moveTo>
                <a:cubicBezTo>
                  <a:pt x="7820" y="7337"/>
                  <a:pt x="10013" y="75"/>
                  <a:pt x="10000" y="0"/>
                </a:cubicBezTo>
                <a:lnTo>
                  <a:pt x="10000" y="11211"/>
                </a:lnTo>
                <a:lnTo>
                  <a:pt x="0" y="11211"/>
                </a:lnTo>
                <a:lnTo>
                  <a:pt x="7835" y="7332"/>
                </a:lnTo>
                <a:close/>
              </a:path>
            </a:pathLst>
          </a:custGeom>
          <a:solidFill>
            <a:srgbClr val="3DC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pic>
        <p:nvPicPr>
          <p:cNvPr id="6" name="Obraz 10" descr="loga-unijne-do-pp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1434"/>
            <a:ext cx="12192000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1" descr="logo-na-kropli-do-ppt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34" y="256118"/>
            <a:ext cx="4034367" cy="48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161870" y="5845724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87" y="5729327"/>
            <a:ext cx="2685437" cy="895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96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32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LAD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MPA_prezentacja-szablon_do-ppt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2602" y="5866823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1" y="5712276"/>
            <a:ext cx="2685437" cy="895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8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ROD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371" y="836712"/>
            <a:ext cx="9601067" cy="768085"/>
          </a:xfrm>
        </p:spPr>
        <p:txBody>
          <a:bodyPr lIns="0" tIns="0" rIns="0">
            <a:noAutofit/>
          </a:bodyPr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371" y="1796819"/>
            <a:ext cx="9601067" cy="3744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333"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4" y="5863731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2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OD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MPA_prezentacja-szablon_do-ppt-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360" y="653819"/>
            <a:ext cx="969707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333"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1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OD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MPA_prezentacja-szablon_do-ppt-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9563" y="740702"/>
            <a:ext cx="9697077" cy="868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-12699" y="6233584"/>
            <a:ext cx="827617" cy="364067"/>
          </a:xfrm>
        </p:spPr>
        <p:txBody>
          <a:bodyPr/>
          <a:lstStyle>
            <a:lvl1pPr algn="l">
              <a:defRPr sz="1333"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5243695" y="5902192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12" y="5785795"/>
            <a:ext cx="2685437" cy="895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30" y="5941667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ROD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MPA_prezentacja-szablon_do-ppt-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9563" y="735839"/>
            <a:ext cx="7968885" cy="868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-12699" y="6233584"/>
            <a:ext cx="827617" cy="364067"/>
          </a:xfrm>
        </p:spPr>
        <p:txBody>
          <a:bodyPr/>
          <a:lstStyle>
            <a:lvl1pPr algn="l">
              <a:defRPr sz="1333"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3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ODEK 5 / pusty do prezentowani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4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50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RODEK 5 / pusty do prezentowani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pic>
        <p:nvPicPr>
          <p:cNvPr id="5" name="Obraz 7" descr="MPA_prezentacja-szablon_do-ppt-5.jpg">
            <a:extLst>
              <a:ext uri="{FF2B5EF4-FFF2-40B4-BE49-F238E27FC236}">
                <a16:creationId xmlns:a16="http://schemas.microsoft.com/office/drawing/2014/main" xmlns="" id="{F0F1FA5F-77D4-4936-A678-B189EFE9C4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986"/>
          <a:stretch/>
        </p:blipFill>
        <p:spPr bwMode="auto">
          <a:xfrm>
            <a:off x="143339" y="17391"/>
            <a:ext cx="20743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6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ZEKLADKA TYTULOW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MPA_prezentacja-szablon_do-ppt-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98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8" descr="MPA_prezentacja-szablon_pionowy-pasek-z-logo.gif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868" y="0"/>
            <a:ext cx="14266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31800" y="736601"/>
            <a:ext cx="9601200" cy="86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6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31800" y="1600201"/>
            <a:ext cx="9601200" cy="394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1364384" y="6233584"/>
            <a:ext cx="827616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  <p:pic>
        <p:nvPicPr>
          <p:cNvPr id="3078" name="Obraz 6" descr="MPA_prezentacja-szablon_tlo-z-paskami-i-logami.gif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16" y="0"/>
            <a:ext cx="98509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2597" y="6021369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63" y="5976935"/>
            <a:ext cx="2351839" cy="784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07" y="6142173"/>
            <a:ext cx="1320226" cy="4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371" y="836712"/>
            <a:ext cx="9601067" cy="1979640"/>
          </a:xfrm>
        </p:spPr>
        <p:txBody>
          <a:bodyPr/>
          <a:lstStyle/>
          <a:p>
            <a:pPr algn="just"/>
            <a:r>
              <a:rPr lang="pl-PL" sz="1800" b="1" dirty="0"/>
              <a:t>„Informacja Ministerstwa Środowiska nt. adaptacji do zmian klimatu w kontekście NPF po 2020 r.,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w </a:t>
            </a:r>
            <a:r>
              <a:rPr lang="pl-PL" sz="1800" b="1" dirty="0"/>
              <a:t>związku z zakończeniem realizacji projektu </a:t>
            </a:r>
            <a:r>
              <a:rPr lang="pl-PL" sz="1800" b="1" dirty="0" err="1"/>
              <a:t>POIiŚ</a:t>
            </a:r>
            <a:r>
              <a:rPr lang="pl-PL" sz="1800" b="1" dirty="0"/>
              <a:t>: "Opracowanie planów adaptacji do zmian klimatu dla miast powyżej 100 tyś mieszkańców" (44MPA</a:t>
            </a:r>
            <a:r>
              <a:rPr lang="pl-PL" sz="1800" b="1" dirty="0" smtClean="0"/>
              <a:t>)</a:t>
            </a:r>
            <a:endParaRPr lang="pl-PL" sz="1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31371" y="4315968"/>
            <a:ext cx="4093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Arkadiusz Michalski – Ministerstwo Środowiska</a:t>
            </a:r>
          </a:p>
          <a:p>
            <a:endParaRPr lang="pl-PL" sz="1600" dirty="0"/>
          </a:p>
          <a:p>
            <a:r>
              <a:rPr lang="pl-PL" sz="1600" dirty="0" smtClean="0"/>
              <a:t>Wrocław, 5 czerwca 2019 </a:t>
            </a:r>
            <a:r>
              <a:rPr lang="pl-PL" sz="1600" dirty="0" smtClean="0"/>
              <a:t>r.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13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b="1" dirty="0" smtClean="0"/>
              <a:t>Spójność NPF z projektem Krajowej Strategii </a:t>
            </a:r>
            <a:r>
              <a:rPr lang="pl-PL" sz="1600" b="1" dirty="0"/>
              <a:t>Rozwoju Regionalnego 2030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371" y="1604797"/>
            <a:ext cx="9601067" cy="3744416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Krajowe programy operacyjne będą uwzględniały cele polityki regionalnej i zostaną ukierunkowane na: </a:t>
            </a:r>
          </a:p>
          <a:p>
            <a:r>
              <a:rPr lang="pl-PL" sz="1600" dirty="0" smtClean="0"/>
              <a:t>innowacje</a:t>
            </a:r>
            <a:r>
              <a:rPr lang="pl-PL" sz="1600" dirty="0"/>
              <a:t>, inteligentny wzrost - wsparcie wszystkich etapów tworzenia innowacji, </a:t>
            </a:r>
          </a:p>
          <a:p>
            <a:r>
              <a:rPr lang="pl-PL" sz="1600" dirty="0" smtClean="0"/>
              <a:t>rynek </a:t>
            </a:r>
            <a:r>
              <a:rPr lang="pl-PL" sz="1600" dirty="0"/>
              <a:t>pracy i adaptacyjność, włączenie społeczne i walkę z ubóstwem, edukację, </a:t>
            </a:r>
          </a:p>
          <a:p>
            <a:r>
              <a:rPr lang="pl-PL" sz="1600" dirty="0" smtClean="0"/>
              <a:t>dobre </a:t>
            </a:r>
            <a:r>
              <a:rPr lang="pl-PL" sz="1600" dirty="0"/>
              <a:t>rządzenie, </a:t>
            </a:r>
          </a:p>
          <a:p>
            <a:r>
              <a:rPr lang="pl-PL" sz="1600" b="1" dirty="0" smtClean="0"/>
              <a:t>czyste </a:t>
            </a:r>
            <a:r>
              <a:rPr lang="pl-PL" sz="1600" b="1" dirty="0"/>
              <a:t>powietrze, niską energochłonność, czystą energię, ograniczenie ekstremalnych skutków zmian klimatu, czystą wodę, ochronę przed powodziami i suszą, różnorodność biologiczną i ochronę przyrody oraz gospodarkę o obiegu zamkniętym, </a:t>
            </a:r>
          </a:p>
          <a:p>
            <a:r>
              <a:rPr lang="pl-PL" sz="1600" dirty="0" smtClean="0"/>
              <a:t>bezpieczeństwo </a:t>
            </a:r>
            <a:r>
              <a:rPr lang="pl-PL" sz="1600" dirty="0"/>
              <a:t>energetyczne, </a:t>
            </a:r>
          </a:p>
          <a:p>
            <a:r>
              <a:rPr lang="pl-PL" sz="1600" dirty="0" smtClean="0"/>
              <a:t>dostępność </a:t>
            </a:r>
            <a:r>
              <a:rPr lang="pl-PL" sz="1600" dirty="0"/>
              <a:t>transeuropejską i międzyregionalną </a:t>
            </a:r>
          </a:p>
          <a:p>
            <a:r>
              <a:rPr lang="pl-PL" sz="1600" dirty="0" smtClean="0"/>
              <a:t>spójność </a:t>
            </a:r>
            <a:r>
              <a:rPr lang="pl-PL" sz="1600" dirty="0"/>
              <a:t>terytorialną.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932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987" y="699538"/>
            <a:ext cx="9601067" cy="5701262"/>
          </a:xfrm>
        </p:spPr>
        <p:txBody>
          <a:bodyPr/>
          <a:lstStyle/>
          <a:p>
            <a:pPr marL="0" indent="0" algn="just">
              <a:buNone/>
            </a:pPr>
            <a:r>
              <a:rPr lang="pl-PL" sz="1400" b="1" dirty="0"/>
              <a:t>Regionalny Program </a:t>
            </a:r>
            <a:r>
              <a:rPr lang="pl-PL" sz="1400" b="1" dirty="0" smtClean="0"/>
              <a:t>Operacyjny </a:t>
            </a:r>
            <a:r>
              <a:rPr lang="pl-PL" sz="1400" dirty="0" smtClean="0"/>
              <a:t>–</a:t>
            </a:r>
            <a:r>
              <a:rPr lang="pl-PL" sz="1400" b="1" dirty="0" smtClean="0"/>
              <a:t> </a:t>
            </a:r>
            <a:r>
              <a:rPr lang="pl-PL" sz="1400" dirty="0" smtClean="0"/>
              <a:t>składający </a:t>
            </a:r>
            <a:r>
              <a:rPr lang="pl-PL" sz="1400" dirty="0"/>
              <a:t>się z osi priorytetowych, zakładających finansowanie z dwóch uzupełniających się funduszy – Europejskiego Funduszu Rozwoju Regionalnego (EFRR) i Europejskiego Funduszu Społecznego (EFS) (od 2021 EFS PLUS</a:t>
            </a:r>
            <a:r>
              <a:rPr lang="pl-PL" sz="1400" dirty="0" smtClean="0"/>
              <a:t>).</a:t>
            </a:r>
            <a:endParaRPr lang="pl-PL" sz="1400" b="1" dirty="0"/>
          </a:p>
          <a:p>
            <a:pPr marL="0" indent="0" algn="just">
              <a:buNone/>
            </a:pPr>
            <a:r>
              <a:rPr lang="pl-PL" sz="1400" b="1" dirty="0"/>
              <a:t>Zintegrowane Inwestycje </a:t>
            </a:r>
            <a:r>
              <a:rPr lang="pl-PL" sz="1400" b="1" dirty="0" smtClean="0"/>
              <a:t>Terytorialne </a:t>
            </a:r>
            <a:r>
              <a:rPr lang="pl-PL" sz="1400" dirty="0" smtClean="0"/>
              <a:t>– który pozwolą </a:t>
            </a:r>
            <a:r>
              <a:rPr lang="pl-PL" sz="1400" dirty="0"/>
              <a:t>na realizację strategii terytorialnych </a:t>
            </a:r>
            <a:r>
              <a:rPr lang="pl-PL" sz="1400" dirty="0" smtClean="0"/>
              <a:t>w </a:t>
            </a:r>
            <a:r>
              <a:rPr lang="pl-PL" sz="1400" dirty="0"/>
              <a:t>sposób zintegrowany. Działania podejmowane w ramach ZIT </a:t>
            </a:r>
            <a:r>
              <a:rPr lang="pl-PL" sz="1400" dirty="0" smtClean="0"/>
              <a:t>są </a:t>
            </a:r>
            <a:r>
              <a:rPr lang="pl-PL" sz="1400" dirty="0"/>
              <a:t>ukierunkowane na zrównoważony rozwój obszarów miejskich.</a:t>
            </a:r>
            <a:endParaRPr lang="pl-PL" sz="1400" b="1" dirty="0"/>
          </a:p>
          <a:p>
            <a:pPr marL="0" indent="0" algn="just">
              <a:buNone/>
            </a:pPr>
            <a:r>
              <a:rPr lang="pl-PL" sz="1400" b="1" dirty="0"/>
              <a:t>Kontrakt </a:t>
            </a:r>
            <a:r>
              <a:rPr lang="pl-PL" sz="1400" b="1" dirty="0" smtClean="0"/>
              <a:t>terytorialny </a:t>
            </a:r>
            <a:r>
              <a:rPr lang="pl-PL" sz="1400" dirty="0" smtClean="0"/>
              <a:t>– umowa </a:t>
            </a:r>
            <a:r>
              <a:rPr lang="pl-PL" sz="1400" dirty="0"/>
              <a:t>między rządem i samorządem terytorialnym. Przedmiotem Kontraktu jest określenie celów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przedsięwziąć priorytetowych o istotnym znaczeniu dla rozwoju kraju oraz </a:t>
            </a:r>
            <a:r>
              <a:rPr lang="pl-PL" sz="1400" dirty="0" smtClean="0"/>
              <a:t>właściwego województwa.</a:t>
            </a:r>
            <a:endParaRPr lang="pl-PL" sz="1400" b="1" dirty="0"/>
          </a:p>
          <a:p>
            <a:pPr marL="0" indent="0" algn="just">
              <a:buNone/>
            </a:pPr>
            <a:endParaRPr lang="pl-PL" sz="1400" b="1" dirty="0"/>
          </a:p>
          <a:p>
            <a:pPr marL="0" indent="0" algn="just">
              <a:buNone/>
            </a:pPr>
            <a:r>
              <a:rPr lang="pl-PL" sz="1400" b="1" dirty="0" smtClean="0"/>
              <a:t>Co będzie </a:t>
            </a:r>
            <a:r>
              <a:rPr lang="pl-PL" sz="1400" b="1" dirty="0"/>
              <a:t>można </a:t>
            </a:r>
            <a:r>
              <a:rPr lang="pl-PL" sz="1400" b="1" dirty="0" smtClean="0"/>
              <a:t>dofinansować </a:t>
            </a:r>
            <a:r>
              <a:rPr lang="pl-PL" sz="1400" b="1" dirty="0"/>
              <a:t>w ramach wypełniania celów klimatycznych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Opracowanie i przyjęcie planu </a:t>
            </a:r>
            <a:r>
              <a:rPr lang="pl-PL" sz="1400" dirty="0"/>
              <a:t>adaptacji dla wybranej jednostki samorządu terytorialnego, lub regionu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400" dirty="0"/>
              <a:t>Inwestycje infrastrukturalne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400" dirty="0"/>
              <a:t>Działania organizacyjne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400" dirty="0"/>
              <a:t>Działania </a:t>
            </a:r>
            <a:r>
              <a:rPr lang="pl-PL" sz="1400" dirty="0" smtClean="0"/>
              <a:t>informacyjno-promocyjne</a:t>
            </a:r>
          </a:p>
          <a:p>
            <a:pPr marL="0" indent="0" algn="just">
              <a:buNone/>
            </a:pPr>
            <a:endParaRPr lang="pl-PL" sz="1400" dirty="0" smtClean="0"/>
          </a:p>
          <a:p>
            <a:pPr marL="0" indent="0" algn="just">
              <a:buNone/>
            </a:pPr>
            <a:r>
              <a:rPr lang="pl-PL" sz="1400" b="1" dirty="0" smtClean="0"/>
              <a:t>Skąd czerpać doświadczenia?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Projekt 44MPA,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Projekt ADAPTCITY dla Warszawy</a:t>
            </a:r>
            <a:r>
              <a:rPr lang="pl-PL" sz="1400" dirty="0"/>
              <a:t>, </a:t>
            </a:r>
            <a:endParaRPr lang="pl-PL" sz="1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400" dirty="0" smtClean="0"/>
              <a:t>Projekt CLIMCITIES.</a:t>
            </a:r>
            <a:endParaRPr lang="pl-PL" sz="14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06987" y="207264"/>
            <a:ext cx="14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Instrumenty: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9246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411" y="687346"/>
            <a:ext cx="9601067" cy="4994126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 smtClean="0"/>
              <a:t>Korzyści </a:t>
            </a:r>
            <a:r>
              <a:rPr lang="pl-PL" sz="1600" b="1" dirty="0"/>
              <a:t>z przyjęcia planu adaptacji do zmian </a:t>
            </a:r>
            <a:r>
              <a:rPr lang="pl-PL" sz="1600" b="1" dirty="0" smtClean="0"/>
              <a:t>klimatu i jego wdrożenia:</a:t>
            </a:r>
          </a:p>
          <a:p>
            <a:pPr algn="just"/>
            <a:r>
              <a:rPr lang="pl-PL" sz="1600" dirty="0"/>
              <a:t>Oszczędności finansowe – inwestowanie w </a:t>
            </a:r>
            <a:r>
              <a:rPr lang="pl-PL" sz="1600" dirty="0" smtClean="0"/>
              <a:t>adaptację </a:t>
            </a:r>
            <a:r>
              <a:rPr lang="pl-PL" sz="1600" dirty="0"/>
              <a:t>do zmian klimatu, niweluje potencjalne straty powstałe w wyniku zdarzeń ekstremalnych (np. deszczy nawalnych</a:t>
            </a:r>
            <a:r>
              <a:rPr lang="pl-PL" sz="1600" dirty="0" smtClean="0"/>
              <a:t>), </a:t>
            </a:r>
            <a:r>
              <a:rPr lang="pl-PL" sz="1600" dirty="0"/>
              <a:t>Adaptacja pozwala w dużym stopniu ograniczyć </a:t>
            </a:r>
            <a:r>
              <a:rPr lang="pl-PL" sz="1600" dirty="0" smtClean="0"/>
              <a:t>szkody,</a:t>
            </a:r>
          </a:p>
          <a:p>
            <a:pPr algn="just"/>
            <a:r>
              <a:rPr lang="pl-PL" sz="1600" dirty="0"/>
              <a:t>Realizacja działań adaptacyjnych np. zielono-błękitnej infrastruktury poprawia warunki życia mieszkańców</a:t>
            </a:r>
            <a:r>
              <a:rPr lang="pl-PL" sz="1600" dirty="0" smtClean="0"/>
              <a:t>, stwarza możliwości retencjonowania wody, którą można wykorzystać w okresie suszy,</a:t>
            </a:r>
            <a:endParaRPr lang="pl-PL" sz="1600" dirty="0"/>
          </a:p>
          <a:p>
            <a:pPr algn="just"/>
            <a:r>
              <a:rPr lang="pl-PL" sz="1600" dirty="0" smtClean="0"/>
              <a:t>Poprawa jakości powietrza,</a:t>
            </a:r>
          </a:p>
          <a:p>
            <a:pPr algn="just"/>
            <a:r>
              <a:rPr lang="pl-PL" sz="1600" dirty="0" smtClean="0"/>
              <a:t>Możliwość dofinansowania (m.in. ze środków UE) inwestycji i innych działań „miękkich” </a:t>
            </a:r>
            <a:r>
              <a:rPr lang="pl-PL" sz="1600" dirty="0"/>
              <a:t>wynikających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ustaleń planu </a:t>
            </a:r>
            <a:r>
              <a:rPr lang="pl-PL" sz="1600" dirty="0" smtClean="0"/>
              <a:t>adaptacji,</a:t>
            </a:r>
            <a:endParaRPr lang="pl-PL" sz="1600" dirty="0"/>
          </a:p>
          <a:p>
            <a:pPr algn="just"/>
            <a:r>
              <a:rPr lang="pl-PL" sz="1600" dirty="0"/>
              <a:t>Zintegrowane planowanie </a:t>
            </a:r>
            <a:r>
              <a:rPr lang="pl-PL" sz="1600" dirty="0" smtClean="0"/>
              <a:t>działań adaptacyjnych, mających wpływ na inne dziedziny rozwoju JST (np. planowanie i zagospodarowanie przestrzenne, rozwój transportu publicznego),</a:t>
            </a:r>
            <a:endParaRPr lang="pl-PL" sz="1600" dirty="0"/>
          </a:p>
          <a:p>
            <a:pPr algn="just"/>
            <a:r>
              <a:rPr lang="pl-PL" sz="1600" dirty="0" smtClean="0"/>
              <a:t>Kompleksowa ocena </a:t>
            </a:r>
            <a:r>
              <a:rPr lang="pl-PL" sz="1600" dirty="0"/>
              <a:t>wpływu na środowisko w ramach </a:t>
            </a:r>
            <a:r>
              <a:rPr lang="pl-PL" sz="1600" dirty="0" smtClean="0"/>
              <a:t>SOOŚ.</a:t>
            </a:r>
          </a:p>
          <a:p>
            <a:pPr marL="0" indent="0" algn="just">
              <a:buNone/>
            </a:pPr>
            <a:r>
              <a:rPr lang="pl-PL" sz="1600" b="1" dirty="0" smtClean="0"/>
              <a:t>Dofinansowanie </a:t>
            </a:r>
            <a:r>
              <a:rPr lang="pl-PL" sz="1600" b="1" dirty="0"/>
              <a:t>działań adaptacyjnych </a:t>
            </a:r>
            <a:r>
              <a:rPr lang="pl-PL" sz="1600" b="1" dirty="0" smtClean="0"/>
              <a:t>uzależnione będzie </a:t>
            </a:r>
            <a:r>
              <a:rPr lang="pl-PL" sz="1600" b="1" dirty="0"/>
              <a:t>od </a:t>
            </a:r>
            <a:r>
              <a:rPr lang="pl-PL" sz="1600" b="1" dirty="0" smtClean="0"/>
              <a:t>posiadania kompleksowego, rzetelnie przygotowanego planu adaptacji.</a:t>
            </a:r>
          </a:p>
          <a:p>
            <a:pPr marL="0" indent="0" algn="just">
              <a:buNone/>
            </a:pPr>
            <a:endParaRPr lang="pl-PL" sz="1600" b="1" dirty="0"/>
          </a:p>
          <a:p>
            <a:pPr marL="0" indent="0" algn="just">
              <a:buNone/>
            </a:pPr>
            <a:r>
              <a:rPr lang="pl-PL" sz="1600" b="1" dirty="0" smtClean="0"/>
              <a:t>ZIT Lubelski rozpoczął już pracę nad planem adaptacji do zmian klimatu!!!</a:t>
            </a:r>
            <a:endParaRPr lang="pl-PL" sz="1600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549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6992" y="2596895"/>
            <a:ext cx="9144000" cy="974027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53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Projekt 44 MPA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1600" dirty="0"/>
              <a:t>Ministerstwo Środowiska we współpracy z IOŚ, IETU, IMGW, ARCADIS, w latach 2017-2019 zrealizowało projekt pn. Opracowanie planów adaptacji do zmian klimatu w miastach powyżej 100 tys. mieszkańców.</a:t>
            </a:r>
          </a:p>
          <a:p>
            <a:pPr algn="just"/>
            <a:r>
              <a:rPr lang="pl-PL" sz="1600" dirty="0"/>
              <a:t>Projekt dotyczył 44 największych polskich miasta z wyłączeniem Warszawy.</a:t>
            </a:r>
          </a:p>
          <a:p>
            <a:pPr algn="just"/>
            <a:r>
              <a:rPr lang="pl-PL" sz="1600" dirty="0"/>
              <a:t>Efektem projektu są 44 MPA, w któryś określono działania techniczne, organizacyjne, informacyjno-promocyjne, które mają zminimalizować skutki zmieniającego się klimatu w tym występujących zjawisk ekstremalnych. W dokumentach oszacowano koszty tych działań i potencjalne źródła finansowania. Projekty MPA podlegały strategicznym ocenom oddziaływania na środowisko</a:t>
            </a:r>
            <a:r>
              <a:rPr lang="pl-PL" sz="1600" dirty="0" smtClean="0"/>
              <a:t>.</a:t>
            </a:r>
          </a:p>
          <a:p>
            <a:pPr algn="just"/>
            <a:r>
              <a:rPr lang="pl-PL" sz="1600" dirty="0" smtClean="0"/>
              <a:t>Miasta województwa dolnośląskiego biorące udział w projekcie: Wrocław, Wałbrzych, Legnica</a:t>
            </a:r>
            <a:endParaRPr lang="pl-PL" sz="16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999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33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7568" y="620688"/>
            <a:ext cx="6912768" cy="576064"/>
          </a:xfrm>
        </p:spPr>
        <p:txBody>
          <a:bodyPr>
            <a:noAutofit/>
          </a:bodyPr>
          <a:lstStyle/>
          <a:p>
            <a:r>
              <a:rPr lang="en-US" sz="1800" b="1" dirty="0"/>
              <a:t>New structure of the E</a:t>
            </a:r>
            <a:r>
              <a:rPr lang="pl-PL" sz="1800" b="1" dirty="0"/>
              <a:t>U</a:t>
            </a:r>
            <a:r>
              <a:rPr lang="en-US" sz="1800" b="1" dirty="0"/>
              <a:t> budget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569" y="1213460"/>
            <a:ext cx="6630953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5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7568" y="620688"/>
            <a:ext cx="6912768" cy="576064"/>
          </a:xfrm>
        </p:spPr>
        <p:txBody>
          <a:bodyPr>
            <a:noAutofit/>
          </a:bodyPr>
          <a:lstStyle/>
          <a:p>
            <a:r>
              <a:rPr lang="en-US" sz="1800" b="1" dirty="0"/>
              <a:t>Allocations by Member State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568" y="1196752"/>
            <a:ext cx="48902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4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6576" y="206160"/>
            <a:ext cx="6912768" cy="576064"/>
          </a:xfrm>
        </p:spPr>
        <p:txBody>
          <a:bodyPr>
            <a:noAutofit/>
          </a:bodyPr>
          <a:lstStyle/>
          <a:p>
            <a:r>
              <a:rPr lang="en-US" sz="1800" b="1" dirty="0"/>
              <a:t>New regional eligibility map </a:t>
            </a:r>
            <a:r>
              <a:rPr lang="en-US" sz="1800" b="1" dirty="0" smtClean="0"/>
              <a:t>2021-2027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92" y="940721"/>
            <a:ext cx="3357015" cy="467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25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371" y="743712"/>
            <a:ext cx="9601067" cy="956596"/>
          </a:xfrm>
        </p:spPr>
        <p:txBody>
          <a:bodyPr/>
          <a:lstStyle/>
          <a:p>
            <a:pPr algn="just"/>
            <a:r>
              <a:rPr lang="pl-PL" sz="1600" dirty="0" smtClean="0"/>
              <a:t>Rozporządzenie Parlamentu Europejskiego i Rady ustanawiające </a:t>
            </a:r>
            <a:r>
              <a:rPr lang="pl-PL" sz="1600" dirty="0"/>
              <a:t>wspólne przepisy dotyczące Europejskiego Funduszu Rozwoju Regionalnego, Europejskiego Funduszu Społecznego Plus, Funduszu Spójności i Europejskiego Funduszu Morskiego </a:t>
            </a:r>
            <a:r>
              <a:rPr lang="pl-PL" sz="1600" dirty="0" smtClean="0"/>
              <a:t>i </a:t>
            </a:r>
            <a:r>
              <a:rPr lang="pl-PL" sz="1600" dirty="0"/>
              <a:t>Rybackiego, a także przepisy finansowe na potrzeby tych funduszy oraz na potrzeby Funduszu Azylu i Migracji, Funduszu Bezpieczeństwa Wewnętrznego i Instrumentu na rzecz Zarządzania Granicami i Wiz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371" y="1796819"/>
            <a:ext cx="9601067" cy="400657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600" dirty="0"/>
              <a:t>We wniosku Komisji dotyczącym wieloletnich ram finansowych na lata 2021–2027 ustalono bardziej ambitny cel uwzględniania kwestii klimatu we wszystkich programach UE – </a:t>
            </a:r>
            <a:r>
              <a:rPr lang="pl-PL" sz="1600" b="1" dirty="0"/>
              <a:t>docelowy poziom unijnych wydatków przyczyniających się do wypełniania celów klimatycznych ma wynieść 25 %.</a:t>
            </a:r>
            <a:r>
              <a:rPr lang="pl-PL" sz="1600" dirty="0"/>
              <a:t> Wkład tego programu w osiągnięcie tego celu ogólnego będzie śledzony za pomocą unijnego systemu wskaźników klimatycznych na odpowiednim poziomie </a:t>
            </a:r>
            <a:r>
              <a:rPr lang="pl-PL" sz="1600" dirty="0" err="1"/>
              <a:t>dezagregacji</a:t>
            </a:r>
            <a:r>
              <a:rPr lang="pl-PL" sz="1600" dirty="0"/>
              <a:t>, w tym przy użyciu, w miarę dostępności, bardziej precyzyjnych metod. Komisja nadal będzie przedstawiała informacje pod kątem środków na zobowiązania w ujęciu rocznym, w kontekście rocznego projektu budżetu.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/>
              <a:t>Odzwierciedlając znaczenie przeciwdziałania zmianie klimatu zgodnie ze zobowiązaniami Unii na rzecz realizacji porozumienia paryskiego i celów zrównoważonego rozwoju Organizacji Narodów Zjednoczonych, fundusze przyczynią się do uwzględnienia działań w dziedzinie klimatu i do osiągnięcia celu ogólnego, </a:t>
            </a:r>
            <a:r>
              <a:rPr lang="pl-PL" sz="1600" b="1" dirty="0"/>
              <a:t>w ramach którego wydatki na realizację celów klimatycznych </a:t>
            </a:r>
            <a:r>
              <a:rPr lang="pl-PL" sz="1600" b="1" dirty="0" smtClean="0"/>
              <a:t>w </a:t>
            </a:r>
            <a:r>
              <a:rPr lang="pl-PL" sz="1600" b="1" dirty="0"/>
              <a:t>budżecie UE mają sięgnąć 25 %.</a:t>
            </a:r>
            <a:r>
              <a:rPr lang="pl-PL" sz="1600" dirty="0"/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/>
              <a:t>Aby zoptymalizować wykorzystanie funduszy wspierających inwestycje w ochronę środowiska, należy zapewnić synergie z Programem działań na rzecz środowiska i klimatu (LIFE), w szczególności za pomocą strategicznych projektów zintegrowanych realizowanych w ramach tego programu oraz strategicznych projektów przyrodniczych. </a:t>
            </a:r>
          </a:p>
        </p:txBody>
      </p:sp>
    </p:spTree>
    <p:extLst>
      <p:ext uri="{BB962C8B-B14F-4D97-AF65-F5344CB8AC3E}">
        <p14:creationId xmlns:p14="http://schemas.microsoft.com/office/powerpoint/2010/main" val="32108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 smtClean="0"/>
              <a:t>Rozporządzenie Parlamentu Europejskiego i Rady w </a:t>
            </a:r>
            <a:r>
              <a:rPr lang="pl-PL" sz="1600" dirty="0"/>
              <a:t>sprawie Europejskiego Funduszu Rozwoju Regionalnego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Funduszu Spójności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371" y="1487424"/>
            <a:ext cx="9601067" cy="4053811"/>
          </a:xfrm>
        </p:spPr>
        <p:txBody>
          <a:bodyPr/>
          <a:lstStyle/>
          <a:p>
            <a:pPr marL="0" indent="0" algn="just">
              <a:buNone/>
            </a:pPr>
            <a:r>
              <a:rPr lang="pl-PL" sz="1600" b="1" dirty="0"/>
              <a:t>Cel polityki 2 (CP 2): „Bardziej przyjazna dla środowiska, niskoemisyjna Europa dzięki promowaniu czystej i sprawiedliwej transformacji energetyki, zielonych i niebieskich inwestycji, gospodarki o obiegu zamkniętym, przystosowania się do zmiany klimatu oraz zapobiegania ryzyku i zarządzania ryzykiem”. </a:t>
            </a:r>
          </a:p>
          <a:p>
            <a:pPr marL="0" indent="0" algn="just">
              <a:buNone/>
            </a:pPr>
            <a:endParaRPr lang="pl-PL" sz="1600" dirty="0" smtClean="0"/>
          </a:p>
          <a:p>
            <a:pPr marL="0" indent="0" algn="just">
              <a:buNone/>
            </a:pPr>
            <a:endParaRPr lang="pl-PL" sz="1600" dirty="0" smtClean="0"/>
          </a:p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endParaRPr lang="pl-PL" sz="1600" dirty="0" smtClean="0"/>
          </a:p>
          <a:p>
            <a:pPr marL="0" indent="0" algn="just">
              <a:buNone/>
            </a:pPr>
            <a:endParaRPr lang="pl-PL" sz="1600" dirty="0" smtClean="0"/>
          </a:p>
          <a:p>
            <a:pPr marL="0" indent="0" algn="just">
              <a:buNone/>
            </a:pPr>
            <a:r>
              <a:rPr lang="pl-PL" sz="1600" dirty="0" smtClean="0"/>
              <a:t>Odzwierciedlając </a:t>
            </a:r>
            <a:r>
              <a:rPr lang="pl-PL" sz="1600" dirty="0"/>
              <a:t>znaczenie przeciwdziałania zmianie klimatu zgodnie ze zobowiązaniami Unii na rzecz realizacji porozumienia paryskiego i celów zrównoważonego rozwoju Organizacji Narodów Zjednoczonych, fundusze przyczynią się do uwzględnienia działań w dziedzinie klimatu i do osiągnięcia celu ogólnego, w ramach którego wydatki na realizację celów klimatycznych </a:t>
            </a:r>
            <a:r>
              <a:rPr lang="pl-PL" sz="1600" dirty="0" smtClean="0"/>
              <a:t>w </a:t>
            </a:r>
            <a:r>
              <a:rPr lang="pl-PL" sz="1600" dirty="0"/>
              <a:t>budżecie UE mają sięgnąć 25 %. </a:t>
            </a:r>
            <a:r>
              <a:rPr lang="pl-PL" sz="1600" b="1" dirty="0"/>
              <a:t>W odniesieniu do operacji wspieranych z EFRR oczekuje się, że 30 % całkowitej puli środków EFRR będzie przyczyniać się do realizacji celów klimatycznych. W odniesieniu do operacji wspieranych z Funduszu Spójności oczekuje się, że 37 % całkowitej puli środków tego funduszu będzie przyczyniać się do realizacji celów klimatycznych.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03449"/>
              </p:ext>
            </p:extLst>
          </p:nvPr>
        </p:nvGraphicFramePr>
        <p:xfrm>
          <a:off x="584720" y="2299750"/>
          <a:ext cx="8912847" cy="1379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0949"/>
                <a:gridCol w="2970949"/>
                <a:gridCol w="2970949"/>
              </a:tblGrid>
              <a:tr h="398642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Dla państw o: </a:t>
                      </a:r>
                      <a:r>
                        <a:rPr lang="pl-PL" sz="1200" dirty="0" smtClean="0"/>
                        <a:t>	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minimalny % „CP 1”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/>
                        <a:t>minimalny % „CP 2” </a:t>
                      </a:r>
                      <a:r>
                        <a:rPr lang="pl-PL" sz="1200" dirty="0" smtClean="0"/>
                        <a:t>	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</a:tr>
              <a:tr h="207509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DNB poniżej 75 %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35 %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30 % </a:t>
                      </a:r>
                      <a:endParaRPr lang="pl-PL" sz="1200" dirty="0"/>
                    </a:p>
                  </a:txBody>
                  <a:tcPr/>
                </a:tc>
              </a:tr>
              <a:tr h="207509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DNB 75–100 %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45 %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30 % </a:t>
                      </a:r>
                      <a:endParaRPr lang="pl-PL" sz="1200" dirty="0"/>
                    </a:p>
                  </a:txBody>
                  <a:tcPr/>
                </a:tc>
              </a:tr>
              <a:tr h="373502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DNB powyżej 100 %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60 % 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nie dotyczy </a:t>
                      </a:r>
                      <a:r>
                        <a:rPr lang="sv-SE" sz="1200" i="1" dirty="0" smtClean="0"/>
                        <a:t>CP 1 </a:t>
                      </a:r>
                      <a:r>
                        <a:rPr lang="pl-PL" sz="1200" i="1" baseline="0" dirty="0" smtClean="0"/>
                        <a:t> </a:t>
                      </a:r>
                      <a:r>
                        <a:rPr lang="sv-SE" sz="1200" i="1" dirty="0" smtClean="0"/>
                        <a:t>i CP 2 min. 85 % </a:t>
                      </a:r>
                      <a:r>
                        <a:rPr lang="sv-SE" sz="1200" dirty="0" smtClean="0"/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4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 smtClean="0"/>
              <a:t>Rozporządzenie Parlamentu Europejskiego i Rady w </a:t>
            </a:r>
            <a:r>
              <a:rPr lang="pl-PL" sz="1600" dirty="0"/>
              <a:t>sprawie Europejskiego Funduszu Rozwoju Regionalnego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Funduszu </a:t>
            </a:r>
            <a:r>
              <a:rPr lang="pl-PL" sz="1600" dirty="0" smtClean="0"/>
              <a:t>Spójności:</a:t>
            </a: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1600" b="1" dirty="0"/>
              <a:t>„Bardziej przyjazna dla środowiska niskoemisyjna Europa dzięki promowaniu czystej i sprawiedliwej transformacji energetyki, zielonych i niebieskich inwestycji, gospodarki o obiegu zamkniętym, przystosowania się do zmiany klimatu oraz zapobiegania ryzyku i zarządzania ryzykiem” („CP 2”) – poprzez: </a:t>
            </a:r>
          </a:p>
          <a:p>
            <a:pPr marL="0" indent="0">
              <a:buNone/>
            </a:pPr>
            <a:r>
              <a:rPr lang="pl-PL" sz="1600" dirty="0"/>
              <a:t>(i) promowanie środków na rzecz efektywności energetycznej; </a:t>
            </a:r>
          </a:p>
          <a:p>
            <a:pPr marL="0" indent="0">
              <a:buNone/>
            </a:pPr>
            <a:r>
              <a:rPr lang="pl-PL" sz="1600" dirty="0"/>
              <a:t>(ii) promowanie odnawialnych źródeł energii; </a:t>
            </a:r>
          </a:p>
          <a:p>
            <a:pPr marL="0" indent="0">
              <a:buNone/>
            </a:pPr>
            <a:r>
              <a:rPr lang="pl-PL" sz="1600" dirty="0"/>
              <a:t>(iii) rozwój inteligentnych systemów i sieci energetycznych oraz systemów magazynowania na szczeblu lokalnym; </a:t>
            </a:r>
          </a:p>
          <a:p>
            <a:pPr marL="0" indent="0">
              <a:buNone/>
            </a:pPr>
            <a:r>
              <a:rPr lang="pl-PL" sz="1600" b="1" dirty="0"/>
              <a:t>(iv) wspieranie działań w zakresie dostosowania do zmiany klimatu, zapobiegania ryzyku i odporności na klęski żywiołowe; </a:t>
            </a:r>
          </a:p>
          <a:p>
            <a:pPr marL="0" indent="0">
              <a:buNone/>
            </a:pPr>
            <a:r>
              <a:rPr lang="pl-PL" sz="1600" b="1" dirty="0"/>
              <a:t>(v) wspieranie zrównoważonej gospodarki wodnej; </a:t>
            </a:r>
          </a:p>
          <a:p>
            <a:pPr marL="0" indent="0">
              <a:buNone/>
            </a:pPr>
            <a:r>
              <a:rPr lang="pl-PL" sz="1600" b="1" dirty="0"/>
              <a:t>(vi) wspieranie przechodzenia na gospodarkę o obiegu zamkniętym; </a:t>
            </a:r>
          </a:p>
          <a:p>
            <a:pPr marL="0" indent="0">
              <a:buNone/>
            </a:pPr>
            <a:r>
              <a:rPr lang="pl-PL" sz="1600" b="1" dirty="0"/>
              <a:t>(vii) sprzyjanie bioróżnorodności i rozwojowi zielonej infrastruktury w środowisku miejskim oraz zmniejszanie zanieczyszczenia;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714931"/>
      </p:ext>
    </p:extLst>
  </p:cSld>
  <p:clrMapOvr>
    <a:masterClrMapping/>
  </p:clrMapOvr>
</p:sld>
</file>

<file path=ppt/theme/theme1.xml><?xml version="1.0" encoding="utf-8"?>
<a:theme xmlns:a="http://schemas.openxmlformats.org/drawingml/2006/main" name="MPA_szablon_P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PA_szablon_PL" id="{AD4F1FD8-A2D1-467B-8898-006311063D8B}" vid="{AC9D130E-9270-49A4-BC54-A1EA5D0A991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MPA_szablon_PL</Template>
  <TotalTime>960</TotalTime>
  <Words>1017</Words>
  <Application>Microsoft Office PowerPoint</Application>
  <PresentationFormat>Niestandardowy</PresentationFormat>
  <Paragraphs>84</Paragraphs>
  <Slides>13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MPA_szablon_PL</vt:lpstr>
      <vt:lpstr>„Informacja Ministerstwa Środowiska nt. adaptacji do zmian klimatu w kontekście NPF po 2020 r.,  w związku z zakończeniem realizacji projektu POIiŚ: "Opracowanie planów adaptacji do zmian klimatu dla miast powyżej 100 tyś mieszkańców" (44MPA)</vt:lpstr>
      <vt:lpstr>Projekt 44 MPA</vt:lpstr>
      <vt:lpstr>Prezentacja programu PowerPoint</vt:lpstr>
      <vt:lpstr>New structure of the EU budget</vt:lpstr>
      <vt:lpstr>Allocations by Member State</vt:lpstr>
      <vt:lpstr>New regional eligibility map 2021-2027 </vt:lpstr>
      <vt:lpstr>Rozporządzenie Parlamentu Europejskiego i Rady ustanawiające wspólne przepisy dotyczące Europejskiego Funduszu Rozwoju Regionalnego, Europejskiego Funduszu Społecznego Plus, Funduszu Spójności i Europejskiego Funduszu Morskiego i Rybackiego, a także przepisy finansowe na potrzeby tych funduszy oraz na potrzeby Funduszu Azylu i Migracji, Funduszu Bezpieczeństwa Wewnętrznego i Instrumentu na rzecz Zarządzania Granicami i Wiz</vt:lpstr>
      <vt:lpstr>Rozporządzenie Parlamentu Europejskiego i Rady w sprawie Europejskiego Funduszu Rozwoju Regionalnego  i Funduszu Spójności</vt:lpstr>
      <vt:lpstr>Rozporządzenie Parlamentu Europejskiego i Rady w sprawie Europejskiego Funduszu Rozwoju Regionalnego  i Funduszu Spójności:</vt:lpstr>
      <vt:lpstr>Spójność NPF z projektem Krajowej Strategii Rozwoju Regionalnego 2030</vt:lpstr>
      <vt:lpstr>Prezentacja programu PowerPoint</vt:lpstr>
      <vt:lpstr>Prezentacja programu PowerPoint</vt:lpstr>
      <vt:lpstr>Dziękuję za uwagę</vt:lpstr>
    </vt:vector>
  </TitlesOfParts>
  <Company>Deloitte Touche Tohmatsu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Bogusz, Klaudia (PL - Warsaw)</dc:creator>
  <cp:lastModifiedBy>Olga Glanert</cp:lastModifiedBy>
  <cp:revision>65</cp:revision>
  <cp:lastPrinted>2018-11-09T09:23:21Z</cp:lastPrinted>
  <dcterms:created xsi:type="dcterms:W3CDTF">2018-05-16T13:31:03Z</dcterms:created>
  <dcterms:modified xsi:type="dcterms:W3CDTF">2019-05-20T11:39:45Z</dcterms:modified>
</cp:coreProperties>
</file>