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70" r:id="rId3"/>
    <p:sldId id="259" r:id="rId4"/>
    <p:sldId id="304" r:id="rId5"/>
    <p:sldId id="305" r:id="rId6"/>
    <p:sldId id="330" r:id="rId7"/>
    <p:sldId id="308" r:id="rId8"/>
    <p:sldId id="312" r:id="rId9"/>
    <p:sldId id="314" r:id="rId10"/>
    <p:sldId id="316" r:id="rId11"/>
    <p:sldId id="331" r:id="rId12"/>
    <p:sldId id="318" r:id="rId13"/>
    <p:sldId id="335" r:id="rId14"/>
    <p:sldId id="336" r:id="rId15"/>
    <p:sldId id="30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934"/>
    <a:srgbClr val="EEA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8" autoAdjust="0"/>
    <p:restoredTop sz="92010" autoAdjust="0"/>
  </p:normalViewPr>
  <p:slideViewPr>
    <p:cSldViewPr snapToGrid="0">
      <p:cViewPr varScale="1">
        <p:scale>
          <a:sx n="105" d="100"/>
          <a:sy n="105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gutt\AppData\Local\Temp\statistic-survey169344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75520"/>
        <c:axId val="166877056"/>
      </c:barChart>
      <c:catAx>
        <c:axId val="16687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6877056"/>
        <c:crosses val="autoZero"/>
        <c:auto val="1"/>
        <c:lblAlgn val="ctr"/>
        <c:lblOffset val="100"/>
        <c:noMultiLvlLbl val="0"/>
      </c:catAx>
      <c:valAx>
        <c:axId val="16687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68755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Arkusz1!$B$2:$B$11</c:f>
              <c:numCache>
                <c:formatCode>0.00</c:formatCode>
                <c:ptCount val="10"/>
                <c:pt idx="0">
                  <c:v>1.05</c:v>
                </c:pt>
                <c:pt idx="1">
                  <c:v>0.59</c:v>
                </c:pt>
                <c:pt idx="2">
                  <c:v>1.48</c:v>
                </c:pt>
                <c:pt idx="3">
                  <c:v>1.4</c:v>
                </c:pt>
                <c:pt idx="4">
                  <c:v>5.42</c:v>
                </c:pt>
                <c:pt idx="5">
                  <c:v>5.38</c:v>
                </c:pt>
                <c:pt idx="6">
                  <c:v>13.61</c:v>
                </c:pt>
                <c:pt idx="7">
                  <c:v>24.88</c:v>
                </c:pt>
                <c:pt idx="8">
                  <c:v>16.03</c:v>
                </c:pt>
                <c:pt idx="9">
                  <c:v>30.15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37-45B7-AD30-B077612A4C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073088"/>
        <c:axId val="168074624"/>
      </c:barChart>
      <c:catAx>
        <c:axId val="16807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8074624"/>
        <c:crosses val="autoZero"/>
        <c:auto val="1"/>
        <c:lblAlgn val="ctr"/>
        <c:lblOffset val="100"/>
        <c:noMultiLvlLbl val="0"/>
      </c:catAx>
      <c:valAx>
        <c:axId val="168074624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168073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Arkusz1!$B$2:$B$11</c:f>
              <c:numCache>
                <c:formatCode>0.00</c:formatCode>
                <c:ptCount val="10"/>
                <c:pt idx="0">
                  <c:v>1.01</c:v>
                </c:pt>
                <c:pt idx="1">
                  <c:v>0.9</c:v>
                </c:pt>
                <c:pt idx="2">
                  <c:v>1.33</c:v>
                </c:pt>
                <c:pt idx="3">
                  <c:v>2.0299999999999998</c:v>
                </c:pt>
                <c:pt idx="4">
                  <c:v>4.84</c:v>
                </c:pt>
                <c:pt idx="5">
                  <c:v>5.1100000000000003</c:v>
                </c:pt>
                <c:pt idx="6">
                  <c:v>11.23</c:v>
                </c:pt>
                <c:pt idx="7">
                  <c:v>25.68</c:v>
                </c:pt>
                <c:pt idx="8">
                  <c:v>16.97</c:v>
                </c:pt>
                <c:pt idx="9">
                  <c:v>30.73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B-4BFA-AA7B-0A8DB94434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59616"/>
        <c:axId val="8565504"/>
      </c:barChart>
      <c:catAx>
        <c:axId val="855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65504"/>
        <c:crosses val="autoZero"/>
        <c:auto val="1"/>
        <c:lblAlgn val="ctr"/>
        <c:lblOffset val="100"/>
        <c:noMultiLvlLbl val="0"/>
      </c:catAx>
      <c:valAx>
        <c:axId val="8565504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855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1.6</c:v>
                </c:pt>
                <c:pt idx="1">
                  <c:v>0.7</c:v>
                </c:pt>
                <c:pt idx="2">
                  <c:v>1.1000000000000001</c:v>
                </c:pt>
                <c:pt idx="3">
                  <c:v>1</c:v>
                </c:pt>
                <c:pt idx="4">
                  <c:v>5.7</c:v>
                </c:pt>
                <c:pt idx="5">
                  <c:v>5.0999999999999996</c:v>
                </c:pt>
                <c:pt idx="6">
                  <c:v>12.9</c:v>
                </c:pt>
                <c:pt idx="7">
                  <c:v>24.5</c:v>
                </c:pt>
                <c:pt idx="8">
                  <c:v>19.100000000000001</c:v>
                </c:pt>
                <c:pt idx="9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B-4F3C-A02B-5F4D1CF754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749504"/>
        <c:axId val="127755392"/>
      </c:barChart>
      <c:catAx>
        <c:axId val="1277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755392"/>
        <c:crosses val="autoZero"/>
        <c:auto val="1"/>
        <c:lblAlgn val="ctr"/>
        <c:lblOffset val="100"/>
        <c:noMultiLvlLbl val="0"/>
      </c:catAx>
      <c:valAx>
        <c:axId val="127755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7749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05316890330671"/>
          <c:y val="0.12188547594916974"/>
          <c:w val="0.29172724937160627"/>
          <c:h val="0.818858170265845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1"/>
              <c:layout>
                <c:manualLayout>
                  <c:x val="1.3966902442279461E-2"/>
                  <c:y val="-0.204747148541916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13-460E-A5D5-A71CA3B8D137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97.46</c:v>
                </c:pt>
                <c:pt idx="1">
                  <c:v>2.54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13-460E-A5D5-A71CA3B8D13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75811645807332961"/>
          <c:y val="0.43739718952210183"/>
          <c:w val="0.13204874979425413"/>
          <c:h val="0.1117841817105652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się zgadzam</c:v>
                </c:pt>
                <c:pt idx="1">
                  <c:v>Raczej się zgadzam</c:v>
                </c:pt>
                <c:pt idx="2">
                  <c:v>Raczej się nie zgadzam</c:v>
                </c:pt>
                <c:pt idx="3">
                  <c:v>Zdecydowanie się nie zgadzam</c:v>
                </c:pt>
                <c:pt idx="4">
                  <c:v>Nie wiem/ nie mam zdania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52.2</c:v>
                </c:pt>
                <c:pt idx="1">
                  <c:v>42.9</c:v>
                </c:pt>
                <c:pt idx="2">
                  <c:v>1.9</c:v>
                </c:pt>
                <c:pt idx="3">
                  <c:v>0.4</c:v>
                </c:pt>
                <c:pt idx="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9-4655-97D9-11FAD3A930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290368"/>
        <c:axId val="127316736"/>
      </c:barChart>
      <c:catAx>
        <c:axId val="12729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316736"/>
        <c:crosses val="autoZero"/>
        <c:auto val="1"/>
        <c:lblAlgn val="ctr"/>
        <c:lblOffset val="100"/>
        <c:noMultiLvlLbl val="0"/>
      </c:catAx>
      <c:valAx>
        <c:axId val="127316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729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1.8</c:v>
                </c:pt>
                <c:pt idx="1">
                  <c:v>1.4</c:v>
                </c:pt>
                <c:pt idx="2">
                  <c:v>1.4</c:v>
                </c:pt>
                <c:pt idx="3">
                  <c:v>1.4</c:v>
                </c:pt>
                <c:pt idx="4">
                  <c:v>6.8</c:v>
                </c:pt>
                <c:pt idx="5">
                  <c:v>7.8</c:v>
                </c:pt>
                <c:pt idx="6">
                  <c:v>13</c:v>
                </c:pt>
                <c:pt idx="7">
                  <c:v>22.8</c:v>
                </c:pt>
                <c:pt idx="8">
                  <c:v>17.2</c:v>
                </c:pt>
                <c:pt idx="9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D-414B-9070-1D4455375F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454592"/>
        <c:axId val="127456384"/>
      </c:barChart>
      <c:catAx>
        <c:axId val="1274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456384"/>
        <c:crosses val="autoZero"/>
        <c:auto val="1"/>
        <c:lblAlgn val="ctr"/>
        <c:lblOffset val="100"/>
        <c:noMultiLvlLbl val="0"/>
      </c:catAx>
      <c:valAx>
        <c:axId val="127456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7454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3.1</c:v>
                </c:pt>
                <c:pt idx="1">
                  <c:v>0.5</c:v>
                </c:pt>
                <c:pt idx="2">
                  <c:v>2.9</c:v>
                </c:pt>
                <c:pt idx="3">
                  <c:v>2.4</c:v>
                </c:pt>
                <c:pt idx="4">
                  <c:v>8.3000000000000007</c:v>
                </c:pt>
                <c:pt idx="5">
                  <c:v>9.4</c:v>
                </c:pt>
                <c:pt idx="6">
                  <c:v>15.1</c:v>
                </c:pt>
                <c:pt idx="7">
                  <c:v>19</c:v>
                </c:pt>
                <c:pt idx="8">
                  <c:v>15.9</c:v>
                </c:pt>
                <c:pt idx="9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1-4F76-9567-7B2DAA6934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07456"/>
        <c:axId val="8570368"/>
      </c:barChart>
      <c:catAx>
        <c:axId val="83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0368"/>
        <c:crosses val="autoZero"/>
        <c:auto val="1"/>
        <c:lblAlgn val="ctr"/>
        <c:lblOffset val="100"/>
        <c:noMultiLvlLbl val="0"/>
      </c:catAx>
      <c:valAx>
        <c:axId val="8570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307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897479788270615"/>
          <c:y val="0.11651148613632506"/>
          <c:w val="0.31381420131848065"/>
          <c:h val="0.7985569888870273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92.4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6-4567-BD20-E866A9F9F1E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75465166974902786"/>
          <c:y val="0.37849243312671027"/>
          <c:w val="0.13370280647225524"/>
          <c:h val="0.102865274453867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22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03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63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47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94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84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04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83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55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09F4-C3A8-403D-A124-43682618AAB8}" type="datetimeFigureOut">
              <a:rPr lang="pl-PL" smtClean="0"/>
              <a:t>31.05.2019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3BDD-3A10-469E-BA04-3D0F27DFDE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1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539"/>
            <a:ext cx="12192000" cy="6795072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65099" y="1533196"/>
            <a:ext cx="4183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</a:rPr>
              <a:t>Prezentacja wyników badania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619218" y="2930795"/>
            <a:ext cx="5290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Ocena wpływu wsparcia </a:t>
            </a:r>
            <a:r>
              <a:rPr lang="pl-PL" sz="2400" b="1" dirty="0" err="1"/>
              <a:t>EFS</a:t>
            </a:r>
            <a:r>
              <a:rPr lang="pl-PL" sz="2400" b="1" dirty="0"/>
              <a:t> </a:t>
            </a:r>
            <a:br>
              <a:rPr lang="pl-PL" sz="2400" b="1" dirty="0"/>
            </a:br>
            <a:r>
              <a:rPr lang="pl-PL" sz="2400" b="1" dirty="0"/>
              <a:t>na poprawę sytuacji pracowników                          i przedsiębiorstw województwa dolnośląskiego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270" y="978921"/>
            <a:ext cx="2254730" cy="159399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" y="61156"/>
            <a:ext cx="10061448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9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83365" y="215026"/>
            <a:ext cx="2390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Wpływ na rozwój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przedsiębiorstw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78853" y="1321992"/>
            <a:ext cx="7609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/>
              <a:t>W jakim stopniu udział w projekcie Państwa pracowników przyczynił się do poprawy funkcjonowania Państwa przedsiębiorstwa? Ocena w skali od 1 do 10, gdzie 1 oznacza "w ogóle się nie przyczynił", a 10 oznacza, że "bardzo się przyczynił"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863968" y="4688058"/>
            <a:ext cx="7385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Opracowanie własne na podstawie badania CAWI/CATI z kadrą zarządzającą przedsiębiorstw</a:t>
            </a:r>
          </a:p>
        </p:txBody>
      </p:sp>
      <p:graphicFrame>
        <p:nvGraphicFramePr>
          <p:cNvPr id="9" name="Wykres 8" descr="Na warianty pozytywne (od 6 do 10) przypadło ponad 87%, co poprzez 6,8% ocen neutralnych sprawiło, że jedynie niecałe 6% badanych udzieliło oceny negatywnej. Średnia z ogółu udzielonych ocen wyniosła 7,9." title="Wykres opisujący w skali od 1 do 10, w jakim stopniu udział w projekcie pracowników beneficjentów przyczynił się do poprawy funkcjonowania przedsiębiorstwa"/>
          <p:cNvGraphicFramePr/>
          <p:nvPr>
            <p:extLst>
              <p:ext uri="{D42A27DB-BD31-4B8C-83A1-F6EECF244321}">
                <p14:modId xmlns:p14="http://schemas.microsoft.com/office/powerpoint/2010/main" val="1455087066"/>
              </p:ext>
            </p:extLst>
          </p:nvPr>
        </p:nvGraphicFramePr>
        <p:xfrm>
          <a:off x="1863968" y="2060656"/>
          <a:ext cx="7385539" cy="262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06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83365" y="215026"/>
            <a:ext cx="2390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Wpływ na rozwój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przedsiębiorstw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78853" y="1321992"/>
            <a:ext cx="7609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/>
              <a:t>W jakim stopniu uczestnictwo Państwa pracowników w projekcie przyczyniło się do poprawy konkurencyjności Państwa przedsiębiorstwa? Oceny w skali od 1 do 10, gdzie 1 oznacza "w ogóle się nie przyczynił", a 10 oznacza, że "bardzo się przyczynił"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849902" y="4711137"/>
            <a:ext cx="739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Opracowanie własne na podstawie badania CAWI/CATI z kadrą zarządzającą przedsiębiorstw</a:t>
            </a:r>
          </a:p>
        </p:txBody>
      </p:sp>
      <p:graphicFrame>
        <p:nvGraphicFramePr>
          <p:cNvPr id="9" name="Wykres 8" descr="Na oceny pozytywne (od 6 do 10) przypadło bowiem aż blisko 83% odpowiedzi, a na wariant neutralny 8,3%. Tym samym tylko 8,8% udzieliło oceny negatywnej. Średnia z ogółu udzielonych ocen wyniosła 7,6." title="Wykres opisujący w skali od 1 do 10, w jakim stopniu uczestnictwo pracowników w projekcie przyczyniło się do poprawy konkurencyjności przedsiębiorstw"/>
          <p:cNvGraphicFramePr/>
          <p:nvPr>
            <p:extLst>
              <p:ext uri="{D42A27DB-BD31-4B8C-83A1-F6EECF244321}">
                <p14:modId xmlns:p14="http://schemas.microsoft.com/office/powerpoint/2010/main" val="3323514578"/>
              </p:ext>
            </p:extLst>
          </p:nvPr>
        </p:nvGraphicFramePr>
        <p:xfrm>
          <a:off x="1849901" y="2060656"/>
          <a:ext cx="7538597" cy="265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7063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01958" y="401639"/>
            <a:ext cx="3247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Problemy pracodawców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849902" y="4711137"/>
            <a:ext cx="739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Opracowanie własne na podstawie badania CAWI/CATI z kadrą zarządzającą przedsiębiorstw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905462" y="1589822"/>
            <a:ext cx="7609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/>
              <a:t>Czy Państwa przedsiębiorstwo napotkało na problemy podczas udziału w projekcie?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904850" y="2336178"/>
            <a:ext cx="2897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Najczęściej napotykane problemy: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duża liczba dokumentów (nadmiar formalności),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sytuacje w których szkolenia były odwoływane ze względu na zbyt niską liczbę uczestników.</a:t>
            </a:r>
          </a:p>
        </p:txBody>
      </p:sp>
      <p:graphicFrame>
        <p:nvGraphicFramePr>
          <p:cNvPr id="10" name="Wykres 9" descr="Zdecydowana większość respondentów nie spotkała się z żadnymi problemami (92,4%)." title="Wykres opisujący czy przedsiębiorstwo napotkało na problemy podczas udziału w projekcie"/>
          <p:cNvGraphicFramePr/>
          <p:nvPr>
            <p:extLst>
              <p:ext uri="{D42A27DB-BD31-4B8C-83A1-F6EECF244321}">
                <p14:modId xmlns:p14="http://schemas.microsoft.com/office/powerpoint/2010/main" val="3153039728"/>
              </p:ext>
            </p:extLst>
          </p:nvPr>
        </p:nvGraphicFramePr>
        <p:xfrm>
          <a:off x="1905463" y="1928376"/>
          <a:ext cx="6999387" cy="278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6928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103588" y="438962"/>
            <a:ext cx="127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Wnioski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0143D66-6182-4F36-B79A-2496D9891F51}"/>
              </a:ext>
            </a:extLst>
          </p:cNvPr>
          <p:cNvSpPr/>
          <p:nvPr/>
        </p:nvSpPr>
        <p:spPr>
          <a:xfrm>
            <a:off x="420624" y="1339589"/>
            <a:ext cx="11771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Rekomenduje się podjęcie działań mających na celu zwiększenie intensywności i efektywności projektów skierowanych do osób znajdujących się w złej sytuacji na rynku pracy, tj. osób z niskim poziomem wykształcenia, z niewielkim doświadczeniem zawodowym bądź osób pochodzących z grup </a:t>
            </a:r>
            <a:r>
              <a:rPr lang="pl-PL" sz="2400" dirty="0" err="1"/>
              <a:t>defaworyzowanych</a:t>
            </a:r>
            <a:r>
              <a:rPr lang="pl-PL" sz="2400" dirty="0"/>
              <a:t>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E55EDE2-AED9-4CF8-8A42-38C247FE12DA}"/>
              </a:ext>
            </a:extLst>
          </p:cNvPr>
          <p:cNvSpPr/>
          <p:nvPr/>
        </p:nvSpPr>
        <p:spPr>
          <a:xfrm>
            <a:off x="420624" y="2994645"/>
            <a:ext cx="11771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Wsparcie powinno być też skoncentrowane na ułatwianiu pracownikom dostosowywania się do zmian na rynku pracy, w tym kontekście istotne wydają się działania z zakresu rozwijania umiejętności cyfrowych oraz znajomości języków obcych. </a:t>
            </a:r>
          </a:p>
        </p:txBody>
      </p:sp>
    </p:spTree>
    <p:extLst>
      <p:ext uri="{BB962C8B-B14F-4D97-AF65-F5344CB8AC3E}">
        <p14:creationId xmlns:p14="http://schemas.microsoft.com/office/powerpoint/2010/main" val="294455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103588" y="438962"/>
            <a:ext cx="127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Wnioski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19E54C5-6354-4DB2-AF00-141E50D9DD49}"/>
              </a:ext>
            </a:extLst>
          </p:cNvPr>
          <p:cNvSpPr/>
          <p:nvPr/>
        </p:nvSpPr>
        <p:spPr>
          <a:xfrm>
            <a:off x="167640" y="1339589"/>
            <a:ext cx="12024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ekomenduje się kontynuację wsparcia w ramach przyszłej perspektywy finansowej. Należy mieć na uwadze, że wsparcie powinno być skierowane do grup, w ramach których osiągnięto najniższy poziom wskaźnika, tzn. przede wszystkim do osób młodych oraz posiadających niski </a:t>
            </a:r>
            <a:r>
              <a:rPr lang="pl-PL" sz="2400" dirty="0">
                <a:latin typeface="Calibri" panose="020F0502020204030204" pitchFamily="34" charset="0"/>
              </a:rPr>
              <a:t>poziom wykształcenia. Są to powiem grupy, w stosunku do których nie uzyskano satysfakcjonującego efektu w wyniku dotychczasowego wsparcia, co wskazuje na konieczność podejmowania dalszych działań. </a:t>
            </a:r>
          </a:p>
        </p:txBody>
      </p:sp>
    </p:spTree>
    <p:extLst>
      <p:ext uri="{BB962C8B-B14F-4D97-AF65-F5344CB8AC3E}">
        <p14:creationId xmlns:p14="http://schemas.microsoft.com/office/powerpoint/2010/main" val="1668163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325220" y="2268467"/>
            <a:ext cx="4932372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Dziękuję za uwagę.</a:t>
            </a:r>
            <a:endParaRPr lang="pl-PL" sz="2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111" y="2885905"/>
            <a:ext cx="2254730" cy="159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4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pole tekstowe 4"/>
          <p:cNvSpPr txBox="1"/>
          <p:nvPr/>
        </p:nvSpPr>
        <p:spPr>
          <a:xfrm>
            <a:off x="778651" y="365021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Cele badania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44363" y="1672518"/>
            <a:ext cx="37849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/>
                </a:solidFill>
              </a:rPr>
              <a:t>Celem głównym przedmiotowego badania jest ocena wpływu interwencji Europejskiego Funduszu Społecznego  na sytuację przedsiębiorstw i osób pracujących w województwie dolnośląskim po zakończeniu udziału w projekcie oraz oszacowanie wartości wskaźnika rezultatu długoterminowego EFS: liczba osób znajdujących się w lepszej sytuacji na rynku pracy 6 miesięcy po opuszczeniu programu 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073695" y="1693012"/>
            <a:ext cx="37849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/>
                </a:solidFill>
              </a:rPr>
              <a:t>•Cel szczegółowy 1: </a:t>
            </a:r>
          </a:p>
          <a:p>
            <a:r>
              <a:rPr lang="pl-PL" sz="2000" b="1" dirty="0">
                <a:solidFill>
                  <a:schemeClr val="bg1"/>
                </a:solidFill>
              </a:rPr>
              <a:t>Wyliczenie wartości wskaźnika rezultatu długoterminowego: Liczba osób znajdujących się w lepszej sytuacji na rynku pracy 6 miesięcy po opuszczeniu programu;</a:t>
            </a:r>
          </a:p>
          <a:p>
            <a:endParaRPr lang="pl-PL" sz="20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• Cel szczegółowy 2: </a:t>
            </a:r>
          </a:p>
          <a:p>
            <a:r>
              <a:rPr lang="pl-PL" sz="2000" b="1" dirty="0">
                <a:solidFill>
                  <a:schemeClr val="bg1"/>
                </a:solidFill>
              </a:rPr>
              <a:t>Ocena wpływu interwencji na sytuację uczestników projektu 6 miesięcy po zakończeniu udziału we wsparciu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89026" y="373647"/>
            <a:ext cx="3016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Wartość wskaźnika</a:t>
            </a:r>
          </a:p>
        </p:txBody>
      </p:sp>
      <p:sp>
        <p:nvSpPr>
          <p:cNvPr id="2" name="Prostokąt 1"/>
          <p:cNvSpPr/>
          <p:nvPr/>
        </p:nvSpPr>
        <p:spPr>
          <a:xfrm>
            <a:off x="279743" y="1406354"/>
            <a:ext cx="112342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dirty="0"/>
              <a:t>Wskaźnik rezultatu długoterminowego </a:t>
            </a:r>
            <a:r>
              <a:rPr lang="pl-PL" sz="2000" b="1" i="1" dirty="0"/>
              <a:t>„Liczba osób znajdujących się w lepszej sytuacji na rynku pracy sześć miesięcy po opuszczeniu programu”.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pl-PL" sz="2000" b="1" i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Wartość brutto: 11,14%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Wartość netto: 8,74%</a:t>
            </a:r>
            <a:br>
              <a:rPr lang="pl-PL" sz="2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5768" y="5312250"/>
            <a:ext cx="11038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Czy osiągniętą wartość wskaźnika można uznać za satysfakcjonującą? Dlaczego tak/dlaczego nie? </a:t>
            </a:r>
            <a:endParaRPr lang="pl-PL" sz="28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Jakie można wdrożyć rozwiązania, aby w przyszłości skuteczniej realizować wartość wskaźnika?</a:t>
            </a:r>
            <a:endParaRPr lang="pl-PL" sz="28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Które formy wsparcia miały największy wpływ na wartość wskaźnika?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7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16526" y="373647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Struktura zmian</a:t>
            </a:r>
          </a:p>
        </p:txBody>
      </p:sp>
      <p:sp>
        <p:nvSpPr>
          <p:cNvPr id="2" name="Prostokąt 1"/>
          <p:cNvSpPr/>
          <p:nvPr/>
        </p:nvSpPr>
        <p:spPr>
          <a:xfrm>
            <a:off x="279743" y="1555644"/>
            <a:ext cx="1123423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000" b="1" dirty="0"/>
              <a:t>Struktura zmian w sytuacji uczestników projektów po 6 miesiącach od opuszczenia programu:</a:t>
            </a:r>
          </a:p>
          <a:p>
            <a:pPr lvl="0"/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/>
              <a:t>Przejście z niepewnego do stabilnego zatrudnienia: </a:t>
            </a:r>
            <a:r>
              <a:rPr lang="pl-PL" b="1" dirty="0">
                <a:solidFill>
                  <a:srgbClr val="FF0000"/>
                </a:solidFill>
              </a:rPr>
              <a:t>9,59%</a:t>
            </a:r>
            <a:endParaRPr lang="pl-PL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/>
              <a:t>Przejście z niepełnego do pełnego zatrudnienia: </a:t>
            </a:r>
            <a:r>
              <a:rPr lang="pl-PL" b="1" dirty="0">
                <a:solidFill>
                  <a:srgbClr val="FF0000"/>
                </a:solidFill>
              </a:rPr>
              <a:t>2,85%</a:t>
            </a:r>
            <a:endParaRPr lang="pl-PL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/>
              <a:t>Awans w pracy lub zmiana pracy na inną, wymagającą wyższych kompetencji/umiejętności/kwalifikacji</a:t>
            </a:r>
          </a:p>
          <a:p>
            <a:pPr lvl="0"/>
            <a:r>
              <a:rPr lang="pl-PL" b="1" dirty="0"/>
              <a:t>      i wiążącą się z większą odpowiedzialnością: </a:t>
            </a:r>
            <a:r>
              <a:rPr lang="pl-PL" b="1" dirty="0">
                <a:solidFill>
                  <a:srgbClr val="FF0000"/>
                </a:solidFill>
              </a:rPr>
              <a:t>4,92%</a:t>
            </a:r>
            <a:endParaRPr lang="pl-PL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/>
              <a:t>Dostrzeganie innych korzystnych zmian, np. poprawa sytuacji finansowej, zmniejszenie zagrożenia likwidacji stanowiska: </a:t>
            </a:r>
            <a:r>
              <a:rPr lang="pl-PL" b="1" dirty="0">
                <a:solidFill>
                  <a:srgbClr val="FF0000"/>
                </a:solidFill>
              </a:rPr>
              <a:t>29,79%</a:t>
            </a:r>
            <a:endParaRPr lang="pl-PL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/>
              <a:t>Niedostrzeganie jakichkolwiek zmian: </a:t>
            </a:r>
            <a:r>
              <a:rPr lang="pl-PL" b="1" dirty="0">
                <a:solidFill>
                  <a:srgbClr val="FF0000"/>
                </a:solidFill>
              </a:rPr>
              <a:t>45,53%</a:t>
            </a:r>
          </a:p>
        </p:txBody>
      </p:sp>
      <p:sp>
        <p:nvSpPr>
          <p:cNvPr id="3" name="Prostokąt 2"/>
          <p:cNvSpPr/>
          <p:nvPr/>
        </p:nvSpPr>
        <p:spPr>
          <a:xfrm>
            <a:off x="279743" y="5312250"/>
            <a:ext cx="90135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bg1"/>
                </a:solidFill>
              </a:rPr>
              <a:t>W których obszarach procentową strukturę zmian w sytuacji uczestników projektów po 6 miesiącach od opuszczenia programu należy uznać za satysfakcjonującą, a w których za niezadowalającą?</a:t>
            </a:r>
            <a:endParaRPr lang="pl-PL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bg1"/>
                </a:solidFill>
              </a:rPr>
              <a:t>Jakie można wdrożyć rozwiązania, aby u większego odsetka uczestników projektów następowały pozytywne zmiany?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8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32527" y="373647"/>
            <a:ext cx="2529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Jakość wsparcia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408878"/>
              </p:ext>
            </p:extLst>
          </p:nvPr>
        </p:nvGraphicFramePr>
        <p:xfrm>
          <a:off x="2194561" y="2129499"/>
          <a:ext cx="7906042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1912033" y="1447606"/>
            <a:ext cx="8367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Proszę ocenić w skali od 1 do 10, gdzie 1 oznacza ocenę najniższą, a 10 najwyższą, jak ogółem ocenia Pan(i) jakość uzyskanego wsparcia.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194561" y="4895557"/>
            <a:ext cx="8637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Opracowanie własne na podstawie badania CATI z uczestnikami projektów.</a:t>
            </a:r>
          </a:p>
        </p:txBody>
      </p:sp>
      <p:graphicFrame>
        <p:nvGraphicFramePr>
          <p:cNvPr id="9" name="Wykres 8" descr="Na oceny pozytywne (od 6 do 10) przypadło aż 90% ogółu wskazań. Ponadto 5,42% przypadło na wariant neutralny (ocena 5), poprzez co ocen negatywnych udzieliło tylko 4,52% badanych uczestników projektów." title="Wykres przedstawiający ocenę, w skali od 1 do 10, jakości uzyskanego wsparcia."/>
          <p:cNvGraphicFramePr/>
          <p:nvPr>
            <p:extLst>
              <p:ext uri="{D42A27DB-BD31-4B8C-83A1-F6EECF244321}">
                <p14:modId xmlns:p14="http://schemas.microsoft.com/office/powerpoint/2010/main" val="2668614677"/>
              </p:ext>
            </p:extLst>
          </p:nvPr>
        </p:nvGraphicFramePr>
        <p:xfrm>
          <a:off x="2446020" y="2093937"/>
          <a:ext cx="7063740" cy="2801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234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45064" y="373647"/>
            <a:ext cx="2504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Efekty wsparcia</a:t>
            </a:r>
          </a:p>
        </p:txBody>
      </p:sp>
      <p:sp>
        <p:nvSpPr>
          <p:cNvPr id="7" name="Prostokąt 6"/>
          <p:cNvSpPr/>
          <p:nvPr/>
        </p:nvSpPr>
        <p:spPr>
          <a:xfrm>
            <a:off x="1912033" y="1447606"/>
            <a:ext cx="8367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Proszę ocenić w skali od 1 do 10, gdzie 1 oznacza ocenę najniższą, a 10 najwyższą,                 w jakim stopniu efekty wsparcia były zgodne z Pana/i potrzebami.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194561" y="4895557"/>
            <a:ext cx="8637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Opracowanie własne na podstawie badania CATI z uczestnikami projektów</a:t>
            </a:r>
          </a:p>
        </p:txBody>
      </p:sp>
      <p:graphicFrame>
        <p:nvGraphicFramePr>
          <p:cNvPr id="10" name="Wykres 9" descr="Na oceny pozytywne (od 6 do 10) przypadło aż 89,90% ogółu wskazań. Ponadto 4,84% przypadło na wariant neutralny (ocena 5), poprzez co ocen negatywnych udzieliło tylko 5,27% badanych uczestników projektów." title="Wykres przedstawiający ocenę, w skali od 1 do 10, w jakim stopniu efekty wsparcia były zgodne z potrzebami respondentów"/>
          <p:cNvGraphicFramePr/>
          <p:nvPr>
            <p:extLst>
              <p:ext uri="{D42A27DB-BD31-4B8C-83A1-F6EECF244321}">
                <p14:modId xmlns:p14="http://schemas.microsoft.com/office/powerpoint/2010/main" val="203053027"/>
              </p:ext>
            </p:extLst>
          </p:nvPr>
        </p:nvGraphicFramePr>
        <p:xfrm>
          <a:off x="2194562" y="2093937"/>
          <a:ext cx="7246618" cy="280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14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77091" y="271010"/>
            <a:ext cx="2747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</a:rPr>
              <a:t>Wpływ wsparcia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</a:rPr>
              <a:t>na sytuację uczestników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65119" y="1345661"/>
            <a:ext cx="6518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W jakim stopniu udział w projekcie przyczynił się do tej poprawy jakości pracy Państwa pracowników, którzy skorzystali ze wsparcia?  Ocena w skali od 1 do 10, gdzie 1 oznacza "w ogóle się nie przyczynił", a 10 oznacza, że ""bardzo się przyczynił.</a:t>
            </a:r>
          </a:p>
          <a:p>
            <a:endParaRPr lang="pl-PL" sz="14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77091" y="4704102"/>
            <a:ext cx="571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Opracowanie własne na podstawie badania CAWI/CATI z kadrą zarządzającą przedsiębiorstw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6338400" y="2664935"/>
            <a:ext cx="572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/>
              <a:t>Wartość wskaźnika: dostrzeganie innych korzystnych zmian, np. poprawa sytuacji finansowej, zmniejszenie zagrożenia likwidacji stanowiska: </a:t>
            </a:r>
            <a:r>
              <a:rPr lang="pl-PL" b="1" dirty="0">
                <a:solidFill>
                  <a:srgbClr val="FF0000"/>
                </a:solidFill>
              </a:rPr>
              <a:t>29,79%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9" name="Wykres 8" descr="Na oceny od 6 do 10 przypadło blisko 90% ogółu udzielonych wskazań. Biorąc pod uwagę 5,7% ocen neutralnych (5), na oceny negatywne przypadło zaledwie 4,5%. Średnia z ogółu udzielonych ocen wyniosła 8,1." title="Wykres przedtawiający ocenę, w skali od 1 do 10, w jakim stopniu udział w projekcie przyczynił się do poprawy jakości pracy pracowników badanych osób, którzy skorzystali ze wsparcia"/>
          <p:cNvGraphicFramePr/>
          <p:nvPr>
            <p:extLst>
              <p:ext uri="{D42A27DB-BD31-4B8C-83A1-F6EECF244321}">
                <p14:modId xmlns:p14="http://schemas.microsoft.com/office/powerpoint/2010/main" val="2797597306"/>
              </p:ext>
            </p:extLst>
          </p:nvPr>
        </p:nvGraphicFramePr>
        <p:xfrm>
          <a:off x="321796" y="2195054"/>
          <a:ext cx="6016604" cy="233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088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45333" y="410969"/>
            <a:ext cx="3029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Napotykane problemy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417297" y="4817467"/>
            <a:ext cx="8637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Źródło: Opracowanie własne na podstawie badania CATI z uczestnikami projektów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417297" y="1367852"/>
            <a:ext cx="5718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/>
              <a:t>Czy podczas korzystania ze wsparcia napotkał/a Pan/ Pani na jakieś problemy?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904850" y="2336178"/>
            <a:ext cx="2897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Najczęściej napotykane problemy: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/>
              <a:t>biurokracja, formalizm i skomplikowane procedury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/>
              <a:t>nieadekwatność tematyki szkoleń do faktycznie wykonywanej pracy</a:t>
            </a:r>
          </a:p>
        </p:txBody>
      </p:sp>
      <p:graphicFrame>
        <p:nvGraphicFramePr>
          <p:cNvPr id="10" name="Wykres 9" descr="Jedynie 2,54% badanych uczestników projektów realizowanych w ramach RPO 2014 2020 napotkało podczas korzystania ze wsparcia na problemy." title="Wykres opisujący czy podczas korzystania ze wsparcia uczestnicy napotkali na jakieś problemy"/>
          <p:cNvGraphicFramePr/>
          <p:nvPr>
            <p:extLst>
              <p:ext uri="{D42A27DB-BD31-4B8C-83A1-F6EECF244321}">
                <p14:modId xmlns:p14="http://schemas.microsoft.com/office/powerpoint/2010/main" val="2102831965"/>
              </p:ext>
            </p:extLst>
          </p:nvPr>
        </p:nvGraphicFramePr>
        <p:xfrm>
          <a:off x="1760170" y="2002515"/>
          <a:ext cx="6376035" cy="2814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977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44134" y="215026"/>
            <a:ext cx="3269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Dostosowanie do 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potrzeb przedsiębiorstw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519092" y="1336059"/>
            <a:ext cx="5718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/>
              <a:t>W jakim stopniu zgadza się Pan/ Pani ze stwierdzeniem, że oferowane w ramach projekty wsparcie dopasowane jest do potrzeb Państwa przedsiębiorstwa?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9092" y="4739272"/>
            <a:ext cx="571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Opracowanie własne na podstawie badania CAWI/CATI z kadrą zarządzającą przedsiębiorstw</a:t>
            </a:r>
          </a:p>
        </p:txBody>
      </p:sp>
      <p:graphicFrame>
        <p:nvGraphicFramePr>
          <p:cNvPr id="9" name="Wykres 8" descr="Ponad 95% udzieliło oceny pozytywnej (w tym 52,2 p.p. przypadło na wariant zdecydowanie się zgadzam). Ponadto 2,6% nie miało zdania w tym temacie, poprzez co jedynie 2,3% udzieliło oceny negatywnej." title="Wykres opisujący w jakim stopniu uczestnik projektu zgadza się ze stwierdzeniem, że oferowane w ramach projekty wsparcie dopasowane jest do jego Państwa przedsiębiorstwa"/>
          <p:cNvGraphicFramePr/>
          <p:nvPr>
            <p:extLst>
              <p:ext uri="{D42A27DB-BD31-4B8C-83A1-F6EECF244321}">
                <p14:modId xmlns:p14="http://schemas.microsoft.com/office/powerpoint/2010/main" val="2752371746"/>
              </p:ext>
            </p:extLst>
          </p:nvPr>
        </p:nvGraphicFramePr>
        <p:xfrm>
          <a:off x="2354581" y="2074722"/>
          <a:ext cx="6126480" cy="2664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0946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793</Words>
  <Application>Microsoft Office PowerPoint</Application>
  <PresentationFormat>Panoramiczny</PresentationFormat>
  <Paragraphs>71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Gutta</dc:creator>
  <cp:lastModifiedBy>Łukasz Kasprzak</cp:lastModifiedBy>
  <cp:revision>69</cp:revision>
  <dcterms:created xsi:type="dcterms:W3CDTF">2019-01-04T12:39:41Z</dcterms:created>
  <dcterms:modified xsi:type="dcterms:W3CDTF">2019-05-31T08:18:00Z</dcterms:modified>
</cp:coreProperties>
</file>