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8" r:id="rId4"/>
    <p:sldId id="272" r:id="rId5"/>
    <p:sldId id="268" r:id="rId6"/>
    <p:sldId id="283" r:id="rId7"/>
    <p:sldId id="274" r:id="rId8"/>
    <p:sldId id="312" r:id="rId9"/>
    <p:sldId id="313" r:id="rId10"/>
    <p:sldId id="314" r:id="rId11"/>
    <p:sldId id="276" r:id="rId12"/>
    <p:sldId id="273" r:id="rId1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F81BD"/>
    <a:srgbClr val="D0D8E8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91546" autoAdjust="0"/>
  </p:normalViewPr>
  <p:slideViewPr>
    <p:cSldViewPr>
      <p:cViewPr>
        <p:scale>
          <a:sx n="80" d="100"/>
          <a:sy n="80" d="100"/>
        </p:scale>
        <p:origin x="-24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2019-07-04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WrOF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4.5.2: </a:t>
            </a:r>
            <a:r>
              <a:rPr lang="pl-PL" dirty="0" smtClean="0">
                <a:solidFill>
                  <a:schemeClr val="tx1"/>
                </a:solidFill>
              </a:rPr>
              <a:t>Bezpieczeństwo – ZIT WrOF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5" name="Obraz 4" descr="FEPR_PL_DS_UEEFSI-stopka_kol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02808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Zastosowanie narzędzi TIK w projekcie</a:t>
                      </a:r>
                      <a:endParaRPr lang="pl-PL" sz="1600" dirty="0"/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 projekt zawiera  elementy  technologii informacyjno – komunikacyjnych (TIK) powiązanych bezpośrednio z systemem zbierania i retencjonowania wody opadowej oraz sieci kanalizacji deszczowej 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0 </a:t>
                      </a:r>
                      <a:r>
                        <a:rPr lang="pl-PL" sz="1400" b="1" u="sng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400" b="1" u="sng" kern="5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 tak: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u="sng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400" b="1" u="sng" kern="50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pl-PL" sz="1600" dirty="0"/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– 1</a:t>
                      </a:r>
                      <a:r>
                        <a:rPr lang="pl-PL" sz="18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8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dirty="0"/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Wpływ projektu na realizację wskaźników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Weryfikowany będzie poziom wpływu wskaźników zawartych w projekcie na realizację wartości docelowych wskaźników Strategii ZIT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– 10</a:t>
                      </a:r>
                      <a:r>
                        <a:rPr lang="pl-PL" sz="18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8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8: </a:t>
            </a:r>
            <a:r>
              <a:rPr lang="pl-PL" sz="1600" b="1" dirty="0" smtClean="0">
                <a:latin typeface="+mn-lt"/>
              </a:rPr>
              <a:t>Wpływ projektu na realizację wskaźników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2910" y="1357298"/>
          <a:ext cx="7500990" cy="526868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28892"/>
                <a:gridCol w="507209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Times New Roman"/>
                        </a:rPr>
                        <a:t>Wskaźniki produktu</a:t>
                      </a:r>
                      <a:endParaRPr lang="pl-PL" sz="14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Długość sieci kanalizacji deszczowej</a:t>
                      </a:r>
                      <a:endParaRPr lang="pl-PL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[km]</a:t>
                      </a:r>
                      <a:endParaRPr lang="pl-PL" sz="16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(wybudowanej lub przebudowanej)</a:t>
                      </a:r>
                      <a:endParaRPr lang="pl-PL" sz="1600" b="1" i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4F81BD"/>
                    </a:solidFill>
                  </a:tcPr>
                </a:tc>
              </a:tr>
              <a:tr h="74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00" dirty="0">
                          <a:latin typeface="Calibri"/>
                          <a:ea typeface="Calibri"/>
                          <a:cs typeface="Tahoma"/>
                        </a:rPr>
                        <a:t>do 0,5 km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1" kern="100" dirty="0">
                          <a:latin typeface="Calibri"/>
                          <a:ea typeface="Calibri"/>
                          <a:cs typeface="Tahoma"/>
                        </a:rPr>
                        <a:t>0 </a:t>
                      </a:r>
                      <a:r>
                        <a:rPr lang="pl-PL" sz="1400" i="1" kern="100" dirty="0" err="1">
                          <a:latin typeface="Calibri"/>
                          <a:ea typeface="Calibri"/>
                          <a:cs typeface="Tahoma"/>
                        </a:rPr>
                        <a:t>pkt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00">
                          <a:latin typeface="Calibri"/>
                          <a:ea typeface="Calibri"/>
                          <a:cs typeface="Tahoma"/>
                        </a:rPr>
                        <a:t>powyżej 0,5 km do 1 km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1" kern="100">
                          <a:latin typeface="Calibri"/>
                          <a:ea typeface="Calibri"/>
                          <a:cs typeface="Tahoma"/>
                        </a:rPr>
                        <a:t>2,5 pkt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00">
                          <a:latin typeface="Calibri"/>
                          <a:ea typeface="Calibri"/>
                          <a:cs typeface="Tahoma"/>
                        </a:rPr>
                        <a:t>powyżej 1 km do 2 km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1" kern="100">
                          <a:latin typeface="Calibri"/>
                          <a:ea typeface="Calibri"/>
                          <a:cs typeface="Tahoma"/>
                        </a:rPr>
                        <a:t>5 pkt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4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100">
                          <a:latin typeface="Calibri"/>
                          <a:ea typeface="Calibri"/>
                          <a:cs typeface="Tahoma"/>
                        </a:rPr>
                        <a:t>powyżej 2 km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i="1" kern="100">
                          <a:latin typeface="Calibri"/>
                          <a:ea typeface="Calibri"/>
                          <a:cs typeface="Tahoma"/>
                        </a:rPr>
                        <a:t>10 pkt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1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100">
                          <a:latin typeface="Calibri"/>
                          <a:ea typeface="Calibri"/>
                          <a:cs typeface="Tahoma"/>
                        </a:rPr>
                        <a:t>100 %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Maksymalna</a:t>
                      </a:r>
                      <a:r>
                        <a:rPr lang="pl-PL" sz="1400" b="1" kern="50" baseline="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ocena</a:t>
                      </a:r>
                      <a:endParaRPr lang="pl-PL" sz="1400" b="1" kern="5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kern="100" dirty="0">
                          <a:latin typeface="Calibri"/>
                          <a:ea typeface="Calibri"/>
                          <a:cs typeface="Tahoma"/>
                        </a:rPr>
                        <a:t>10 </a:t>
                      </a:r>
                      <a:r>
                        <a:rPr lang="pl-PL" sz="1400" kern="100" dirty="0" err="1">
                          <a:latin typeface="Calibri"/>
                          <a:ea typeface="Calibri"/>
                          <a:cs typeface="Tahoma"/>
                        </a:rPr>
                        <a:t>pkt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 smtClean="0"/>
              <a:t>Dziękuję </a:t>
            </a:r>
            <a:r>
              <a:rPr lang="pl-PL" altLang="pl-PL" sz="4000" b="1" dirty="0"/>
              <a:t>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2000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Urząd Miejski Wrocławia </a:t>
            </a:r>
          </a:p>
          <a:p>
            <a:pPr eaLnBrk="0" hangingPunct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Biuro ZIT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</a:t>
            </a:r>
            <a:r>
              <a:rPr lang="pl-PL" sz="1600" dirty="0" smtClean="0"/>
              <a:t>Komuny Paryskiej 39-41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50-451 </a:t>
            </a:r>
            <a:r>
              <a:rPr lang="pl-PL" sz="1600" dirty="0"/>
              <a:t>Wrocław</a:t>
            </a:r>
            <a:br>
              <a:rPr lang="pl-PL" sz="1600" dirty="0"/>
            </a:br>
            <a:r>
              <a:rPr lang="pl-PL" sz="1600" dirty="0"/>
              <a:t>tel.  +48 </a:t>
            </a:r>
            <a:r>
              <a:rPr lang="pl-PL" sz="1600" dirty="0" smtClean="0"/>
              <a:t>664 151 658 wew. 14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b="1" dirty="0" err="1"/>
              <a:t>b</a:t>
            </a:r>
            <a:r>
              <a:rPr lang="pl-PL" b="1" dirty="0" err="1" smtClean="0"/>
              <a:t>it@um.wroc.pl</a:t>
            </a:r>
            <a:r>
              <a:rPr lang="pl-PL" b="1" dirty="0" smtClean="0"/>
              <a:t>  </a:t>
            </a:r>
            <a:endParaRPr lang="pl-PL" b="1" dirty="0"/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dirty="0"/>
              <a:t>Budżet ZIT WrOF: 	</a:t>
            </a:r>
            <a:r>
              <a:rPr lang="pl-PL" b="1" dirty="0" smtClean="0"/>
              <a:t>276 888 317 €</a:t>
            </a:r>
            <a:endParaRPr lang="pl-PL" b="1" dirty="0"/>
          </a:p>
        </p:txBody>
      </p:sp>
      <p:pic>
        <p:nvPicPr>
          <p:cNvPr id="10" name="Obraz 9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</a:t>
            </a:r>
            <a:r>
              <a:rPr lang="pl-PL" sz="2000" dirty="0"/>
              <a:t>w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Współorganizacja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ze </a:t>
            </a:r>
            <a:r>
              <a:rPr lang="pl-PL" sz="2000" b="1" dirty="0"/>
              <a:t>Strategią ZIT </a:t>
            </a:r>
            <a:r>
              <a:rPr lang="pl-PL" sz="2000" b="1" dirty="0" smtClean="0"/>
              <a:t>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</a:t>
            </a:r>
            <a:r>
              <a:rPr lang="pl-PL" sz="2000" dirty="0"/>
              <a:t>ZIT WrOF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10.4 RPO </a:t>
            </a:r>
            <a:r>
              <a:rPr lang="pl-PL" altLang="pl-PL" sz="2400" b="1" dirty="0"/>
              <a:t>WD w priorytetach ZIT 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400052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60"/>
                <a:gridCol w="1643074"/>
                <a:gridCol w="2000264"/>
                <a:gridCol w="1785950"/>
                <a:gridCol w="1857387"/>
              </a:tblGrid>
              <a:tr h="6154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RPO</a:t>
                      </a:r>
                      <a:r>
                        <a:rPr lang="pl-PL" sz="1800" b="1" u="sng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1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70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1.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przesrzenne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Poprawa stanu środowiska i gospodarka niskoemisyjna na terenie ZIT </a:t>
                      </a:r>
                      <a:r>
                        <a:rPr lang="pl-PL" sz="16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6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1.2.1  </a:t>
                      </a: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Poprawa ochrony przed klęskami żywiołowymi na terenie ZIT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4.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Środowisko i zasoby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Bezpieczeństwo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14290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502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WrOF: </a:t>
            </a:r>
            <a:r>
              <a:rPr lang="pl-PL" sz="3600" b="1" dirty="0" smtClean="0"/>
              <a:t>276 888 317 €</a:t>
            </a:r>
            <a:endParaRPr lang="pl-PL" sz="36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4</a:t>
            </a:r>
            <a:r>
              <a:rPr lang="pl-PL" sz="3000" dirty="0" smtClean="0"/>
              <a:t> </a:t>
            </a:r>
            <a:r>
              <a:rPr lang="pl-PL" sz="3000" dirty="0"/>
              <a:t>– </a:t>
            </a:r>
            <a:r>
              <a:rPr lang="pl-PL" sz="3000" dirty="0" smtClean="0"/>
              <a:t>Środowisko i zasoby: </a:t>
            </a:r>
            <a:r>
              <a:rPr lang="pl-PL" sz="3200" b="1" dirty="0" smtClean="0"/>
              <a:t>27 300 000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10.4.2</a:t>
            </a:r>
            <a:r>
              <a:rPr lang="pl-PL" sz="2400" dirty="0"/>
              <a:t>: </a:t>
            </a:r>
            <a:r>
              <a:rPr lang="pl-PL" sz="2400" b="1" dirty="0" smtClean="0"/>
              <a:t>5</a:t>
            </a:r>
            <a:r>
              <a:rPr lang="pl-PL" sz="2400" b="1" dirty="0" smtClean="0"/>
              <a:t> </a:t>
            </a:r>
            <a:r>
              <a:rPr lang="pl-PL" sz="2400" b="1" dirty="0" smtClean="0"/>
              <a:t>500 000 €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400" dirty="0"/>
              <a:t>Nabór nr  </a:t>
            </a:r>
            <a:r>
              <a:rPr lang="pl-PL" sz="2400" dirty="0" smtClean="0"/>
              <a:t>RPDS.04.05.02-IZ.00-02-354/19:                                                            </a:t>
            </a:r>
            <a:r>
              <a:rPr lang="pl-PL" sz="2800" b="1" dirty="0" smtClean="0"/>
              <a:t>1  813 510 EUR, tj.  7 787 937 PLN.</a:t>
            </a:r>
            <a:r>
              <a:rPr lang="pl-PL" sz="4400" b="1" dirty="0" smtClean="0">
                <a:solidFill>
                  <a:srgbClr val="FF0000"/>
                </a:solidFill>
              </a:rPr>
              <a:t> </a:t>
            </a:r>
            <a:endParaRPr lang="pl-PL" sz="4400" b="1" dirty="0">
              <a:solidFill>
                <a:srgbClr val="FF0000"/>
              </a:solidFill>
            </a:endParaRPr>
          </a:p>
          <a:p>
            <a:pPr eaLnBrk="0" hangingPunct="0"/>
            <a:endParaRPr lang="pl-PL" dirty="0"/>
          </a:p>
        </p:txBody>
      </p:sp>
      <p:pic>
        <p:nvPicPr>
          <p:cNvPr id="6" name="Obraz 5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785794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 smtClean="0"/>
              <a:t>Wnioskodawcy w </a:t>
            </a:r>
            <a:r>
              <a:rPr lang="pl-PL" altLang="pl-PL" sz="2600" b="1" dirty="0"/>
              <a:t>ramach </a:t>
            </a:r>
            <a:r>
              <a:rPr lang="pl-PL" altLang="pl-PL" sz="2600" b="1" dirty="0" smtClean="0"/>
              <a:t>Podziałania 4.5.2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285720" y="1071547"/>
            <a:ext cx="8572560" cy="466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endParaRPr lang="pl-PL" altLang="pl-PL" sz="2000" b="1" u="sng" dirty="0" smtClean="0"/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/>
              <a:t> jednostki samorządu terytorialnego, ich związki i stowarzyszenia;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/>
              <a:t> jednostki podległe jednostkom samorządu terytorialnego, w tym jednostki organizacyjne jednostek samorządu terytorialnego;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/>
              <a:t> administracja rządowa;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/>
              <a:t> Państwowe Gospodarstwo Wodne Wody Polskie;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2000" dirty="0" smtClean="0"/>
              <a:t> organizacje pozarządowe;</a:t>
            </a:r>
          </a:p>
          <a:p>
            <a:pPr eaLnBrk="0" hangingPunct="0">
              <a:lnSpc>
                <a:spcPct val="150000"/>
              </a:lnSpc>
            </a:pPr>
            <a:endParaRPr lang="pl-PL" sz="2000" dirty="0"/>
          </a:p>
        </p:txBody>
      </p:sp>
      <p:pic>
        <p:nvPicPr>
          <p:cNvPr id="6" name="Obraz 5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2" y="2643182"/>
          <a:ext cx="8643999" cy="36385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656089"/>
                <a:gridCol w="4578105"/>
                <a:gridCol w="1994192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</a:t>
                      </a:r>
                      <a:r>
                        <a:rPr lang="pl-PL" sz="1600" kern="50" baseline="0" dirty="0" smtClean="0">
                          <a:effectLst/>
                        </a:rPr>
                        <a:t>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Zgodność projektu </a:t>
                      </a:r>
                      <a:br>
                        <a:rPr lang="pl-PL" sz="1600" b="1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ze Strategią ZIT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Czy przedsięwzięcie ma wpływ na minimalizację negatywnych zjawisk  opisanych w  Strategii ZIT WrOF </a:t>
                      </a:r>
                      <a:br>
                        <a:rPr lang="pl-PL" sz="16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oraz realizację zamierzeń strategicznych ZIT WrOF?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TAK/NIE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Kryterium obligatoryjne </a:t>
                      </a:r>
                    </a:p>
                  </a:txBody>
                  <a:tcPr marL="20401" marR="20401" marT="0" marB="0" anchor="ctr"/>
                </a:tc>
              </a:tr>
              <a:tr h="171451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Zagospodarowanie (wykorzystanie) wód opadowych/</a:t>
                      </a: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rozto-powych</a:t>
                      </a:r>
                      <a:endParaRPr lang="pl-P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kern="50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 </a:t>
                      </a:r>
                      <a:r>
                        <a:rPr lang="pl-P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zretencjonowana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/zatrzymana z terenu zlewni objętej projektem woda jest                                  wykorzystywana /zagospodarowana</a:t>
                      </a:r>
                      <a:r>
                        <a:rPr lang="pl-PL" sz="1600" b="0" kern="50" dirty="0" smtClean="0">
                          <a:effectLst/>
                          <a:latin typeface="+mn-lt"/>
                        </a:rPr>
                        <a:t>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nie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tak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4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14282" y="1571612"/>
            <a:ext cx="8572560" cy="80021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max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pkt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aż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możliwych do uzyskania na wszystkich etapach oceny</a:t>
            </a:r>
          </a:p>
          <a:p>
            <a:endParaRPr lang="pl-PL" altLang="pl-P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uzyskać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50 % </a:t>
            </a:r>
            <a:r>
              <a:rPr lang="pl-PL" alt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tj. </a:t>
            </a:r>
            <a:r>
              <a:rPr lang="pl-PL" altLang="pl-P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12,5 pkt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643050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8" name="Obraz 7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96634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727527"/>
                <a:gridCol w="450666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Poziom ponownego zagospodarowania (wykorzystania) wód opadowych/roztopowych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sprawdzany jest poziom zagospodarowania (wykorzystania) wód opadowych</a:t>
                      </a:r>
                    </a:p>
                    <a:p>
                      <a:pPr algn="ctr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poniżej 25% objętości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zretencjonowanych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/zatrzymanych wód 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u="sng" kern="50" baseline="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od 25% do 50 % objętości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zretencjonowanych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/zatrzymanych wód 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u="sng" kern="50" baseline="0" dirty="0" smtClean="0">
                          <a:effectLst/>
                          <a:latin typeface="+mn-lt"/>
                        </a:rPr>
                        <a:t>3 </a:t>
                      </a:r>
                      <a:r>
                        <a:rPr lang="pl-PL" sz="1400" b="1" u="sng" kern="50" baseline="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400" b="1" u="sng" kern="50" baseline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co najmniej 50% objętości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zretencjonowanych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/zatrzymanych wód opadowych: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pl-PL" sz="1400" b="1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u="sng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0 - 6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Komplementarność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 projekt powiązany jest z innymi przedsięwzięciami realizowanymi przez Wnioskodawcę z zakresu dostosowania do zmian klimatu lub zapobiegania zagrożeniom,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zakończonymi w ciągu ostatnich 5 lat i związanymi z wodą opadową/roztopową lub/i kanalizacją deszczową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: 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 tak: </a:t>
                      </a:r>
                      <a:r>
                        <a:rPr lang="pl-PL" sz="1400" b="1" u="sng" kern="50" dirty="0" smtClean="0">
                          <a:effectLst/>
                          <a:latin typeface="+mn-lt"/>
                        </a:rPr>
                        <a:t>2 pkt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8" name="Obraz 7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 smtClean="0"/>
              <a:t>Kryteria oceny zgodności projektu ze Strategią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571613"/>
          <a:ext cx="8643999" cy="481394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704907"/>
                <a:gridCol w="1994192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 Nazwa </a:t>
                      </a:r>
                      <a:r>
                        <a:rPr lang="pl-PL" sz="1600" kern="50" dirty="0">
                          <a:effectLst/>
                        </a:rPr>
                        <a:t>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50" dirty="0" smtClean="0">
                          <a:effectLst/>
                        </a:rPr>
                        <a:t>Znaczenie kryterium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Oddziaływanie projektu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Ocenie podlegać będzie bezpośredni zasięg oddziaływania projektu (obszar, z terenu którego w wyniku realizacji projektu odbierana będzie woda deszczowa i/lub roztopowa).</a:t>
                      </a:r>
                      <a:r>
                        <a:rPr lang="pl-PL" sz="1600" b="1" kern="50" baseline="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zasięg oddziaływania projektu nie przekracza 1,5 km</a:t>
                      </a:r>
                      <a:r>
                        <a:rPr lang="pl-PL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u="sng" kern="50" baseline="0" dirty="0" smtClean="0">
                          <a:effectLst/>
                          <a:latin typeface="+mn-lt"/>
                        </a:rPr>
                        <a:t>0 pkt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zasięg oddziaływania projektu jest większy od 1,5 km</a:t>
                      </a:r>
                      <a:r>
                        <a:rPr lang="pl-PL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nie przekracza 5 km</a:t>
                      </a:r>
                      <a:r>
                        <a:rPr lang="pl-PL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400" b="1" kern="50" baseline="0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pl-PL" sz="1400" b="1" u="sng" kern="50" baseline="0" dirty="0" smtClean="0">
                          <a:effectLst/>
                          <a:latin typeface="+mn-lt"/>
                        </a:rPr>
                        <a:t>1 </a:t>
                      </a:r>
                      <a:r>
                        <a:rPr lang="pl-PL" sz="1400" b="1" u="sng" kern="50" baseline="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400" b="1" u="sng" kern="50" baseline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zasięg oddziaływania projektu przekracza 5 km</a:t>
                      </a:r>
                      <a:r>
                        <a:rPr lang="pl-PL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14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1400" b="1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400" b="1" u="sng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600" b="1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Retencjonowanie wody</a:t>
                      </a:r>
                      <a:endParaRPr lang="pl-PL" sz="1600" b="1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 projekt zawiera komponenty retencjonujące wody opadowe i/lub roztopowe?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zawiera komponentów retencjonujących wody </a:t>
                      </a:r>
                    </a:p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opadowe i roztopowe </a:t>
                      </a:r>
                      <a:r>
                        <a:rPr lang="pl-PL" sz="1400" b="1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1400" b="1" u="sng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</a:t>
                      </a:r>
                    </a:p>
                    <a:p>
                      <a:pPr lvl="0" algn="ctr"/>
                      <a:r>
                        <a:rPr lang="pl-PL" sz="1400" b="1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zawiera komponenty retencjonujące wody </a:t>
                      </a:r>
                    </a:p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opadowe i roztopowe </a:t>
                      </a:r>
                      <a:r>
                        <a:rPr lang="pl-PL" sz="1400" b="1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1400" b="1" u="sng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pkt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0 - 2 pkt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  <p:pic>
        <p:nvPicPr>
          <p:cNvPr id="7" name="Obraz 6" descr="FEPR_PL_DS_UEEFSI-stopka_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5328285" cy="38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8094</TotalTime>
  <Words>758</Words>
  <Application>Microsoft Office PowerPoint</Application>
  <PresentationFormat>Pokaz na ekranie (4:3)</PresentationFormat>
  <Paragraphs>168</Paragraphs>
  <Slides>12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  Zintegrowane Inwestycje Terytorialne Wrocławskiego Obszaru Funkcjonalnego ZIT WrOF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Orzechowska</dc:creator>
  <cp:lastModifiedBy>umpigu01</cp:lastModifiedBy>
  <cp:revision>841</cp:revision>
  <dcterms:created xsi:type="dcterms:W3CDTF">2015-04-22T07:48:15Z</dcterms:created>
  <dcterms:modified xsi:type="dcterms:W3CDTF">2019-07-04T11:58:42Z</dcterms:modified>
</cp:coreProperties>
</file>