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373" r:id="rId2"/>
    <p:sldId id="610" r:id="rId3"/>
    <p:sldId id="571" r:id="rId4"/>
    <p:sldId id="644" r:id="rId5"/>
    <p:sldId id="580" r:id="rId6"/>
    <p:sldId id="584" r:id="rId7"/>
    <p:sldId id="585" r:id="rId8"/>
    <p:sldId id="619" r:id="rId9"/>
    <p:sldId id="626" r:id="rId10"/>
    <p:sldId id="645" r:id="rId11"/>
    <p:sldId id="631" r:id="rId12"/>
    <p:sldId id="649" r:id="rId13"/>
    <p:sldId id="655" r:id="rId14"/>
    <p:sldId id="651" r:id="rId15"/>
    <p:sldId id="654" r:id="rId16"/>
    <p:sldId id="652" r:id="rId17"/>
    <p:sldId id="656" r:id="rId18"/>
    <p:sldId id="657" r:id="rId19"/>
    <p:sldId id="648" r:id="rId20"/>
    <p:sldId id="653" r:id="rId21"/>
    <p:sldId id="621" r:id="rId22"/>
    <p:sldId id="587" r:id="rId23"/>
    <p:sldId id="608" r:id="rId24"/>
    <p:sldId id="609" r:id="rId25"/>
    <p:sldId id="623" r:id="rId26"/>
    <p:sldId id="607" r:id="rId27"/>
    <p:sldId id="589" r:id="rId28"/>
    <p:sldId id="611" r:id="rId29"/>
    <p:sldId id="612" r:id="rId30"/>
    <p:sldId id="613" r:id="rId31"/>
    <p:sldId id="640" r:id="rId32"/>
    <p:sldId id="630" r:id="rId33"/>
    <p:sldId id="564" r:id="rId34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6" userDrawn="1">
          <p15:clr>
            <a:srgbClr val="A4A3A4"/>
          </p15:clr>
        </p15:guide>
        <p15:guide id="2" pos="2121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1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9" autoAdjust="0"/>
    <p:restoredTop sz="87202" autoAdjust="0"/>
  </p:normalViewPr>
  <p:slideViewPr>
    <p:cSldViewPr>
      <p:cViewPr varScale="1">
        <p:scale>
          <a:sx n="100" d="100"/>
          <a:sy n="100" d="100"/>
        </p:scale>
        <p:origin x="20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06"/>
        <p:guide pos="212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70" y="0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6" rIns="91429" bIns="4571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6" y="4691025"/>
            <a:ext cx="5394331" cy="4444127"/>
          </a:xfrm>
          <a:prstGeom prst="rect">
            <a:avLst/>
          </a:prstGeom>
        </p:spPr>
        <p:txBody>
          <a:bodyPr vert="horz" lIns="91429" tIns="45716" rIns="91429" bIns="4571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380465"/>
            <a:ext cx="2922060" cy="493792"/>
          </a:xfrm>
          <a:prstGeom prst="rect">
            <a:avLst/>
          </a:prstGeom>
        </p:spPr>
        <p:txBody>
          <a:bodyPr vert="horz" lIns="91429" tIns="45716" rIns="91429" bIns="4571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70" y="9380465"/>
            <a:ext cx="2922060" cy="493792"/>
          </a:xfrm>
          <a:prstGeom prst="rect">
            <a:avLst/>
          </a:prstGeom>
        </p:spPr>
        <p:txBody>
          <a:bodyPr vert="horz" wrap="square" lIns="91429" tIns="45716" rIns="91429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2901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3368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69150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886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06541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584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889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817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21820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25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1704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43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40531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610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08.04.2019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usitv.pl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rpo.dolnyslask.pl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477343" y="1052736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88757" y="1007433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3200" b="1" dirty="0">
                <a:latin typeface="+mn-lt"/>
              </a:rPr>
              <a:t>Zasada równości szans i niedyskryminacji,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w tym dostępności dla osób </a:t>
            </a:r>
          </a:p>
          <a:p>
            <a:pPr algn="ctr" eaLnBrk="1" hangingPunct="1"/>
            <a:r>
              <a:rPr lang="pl-PL" altLang="pl-PL" sz="3200" b="1" dirty="0">
                <a:latin typeface="+mn-lt"/>
              </a:rPr>
              <a:t>z  niepełnosprawnościami </a:t>
            </a:r>
          </a:p>
          <a:p>
            <a:pPr algn="ctr" eaLnBrk="1" hangingPunct="1"/>
            <a:endParaRPr lang="pl-PL" altLang="pl-PL" sz="32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444208" y="6289120"/>
            <a:ext cx="2592288" cy="36004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pl-PL" b="1" dirty="0"/>
              <a:t>Wrocław, 2019 r.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2.bp.blogspot.com/-UFrHeEwmt8U/TyaIB87FqRI/AAAAAAAAAAU/DxvT90qN5YA/s1600/niepelnosprawnosctaxiolsztyn.png" title="Oznaczenie 4 typów niepełnosprawności">
            <a:extLst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9413" y="3008313"/>
            <a:ext cx="330517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ACE8A3E-24C3-46DD-A391-B97A1329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208B6FF-02CF-462D-9AB5-48EDD8BEC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0324D8A-ECF3-4395-855B-B4EB60797DA3}"/>
              </a:ext>
            </a:extLst>
          </p:cNvPr>
          <p:cNvSpPr txBox="1"/>
          <p:nvPr/>
        </p:nvSpPr>
        <p:spPr>
          <a:xfrm>
            <a:off x="683568" y="1484784"/>
            <a:ext cx="7776864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Wszystkie instytucje stosujące Standardy dążą do pełnego zapewnienia dostępności, tak aby uniknąć sytuacji, gdy dostępne materiały edukacyjne znajdują się w budynku niedostępnym dla osoby z niepełnosprawnościami</a:t>
            </a:r>
          </a:p>
          <a:p>
            <a:pPr>
              <a:lnSpc>
                <a:spcPct val="150000"/>
              </a:lnSpc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900" dirty="0">
                <a:latin typeface="+mn-lt"/>
              </a:rPr>
              <a:t>Poszczególne rodzaje wsparcia mogą wymagać zastosowania więcej niż jednego Standardu np. tworzenie nowych miejsc edukacji przedszkolnej </a:t>
            </a:r>
            <a:br>
              <a:rPr lang="pl-PL" sz="1900" dirty="0">
                <a:latin typeface="+mn-lt"/>
              </a:rPr>
            </a:br>
            <a:r>
              <a:rPr lang="pl-PL" sz="1900" dirty="0">
                <a:latin typeface="+mn-lt"/>
              </a:rPr>
              <a:t>i podniesienie kompetencji nauczycieli to standard edukacyjny w kontekście tworzenia miejsc, standard szkoleniowy to szkolenia w ramach podnoszenia kompetencji nauczycieli i standard cyfrowy jeśli projekt zakłada utworzenie strony internetowej.</a:t>
            </a:r>
          </a:p>
        </p:txBody>
      </p:sp>
    </p:spTree>
    <p:extLst>
      <p:ext uri="{BB962C8B-B14F-4D97-AF65-F5344CB8AC3E}">
        <p14:creationId xmlns:p14="http://schemas.microsoft.com/office/powerpoint/2010/main" val="9762111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052736"/>
            <a:ext cx="8064896" cy="530361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2800" dirty="0">
                <a:latin typeface="+mn-lt"/>
                <a:ea typeface="Times New Roman" pitchFamily="18" charset="0"/>
                <a:cs typeface="Arial" pitchFamily="34" charset="0"/>
              </a:rPr>
              <a:t>Standard szkoleniowy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dostępne materiały rekrutacyjne i szkoleniowe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pytanie o </a:t>
            </a:r>
            <a:r>
              <a:rPr lang="pl-PL" sz="2000" b="1" dirty="0">
                <a:latin typeface="+mn-lt"/>
              </a:rPr>
              <a:t>szczególne potrzeby</a:t>
            </a:r>
          </a:p>
          <a:p>
            <a:r>
              <a:rPr lang="pl-PL" sz="2000" b="1" dirty="0">
                <a:latin typeface="+mn-lt"/>
              </a:rPr>
              <a:t> </a:t>
            </a:r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miejsce dostępne architektonicznie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strona internetowa </a:t>
            </a:r>
            <a:r>
              <a:rPr lang="pl-PL" sz="2000" b="1" dirty="0">
                <a:latin typeface="+mn-lt"/>
              </a:rPr>
              <a:t>– WCAG 2.0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b="1" dirty="0">
                <a:latin typeface="+mn-lt"/>
              </a:rPr>
              <a:t>Przykłady: </a:t>
            </a:r>
            <a:endParaRPr lang="pl-PL" sz="2000" dirty="0">
              <a:latin typeface="+mn-lt"/>
            </a:endParaRPr>
          </a:p>
          <a:p>
            <a:r>
              <a:rPr lang="pl-PL" sz="1900" dirty="0">
                <a:latin typeface="+mn-lt"/>
              </a:rPr>
              <a:t>W przypadku osób z niepełnosprawnością intelektualną należy zapewnić materiały w języku łatwym do czytania lub w innych wersjach alternatywnych (np. w formie rysunku, symboli);</a:t>
            </a:r>
          </a:p>
          <a:p>
            <a:r>
              <a:rPr lang="pl-PL" sz="1900" dirty="0">
                <a:latin typeface="+mn-lt"/>
              </a:rPr>
              <a:t>W przypadku osób z niepełnosprawnością ruchową jeśli nie ma innej możliwości należy zapewnić transport tej osoby na miejsce udzielenia usługi, zmiana miejsca realizacji projektu, montaż podjazdów, platform.</a:t>
            </a:r>
          </a:p>
          <a:p>
            <a:pPr lvl="0" eaLnBrk="1" hangingPunct="1">
              <a:lnSpc>
                <a:spcPct val="150000"/>
              </a:lnSpc>
            </a:pPr>
            <a:endParaRPr lang="pl-PL" sz="23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lvl="0" eaLnBrk="1" hangingPunct="1">
              <a:lnSpc>
                <a:spcPct val="150000"/>
              </a:lnSpc>
            </a:pPr>
            <a:endParaRPr lang="pl-PL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6ADE4DB-1293-48F1-8069-D66AA50F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C64BE1D-7BF3-4CCA-B52E-332381A20FC1}"/>
              </a:ext>
            </a:extLst>
          </p:cNvPr>
          <p:cNvSpPr txBox="1"/>
          <p:nvPr/>
        </p:nvSpPr>
        <p:spPr>
          <a:xfrm>
            <a:off x="827584" y="1052736"/>
            <a:ext cx="7416824" cy="518457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pl-PL" sz="3300" dirty="0">
                <a:latin typeface="+mn-lt"/>
              </a:rPr>
              <a:t>Standard edukacyjny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szkoła dla wszystkich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dostępna przestrzeń - sale, biblioteki, świetlice, jadalnie, łazienki, bezpieczne place zabaw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dostępne podręczniki/materiały dydaktyczne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komputery i urządzenia medialne </a:t>
            </a:r>
          </a:p>
          <a:p>
            <a:endParaRPr lang="pl-PL" sz="21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100" dirty="0">
                <a:latin typeface="+mn-lt"/>
              </a:rPr>
              <a:t>kompetencje nauczycieli - obszary tematyczne, które powinny być brane pod uwagę w ramach doskonalenia kompetencji pedagogów: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stereotypy i uprzedzenia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komunikacja oraz strategie nauczania dzieci i młodzieży z niepełnosprawnościami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doświadczenie konsekwencji związanych z niepełnosprawnością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latin typeface="+mn-lt"/>
              </a:rPr>
              <a:t>wspierające nowoczesne technologie</a:t>
            </a: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9EFD7E81-3367-4EC7-ADEF-07AB73860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820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65F701-04A9-406F-9FF9-863AA6E52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Dla osiągnięcia środowiska sprzyjającego włączeniu osób z niepełnosprawnościami wnioskodawca winien uwzględnić zapisy </a:t>
            </a:r>
            <a:r>
              <a:rPr lang="pl-PL" sz="2000" i="1" dirty="0"/>
              <a:t>Standardu edukacyjnego</a:t>
            </a:r>
            <a:r>
              <a:rPr lang="pl-PL" sz="2000" dirty="0"/>
              <a:t>, który zwraca uwagę na to, iż w każdej placówce edukacyjnej mogą pojawić się dzieci/uczniowie/pracownicy lub odwiedzający z niepełnosprawnością, co należy uwzględnić w projekcie poprzez np.: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- organizowanie przestrzeni, która uwzględni potrzeby dzieci/uczniów, jak również charakter prowadzonych zajęć (np. dywany, wykładziny trwale przymocowane do podłoża, łagodne oświetlenie, które nie migocze i nie generuje hałasu);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- dostosowania wyposażenia klas i innych </a:t>
            </a:r>
            <a:r>
              <a:rPr lang="pl-PL" sz="2000" dirty="0" err="1"/>
              <a:t>sal</a:t>
            </a:r>
            <a:r>
              <a:rPr lang="pl-PL" sz="2000" dirty="0"/>
              <a:t> edukacyjnych do potrzeb osób z niepełnosprawnościami ( stoliki umożliwiające podjechanie wózkiem, meble z regulowaną wysokością, jednobarwne matowe kolory blatów).</a:t>
            </a:r>
          </a:p>
          <a:p>
            <a:endParaRPr lang="pl-PL" sz="16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78DAA92-F4FB-424B-BEDD-EEF525C01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08B1071D-B0AE-4077-9C0D-69AA3111D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37812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EC33692D-7621-4D88-9E42-4EC50B4B7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2539E9D5-BC16-41CB-8B1D-CE913CE12D40}"/>
              </a:ext>
            </a:extLst>
          </p:cNvPr>
          <p:cNvSpPr txBox="1"/>
          <p:nvPr/>
        </p:nvSpPr>
        <p:spPr>
          <a:xfrm>
            <a:off x="683568" y="1052736"/>
            <a:ext cx="7488832" cy="527925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800" dirty="0">
                <a:latin typeface="+mn-lt"/>
              </a:rPr>
              <a:t>Standard </a:t>
            </a:r>
            <a:r>
              <a:rPr lang="pl-PL" sz="2800" dirty="0" err="1">
                <a:latin typeface="+mn-lt"/>
              </a:rPr>
              <a:t>informacyjno</a:t>
            </a:r>
            <a:r>
              <a:rPr lang="pl-PL" sz="2800" dirty="0">
                <a:latin typeface="+mn-lt"/>
              </a:rPr>
              <a:t> – promocyjny</a:t>
            </a:r>
          </a:p>
          <a:p>
            <a:endParaRPr lang="pl-PL" sz="2100" u="sng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zawiera wymogi pozwalające na udział, zrozumienie i komunikowanie się osób z niepełnosprawnościami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dotyczy wydarzeń, materiałów oraz kampanii medialnych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komunikacja z uczestnikami jest możliwa przez co najmniej dwa kanały komunikacji (mowa, tekst, miganie itp.)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materiały z wydarzenia są możliwe do pozyskania dla uczestników w postaci dostępnego pliku </a:t>
            </a:r>
          </a:p>
          <a:p>
            <a:endParaRPr lang="pl-PL" sz="200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filmy i multimedia wyświetlane podczas wydarzenia zawierają </a:t>
            </a:r>
            <a:r>
              <a:rPr lang="pl-PL" sz="2000" dirty="0" err="1">
                <a:latin typeface="+mn-lt"/>
              </a:rPr>
              <a:t>audiodeskrypcję</a:t>
            </a:r>
            <a:r>
              <a:rPr lang="pl-PL" sz="2000" dirty="0">
                <a:latin typeface="+mn-lt"/>
              </a:rPr>
              <a:t> (tam, gdzie to uzasadnione) </a:t>
            </a:r>
          </a:p>
          <a:p>
            <a:endParaRPr lang="pl-PL" b="1" dirty="0"/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3C56D23F-53CA-410E-AC88-72D65F4F2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5000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716031-B074-49FB-BAF1-7A1B2A22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/>
              <a:t>Wnioskodawca jest zobowiązany do:</a:t>
            </a:r>
          </a:p>
          <a:p>
            <a:pPr marL="0" indent="0">
              <a:buNone/>
            </a:pPr>
            <a:endParaRPr lang="pl-PL" sz="1800" b="1" dirty="0"/>
          </a:p>
          <a:p>
            <a:r>
              <a:rPr lang="pl-PL" sz="1800" dirty="0"/>
              <a:t>zapewnienia pętli indukcyjnej i usługi tłumacza na język migowy</a:t>
            </a:r>
          </a:p>
          <a:p>
            <a:r>
              <a:rPr lang="pl-PL" sz="1800" dirty="0"/>
              <a:t>zapewnienia dla osoby z niepełnosprawnością wsparcia asystenta</a:t>
            </a:r>
          </a:p>
          <a:p>
            <a:r>
              <a:rPr lang="pl-PL" sz="1800" dirty="0"/>
              <a:t>zapewnienia w zakresie materiałów informacyjnych dotyczących miejsca realizacji projektu/wsparcia: co najmniej dwóch kanałów kontaktu z organizatorem (wzrok i słuch), mapy i sposobu dojazdu, dostępności parkingu w tym miejsc postojowych dla osób z niepełnosprawnościami, informacji dotyczących dostępności miejsca (budynku), w którym ma się odbyć wydarzenie.</a:t>
            </a:r>
          </a:p>
          <a:p>
            <a:r>
              <a:rPr lang="pl-PL" sz="1800" dirty="0"/>
              <a:t>organizacji wydarzeń o charakterze informacyjno-promocyjnym w miejscach, w których wejście do budynku jest na poziomie terenu wokół budynku, a jeśli w budynku są schody to jest także winda, podjazd, platforma </a:t>
            </a:r>
            <a:r>
              <a:rPr lang="pl-PL" sz="1800" dirty="0" err="1"/>
              <a:t>przyschodowa</a:t>
            </a:r>
            <a:r>
              <a:rPr lang="pl-PL" sz="1800" dirty="0"/>
              <a:t> lub wózek schodowy ręczny i przeszkolony w jego obsłudze personel; na kondygnacjach dostępnych dla osób z niepełnosprawnością znajdują się przystosowane toalety i o ile to możliwe na korytarzach nie ma wystających gablot i innych elementów które mogą przeszkadzać w poruszaniu się.</a:t>
            </a:r>
          </a:p>
          <a:p>
            <a:endParaRPr 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351F50B-8A66-4E5F-9E8E-9F22002D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127CF1D5-8B1D-4370-9749-5E9E282BD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517331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F7BEEC1D-C795-4EAC-A76E-0A50FCF5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16</a:t>
            </a:fld>
            <a:endParaRPr lang="pl-PL" altLang="pl-PL"/>
          </a:p>
        </p:txBody>
      </p:sp>
      <p:pic>
        <p:nvPicPr>
          <p:cNvPr id="3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7AC90F9F-08A6-4BB4-8D38-04E9D9655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536FD3B2-58FA-46DF-A1E5-D52FF03405D8}"/>
              </a:ext>
            </a:extLst>
          </p:cNvPr>
          <p:cNvSpPr txBox="1"/>
          <p:nvPr/>
        </p:nvSpPr>
        <p:spPr>
          <a:xfrm>
            <a:off x="611560" y="980728"/>
            <a:ext cx="7776864" cy="48965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2800" dirty="0">
                <a:latin typeface="+mn-lt"/>
              </a:rPr>
              <a:t>Standard architektoniczny</a:t>
            </a:r>
          </a:p>
          <a:p>
            <a:endParaRPr lang="pl-PL" dirty="0">
              <a:latin typeface="+mn-lt"/>
            </a:endParaRPr>
          </a:p>
          <a:p>
            <a:r>
              <a:rPr lang="pl-PL" sz="2000" dirty="0">
                <a:latin typeface="+mn-lt"/>
              </a:rPr>
              <a:t>Szczegółowe zalecenia dla budynków, miejsc organizacji projektu czy stanowisk postojowych dla samochodów osób z niepełnosprawnościami zostały ujęte w </a:t>
            </a:r>
            <a:r>
              <a:rPr lang="pl-PL" sz="2000" i="1" dirty="0">
                <a:latin typeface="+mn-lt"/>
              </a:rPr>
              <a:t>Standardzie architektonicznym</a:t>
            </a:r>
            <a:r>
              <a:rPr lang="pl-PL" sz="2000" dirty="0">
                <a:latin typeface="+mn-lt"/>
              </a:rPr>
              <a:t>, i tak np. :</a:t>
            </a:r>
          </a:p>
          <a:p>
            <a:endParaRPr lang="pl-PL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 przypadku parkingów o nawierzchni ażurowej stanowiska postojowe dla osób z niepełnosprawnościami mają nawierzchnię pełną (bez otworów) lub należy przewidzieć po obu stronach miejsca parkingowego pasy wyłożone nawierzchnią pełną o szerokości 1 m;</a:t>
            </a:r>
          </a:p>
          <a:p>
            <a:endParaRPr lang="pl-PL" sz="20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wokół głównego wejścia zapewniona jest swoboda poruszania się osobom z niepełnosprawnościami, tzn. miejsce na pole manewru przed i po wejściu ma wymiary co najmniej 150 cm x 150 cm;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6986951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734D84-95B5-4935-AD7A-63AF0FC30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pl-PL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drzwi dźwigu osobowego oraz ich obramowanie powinny być oznakowane w sposób kontrastowy w stosunku do otoczenia. Na drodze dojścia do dźwigu należy zastosować system nawierzchniowych oznaczeń fakturowych prowadzący do panelu przywoławczego;</a:t>
            </a:r>
          </a:p>
          <a:p>
            <a:pPr marL="0" indent="0">
              <a:buNone/>
            </a:pPr>
            <a:endParaRPr lang="pl-P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pl-PL" sz="2000" dirty="0"/>
              <a:t>w przypadku aranżacji i zagospodarowywania przestrzeni, po której mogą poruszać się osoby z niepełnosprawnościami konieczne jest wprowadzenie elementów ułatwiających samodzielną orientację, poruszanie się oraz znalezienie drogi do celu, do których należy zaliczyć co najmniej: projektowanie systemu identyfikacji wizualnej (oznaczenia, piktogramy), uwzględniającego możliwe ograniczenia użytkowników.</a:t>
            </a:r>
          </a:p>
          <a:p>
            <a:endParaRPr lang="pl-PL" sz="18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73B16F85-BADD-4047-95E2-3EF114A9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4F0273A3-34A8-455D-BBC8-3AB2EBD94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108670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DB9EEF3-F5DA-4558-A4DD-3D5DE730B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/>
              <a:t>Standard transportowy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800" dirty="0"/>
              <a:t>Kolej: </a:t>
            </a:r>
          </a:p>
          <a:p>
            <a:r>
              <a:rPr lang="pl-PL" sz="1800" dirty="0"/>
              <a:t>Drzwi, toalety, przejścia, sygnalizacja </a:t>
            </a:r>
          </a:p>
          <a:p>
            <a:endParaRPr lang="pl-PL" sz="1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800" dirty="0"/>
              <a:t>Transport publiczny miejski: </a:t>
            </a:r>
          </a:p>
          <a:p>
            <a:r>
              <a:rPr lang="pl-PL" sz="1800" dirty="0"/>
              <a:t>Drzwi, kasowniki, sygnalizacja, zatoki, perony i wagony metra </a:t>
            </a:r>
          </a:p>
          <a:p>
            <a:endParaRPr lang="pl-PL" sz="1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1800" dirty="0"/>
              <a:t>Infrastruktura transportowa: </a:t>
            </a:r>
          </a:p>
          <a:p>
            <a:r>
              <a:rPr lang="pl-PL" sz="1800" dirty="0"/>
              <a:t>Dworce, przystanki, zajezdnie, chodniki, przejścia, parkingi 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Jest to standard skierowany  przede wszystkim do projektów wdrażanych w ramach EFRR. Obliguje on wnioskodawców do zachowania dostępności w obszarze infrastruktury komunikacji publicznej, infrastruktury transportu kolejowego oraz taboru miejskiego. Wykazany obszar winien być dostosowany do potrzeb osób z niepełnosprawnościami oraz o ograniczonej możliwości poruszania się.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40B9E20C-C7AF-484C-BD05-7AA1F8E7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pic>
        <p:nvPicPr>
          <p:cNvPr id="5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6F6F9FE6-3CDD-43E0-81CB-B654DE070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4262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261FDE8E-6A93-4756-B1CA-83981FFD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5754EC85-893E-4CB0-9831-22BDAA4C61C3}"/>
              </a:ext>
            </a:extLst>
          </p:cNvPr>
          <p:cNvSpPr txBox="1"/>
          <p:nvPr/>
        </p:nvSpPr>
        <p:spPr>
          <a:xfrm>
            <a:off x="611560" y="908720"/>
            <a:ext cx="7992888" cy="554461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algn="ctr" eaLnBrk="1" hangingPunct="1">
              <a:lnSpc>
                <a:spcPct val="150000"/>
              </a:lnSpc>
            </a:pPr>
            <a:r>
              <a:rPr lang="pl-PL" sz="3000" dirty="0">
                <a:latin typeface="+mn-lt"/>
                <a:ea typeface="Times New Roman" pitchFamily="18" charset="0"/>
                <a:cs typeface="Arial" pitchFamily="34" charset="0"/>
              </a:rPr>
              <a:t>Standard cyfrowy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Strony internetowe WCAG 2.0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Aplikacje desktopowe/mobilne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Dokumenty elektroniczne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Multimedia (aplikacje, video, gry)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ogólnego przeznaczenia (komputery, tablety, telefony…)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Sprzęt informatyczny szczególnego przeznaczenia (biletomaty, </a:t>
            </a:r>
            <a:r>
              <a:rPr lang="pl-PL" sz="2000" dirty="0" err="1">
                <a:latin typeface="+mn-lt"/>
              </a:rPr>
              <a:t>infomaty</a:t>
            </a:r>
            <a:r>
              <a:rPr lang="pl-PL" sz="2000" dirty="0">
                <a:latin typeface="+mn-lt"/>
              </a:rPr>
              <a:t>, nawigatory…) </a:t>
            </a:r>
          </a:p>
          <a:p>
            <a:endParaRPr lang="pl-PL" sz="2000" dirty="0">
              <a:latin typeface="+mn-lt"/>
            </a:endParaRPr>
          </a:p>
          <a:p>
            <a:pPr eaLnBrk="1" hangingPunct="1">
              <a:lnSpc>
                <a:spcPct val="110000"/>
              </a:lnSpc>
            </a:pPr>
            <a:r>
              <a:rPr lang="pl-PL" sz="1900" dirty="0">
                <a:latin typeface="+mn-lt"/>
              </a:rPr>
              <a:t>Wszystkie zasoby cyfrowe (w tym serwisy internetowe, aplikacje desktopowe/mobilne, dokumenty elektroniczne, multimedia, sprzęt informatyczny ogólnego oraz szczególnego przeznaczenia), które będą tworzone w ramach projektów  muszą spełniać kryteria dostępności opisane w </a:t>
            </a:r>
            <a:r>
              <a:rPr lang="pl-PL" sz="1900" i="1" dirty="0">
                <a:latin typeface="+mn-lt"/>
              </a:rPr>
              <a:t>Standardzie cyfrowym</a:t>
            </a:r>
            <a:r>
              <a:rPr lang="pl-PL" sz="1900" dirty="0">
                <a:latin typeface="+mn-lt"/>
              </a:rPr>
              <a:t>. Zastosowanie niniejszych standardów pozwoli na  wygodne, intuicyjne korzystanie z  tych zasobów osobom z różnymi rodzajami niepełnosprawności.</a:t>
            </a:r>
          </a:p>
          <a:p>
            <a:pPr eaLnBrk="1" hangingPunct="1">
              <a:lnSpc>
                <a:spcPct val="150000"/>
              </a:lnSpc>
            </a:pPr>
            <a:endParaRPr lang="pl-PL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4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24E23E4B-57AB-400B-B25B-2E95A2165F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30084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406010" y="980728"/>
            <a:ext cx="8054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n-lt"/>
              </a:rPr>
              <a:t>Najważniejsze</a:t>
            </a:r>
            <a:r>
              <a:rPr lang="pl-PL" sz="2800" b="1" dirty="0">
                <a:latin typeface="+mn-lt"/>
              </a:rPr>
              <a:t> </a:t>
            </a:r>
            <a:r>
              <a:rPr lang="pl-PL" sz="2800" dirty="0">
                <a:latin typeface="+mn-lt"/>
              </a:rPr>
              <a:t>regulacje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9512" y="-82260519"/>
            <a:ext cx="7848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l-PL" b="1" i="1" u="sng" dirty="0">
              <a:latin typeface="+mn-lt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b="1" dirty="0">
              <a:latin typeface="+mn-lt"/>
              <a:cs typeface="Arial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b="1" dirty="0">
              <a:latin typeface="+mn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95536" y="1844824"/>
            <a:ext cx="8424936" cy="4824536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1303/2013 – art. 7</a:t>
            </a:r>
          </a:p>
          <a:p>
            <a:pPr marL="273050">
              <a:tabLst>
                <a:tab pos="273050" algn="l"/>
              </a:tabLst>
            </a:pPr>
            <a:r>
              <a:rPr lang="pl-PL" sz="2100" i="1" dirty="0">
                <a:latin typeface="+mn-lt"/>
              </a:rPr>
              <a:t>„</a:t>
            </a:r>
            <a:r>
              <a:rPr lang="pl-PL" sz="2100" dirty="0">
                <a:latin typeface="+mn-lt"/>
              </a:rPr>
              <a:t>Państwa członkowskie i Komisja podejmują odpowiednie kroki w celu zapobiegania wszelkim formom dyskryminacji ze względu na płeć, rasę lub pochodzenie etniczne, religię lub światopogląd, niepełnosprawność, wiek lub orientację seksualną podczas przygotowania i wdrażania programów. W procesie przygotowywania i wdrażania programów należy w szczególności wziąć pod uwagę zapewnienie dostępności dla osób z niepełnosprawnościami”.</a:t>
            </a:r>
          </a:p>
          <a:p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Rozporządzenie PE i Rady 1304/2013 – art. 8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sz="2100" b="1" dirty="0">
              <a:latin typeface="+mn-lt"/>
              <a:cs typeface="Arial" charset="0"/>
            </a:endParaRPr>
          </a:p>
          <a:p>
            <a:pPr marL="273050" indent="-273050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Konwencja ONZ o prawach osób niepełnosprawnych </a:t>
            </a:r>
            <a:r>
              <a:rPr lang="pl-PL" altLang="pl-PL" sz="2100" dirty="0">
                <a:latin typeface="+mn-lt"/>
                <a:cs typeface="Arial" charset="0"/>
              </a:rPr>
              <a:t>- ratyfikowana przez PL w 2012r.</a:t>
            </a:r>
            <a:r>
              <a:rPr lang="pl-PL" altLang="pl-PL" sz="2100" dirty="0">
                <a:latin typeface="+mn-lt"/>
              </a:rPr>
              <a:t> </a:t>
            </a:r>
            <a:r>
              <a:rPr lang="pl-PL" sz="2100" dirty="0">
                <a:latin typeface="+mn-lt"/>
              </a:rPr>
              <a:t>„</a:t>
            </a:r>
            <a:r>
              <a:rPr lang="pl-PL" sz="2100" i="1" dirty="0">
                <a:latin typeface="+mn-lt"/>
              </a:rPr>
              <a:t>Niepełnosprawność powstaje w wyniku interakcji pomiędzy osobami z dysfunkcjami a barierami środowiskowymi i wynikającymi z postaw ludzkich, będącej przeszkodą dla pełnego uczestnictwa osób niepełnosprawnych w życiu społecznym, na równych zasadach z innymi obywatelami”</a:t>
            </a:r>
          </a:p>
          <a:p>
            <a:pPr eaLnBrk="1" hangingPunct="1">
              <a:defRPr/>
            </a:pPr>
            <a:endParaRPr lang="pl-PL" sz="2100" i="1" dirty="0">
              <a:latin typeface="+mn-lt"/>
            </a:endParaRP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Wytyczne</a:t>
            </a:r>
            <a:r>
              <a:rPr lang="pl-PL" altLang="pl-PL" sz="2100" dirty="0">
                <a:latin typeface="+mn-lt"/>
                <a:cs typeface="Arial" charset="0"/>
              </a:rPr>
              <a:t> w zakresie realizacji zasady równości szans i niedyskryminacji, w tym dostępności dla osób z niepełnosprawnościami oraz zasady równości szans kobiet i mężczyzn w ramach funduszy unijnych na lata 2014-2020</a:t>
            </a: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pl-PL" altLang="pl-PL" sz="2100" b="1" dirty="0">
              <a:latin typeface="+mn-lt"/>
              <a:cs typeface="Arial" charset="0"/>
            </a:endParaRPr>
          </a:p>
          <a:p>
            <a:pPr marL="285750" indent="-28575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2100" b="1" dirty="0">
                <a:latin typeface="+mn-lt"/>
                <a:cs typeface="Arial" charset="0"/>
              </a:rPr>
              <a:t>Poradnik </a:t>
            </a:r>
            <a:r>
              <a:rPr lang="pl-PL" altLang="pl-PL" sz="2100" dirty="0">
                <a:latin typeface="+mn-lt"/>
                <a:cs typeface="Arial" charset="0"/>
              </a:rPr>
              <a:t>- realizacja zasady równości szans i niedyskryminacji, w tym dostępności dla osób z </a:t>
            </a:r>
            <a:r>
              <a:rPr lang="pl-PL" altLang="pl-PL" sz="2100" dirty="0" err="1">
                <a:latin typeface="+mn-lt"/>
                <a:cs typeface="Arial" charset="0"/>
              </a:rPr>
              <a:t>niepełnosprawnościami</a:t>
            </a:r>
            <a:r>
              <a:rPr lang="pl-PL" altLang="pl-PL" sz="2100" dirty="0">
                <a:latin typeface="+mn-lt"/>
                <a:cs typeface="Arial" charset="0"/>
              </a:rPr>
              <a:t>. </a:t>
            </a: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49574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10002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7B92E64-9EDA-4BD3-920B-CB2BAD0E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br>
              <a:rPr lang="pl-PL" sz="1800" dirty="0"/>
            </a:br>
            <a:r>
              <a:rPr lang="pl-PL" sz="2000" dirty="0"/>
              <a:t>Przykładowe zapisy </a:t>
            </a:r>
            <a:r>
              <a:rPr lang="pl-PL" sz="2000" i="1" dirty="0"/>
              <a:t>Standardu cyfrowego</a:t>
            </a:r>
            <a:r>
              <a:rPr lang="pl-PL" sz="2000" dirty="0"/>
              <a:t> obowiązujące wnioskodawcę:</a:t>
            </a:r>
            <a:br>
              <a:rPr lang="pl-PL" sz="2000" dirty="0"/>
            </a:br>
            <a:br>
              <a:rPr lang="pl-PL" sz="2000" dirty="0"/>
            </a:br>
            <a:r>
              <a:rPr lang="pl-PL" sz="2000" dirty="0"/>
              <a:t>- treści nietekstowe, takie jak zdjęcia, rysunki, schematy (…) muszą posiadać tekst alternatywny, który zawiera wszystkie istotne dla użytkownika informacje np. dane widoczne w wykresie czy opis okolicy widocznej na zdjęciu;</a:t>
            </a:r>
          </a:p>
          <a:p>
            <a:pPr marL="0" indent="0">
              <a:buNone/>
            </a:pPr>
            <a:r>
              <a:rPr lang="pl-PL" sz="2000" dirty="0"/>
              <a:t>- umieszczone nagrania dźwiękowe (przemówienia, wywiady) muszą być uzupełnione o plik tekstowy zawierający te same informacje wraz z informacjami o istotnych dźwiękach takich jak oklaski, śmiech, odgłosy tła;</a:t>
            </a:r>
          </a:p>
          <a:p>
            <a:pPr marL="0" indent="0">
              <a:buNone/>
            </a:pPr>
            <a:r>
              <a:rPr lang="pl-PL" sz="2000" dirty="0"/>
              <a:t>- kolor nie jest wykorzystywany jako jedyny wizualny sposób przekazywania szczególnych informacji. Muszą być one udostępnione także w inny sposób na przykład w treści tekstowej. Przykładowo błędnie wypełnione pole w formularzu nie może być oznaczony jedynie kolorem czerwonym lecz przy takim polu należy umieścić tekstowy komunikat o błędzie.</a:t>
            </a:r>
          </a:p>
          <a:p>
            <a:endParaRPr lang="pl-PL" sz="1400" dirty="0"/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A4044923-C7C3-4BC7-8476-4AB4354C9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20</a:t>
            </a:fld>
            <a:endParaRPr lang="pl-PL" altLang="pl-PL"/>
          </a:p>
        </p:txBody>
      </p:sp>
      <p:pic>
        <p:nvPicPr>
          <p:cNvPr id="6" name="Picture 2" descr="C:\Users\kpasik\AppData\Local\Microsoft\Windows\Temporary Internet Files\Content.Outlook\HFTRD3GG\FE_PR-DS-UE_EFS-poziom-PL-kolor.png">
            <a:extLst>
              <a:ext uri="{FF2B5EF4-FFF2-40B4-BE49-F238E27FC236}">
                <a16:creationId xmlns:a16="http://schemas.microsoft.com/office/drawing/2014/main" id="{19F9FA8C-71C3-494D-9FA7-BCF31E7DD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90875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21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699792" y="1340768"/>
            <a:ext cx="3096344" cy="7200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251520" y="103357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pl-PL" sz="2800" dirty="0">
                <a:solidFill>
                  <a:srgbClr val="000000"/>
                </a:solidFill>
                <a:latin typeface="+mj-lt"/>
                <a:ea typeface="Calibri" pitchFamily="34" charset="0"/>
                <a:cs typeface="Arial" pitchFamily="34" charset="0"/>
              </a:rPr>
              <a:t>Mechanizm racjonalnych usprawnień</a:t>
            </a:r>
            <a:endParaRPr lang="pl-PL" sz="2800" dirty="0">
              <a:latin typeface="+mj-lt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83568" y="2636913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  <a:p>
            <a:pPr lvl="0" algn="just"/>
            <a:endParaRPr lang="pl-PL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39552" y="2080012"/>
            <a:ext cx="8064896" cy="358123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To konieczne i odpowiednie zmiany oraz dostosowania, w celu zapewnienia możliwości korzystania (dostępności) dla osób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z niepełnosprawnościami z wszelkich praw człowieka </a:t>
            </a:r>
            <a:b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i podstawowych wolności.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sz="2400" b="1" dirty="0"/>
              <a:t>Mechanizm racjonalnych usprawnień </a:t>
            </a:r>
          </a:p>
          <a:p>
            <a:pPr algn="ctr"/>
            <a:r>
              <a:rPr lang="pl-PL" sz="2400" b="1" dirty="0"/>
              <a:t> pojawia się na etapie realizacji projektu</a:t>
            </a:r>
          </a:p>
          <a:p>
            <a:pPr eaLnBrk="1" hangingPunct="1">
              <a:lnSpc>
                <a:spcPct val="150000"/>
              </a:lnSpc>
              <a:buClr>
                <a:schemeClr val="tx1"/>
              </a:buClr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l-PL" b="1" dirty="0"/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517444" y="980729"/>
            <a:ext cx="8197668" cy="493522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altLang="pl-PL" dirty="0">
                <a:latin typeface="Calibri" panose="020F0502020204030204" pitchFamily="34" charset="0"/>
              </a:rPr>
              <a:t>Możliwość finansowania specyficznych usług nieprzewidzianych z góry we wniosku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o dofinansowanie projektu, lecz uruchamianych wraz z pojawieniem się w projekcie </a:t>
            </a:r>
            <a:br>
              <a:rPr lang="pl-PL" altLang="pl-PL" dirty="0">
                <a:latin typeface="Calibri" panose="020F0502020204030204" pitchFamily="34" charset="0"/>
              </a:rPr>
            </a:br>
            <a:r>
              <a:rPr lang="pl-PL" altLang="pl-PL" dirty="0">
                <a:latin typeface="Calibri" panose="020F0502020204030204" pitchFamily="34" charset="0"/>
              </a:rPr>
              <a:t>(w charakterze uczestnika lub personelu) osoby z niepełnosprawnością.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latin typeface="Calibri" panose="020F0502020204030204" pitchFamily="34" charset="0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Wnioskodawca może skorzystać z przesunięcia środków w budżecie lub wnioskować </a:t>
            </a:r>
            <a:b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</a:br>
            <a:r>
              <a:rPr lang="pl-PL" dirty="0">
                <a:latin typeface="+mn-lt"/>
                <a:ea typeface="Times New Roman"/>
                <a:cs typeface="Calibri" panose="020F0502020204030204" pitchFamily="34" charset="0"/>
              </a:rPr>
              <a:t>o zwiększenie wartości projektu. Maksymalny koszt mechanizmu racjonalnych usprawnień na jedną osobę w projekcie wynosi 12 000 złotych</a:t>
            </a:r>
            <a:r>
              <a:rPr lang="pl-PL" dirty="0">
                <a:latin typeface="+mn-lt"/>
                <a:ea typeface="Times New Roman"/>
              </a:rPr>
              <a:t> brutto.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latin typeface="+mn-lt"/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  <a:ea typeface="Times New Roman"/>
              </a:rPr>
              <a:t>Koszty te muszą być pokrywane z puli  środków w ramach kosztów bezpośrednich</a:t>
            </a:r>
            <a:r>
              <a:rPr lang="pl-PL" dirty="0">
                <a:ea typeface="Times New Roman"/>
              </a:rPr>
              <a:t>. </a:t>
            </a:r>
          </a:p>
          <a:p>
            <a:pPr eaLnBrk="1" hangingPunct="1">
              <a:lnSpc>
                <a:spcPct val="150000"/>
              </a:lnSpc>
              <a:defRPr/>
            </a:pPr>
            <a:endParaRPr lang="pl-PL" dirty="0">
              <a:ea typeface="Times New Roman"/>
            </a:endParaRP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l-PL" dirty="0">
                <a:latin typeface="+mn-lt"/>
              </a:rPr>
              <a:t>Ponosząc</a:t>
            </a:r>
            <a:r>
              <a:rPr lang="pl-PL" dirty="0">
                <a:latin typeface="+mn-lt"/>
                <a:ea typeface="Calibri" pitchFamily="34" charset="0"/>
                <a:cs typeface="Times New Roman" pitchFamily="18" charset="0"/>
              </a:rPr>
              <a:t> wydatki na mechanizm racjonalnych usprawnień, beneficjent jest zobowiązany do uzasadnienia konieczności poniesienia takich kosztów z zastosowaniem najbardziej efektywnego dla danego przypadku sposobu.</a:t>
            </a:r>
            <a:endParaRPr lang="pl-PL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pic>
        <p:nvPicPr>
          <p:cNvPr id="9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5303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618092" y="1015634"/>
            <a:ext cx="78423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ogólnodostępne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754878"/>
            <a:ext cx="8280920" cy="49144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W projektach ogólnodostępnych, w przypadku wystąpienia potrzeby sfinansowania kosztów wynikających z posiadanych niepełnosprawności przez uczestników (lub personel) projektu, wnioskodawca korzysta z przesunięcia środków w projekcie lub wnioskuje o zwiększenie wartości projektu w ramach skorzystania z mechanizm racjonalnych usprawnień. </a:t>
            </a:r>
          </a:p>
          <a:p>
            <a:pPr>
              <a:lnSpc>
                <a:spcPct val="150000"/>
              </a:lnSpc>
            </a:pPr>
            <a:endParaRPr lang="pl-PL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dirty="0">
                <a:latin typeface="+mn-lt"/>
              </a:rPr>
              <a:t>Co istotne, wnioskodawca w projektach ogólnodostępnych nie powinien zakładać,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że w projekcie nie wystąpi udział osób z niepełnosprawnością. Ale taż nie powinien zakładać osiągnięcia określonych celów dla osób z niepełnosprawnością ani planować określonych wydatków na te cele w budżecie, gdyż de facto nie wie czy ta grupa uczestników rzeczywiście pojawi się w projekcie. </a:t>
            </a: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9021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107504" y="119675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Projekty dedykowane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1560" y="1988840"/>
            <a:ext cx="8136904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wyłącznie na osoby z </a:t>
            </a:r>
            <a:r>
              <a:rPr lang="pl-PL" dirty="0" err="1">
                <a:latin typeface="+mn-lt"/>
              </a:rPr>
              <a:t>niepełnoprawnościami</a:t>
            </a:r>
            <a:r>
              <a:rPr lang="pl-PL" dirty="0">
                <a:latin typeface="+mn-lt"/>
              </a:rPr>
              <a:t>  lub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pl-PL" dirty="0">
                <a:latin typeface="+mn-lt"/>
              </a:rPr>
              <a:t>w których założono określony % udziału osób z niepełnosprawnościami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rozpoznanymi potrzebami. </a:t>
            </a:r>
          </a:p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755576" y="2170411"/>
            <a:ext cx="720080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</a:pPr>
            <a:r>
              <a:rPr lang="pl-PL" dirty="0">
                <a:solidFill>
                  <a:prstClr val="black"/>
                </a:solidFill>
                <a:latin typeface="Calibri"/>
              </a:rPr>
              <a:t>Projekty skierowane: </a:t>
            </a: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060242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25</a:t>
            </a:fld>
            <a:endParaRPr lang="pl-PL" alt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1340768"/>
            <a:ext cx="8568952" cy="324036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7" name="Prostokąt 6"/>
          <p:cNvSpPr/>
          <p:nvPr/>
        </p:nvSpPr>
        <p:spPr>
          <a:xfrm>
            <a:off x="683568" y="1052736"/>
            <a:ext cx="80032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W projekcie dedykowanym wnioskodawca ma możliwość uwzględnienia wydatków na zapewnienie dostępności (np. montaż platformy) czy dostosowanie projektu już na etapie sporządzania wniosku o dofinansowanie. Wówczas limit 12 tys. zł. na uczestnika nie obowiązuje, gdyż nie jest to mechanizm racjonalnych usprawnień,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a zaprojektowanie wsparcia na zasadzie uniwersalnego projektowania czyli w oparciu o Standardy dostępności. 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dirty="0">
                <a:latin typeface="+mn-lt"/>
              </a:rPr>
              <a:t>Jednocześnie konieczne jest wskazanie w projekcie diagnozy potrzeb danej grupy osób z niepełnosprawnością oraz zaplanowanie działań i wskaźników adekwatnych do skali środków przeznaczonych na </a:t>
            </a:r>
            <a:r>
              <a:rPr lang="pl-PL" dirty="0" err="1">
                <a:latin typeface="+mn-lt"/>
              </a:rPr>
              <a:t>wsparcie</a:t>
            </a:r>
            <a:r>
              <a:rPr lang="pl-PL" dirty="0">
                <a:latin typeface="+mn-lt"/>
              </a:rPr>
              <a:t> bezpośrednie osoby.</a:t>
            </a:r>
          </a:p>
          <a:p>
            <a:endParaRPr lang="pl-PL" dirty="0">
              <a:latin typeface="+mn-lt"/>
            </a:endParaRPr>
          </a:p>
          <a:p>
            <a:endParaRPr lang="pl-PL" dirty="0">
              <a:latin typeface="+mn-lt"/>
            </a:endParaRPr>
          </a:p>
          <a:p>
            <a:r>
              <a:rPr lang="pl-PL" b="1" dirty="0">
                <a:latin typeface="+mn-lt"/>
              </a:rPr>
              <a:t>Jednakże w projekcie dedykowanym, którego założenia przygotowano na zasadzie uniwersalnego projektowania możliwe jest wykorzystanie mechanizmu racjonalnych usprawnień </a:t>
            </a:r>
            <a:r>
              <a:rPr lang="pl-PL" dirty="0">
                <a:latin typeface="+mn-lt"/>
              </a:rPr>
              <a:t>np. gdy w projekcie dedykowanym osobom niesłyszącym, pojawi się uczestnik z dodatkową dysfunkcją - np. z niepełnosprawnością ruchową. </a:t>
            </a:r>
          </a:p>
          <a:p>
            <a:pPr algn="just"/>
            <a:endParaRPr lang="pl-PL" dirty="0">
              <a:latin typeface="+mn-lt"/>
            </a:endParaRPr>
          </a:p>
          <a:p>
            <a:endParaRPr lang="pl-PL" b="1" dirty="0">
              <a:solidFill>
                <a:schemeClr val="accent1"/>
              </a:solidFill>
            </a:endParaRPr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539552" y="1052736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latin typeface="+mj-lt"/>
              </a:rPr>
              <a:t>Neutralność produktów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012160" y="1412776"/>
            <a:ext cx="914400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52936"/>
            <a:ext cx="7560840" cy="33843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10" name="Prostokąt 9"/>
          <p:cNvSpPr/>
          <p:nvPr/>
        </p:nvSpPr>
        <p:spPr>
          <a:xfrm>
            <a:off x="539552" y="1755388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latin typeface="+mn-lt"/>
              </a:rPr>
              <a:t>Neutralność projektu nie istnieje natomiast </a:t>
            </a:r>
            <a:r>
              <a:rPr lang="pl-PL" sz="2000" b="1" dirty="0">
                <a:latin typeface="+mn-lt"/>
              </a:rPr>
              <a:t>neutralność produktu </a:t>
            </a:r>
            <a:r>
              <a:rPr lang="pl-PL" sz="2000" dirty="0">
                <a:latin typeface="+mn-lt"/>
              </a:rPr>
              <a:t>jest sytuacją rzadką oraz wyjątkową ponieważ odbiorcą  każdego z produktów projektu może być osobą z niepełnosprawnością. 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Należy pamiętać, że pomimo iż projekt może nie zakładać bezpośredniej pomocy osobom o różnych potrzebach funkcjonalnych, to jednak trwałe efekty takich projektów będą służyć wszystkim, również osobom z niepełnosprawnościami.</a:t>
            </a:r>
          </a:p>
          <a:p>
            <a:endParaRPr lang="pl-PL" sz="2000" b="1" dirty="0">
              <a:latin typeface="+mn-lt"/>
            </a:endParaRPr>
          </a:p>
          <a:p>
            <a:r>
              <a:rPr lang="pl-PL" sz="2000" dirty="0">
                <a:latin typeface="+mn-lt"/>
              </a:rPr>
              <a:t>Jeżeli jednak Wnioskodawca uznaje, że  </a:t>
            </a:r>
            <a:r>
              <a:rPr lang="pl-PL" sz="2000" b="1" dirty="0">
                <a:latin typeface="+mn-lt"/>
              </a:rPr>
              <a:t>produkty jego projektu </a:t>
            </a:r>
            <a:r>
              <a:rPr lang="pl-PL" sz="2000" dirty="0">
                <a:latin typeface="+mn-lt"/>
              </a:rPr>
              <a:t>mają neutralny wpływ na realizację tej zasady, wówczas musi zostać to  udowodnione (wykazane) w treści wniosku o dofinansowanie.  </a:t>
            </a:r>
          </a:p>
          <a:p>
            <a:r>
              <a:rPr lang="pl-PL" sz="2000" dirty="0">
                <a:latin typeface="+mn-lt"/>
              </a:rPr>
              <a:t>Trzeba wykazać, że nasz produkt nie ma bezpośrednich użytkowników. </a:t>
            </a:r>
            <a:r>
              <a:rPr lang="pl-PL" dirty="0"/>
              <a:t> </a:t>
            </a:r>
            <a:endParaRPr lang="pl-PL" dirty="0">
              <a:latin typeface="+mn-lt"/>
            </a:endParaRPr>
          </a:p>
        </p:txBody>
      </p:sp>
      <p:pic>
        <p:nvPicPr>
          <p:cNvPr id="12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Jeżeli wnioskodawca deklaruje, że jego projekt nie realizuje zasady dostępności dla osób z niepełnosprawnościami tj. deklaruje neutralność produktu względem zasady, wówczas z listy rozwijanej w pkt. 1.20 Typ projektu powinien wybrać opcję:  </a:t>
            </a:r>
          </a:p>
          <a:p>
            <a:pPr>
              <a:lnSpc>
                <a:spcPct val="150000"/>
              </a:lnSpc>
            </a:pPr>
            <a:endParaRPr lang="pl-PL" sz="20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2000" i="1" dirty="0">
                <a:latin typeface="+mn-lt"/>
              </a:rPr>
              <a:t>Projekt, w którym nie stosuje się zasady dostępności dla osób z niepełnosprawnościami.</a:t>
            </a:r>
          </a:p>
          <a:p>
            <a:pPr>
              <a:lnSpc>
                <a:spcPct val="150000"/>
              </a:lnSpc>
            </a:pPr>
            <a:endParaRPr lang="pl-PL" i="1" u="sng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9011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528" y="1052736"/>
            <a:ext cx="8280920" cy="5472608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algn="ctr"/>
            <a:r>
              <a:rPr lang="pl-PL" sz="2100" b="1" dirty="0">
                <a:latin typeface="+mn-lt"/>
              </a:rPr>
              <a:t>Uwaga ważne: Należy zapoznać się z instrukcją wypełniania wniosków!</a:t>
            </a:r>
          </a:p>
          <a:p>
            <a:pPr algn="ctr"/>
            <a:endParaRPr lang="pl-PL" sz="2100" b="1" dirty="0">
              <a:latin typeface="+mn-lt"/>
              <a:cs typeface="Arial" pitchFamily="34" charset="0"/>
            </a:endParaRPr>
          </a:p>
          <a:p>
            <a:pPr algn="ctr"/>
            <a:endParaRPr lang="pl-PL" sz="1900" b="1" dirty="0">
              <a:latin typeface="+mn-lt"/>
              <a:cs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1900" b="1" dirty="0">
                <a:latin typeface="+mn-lt"/>
                <a:cs typeface="Arial" pitchFamily="34" charset="0"/>
              </a:rPr>
              <a:t>We wniosku o dofinansowanie projektu wymaga się wykazania pozytywnego wpływu realizacji projektu na zasadę różności szans i niedyskryminacji, w tym dostępności dla osób z niepełnosprawnościami.</a:t>
            </a:r>
          </a:p>
          <a:p>
            <a:pPr algn="ctr"/>
            <a:endParaRPr lang="pl-PL" sz="1900" u="dbl" dirty="0">
              <a:latin typeface="+mn-lt"/>
            </a:endParaRPr>
          </a:p>
          <a:p>
            <a:pPr algn="ctr"/>
            <a:endParaRPr lang="pl-PL" sz="1900" b="1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każdym projekcie należy wybrać z listy rozwijanej wskaźnik produktu </a:t>
            </a:r>
            <a:r>
              <a:rPr lang="pl-PL" sz="1900" i="1" dirty="0">
                <a:latin typeface="+mn-lt"/>
              </a:rPr>
              <a:t>Liczba projektów, w których sfinansowano koszty racjonalnych usprawnień dla osób </a:t>
            </a:r>
            <a:br>
              <a:rPr lang="pl-PL" sz="1900" i="1" dirty="0">
                <a:latin typeface="+mn-lt"/>
              </a:rPr>
            </a:br>
            <a:r>
              <a:rPr lang="pl-PL" sz="1900" i="1" dirty="0">
                <a:latin typeface="+mn-lt"/>
              </a:rPr>
              <a:t>z niepełnosprawnościami</a:t>
            </a:r>
            <a:r>
              <a:rPr lang="pl-PL" sz="1900" dirty="0">
                <a:latin typeface="+mn-lt"/>
              </a:rPr>
              <a:t>. Wskaźnik ten monitoruje wszystkie projekty tj. projekty ogólnodostępne i projekty dedykowane. Zarówno te projekty, w których na wstępie przewidziano działania usprawniające jak i te, które na etapie wdrażania uruchomiły mechanizm racjonalnych usprawnień.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sz="1900" dirty="0">
                <a:latin typeface="+mn-lt"/>
              </a:rPr>
              <a:t>W </a:t>
            </a:r>
            <a:r>
              <a:rPr lang="pl-PL" sz="1900" b="1" dirty="0">
                <a:latin typeface="+mn-lt"/>
              </a:rPr>
              <a:t>pkt. 3.2 GRUPY DOCELOWE </a:t>
            </a:r>
            <a:r>
              <a:rPr lang="pl-PL" sz="1900" dirty="0">
                <a:latin typeface="+mn-lt"/>
              </a:rPr>
              <a:t>- osoby, które zostaną objęte wsparciem, należy opisać również z punktu widzenia cech istotnych dla zadań przewidzianych do realizacji w ramach projektu, takich jak np. wiek, status zawodowy, wykształcenie, płeć, </a:t>
            </a:r>
            <a:r>
              <a:rPr lang="pl-PL" sz="1900" u="sng" dirty="0">
                <a:latin typeface="+mn-lt"/>
              </a:rPr>
              <a:t>niepełnosprawność</a:t>
            </a:r>
            <a:r>
              <a:rPr lang="pl-PL" sz="1900" dirty="0">
                <a:latin typeface="+mn-lt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pl-PL" sz="19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900" b="1" dirty="0">
                <a:latin typeface="+mn-lt"/>
              </a:rPr>
              <a:t>REKRUTACJA </a:t>
            </a:r>
            <a:r>
              <a:rPr lang="pl-PL" sz="1900" dirty="0">
                <a:latin typeface="+mn-lt"/>
              </a:rPr>
              <a:t>- </a:t>
            </a:r>
            <a:r>
              <a:rPr lang="pl-PL" sz="1900" dirty="0">
                <a:latin typeface="+mn-lt"/>
                <a:ea typeface="Times New Roman" pitchFamily="18" charset="0"/>
                <a:cs typeface="Arial" pitchFamily="34" charset="0"/>
              </a:rPr>
              <a:t>powinna zostać przeprowadzona w sposób umożliwiający wzięcie udziału w tym procesie jak i samym projekcie każdej zainteresowanej osobie.</a:t>
            </a:r>
            <a:r>
              <a:rPr lang="pl-PL" sz="1900" dirty="0">
                <a:latin typeface="+mn-lt"/>
              </a:rPr>
              <a:t> Wiadomości o projekcie powinny być zamieszczane na stronach/portalach internetowych, z których korzystają osoby z niepełnosprawnościami np. www.niepelnosprawni.pl,  www.bezbarier.pl. </a:t>
            </a:r>
            <a:r>
              <a:rPr lang="pl-PL" sz="1900" dirty="0">
                <a:latin typeface="+mn-lt"/>
                <a:hlinkClick r:id="rId3"/>
              </a:rPr>
              <a:t>www.glusitv.pl</a:t>
            </a:r>
            <a:r>
              <a:rPr lang="pl-PL" sz="1900" dirty="0">
                <a:latin typeface="+mn-lt"/>
              </a:rPr>
              <a:t>, www.fundacjavismaior.pl.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124744"/>
            <a:ext cx="8208912" cy="5256584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000" indent="-342000">
              <a:lnSpc>
                <a:spcPct val="110000"/>
              </a:lnSpc>
              <a:buFont typeface="Arial" pitchFamily="34" charset="0"/>
              <a:buChar char="•"/>
            </a:pPr>
            <a:r>
              <a:rPr lang="pl-PL" b="1" dirty="0">
                <a:latin typeface="+mn-lt"/>
              </a:rPr>
              <a:t>ZIDENTYFIKOWANE BARIERY </a:t>
            </a:r>
            <a:r>
              <a:rPr lang="pl-PL" dirty="0">
                <a:latin typeface="+mn-lt"/>
              </a:rPr>
              <a:t>- przy opisie barier należy uwzględniać bariery utrudniające lub uniemożliwiające udział w projekcie osobom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niepełnosprawnościami. 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r>
              <a:rPr lang="pl-PL" dirty="0">
                <a:latin typeface="+mn-lt"/>
              </a:rPr>
              <a:t>Są to w szczególności :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świadomości nt. potrzeb osób z różnymi rodzajami niepełnosprawności (inne potrzeby mają osoby z niepełnosprawnością ruchową, inne osoby niewidome czy niesłyszące, a jeszcze inne osoby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niepełnosprawnością intelektualną),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bariery wynikające z braku dostępności, w szczególności do transportu, przestrzeni publicznej i budynków (np. brak podjazdów, wind, sygnalizacji dźwiękowej dla osób niewidzących itp.), </a:t>
            </a:r>
          </a:p>
          <a:p>
            <a:pPr marL="720000" indent="-4320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</a:rPr>
              <a:t>materiałów dydaktycznych, zasobów cyfrowych (np. strony internetowe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i usługi internetowe m.in. e-learning niedostosowane do potrzeb osób niewidzących i niedowidzących), niektórych środków masowego przekazu przez konkretne grupy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(np. radio dla osób niesłyszących). </a:t>
            </a: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39227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" name="Prostokąt 1"/>
          <p:cNvSpPr/>
          <p:nvPr/>
        </p:nvSpPr>
        <p:spPr>
          <a:xfrm>
            <a:off x="755576" y="1124744"/>
            <a:ext cx="7623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latin typeface="+mj-lt"/>
              </a:rPr>
              <a:t>Definicja osoby z niepełnosprawnością w RPO WD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07504" y="1988840"/>
            <a:ext cx="5112568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11560" y="1628800"/>
            <a:ext cx="7992888" cy="482453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są definiowane w rozumieniu ustawy z dnia 27 sierpnia 1997 r. o rehabilitacji zawodowej i społecznej oraz zatrudnianiu osób niepełnosprawnych (</a:t>
            </a:r>
            <a:r>
              <a:rPr lang="pl-PL" sz="2100" i="1" dirty="0">
                <a:latin typeface="+mn-lt"/>
              </a:rPr>
              <a:t>potwierdzeniem niepełnosprawności jest orzeczenie o niepełnosprawności</a:t>
            </a:r>
            <a:r>
              <a:rPr lang="pl-PL" sz="2100" dirty="0">
                <a:latin typeface="+mn-lt"/>
              </a:rPr>
              <a:t>);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endParaRPr lang="pl-PL" sz="2100" dirty="0">
              <a:latin typeface="+mn-lt"/>
            </a:endParaRPr>
          </a:p>
          <a:p>
            <a:pPr marL="285750" indent="-285750">
              <a:lnSpc>
                <a:spcPct val="160000"/>
              </a:lnSpc>
              <a:buFont typeface="Wingdings" pitchFamily="2" charset="2"/>
              <a:buChar char="v"/>
            </a:pPr>
            <a:r>
              <a:rPr lang="pl-PL" sz="2100" dirty="0">
                <a:latin typeface="+mn-lt"/>
              </a:rPr>
              <a:t>a także osoby z zaburzeniami psychicznymi, w rozumieniu ustawy z dnia 19 sierpnia 1994 r. o ochronie zdrowia psychicznego  (</a:t>
            </a:r>
            <a:r>
              <a:rPr lang="pl-PL" sz="2100" i="1" dirty="0">
                <a:latin typeface="+mn-lt"/>
              </a:rPr>
              <a:t>potwierdzeniem niepełnosprawności jest orzeczenie lub dokument  poświadczający stan zdrowia wydany przez lekarza, tj. orzeczenie o stanie zdrowia lub opinię</a:t>
            </a:r>
            <a:r>
              <a:rPr lang="pl-PL" sz="2100" dirty="0">
                <a:latin typeface="+mn-lt"/>
              </a:rPr>
              <a:t>).</a:t>
            </a:r>
          </a:p>
          <a:p>
            <a:pPr>
              <a:lnSpc>
                <a:spcPct val="160000"/>
              </a:lnSpc>
            </a:pPr>
            <a:endParaRPr lang="pl-PL" sz="1900" dirty="0">
              <a:latin typeface="+mn-lt"/>
            </a:endParaRPr>
          </a:p>
          <a:p>
            <a:pPr algn="ctr">
              <a:lnSpc>
                <a:spcPct val="160000"/>
              </a:lnSpc>
            </a:pPr>
            <a:endParaRPr lang="pl-PL" sz="2100" b="1" dirty="0">
              <a:latin typeface="+mn-lt"/>
            </a:endParaRPr>
          </a:p>
          <a:p>
            <a:pPr lvl="0" algn="ctr" eaLnBrk="1" hangingPunct="1">
              <a:lnSpc>
                <a:spcPct val="160000"/>
              </a:lnSpc>
            </a:pPr>
            <a:r>
              <a:rPr lang="pl-PL" sz="2100" strike="sngStrike" dirty="0">
                <a:latin typeface="+mn-lt"/>
                <a:ea typeface="Calibri" pitchFamily="34" charset="0"/>
                <a:cs typeface="Times New Roman" pitchFamily="18" charset="0"/>
              </a:rPr>
              <a:t>osoby niepełnosprawne </a:t>
            </a:r>
            <a:r>
              <a:rPr lang="pl-PL" sz="2100" dirty="0">
                <a:latin typeface="+mn-lt"/>
                <a:ea typeface="Calibri" pitchFamily="34" charset="0"/>
                <a:cs typeface="Times New Roman" pitchFamily="18" charset="0"/>
              </a:rPr>
              <a:t>   </a:t>
            </a:r>
            <a:r>
              <a:rPr lang="pl-PL" sz="2100" b="1" dirty="0">
                <a:latin typeface="+mn-lt"/>
                <a:ea typeface="Calibri" pitchFamily="34" charset="0"/>
                <a:cs typeface="Times New Roman" pitchFamily="18" charset="0"/>
              </a:rPr>
              <a:t>osoby z niepełnosprawnościami </a:t>
            </a:r>
            <a:endParaRPr lang="pl-PL" sz="21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8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3824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496855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dirty="0">
                <a:latin typeface="+mn-lt"/>
              </a:rPr>
              <a:t>W </a:t>
            </a:r>
            <a:r>
              <a:rPr lang="pl-PL" b="1" dirty="0">
                <a:latin typeface="+mn-lt"/>
              </a:rPr>
              <a:t>pkt. 4.1 ZADANIA </a:t>
            </a:r>
            <a:r>
              <a:rPr lang="pl-PL" dirty="0">
                <a:latin typeface="+mn-lt"/>
              </a:rPr>
              <a:t>– wskazanie w jaki sposób projekt uwzględnia formy wsparcia dla osób 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. Możliwe do realizacji działania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tym zakresie to np. zastosowanie mechanizmu racjonalnych usprawnień. Należy także opisać dostępność produktów projektu, eliminowanie czynników ograniczające dostępność.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 startAt="3"/>
            </a:pPr>
            <a:endParaRPr lang="pl-PL" sz="2400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4.3 POTENCJAŁ WNIOSKODAWCY I PARTNERÓW- </a:t>
            </a:r>
            <a:r>
              <a:rPr lang="pl-PL" dirty="0">
                <a:latin typeface="+mn-lt"/>
              </a:rPr>
              <a:t>w Instrukcji zamieszczono przykłady zapisów odnośnie potencjału i sposobu zarządzania projektem, których wskazanie w treści wniosku może świadczyć o dostępności projektu dla osób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z </a:t>
            </a:r>
            <a:r>
              <a:rPr lang="pl-PL" dirty="0" err="1">
                <a:latin typeface="+mn-lt"/>
              </a:rPr>
              <a:t>niepełnosprawnościami</a:t>
            </a:r>
            <a:r>
              <a:rPr lang="pl-PL" dirty="0"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endParaRPr lang="pl-PL" dirty="0">
              <a:latin typeface="+mn-lt"/>
            </a:endParaRPr>
          </a:p>
          <a:p>
            <a:pPr marL="342900" indent="-342900">
              <a:lnSpc>
                <a:spcPct val="120000"/>
              </a:lnSpc>
              <a:buFont typeface="+mj-lt"/>
              <a:buAutoNum type="arabicPeriod" startAt="3"/>
            </a:pPr>
            <a:r>
              <a:rPr lang="pl-PL" b="1" dirty="0">
                <a:latin typeface="+mn-lt"/>
              </a:rPr>
              <a:t>Pkt. 4.4 DOŚWIADCZENIE WNIOSKODAWCY I PARTNERÓW </a:t>
            </a:r>
            <a:r>
              <a:rPr lang="pl-PL" dirty="0">
                <a:latin typeface="+mn-lt"/>
              </a:rPr>
              <a:t>- o ile to możliwe, 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w tej części wniosku należy wykazać również dotychczasowe doświadczenie wnioskodawcy i partnerów w zakresie realizacji tożsamych działań na rzecz osób z niepełnosprawnością oraz realizacji projektów dostępnych.</a:t>
            </a:r>
          </a:p>
          <a:p>
            <a:pPr>
              <a:lnSpc>
                <a:spcPct val="120000"/>
              </a:lnSpc>
            </a:pP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685400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31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268760"/>
            <a:ext cx="8064896" cy="518457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pl-PL" sz="2300" dirty="0">
                <a:latin typeface="+mn-lt"/>
              </a:rPr>
              <a:t>Ponadto proszę pamiętać, aby uwzględniać zasadę dostępności w procesie zlecania zamówień publicznych – odpowiednie zapisy SIWZ, stosowanie klauzul społecznych promujących m.in. zatrudnienie osób z </a:t>
            </a:r>
            <a:r>
              <a:rPr lang="pl-PL" sz="2300" dirty="0" err="1">
                <a:latin typeface="+mn-lt"/>
              </a:rPr>
              <a:t>niepełnosprawnościami</a:t>
            </a:r>
            <a:r>
              <a:rPr lang="pl-PL" sz="2300" dirty="0">
                <a:latin typeface="+mn-lt"/>
              </a:rPr>
              <a:t>. </a:t>
            </a:r>
          </a:p>
          <a:p>
            <a:pPr>
              <a:lnSpc>
                <a:spcPct val="150000"/>
              </a:lnSpc>
            </a:pPr>
            <a:endParaRPr lang="pl-PL" sz="2300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b="1" dirty="0">
                <a:latin typeface="+mn-lt"/>
              </a:rPr>
              <a:t>klauzuli zastrzeżonej </a:t>
            </a:r>
            <a:r>
              <a:rPr lang="pl-PL" sz="2300" dirty="0">
                <a:latin typeface="+mn-lt"/>
              </a:rPr>
              <a:t>- umożliwiającej zastrzeżenie przez zamawiającego możliwości udziału w postępowaniu o udzielenie zamówienia publicznego wyłącznie dla podmiotów, w których ponad 50% zatrudnionych stanowią osoby z niepełnosprawnościami;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sz="2300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300" b="1" dirty="0">
                <a:latin typeface="+mn-lt"/>
              </a:rPr>
              <a:t>klauzuli zatrudnieniowej </a:t>
            </a:r>
            <a:r>
              <a:rPr lang="pl-PL" sz="2300" dirty="0">
                <a:latin typeface="+mn-lt"/>
              </a:rPr>
              <a:t>- dającej zamawiającemu możliwość nałożenia na wykonawcę wymogu zatrudnienia przy realizacji przedmiotu zamówienia osób znajdujących się w trudnej sytuacji na rynku pracy.</a:t>
            </a: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dirty="0">
              <a:latin typeface="+mn-lt"/>
            </a:endParaRPr>
          </a:p>
          <a:p>
            <a:pPr marL="342000" indent="-342000">
              <a:lnSpc>
                <a:spcPct val="110000"/>
              </a:lnSpc>
            </a:pPr>
            <a:endParaRPr lang="pl-PL" sz="2300" dirty="0">
              <a:latin typeface="+mn-lt"/>
            </a:endParaRPr>
          </a:p>
          <a:p>
            <a:pPr marL="342000" indent="-342000" algn="ctr">
              <a:lnSpc>
                <a:spcPct val="110000"/>
              </a:lnSpc>
            </a:pPr>
            <a:r>
              <a:rPr lang="pl-PL" sz="2300" dirty="0">
                <a:latin typeface="+mn-lt"/>
              </a:rPr>
              <a:t>Szczegółowe informacje w tym przykładowy katalog klauzul społecznych  znajduje się </a:t>
            </a:r>
          </a:p>
          <a:p>
            <a:pPr marL="342000" indent="-342000" algn="ctr">
              <a:lnSpc>
                <a:spcPct val="110000"/>
              </a:lnSpc>
            </a:pPr>
            <a:r>
              <a:rPr lang="pl-PL" sz="2300" dirty="0">
                <a:latin typeface="+mn-lt"/>
              </a:rPr>
              <a:t>w  regulaminie konkursu (dot. usług cateringowych, usług sprzątania, usług poligraficznych, zamówienie materiałów informacyjno-promocyjnych).</a:t>
            </a:r>
          </a:p>
          <a:p>
            <a:pPr algn="just">
              <a:lnSpc>
                <a:spcPct val="150000"/>
              </a:lnSpc>
            </a:pPr>
            <a:endParaRPr lang="pl-PL" sz="2400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32</a:t>
            </a:fld>
            <a:endParaRPr lang="pl-PL" altLang="pl-PL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2798" y="90100"/>
            <a:ext cx="2584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1124744"/>
            <a:ext cx="8280920" cy="54006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lvl="0" algn="ctr" eaLnBrk="1" hangingPunct="1">
              <a:lnSpc>
                <a:spcPct val="110000"/>
              </a:lnSpc>
            </a:pPr>
            <a:r>
              <a:rPr lang="pl-PL" sz="2800" dirty="0">
                <a:latin typeface="+mj-lt"/>
                <a:ea typeface="Times New Roman" pitchFamily="18" charset="0"/>
                <a:cs typeface="Arial" pitchFamily="34" charset="0"/>
              </a:rPr>
              <a:t>W jakich przypadkach projekt nie realizuje zasady dostępności? </a:t>
            </a: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ctr" eaLnBrk="1" hangingPunct="1">
              <a:lnSpc>
                <a:spcPct val="150000"/>
              </a:lnSpc>
            </a:pPr>
            <a:endParaRPr lang="pl-PL" b="1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nie ma żadnych informacji we wniosku o dofinansowanie projektu; 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informacje wskazują, że projekt może dyskryminować, np. niezasadna neutralność produktu poprzez zakładanie, że użytkownikami tego produktu będą wyłącznie osoby z niepełnosprawnością słuchu, niegwarantujące dostępu produktu osobom z niepełnosprawnością sprzężoną; </a:t>
            </a:r>
          </a:p>
          <a:p>
            <a:pPr lvl="0">
              <a:lnSpc>
                <a:spcPct val="15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dirty="0">
                <a:latin typeface="+mn-lt"/>
                <a:ea typeface="Times New Roman" pitchFamily="18" charset="0"/>
                <a:cs typeface="Arial" pitchFamily="34" charset="0"/>
              </a:rPr>
              <a:t>stosowanie ogólnych sformułowań, np. projekt jest zgodny z zasadą równości szans, projekt jest dostępny dla wszystkich; </a:t>
            </a:r>
            <a:endParaRPr lang="pl-PL" dirty="0">
              <a:latin typeface="+mn-lt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89435" y="980728"/>
            <a:ext cx="7848872" cy="5265160"/>
          </a:xfrm>
          <a:prstGeom prst="rect">
            <a:avLst/>
          </a:prstGeom>
          <a:solidFill>
            <a:schemeClr val="bg1"/>
          </a:solidFill>
          <a:ln w="36000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b="1" dirty="0">
              <a:latin typeface="+mn-lt"/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>
                <a:latin typeface="+mn-lt"/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dirty="0">
                <a:latin typeface="+mn-lt"/>
              </a:rPr>
              <a:t>      </a:t>
            </a: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Więcej informacji znajduje się na stronie </a:t>
            </a:r>
            <a:r>
              <a:rPr lang="pl-PL" b="1" i="1" dirty="0">
                <a:latin typeface="+mn-lt"/>
                <a:hlinkClick r:id="rId3"/>
              </a:rPr>
              <a:t>http://rpo.dolnyslask.pl/</a:t>
            </a:r>
            <a:r>
              <a:rPr lang="pl-PL" b="1" i="1" dirty="0">
                <a:latin typeface="+mn-lt"/>
              </a:rPr>
              <a:t> w zakładce Poznaj Fundusze Europejskie bez barier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b="1" i="1" dirty="0">
              <a:latin typeface="+mn-lt"/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Dziękuję za uwagę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Magdalena Danowska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 dirty="0">
                <a:latin typeface="+mn-lt"/>
              </a:rPr>
              <a:t>koordynatorka równości szans i niedyskryminacji osób z niepełnosprawnościami</a:t>
            </a: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400" b="1" i="1" dirty="0">
                <a:latin typeface="+mn-lt"/>
              </a:rPr>
              <a:t>magdalena.danowska@dolnyslask.pl</a:t>
            </a:r>
            <a:endParaRPr lang="pl-PL" sz="1400" dirty="0"/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46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124744"/>
            <a:ext cx="7920880" cy="5472608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algn="ctr">
              <a:lnSpc>
                <a:spcPct val="120000"/>
              </a:lnSpc>
            </a:pPr>
            <a:r>
              <a:rPr lang="pl-PL" sz="3600" dirty="0">
                <a:latin typeface="+mj-lt"/>
              </a:rPr>
              <a:t>Uczeń/dziecko z niepełnosprawnością  </a:t>
            </a:r>
            <a:endParaRPr lang="pl-PL" sz="2600" dirty="0">
              <a:latin typeface="+mj-lt"/>
            </a:endParaRPr>
          </a:p>
          <a:p>
            <a:pPr algn="ctr">
              <a:lnSpc>
                <a:spcPct val="120000"/>
              </a:lnSpc>
            </a:pPr>
            <a:r>
              <a:rPr lang="pl-PL" sz="2600" dirty="0">
                <a:latin typeface="+mj-lt"/>
              </a:rPr>
              <a:t>(projekty w ramach CT10)</a:t>
            </a:r>
          </a:p>
          <a:p>
            <a:pPr algn="just">
              <a:lnSpc>
                <a:spcPct val="150000"/>
              </a:lnSpc>
            </a:pPr>
            <a:endParaRPr lang="pl-PL" sz="2100" b="1" u="sng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300" dirty="0">
                <a:latin typeface="+mn-lt"/>
              </a:rPr>
              <a:t> </a:t>
            </a:r>
            <a:r>
              <a:rPr lang="pl-PL" sz="2500" dirty="0">
                <a:latin typeface="+mn-lt"/>
              </a:rPr>
              <a:t>uczeń albo dziecko w wieku przedszkolnym posiadający </a:t>
            </a:r>
            <a:r>
              <a:rPr lang="pl-PL" sz="2500" b="1" dirty="0">
                <a:latin typeface="+mn-lt"/>
              </a:rPr>
              <a:t>orzeczenie</a:t>
            </a:r>
            <a:r>
              <a:rPr lang="pl-PL" sz="2500" dirty="0">
                <a:latin typeface="+mn-lt"/>
              </a:rPr>
              <a:t> o potrzebie kształcenia specjalnego wydane ze względu na dany rodzaj niepełnosprawności, oraz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endParaRPr lang="pl-PL" sz="250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pl-PL" sz="2500" dirty="0">
                <a:latin typeface="+mn-lt"/>
              </a:rPr>
              <a:t> dzieci i młodzież posiadające </a:t>
            </a: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o potrzebie zajęć rewalidacyjno-wychowawczych wydawane ze względu na niepełnosprawność intelektualną w stopniu głębokim. </a:t>
            </a:r>
          </a:p>
          <a:p>
            <a:pPr algn="just">
              <a:lnSpc>
                <a:spcPct val="150000"/>
              </a:lnSpc>
            </a:pPr>
            <a:endParaRPr lang="pl-PL" sz="2500" dirty="0">
              <a:latin typeface="+mn-lt"/>
            </a:endParaRPr>
          </a:p>
          <a:p>
            <a:pPr algn="just">
              <a:lnSpc>
                <a:spcPct val="150000"/>
              </a:lnSpc>
            </a:pPr>
            <a:r>
              <a:rPr lang="pl-PL" sz="2500" b="1" dirty="0">
                <a:latin typeface="+mn-lt"/>
              </a:rPr>
              <a:t>Orzeczenia</a:t>
            </a:r>
            <a:r>
              <a:rPr lang="pl-PL" sz="2500" dirty="0">
                <a:latin typeface="+mn-lt"/>
              </a:rPr>
              <a:t> są wydawane przez zespół orzekający działający w publicznej poradni psychologiczno-pedagogicznej, w tym poradni specjalistycznej; </a:t>
            </a:r>
          </a:p>
          <a:p>
            <a:endParaRPr lang="pl-PL" dirty="0"/>
          </a:p>
          <a:p>
            <a:endParaRPr lang="pl-PL" b="1" dirty="0"/>
          </a:p>
        </p:txBody>
      </p:sp>
      <p:pic>
        <p:nvPicPr>
          <p:cNvPr id="5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11560" y="1124744"/>
            <a:ext cx="7920880" cy="523160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 eaLnBrk="1" hangingPunct="1">
              <a:lnSpc>
                <a:spcPct val="11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Zasada równości szans i niedyskryminacji, </a:t>
            </a:r>
          </a:p>
          <a:p>
            <a:pPr algn="ctr" eaLnBrk="1" hangingPunct="1">
              <a:lnSpc>
                <a:spcPct val="110000"/>
              </a:lnSpc>
              <a:defRPr/>
            </a:pPr>
            <a:r>
              <a:rPr lang="pl-PL" altLang="pl-PL" sz="2000" b="1" dirty="0">
                <a:latin typeface="+mj-lt"/>
                <a:cs typeface="Arial" charset="0"/>
              </a:rPr>
              <a:t>w tym dostępności dla osób z niepełnosprawnościami jest weryfikowana przez dwa poniższe elementy (kryterium horyzontalne: </a:t>
            </a:r>
            <a:r>
              <a:rPr lang="pl-PL" sz="2000" b="1" i="1" dirty="0">
                <a:latin typeface="+mj-lt"/>
              </a:rPr>
              <a:t>Kryterium zgodności z właściwymi politykami i zasadami)</a:t>
            </a:r>
            <a:endParaRPr lang="pl-PL" altLang="pl-PL" sz="2000" b="1" dirty="0">
              <a:latin typeface="+mj-lt"/>
              <a:cs typeface="Arial" charset="0"/>
            </a:endParaRPr>
          </a:p>
          <a:p>
            <a:pPr marL="285750" indent="-285750">
              <a:lnSpc>
                <a:spcPct val="110000"/>
              </a:lnSpc>
            </a:pPr>
            <a:endParaRPr lang="pl-PL" b="1" dirty="0">
              <a:latin typeface="+mn-lt"/>
            </a:endParaRPr>
          </a:p>
          <a:p>
            <a:pPr marL="285750" indent="-285750">
              <a:lnSpc>
                <a:spcPct val="110000"/>
              </a:lnSpc>
            </a:pPr>
            <a:endParaRPr lang="pl-PL" b="1" dirty="0">
              <a:latin typeface="+mn-lt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projekt jest otwarty na udział wszystkich osób zainteresowanych uczestnictwem (tj. nie dyskryminuje żadnych grup ze względu na posiadane cechy: płeć, wiek, niepełnosprawność, rasę lub pochodzenie etniczne, wyznawaną religię lub światopogląd, orientację seksualną, miejsce zamieszkania)? </a:t>
            </a:r>
          </a:p>
          <a:p>
            <a:pPr marL="285750" indent="-285750">
              <a:lnSpc>
                <a:spcPct val="110000"/>
              </a:lnSpc>
            </a:pPr>
            <a:endParaRPr lang="pl-PL" sz="2000" dirty="0">
              <a:latin typeface="+mn-lt"/>
            </a:endParaRPr>
          </a:p>
          <a:p>
            <a:pPr marL="285750" indent="-28575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Czy wszystkie produkty projektu (które nie zostały uznane  za neutralne) będą dostępne dla wszystkich użytkowników w tym dla osób z niepełnosprawnościami?</a:t>
            </a:r>
          </a:p>
          <a:p>
            <a:pPr marL="285750" indent="-285750" algn="just">
              <a:lnSpc>
                <a:spcPct val="110000"/>
              </a:lnSpc>
            </a:pPr>
            <a:endParaRPr lang="pl-PL" dirty="0">
              <a:latin typeface="+mn-lt"/>
              <a:cs typeface="Arial" pitchFamily="34" charset="0"/>
            </a:endParaRPr>
          </a:p>
          <a:p>
            <a:pPr marL="285750" indent="-285750">
              <a:lnSpc>
                <a:spcPct val="110000"/>
              </a:lnSpc>
            </a:pPr>
            <a:r>
              <a:rPr lang="pl-PL" dirty="0">
                <a:latin typeface="+mn-lt"/>
              </a:rPr>
              <a:t>W zakresie niniejszego kryterium dopuszcza się możliwość skierowania projektu do </a:t>
            </a:r>
          </a:p>
          <a:p>
            <a:pPr marL="285750" indent="-285750">
              <a:lnSpc>
                <a:spcPct val="110000"/>
              </a:lnSpc>
            </a:pPr>
            <a:r>
              <a:rPr lang="pl-PL" dirty="0">
                <a:latin typeface="+mn-lt"/>
              </a:rPr>
              <a:t>negocjacji w celu poprawy/uzupełnienia kwestii wskazanych w karcie oceny.</a:t>
            </a:r>
            <a:endParaRPr lang="pl-PL" b="1" dirty="0"/>
          </a:p>
        </p:txBody>
      </p:sp>
      <p:pic>
        <p:nvPicPr>
          <p:cNvPr id="6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70876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1268760"/>
            <a:ext cx="8784976" cy="488846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11" name="Schemat blokowy: proces alternatywny 10"/>
          <p:cNvSpPr/>
          <p:nvPr/>
        </p:nvSpPr>
        <p:spPr>
          <a:xfrm>
            <a:off x="539552" y="1556792"/>
            <a:ext cx="8280920" cy="1232333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rgbClr val="FFFFFF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ZAPEWNIENIE DOSTĘPNOŚCI</a:t>
            </a:r>
          </a:p>
          <a:p>
            <a:pPr algn="ctr"/>
            <a:endParaRPr lang="pl-PL" altLang="pl-PL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2" name="Schemat blokowy: proces alternatywny 11"/>
          <p:cNvSpPr/>
          <p:nvPr/>
        </p:nvSpPr>
        <p:spPr>
          <a:xfrm>
            <a:off x="405461" y="3134331"/>
            <a:ext cx="3948472" cy="1662821"/>
          </a:xfrm>
          <a:prstGeom prst="flowChartAlternate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KONCEPCJA UNIWERSALNEGO PROJEKTOWANIA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wszystkich (nie tylko OzN)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z założenia, celowe, zaplanowane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chemat blokowy: proces alternatywny 12"/>
          <p:cNvSpPr/>
          <p:nvPr/>
        </p:nvSpPr>
        <p:spPr>
          <a:xfrm>
            <a:off x="4926812" y="3125176"/>
            <a:ext cx="3825875" cy="1671975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MECHANIZM RACJONALNYCH USPRAWNIEŃ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dla konkretnych osób/sytuacji, gdy przystąpią do projektu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altLang="pl-PL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kiedy pojawia się potrzeba</a:t>
            </a:r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trzałka w dół 13"/>
          <p:cNvSpPr/>
          <p:nvPr/>
        </p:nvSpPr>
        <p:spPr>
          <a:xfrm>
            <a:off x="3923928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5076056" y="2636912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trzałka w dół 15"/>
          <p:cNvSpPr/>
          <p:nvPr/>
        </p:nvSpPr>
        <p:spPr>
          <a:xfrm>
            <a:off x="377991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8100392" y="4509120"/>
            <a:ext cx="298450" cy="5286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proces alternatywny 17"/>
          <p:cNvSpPr/>
          <p:nvPr/>
        </p:nvSpPr>
        <p:spPr>
          <a:xfrm>
            <a:off x="323528" y="5157192"/>
            <a:ext cx="3960440" cy="893145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tworzenia Wniosku o dofinansowanie projektu</a:t>
            </a:r>
          </a:p>
        </p:txBody>
      </p:sp>
      <p:sp>
        <p:nvSpPr>
          <p:cNvPr id="19" name="Schemat blokowy: proces alternatywny 18"/>
          <p:cNvSpPr/>
          <p:nvPr/>
        </p:nvSpPr>
        <p:spPr>
          <a:xfrm>
            <a:off x="4932040" y="5157192"/>
            <a:ext cx="3801664" cy="893145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altLang="pl-PL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Etap realizacji Wniosku o dofinansowanie projektu</a:t>
            </a:r>
          </a:p>
          <a:p>
            <a:pPr algn="ctr"/>
            <a:endParaRPr lang="pl-PL" altLang="pl-PL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77765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89132" y="1831667"/>
            <a:ext cx="8197668" cy="37575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pl-PL" altLang="pl-PL" dirty="0">
              <a:cs typeface="Arial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69269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dirty="0">
                <a:latin typeface="+mj-lt"/>
              </a:rPr>
              <a:t>Koncepcja uniwersalnego projektowania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1916832"/>
            <a:ext cx="7992888" cy="475252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  <a:cs typeface="Calibri" panose="020F0502020204030204" pitchFamily="34" charset="0"/>
              </a:rPr>
              <a:t>Definicja  ogólna:</a:t>
            </a: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Projektowanie produktów, środowiska, programów i usług w taki sposób, by były użyteczne </a:t>
            </a:r>
            <a:r>
              <a:rPr lang="pl-PL" sz="1900" b="1" dirty="0">
                <a:latin typeface="+mn-lt"/>
              </a:rPr>
              <a:t>dla wszystkich</a:t>
            </a:r>
            <a:r>
              <a:rPr lang="pl-PL" sz="1900" dirty="0">
                <a:latin typeface="+mn-lt"/>
              </a:rPr>
              <a:t>, w największym możliwym stopniu, bez potrzeby adaptacji bądź wyspecjalizowanego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dirty="0">
              <a:latin typeface="+mn-lt"/>
            </a:endParaRPr>
          </a:p>
          <a:p>
            <a:pPr>
              <a:lnSpc>
                <a:spcPct val="150000"/>
              </a:lnSpc>
              <a:defRPr/>
            </a:pPr>
            <a:r>
              <a:rPr lang="pl-PL" sz="1900" dirty="0">
                <a:latin typeface="+mn-lt"/>
              </a:rPr>
              <a:t>W przypadku planowania projektu w pierwszej kolejności należy dążyć do zapewnienia jego dostępności w oparciu o koncepcje uniwersalnego projektowania.</a:t>
            </a:r>
          </a:p>
          <a:p>
            <a:pPr>
              <a:lnSpc>
                <a:spcPct val="150000"/>
              </a:lnSpc>
              <a:defRPr/>
            </a:pPr>
            <a:endParaRPr lang="pl-PL" sz="1900" b="1" dirty="0">
              <a:latin typeface="+mn-lt"/>
            </a:endParaRP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96559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sp>
        <p:nvSpPr>
          <p:cNvPr id="23" name="pole tekstowe 22"/>
          <p:cNvSpPr txBox="1"/>
          <p:nvPr/>
        </p:nvSpPr>
        <p:spPr>
          <a:xfrm>
            <a:off x="827584" y="980728"/>
            <a:ext cx="7344816" cy="8640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n w="18000">
                  <a:noFill/>
                  <a:prstDash val="solid"/>
                  <a:miter lim="800000"/>
                </a:ln>
                <a:latin typeface="+mj-lt"/>
              </a:rPr>
              <a:t>Koncepcja opiera się na 8 regułach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3568" y="1844824"/>
            <a:ext cx="7632848" cy="45365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Równe szanse dla wszystkich (równy dostęp do przedmiotów, budynków)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Elastyczność w użytkowaniu (różnorodny sposób użycia przedmiotów)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Proste i intuicyjne użytkowanie (zrozumiałe funkcje)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Postrzegalność informacji (dostępność wzrokowa, słuchowa, dotykowa)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Tolerancja na błędy (minimalizacja ryzyka)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Niewielki wysiłek fizyczny podczas użytkowania </a:t>
            </a:r>
          </a:p>
          <a:p>
            <a:pPr marL="457200" indent="-457200">
              <a:buFont typeface="+mj-lt"/>
              <a:buAutoNum type="arabicPeriod"/>
            </a:pP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Rozmiar i przestrzeń wystarczające do użytkowania</a:t>
            </a:r>
            <a:br>
              <a:rPr lang="pl-PL" dirty="0">
                <a:latin typeface="+mn-lt"/>
              </a:rPr>
            </a:br>
            <a:endParaRPr lang="pl-PL" dirty="0"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dirty="0">
                <a:latin typeface="+mn-lt"/>
              </a:rPr>
              <a:t>Percepcja równości (równoprawny dostęp)</a:t>
            </a:r>
          </a:p>
          <a:p>
            <a:endParaRPr lang="pl-PL" b="1" dirty="0"/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899592" y="1916832"/>
            <a:ext cx="7200800" cy="432048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pl-PL" b="1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67544" y="1196752"/>
            <a:ext cx="7992888" cy="52565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sz="2800" dirty="0">
                <a:latin typeface="+mn-lt"/>
              </a:rPr>
              <a:t>Koncepcja ta jest realizowana przez zastosowanie </a:t>
            </a:r>
          </a:p>
          <a:p>
            <a:pPr algn="ctr"/>
            <a:r>
              <a:rPr lang="pl-PL" sz="2800" dirty="0">
                <a:latin typeface="+mn-lt"/>
              </a:rPr>
              <a:t>co najmniej standardów dostępności</a:t>
            </a:r>
          </a:p>
          <a:p>
            <a:pPr>
              <a:lnSpc>
                <a:spcPct val="150000"/>
              </a:lnSpc>
            </a:pPr>
            <a:r>
              <a:rPr lang="pl-PL" sz="2000" dirty="0">
                <a:latin typeface="+mn-lt"/>
              </a:rPr>
              <a:t>Standardy dostępności dla polityki spójności 2014-2020 (zał. nr 2 do </a:t>
            </a:r>
            <a:r>
              <a:rPr lang="pl-PL" sz="2000" i="1" dirty="0">
                <a:latin typeface="+mn-lt"/>
              </a:rPr>
              <a:t>Wytycznych</a:t>
            </a:r>
            <a:r>
              <a:rPr lang="pl-PL" sz="2000" dirty="0">
                <a:latin typeface="+mn-lt"/>
              </a:rPr>
              <a:t>) – regulują obszar, który podlega interwencji, tj. dotyczy produktów będących przedmiotem projektu.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szkoleniowy (szkolenia, kursy, warsztaty, doradztwo)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edukacyjny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</a:t>
            </a:r>
            <a:r>
              <a:rPr lang="pl-PL" sz="2000" dirty="0" err="1">
                <a:latin typeface="+mn-lt"/>
              </a:rPr>
              <a:t>informacyjno</a:t>
            </a:r>
            <a:r>
              <a:rPr lang="pl-PL" sz="2000" dirty="0">
                <a:latin typeface="+mn-lt"/>
              </a:rPr>
              <a:t> – promocyjny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cyfrowy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transportowy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sz="2000" dirty="0">
                <a:latin typeface="+mn-lt"/>
              </a:rPr>
              <a:t>standard architektoniczny</a:t>
            </a:r>
          </a:p>
          <a:p>
            <a:endParaRPr lang="pl-PL" sz="2000" dirty="0">
              <a:latin typeface="+mn-lt"/>
            </a:endParaRPr>
          </a:p>
        </p:txBody>
      </p:sp>
      <p:pic>
        <p:nvPicPr>
          <p:cNvPr id="7" name="Picture 2" descr="C:\Users\kpasik\AppData\Local\Microsoft\Windows\Temporary Internet Files\Content.Outlook\HFTRD3GG\FE_PR-DS-UE_EFS-poziom-PL-k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332656"/>
            <a:ext cx="4248472" cy="41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13587</TotalTime>
  <Words>2078</Words>
  <Application>Microsoft Office PowerPoint</Application>
  <PresentationFormat>Pokaz na ekranie (4:3)</PresentationFormat>
  <Paragraphs>335</Paragraphs>
  <Slides>33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Magdalena Danowska</cp:lastModifiedBy>
  <cp:revision>1172</cp:revision>
  <cp:lastPrinted>2018-05-22T10:19:42Z</cp:lastPrinted>
  <dcterms:created xsi:type="dcterms:W3CDTF">2010-12-31T07:04:34Z</dcterms:created>
  <dcterms:modified xsi:type="dcterms:W3CDTF">2019-04-08T06:07:45Z</dcterms:modified>
</cp:coreProperties>
</file>