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3" r:id="rId3"/>
    <p:sldId id="308" r:id="rId4"/>
    <p:sldId id="272" r:id="rId5"/>
    <p:sldId id="268" r:id="rId6"/>
    <p:sldId id="283" r:id="rId7"/>
    <p:sldId id="274" r:id="rId8"/>
    <p:sldId id="312" r:id="rId9"/>
    <p:sldId id="313" r:id="rId10"/>
    <p:sldId id="314" r:id="rId11"/>
    <p:sldId id="276" r:id="rId12"/>
    <p:sldId id="315" r:id="rId13"/>
    <p:sldId id="273" r:id="rId14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F81BD"/>
    <a:srgbClr val="D0D8E8"/>
    <a:srgbClr val="7DB941"/>
    <a:srgbClr val="9BCB6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0" autoAdjust="0"/>
    <p:restoredTop sz="91546" autoAdjust="0"/>
  </p:normalViewPr>
  <p:slideViewPr>
    <p:cSldViewPr>
      <p:cViewPr>
        <p:scale>
          <a:sx n="80" d="100"/>
          <a:sy n="80" d="100"/>
        </p:scale>
        <p:origin x="-12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0172B5F-FDA6-4365-8427-E85BEADE2D51}" type="datetimeFigureOut">
              <a:rPr lang="pl-PL"/>
              <a:pPr>
                <a:defRPr/>
              </a:pPr>
              <a:t>2019-05-07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613B07B-0704-417A-B5BC-BF9EA5A9A8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BD9D782-19B5-4362-AC59-E045FC5BCAAA}" type="datetimeFigureOut">
              <a:rPr lang="pl-PL"/>
              <a:pPr>
                <a:defRPr/>
              </a:pPr>
              <a:t>2019-05-07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DCDE2F9-B84E-4F35-ACAA-667B66D8DD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184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347987-5A25-4325-9E1F-293F44CCEC74}" type="slidenum">
              <a:rPr lang="pl-PL" smtClean="0"/>
              <a:pPr/>
              <a:t>3</a:t>
            </a:fld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038AC7-1836-4DF9-9DF0-987D93CC4506}" type="slidenum">
              <a:rPr lang="pl-PL" smtClean="0"/>
              <a:pPr/>
              <a:t>12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94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A93385-0E81-49DE-9A02-D35B6CB879D2}" type="slidenum">
              <a:rPr lang="pl-PL" smtClean="0"/>
              <a:pPr/>
              <a:t>4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04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3C6DEC-747E-4506-813F-24BAC0A793C1}" type="slidenum">
              <a:rPr lang="pl-PL" smtClean="0"/>
              <a:pPr/>
              <a:t>5</a:t>
            </a:fld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AD3E35-0B2B-47FA-AC79-20EC8B1A7A0F}" type="slidenum">
              <a:rPr lang="pl-PL" smtClean="0"/>
              <a:pPr/>
              <a:t>6</a:t>
            </a:fld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645C0-EC6C-4832-8ECE-8D7E03B911DD}" type="slidenum">
              <a:rPr lang="pl-PL" smtClean="0"/>
              <a:pPr/>
              <a:t>7</a:t>
            </a:fld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645C0-EC6C-4832-8ECE-8D7E03B911DD}" type="slidenum">
              <a:rPr lang="pl-PL" smtClean="0"/>
              <a:pPr/>
              <a:t>8</a:t>
            </a:fld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645C0-EC6C-4832-8ECE-8D7E03B911DD}" type="slidenum">
              <a:rPr lang="pl-PL" smtClean="0"/>
              <a:pPr/>
              <a:t>9</a:t>
            </a:fld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645C0-EC6C-4832-8ECE-8D7E03B911DD}" type="slidenum">
              <a:rPr lang="pl-PL" smtClean="0"/>
              <a:pPr/>
              <a:t>10</a:t>
            </a:fld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038AC7-1836-4DF9-9DF0-987D93CC4506}" type="slidenum">
              <a:rPr lang="pl-PL" smtClean="0"/>
              <a:pPr/>
              <a:t>11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0FD72-0074-480C-B07F-BB8A111B9832}" type="datetimeFigureOut">
              <a:rPr lang="pl-PL"/>
              <a:pPr>
                <a:defRPr/>
              </a:pPr>
              <a:t>2019-05-07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A22E3-1DC6-4635-9236-8DE199977F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76D34-9BC1-4D8D-AA96-FDBA97925572}" type="datetimeFigureOut">
              <a:rPr lang="pl-PL"/>
              <a:pPr>
                <a:defRPr/>
              </a:pPr>
              <a:t>2019-05-07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5A439-DEDD-458E-82BF-982D741CFD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91FF1-129D-49F0-B0B3-C748E621E512}" type="datetimeFigureOut">
              <a:rPr lang="pl-PL"/>
              <a:pPr>
                <a:defRPr/>
              </a:pPr>
              <a:t>2019-05-07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203FD-B8C8-49C8-8895-3FB2862EBC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260A-81CD-4B52-9AF8-C63AED544DA8}" type="datetimeFigureOut">
              <a:rPr lang="pl-PL"/>
              <a:pPr>
                <a:defRPr/>
              </a:pPr>
              <a:t>2019-05-07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872A5-ECB8-451C-A9AB-BEC6D7A593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6FD88-1257-43ED-A1C0-6BE96DCEF09B}" type="datetimeFigureOut">
              <a:rPr lang="pl-PL"/>
              <a:pPr>
                <a:defRPr/>
              </a:pPr>
              <a:t>2019-05-07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DC9B-5A80-41D0-9DAE-313A22AD0B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363E-D705-4B76-84FD-81C5F6E8435C}" type="datetimeFigureOut">
              <a:rPr lang="pl-PL"/>
              <a:pPr>
                <a:defRPr/>
              </a:pPr>
              <a:t>2019-05-07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2C7B4-85C9-46BB-A8E6-EC871CFB7A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198B5-9486-433A-A819-3D81B2003EF1}" type="datetimeFigureOut">
              <a:rPr lang="pl-PL"/>
              <a:pPr>
                <a:defRPr/>
              </a:pPr>
              <a:t>2019-05-07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85012-7EBC-4949-B036-C452585B42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E3956-B853-4856-9164-188442D74741}" type="datetimeFigureOut">
              <a:rPr lang="pl-PL"/>
              <a:pPr>
                <a:defRPr/>
              </a:pPr>
              <a:t>2019-05-07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F6E7B-763F-4200-B75A-3F77BC4703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2D247-BAAA-42E0-ADFE-889C9E27936C}" type="datetimeFigureOut">
              <a:rPr lang="pl-PL"/>
              <a:pPr>
                <a:defRPr/>
              </a:pPr>
              <a:t>2019-05-07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C199-529E-4054-8EEA-12D09D2420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613C-EBBB-41F1-815B-BE9F40EA9B1E}" type="datetimeFigureOut">
              <a:rPr lang="pl-PL"/>
              <a:pPr>
                <a:defRPr/>
              </a:pPr>
              <a:t>2019-05-07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A040-9C7A-4E1F-8386-56C8762C3C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FFCE9-EC63-4A74-9A05-9E2A896001BD}" type="datetimeFigureOut">
              <a:rPr lang="pl-PL"/>
              <a:pPr>
                <a:defRPr/>
              </a:pPr>
              <a:t>2019-05-07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13935-CD92-4190-9C0A-0E3EBDFCCE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263A0D-037A-4576-8BCE-32AC2A5FA625}" type="datetimeFigureOut">
              <a:rPr lang="pl-PL"/>
              <a:pPr>
                <a:defRPr/>
              </a:pPr>
              <a:t>2019-05-07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799F8FF-7E59-4322-A353-4A39D6B8E4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1285860"/>
            <a:ext cx="9144000" cy="2357439"/>
          </a:xfrm>
        </p:spPr>
        <p:txBody>
          <a:bodyPr/>
          <a:lstStyle/>
          <a:p>
            <a:pPr>
              <a:defRPr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Zintegrowane Inwestycje Terytorialne</a:t>
            </a:r>
            <a:br>
              <a:rPr lang="pl-PL" b="1" dirty="0" smtClean="0"/>
            </a:br>
            <a:r>
              <a:rPr lang="pl-PL" b="1" dirty="0" smtClean="0"/>
              <a:t>Wrocławskiego Obszaru Funkcjonalnego</a:t>
            </a:r>
            <a:br>
              <a:rPr lang="pl-PL" b="1" dirty="0" smtClean="0"/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ZIT WrOF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3500438"/>
            <a:ext cx="9144000" cy="2214578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l-PL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err="1" smtClean="0">
                <a:solidFill>
                  <a:schemeClr val="tx1"/>
                </a:solidFill>
              </a:rPr>
              <a:t>Poddziałanie</a:t>
            </a:r>
            <a:r>
              <a:rPr lang="pl-PL" b="1" dirty="0" smtClean="0">
                <a:solidFill>
                  <a:schemeClr val="tx1"/>
                </a:solidFill>
              </a:rPr>
              <a:t> 10.4.2: </a:t>
            </a:r>
            <a:r>
              <a:rPr lang="pl-PL" dirty="0" smtClean="0">
                <a:solidFill>
                  <a:schemeClr val="tx1"/>
                </a:solidFill>
              </a:rPr>
              <a:t>Dostosowanie systemów kształcenia i szkolenia zawodowego do potrzeb rynku pracy – ZIT WrOF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pic>
        <p:nvPicPr>
          <p:cNvPr id="5" name="Obraz 4" descr="FEPR_PL_DS_UEEFSI-stopka_kolo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89296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600" b="1" dirty="0" smtClean="0"/>
              <a:t>Kryteria oceny zgodności projektu ze Strategią ZIT WrOF</a:t>
            </a:r>
            <a:endParaRPr lang="pl-PL" altLang="pl-PL" sz="2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571613"/>
          <a:ext cx="8643999" cy="214848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415613"/>
                <a:gridCol w="1529287"/>
                <a:gridCol w="4704907"/>
                <a:gridCol w="1994192"/>
              </a:tblGrid>
              <a:tr h="64294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 smtClean="0">
                          <a:effectLst/>
                        </a:rPr>
                        <a:t> Nazwa </a:t>
                      </a:r>
                      <a:r>
                        <a:rPr lang="pl-PL" sz="1600" kern="50" dirty="0">
                          <a:effectLst/>
                        </a:rPr>
                        <a:t>kryterium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 smtClean="0">
                          <a:effectLst/>
                        </a:rPr>
                        <a:t>Znaczenie kryterium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50" dirty="0" smtClean="0">
                          <a:effectLst/>
                        </a:rPr>
                        <a:t>Punktacja</a:t>
                      </a:r>
                    </a:p>
                  </a:txBody>
                  <a:tcPr marL="20401" marR="20401" marT="0" marB="0" anchor="ctr"/>
                </a:tc>
              </a:tr>
              <a:tr h="150554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1" kern="50" dirty="0" smtClean="0">
                          <a:effectLst/>
                          <a:latin typeface="+mn-lt"/>
                        </a:rPr>
                        <a:t>Wpływ projektu na realizację wskaźników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0" kern="50" dirty="0" smtClean="0">
                          <a:effectLst/>
                          <a:latin typeface="+mn-lt"/>
                        </a:rPr>
                        <a:t>Weryfikowany będzie poziom wpływu wskaźników zawartych w projekcie na realizację wartości docelowych wskaźników Strategii ZIT</a:t>
                      </a: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0 - 30 pkt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285721" y="1500174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dirty="0" smtClean="0"/>
              <a:t>	</a:t>
            </a:r>
            <a:endParaRPr lang="pl-PL" dirty="0"/>
          </a:p>
        </p:txBody>
      </p:sp>
      <p:pic>
        <p:nvPicPr>
          <p:cNvPr id="7" name="Obraz 6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142844" y="928670"/>
            <a:ext cx="900115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l-PL" altLang="pl-PL" sz="1600" b="1" dirty="0" smtClean="0">
                <a:latin typeface="+mn-lt"/>
              </a:rPr>
              <a:t>Kryterium 7: </a:t>
            </a:r>
            <a:r>
              <a:rPr lang="pl-PL" sz="1600" b="1" dirty="0" smtClean="0">
                <a:latin typeface="+mn-lt"/>
              </a:rPr>
              <a:t>Wpływ projektu na realizację wskaźników</a:t>
            </a:r>
            <a:endParaRPr lang="pl-PL" altLang="pl-PL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2844" y="1285860"/>
          <a:ext cx="8858279" cy="538387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815228"/>
                <a:gridCol w="2542490"/>
                <a:gridCol w="2214578"/>
                <a:gridCol w="2285983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Wskaźniki produktu</a:t>
                      </a:r>
                      <a:endParaRPr lang="pl-PL" sz="1400" b="1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400" b="1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400" b="1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8588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Liczba nauczycieli kształcenia zawodowego oraz instruktorów praktycznej nauki zawodu objętych wsparciem w programie</a:t>
                      </a:r>
                      <a:endParaRPr lang="pl-PL" sz="1400" b="1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Liczba uczniów szkół </a:t>
                      </a:r>
                      <a:br>
                        <a:rPr lang="pl-PL" sz="14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i placówek kształcenia zawodowego uczestniczących w stażach </a:t>
                      </a:r>
                      <a:br>
                        <a:rPr lang="pl-PL" sz="14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i praktykach u pracodawcy</a:t>
                      </a:r>
                      <a:endParaRPr lang="pl-PL" sz="1400" b="1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Liczba szkół i placówek kształcenia zawodowego doposażonych w programie w sprzęt i materiały dydaktyczne niezbędne do realizacji kształcenia zawodowego</a:t>
                      </a:r>
                      <a:endParaRPr lang="pl-PL" sz="1400" b="1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4F81BD"/>
                    </a:solidFill>
                  </a:tcPr>
                </a:tc>
              </a:tr>
              <a:tr h="7470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Brak</a:t>
                      </a:r>
                      <a:r>
                        <a:rPr lang="pl-PL" sz="1400" b="1" kern="50" baseline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wpływu lub wpływ nieznaczący</a:t>
                      </a:r>
                      <a:endParaRPr lang="pl-PL" sz="14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poniżej 3 osób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</a:b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 pkt</a:t>
                      </a:r>
                      <a:endParaRPr lang="pl-PL" sz="16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poniżej 25 osób</a:t>
                      </a:r>
                      <a:endParaRPr lang="pl-PL" sz="1600" b="1" kern="1200" dirty="0" smtClean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pkt</a:t>
                      </a:r>
                      <a:endParaRPr lang="pl-PL" sz="16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 pkt</a:t>
                      </a:r>
                      <a:endParaRPr lang="pl-PL" sz="16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Niski wpływ 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3-4 osób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0,5 pkt</a:t>
                      </a:r>
                      <a:endParaRPr lang="pl-PL" sz="16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25-50 osób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2,5 pkt</a:t>
                      </a:r>
                      <a:endParaRPr lang="pl-PL" sz="16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nd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endParaRPr lang="pl-PL" sz="16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Średni wpływ 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5-6 osób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 pkt</a:t>
                      </a:r>
                      <a:endParaRPr lang="pl-PL" sz="16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51-75 osób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5 pkt</a:t>
                      </a:r>
                      <a:endParaRPr lang="pl-PL" sz="1600" b="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 szt.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5 pkt</a:t>
                      </a:r>
                    </a:p>
                  </a:txBody>
                  <a:tcPr marL="45641" marR="45641" marT="0" marB="0" anchor="ctr"/>
                </a:tc>
              </a:tr>
              <a:tr h="6654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Wysoki wpływ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 6 osób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2 pkt</a:t>
                      </a:r>
                      <a:endParaRPr lang="pl-PL" sz="16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 75 osób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10 pkt</a:t>
                      </a:r>
                      <a:endParaRPr lang="pl-PL" sz="1600" b="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 1 szt.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10 pkt</a:t>
                      </a:r>
                    </a:p>
                  </a:txBody>
                  <a:tcPr marL="45641" marR="45641" marT="0" marB="0" anchor="ctr"/>
                </a:tc>
              </a:tr>
              <a:tr h="4061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j-lt"/>
                        </a:rPr>
                        <a:t>Waga 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wskaźnika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+mj-lt"/>
                          <a:ea typeface="Calibri"/>
                          <a:cs typeface="Times New Roman"/>
                        </a:rPr>
                        <a:t>6,67 %</a:t>
                      </a:r>
                      <a:endParaRPr lang="pl-PL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+mj-lt"/>
                          <a:ea typeface="Calibri"/>
                          <a:cs typeface="Times New Roman"/>
                        </a:rPr>
                        <a:t>33,33 %</a:t>
                      </a:r>
                      <a:endParaRPr lang="pl-PL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33,33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45641" marR="45641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Maksymalna</a:t>
                      </a:r>
                      <a:r>
                        <a:rPr lang="pl-PL" sz="1400" b="1" kern="50" baseline="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ocena</a:t>
                      </a:r>
                      <a:endParaRPr lang="pl-PL" sz="1400" b="1" kern="50" dirty="0" smtClean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 smtClean="0">
                          <a:latin typeface="+mj-lt"/>
                          <a:ea typeface="Calibri"/>
                          <a:cs typeface="Times New Roman"/>
                        </a:rPr>
                        <a:t> max</a:t>
                      </a:r>
                      <a:r>
                        <a:rPr lang="pl-PL" sz="1600" b="1" baseline="0" dirty="0" smtClean="0">
                          <a:latin typeface="+mj-lt"/>
                          <a:ea typeface="Calibri"/>
                          <a:cs typeface="Times New Roman"/>
                        </a:rPr>
                        <a:t> 2</a:t>
                      </a:r>
                      <a:r>
                        <a:rPr lang="pl-PL" sz="1600" b="1" dirty="0" smtClean="0">
                          <a:latin typeface="+mj-lt"/>
                          <a:ea typeface="Calibri"/>
                          <a:cs typeface="Times New Roman"/>
                        </a:rPr>
                        <a:t> pkt</a:t>
                      </a:r>
                      <a:endParaRPr lang="pl-PL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 smtClean="0">
                          <a:latin typeface="+mj-lt"/>
                          <a:ea typeface="Calibri"/>
                          <a:cs typeface="Times New Roman"/>
                        </a:rPr>
                        <a:t>max 10 pkt</a:t>
                      </a:r>
                      <a:endParaRPr lang="pl-PL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max 10 pkt</a:t>
                      </a:r>
                      <a:endParaRPr lang="pl-PL" sz="1600" b="1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</a:tbl>
          </a:graphicData>
        </a:graphic>
      </p:graphicFrame>
      <p:pic>
        <p:nvPicPr>
          <p:cNvPr id="7" name="Obraz 6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142844" y="928670"/>
            <a:ext cx="900115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l-PL" altLang="pl-PL" sz="1600" b="1" dirty="0" smtClean="0">
                <a:latin typeface="+mn-lt"/>
              </a:rPr>
              <a:t>Kryterium 7: </a:t>
            </a:r>
            <a:r>
              <a:rPr lang="pl-PL" sz="1600" b="1" dirty="0" smtClean="0">
                <a:latin typeface="+mn-lt"/>
              </a:rPr>
              <a:t>Wpływ projektu na realizację wskaźników</a:t>
            </a:r>
            <a:endParaRPr lang="pl-PL" altLang="pl-PL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2844" y="1285860"/>
          <a:ext cx="8858280" cy="538387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624024"/>
                <a:gridCol w="2288398"/>
                <a:gridCol w="2436036"/>
                <a:gridCol w="2509822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Wskaźniki produktu</a:t>
                      </a:r>
                      <a:endParaRPr lang="pl-PL" sz="1400" b="1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Wskaźniki rezultatu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400" b="1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8588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Liczba podmiotów realizujących zadania centrum kształcenia zawodowego i ustawicznego objętych wsparciem w programie</a:t>
                      </a:r>
                      <a:endParaRPr lang="pl-PL" sz="1400" b="1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Liczba nauczycieli kształcenia zawodowego oraz instruktorów praktycznej nauki zawodu, którzy uzyskali kwalifikacje lub nabyli kompetencje po opuszczeniu programu</a:t>
                      </a:r>
                      <a:endParaRPr lang="pl-PL" sz="1400" b="1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</a:rPr>
                        <a:t>Liczba szkół i placówek kształcenia zawodowego wykorzystujących doposażenie zakupione dzięki EFS</a:t>
                      </a:r>
                      <a:endParaRPr lang="pl-PL" sz="1400" b="1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4F81BD"/>
                    </a:solidFill>
                  </a:tcPr>
                </a:tc>
              </a:tr>
              <a:tr h="7470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Brak</a:t>
                      </a:r>
                      <a:r>
                        <a:rPr lang="pl-PL" sz="1400" b="1" kern="50" baseline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wpływu lub wpływ nieznaczący</a:t>
                      </a:r>
                      <a:endParaRPr lang="pl-PL" sz="14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</a:b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 pkt</a:t>
                      </a:r>
                      <a:endParaRPr lang="pl-PL" sz="16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poniżej 73%</a:t>
                      </a:r>
                      <a:endParaRPr lang="pl-PL" sz="1600" b="1" kern="1200" dirty="0" smtClean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pkt</a:t>
                      </a:r>
                      <a:endParaRPr lang="pl-PL" sz="16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poniżej 89%</a:t>
                      </a:r>
                      <a:endParaRPr lang="pl-PL" sz="1600" b="1" kern="1200" dirty="0" smtClean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 pkt</a:t>
                      </a:r>
                      <a:endParaRPr lang="pl-PL" sz="16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Niski wpływ 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nd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endParaRPr lang="pl-PL" sz="16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od 73% do 80%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0,5 pkt</a:t>
                      </a:r>
                      <a:endParaRPr lang="pl-PL" sz="1600" b="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89-92 %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0,5 pkt</a:t>
                      </a:r>
                      <a:endParaRPr lang="pl-PL" sz="1600" b="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Średni wpływ 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 szt.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 pkt</a:t>
                      </a:r>
                      <a:endParaRPr lang="pl-PL" sz="16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 80% do 90%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 pkt</a:t>
                      </a:r>
                      <a:endParaRPr lang="pl-PL" sz="1600" b="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 92 % do 95%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1 pkt</a:t>
                      </a:r>
                      <a:endParaRPr lang="pl-PL" sz="1600" b="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6654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Wysoki wpływ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 1 szt.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2 pkt</a:t>
                      </a:r>
                      <a:endParaRPr lang="pl-PL" sz="16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 90% do 100%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2 pkt</a:t>
                      </a:r>
                      <a:endParaRPr lang="pl-PL" sz="1600" b="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powyżej 95% do 100%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4 pkt</a:t>
                      </a:r>
                      <a:endParaRPr lang="pl-PL" sz="1600" b="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4061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j-lt"/>
                        </a:rPr>
                        <a:t>Waga 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wskaźnika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+mj-lt"/>
                          <a:ea typeface="Calibri"/>
                          <a:cs typeface="Times New Roman"/>
                        </a:rPr>
                        <a:t>6,67 %</a:t>
                      </a:r>
                      <a:endParaRPr lang="pl-PL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+mj-lt"/>
                          <a:ea typeface="Calibri"/>
                          <a:cs typeface="Times New Roman"/>
                        </a:rPr>
                        <a:t>6,67 %</a:t>
                      </a:r>
                      <a:endParaRPr lang="pl-PL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 smtClean="0">
                          <a:latin typeface="+mj-lt"/>
                          <a:ea typeface="Calibri"/>
                          <a:cs typeface="Times New Roman"/>
                        </a:rPr>
                        <a:t>13,33 %</a:t>
                      </a:r>
                      <a:endParaRPr lang="pl-PL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Maksymalna</a:t>
                      </a:r>
                      <a:r>
                        <a:rPr lang="pl-PL" sz="1400" b="1" kern="50" baseline="0" dirty="0" smtClean="0">
                          <a:effectLst/>
                          <a:latin typeface="+mj-lt"/>
                        </a:rPr>
                        <a:t> ocena</a:t>
                      </a:r>
                      <a:endParaRPr lang="pl-PL" sz="12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 smtClean="0">
                          <a:latin typeface="+mj-lt"/>
                          <a:ea typeface="Calibri"/>
                          <a:cs typeface="Times New Roman"/>
                        </a:rPr>
                        <a:t> max</a:t>
                      </a:r>
                      <a:r>
                        <a:rPr lang="pl-PL" sz="1600" b="1" baseline="0" dirty="0" smtClean="0">
                          <a:latin typeface="+mj-lt"/>
                          <a:ea typeface="Calibri"/>
                          <a:cs typeface="Times New Roman"/>
                        </a:rPr>
                        <a:t> 2</a:t>
                      </a:r>
                      <a:r>
                        <a:rPr lang="pl-PL" sz="1600" b="1" dirty="0" smtClean="0">
                          <a:latin typeface="+mj-lt"/>
                          <a:ea typeface="Calibri"/>
                          <a:cs typeface="Times New Roman"/>
                        </a:rPr>
                        <a:t> pkt</a:t>
                      </a:r>
                      <a:endParaRPr lang="pl-PL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 smtClean="0">
                          <a:latin typeface="+mj-lt"/>
                          <a:ea typeface="Calibri"/>
                          <a:cs typeface="Times New Roman"/>
                        </a:rPr>
                        <a:t> max</a:t>
                      </a:r>
                      <a:r>
                        <a:rPr lang="pl-PL" sz="1600" b="1" baseline="0" dirty="0" smtClean="0">
                          <a:latin typeface="+mj-lt"/>
                          <a:ea typeface="Calibri"/>
                          <a:cs typeface="Times New Roman"/>
                        </a:rPr>
                        <a:t> 2</a:t>
                      </a:r>
                      <a:r>
                        <a:rPr lang="pl-PL" sz="1600" b="1" dirty="0" smtClean="0">
                          <a:latin typeface="+mj-lt"/>
                          <a:ea typeface="Calibri"/>
                          <a:cs typeface="Times New Roman"/>
                        </a:rPr>
                        <a:t> pkt</a:t>
                      </a:r>
                      <a:endParaRPr lang="pl-PL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dirty="0" smtClean="0">
                          <a:latin typeface="+mj-lt"/>
                          <a:ea typeface="Calibri"/>
                          <a:cs typeface="Times New Roman"/>
                        </a:rPr>
                        <a:t> max</a:t>
                      </a:r>
                      <a:r>
                        <a:rPr lang="pl-PL" sz="1600" b="1" baseline="0" dirty="0" smtClean="0">
                          <a:latin typeface="+mj-lt"/>
                          <a:ea typeface="Calibri"/>
                          <a:cs typeface="Times New Roman"/>
                        </a:rPr>
                        <a:t> 4</a:t>
                      </a:r>
                      <a:r>
                        <a:rPr lang="pl-PL" sz="1600" b="1" dirty="0" smtClean="0">
                          <a:latin typeface="+mj-lt"/>
                          <a:ea typeface="Calibri"/>
                          <a:cs typeface="Times New Roman"/>
                        </a:rPr>
                        <a:t> pkt</a:t>
                      </a:r>
                      <a:endParaRPr lang="pl-PL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</a:tbl>
          </a:graphicData>
        </a:graphic>
      </p:graphicFrame>
      <p:pic>
        <p:nvPicPr>
          <p:cNvPr id="7" name="Obraz 6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Prostokąt 2"/>
          <p:cNvSpPr>
            <a:spLocks noChangeArrowheads="1"/>
          </p:cNvSpPr>
          <p:nvPr/>
        </p:nvSpPr>
        <p:spPr bwMode="auto">
          <a:xfrm>
            <a:off x="785786" y="1500174"/>
            <a:ext cx="77597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dirty="0"/>
          </a:p>
          <a:p>
            <a:pPr algn="ctr">
              <a:lnSpc>
                <a:spcPct val="150000"/>
              </a:lnSpc>
            </a:pPr>
            <a:r>
              <a:rPr lang="pl-PL" altLang="pl-PL" sz="4000" b="1" dirty="0" smtClean="0"/>
              <a:t>Dziękuję </a:t>
            </a:r>
            <a:r>
              <a:rPr lang="pl-PL" altLang="pl-PL" sz="4000" b="1" dirty="0"/>
              <a:t>za uwagę</a:t>
            </a:r>
            <a:r>
              <a:rPr lang="pl-PL" altLang="pl-PL" b="1" dirty="0"/>
              <a:t>	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14282" y="4429132"/>
            <a:ext cx="8429625" cy="20005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l-PL" sz="1600" dirty="0" smtClean="0"/>
              <a:t>Urząd Miejski Wrocławia </a:t>
            </a:r>
          </a:p>
          <a:p>
            <a:pPr eaLnBrk="0" hangingPunct="0">
              <a:defRPr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ZIT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WrOF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ul. </a:t>
            </a:r>
            <a:r>
              <a:rPr lang="pl-PL" sz="1600" dirty="0" smtClean="0"/>
              <a:t>Komuny Paryskiej 39-41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 smtClean="0"/>
              <a:t>50-451 </a:t>
            </a:r>
            <a:r>
              <a:rPr lang="pl-PL" sz="1600" dirty="0"/>
              <a:t>Wrocław</a:t>
            </a:r>
            <a:br>
              <a:rPr lang="pl-PL" sz="1600" dirty="0"/>
            </a:br>
            <a:r>
              <a:rPr lang="pl-PL" sz="1600" dirty="0"/>
              <a:t>tel.  +48 </a:t>
            </a:r>
            <a:r>
              <a:rPr lang="pl-PL" sz="1600" dirty="0" smtClean="0"/>
              <a:t>664 151 658 wew. 14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e-mail: </a:t>
            </a:r>
            <a:r>
              <a:rPr lang="pl-PL" sz="1600" b="1" dirty="0" err="1"/>
              <a:t>b</a:t>
            </a:r>
            <a:r>
              <a:rPr lang="pl-PL" b="1" dirty="0" err="1" smtClean="0"/>
              <a:t>it@um.wroc.pl</a:t>
            </a:r>
            <a:r>
              <a:rPr lang="pl-PL" b="1" dirty="0" smtClean="0"/>
              <a:t>  </a:t>
            </a:r>
            <a:endParaRPr lang="pl-PL" b="1" dirty="0"/>
          </a:p>
          <a:p>
            <a:pPr eaLnBrk="0" hangingPunct="0">
              <a:defRPr/>
            </a:pPr>
            <a:r>
              <a:rPr lang="pl-PL" sz="2400" b="1" dirty="0" err="1"/>
              <a:t>www.zitwrof.pl</a:t>
            </a:r>
            <a:endParaRPr lang="pl-PL" sz="2400" b="1" dirty="0"/>
          </a:p>
        </p:txBody>
      </p:sp>
      <p:sp>
        <p:nvSpPr>
          <p:cNvPr id="16389" name="AutoShape 6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6390" name="AutoShape 8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16391" name="Picture 10" descr="https://thumbs.dreamstime.com/t/strona-internetowa-kontakt-my-ikony-na-poczta-ja-326785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429000"/>
            <a:ext cx="2071687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 descr="D:\Users\umpigu01\Desktop\mapa WrO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1747838"/>
            <a:ext cx="46434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Prostokąt 2"/>
          <p:cNvSpPr>
            <a:spLocks noChangeArrowheads="1"/>
          </p:cNvSpPr>
          <p:nvPr/>
        </p:nvSpPr>
        <p:spPr bwMode="auto">
          <a:xfrm>
            <a:off x="214313" y="1000125"/>
            <a:ext cx="8715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2800" b="1" dirty="0">
                <a:latin typeface="+mj-lt"/>
                <a:cs typeface="Aharoni" pitchFamily="2" charset="-79"/>
              </a:rPr>
              <a:t>Zintegrowane Inwestycje Terytorialne Wrocławskiego Obszaru Funkcjonalnego (ZIT </a:t>
            </a:r>
            <a:r>
              <a:rPr lang="pl-PL" sz="2800" b="1" dirty="0" err="1">
                <a:latin typeface="+mj-lt"/>
                <a:cs typeface="Aharoni" pitchFamily="2" charset="-79"/>
              </a:rPr>
              <a:t>WrOF</a:t>
            </a:r>
            <a:r>
              <a:rPr lang="pl-PL" sz="2800" b="1" dirty="0">
                <a:latin typeface="+mj-lt"/>
                <a:cs typeface="Aharoni" pitchFamily="2" charset="-79"/>
              </a:rPr>
              <a:t>)</a:t>
            </a:r>
            <a:endParaRPr lang="pl-PL" sz="2800" dirty="0">
              <a:latin typeface="+mj-lt"/>
            </a:endParaRPr>
          </a:p>
        </p:txBody>
      </p:sp>
      <p:sp>
        <p:nvSpPr>
          <p:cNvPr id="5125" name="pole tekstowe 8"/>
          <p:cNvSpPr txBox="1">
            <a:spLocks noChangeArrowheads="1"/>
          </p:cNvSpPr>
          <p:nvPr/>
        </p:nvSpPr>
        <p:spPr bwMode="auto">
          <a:xfrm>
            <a:off x="-142875" y="2357438"/>
            <a:ext cx="364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Ludność:</a:t>
            </a:r>
            <a:r>
              <a:rPr lang="pl-PL"/>
              <a:t> 887 943 mieszkańców</a:t>
            </a:r>
          </a:p>
          <a:p>
            <a:pPr algn="ctr" eaLnBrk="0" hangingPunct="0"/>
            <a:r>
              <a:rPr lang="pl-PL"/>
              <a:t> (30% mieszkańców Dolnego Śląska)</a:t>
            </a:r>
          </a:p>
          <a:p>
            <a:pPr algn="ctr" eaLnBrk="0" hangingPunct="0"/>
            <a:endParaRPr lang="pl-PL"/>
          </a:p>
        </p:txBody>
      </p:sp>
      <p:sp>
        <p:nvSpPr>
          <p:cNvPr id="5126" name="pole tekstowe 6"/>
          <p:cNvSpPr txBox="1">
            <a:spLocks noChangeArrowheads="1"/>
          </p:cNvSpPr>
          <p:nvPr/>
        </p:nvSpPr>
        <p:spPr bwMode="auto">
          <a:xfrm>
            <a:off x="5357813" y="2428875"/>
            <a:ext cx="3571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Obszar</a:t>
            </a:r>
            <a:r>
              <a:rPr lang="pl-PL"/>
              <a:t>: 2 336 km</a:t>
            </a:r>
            <a:r>
              <a:rPr lang="pl-PL" baseline="30000"/>
              <a:t>2 </a:t>
            </a:r>
          </a:p>
          <a:p>
            <a:pPr algn="ctr" eaLnBrk="0" hangingPunct="0"/>
            <a:r>
              <a:rPr lang="pl-PL"/>
              <a:t>(12% powierzchni Dolnego Śląska) </a:t>
            </a:r>
          </a:p>
        </p:txBody>
      </p:sp>
      <p:sp>
        <p:nvSpPr>
          <p:cNvPr id="5127" name="pole tekstowe 9"/>
          <p:cNvSpPr txBox="1">
            <a:spLocks noChangeArrowheads="1"/>
          </p:cNvSpPr>
          <p:nvPr/>
        </p:nvSpPr>
        <p:spPr bwMode="auto">
          <a:xfrm>
            <a:off x="285750" y="4357688"/>
            <a:ext cx="2928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Jednostki administracyjne: </a:t>
            </a:r>
          </a:p>
          <a:p>
            <a:pPr algn="ctr" eaLnBrk="0" hangingPunct="0"/>
            <a:r>
              <a:rPr lang="pl-PL" b="1"/>
              <a:t>15</a:t>
            </a:r>
            <a:r>
              <a:rPr lang="pl-PL"/>
              <a:t> gmin leżących na </a:t>
            </a:r>
          </a:p>
          <a:p>
            <a:pPr algn="ctr" eaLnBrk="0" hangingPunct="0"/>
            <a:r>
              <a:rPr lang="pl-PL"/>
              <a:t>terenie </a:t>
            </a:r>
            <a:r>
              <a:rPr lang="pl-PL" b="1"/>
              <a:t>6 </a:t>
            </a:r>
            <a:r>
              <a:rPr lang="pl-PL"/>
              <a:t>powiatów</a:t>
            </a:r>
          </a:p>
          <a:p>
            <a:pPr algn="ctr" eaLnBrk="0" hangingPunct="0"/>
            <a:endParaRPr lang="pl-PL"/>
          </a:p>
        </p:txBody>
      </p:sp>
      <p:sp>
        <p:nvSpPr>
          <p:cNvPr id="5128" name="pole tekstowe 10"/>
          <p:cNvSpPr txBox="1">
            <a:spLocks noChangeArrowheads="1"/>
          </p:cNvSpPr>
          <p:nvPr/>
        </p:nvSpPr>
        <p:spPr bwMode="auto">
          <a:xfrm>
            <a:off x="5286375" y="5857875"/>
            <a:ext cx="3643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dirty="0"/>
              <a:t>Budżet ZIT WrOF: 	</a:t>
            </a:r>
            <a:r>
              <a:rPr lang="pl-PL" b="1" dirty="0" smtClean="0"/>
              <a:t>276 888 317 €</a:t>
            </a:r>
            <a:endParaRPr lang="pl-PL" b="1" dirty="0"/>
          </a:p>
        </p:txBody>
      </p:sp>
      <p:pic>
        <p:nvPicPr>
          <p:cNvPr id="10" name="Obraz 9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571500" y="2286000"/>
            <a:ext cx="8001000" cy="28575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eaLnBrk="0" hangingPunct="0">
              <a:defRPr/>
            </a:pPr>
            <a:endParaRPr lang="pl-PL" b="1" dirty="0">
              <a:latin typeface="+mj-lt"/>
            </a:endParaRPr>
          </a:p>
        </p:txBody>
      </p:sp>
      <p:sp>
        <p:nvSpPr>
          <p:cNvPr id="6148" name="pole tekstowe 11"/>
          <p:cNvSpPr txBox="1">
            <a:spLocks noChangeArrowheads="1"/>
          </p:cNvSpPr>
          <p:nvPr/>
        </p:nvSpPr>
        <p:spPr bwMode="auto">
          <a:xfrm>
            <a:off x="285720" y="1071546"/>
            <a:ext cx="83582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cs typeface="Aharoni" pitchFamily="2" charset="-79"/>
              </a:rPr>
              <a:t>Zintegrowane Inwestycje Terytorialne Wrocławskiego Obszaru Funkcjonalnego (ZIT </a:t>
            </a:r>
            <a:r>
              <a:rPr lang="pl-PL" sz="2800" b="1" dirty="0" err="1">
                <a:cs typeface="Aharoni" pitchFamily="2" charset="-79"/>
              </a:rPr>
              <a:t>WrOF</a:t>
            </a:r>
            <a:r>
              <a:rPr lang="pl-PL" sz="2800" b="1" dirty="0">
                <a:cs typeface="Aharoni" pitchFamily="2" charset="-79"/>
              </a:rPr>
              <a:t>) </a:t>
            </a:r>
            <a:r>
              <a:rPr lang="pl-PL" sz="2800" b="1" i="1" dirty="0">
                <a:cs typeface="Aharoni" pitchFamily="2" charset="-79"/>
              </a:rPr>
              <a:t>- </a:t>
            </a:r>
            <a:r>
              <a:rPr lang="pl-PL" sz="2800" b="1" dirty="0">
                <a:cs typeface="Aharoni" pitchFamily="2" charset="-79"/>
              </a:rPr>
              <a:t>zadania</a:t>
            </a:r>
            <a:endParaRPr lang="pl-PL" sz="2800" dirty="0"/>
          </a:p>
          <a:p>
            <a:endParaRPr lang="pl-PL" sz="28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00034" y="2571744"/>
            <a:ext cx="7929562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Pełnienie funkcji </a:t>
            </a:r>
            <a:r>
              <a:rPr lang="pl-PL" sz="2000" b="1" dirty="0"/>
              <a:t>Instytucji Pośredniczącej </a:t>
            </a:r>
            <a:r>
              <a:rPr lang="pl-PL" sz="2000" dirty="0"/>
              <a:t>w imieniu Gminy </a:t>
            </a:r>
            <a:r>
              <a:rPr lang="pl-PL" sz="2000" dirty="0" smtClean="0"/>
              <a:t>Wrocław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/>
              <a:t>Współorganizacja </a:t>
            </a:r>
            <a:r>
              <a:rPr lang="pl-PL" sz="2000" dirty="0"/>
              <a:t>konkursów  (wspólnie z </a:t>
            </a:r>
            <a:r>
              <a:rPr lang="pl-PL" sz="2000" dirty="0" smtClean="0"/>
              <a:t>DIP oraz </a:t>
            </a:r>
            <a:r>
              <a:rPr lang="pl-PL" sz="2000" dirty="0"/>
              <a:t>z UMWD</a:t>
            </a:r>
            <a:r>
              <a:rPr lang="pl-PL" sz="2000" dirty="0" smtClean="0"/>
              <a:t>)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wniosków konkursowych </a:t>
            </a:r>
            <a:r>
              <a:rPr lang="pl-PL" sz="2000" b="1" dirty="0"/>
              <a:t>pod kątem zgodności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        ze </a:t>
            </a:r>
            <a:r>
              <a:rPr lang="pl-PL" sz="2000" b="1" dirty="0"/>
              <a:t>Strategią ZIT </a:t>
            </a:r>
            <a:r>
              <a:rPr lang="pl-PL" sz="2000" b="1" dirty="0" smtClean="0"/>
              <a:t>WrOF </a:t>
            </a:r>
            <a:r>
              <a:rPr lang="pl-PL" sz="2000" dirty="0"/>
              <a:t>(</a:t>
            </a:r>
            <a:r>
              <a:rPr lang="pl-PL" sz="2000" b="1" dirty="0"/>
              <a:t>jeden z kilku etapów </a:t>
            </a:r>
            <a:r>
              <a:rPr lang="pl-PL" sz="2000" dirty="0"/>
              <a:t>oceny wniosku</a:t>
            </a:r>
            <a:r>
              <a:rPr lang="pl-PL" sz="2000" dirty="0" smtClean="0"/>
              <a:t>)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</a:t>
            </a:r>
            <a:r>
              <a:rPr lang="pl-PL" sz="2000" dirty="0" smtClean="0"/>
              <a:t>strategiczna </a:t>
            </a:r>
            <a:r>
              <a:rPr lang="pl-PL" sz="2000" dirty="0"/>
              <a:t>ZIT WrOF – </a:t>
            </a:r>
            <a:r>
              <a:rPr lang="pl-PL" sz="2000" b="1" dirty="0"/>
              <a:t>50%  oceny </a:t>
            </a:r>
            <a:r>
              <a:rPr lang="pl-PL" sz="2000" b="1" dirty="0" smtClean="0"/>
              <a:t>całkowitej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/>
              <a:t>Rozpatrywanie protestów </a:t>
            </a:r>
            <a:r>
              <a:rPr lang="pl-PL" sz="2000" dirty="0"/>
              <a:t>od oceny </a:t>
            </a:r>
            <a:r>
              <a:rPr lang="pl-PL" sz="2000" dirty="0" smtClean="0"/>
              <a:t>strategicznej ZIT WrOF</a:t>
            </a:r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pl-PL" sz="2000" dirty="0" smtClean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 smtClean="0"/>
              <a:t>Weryfikacja załączników </a:t>
            </a:r>
            <a:r>
              <a:rPr lang="pl-PL" sz="2000" dirty="0" smtClean="0"/>
              <a:t>niezbędnych do podpisania umowy </a:t>
            </a:r>
            <a:br>
              <a:rPr lang="pl-PL" sz="2000" dirty="0" smtClean="0"/>
            </a:br>
            <a:r>
              <a:rPr lang="pl-PL" sz="2000" dirty="0" smtClean="0"/>
              <a:t>        o dofinansowanie</a:t>
            </a:r>
            <a:endParaRPr lang="pl-PL" sz="2000" dirty="0"/>
          </a:p>
          <a:p>
            <a:pPr>
              <a:defRPr/>
            </a:pPr>
            <a:endParaRPr lang="pl-PL" sz="2000" dirty="0"/>
          </a:p>
        </p:txBody>
      </p:sp>
      <p:pic>
        <p:nvPicPr>
          <p:cNvPr id="7" name="Obraz 6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Prostokąt 2"/>
          <p:cNvSpPr>
            <a:spLocks noChangeArrowheads="1"/>
          </p:cNvSpPr>
          <p:nvPr/>
        </p:nvSpPr>
        <p:spPr bwMode="auto">
          <a:xfrm>
            <a:off x="0" y="100010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400" b="1" dirty="0"/>
              <a:t>Umiejscowienie </a:t>
            </a:r>
            <a:r>
              <a:rPr lang="pl-PL" altLang="pl-PL" sz="2400" b="1" dirty="0" smtClean="0"/>
              <a:t>działania 10.4 RPO </a:t>
            </a:r>
            <a:r>
              <a:rPr lang="pl-PL" altLang="pl-PL" sz="2400" b="1" dirty="0"/>
              <a:t>WD w priorytetach ZIT WrOF</a:t>
            </a:r>
            <a:endParaRPr lang="pl-PL" altLang="pl-PL" sz="24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282" y="2071678"/>
          <a:ext cx="8715435" cy="4000528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571636"/>
                <a:gridCol w="1285884"/>
                <a:gridCol w="1928826"/>
                <a:gridCol w="1928826"/>
                <a:gridCol w="2000263"/>
              </a:tblGrid>
              <a:tr h="61546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Strategia ZIT WrOF</a:t>
                      </a:r>
                      <a:endParaRPr lang="pl-PL" sz="1800" b="1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sng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RPO</a:t>
                      </a:r>
                      <a:r>
                        <a:rPr lang="pl-PL" sz="1800" b="1" u="sng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l-PL" sz="1800" b="1" u="sng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WD</a:t>
                      </a:r>
                      <a:endParaRPr lang="pl-PL" sz="1800" b="1" u="sng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18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Cel</a:t>
                      </a:r>
                      <a:endParaRPr lang="pl-PL" sz="18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Priorytet</a:t>
                      </a:r>
                      <a:endParaRPr lang="pl-PL" sz="18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</a:t>
                      </a:r>
                      <a:endParaRPr lang="pl-PL" sz="18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Oś priorytetowa</a:t>
                      </a:r>
                      <a:endParaRPr lang="pl-PL" sz="1800" b="1" u="none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Działanie</a:t>
                      </a:r>
                      <a:endParaRPr lang="pl-PL" sz="1800" b="1" u="none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66701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3.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Zintegrowanie społeczne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6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WrOF</a:t>
                      </a:r>
                      <a:endParaRPr lang="pl-PL" sz="16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3.3</a:t>
                      </a:r>
                      <a:r>
                        <a:rPr lang="pl-PL" sz="16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Wzrost jakości </a:t>
                      </a:r>
                      <a:br>
                        <a:rPr lang="pl-PL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 dostępności edukacyjnej na terenie WrOF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3.3.1  </a:t>
                      </a:r>
                    </a:p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Zapewnienie równego dostępu </a:t>
                      </a:r>
                      <a:b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</a:b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do wysokiej jakości edukacji na terenie WrOF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wraz </a:t>
                      </a:r>
                      <a:b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</a:b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dostosowaniem  infrastruktury edukacyjnej</a:t>
                      </a:r>
                    </a:p>
                  </a:txBody>
                  <a:tcPr marL="89535" marR="895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10.</a:t>
                      </a:r>
                      <a:endParaRPr lang="pl-PL" sz="1600" b="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Edukacja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10.4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Dostosowanie systemów kształcenia i szkolenia zawodowego do potrzeb rynku pracy</a:t>
                      </a:r>
                    </a:p>
                  </a:txBody>
                  <a:tcPr marL="89535" marR="8953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Obraz 6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14290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pole tekstowe 11"/>
          <p:cNvSpPr txBox="1">
            <a:spLocks noChangeArrowheads="1"/>
          </p:cNvSpPr>
          <p:nvPr/>
        </p:nvSpPr>
        <p:spPr bwMode="auto">
          <a:xfrm>
            <a:off x="642910" y="857232"/>
            <a:ext cx="7929562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600" b="1" dirty="0"/>
              <a:t>Alokacja finansowa ZIT </a:t>
            </a:r>
            <a:r>
              <a:rPr lang="pl-PL" altLang="pl-PL" sz="2600" b="1" dirty="0" err="1"/>
              <a:t>WrOF</a:t>
            </a:r>
            <a:endParaRPr lang="pl-PL" altLang="pl-PL" sz="2600" b="1" dirty="0"/>
          </a:p>
          <a:p>
            <a:pPr eaLnBrk="0" hangingPunct="0"/>
            <a:endParaRPr lang="pl-PL" sz="2600" dirty="0"/>
          </a:p>
        </p:txBody>
      </p:sp>
      <p:sp>
        <p:nvSpPr>
          <p:cNvPr id="9220" name="pole tekstowe 13"/>
          <p:cNvSpPr txBox="1">
            <a:spLocks noChangeArrowheads="1"/>
          </p:cNvSpPr>
          <p:nvPr/>
        </p:nvSpPr>
        <p:spPr bwMode="auto">
          <a:xfrm>
            <a:off x="0" y="1785926"/>
            <a:ext cx="9144000" cy="5239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600" dirty="0" smtClean="0"/>
              <a:t>RPO </a:t>
            </a:r>
            <a:r>
              <a:rPr lang="pl-PL" sz="3600" dirty="0"/>
              <a:t>WD  - ZIT WrOF: </a:t>
            </a:r>
            <a:r>
              <a:rPr lang="pl-PL" sz="3600" b="1" dirty="0" smtClean="0"/>
              <a:t>276 888 317 €</a:t>
            </a:r>
            <a:endParaRPr lang="pl-PL" sz="3600" b="1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000" dirty="0"/>
              <a:t>Oś </a:t>
            </a:r>
            <a:r>
              <a:rPr lang="pl-PL" sz="3000" dirty="0" smtClean="0"/>
              <a:t>10 </a:t>
            </a:r>
            <a:r>
              <a:rPr lang="pl-PL" sz="3000" dirty="0"/>
              <a:t>– </a:t>
            </a:r>
            <a:r>
              <a:rPr lang="pl-PL" sz="3000" dirty="0" smtClean="0"/>
              <a:t>Edukacja: </a:t>
            </a:r>
            <a:r>
              <a:rPr lang="pl-PL" sz="3200" b="1" dirty="0" smtClean="0"/>
              <a:t>26 750 000 </a:t>
            </a:r>
            <a:r>
              <a:rPr lang="pl-PL" sz="3000" b="1" dirty="0" smtClean="0"/>
              <a:t>€</a:t>
            </a:r>
            <a:endParaRPr lang="pl-PL" sz="3000" b="1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l-PL" sz="100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 err="1"/>
              <a:t>Poddziałanie</a:t>
            </a:r>
            <a:r>
              <a:rPr lang="pl-PL" sz="2400" dirty="0"/>
              <a:t> </a:t>
            </a:r>
            <a:r>
              <a:rPr lang="pl-PL" sz="2400" dirty="0" smtClean="0"/>
              <a:t>10.4.2</a:t>
            </a:r>
            <a:r>
              <a:rPr lang="pl-PL" sz="2400" dirty="0"/>
              <a:t>: </a:t>
            </a:r>
            <a:r>
              <a:rPr lang="pl-PL" sz="2400" b="1" dirty="0" smtClean="0"/>
              <a:t>7 500 000 €</a:t>
            </a:r>
            <a:endParaRPr lang="pl-PL" sz="2400" b="1" dirty="0"/>
          </a:p>
          <a:p>
            <a:pPr algn="ctr" eaLnBrk="0" hangingPunct="0">
              <a:lnSpc>
                <a:spcPct val="150000"/>
              </a:lnSpc>
              <a:spcBef>
                <a:spcPts val="2400"/>
              </a:spcBef>
            </a:pPr>
            <a:r>
              <a:rPr lang="pl-PL" sz="2400" dirty="0"/>
              <a:t>Nabór nr  </a:t>
            </a:r>
            <a:r>
              <a:rPr lang="pl-PL" sz="2400" dirty="0" smtClean="0"/>
              <a:t>RPDS.10.04.02-IZ.00-02-347/19: </a:t>
            </a:r>
          </a:p>
          <a:p>
            <a:pPr algn="ctr" eaLnBrk="0" hangingPunct="0">
              <a:lnSpc>
                <a:spcPct val="150000"/>
              </a:lnSpc>
            </a:pPr>
            <a:r>
              <a:rPr lang="fr-FR" sz="2800" b="1" dirty="0" smtClean="0"/>
              <a:t>3 146 265</a:t>
            </a:r>
            <a:r>
              <a:rPr lang="pl-PL" sz="2800" b="1" dirty="0" smtClean="0"/>
              <a:t> </a:t>
            </a:r>
            <a:r>
              <a:rPr lang="fr-FR" sz="2800" b="1" dirty="0" smtClean="0"/>
              <a:t>EUR </a:t>
            </a:r>
            <a:r>
              <a:rPr lang="pl-PL" sz="2800" b="1" dirty="0" smtClean="0"/>
              <a:t>- </a:t>
            </a:r>
            <a:r>
              <a:rPr lang="fr-FR" sz="2800" b="1" dirty="0" smtClean="0"/>
              <a:t>tj. 13 513 208</a:t>
            </a:r>
            <a:r>
              <a:rPr lang="pl-PL" sz="2800" b="1" dirty="0" smtClean="0"/>
              <a:t> PLN</a:t>
            </a:r>
            <a:endParaRPr lang="pl-PL" sz="2400" u="sng" dirty="0">
              <a:solidFill>
                <a:srgbClr val="FF0000"/>
              </a:solidFill>
            </a:endParaRPr>
          </a:p>
          <a:p>
            <a:pPr eaLnBrk="0" hangingPunct="0"/>
            <a:r>
              <a:rPr lang="pl-PL" sz="4400" dirty="0">
                <a:solidFill>
                  <a:srgbClr val="FF0000"/>
                </a:solidFill>
              </a:rPr>
              <a:t> </a:t>
            </a:r>
          </a:p>
          <a:p>
            <a:pPr eaLnBrk="0" hangingPunct="0"/>
            <a:endParaRPr lang="pl-PL" dirty="0"/>
          </a:p>
        </p:txBody>
      </p:sp>
      <p:pic>
        <p:nvPicPr>
          <p:cNvPr id="6" name="Obraz 5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Prostokąt 2"/>
          <p:cNvSpPr>
            <a:spLocks noChangeArrowheads="1"/>
          </p:cNvSpPr>
          <p:nvPr/>
        </p:nvSpPr>
        <p:spPr bwMode="auto">
          <a:xfrm>
            <a:off x="0" y="785794"/>
            <a:ext cx="91440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600" b="1" dirty="0" smtClean="0"/>
              <a:t>Wnioskodawcy w </a:t>
            </a:r>
            <a:r>
              <a:rPr lang="pl-PL" altLang="pl-PL" sz="2600" b="1" dirty="0"/>
              <a:t>ramach </a:t>
            </a:r>
            <a:r>
              <a:rPr lang="pl-PL" altLang="pl-PL" sz="2600" b="1" dirty="0" smtClean="0"/>
              <a:t>Podziałania 10.4.2</a:t>
            </a:r>
            <a:endParaRPr lang="pl-PL" sz="2600" b="1" dirty="0"/>
          </a:p>
          <a:p>
            <a:pPr algn="ctr"/>
            <a:endParaRPr lang="pl-PL" altLang="pl-PL" sz="2600" b="1" dirty="0"/>
          </a:p>
        </p:txBody>
      </p:sp>
      <p:sp>
        <p:nvSpPr>
          <p:cNvPr id="10244" name="pole tekstowe 3"/>
          <p:cNvSpPr txBox="1">
            <a:spLocks noChangeArrowheads="1"/>
          </p:cNvSpPr>
          <p:nvPr/>
        </p:nvSpPr>
        <p:spPr bwMode="auto">
          <a:xfrm>
            <a:off x="285720" y="1071547"/>
            <a:ext cx="857256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endParaRPr lang="pl-PL" altLang="pl-PL" sz="2000" b="1" u="sng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/>
              <a:t> jednostki samorządu terytorialnego, ich związki i stowarzyszenia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/>
              <a:t> jednostki organizacyjne </a:t>
            </a:r>
            <a:r>
              <a:rPr lang="pl-PL" sz="1600" dirty="0" err="1" smtClean="0"/>
              <a:t>jst</a:t>
            </a:r>
            <a:endParaRPr lang="pl-PL" sz="16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/>
              <a:t> organy prowadzące publiczne i niepubliczne szkoły i placówki prowadzące kształcenie zawodowe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/>
              <a:t> placówki kształcenia ustawicznego, placówki kształcenia praktycznego oraz ośrodki dokształcania </a:t>
            </a:r>
            <a:br>
              <a:rPr lang="pl-PL" sz="1600" dirty="0" smtClean="0"/>
            </a:br>
            <a:r>
              <a:rPr lang="pl-PL" sz="1600" dirty="0" smtClean="0"/>
              <a:t>i doskonalenia zawodowego, umożliwiające uzyskanie i uzupełnienie wiedzy, umiejętności i kwalifikacji zawodowych;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/>
              <a:t> instytucje rynku pracy, o których mowa w art. 6 ustawy z dnia 20 kwietnia 2004 r. o promocji zatrudnienia i instytucjach rynku pracy, prowadzące działalność edukacyjno-szkoleniową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/>
              <a:t> podmioty prowadzące działalność oświatową, o której mowa w art. 170 ust. 2 ustawy Prawo oświatowe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/>
              <a:t> osoby fizyczne prowadzące działalność gospodarczą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/>
              <a:t> pracodawcy i organizacje pracodawców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/>
              <a:t>przedsiębiorcy</a:t>
            </a:r>
            <a:endParaRPr lang="pl-PL" sz="1600" dirty="0"/>
          </a:p>
          <a:p>
            <a:pPr eaLnBrk="0" hangingPunct="0">
              <a:lnSpc>
                <a:spcPct val="150000"/>
              </a:lnSpc>
            </a:pPr>
            <a:endParaRPr lang="pl-PL" sz="2000" dirty="0"/>
          </a:p>
        </p:txBody>
      </p:sp>
      <p:pic>
        <p:nvPicPr>
          <p:cNvPr id="6" name="Obraz 5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89296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600" b="1" dirty="0"/>
              <a:t>Kryteria </a:t>
            </a:r>
            <a:r>
              <a:rPr lang="pl-PL" altLang="pl-PL" sz="2600" b="1" dirty="0" smtClean="0"/>
              <a:t>oceny zgodności projektu ze Strategią ZIT WrOF</a:t>
            </a:r>
            <a:endParaRPr lang="pl-PL" altLang="pl-PL" sz="2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14282" y="2643182"/>
          <a:ext cx="8643999" cy="376556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415613"/>
                <a:gridCol w="1584651"/>
                <a:gridCol w="4649543"/>
                <a:gridCol w="1994192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 smtClean="0">
                          <a:effectLst/>
                        </a:rPr>
                        <a:t> Nazwa </a:t>
                      </a:r>
                      <a:r>
                        <a:rPr lang="pl-PL" sz="1600" kern="50" dirty="0">
                          <a:effectLst/>
                        </a:rPr>
                        <a:t>kryterium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 smtClean="0">
                          <a:effectLst/>
                        </a:rPr>
                        <a:t>Znaczenie</a:t>
                      </a:r>
                      <a:r>
                        <a:rPr lang="pl-PL" sz="1600" kern="50" baseline="0" dirty="0" smtClean="0">
                          <a:effectLst/>
                        </a:rPr>
                        <a:t> kryterium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50" dirty="0" smtClean="0">
                          <a:effectLst/>
                        </a:rPr>
                        <a:t>Punktacja</a:t>
                      </a:r>
                    </a:p>
                  </a:txBody>
                  <a:tcPr marL="20401" marR="20401" marT="0" marB="0" anchor="ctr"/>
                </a:tc>
              </a:tr>
              <a:tr h="113666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1" kern="50" dirty="0" smtClean="0">
                          <a:effectLst/>
                          <a:latin typeface="+mn-lt"/>
                        </a:rPr>
                        <a:t>Zgodność projektu </a:t>
                      </a:r>
                      <a:br>
                        <a:rPr lang="pl-PL" sz="1600" b="1" kern="50" dirty="0" smtClean="0">
                          <a:effectLst/>
                          <a:latin typeface="+mn-lt"/>
                        </a:rPr>
                      </a:br>
                      <a:r>
                        <a:rPr lang="pl-PL" sz="1600" b="1" kern="50" dirty="0" smtClean="0">
                          <a:effectLst/>
                          <a:latin typeface="+mn-lt"/>
                        </a:rPr>
                        <a:t>ze Strategią ZIT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0" kern="50" dirty="0" smtClean="0">
                          <a:effectLst/>
                          <a:latin typeface="+mn-lt"/>
                        </a:rPr>
                        <a:t>Czy przedsięwzięcie ma wpływ na minimalizację negatywnych zjawisk  opisanych w  Strategii ZIT WrOF </a:t>
                      </a:r>
                      <a:br>
                        <a:rPr lang="pl-PL" sz="1600" b="0" kern="50" dirty="0" smtClean="0">
                          <a:effectLst/>
                          <a:latin typeface="+mn-lt"/>
                        </a:rPr>
                      </a:br>
                      <a:r>
                        <a:rPr lang="pl-PL" sz="1600" b="0" kern="50" dirty="0" smtClean="0">
                          <a:effectLst/>
                          <a:latin typeface="+mn-lt"/>
                        </a:rPr>
                        <a:t>oraz realizację zamierzeń strategicznych ZIT WrOF?</a:t>
                      </a: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kern="50" dirty="0" smtClean="0">
                          <a:effectLst/>
                          <a:latin typeface="+mn-lt"/>
                        </a:rPr>
                        <a:t>TAK/NIE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Kryterium obligatoryjne </a:t>
                      </a:r>
                    </a:p>
                  </a:txBody>
                  <a:tcPr marL="20401" marR="20401" marT="0" marB="0" anchor="ctr"/>
                </a:tc>
              </a:tr>
              <a:tr h="171451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Kompleksowość działań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kern="50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kern="50" dirty="0" smtClean="0">
                          <a:effectLst/>
                          <a:latin typeface="+mn-lt"/>
                        </a:rPr>
                        <a:t>Ile typów projektu wskazanych</a:t>
                      </a:r>
                      <a:r>
                        <a:rPr lang="pl-PL" sz="1600" b="0" kern="50" baseline="0" dirty="0" smtClean="0">
                          <a:effectLst/>
                          <a:latin typeface="+mn-lt"/>
                        </a:rPr>
                        <a:t> w SZOOP dla działania 10.1 zamierza realizować </a:t>
                      </a:r>
                      <a:r>
                        <a:rPr lang="pl-PL" sz="1600" b="0" kern="50" dirty="0" smtClean="0">
                          <a:effectLst/>
                          <a:latin typeface="+mn-lt"/>
                        </a:rPr>
                        <a:t>Wnioskodawca?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8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800" b="1" kern="50" dirty="0" smtClean="0">
                          <a:effectLst/>
                          <a:latin typeface="+mn-lt"/>
                        </a:rPr>
                        <a:t>1 typ</a:t>
                      </a: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:  </a:t>
                      </a:r>
                      <a:r>
                        <a:rPr lang="pl-PL" sz="1800" b="1" kern="50" dirty="0" smtClean="0">
                          <a:effectLst/>
                          <a:latin typeface="+mn-lt"/>
                        </a:rPr>
                        <a:t>0 pkt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800" b="1" kern="50" dirty="0" smtClean="0">
                          <a:effectLst/>
                          <a:latin typeface="+mn-lt"/>
                        </a:rPr>
                        <a:t>2 typy</a:t>
                      </a: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pl-PL" sz="1800" b="1" kern="50" dirty="0" smtClean="0">
                          <a:effectLst/>
                          <a:latin typeface="+mn-lt"/>
                        </a:rPr>
                        <a:t>4 pkt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800" b="1" kern="50" dirty="0" smtClean="0">
                          <a:effectLst/>
                          <a:latin typeface="+mn-lt"/>
                        </a:rPr>
                        <a:t> więcej niż 2 typy</a:t>
                      </a: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pl-PL" sz="1800" b="1" kern="50" dirty="0" smtClean="0">
                          <a:effectLst/>
                          <a:latin typeface="+mn-lt"/>
                        </a:rPr>
                        <a:t>8 pkt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kern="50" dirty="0" smtClean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0 - 8 pkt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14282" y="1571612"/>
            <a:ext cx="8572560" cy="800219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pl-PL" alt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max </a:t>
            </a:r>
            <a:r>
              <a:rPr lang="pl-PL" altLang="pl-P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pkt </a:t>
            </a:r>
            <a:r>
              <a:rPr lang="pl-PL" alt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tj. aż </a:t>
            </a:r>
            <a:r>
              <a:rPr lang="pl-PL" altLang="pl-P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 </a:t>
            </a:r>
            <a:r>
              <a:rPr lang="pl-PL" alt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punktów możliwych do uzyskania na wszystkich etapach oceny</a:t>
            </a:r>
          </a:p>
          <a:p>
            <a:endParaRPr lang="pl-PL" altLang="pl-PL" sz="1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alt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należy uzyskać </a:t>
            </a:r>
            <a:r>
              <a:rPr lang="pl-PL" altLang="pl-P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 50 % </a:t>
            </a:r>
            <a:r>
              <a:rPr lang="pl-PL" alt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punktów tj. </a:t>
            </a:r>
            <a:r>
              <a:rPr lang="pl-PL" altLang="pl-P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pkt</a:t>
            </a:r>
          </a:p>
        </p:txBody>
      </p:sp>
      <p:sp>
        <p:nvSpPr>
          <p:cNvPr id="6" name="Prostokąt 5"/>
          <p:cNvSpPr/>
          <p:nvPr/>
        </p:nvSpPr>
        <p:spPr>
          <a:xfrm>
            <a:off x="285720" y="1643050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dirty="0" smtClean="0"/>
              <a:t>	</a:t>
            </a:r>
            <a:endParaRPr lang="pl-PL" dirty="0"/>
          </a:p>
        </p:txBody>
      </p:sp>
      <p:pic>
        <p:nvPicPr>
          <p:cNvPr id="8" name="Obraz 7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89296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600" b="1" dirty="0" smtClean="0"/>
              <a:t>Kryteria oceny zgodności projektu ze Strategią ZIT WrOF</a:t>
            </a:r>
            <a:endParaRPr lang="pl-PL" altLang="pl-PL" sz="2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571613"/>
          <a:ext cx="8643999" cy="431289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415613"/>
                <a:gridCol w="1529287"/>
                <a:gridCol w="4704907"/>
                <a:gridCol w="1994192"/>
              </a:tblGrid>
              <a:tr h="64294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 smtClean="0">
                          <a:effectLst/>
                        </a:rPr>
                        <a:t> Nazwa </a:t>
                      </a:r>
                      <a:r>
                        <a:rPr lang="pl-PL" sz="1600" kern="50" dirty="0">
                          <a:effectLst/>
                        </a:rPr>
                        <a:t>kryterium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 smtClean="0">
                          <a:effectLst/>
                        </a:rPr>
                        <a:t>Znaczenie kryterium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50" dirty="0" smtClean="0">
                          <a:effectLst/>
                        </a:rPr>
                        <a:t>Punktacja</a:t>
                      </a:r>
                    </a:p>
                  </a:txBody>
                  <a:tcPr marL="20401" marR="20401" marT="0" marB="0" anchor="ctr"/>
                </a:tc>
              </a:tr>
              <a:tr h="150554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3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1" kern="50" dirty="0" smtClean="0">
                          <a:effectLst/>
                          <a:latin typeface="+mn-lt"/>
                        </a:rPr>
                        <a:t>Poszerzenie dotychczasowej oferty edukacyjnej szkoły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0" kern="50" dirty="0" smtClean="0">
                          <a:effectLst/>
                          <a:latin typeface="+mn-lt"/>
                        </a:rPr>
                        <a:t>Czy  projekt uwzględnia realizację nowych, dotychczas nieistniejących zajęć szkolnych?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800" b="1" kern="50" baseline="0" dirty="0" smtClean="0">
                          <a:effectLst/>
                          <a:latin typeface="+mn-lt"/>
                        </a:rPr>
                        <a:t> nie </a:t>
                      </a:r>
                      <a:r>
                        <a:rPr lang="pl-PL" sz="1800" b="0" kern="50" baseline="0" dirty="0" smtClean="0">
                          <a:effectLst/>
                          <a:latin typeface="+mn-lt"/>
                        </a:rPr>
                        <a:t>:</a:t>
                      </a:r>
                      <a:r>
                        <a:rPr lang="pl-PL" sz="1800" b="1" kern="50" baseline="0" dirty="0" smtClean="0">
                          <a:effectLst/>
                          <a:latin typeface="+mn-lt"/>
                        </a:rPr>
                        <a:t> 0 pkt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800" b="1" kern="50" baseline="0" dirty="0" smtClean="0">
                          <a:effectLst/>
                          <a:latin typeface="+mn-lt"/>
                        </a:rPr>
                        <a:t> tak</a:t>
                      </a:r>
                      <a:r>
                        <a:rPr lang="pl-PL" sz="1800" b="0" kern="50" baseline="0" dirty="0" smtClean="0">
                          <a:effectLst/>
                          <a:latin typeface="+mn-lt"/>
                        </a:rPr>
                        <a:t>:</a:t>
                      </a:r>
                      <a:r>
                        <a:rPr lang="pl-PL" sz="1800" b="1" kern="50" baseline="0" dirty="0" smtClean="0">
                          <a:effectLst/>
                          <a:latin typeface="+mn-lt"/>
                        </a:rPr>
                        <a:t> 3 pkt</a:t>
                      </a:r>
                      <a:endParaRPr lang="pl-PL" sz="1800" b="1" kern="50" dirty="0" smtClean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0 - 3 pkt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216440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Zintegrowanie projektów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kern="50" dirty="0" smtClean="0">
                          <a:effectLst/>
                          <a:latin typeface="+mn-lt"/>
                        </a:rPr>
                        <a:t>Czy budynek, w którym będą prowadzone działania projektowe, został wybudowany lub jest/był modernizowany/remontowany ze środków RPO WD </a:t>
                      </a:r>
                      <a:br>
                        <a:rPr lang="pl-PL" sz="1600" b="0" kern="50" dirty="0" smtClean="0">
                          <a:effectLst/>
                          <a:latin typeface="+mn-lt"/>
                        </a:rPr>
                      </a:br>
                      <a:r>
                        <a:rPr lang="pl-PL" sz="1600" b="0" kern="50" dirty="0" smtClean="0">
                          <a:effectLst/>
                          <a:latin typeface="+mn-lt"/>
                        </a:rPr>
                        <a:t>w ramach mechanizmu ZIT WrOF?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8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800" b="1" kern="50" dirty="0" smtClean="0">
                          <a:effectLst/>
                          <a:latin typeface="+mn-lt"/>
                        </a:rPr>
                        <a:t>nie</a:t>
                      </a: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:  </a:t>
                      </a:r>
                      <a:r>
                        <a:rPr lang="pl-PL" sz="1800" b="1" kern="50" dirty="0" smtClean="0">
                          <a:effectLst/>
                          <a:latin typeface="+mn-lt"/>
                        </a:rPr>
                        <a:t>0 pkt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800" b="1" kern="50" dirty="0" smtClean="0">
                          <a:effectLst/>
                          <a:latin typeface="+mn-lt"/>
                        </a:rPr>
                        <a:t>tak</a:t>
                      </a: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pl-PL" sz="1800" b="1" kern="50" dirty="0" smtClean="0">
                          <a:effectLst/>
                          <a:latin typeface="+mn-lt"/>
                        </a:rPr>
                        <a:t>2 pkt</a:t>
                      </a: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0 - 2 pkt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285721" y="1500174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dirty="0" smtClean="0"/>
              <a:t>	</a:t>
            </a:r>
            <a:endParaRPr lang="pl-PL" dirty="0"/>
          </a:p>
        </p:txBody>
      </p:sp>
      <p:pic>
        <p:nvPicPr>
          <p:cNvPr id="8" name="Obraz 7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89296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600" b="1" dirty="0" smtClean="0"/>
              <a:t>Kryteria oceny zgodności projektu ze Strategią ZIT WrOF</a:t>
            </a:r>
            <a:endParaRPr lang="pl-PL" altLang="pl-PL" sz="2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571613"/>
          <a:ext cx="8643999" cy="431289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415613"/>
                <a:gridCol w="1529287"/>
                <a:gridCol w="4704907"/>
                <a:gridCol w="1994192"/>
              </a:tblGrid>
              <a:tr h="64294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 smtClean="0">
                          <a:effectLst/>
                        </a:rPr>
                        <a:t> Nazwa </a:t>
                      </a:r>
                      <a:r>
                        <a:rPr lang="pl-PL" sz="1600" kern="50" dirty="0">
                          <a:effectLst/>
                        </a:rPr>
                        <a:t>kryterium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 smtClean="0">
                          <a:effectLst/>
                        </a:rPr>
                        <a:t>Znaczenie kryterium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50" dirty="0" smtClean="0">
                          <a:effectLst/>
                        </a:rPr>
                        <a:t>Punktacja</a:t>
                      </a:r>
                    </a:p>
                  </a:txBody>
                  <a:tcPr marL="20401" marR="20401" marT="0" marB="0" anchor="ctr"/>
                </a:tc>
              </a:tr>
              <a:tr h="150554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5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1" kern="50" dirty="0" smtClean="0">
                          <a:effectLst/>
                          <a:latin typeface="+mn-lt"/>
                        </a:rPr>
                        <a:t>Współpraca z partnerami społecznymi lub pracodawcami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0" kern="50" dirty="0" smtClean="0">
                          <a:effectLst/>
                          <a:latin typeface="+mn-lt"/>
                        </a:rPr>
                        <a:t>Czy założone w projekcie działania prowadzone będą we współpracy z partnerami społecznymi </a:t>
                      </a:r>
                      <a:br>
                        <a:rPr lang="pl-PL" sz="1600" b="0" kern="50" dirty="0" smtClean="0">
                          <a:effectLst/>
                          <a:latin typeface="+mn-lt"/>
                        </a:rPr>
                      </a:br>
                      <a:r>
                        <a:rPr lang="pl-PL" sz="1600" b="0" kern="50" dirty="0" smtClean="0">
                          <a:effectLst/>
                          <a:latin typeface="+mn-lt"/>
                        </a:rPr>
                        <a:t>lub pracodawcami?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800" b="1" kern="50" baseline="0" dirty="0" smtClean="0">
                          <a:effectLst/>
                          <a:latin typeface="+mn-lt"/>
                        </a:rPr>
                        <a:t> nie</a:t>
                      </a:r>
                      <a:r>
                        <a:rPr lang="pl-PL" sz="1800" b="0" kern="50" baseline="0" dirty="0" smtClean="0">
                          <a:effectLst/>
                          <a:latin typeface="+mn-lt"/>
                        </a:rPr>
                        <a:t>:</a:t>
                      </a:r>
                      <a:r>
                        <a:rPr lang="pl-PL" sz="1800" b="1" kern="50" baseline="0" dirty="0" smtClean="0">
                          <a:effectLst/>
                          <a:latin typeface="+mn-lt"/>
                        </a:rPr>
                        <a:t> 0 pkt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800" b="1" kern="50" baseline="0" dirty="0" smtClean="0">
                          <a:effectLst/>
                          <a:latin typeface="+mn-lt"/>
                        </a:rPr>
                        <a:t> tak</a:t>
                      </a:r>
                      <a:r>
                        <a:rPr lang="pl-PL" sz="1800" b="0" kern="50" baseline="0" dirty="0" smtClean="0">
                          <a:effectLst/>
                          <a:latin typeface="+mn-lt"/>
                        </a:rPr>
                        <a:t>:</a:t>
                      </a:r>
                      <a:r>
                        <a:rPr lang="pl-PL" sz="1800" b="1" kern="50" baseline="0" dirty="0" smtClean="0">
                          <a:effectLst/>
                          <a:latin typeface="+mn-lt"/>
                        </a:rPr>
                        <a:t> 4 pkt</a:t>
                      </a:r>
                      <a:endParaRPr lang="pl-PL" sz="1800" b="1" kern="50" dirty="0" smtClean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0 - 4 pkt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216440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Regionalne inteligentne specjalizacje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kern="50" dirty="0" smtClean="0">
                          <a:effectLst/>
                          <a:latin typeface="+mn-lt"/>
                        </a:rPr>
                        <a:t>Czy założone w projekcie działania wpisują się w regionalne inteligentne specjalizacje (załącznik do Regionalnej Strategii Innowacji dla Województwa Dolnośląskiego na lata 2011-2020)?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800" b="1" kern="5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nie: 0 pkt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800" b="1" kern="5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tak: 3 pkt</a:t>
                      </a: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0 - 3 pkt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285721" y="1500174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dirty="0" smtClean="0"/>
              <a:t>	</a:t>
            </a:r>
            <a:endParaRPr lang="pl-PL" dirty="0"/>
          </a:p>
        </p:txBody>
      </p:sp>
      <p:pic>
        <p:nvPicPr>
          <p:cNvPr id="7" name="Obraz 6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8056</TotalTime>
  <Words>833</Words>
  <Application>Microsoft Office PowerPoint</Application>
  <PresentationFormat>Pokaz na ekranie (4:3)</PresentationFormat>
  <Paragraphs>223</Paragraphs>
  <Slides>13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   Zintegrowane Inwestycje Terytorialne Wrocławskiego Obszaru Funkcjonalnego ZIT WrOF 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 Orzechowska</dc:creator>
  <cp:lastModifiedBy>umpigu01</cp:lastModifiedBy>
  <cp:revision>839</cp:revision>
  <dcterms:created xsi:type="dcterms:W3CDTF">2015-04-22T07:48:15Z</dcterms:created>
  <dcterms:modified xsi:type="dcterms:W3CDTF">2019-05-07T07:36:38Z</dcterms:modified>
</cp:coreProperties>
</file>