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8" r:id="rId3"/>
    <p:sldId id="270" r:id="rId4"/>
    <p:sldId id="292" r:id="rId5"/>
    <p:sldId id="319" r:id="rId6"/>
    <p:sldId id="320" r:id="rId7"/>
    <p:sldId id="321" r:id="rId8"/>
    <p:sldId id="322" r:id="rId9"/>
    <p:sldId id="323" r:id="rId10"/>
    <p:sldId id="327" r:id="rId11"/>
    <p:sldId id="276" r:id="rId12"/>
    <p:sldId id="271" r:id="rId13"/>
    <p:sldId id="329" r:id="rId14"/>
    <p:sldId id="330" r:id="rId15"/>
    <p:sldId id="336" r:id="rId16"/>
    <p:sldId id="337" r:id="rId17"/>
    <p:sldId id="332" r:id="rId18"/>
    <p:sldId id="312" r:id="rId19"/>
    <p:sldId id="339" r:id="rId20"/>
    <p:sldId id="317" r:id="rId21"/>
    <p:sldId id="335" r:id="rId22"/>
    <p:sldId id="25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  <a:srgbClr val="2F70BF"/>
    <a:srgbClr val="CCECFF"/>
    <a:srgbClr val="99CCFF"/>
    <a:srgbClr val="6699FF"/>
    <a:srgbClr val="66FF33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7" autoAdjust="0"/>
    <p:restoredTop sz="89528" autoAdjust="0"/>
  </p:normalViewPr>
  <p:slideViewPr>
    <p:cSldViewPr>
      <p:cViewPr>
        <p:scale>
          <a:sx n="100" d="100"/>
          <a:sy n="100" d="100"/>
        </p:scale>
        <p:origin x="372" y="-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22447-5E3F-40DA-B0BD-EEB145E516D3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AC865-7261-4991-BE5C-019CD5CCDC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75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AC865-7261-4991-BE5C-019CD5CCDC8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8132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zlokalizowane w południowej części województwa dolnośląskiego, które należą do czterech powiatów (wałbrzyskiego, kamiennogórskiego, świdnickiego oraz kłodzkiego).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AC865-7261-4991-BE5C-019CD5CCDC8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400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AC865-7261-4991-BE5C-019CD5CCDC8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9612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AC865-7261-4991-BE5C-019CD5CCDC8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04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ipaw.walbrzych.eu/" TargetMode="External"/><Relationship Id="rId4" Type="http://schemas.openxmlformats.org/officeDocument/2006/relationships/hyperlink" Target="mailto:ipaw@ipaw.walbrzych.e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352928" cy="4106823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ZINTEGROWANE INWESTYCJE TERYTORIALNE AGLOMERACJI WAŁBRZYSKIEJ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>
                <a:solidFill>
                  <a:prstClr val="black"/>
                </a:solidFill>
              </a:rPr>
              <a:t>10.4.4  Dostosowanie systemów kształcenia i szkolenia zawodowego do potrzeb rynku </a:t>
            </a:r>
            <a:r>
              <a:rPr lang="pl-PL" sz="2000" b="1" dirty="0">
                <a:solidFill>
                  <a:prstClr val="black"/>
                </a:solidFill>
              </a:rPr>
              <a:t>pracy</a:t>
            </a: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>Konkurs </a:t>
            </a:r>
            <a:r>
              <a:rPr lang="pl-PL" sz="2000" b="1" dirty="0">
                <a:solidFill>
                  <a:prstClr val="black"/>
                </a:solidFill>
              </a:rPr>
              <a:t>nr </a:t>
            </a:r>
            <a:r>
              <a:rPr lang="pl-PL" sz="2000" b="1" dirty="0" smtClean="0">
                <a:solidFill>
                  <a:prstClr val="black"/>
                </a:solidFill>
              </a:rPr>
              <a:t>RPDS.10.04.04-IZ.00-02-349/19 - ZIT AW</a:t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> </a:t>
            </a:r>
            <a:r>
              <a:rPr lang="pl-PL" sz="2000" b="1" dirty="0">
                <a:solidFill>
                  <a:prstClr val="black"/>
                </a:solidFill>
              </a:rPr>
              <a:t>TYP PROJEKTU- 10.4.4 </a:t>
            </a:r>
            <a:r>
              <a:rPr lang="pl-PL" sz="2000" b="1" dirty="0" smtClean="0">
                <a:solidFill>
                  <a:prstClr val="black"/>
                </a:solidFill>
              </a:rPr>
              <a:t>A,B,D,E,G </a:t>
            </a:r>
            <a:r>
              <a:rPr lang="pl-PL" sz="2000" b="1" dirty="0">
                <a:solidFill>
                  <a:prstClr val="black"/>
                </a:solidFill>
              </a:rPr>
              <a:t>i H</a:t>
            </a:r>
            <a:br>
              <a:rPr lang="pl-PL" sz="2000" b="1" dirty="0">
                <a:solidFill>
                  <a:prstClr val="black"/>
                </a:solidFill>
              </a:rPr>
            </a:br>
            <a:endParaRPr lang="pl-PL" sz="2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3728" y="5589240"/>
            <a:ext cx="5293109" cy="816646"/>
          </a:xfrm>
        </p:spPr>
        <p:txBody>
          <a:bodyPr>
            <a:normAutofit/>
          </a:bodyPr>
          <a:lstStyle/>
          <a:p>
            <a:r>
              <a:rPr lang="pl-P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Wrocław, 9 maja 2019 r.</a:t>
            </a:r>
            <a:endParaRPr lang="pl-PL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" y="188640"/>
            <a:ext cx="466885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86" y="188640"/>
            <a:ext cx="4309714" cy="432000"/>
          </a:xfrm>
          <a:prstGeom prst="rect">
            <a:avLst/>
          </a:prstGeom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457200" y="2204864"/>
            <a:ext cx="8229600" cy="381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075240" cy="720080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Kwota </a:t>
            </a:r>
            <a:r>
              <a:rPr lang="pl-PL" sz="21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przeznaczona na dofinansowanie </a:t>
            </a:r>
            <a:r>
              <a:rPr lang="pl-PL" sz="2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projektów w </a:t>
            </a:r>
            <a:r>
              <a:rPr lang="pl-PL" sz="21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konkursach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1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Poddziałanie 10.4.4 Dostosowanie systemów kształcenia i szkolenia zawodowego do potrzeb rynku pracy – ZIT </a:t>
            </a:r>
            <a:r>
              <a:rPr lang="pl-PL" sz="2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</a:t>
            </a:r>
            <a:br>
              <a:rPr lang="pl-PL" sz="2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1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 nr </a:t>
            </a:r>
            <a:r>
              <a:rPr lang="pl-PL" sz="2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RPDS.10.04.04-IZ.00-02-349/19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endParaRPr lang="pl-PL" sz="2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2564904"/>
            <a:ext cx="8435280" cy="40324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800" dirty="0"/>
              <a:t>Ogółem kwota środków europejskich przeznaczona na konkurs dla ZIT AW wynosi: </a:t>
            </a:r>
            <a:endParaRPr lang="pl-PL" sz="2800" dirty="0" smtClean="0"/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800" b="1" dirty="0"/>
              <a:t>2 134 644  EUR tj. 9 168 296 PLN</a:t>
            </a:r>
            <a:r>
              <a:rPr lang="pl-PL" sz="2800" dirty="0" smtClean="0"/>
              <a:t>.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Ze względu na kurs euro limit dostępnych środków może ulec zmianie. </a:t>
            </a:r>
            <a:endParaRPr lang="pl-PL" sz="1800" dirty="0" smtClean="0"/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 smtClean="0"/>
              <a:t>Z</a:t>
            </a:r>
            <a:r>
              <a:rPr lang="pl-PL" sz="1800" dirty="0"/>
              <a:t> tego powodu dokładna kwota dofinansowania zostanie określona na etapie zatwierdzania listy rankingowej</a:t>
            </a:r>
            <a:r>
              <a:rPr lang="pl-PL" sz="1800" dirty="0" smtClean="0"/>
              <a:t>.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Wszystkie wskazane w tym punkcie alokacje przeliczono po kursie Europejskiego Banku Centralnego (EBC) obowiązującym w dniu 28 marca 2019 r. (1 euro = 4,2950 PLN).</a:t>
            </a:r>
            <a:endParaRPr lang="pl-PL" sz="20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71755" lvl="0" indent="0" algn="just">
              <a:buNone/>
            </a:pPr>
            <a:endParaRPr lang="pl-PL" sz="20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1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86" y="188640"/>
            <a:ext cx="4309714" cy="432000"/>
          </a:xfrm>
          <a:prstGeom prst="rect">
            <a:avLst/>
          </a:prstGeom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490558" y="15957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800" dirty="0" smtClean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lvl="0"/>
            <a: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  <a:t/>
            </a:r>
            <a:b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</a:br>
            <a:r>
              <a:rPr lang="pl-PL" altLang="pl-PL" sz="2400" b="1" dirty="0">
                <a:solidFill>
                  <a:srgbClr val="009900"/>
                </a:solidFill>
                <a:latin typeface="Calibri" pitchFamily="34" charset="0"/>
              </a:rPr>
              <a:t/>
            </a:r>
            <a:br>
              <a:rPr lang="pl-PL" altLang="pl-PL" sz="2400" b="1" dirty="0">
                <a:solidFill>
                  <a:srgbClr val="009900"/>
                </a:solidFill>
                <a:latin typeface="Calibri" pitchFamily="34" charset="0"/>
              </a:rPr>
            </a:br>
            <a: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  <a:t/>
            </a:r>
            <a:b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</a:br>
            <a: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  <a:t/>
            </a:r>
            <a:b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</a:br>
            <a: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  <a:t/>
            </a:r>
            <a:b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</a:br>
            <a:r>
              <a:rPr lang="pl-PL" altLang="pl-PL" sz="22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TRANSPOZYCJA PRIORYTETÓW</a:t>
            </a:r>
            <a:r>
              <a:rPr lang="pl-PL" sz="22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DZIAŁAŃ </a:t>
            </a:r>
            <a:r>
              <a:rPr lang="pl-PL" sz="22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STRATEGII ZIT AW </a:t>
            </a:r>
            <a:br>
              <a:rPr lang="pl-PL" sz="22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DZIAŁANIA  RPO WD 2014-2020</a:t>
            </a:r>
            <a:r>
              <a:rPr lang="pl-PL" altLang="pl-PL" sz="2400" b="1" dirty="0">
                <a:solidFill>
                  <a:srgbClr val="009900"/>
                </a:solidFill>
                <a:latin typeface="Calibri" pitchFamily="34" charset="0"/>
              </a:rPr>
              <a:t/>
            </a:r>
            <a:br>
              <a:rPr lang="pl-PL" altLang="pl-PL" sz="2400" b="1" dirty="0">
                <a:solidFill>
                  <a:srgbClr val="009900"/>
                </a:solidFill>
                <a:latin typeface="Calibri" pitchFamily="34" charset="0"/>
              </a:rPr>
            </a:br>
            <a: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  <a:t/>
            </a:r>
            <a:br>
              <a:rPr lang="pl-PL" altLang="pl-PL" sz="2400" b="1" dirty="0" smtClean="0">
                <a:solidFill>
                  <a:srgbClr val="009900"/>
                </a:solidFill>
                <a:latin typeface="Calibri" pitchFamily="34" charset="0"/>
              </a:rPr>
            </a:br>
            <a:endParaRPr lang="pl-PL" sz="2400" dirty="0"/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72969"/>
              </p:ext>
            </p:extLst>
          </p:nvPr>
        </p:nvGraphicFramePr>
        <p:xfrm>
          <a:off x="457200" y="1700809"/>
          <a:ext cx="8229600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61091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PRIORYTET ZIT AW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ZIT</a:t>
                      </a:r>
                      <a:r>
                        <a:rPr lang="pl-PL" sz="1200" baseline="0" dirty="0" smtClean="0"/>
                        <a:t> ZW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PI RPO WD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SZOOP RPO WD</a:t>
                      </a:r>
                      <a:endParaRPr lang="pl-PL" sz="1200" dirty="0"/>
                    </a:p>
                  </a:txBody>
                  <a:tcPr/>
                </a:tc>
              </a:tr>
              <a:tr h="361091">
                <a:tc gridSpan="4">
                  <a:txBody>
                    <a:bodyPr/>
                    <a:lstStyle/>
                    <a:p>
                      <a:pPr algn="ctr"/>
                      <a:r>
                        <a:rPr lang="pl-PL" sz="1100" b="1" dirty="0" smtClean="0"/>
                        <a:t>Cel rozwojowy 4 Aktywna społeczność</a:t>
                      </a:r>
                      <a:endParaRPr lang="pl-PL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21795">
                <a:tc rowSpan="2">
                  <a:txBody>
                    <a:bodyPr/>
                    <a:lstStyle/>
                    <a:p>
                      <a:r>
                        <a:rPr lang="pl-PL" sz="900" dirty="0" smtClean="0"/>
                        <a:t>Priorytet 4.1</a:t>
                      </a:r>
                    </a:p>
                    <a:p>
                      <a:r>
                        <a:rPr lang="pl-PL" sz="900" dirty="0" smtClean="0"/>
                        <a:t>Pobudzanie aktywności lokalnych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Działanie 4.1.1 </a:t>
                      </a:r>
                    </a:p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Wspieranie dostępu do zatrudnienia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</a:p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Godzenie życia zawodowego i prywatnego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Godzenie życia zawodowego i</a:t>
                      </a:r>
                      <a:r>
                        <a:rPr lang="pl-PL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prywatnego – ZIT Aglomeracji Wałbrzyskiej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948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Działanie 4.1.2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Praca na własny rachunek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  <a:endParaRPr lang="pl-PL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1795">
                <a:tc rowSpan="3">
                  <a:txBody>
                    <a:bodyPr/>
                    <a:lstStyle/>
                    <a:p>
                      <a:r>
                        <a:rPr lang="pl-PL" sz="9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Priorytet 4.2 </a:t>
                      </a:r>
                    </a:p>
                    <a:p>
                      <a:r>
                        <a:rPr lang="pl-PL" sz="9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Poprawa poziomu edukacji i promowanie uczenia się przez całe życie</a:t>
                      </a:r>
                      <a:endParaRPr lang="pl-PL" sz="900" b="1" kern="1200" dirty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Działanie 4.2.1 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Równy dostęp do edukacji</a:t>
                      </a:r>
                      <a:endParaRPr lang="pl-PL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 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Zapewnienie równego dostępu do wysokiej jakości edukacji przedszkolnej, podstawowej, gimnazjalnej i ponadgimnazjalnej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Zapewnienie równego dostępu do wysokiej jakości edukacji przedszkolnej – ZIT Aglomeracji Wałbrzyskiej</a:t>
                      </a:r>
                    </a:p>
                  </a:txBody>
                  <a:tcPr/>
                </a:tc>
              </a:tr>
              <a:tr h="80641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Zapewnienie równego dostępu do wysokiej jakości edukacji podstawowej, gimnazjalnej i ponadgimnazjalnej – ZIT Aglomeracji Wałbrzyskiej</a:t>
                      </a:r>
                    </a:p>
                  </a:txBody>
                  <a:tcPr/>
                </a:tc>
              </a:tr>
              <a:tr h="66410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9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4.2.2 Kształcenie i szkolenie zawodowe</a:t>
                      </a:r>
                      <a:endParaRPr lang="pl-PL" sz="900" b="1" kern="1200" dirty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9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10.3 Dostosowanie systemów kształcenia i szkolenia zawodowego do potrzeb rynku pracy</a:t>
                      </a:r>
                      <a:endParaRPr lang="pl-PL" sz="900" b="1" kern="1200" dirty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1" kern="1200" noProof="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Dostosowanie systemów kształcenia i szkolenia zawodowego do potrzeb rynku pracy – ZIT Aglomeracji Wałbrzyskiej</a:t>
                      </a:r>
                    </a:p>
                  </a:txBody>
                  <a:tcPr/>
                </a:tc>
              </a:tr>
              <a:tr h="379488"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Priorytet 4.3 Promowanie włączenia społecznego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Działanie 4.3.1 Aktywna integracja społeczna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 Aktywna integracja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Aktywna integracja – ZIT Aglomeracji Wałbrzyskiej</a:t>
                      </a:r>
                      <a:endParaRPr kumimoji="0" lang="pl-PL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1795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Działanie 4.3.2 Ułatwianie dostępu do usług opieki zdrowotnej i usług społecznych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9.2 Dostęp do wysokiej jakości usług, w tym opieki zdrowotnej i usług społecznych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Dostęp do wysokiej jakości usług społecznych – ZIT Aglomeracji Wałbrzyskiej</a:t>
                      </a:r>
                      <a:endParaRPr kumimoji="0" lang="pl-PL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948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Działanie 4.3.3 Aktywne i zdrowe starzenie się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Działanie realizowane poprzez bezpośrednie aplikowanie beneficjentów ZIT AW do RPO WD 2014-2020</a:t>
                      </a:r>
                      <a:endParaRPr lang="pl-PL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1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179512" y="1076035"/>
            <a:ext cx="86252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OCENY ZGODNOŚCI ZE STRATEGIĄ ZIT AW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4490" y="1580092"/>
            <a:ext cx="8229600" cy="487324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Kryterium </a:t>
            </a:r>
            <a:r>
              <a:rPr lang="pl-PL" sz="2000" dirty="0">
                <a:solidFill>
                  <a:srgbClr val="000000"/>
                </a:solidFill>
              </a:rPr>
              <a:t>oceny zgodności projektu ze Strategią ZIT AW (EFS) oceniane będzie na podstawie II sekcji :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I </a:t>
            </a:r>
            <a:r>
              <a:rPr lang="pl-PL" sz="2000" dirty="0" smtClean="0">
                <a:solidFill>
                  <a:srgbClr val="000000"/>
                </a:solidFill>
              </a:rPr>
              <a:t>sekcja - </a:t>
            </a:r>
            <a:r>
              <a:rPr lang="pl-PL" sz="2000" dirty="0">
                <a:solidFill>
                  <a:srgbClr val="000000"/>
                </a:solidFill>
              </a:rPr>
              <a:t>ocena ogólna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pl-PL" sz="2000" dirty="0" smtClean="0">
                <a:solidFill>
                  <a:srgbClr val="000000"/>
                </a:solidFill>
              </a:rPr>
              <a:t>Zgodność projektu ze Strategią ZIT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pl-PL" sz="2000" dirty="0" smtClean="0">
                <a:solidFill>
                  <a:srgbClr val="000000"/>
                </a:solidFill>
              </a:rPr>
              <a:t>Wpływ </a:t>
            </a:r>
            <a:r>
              <a:rPr lang="pl-PL" sz="2000" dirty="0">
                <a:solidFill>
                  <a:srgbClr val="000000"/>
                </a:solidFill>
              </a:rPr>
              <a:t>realizacji projektu na </a:t>
            </a:r>
            <a:r>
              <a:rPr lang="pl-PL" sz="2000" dirty="0" smtClean="0">
                <a:solidFill>
                  <a:srgbClr val="000000"/>
                </a:solidFill>
              </a:rPr>
              <a:t>realizację wartości </a:t>
            </a:r>
            <a:r>
              <a:rPr lang="pl-PL" sz="2000" dirty="0">
                <a:solidFill>
                  <a:srgbClr val="000000"/>
                </a:solidFill>
              </a:rPr>
              <a:t>docelowej wskaźników </a:t>
            </a:r>
            <a:r>
              <a:rPr lang="pl-PL" sz="2000" dirty="0" smtClean="0">
                <a:solidFill>
                  <a:srgbClr val="000000"/>
                </a:solidFill>
              </a:rPr>
              <a:t>monitoringu </a:t>
            </a:r>
            <a:r>
              <a:rPr lang="pl-PL" sz="2000" dirty="0">
                <a:solidFill>
                  <a:srgbClr val="000000"/>
                </a:solidFill>
              </a:rPr>
              <a:t>realizacji celów Strategii </a:t>
            </a:r>
            <a:r>
              <a:rPr lang="pl-PL" sz="2000" dirty="0" smtClean="0">
                <a:solidFill>
                  <a:srgbClr val="000000"/>
                </a:solidFill>
              </a:rPr>
              <a:t>ZIT </a:t>
            </a:r>
          </a:p>
          <a:p>
            <a:pPr marL="914400" lvl="1" indent="-457200">
              <a:spcBef>
                <a:spcPts val="0"/>
              </a:spcBef>
              <a:buAutoNum type="arabicPeriod" startAt="3"/>
            </a:pPr>
            <a:r>
              <a:rPr lang="pl-PL" sz="2000" dirty="0" smtClean="0">
                <a:solidFill>
                  <a:srgbClr val="000000"/>
                </a:solidFill>
              </a:rPr>
              <a:t>Wpływ projektu na rozwój kształcenia i szkolenia zawodowego na terenie Aglomeracji Wałbrzyskiej oraz dostosowanie profilu kształcenia i szkolenia zawodowego do potrzeb lokalnego rynku pracy. </a:t>
            </a:r>
          </a:p>
          <a:p>
            <a:pPr marL="914400" lvl="1" indent="-457200">
              <a:spcBef>
                <a:spcPts val="0"/>
              </a:spcBef>
              <a:buAutoNum type="arabicPeriod" startAt="3"/>
            </a:pPr>
            <a:r>
              <a:rPr lang="pl-PL" sz="2000" dirty="0" smtClean="0">
                <a:solidFill>
                  <a:srgbClr val="000000"/>
                </a:solidFill>
              </a:rPr>
              <a:t>Komplementarny charakter projektu. 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II sekcja – minimum punktowe</a:t>
            </a:r>
          </a:p>
          <a:p>
            <a:pPr marL="914400" lvl="1" indent="-457200" algn="just">
              <a:spcBef>
                <a:spcPts val="0"/>
              </a:spcBef>
              <a:buAutoNum type="arabicPeriod"/>
            </a:pPr>
            <a:r>
              <a:rPr lang="pl-PL" sz="2000" dirty="0" smtClean="0">
                <a:solidFill>
                  <a:srgbClr val="000000"/>
                </a:solidFill>
              </a:rPr>
              <a:t>Uzyskanie </a:t>
            </a:r>
            <a:r>
              <a:rPr lang="pl-PL" sz="2000" dirty="0">
                <a:solidFill>
                  <a:srgbClr val="000000"/>
                </a:solidFill>
              </a:rPr>
              <a:t>przez projekt minimum </a:t>
            </a:r>
            <a:r>
              <a:rPr lang="pl-PL" sz="2000" dirty="0" smtClean="0">
                <a:solidFill>
                  <a:srgbClr val="000000"/>
                </a:solidFill>
              </a:rPr>
              <a:t>punktowego.</a:t>
            </a:r>
          </a:p>
          <a:p>
            <a:pPr marL="914400" lvl="1" indent="-457200" algn="just">
              <a:spcBef>
                <a:spcPts val="0"/>
              </a:spcBef>
              <a:buAutoNum type="arabicPeriod"/>
            </a:pPr>
            <a:endParaRPr lang="pl-PL" sz="2000" b="1" dirty="0">
              <a:solidFill>
                <a:srgbClr val="000000"/>
              </a:solidFill>
            </a:endParaRPr>
          </a:p>
          <a:p>
            <a:pPr marL="57150" indent="0" algn="ctr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prstClr val="black"/>
                </a:solidFill>
              </a:rPr>
              <a:t>Liczba </a:t>
            </a:r>
            <a:r>
              <a:rPr lang="pl-PL" sz="2000" b="1" dirty="0">
                <a:solidFill>
                  <a:prstClr val="black"/>
                </a:solidFill>
              </a:rPr>
              <a:t>możliwych do zdobycia punktów – 50 pkt. co stanowi 50% wszystkich możliwych do zdobycia punktów podczas całego procesu </a:t>
            </a:r>
            <a:r>
              <a:rPr lang="pl-PL" sz="2000" b="1" dirty="0" smtClean="0">
                <a:solidFill>
                  <a:prstClr val="black"/>
                </a:solidFill>
              </a:rPr>
              <a:t>oceny.</a:t>
            </a:r>
          </a:p>
          <a:p>
            <a:pPr marL="5715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l-PL" sz="2400" b="1" u="sng" dirty="0"/>
          </a:p>
        </p:txBody>
      </p:sp>
    </p:spTree>
    <p:extLst>
      <p:ext uri="{BB962C8B-B14F-4D97-AF65-F5344CB8AC3E}">
        <p14:creationId xmlns:p14="http://schemas.microsoft.com/office/powerpoint/2010/main" val="215819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451872" y="757639"/>
            <a:ext cx="8352928" cy="655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KRYTRIA OCENY ZGODNOŚCI ZE STRATEGIĄ ZIT AW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268761"/>
            <a:ext cx="8480562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600" b="1" u="sng" kern="50" dirty="0">
                <a:solidFill>
                  <a:schemeClr val="dk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 sekcja – ocena ogólna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580225"/>
              </p:ext>
            </p:extLst>
          </p:nvPr>
        </p:nvGraphicFramePr>
        <p:xfrm>
          <a:off x="323528" y="1628801"/>
          <a:ext cx="8568952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584176"/>
                <a:gridCol w="4176464"/>
                <a:gridCol w="2304256"/>
              </a:tblGrid>
              <a:tr h="38986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Nazwa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Definicja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Opis znaczenia kryterium</a:t>
                      </a:r>
                      <a:endParaRPr lang="pl-PL" sz="1200" dirty="0"/>
                    </a:p>
                  </a:txBody>
                  <a:tcPr/>
                </a:tc>
              </a:tr>
              <a:tr h="4074632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+mn-lt"/>
                        </a:rPr>
                        <a:t>1.</a:t>
                      </a:r>
                      <a:endParaRPr lang="pl-PL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Zgodność projektu ze Strategią ZIT</a:t>
                      </a:r>
                      <a:endParaRPr kumimoji="0" lang="pl-PL" sz="1200" b="1" i="0" u="none" strike="noStrike" kern="5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Sprawdzana będzie zbieżność zapisów dokumentacji aplikacyjnej z zapisami Strategii ZIT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Kryterium obligatoryjne (spełnienie jest niezbędne  dla możliwości otrzymania  dofinansowania)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Niespełnienie  kryterium</a:t>
                      </a:r>
                    </a:p>
                    <a:p>
                      <a:pPr algn="ctr"/>
                      <a:r>
                        <a:rPr kumimoji="0" lang="pl-PL" sz="1200" b="0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oznacza odrzucenie wniosku)</a:t>
                      </a:r>
                    </a:p>
                    <a:p>
                      <a:pPr algn="ctr"/>
                      <a:endParaRPr kumimoji="0" lang="pl-PL" sz="1200" b="0" i="0" u="none" strike="noStrike" kern="5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pl-PL" sz="1200" b="0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 możliwości korekty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0" u="none" strike="noStrike" kern="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kumimoji="0" lang="pl-PL" sz="1200" b="0" i="0" u="none" strike="noStrike" kern="5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251520" y="980729"/>
            <a:ext cx="85532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OCENY ZGODNOŚCI ZE STRATEGIĄ ZIT AW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4490" y="1580092"/>
            <a:ext cx="8229600" cy="4873244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l-PL" sz="2400" b="1" u="sng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76018"/>
              </p:ext>
            </p:extLst>
          </p:nvPr>
        </p:nvGraphicFramePr>
        <p:xfrm>
          <a:off x="0" y="1484785"/>
          <a:ext cx="9036497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558"/>
                <a:gridCol w="1520162"/>
                <a:gridCol w="4824536"/>
                <a:gridCol w="2160241"/>
              </a:tblGrid>
              <a:tr h="53840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Nazwa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Definicja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Opis znaczenia kryterium</a:t>
                      </a:r>
                      <a:endParaRPr lang="pl-PL" sz="1200" dirty="0"/>
                    </a:p>
                  </a:txBody>
                  <a:tcPr/>
                </a:tc>
              </a:tr>
              <a:tr h="4430143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2.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monitoringu realizacji celów Strategii ZIT</a:t>
                      </a:r>
                      <a:endParaRPr kumimoji="0" lang="pl-PL" sz="1200" b="1" i="0" u="none" strike="noStrike" kern="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Weryfikowany będzie poziom wpływu wskaźników zawartych w projekcie na realizację wartości docelowych wskaźników Strategii ZIT wynikających z Porozumienia (wskaźników Ram Wykonania i pozostałych z RPO).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Kryterium punktowe</a:t>
                      </a:r>
                    </a:p>
                    <a:p>
                      <a:pPr algn="ctr"/>
                      <a:endParaRPr lang="pl-PL" sz="1200" b="1" i="0" u="none" strike="noStrike" baseline="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 pkt - 40 pkt</a:t>
                      </a:r>
                      <a:endParaRPr lang="pl-PL" sz="1200" b="0" i="0" u="none" strike="noStrike" baseline="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200" b="0" i="0" u="none" strike="noStrike" baseline="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(0 punktów w kryterium</a:t>
                      </a:r>
                    </a:p>
                    <a:p>
                      <a:pPr algn="ctr"/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nie oznacza </a:t>
                      </a:r>
                    </a:p>
                    <a:p>
                      <a:pPr algn="ctr"/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          odrzucenia wniosku)	</a:t>
                      </a:r>
                    </a:p>
                    <a:p>
                      <a:pPr algn="ctr"/>
                      <a:endParaRPr kumimoji="0" lang="pl-PL" sz="1200" b="0" i="0" u="none" strike="noStrike" kern="5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0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86" y="188640"/>
            <a:ext cx="4309714" cy="432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4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prstClr val="black"/>
                </a:solidFill>
              </a:rPr>
              <a:t/>
            </a:r>
            <a:br>
              <a:rPr lang="pl-PL" sz="2000" b="1" dirty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Punktacja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kryterium nr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</a:t>
            </a:r>
            <a:r>
              <a:rPr lang="pl-PL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Wpływ realizacji projektu na realizację wartości docelowej wskaźników monitoringu realizacji celów Strategii </a:t>
            </a:r>
            <a:r>
              <a:rPr lang="pl-PL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471777"/>
              </p:ext>
            </p:extLst>
          </p:nvPr>
        </p:nvGraphicFramePr>
        <p:xfrm>
          <a:off x="0" y="1700808"/>
          <a:ext cx="9143999" cy="5265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  <a:gridCol w="2232248"/>
                <a:gridCol w="2232248"/>
                <a:gridCol w="2267743"/>
              </a:tblGrid>
              <a:tr h="1299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l-PL" sz="12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pl-PL" sz="12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pl-PL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Wyszczególnienie</a:t>
                      </a:r>
                      <a:endParaRPr lang="pl-PL" sz="12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nr 1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nauczycieli kształcenia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zawodowego oraz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instruktorów praktycznej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nauki zawodu objętych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wsparciem w programie</a:t>
                      </a:r>
                      <a:endParaRPr kumimoji="0" lang="pl-PL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nr 2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uczniów szkół i placówek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kształcenia zawodowego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uczestniczących w stażach i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praktykach u pracodawcy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nr 3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szkół i placówek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kształcenia zawodowego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doposażonych w programie w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sprzęt i materiały dydaktyczne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niezbędne do realizacji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kształcenia zawodowego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01969">
                <a:tc>
                  <a:txBody>
                    <a:bodyPr/>
                    <a:lstStyle/>
                    <a:p>
                      <a:pPr algn="ctr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(brak wpływu  i wpływ </a:t>
                      </a:r>
                    </a:p>
                    <a:p>
                      <a:pPr algn="ctr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nieznaczący</a:t>
                      </a:r>
                      <a:r>
                        <a:rPr lang="pl-PL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do 5 osób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0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do 30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osób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1 szt.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0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657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maksymalnej oceny  niski wpływ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n/d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n/d</a:t>
                      </a:r>
                      <a:endParaRPr kumimoji="0" lang="pl-P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n/d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734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maksymalnej oceny średni wpływ</a:t>
                      </a:r>
                    </a:p>
                    <a:p>
                      <a:pPr marL="0" algn="ctr" defTabSz="914400" rtl="0" eaLnBrk="1" latinLnBrk="0" hangingPunct="1"/>
                      <a:endParaRPr lang="pl-PL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od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6 do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osób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3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od 31 do 100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osób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4 pkt</a:t>
                      </a:r>
                    </a:p>
                    <a:p>
                      <a:pPr algn="ctr"/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2 szt.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742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maksymalnej oceny (wysoki wpływ)</a:t>
                      </a:r>
                    </a:p>
                    <a:p>
                      <a:pPr marL="0" algn="ctr" defTabSz="914400" rtl="0" eaLnBrk="1" latinLnBrk="0" hangingPunct="1"/>
                      <a:endParaRPr lang="pl-PL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10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osób</a:t>
                      </a:r>
                    </a:p>
                    <a:p>
                      <a:pPr algn="ctr"/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6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100 osób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8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2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szt.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8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4268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Waga danego wskaźnika</a:t>
                      </a:r>
                      <a:endParaRPr kumimoji="0" lang="pl-P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Waga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15 % 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Waga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20 % 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Waga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20 % 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6311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(max 40 pkt. – 100%)</a:t>
                      </a:r>
                      <a:endParaRPr kumimoji="0" lang="pl-PL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pkt</a:t>
                      </a:r>
                      <a:endParaRPr lang="pl-PL" sz="10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 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 pkt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86" y="188640"/>
            <a:ext cx="4309714" cy="432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4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prstClr val="black"/>
                </a:solidFill>
              </a:rPr>
              <a:t/>
            </a:r>
            <a:br>
              <a:rPr lang="pl-PL" sz="2000" b="1" dirty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Punktacja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kryterium nr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</a:t>
            </a:r>
            <a:r>
              <a:rPr lang="pl-PL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Wpływ realizacji projektu na realizację wartości docelowej wskaźników monitoringu realizacji celów Strategii </a:t>
            </a:r>
            <a:r>
              <a:rPr lang="pl-PL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552558"/>
              </p:ext>
            </p:extLst>
          </p:nvPr>
        </p:nvGraphicFramePr>
        <p:xfrm>
          <a:off x="0" y="1700811"/>
          <a:ext cx="9144000" cy="527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2376264"/>
                <a:gridCol w="2520280"/>
                <a:gridCol w="2123728"/>
              </a:tblGrid>
              <a:tr h="12961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l-PL" sz="10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pl-PL" sz="10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pl-PL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Wyszczególnienie</a:t>
                      </a:r>
                      <a:endParaRPr lang="pl-PL" sz="12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nr 4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podmiotów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realizujących zadania centrum  kształcenia zawodowego i ustawicznego  objętych 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wsparciem w programie.</a:t>
                      </a:r>
                      <a:endParaRPr kumimoji="0" lang="pl-PL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nr 5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nauczycieli kształcenia zawodowego oraz instruktorów praktycznej nauki zawodu, którzy uzyskali kwalifikacje lub nabyli kompetencje po opuszczeniu programu</a:t>
                      </a:r>
                      <a:endParaRPr kumimoji="0" lang="pl-PL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nr 6</a:t>
                      </a:r>
                    </a:p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szkół i placówek kształcenia zawodowego wykorzystujących doposażenie zakupione dzięki EFS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08999">
                <a:tc>
                  <a:txBody>
                    <a:bodyPr/>
                    <a:lstStyle/>
                    <a:p>
                      <a:pPr algn="ctr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(brak wpływu i wpływ </a:t>
                      </a:r>
                    </a:p>
                    <a:p>
                      <a:pPr algn="ctr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nieznaczący)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1 szt.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0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do 40 %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0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do 45 %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0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587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maksymalnej oceny  niski wpływ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n/d</a:t>
                      </a:r>
                    </a:p>
                  </a:txBody>
                  <a:tcPr/>
                </a:tc>
              </a:tr>
              <a:tr h="7413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maksymalnej oceny średni wpływ</a:t>
                      </a:r>
                    </a:p>
                    <a:p>
                      <a:pPr marL="0" algn="ctr" defTabSz="914400" rtl="0" eaLnBrk="1" latinLnBrk="0" hangingPunct="1"/>
                      <a:endParaRPr lang="pl-PL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2 szt.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40 % do 73%</a:t>
                      </a:r>
                    </a:p>
                    <a:p>
                      <a:pPr algn="ctr"/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45% do 89 %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7953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maksymalnej oceny (wysoki wpływ)</a:t>
                      </a:r>
                    </a:p>
                    <a:p>
                      <a:pPr marL="0" algn="ctr" defTabSz="914400" rtl="0" eaLnBrk="1" latinLnBrk="0" hangingPunct="1"/>
                      <a:endParaRPr lang="pl-PL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2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szt.</a:t>
                      </a:r>
                    </a:p>
                    <a:p>
                      <a:pPr algn="ctr"/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6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 73 %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6 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Wartość wskaźnika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powyżej 89 %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pkt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431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Waga danego wskaźnika</a:t>
                      </a:r>
                      <a:endParaRPr kumimoji="0" lang="pl-P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Waga wskaźnika </a:t>
                      </a:r>
                    </a:p>
                    <a:p>
                      <a:pPr algn="ctr"/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</a:rPr>
                        <a:t>% </a:t>
                      </a:r>
                      <a:endParaRPr lang="pl-PL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Waga wskaźnika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15 % </a:t>
                      </a:r>
                      <a:endParaRPr kumimoji="0" lang="pl-P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Waga wskaźnika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15% </a:t>
                      </a:r>
                      <a:endParaRPr kumimoji="0" lang="pl-P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74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(max 40 pkt. – 100%)</a:t>
                      </a:r>
                      <a:endParaRPr kumimoji="0" lang="pl-PL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b="1" dirty="0" smtClean="0"/>
                        <a:t>6 pkt</a:t>
                      </a:r>
                      <a:endParaRPr lang="pl-PL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pkt</a:t>
                      </a:r>
                      <a:endParaRPr kumimoji="0" lang="pl-P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pkt</a:t>
                      </a:r>
                      <a:endParaRPr kumimoji="0" lang="pl-PL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251520" y="980729"/>
            <a:ext cx="85532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OCENY ZGODNOŚCI ZE STRATEGIĄ ZIT AW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4490" y="1580092"/>
            <a:ext cx="8229600" cy="4873244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l-PL" sz="2400" b="1" u="sng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31761"/>
              </p:ext>
            </p:extLst>
          </p:nvPr>
        </p:nvGraphicFramePr>
        <p:xfrm>
          <a:off x="323528" y="1707874"/>
          <a:ext cx="8568952" cy="416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584176"/>
                <a:gridCol w="4176464"/>
                <a:gridCol w="2304256"/>
              </a:tblGrid>
              <a:tr h="74410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Nazwa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Definicja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Opis znaczenia kryterium</a:t>
                      </a:r>
                      <a:endParaRPr lang="pl-PL" sz="1200" dirty="0"/>
                    </a:p>
                  </a:txBody>
                  <a:tcPr/>
                </a:tc>
              </a:tr>
              <a:tr h="3425295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3.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Wpływ projektu na rozwój kształcenia i szkolenia zawodowego na terenie Aglomeracji Wałbrzyskiej oraz dostosowanie profilu kształcenia i szkolenia zawodowego do potrzeb lokalnego rynku pracy</a:t>
                      </a:r>
                      <a:endParaRPr kumimoji="0" lang="pl-PL" sz="1200" b="1" i="0" u="none" strike="noStrike" kern="5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weryfikowany będzie wpływ projektu na rozwój kształcenia i szkolenia zawodowego oraz dostosowanie profilu kształcenia i szkolenia zawodowego do potrzeb lokalnego rynku pracy poprzez ocenę zakresu zaplanowanych działań.</a:t>
                      </a: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Wnioskodawca powinien wymienić w treści wniosku aplikacyjnego nazwy podmiotów, z którymi będzie współpracował. W przypadku pracodawców/przedsiębiorców należy wskazać dodatkowo adres siedziby/prowadzenia działalności. 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Kryterium punktowe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pkt -  8 pkt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0" u="none" strike="noStrike" kern="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 punktów w kryterium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nie oznacza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odrzucenia wniosku)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0" u="none" strike="noStrike" kern="5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kumimoji="0" lang="pl-PL" sz="1200" b="0" i="0" u="none" strike="noStrike" kern="5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86" y="188640"/>
            <a:ext cx="4309714" cy="432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40"/>
            <a:ext cx="8147248" cy="144064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prstClr val="black"/>
                </a:solidFill>
              </a:rPr>
              <a:t/>
            </a:r>
            <a:br>
              <a:rPr lang="pl-PL" sz="2000" b="1" dirty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prstClr val="black"/>
                </a:solidFill>
              </a:rPr>
              <a:t/>
            </a:r>
            <a:br>
              <a:rPr lang="pl-PL" sz="2000" b="1" dirty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/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>
                <a:solidFill>
                  <a:prstClr val="black"/>
                </a:solidFill>
              </a:rPr>
              <a:t/>
            </a:r>
            <a:br>
              <a:rPr lang="pl-PL" sz="2000" b="1" dirty="0">
                <a:solidFill>
                  <a:prstClr val="black"/>
                </a:solidFill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Punktacja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kryterium nr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Wpływ projektu na rozwój kształcenia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szkolenia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zawodowego na terenie Aglomeracji Wałbrzyskiej oraz dostosowanie profilu kształcenia i szkolenia zawodowego do potrzeb lokalnego rynku pracy</a:t>
            </a:r>
            <a:b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038437"/>
              </p:ext>
            </p:extLst>
          </p:nvPr>
        </p:nvGraphicFramePr>
        <p:xfrm>
          <a:off x="0" y="1844825"/>
          <a:ext cx="9036496" cy="595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3456384"/>
                <a:gridCol w="3240360"/>
              </a:tblGrid>
              <a:tr h="12961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l-PL" sz="10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0" lang="pl-PL" sz="13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Wyszczególnienie –</a:t>
                      </a:r>
                    </a:p>
                    <a:p>
                      <a:pPr algn="ctr"/>
                      <a:r>
                        <a:rPr kumimoji="0" lang="pl-PL" sz="13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stopień istotności czynnika/elementu</a:t>
                      </a:r>
                      <a:endParaRPr kumimoji="0" lang="pl-PL" sz="13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Wpływ projektu na rozwój kształcenia i szkolenia zawodowego na terenie Aglomeracji Wałbrzyskiej poprzez działania realizowane we współpracy z lokalnymi pracodawcami, przedsiębiorcami, instytucjami rynku pracy, organizacjami pozarządowymi działającymi w obszarze przeciwdziałania bezrobociu, rozwoju gospodarczego, nauki lub innym obszarze powiązanym z zakresem wsparcia.</a:t>
                      </a:r>
                      <a:endParaRPr kumimoji="0" lang="pl-PL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Wpływ projektu na dostosowanie profilu kształcenia i szkolenia zawodowego do potrzeb lokalnego rynku pracy poprzez działania realizowane we współpracy z pracodawcami lub przedsiębiorcami prowadzącymi działalność na terenie Aglomeracji Wałbrzyskie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798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Działania w ramach projektu realizowane we współpracy z 1 podmiotem 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(brak wpływu i wpływ nieznaczący)</a:t>
                      </a:r>
                      <a:endParaRPr kumimoji="0" lang="pl-PL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algn="ctr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pkt</a:t>
                      </a:r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pkt</a:t>
                      </a:r>
                    </a:p>
                    <a:p>
                      <a:pPr algn="ctr"/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42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Działania w ramach projektu realizowane we współpracy z 2 podmiotami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25 % maksymalnej oceny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(niski wpływ)</a:t>
                      </a:r>
                      <a:endParaRPr kumimoji="0" lang="pl-PL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pl-PL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pkt</a:t>
                      </a:r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pl-PL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pkt</a:t>
                      </a:r>
                    </a:p>
                    <a:p>
                      <a:pPr marL="0" algn="ctr" defTabSz="914400" rtl="0" eaLnBrk="1" latinLnBrk="0" hangingPunct="1"/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42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Działania w ramach projektu realizowane we współpracy z 3 podmiotami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 maksymalnej oceny (średni wpływ)</a:t>
                      </a:r>
                      <a:endParaRPr kumimoji="0" lang="pl-PL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pkt</a:t>
                      </a:r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pkt</a:t>
                      </a:r>
                    </a:p>
                    <a:p>
                      <a:pPr marL="0" algn="ctr" defTabSz="914400" rtl="0" eaLnBrk="1" latinLnBrk="0" hangingPunct="1"/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42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Działania w ramach projektu realizowane we współpracy z 4 i więcej podmiotami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maksymalnej oceny (wysoki wpływ)</a:t>
                      </a:r>
                      <a:endParaRPr kumimoji="0" lang="pl-PL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pkt</a:t>
                      </a:r>
                    </a:p>
                    <a:p>
                      <a:pPr marL="0" algn="ctr" defTabSz="914400" rtl="0" eaLnBrk="1" latinLnBrk="0" hangingPunct="1"/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czynnika/elementu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pkt</a:t>
                      </a:r>
                    </a:p>
                  </a:txBody>
                  <a:tcPr/>
                </a:tc>
              </a:tr>
              <a:tr h="4546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Waga danego czynnika/elementu</a:t>
                      </a:r>
                      <a:endParaRPr kumimoji="0" lang="pl-P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Waga wskaźnika 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Waga wskaźnika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/>
                </a:tc>
              </a:tr>
              <a:tr h="578732">
                <a:tc>
                  <a:txBody>
                    <a:bodyPr/>
                    <a:lstStyle/>
                    <a:p>
                      <a:pPr algn="ctr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Ocena:</a:t>
                      </a:r>
                    </a:p>
                    <a:p>
                      <a:pPr algn="ctr"/>
                      <a:r>
                        <a:rPr kumimoji="0" lang="pl-PL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(max 8 pkt. – 100%)</a:t>
                      </a:r>
                      <a:endParaRPr kumimoji="0" lang="pl-PL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0" lang="pl-PL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pkt</a:t>
                      </a:r>
                      <a:endParaRPr kumimoji="0" lang="pl-PL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504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pkt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4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251520" y="980729"/>
            <a:ext cx="85532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OCENY ZGODNOŚCI ZE STRATEGIĄ ZIT AW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4490" y="1580092"/>
            <a:ext cx="8229600" cy="4873244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l-PL" sz="2400" b="1" u="sng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88324"/>
              </p:ext>
            </p:extLst>
          </p:nvPr>
        </p:nvGraphicFramePr>
        <p:xfrm>
          <a:off x="323528" y="1707874"/>
          <a:ext cx="8568952" cy="4493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584176"/>
                <a:gridCol w="4176464"/>
                <a:gridCol w="2304256"/>
              </a:tblGrid>
              <a:tr h="74410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Nazwa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Definicja kryterium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Opis znaczenia kryterium</a:t>
                      </a:r>
                      <a:endParaRPr lang="pl-PL" sz="1200" dirty="0"/>
                    </a:p>
                  </a:txBody>
                  <a:tcPr/>
                </a:tc>
              </a:tr>
              <a:tr h="3425295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3.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Komplementarny charakter projektu</a:t>
                      </a:r>
                      <a:endParaRPr kumimoji="0" lang="pl-PL" sz="1200" b="1" i="0" u="none" strike="noStrike" kern="5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Punkty za spełnienie kryterium otrzymają te projekty, które będą realizowane w szkołach, placówkach, instytucjach prowadzących kształcenie zawodowe, które otrzymały wsparcie ze środków EFFR/EFS w latach 2007-2013 lub 2014-2020.</a:t>
                      </a:r>
                    </a:p>
                    <a:p>
                      <a:pPr lvl="1"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0 pkt – otrzyma projekt, który nie będzie realizowany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szkole, placówce, instytucji prowadzącej kształcenie zawodowe, która otrzymała wsparcie ze środków EFFR/EFS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latach 2007-2013 lub 2014-2020.</a:t>
                      </a:r>
                    </a:p>
                    <a:p>
                      <a:pPr lvl="1"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 pkt – otrzyma projekt, który będzie realizowany w szkole, placówce, instytucji prowadzącej kształcenie zawodowe, która otrzymała wsparcie ze środków EFFR/EFS w latach 2007-2013 lub 2014-2020.</a:t>
                      </a:r>
                    </a:p>
                    <a:p>
                      <a:pPr lvl="0"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realizacji projektu w więcej niż jednej szkole, placówce, instytucji prowadzącej kształcenie zawodowe punkty będą przyznane jeżeli co najmniej jedna szkoła, placówka, instytucja uzyskała wsparcie w latach 2007-2013 lub 2014-2020.</a:t>
                      </a:r>
                    </a:p>
                    <a:p>
                      <a:pPr lvl="0"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Wnioskodawca powinien wskazać w treści wniosku aplikacyjnego numer zawartej umowy o dofinansowanie oraz tytuł projektu komplementarnego.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Kryterium punktowe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5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pkt – 2 pkt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0" u="none" strike="noStrike" kern="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 punktów w kryterium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nie oznacza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odrzucenia wniosku)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0" u="none" strike="noStrike" kern="5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kumimoji="0" lang="pl-PL" sz="1200" b="0" i="0" u="none" strike="noStrike" kern="5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2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3528" y="1495226"/>
            <a:ext cx="3392487" cy="403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endParaRPr lang="pl-PL" altLang="pl-PL" sz="2000" b="1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algn="r">
              <a:buClrTx/>
              <a:buFontTx/>
              <a:buNone/>
            </a:pPr>
            <a:r>
              <a:rPr lang="pl-PL" altLang="pl-PL" sz="2000" b="1" dirty="0">
                <a:solidFill>
                  <a:srgbClr val="009900"/>
                </a:solidFill>
                <a:latin typeface="Calibri" panose="020F0502020204030204" pitchFamily="34" charset="0"/>
              </a:rPr>
              <a:t>AGLOMERACJA WAŁBRZYSKA</a:t>
            </a:r>
          </a:p>
          <a:p>
            <a:pPr>
              <a:buClrTx/>
              <a:buFontTx/>
              <a:buNone/>
            </a:pPr>
            <a:endParaRPr lang="pl-PL" altLang="pl-PL" sz="1000" b="1" dirty="0">
              <a:solidFill>
                <a:srgbClr val="009900"/>
              </a:solidFill>
              <a:latin typeface="Calibri" panose="020F0502020204030204" pitchFamily="34" charset="0"/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pl-PL" altLang="pl-PL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420</a:t>
            </a:r>
            <a:r>
              <a:rPr lang="pl-PL" altLang="pl-PL" sz="1700" dirty="0" smtClean="0">
                <a:solidFill>
                  <a:schemeClr val="tx1"/>
                </a:solidFill>
              </a:rPr>
              <a:t> </a:t>
            </a: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000 mieszkańców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pl-PL" altLang="pl-PL" sz="17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22 </a:t>
            </a: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gminy - sygnatariusze </a:t>
            </a:r>
            <a:r>
              <a:rPr lang="pl-PL" altLang="pl-PL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porozumienia </a:t>
            </a: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AW</a:t>
            </a:r>
          </a:p>
          <a:p>
            <a:pPr marL="171450" indent="-171450">
              <a:buClrTx/>
              <a:buFont typeface="Wingdings" panose="05000000000000000000" pitchFamily="2" charset="2"/>
              <a:buChar char="Ø"/>
            </a:pP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pl-PL" altLang="pl-PL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10</a:t>
            </a: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% powierzchni Dolnego Śląska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pl-PL" altLang="pl-PL" sz="1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pl-PL" altLang="pl-PL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14</a:t>
            </a: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% ludności Dolnego Śląska</a:t>
            </a:r>
          </a:p>
          <a:p>
            <a:pPr marL="171450" indent="-171450">
              <a:buClrTx/>
              <a:buFont typeface="Wingdings" panose="05000000000000000000" pitchFamily="2" charset="2"/>
              <a:buChar char="Ø"/>
            </a:pPr>
            <a:endParaRPr lang="pl-PL" altLang="pl-PL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pionierska </a:t>
            </a:r>
            <a:r>
              <a:rPr lang="pl-PL" altLang="pl-PL" sz="1700" dirty="0">
                <a:solidFill>
                  <a:schemeClr val="tx1"/>
                </a:solidFill>
                <a:latin typeface="Calibri" panose="020F0502020204030204" pitchFamily="34" charset="0"/>
              </a:rPr>
              <a:t>inicjatywa                    w przyjęciu unijnej pomocy               w perspektywie do 2020 roku</a:t>
            </a:r>
          </a:p>
          <a:p>
            <a:pPr algn="r">
              <a:buClrTx/>
              <a:buFontTx/>
              <a:buNone/>
            </a:pP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06" r="5306"/>
          <a:stretch/>
        </p:blipFill>
        <p:spPr bwMode="auto">
          <a:xfrm>
            <a:off x="3563888" y="1543447"/>
            <a:ext cx="5310197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836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86" y="188640"/>
            <a:ext cx="4309714" cy="432000"/>
          </a:xfrm>
          <a:prstGeom prst="rect">
            <a:avLst/>
          </a:prstGeom>
        </p:spPr>
      </p:pic>
      <p:sp>
        <p:nvSpPr>
          <p:cNvPr id="3" name="Symbol zastępczy zawartości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4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191110"/>
            <a:ext cx="8229600" cy="869738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pl-PL" sz="2800" b="1" dirty="0">
                <a:latin typeface="Calibri" panose="020F0502020204030204" pitchFamily="34" charset="0"/>
              </a:rPr>
              <a:t> </a:t>
            </a:r>
            <a:r>
              <a:rPr lang="pl-PL" sz="1600" b="1" u="sng" kern="50" dirty="0">
                <a:solidFill>
                  <a:schemeClr val="dk1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II sekcja – minimum punktowe</a:t>
            </a: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985697"/>
              </p:ext>
            </p:extLst>
          </p:nvPr>
        </p:nvGraphicFramePr>
        <p:xfrm>
          <a:off x="457200" y="1988839"/>
          <a:ext cx="8229600" cy="456590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29600"/>
              </a:tblGrid>
              <a:tr h="3931918">
                <a:tc>
                  <a:txBody>
                    <a:bodyPr/>
                    <a:lstStyle/>
                    <a:p>
                      <a:pPr algn="just"/>
                      <a:endParaRPr lang="pl-PL" sz="2000" b="0" kern="1200" dirty="0" smtClean="0">
                        <a:solidFill>
                          <a:prstClr val="black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2000" b="1" kern="1200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Kryterium</a:t>
                      </a:r>
                      <a:r>
                        <a:rPr lang="pl-PL" sz="2000" b="1" kern="1200" baseline="0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1 - </a:t>
                      </a:r>
                      <a:r>
                        <a:rPr lang="pl-PL" sz="2000" b="1" kern="1200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Uzyskanie przez projekt minimum punktowego</a:t>
                      </a:r>
                    </a:p>
                    <a:p>
                      <a:pPr algn="just"/>
                      <a:endParaRPr lang="pl-PL" sz="2000" b="0" kern="120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20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W ramach tego kryterium będzie sprawdzane czy projekt otrzymał co najmniej 50% możliwych do uzyskania punktów na tym etapie oceny.</a:t>
                      </a:r>
                    </a:p>
                    <a:p>
                      <a:pPr algn="just"/>
                      <a:r>
                        <a:rPr lang="pl-PL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Kryterium obligatoryjne (kluczowe) – niespełnienie </a:t>
                      </a:r>
                      <a:r>
                        <a:rPr lang="pl-PL" sz="20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Kryterium obligatoryjne (kluczowe) – niespełnienie oznacza odrzucenie wniosku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 zakończeniu oceny, na podstawie liczby punktów przyznanych przez KOP zostanie utworzona lista rankingowa.</a:t>
                      </a:r>
                    </a:p>
                    <a:p>
                      <a:r>
                        <a:rPr lang="pl-PL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	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możliwych do uzyskania punktów na tym etapie oceny 	</a:t>
                      </a:r>
                    </a:p>
                  </a:txBody>
                  <a:tcPr marL="57000" marR="5700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3" y="274638"/>
            <a:ext cx="8784976" cy="589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187624" y="2420888"/>
            <a:ext cx="6912768" cy="240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INSTYTUCJA POŚREDNICZĄCA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AGLOMERACJI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WAŁBRZYSKIEJ</a:t>
            </a:r>
            <a:r>
              <a:rPr lang="pl-PL" b="1" dirty="0"/>
              <a:t/>
            </a:r>
            <a:br>
              <a:rPr lang="pl-PL" b="1" dirty="0"/>
            </a:br>
            <a:r>
              <a:rPr lang="pl-PL" sz="2000" dirty="0"/>
              <a:t>ul. Słowackiego </a:t>
            </a:r>
            <a:r>
              <a:rPr lang="pl-PL" sz="2000" dirty="0" smtClean="0"/>
              <a:t>23A, 58-300 </a:t>
            </a:r>
            <a:r>
              <a:rPr lang="pl-PL" sz="2000" dirty="0"/>
              <a:t>Wałbrzych</a:t>
            </a:r>
          </a:p>
          <a:p>
            <a:pPr algn="ctr">
              <a:lnSpc>
                <a:spcPct val="114000"/>
              </a:lnSpc>
            </a:pPr>
            <a:r>
              <a:rPr lang="pl-PL" sz="2000" dirty="0"/>
              <a:t>tel. 74 </a:t>
            </a:r>
            <a:r>
              <a:rPr lang="pl-PL" sz="2000" dirty="0" smtClean="0"/>
              <a:t>84 74 150 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hlinkClick r:id="rId4"/>
              </a:rPr>
              <a:t>ipaw@ipaw.walbrzych.eu</a:t>
            </a:r>
            <a:r>
              <a:rPr lang="pl-PL" sz="2000" dirty="0"/>
              <a:t> </a:t>
            </a:r>
            <a:r>
              <a:rPr lang="pl-PL" sz="2000" dirty="0" smtClean="0"/>
              <a:t>  </a:t>
            </a:r>
            <a:r>
              <a:rPr lang="pl-PL" sz="2000" dirty="0">
                <a:hlinkClick r:id="rId5"/>
              </a:rPr>
              <a:t>www.ipaw.walbrzych.eu</a:t>
            </a:r>
            <a:r>
              <a:rPr lang="pl-PL" sz="2000" dirty="0"/>
              <a:t> </a:t>
            </a:r>
          </a:p>
          <a:p>
            <a:pPr algn="ctr">
              <a:lnSpc>
                <a:spcPct val="114000"/>
              </a:lnSpc>
            </a:pPr>
            <a:endParaRPr lang="pl-PL" sz="1600" dirty="0"/>
          </a:p>
          <a:p>
            <a:pPr algn="ctr">
              <a:lnSpc>
                <a:spcPct val="114000"/>
              </a:lnSpc>
            </a:pPr>
            <a:endParaRPr lang="pl-PL" sz="1600" dirty="0"/>
          </a:p>
          <a:p>
            <a:pPr algn="ctr">
              <a:lnSpc>
                <a:spcPct val="114000"/>
              </a:lnSpc>
            </a:pPr>
            <a:r>
              <a:rPr lang="pl-PL" sz="2000" smtClean="0"/>
              <a:t>Dziękujemy za </a:t>
            </a:r>
            <a:r>
              <a:rPr lang="pl-PL" sz="2000" dirty="0" smtClean="0"/>
              <a:t>uwagę.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096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451872" y="1076035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85192" y="1336413"/>
            <a:ext cx="8229600" cy="562074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009900"/>
                </a:solidFill>
              </a:rPr>
              <a:t>Aglomerację Wałbrzyską (AW) tworzą 22 gminy</a:t>
            </a:r>
            <a:r>
              <a:rPr lang="pl-PL" sz="3000" b="1" dirty="0">
                <a:solidFill>
                  <a:srgbClr val="009900"/>
                </a:solidFill>
              </a:rPr>
              <a:t>:</a:t>
            </a:r>
            <a:br>
              <a:rPr lang="pl-PL" sz="3000" b="1" dirty="0">
                <a:solidFill>
                  <a:srgbClr val="009900"/>
                </a:solidFill>
              </a:rPr>
            </a:br>
            <a:endParaRPr lang="pl-PL" sz="3000" b="1" dirty="0">
              <a:solidFill>
                <a:srgbClr val="009900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486057" y="5854214"/>
            <a:ext cx="8240905" cy="97812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0" dirty="0"/>
              <a:t>Podstawą jej utworzenia było przyjęcie </a:t>
            </a:r>
            <a:r>
              <a:rPr lang="pl-PL" b="0" i="1" dirty="0"/>
              <a:t>Deklaracji Wałbrzysk</a:t>
            </a:r>
            <a:r>
              <a:rPr lang="pl-PL" b="0" dirty="0"/>
              <a:t>iej wyznaczającej działania zmierzające do nadania stosownej rangi niniejszemu obszarowi </a:t>
            </a:r>
            <a:r>
              <a:rPr lang="pl-PL" b="0" dirty="0" smtClean="0"/>
              <a:t/>
            </a:r>
            <a:br>
              <a:rPr lang="pl-PL" b="0" dirty="0" smtClean="0"/>
            </a:br>
            <a:r>
              <a:rPr lang="pl-PL" b="0" dirty="0" smtClean="0"/>
              <a:t>i </a:t>
            </a:r>
            <a:r>
              <a:rPr lang="pl-PL" b="0" dirty="0"/>
              <a:t>aktywizacji społeczno-gospodarczej aglomeracji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755576" y="1650523"/>
            <a:ext cx="3744416" cy="395128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Boguszów-Gorce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Czarny Bór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Dobromierz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Głuszyca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Jaworzyna Śląska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Jedlina-Zdrój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Kamienna Góra – gmina wiejska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Kamienna Góra – miasto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Lubawka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/>
              <a:t>Marcinowice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1800" dirty="0" smtClean="0"/>
              <a:t>Mieroszów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4804609" y="1650523"/>
            <a:ext cx="3439799" cy="3896535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Nowa </a:t>
            </a:r>
            <a:r>
              <a:rPr lang="pl-PL" sz="1800" dirty="0"/>
              <a:t>Ruda - gmina wiejska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Nowa </a:t>
            </a:r>
            <a:r>
              <a:rPr lang="pl-PL" sz="1800" dirty="0"/>
              <a:t>Ruda - miasto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Stare </a:t>
            </a:r>
            <a:r>
              <a:rPr lang="pl-PL" sz="1800" dirty="0"/>
              <a:t>Bogaczowice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Strzegom</a:t>
            </a:r>
            <a:endParaRPr lang="pl-PL" sz="1800" dirty="0"/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Szczawno-Zdrój</a:t>
            </a:r>
            <a:endParaRPr lang="pl-PL" sz="1800" dirty="0"/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Świdnica </a:t>
            </a:r>
            <a:r>
              <a:rPr lang="pl-PL" sz="1800" dirty="0"/>
              <a:t>- gmina wiejska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Świdnica </a:t>
            </a:r>
            <a:r>
              <a:rPr lang="pl-PL" sz="1800" dirty="0"/>
              <a:t>- miasto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Świebodzice</a:t>
            </a:r>
            <a:endParaRPr lang="pl-PL" sz="1800" dirty="0"/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Walim</a:t>
            </a:r>
            <a:endParaRPr lang="pl-PL" sz="1800" dirty="0"/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Wałbrzych</a:t>
            </a:r>
            <a:endParaRPr lang="pl-PL" sz="1800" dirty="0"/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1800" dirty="0" smtClean="0"/>
              <a:t>Żarów</a:t>
            </a:r>
            <a:endParaRPr lang="pl-PL" sz="1800" dirty="0"/>
          </a:p>
          <a:p>
            <a:pPr marL="457200" indent="-457200" algn="just">
              <a:buFont typeface="+mj-lt"/>
              <a:buAutoNum type="arabicPeriod" startAt="12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585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539552" y="1096144"/>
            <a:ext cx="8352928" cy="7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ZINTEGROWANE INWESTYCJE TERYTORIALNE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altLang="pl-PL" sz="2000" dirty="0" smtClean="0">
                <a:solidFill>
                  <a:prstClr val="black"/>
                </a:solidFill>
              </a:rPr>
              <a:t>ZIT to </a:t>
            </a:r>
            <a:r>
              <a:rPr lang="pl-PL" altLang="pl-PL" sz="2000" dirty="0">
                <a:solidFill>
                  <a:prstClr val="black"/>
                </a:solidFill>
              </a:rPr>
              <a:t>nowe narzędzie wspierające wdrażanie strategii terytorialnych </a:t>
            </a:r>
            <a:br>
              <a:rPr lang="pl-PL" altLang="pl-PL" sz="2000" dirty="0">
                <a:solidFill>
                  <a:prstClr val="black"/>
                </a:solidFill>
              </a:rPr>
            </a:br>
            <a:r>
              <a:rPr lang="pl-PL" altLang="pl-PL" sz="2000" dirty="0">
                <a:solidFill>
                  <a:prstClr val="black"/>
                </a:solidFill>
              </a:rPr>
              <a:t>z wykorzystaniem możliwości finansowych, jakie dają Fundusze Europejskie </a:t>
            </a:r>
            <a:br>
              <a:rPr lang="pl-PL" altLang="pl-PL" sz="2000" dirty="0">
                <a:solidFill>
                  <a:prstClr val="black"/>
                </a:solidFill>
              </a:rPr>
            </a:br>
            <a:r>
              <a:rPr lang="pl-PL" altLang="pl-PL" sz="2000" dirty="0">
                <a:solidFill>
                  <a:prstClr val="black"/>
                </a:solidFill>
              </a:rPr>
              <a:t>w okresie 2014–2020.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alt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altLang="pl-PL" sz="2000" dirty="0">
                <a:solidFill>
                  <a:prstClr val="black"/>
                </a:solidFill>
              </a:rPr>
              <a:t>Celem ZIT jest m.in.: realizacja zintegrowanych projektów odpowiadających </a:t>
            </a:r>
            <a:br>
              <a:rPr lang="pl-PL" altLang="pl-PL" sz="2000" dirty="0">
                <a:solidFill>
                  <a:prstClr val="black"/>
                </a:solidFill>
              </a:rPr>
            </a:br>
            <a:r>
              <a:rPr lang="pl-PL" altLang="pl-PL" sz="2000" dirty="0">
                <a:solidFill>
                  <a:prstClr val="black"/>
                </a:solidFill>
              </a:rPr>
              <a:t>w sposób kompleksowy na potrzeby i problemy obszarów metropolitalnych </a:t>
            </a:r>
            <a:br>
              <a:rPr lang="pl-PL" altLang="pl-PL" sz="2000" dirty="0">
                <a:solidFill>
                  <a:prstClr val="black"/>
                </a:solidFill>
              </a:rPr>
            </a:br>
            <a:r>
              <a:rPr lang="pl-PL" altLang="pl-PL" sz="2000" dirty="0">
                <a:solidFill>
                  <a:prstClr val="black"/>
                </a:solidFill>
              </a:rPr>
              <a:t>oraz sprzyjanie ich rozwojowi, współpracy i integracji, przede wszystkim tam, gdzie skala problemów związanych z brakiem współpracy </a:t>
            </a:r>
            <a:br>
              <a:rPr lang="pl-PL" altLang="pl-PL" sz="2000" dirty="0">
                <a:solidFill>
                  <a:prstClr val="black"/>
                </a:solidFill>
              </a:rPr>
            </a:br>
            <a:r>
              <a:rPr lang="pl-PL" altLang="pl-PL" sz="2000" dirty="0">
                <a:solidFill>
                  <a:prstClr val="black"/>
                </a:solidFill>
              </a:rPr>
              <a:t>i komplementarności działań różnych jednostek administracyjnych jest największa. </a:t>
            </a:r>
            <a:endParaRPr lang="pl-PL" altLang="pl-PL" sz="20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2200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1047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539552" y="1096144"/>
            <a:ext cx="8352928" cy="7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ZINTEGROWANE INWESTYCJE TERYTORIALNE AGLOMERACJI WAŁBRZYSKIEJ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</a:rPr>
              <a:t>Funkcje instytucji pośredniczącej ZIT AW pełni Gmina Wałbrzych.</a:t>
            </a:r>
          </a:p>
          <a:p>
            <a:pPr lvl="0" algn="just"/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2000" dirty="0">
                <a:solidFill>
                  <a:prstClr val="black"/>
                </a:solidFill>
              </a:rPr>
              <a:t>Zadania instytucji pośredniczącej Gmina Wałbrzych powierzyła jednostce gminnej - Instytucji Pośredniczącej Aglomeracji Wałbrzyskiej utworzonej </a:t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>30 stycznia 2015 r.</a:t>
            </a:r>
          </a:p>
          <a:p>
            <a:pPr lvl="0" algn="just"/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pl-PL" sz="2000" dirty="0">
                <a:solidFill>
                  <a:prstClr val="black"/>
                </a:solidFill>
              </a:rPr>
              <a:t>Dnia 12 czerwca 2015 r. zawarto Porozumienie w sprawie powierzenia przez Zarząd Województwa Dolnośląskiego zadań w ramach instrumentu ZIT Gminie Wałbrzych - liderowi ZIT AW.</a:t>
            </a:r>
            <a:endParaRPr lang="pl-PL" sz="2000" b="1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alt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2200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0366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539552" y="1096144"/>
            <a:ext cx="8352928" cy="7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ZINTEGROWANYCH INWESTYCJI TERYTORIALNYCH AGLOMERACJI WAŁBRZYSKIEJ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84929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2000" dirty="0">
                <a:solidFill>
                  <a:prstClr val="black"/>
                </a:solidFill>
              </a:rPr>
              <a:t>Strategia ZIT AW jest najważniejszym dokumentem:</a:t>
            </a:r>
          </a:p>
          <a:p>
            <a:pPr lvl="0" algn="just"/>
            <a:r>
              <a:rPr lang="pl-PL" sz="2000" dirty="0">
                <a:solidFill>
                  <a:prstClr val="black"/>
                </a:solidFill>
              </a:rPr>
              <a:t>wykonawczym do Strategii Rozwoju Aglomeracji Wałbrzyskiej 2013-2020 określającym działania służące rozwiązywaniu problemów gospodarczych, środowiskowych, klimatycznych, demograficznych, społecznych zatwierdzanym przez Prezydenta Miasta Wałbrzycha </a:t>
            </a:r>
            <a:r>
              <a:rPr lang="pl-PL" sz="2000" dirty="0" smtClean="0">
                <a:solidFill>
                  <a:prstClr val="black"/>
                </a:solidFill>
              </a:rPr>
              <a:t>i </a:t>
            </a:r>
            <a:r>
              <a:rPr lang="pl-PL" sz="2000" dirty="0">
                <a:solidFill>
                  <a:prstClr val="black"/>
                </a:solidFill>
              </a:rPr>
              <a:t>opiniowanym przez Komitet Sterujący Aglomeracji Wałbrzyskiej, Instytucję Zarządzająca RPO WD 2014-2020 oraz Ministerstwo </a:t>
            </a:r>
            <a:r>
              <a:rPr lang="pl-PL" sz="2000" dirty="0" smtClean="0">
                <a:solidFill>
                  <a:prstClr val="black"/>
                </a:solidFill>
              </a:rPr>
              <a:t>Rozwoju</a:t>
            </a:r>
            <a:r>
              <a:rPr lang="pl-PL" sz="2000" dirty="0">
                <a:solidFill>
                  <a:prstClr val="black"/>
                </a:solidFill>
              </a:rPr>
              <a:t>.</a:t>
            </a:r>
          </a:p>
          <a:p>
            <a:pPr lvl="0" algn="just"/>
            <a:r>
              <a:rPr lang="pl-PL" sz="2000" dirty="0">
                <a:solidFill>
                  <a:prstClr val="black"/>
                </a:solidFill>
              </a:rPr>
              <a:t>regulującym zasady wsparcia w ramach Zintegrowanych Inwestycji Terytorialnych.</a:t>
            </a:r>
          </a:p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alt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2200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085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539552" y="1096144"/>
            <a:ext cx="8352928" cy="7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ZINTEGROWANYCH INWESTYCJI TERYTORIALNYCH AGLOMERACJI WAŁBRZYSKIEJ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None/>
            </a:pPr>
            <a:endParaRPr lang="pl-PL" sz="2400" b="1" dirty="0" smtClean="0">
              <a:solidFill>
                <a:srgbClr val="009900"/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2400" b="1" dirty="0" smtClean="0">
                <a:solidFill>
                  <a:srgbClr val="009900"/>
                </a:solidFill>
              </a:rPr>
              <a:t>Główne </a:t>
            </a:r>
            <a:r>
              <a:rPr lang="pl-PL" sz="2400" b="1" dirty="0">
                <a:solidFill>
                  <a:srgbClr val="009900"/>
                </a:solidFill>
              </a:rPr>
              <a:t>elementy </a:t>
            </a:r>
            <a:r>
              <a:rPr lang="pl-PL" sz="2400" b="1" dirty="0" smtClean="0">
                <a:solidFill>
                  <a:srgbClr val="009900"/>
                </a:solidFill>
              </a:rPr>
              <a:t>struktury </a:t>
            </a:r>
            <a:r>
              <a:rPr lang="pl-PL" sz="2400" b="1" dirty="0">
                <a:solidFill>
                  <a:srgbClr val="009900"/>
                </a:solidFill>
              </a:rPr>
              <a:t>Strategii ZIT AW</a:t>
            </a:r>
            <a:r>
              <a:rPr lang="pl-PL" sz="2000" b="1" dirty="0" smtClean="0">
                <a:solidFill>
                  <a:srgbClr val="009900"/>
                </a:solidFill>
              </a:rPr>
              <a:t>:</a:t>
            </a:r>
            <a:endParaRPr lang="pl-PL" sz="2000" b="1" dirty="0">
              <a:solidFill>
                <a:srgbClr val="009900"/>
              </a:solidFill>
            </a:endParaRP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prstClr val="black"/>
                </a:solidFill>
              </a:rPr>
              <a:t>Diagnoza obszaru realizacji ZIT </a:t>
            </a:r>
            <a:r>
              <a:rPr lang="pl-PL" sz="2000" dirty="0" smtClean="0">
                <a:solidFill>
                  <a:prstClr val="black"/>
                </a:solidFill>
              </a:rPr>
              <a:t>AW</a:t>
            </a:r>
            <a:endParaRPr lang="pl-PL" sz="2000" dirty="0">
              <a:solidFill>
                <a:prstClr val="black"/>
              </a:solidFill>
            </a:endParaRP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prstClr val="black"/>
                </a:solidFill>
              </a:rPr>
              <a:t>Cel </a:t>
            </a:r>
            <a:r>
              <a:rPr lang="pl-PL" sz="2000" dirty="0">
                <a:solidFill>
                  <a:prstClr val="black"/>
                </a:solidFill>
              </a:rPr>
              <a:t>główny, </a:t>
            </a:r>
            <a:r>
              <a:rPr lang="pl-PL" sz="2000" dirty="0" smtClean="0">
                <a:solidFill>
                  <a:prstClr val="black"/>
                </a:solidFill>
              </a:rPr>
              <a:t>cele rozwojowe, priorytety </a:t>
            </a:r>
            <a:r>
              <a:rPr lang="pl-PL" sz="2000" dirty="0">
                <a:solidFill>
                  <a:prstClr val="black"/>
                </a:solidFill>
              </a:rPr>
              <a:t>i</a:t>
            </a:r>
            <a:r>
              <a:rPr lang="pl-PL" sz="2000" dirty="0" smtClean="0">
                <a:solidFill>
                  <a:prstClr val="black"/>
                </a:solidFill>
              </a:rPr>
              <a:t> działania Strategii ZIT AW</a:t>
            </a:r>
            <a:endParaRPr lang="pl-PL" sz="2000" dirty="0">
              <a:solidFill>
                <a:prstClr val="black"/>
              </a:solidFill>
            </a:endParaRP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prstClr val="black"/>
                </a:solidFill>
              </a:rPr>
              <a:t>Plan finansowy</a:t>
            </a:r>
          </a:p>
          <a:p>
            <a:pPr lvl="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prstClr val="black"/>
                </a:solidFill>
              </a:rPr>
              <a:t>Załączniki m.in.  zestawienie wskaźników monitoringu</a:t>
            </a:r>
          </a:p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alt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2200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7776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539552" y="1096144"/>
            <a:ext cx="8352928" cy="7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ZINTEGROWANYCH INWESTYCJI TERYTORIALNYCH AGLOMERACJI WAŁBRZYSKIEJ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pl-PL" sz="2400" b="1" dirty="0" smtClean="0">
                <a:solidFill>
                  <a:srgbClr val="009900"/>
                </a:solidFill>
              </a:rPr>
              <a:t>Diagnoza </a:t>
            </a:r>
            <a:r>
              <a:rPr lang="pl-PL" sz="2400" b="1" dirty="0">
                <a:solidFill>
                  <a:srgbClr val="009900"/>
                </a:solidFill>
              </a:rPr>
              <a:t>obszaru realizacji ZIT AW dotyczy czterech sfer</a:t>
            </a:r>
            <a:r>
              <a:rPr lang="pl-PL" sz="2400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pl-PL" sz="2200" dirty="0">
              <a:solidFill>
                <a:prstClr val="black"/>
              </a:solidFill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dirty="0">
                <a:solidFill>
                  <a:prstClr val="black"/>
                </a:solidFill>
              </a:rPr>
              <a:t>Gospodarczej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dirty="0">
                <a:solidFill>
                  <a:srgbClr val="009900"/>
                </a:solidFill>
              </a:rPr>
              <a:t>Społecznej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dirty="0">
                <a:solidFill>
                  <a:prstClr val="black"/>
                </a:solidFill>
              </a:rPr>
              <a:t>Infrastrukturalnej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dirty="0">
                <a:solidFill>
                  <a:prstClr val="black"/>
                </a:solidFill>
              </a:rPr>
              <a:t>Środowiska naturalnego.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</a:rPr>
              <a:t>Konkurs odpowiada na problemy zidentyfikowane </a:t>
            </a:r>
            <a:r>
              <a:rPr lang="pl-PL" sz="2000" dirty="0">
                <a:solidFill>
                  <a:srgbClr val="009900"/>
                </a:solidFill>
              </a:rPr>
              <a:t>w sferze społecznej</a:t>
            </a:r>
            <a:r>
              <a:rPr lang="pl-PL" sz="2000" dirty="0">
                <a:solidFill>
                  <a:prstClr val="black"/>
                </a:solidFill>
              </a:rPr>
              <a:t>,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</a:rPr>
              <a:t>w której zidentyfikowano obszary  problemowe: demografia, rynek pracy, opieka społeczna,  aktywność, edukacja, zdrowie, kultura.</a:t>
            </a:r>
          </a:p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alt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2200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534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539552" y="980728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ZINTEGROWANYCH INWESTYCJI TERYTORIALNYCH AGLOMERACJI WAŁBRZYSKIEJ</a:t>
            </a:r>
            <a:endParaRPr lang="pl-PL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46841" y="1772816"/>
            <a:ext cx="8229600" cy="435334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100" dirty="0">
                <a:solidFill>
                  <a:prstClr val="black"/>
                </a:solidFill>
              </a:rPr>
              <a:t>W  obszarze problemowym edukacja </a:t>
            </a:r>
            <a:r>
              <a:rPr lang="pl-PL" sz="2100" dirty="0" smtClean="0">
                <a:solidFill>
                  <a:prstClr val="black"/>
                </a:solidFill>
              </a:rPr>
              <a:t>ponadgimnazjalna </a:t>
            </a:r>
            <a:r>
              <a:rPr lang="pl-PL" sz="2100" dirty="0">
                <a:solidFill>
                  <a:prstClr val="black"/>
                </a:solidFill>
              </a:rPr>
              <a:t>zidentyfikowano problem: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pl-PL" sz="1900" dirty="0" smtClean="0">
                <a:solidFill>
                  <a:prstClr val="black"/>
                </a:solidFill>
              </a:rPr>
              <a:t>Regres szkolnictwa zawodowego; </a:t>
            </a:r>
            <a:endParaRPr lang="pl-PL" sz="19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>
                <a:solidFill>
                  <a:prstClr val="black"/>
                </a:solidFill>
              </a:rPr>
              <a:t>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>
                <a:solidFill>
                  <a:prstClr val="black"/>
                </a:solidFill>
              </a:rPr>
              <a:t>Wynikiem diagnozy jest określenie strategicznej interwencji</a:t>
            </a:r>
            <a:r>
              <a:rPr lang="pl-PL" sz="1900" b="1" dirty="0">
                <a:solidFill>
                  <a:prstClr val="black"/>
                </a:solidFill>
              </a:rPr>
              <a:t>: </a:t>
            </a:r>
            <a:endParaRPr lang="pl-PL" sz="1900" b="1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900" dirty="0">
              <a:solidFill>
                <a:prstClr val="black"/>
              </a:solidFill>
            </a:endParaRP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pl-PL" sz="1900" dirty="0">
                <a:solidFill>
                  <a:prstClr val="black"/>
                </a:solidFill>
              </a:rPr>
              <a:t>Poprawa poziomu edukacji i promowanie uczenia się przez całe życie (wiązki projektów).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u="sng" dirty="0">
                <a:solidFill>
                  <a:prstClr val="black"/>
                </a:solidFill>
              </a:rPr>
              <a:t>TERYTORIALNY WYMIAR WSPARCIA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19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>
                <a:solidFill>
                  <a:prstClr val="black"/>
                </a:solidFill>
              </a:rPr>
              <a:t>Zgodnie z przeprowadzoną diagnozą projekty będą realizowane na terenie całej Aglomeracji Wałbrzyskiej.	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</a:rPr>
              <a:t>	</a:t>
            </a:r>
          </a:p>
          <a:p>
            <a:pPr marL="0" lvl="0" indent="0" algn="just"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altLang="pl-PL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l-PL" sz="2200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561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1705</Words>
  <Application>Microsoft Office PowerPoint</Application>
  <PresentationFormat>Pokaz na ekranie (4:3)</PresentationFormat>
  <Paragraphs>438</Paragraphs>
  <Slides>22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Motyw pakietu Office</vt:lpstr>
      <vt:lpstr>ZINTEGROWANE INWESTYCJE TERYTORIALNE AGLOMERACJI WAŁBRZYSKIEJ  10.4.4  Dostosowanie systemów kształcenia i szkolenia zawodowego do potrzeb rynku pracy Konkurs nr RPDS.10.04.04-IZ.00-02-349/19 - ZIT AW  TYP PROJEKTU- 10.4.4 A,B,D,E,G i H </vt:lpstr>
      <vt:lpstr>Prezentacja programu PowerPoint</vt:lpstr>
      <vt:lpstr>Aglomerację Wałbrzyską (AW) tworzą 22 gminy: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Kwota przeznaczona na dofinansowanie projektów w konkursach Poddziałanie 10.4.4 Dostosowanie systemów kształcenia i szkolenia zawodowego do potrzeb rynku pracy – ZIT AW Konkurs nr RPDS.10.04.04-IZ.00-02-349/19 </vt:lpstr>
      <vt:lpstr>     TRANSPOZYCJA PRIORYTETÓW I DZIAŁAŃ STRATEGII ZIT AW  NA DZIAŁANIA  RPO WD 2014-2020  </vt:lpstr>
      <vt:lpstr>Prezentacja programu PowerPoint</vt:lpstr>
      <vt:lpstr>Prezentacja programu PowerPoint</vt:lpstr>
      <vt:lpstr>Prezentacja programu PowerPoint</vt:lpstr>
      <vt:lpstr>     Punktacja do kryterium nr 2  Wpływ realizacji projektu na realizację wartości docelowej wskaźników monitoringu realizacji celów Strategii ZIT</vt:lpstr>
      <vt:lpstr>     Punktacja do kryterium nr 2  Wpływ realizacji projektu na realizację wartości docelowej wskaźników monitoringu realizacji celów Strategii ZIT</vt:lpstr>
      <vt:lpstr>Prezentacja programu PowerPoint</vt:lpstr>
      <vt:lpstr>      Punktacja do kryterium nr 3  Wpływ projektu na rozwój kształcenia i szkolenia zawodowego na terenie Aglomeracji Wałbrzyskiej oraz dostosowanie profilu kształcenia i szkolenia zawodowego do potrzeb lokalnego rynku pracy </vt:lpstr>
      <vt:lpstr>Prezentacja programu PowerPoint</vt:lpstr>
      <vt:lpstr> II sekcja – minimum punktowe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Katarzyna Mechlińska</cp:lastModifiedBy>
  <cp:revision>363</cp:revision>
  <dcterms:created xsi:type="dcterms:W3CDTF">2015-04-22T07:48:15Z</dcterms:created>
  <dcterms:modified xsi:type="dcterms:W3CDTF">2019-05-02T11:17:27Z</dcterms:modified>
</cp:coreProperties>
</file>