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4" r:id="rId3"/>
    <p:sldId id="333" r:id="rId4"/>
    <p:sldId id="355" r:id="rId5"/>
    <p:sldId id="354" r:id="rId6"/>
    <p:sldId id="262" r:id="rId7"/>
    <p:sldId id="363" r:id="rId8"/>
    <p:sldId id="362" r:id="rId9"/>
    <p:sldId id="343" r:id="rId10"/>
    <p:sldId id="359" r:id="rId11"/>
    <p:sldId id="357" r:id="rId12"/>
    <p:sldId id="361" r:id="rId13"/>
    <p:sldId id="360" r:id="rId14"/>
    <p:sldId id="356" r:id="rId15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00FF"/>
    <a:srgbClr val="00CCFF"/>
    <a:srgbClr val="FFFF00"/>
    <a:srgbClr val="FFE885"/>
    <a:srgbClr val="FDC000"/>
    <a:srgbClr val="4F81BD"/>
    <a:srgbClr val="0099FF"/>
    <a:srgbClr val="FF9900"/>
    <a:srgbClr val="FEFC9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138" autoAdjust="0"/>
  </p:normalViewPr>
  <p:slideViewPr>
    <p:cSldViewPr>
      <p:cViewPr>
        <p:scale>
          <a:sx n="112" d="100"/>
          <a:sy n="112" d="100"/>
        </p:scale>
        <p:origin x="-15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6" y="-102"/>
      </p:cViewPr>
      <p:guideLst>
        <p:guide orient="horz" pos="3124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marzec%202019\wykres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Dziennikarze%20i%20inne%20bomby\na%20KM\marzec%202019\wykres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gazyn\WZRPO\2014-2020%20DSiM%20RPO\SPRAWOZDAWCZO&#346;&#262;\Info%20miesi&#281;czna%20na%20ZWD\2019\02.2019\MR%20wykresy%20wojw&#243;dztw%20do%20inf.%20miesi&#281;czne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nabory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-8.3333333333333662E-3"/>
                  <c:y val="-1.8155662442735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110455588331237E-3"/>
                  <c:y val="-1.8518515143169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8662733529990328E-3"/>
                  <c:y val="-2.314814392896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8662733529990328E-3"/>
                  <c:y val="-2.0833329536065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Arkusz1!$B$2:$B$12</c:f>
              <c:numCache>
                <c:formatCode>0%</c:formatCode>
                <c:ptCount val="11"/>
                <c:pt idx="0">
                  <c:v>1.0337232067859374</c:v>
                </c:pt>
                <c:pt idx="1">
                  <c:v>0.89644214764412211</c:v>
                </c:pt>
                <c:pt idx="2">
                  <c:v>0.94143415165779309</c:v>
                </c:pt>
                <c:pt idx="3">
                  <c:v>1.0199319465854861</c:v>
                </c:pt>
                <c:pt idx="4">
                  <c:v>0.92016505635229995</c:v>
                </c:pt>
                <c:pt idx="5">
                  <c:v>0.9063132151784985</c:v>
                </c:pt>
                <c:pt idx="6">
                  <c:v>1.0556809915111305</c:v>
                </c:pt>
                <c:pt idx="7">
                  <c:v>0.71671061260192692</c:v>
                </c:pt>
                <c:pt idx="8">
                  <c:v>1.0110266166473831</c:v>
                </c:pt>
                <c:pt idx="9">
                  <c:v>1.0302839047818697</c:v>
                </c:pt>
                <c:pt idx="10">
                  <c:v>0.61600604633106182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wnioski zatwierdzone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7.8662733529990328E-3"/>
                  <c:y val="5.5555545429508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905E-3"/>
                  <c:y val="-1.5561996379487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44182235332683E-3"/>
                  <c:y val="2.0833329536065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6.9444431786885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5555555555554499E-3"/>
                  <c:y val="-2.0749328505982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Arkusz1!$C$2:$C$12</c:f>
              <c:numCache>
                <c:formatCode>0%</c:formatCode>
                <c:ptCount val="11"/>
                <c:pt idx="0">
                  <c:v>0.73688337005847704</c:v>
                </c:pt>
                <c:pt idx="1">
                  <c:v>1.0120574647149145</c:v>
                </c:pt>
                <c:pt idx="2">
                  <c:v>0.7904263014481876</c:v>
                </c:pt>
                <c:pt idx="3">
                  <c:v>0.77772249069904409</c:v>
                </c:pt>
                <c:pt idx="4">
                  <c:v>0.77987837733862064</c:v>
                </c:pt>
                <c:pt idx="5">
                  <c:v>0.96183284658595569</c:v>
                </c:pt>
                <c:pt idx="6">
                  <c:v>0.86138491079060331</c:v>
                </c:pt>
                <c:pt idx="7">
                  <c:v>0.61397580566691812</c:v>
                </c:pt>
                <c:pt idx="8">
                  <c:v>0.41832356083495253</c:v>
                </c:pt>
                <c:pt idx="9">
                  <c:v>0.71814336525615652</c:v>
                </c:pt>
                <c:pt idx="10">
                  <c:v>0.61600602376679892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umowy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4"/>
              <c:layout>
                <c:manualLayout>
                  <c:x val="1.5277777777777784E-2"/>
                  <c:y val="5.1873321264957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444444444444445E-2"/>
                  <c:y val="2.5936660632478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110455588331708E-3"/>
                  <c:y val="2.0833329536065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9331366764995164E-3"/>
                  <c:y val="4.8611102250819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500000000000008E-2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Arkusz1!$D$2:$D$12</c:f>
              <c:numCache>
                <c:formatCode>0%</c:formatCode>
                <c:ptCount val="11"/>
                <c:pt idx="0">
                  <c:v>0.59264479240556867</c:v>
                </c:pt>
                <c:pt idx="1">
                  <c:v>0.7123880355299399</c:v>
                </c:pt>
                <c:pt idx="2">
                  <c:v>0.72281749792934868</c:v>
                </c:pt>
                <c:pt idx="3">
                  <c:v>0.67233434633322764</c:v>
                </c:pt>
                <c:pt idx="4">
                  <c:v>0.78030637868084551</c:v>
                </c:pt>
                <c:pt idx="5">
                  <c:v>0.88153415984764061</c:v>
                </c:pt>
                <c:pt idx="6">
                  <c:v>0.79503087676897588</c:v>
                </c:pt>
                <c:pt idx="7">
                  <c:v>0.58980398923515953</c:v>
                </c:pt>
                <c:pt idx="8">
                  <c:v>0.41533684187295311</c:v>
                </c:pt>
                <c:pt idx="9">
                  <c:v>0.58954890316605169</c:v>
                </c:pt>
                <c:pt idx="10">
                  <c:v>0.59790536197089339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wnioski o płatność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6"/>
              <c:layout>
                <c:manualLayout>
                  <c:x val="-3.933136676499516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9.6142230337850687E-17"/>
                  <c:y val="-1.6203700750273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Arkusz1!$E$2:$E$12</c:f>
              <c:numCache>
                <c:formatCode>0%</c:formatCode>
                <c:ptCount val="11"/>
                <c:pt idx="0">
                  <c:v>0.22060412536480933</c:v>
                </c:pt>
                <c:pt idx="1">
                  <c:v>0.34386571948485067</c:v>
                </c:pt>
                <c:pt idx="2">
                  <c:v>0.26691034361457483</c:v>
                </c:pt>
                <c:pt idx="3">
                  <c:v>0.31664047089624936</c:v>
                </c:pt>
                <c:pt idx="4">
                  <c:v>0.31646609764813188</c:v>
                </c:pt>
                <c:pt idx="5">
                  <c:v>0.22626299546021039</c:v>
                </c:pt>
                <c:pt idx="6">
                  <c:v>0.53362277919361589</c:v>
                </c:pt>
                <c:pt idx="7">
                  <c:v>0.35488901614764617</c:v>
                </c:pt>
                <c:pt idx="8">
                  <c:v>0.1410446885521906</c:v>
                </c:pt>
                <c:pt idx="9">
                  <c:v>0.24697761786348019</c:v>
                </c:pt>
                <c:pt idx="10">
                  <c:v>0.38931907661910037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certyfikacja</c:v>
                </c:pt>
              </c:strCache>
            </c:strRef>
          </c:tx>
          <c:spPr>
            <a:solidFill>
              <a:srgbClr val="7300FF"/>
            </a:solidFill>
          </c:spPr>
          <c:invertIfNegative val="0"/>
          <c:dLbls>
            <c:dLbl>
              <c:idx val="0"/>
              <c:layout>
                <c:manualLayout>
                  <c:x val="5.2441822353326596E-3"/>
                  <c:y val="-1.3888886357377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552277941658627E-3"/>
                  <c:y val="5.5555545429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44182235332683E-3"/>
                  <c:y val="5.0925916643715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9331366764995164E-3"/>
                  <c:y val="5.0925916643715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5.5555545429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44182235332683E-3"/>
                  <c:y val="4.8611102250819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6220911176663454E-3"/>
                  <c:y val="5.555554542950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6220911176662465E-3"/>
                  <c:y val="5.0925916643715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5555555555555558E-3"/>
                  <c:y val="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4.8611102250819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9331366764995164E-3"/>
                  <c:y val="4.6296287857923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Arkusz1!$A$2:$A$12</c:f>
              <c:strCache>
                <c:ptCount val="11"/>
                <c:pt idx="0">
                  <c:v>1 PRZEDSIĘBIORSTWA I INNOWACJE [EFRR]</c:v>
                </c:pt>
                <c:pt idx="1">
                  <c:v>2 TECHNOLOGIE INFORMACYJNO-KOMUNIKACYJNE [EFRR]</c:v>
                </c:pt>
                <c:pt idx="2">
                  <c:v>3 GOSPODARKA NISKOEMISYJNA [EFRR]</c:v>
                </c:pt>
                <c:pt idx="3">
                  <c:v>4 ŚRODOWISKO i ZASOBY [EFRR]</c:v>
                </c:pt>
                <c:pt idx="4">
                  <c:v>5 TRANSPORT  [EFRR]</c:v>
                </c:pt>
                <c:pt idx="5">
                  <c:v>6 INFRASTRUKTURA SPÓJNOŚCI SPOŁECZNEJ [EFRR]</c:v>
                </c:pt>
                <c:pt idx="6">
                  <c:v>7 INFRASTRUKTURA EDUKACYJNA [EFRR]</c:v>
                </c:pt>
                <c:pt idx="7">
                  <c:v>8 RYNEK PRACY [EFS]</c:v>
                </c:pt>
                <c:pt idx="8">
                  <c:v>9 WŁĄCZENIE SPOŁECZNE [EFS]</c:v>
                </c:pt>
                <c:pt idx="9">
                  <c:v>10 EDUKACJA [EFS]</c:v>
                </c:pt>
                <c:pt idx="10">
                  <c:v>11 POMOC TECHNICZNA [EFS]</c:v>
                </c:pt>
              </c:strCache>
            </c:strRef>
          </c:cat>
          <c:val>
            <c:numRef>
              <c:f>Arkusz1!$F$2:$F$12</c:f>
              <c:numCache>
                <c:formatCode>0%</c:formatCode>
                <c:ptCount val="11"/>
                <c:pt idx="0">
                  <c:v>0.28287663953803466</c:v>
                </c:pt>
                <c:pt idx="1">
                  <c:v>0.26225983812806686</c:v>
                </c:pt>
                <c:pt idx="2">
                  <c:v>0.2295746832881409</c:v>
                </c:pt>
                <c:pt idx="3">
                  <c:v>0.25833897115333876</c:v>
                </c:pt>
                <c:pt idx="4">
                  <c:v>0.30042659711791819</c:v>
                </c:pt>
                <c:pt idx="5">
                  <c:v>0.15945320985219044</c:v>
                </c:pt>
                <c:pt idx="6">
                  <c:v>0.58488150638623071</c:v>
                </c:pt>
                <c:pt idx="7">
                  <c:v>0.27460267361954244</c:v>
                </c:pt>
                <c:pt idx="8">
                  <c:v>0.1210938167349466</c:v>
                </c:pt>
                <c:pt idx="9">
                  <c:v>0.21035176729106383</c:v>
                </c:pt>
                <c:pt idx="10">
                  <c:v>0.36456934134615382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306560"/>
        <c:axId val="84431232"/>
        <c:axId val="0"/>
      </c:bar3DChart>
      <c:catAx>
        <c:axId val="8430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l-PL"/>
          </a:p>
        </c:txPr>
        <c:crossAx val="84431232"/>
        <c:crosses val="autoZero"/>
        <c:auto val="1"/>
        <c:lblAlgn val="ctr"/>
        <c:lblOffset val="100"/>
        <c:noMultiLvlLbl val="0"/>
      </c:catAx>
      <c:valAx>
        <c:axId val="8443123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4306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Arkusz1!$B$59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Certyfikacja</c:v>
                </c:pt>
                <c:pt idx="4">
                  <c:v>Projekty zakończone</c:v>
                </c:pt>
              </c:strCache>
            </c:strRef>
          </c:cat>
          <c:val>
            <c:numRef>
              <c:f>Arkusz1!$B$60:$B$64</c:f>
              <c:numCache>
                <c:formatCode>0.00%</c:formatCode>
                <c:ptCount val="5"/>
                <c:pt idx="1">
                  <c:v>0.48841057371828633</c:v>
                </c:pt>
                <c:pt idx="2">
                  <c:v>0.11071444963164061</c:v>
                </c:pt>
                <c:pt idx="3">
                  <c:v>9.6540905334411259E-2</c:v>
                </c:pt>
                <c:pt idx="4">
                  <c:v>2.2216630807276982E-2</c:v>
                </c:pt>
              </c:numCache>
            </c:numRef>
          </c:val>
        </c:ser>
        <c:ser>
          <c:idx val="1"/>
          <c:order val="1"/>
          <c:tx>
            <c:strRef>
              <c:f>Arkusz1!$C$59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Certyfikacja</c:v>
                </c:pt>
                <c:pt idx="4">
                  <c:v>Projekty zakończone</c:v>
                </c:pt>
              </c:strCache>
            </c:strRef>
          </c:cat>
          <c:val>
            <c:numRef>
              <c:f>Arkusz1!$C$60:$C$64</c:f>
              <c:numCache>
                <c:formatCode>0.00%</c:formatCode>
                <c:ptCount val="5"/>
                <c:pt idx="0">
                  <c:v>1</c:v>
                </c:pt>
                <c:pt idx="1">
                  <c:v>0.66016387734791138</c:v>
                </c:pt>
                <c:pt idx="2">
                  <c:v>0.26374934760641799</c:v>
                </c:pt>
                <c:pt idx="3">
                  <c:v>0.24756896884764054</c:v>
                </c:pt>
                <c:pt idx="4">
                  <c:v>9.9321727057254255E-2</c:v>
                </c:pt>
              </c:numCache>
            </c:numRef>
          </c:val>
        </c:ser>
        <c:ser>
          <c:idx val="2"/>
          <c:order val="2"/>
          <c:tx>
            <c:strRef>
              <c:f>Arkusz1!$D$59</c:f>
              <c:strCache>
                <c:ptCount val="1"/>
                <c:pt idx="0">
                  <c:v>luty 2019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1"/>
              <c:layout>
                <c:manualLayout>
                  <c:x val="2.2046161537606933E-2"/>
                  <c:y val="-8.01678601367524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81846461504277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757952820057031E-2"/>
                  <c:y val="-1.336131002279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789764100285156E-3"/>
                  <c:y val="-1.0689048018233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Arkusz1!$A$60:$A$64</c:f>
              <c:strCache>
                <c:ptCount val="5"/>
                <c:pt idx="0">
                  <c:v>Alokacja</c:v>
                </c:pt>
                <c:pt idx="1">
                  <c:v>Umowy o dofinansowanie</c:v>
                </c:pt>
                <c:pt idx="2">
                  <c:v>Płatności przekazane beneficjentom</c:v>
                </c:pt>
                <c:pt idx="3">
                  <c:v>Certyfikacja</c:v>
                </c:pt>
                <c:pt idx="4">
                  <c:v>Projekty zakończone</c:v>
                </c:pt>
              </c:strCache>
            </c:strRef>
          </c:cat>
          <c:val>
            <c:numRef>
              <c:f>Arkusz1!$D$60:$D$64</c:f>
              <c:numCache>
                <c:formatCode>0.00%</c:formatCode>
                <c:ptCount val="5"/>
                <c:pt idx="1">
                  <c:v>0.6705243932981324</c:v>
                </c:pt>
                <c:pt idx="2">
                  <c:v>0.28178526094866174</c:v>
                </c:pt>
                <c:pt idx="3">
                  <c:v>0.2591087383764652</c:v>
                </c:pt>
                <c:pt idx="4">
                  <c:v>0.12155456941318175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4459904"/>
        <c:axId val="84461440"/>
        <c:axId val="0"/>
      </c:bar3DChart>
      <c:catAx>
        <c:axId val="84459904"/>
        <c:scaling>
          <c:orientation val="minMax"/>
        </c:scaling>
        <c:delete val="0"/>
        <c:axPos val="b"/>
        <c:majorTickMark val="out"/>
        <c:minorTickMark val="none"/>
        <c:tickLblPos val="nextTo"/>
        <c:crossAx val="84461440"/>
        <c:crosses val="autoZero"/>
        <c:auto val="1"/>
        <c:lblAlgn val="ctr"/>
        <c:lblOffset val="100"/>
        <c:noMultiLvlLbl val="0"/>
      </c:catAx>
      <c:valAx>
        <c:axId val="8446144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44599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Liczba podpisanych umów o dofinansowanie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28.02.2019'!$A$74:$A$89</c:f>
              <c:strCache>
                <c:ptCount val="16"/>
                <c:pt idx="0">
                  <c:v>śląskie</c:v>
                </c:pt>
                <c:pt idx="1">
                  <c:v>dolnośląskie</c:v>
                </c:pt>
                <c:pt idx="2">
                  <c:v>lubelskie</c:v>
                </c:pt>
                <c:pt idx="3">
                  <c:v>małopolskie</c:v>
                </c:pt>
                <c:pt idx="4">
                  <c:v>mazowieckie</c:v>
                </c:pt>
                <c:pt idx="5">
                  <c:v>warmińsko-mazurskie</c:v>
                </c:pt>
                <c:pt idx="6">
                  <c:v>wielkopolskie</c:v>
                </c:pt>
                <c:pt idx="7">
                  <c:v>podkarpackie</c:v>
                </c:pt>
                <c:pt idx="8">
                  <c:v>łódzkie</c:v>
                </c:pt>
                <c:pt idx="9">
                  <c:v>świętokrzyskie</c:v>
                </c:pt>
                <c:pt idx="10">
                  <c:v>pomorskie</c:v>
                </c:pt>
                <c:pt idx="11">
                  <c:v>kujawsko-pomorskie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opolskie</c:v>
                </c:pt>
                <c:pt idx="15">
                  <c:v>lubuskie</c:v>
                </c:pt>
              </c:strCache>
            </c:strRef>
          </c:cat>
          <c:val>
            <c:numRef>
              <c:f>'Dane na 28.02.2019'!$B$74:$B$89</c:f>
              <c:numCache>
                <c:formatCode>#,##0</c:formatCode>
                <c:ptCount val="16"/>
                <c:pt idx="0">
                  <c:v>3434</c:v>
                </c:pt>
                <c:pt idx="1">
                  <c:v>3003</c:v>
                </c:pt>
                <c:pt idx="2">
                  <c:v>2875</c:v>
                </c:pt>
                <c:pt idx="3">
                  <c:v>2787</c:v>
                </c:pt>
                <c:pt idx="4">
                  <c:v>2696</c:v>
                </c:pt>
                <c:pt idx="5">
                  <c:v>2632</c:v>
                </c:pt>
                <c:pt idx="6">
                  <c:v>2385</c:v>
                </c:pt>
                <c:pt idx="7">
                  <c:v>2328</c:v>
                </c:pt>
                <c:pt idx="8">
                  <c:v>2309</c:v>
                </c:pt>
                <c:pt idx="9">
                  <c:v>1662</c:v>
                </c:pt>
                <c:pt idx="10">
                  <c:v>1632</c:v>
                </c:pt>
                <c:pt idx="11">
                  <c:v>1608</c:v>
                </c:pt>
                <c:pt idx="12">
                  <c:v>1538</c:v>
                </c:pt>
                <c:pt idx="13">
                  <c:v>1471</c:v>
                </c:pt>
                <c:pt idx="14">
                  <c:v>1040</c:v>
                </c:pt>
                <c:pt idx="15">
                  <c:v>813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540864"/>
        <c:axId val="85542400"/>
        <c:axId val="0"/>
      </c:bar3DChart>
      <c:catAx>
        <c:axId val="8554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542400"/>
        <c:crosses val="autoZero"/>
        <c:auto val="1"/>
        <c:lblAlgn val="ctr"/>
        <c:lblOffset val="100"/>
        <c:noMultiLvlLbl val="0"/>
      </c:catAx>
      <c:valAx>
        <c:axId val="8554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554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Dofinansowanie UE w podpisanych umowach </a:t>
            </a:r>
            <a:endParaRPr lang="pl-PL" sz="1200" b="1" dirty="0" smtClean="0"/>
          </a:p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/>
              <a:t>mln </a:t>
            </a:r>
            <a:r>
              <a:rPr lang="pl-PL" sz="1200" b="1" dirty="0"/>
              <a:t>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133520242660821E-3"/>
                  <c:y val="-1.325057452822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69432504051499E-2"/>
                  <c:y val="-3.068660925773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1060693060369766E-3"/>
                  <c:y val="-3.9019594245705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825910005401993E-2"/>
                  <c:y val="-3.682393110928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6688880143260981E-3"/>
                  <c:y val="-2.9245854403274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4615376663718692E-2"/>
                  <c:y val="-9.9378869026737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846148478189227E-2"/>
                  <c:y val="-4.676180159874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9.8911728473322566E-3"/>
                  <c:y val="-1.5343304628869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0635941580878952E-2"/>
                  <c:y val="-2.9790596743730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34518951754889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2.0912342131477041E-2"/>
                  <c:y val="-8.5339980145575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28.02.2019'!$A$124:$A$139</c:f>
              <c:strCache>
                <c:ptCount val="16"/>
                <c:pt idx="0">
                  <c:v>śląskie</c:v>
                </c:pt>
                <c:pt idx="1">
                  <c:v>małopolskie</c:v>
                </c:pt>
                <c:pt idx="2">
                  <c:v>wielkopolskie</c:v>
                </c:pt>
                <c:pt idx="3">
                  <c:v>pomorskie</c:v>
                </c:pt>
                <c:pt idx="4">
                  <c:v>dolnośląskie</c:v>
                </c:pt>
                <c:pt idx="5">
                  <c:v>lubelskie</c:v>
                </c:pt>
                <c:pt idx="6">
                  <c:v>mazowieckie</c:v>
                </c:pt>
                <c:pt idx="7">
                  <c:v>łódzkie</c:v>
                </c:pt>
                <c:pt idx="8">
                  <c:v>podkarpackie</c:v>
                </c:pt>
                <c:pt idx="9">
                  <c:v>kujawsko-pomorskie</c:v>
                </c:pt>
                <c:pt idx="10">
                  <c:v>warmińsko-mazurskie</c:v>
                </c:pt>
                <c:pt idx="11">
                  <c:v>zachodniopomorskie</c:v>
                </c:pt>
                <c:pt idx="12">
                  <c:v>świętokrzyskie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28.02.2019'!$D$124:$D$139</c:f>
              <c:numCache>
                <c:formatCode>#,##0.00</c:formatCode>
                <c:ptCount val="16"/>
                <c:pt idx="0">
                  <c:v>9442.1491212000001</c:v>
                </c:pt>
                <c:pt idx="1">
                  <c:v>8565.0722977000005</c:v>
                </c:pt>
                <c:pt idx="2">
                  <c:v>7494.5796380600004</c:v>
                </c:pt>
                <c:pt idx="3">
                  <c:v>6652.1996811500021</c:v>
                </c:pt>
                <c:pt idx="4">
                  <c:v>6516.7176269000001</c:v>
                </c:pt>
                <c:pt idx="5">
                  <c:v>6489.5334282399999</c:v>
                </c:pt>
                <c:pt idx="6">
                  <c:v>6463.861544610003</c:v>
                </c:pt>
                <c:pt idx="7">
                  <c:v>6290.1190137500025</c:v>
                </c:pt>
                <c:pt idx="8">
                  <c:v>5958.2425930900008</c:v>
                </c:pt>
                <c:pt idx="9">
                  <c:v>4864.3564135000024</c:v>
                </c:pt>
                <c:pt idx="10">
                  <c:v>4436.2262412200034</c:v>
                </c:pt>
                <c:pt idx="11">
                  <c:v>4200.9609002200004</c:v>
                </c:pt>
                <c:pt idx="12">
                  <c:v>3665.1371519000013</c:v>
                </c:pt>
                <c:pt idx="13">
                  <c:v>3169.5883096899997</c:v>
                </c:pt>
                <c:pt idx="14">
                  <c:v>3137.1603249699997</c:v>
                </c:pt>
                <c:pt idx="15">
                  <c:v>2759.0882149599997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912000"/>
        <c:axId val="86921984"/>
        <c:axId val="0"/>
      </c:bar3DChart>
      <c:catAx>
        <c:axId val="8691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921984"/>
        <c:crosses val="autoZero"/>
        <c:auto val="1"/>
        <c:lblAlgn val="ctr"/>
        <c:lblOffset val="100"/>
        <c:noMultiLvlLbl val="0"/>
      </c:catAx>
      <c:valAx>
        <c:axId val="8692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91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pl-PL" sz="1200" dirty="0">
                <a:solidFill>
                  <a:srgbClr val="58585A"/>
                </a:solidFill>
              </a:rPr>
              <a:t>Stopień wykorzystania </a:t>
            </a:r>
            <a:r>
              <a:rPr lang="pl-PL" sz="1200" dirty="0" smtClean="0">
                <a:solidFill>
                  <a:srgbClr val="58585A"/>
                </a:solidFill>
              </a:rPr>
              <a:t>alokacji</a:t>
            </a:r>
            <a:r>
              <a:rPr lang="pl-PL" sz="1200" baseline="0" dirty="0" smtClean="0">
                <a:solidFill>
                  <a:srgbClr val="58585A"/>
                </a:solidFill>
              </a:rPr>
              <a:t> </a:t>
            </a:r>
            <a:r>
              <a:rPr lang="pl-PL" sz="1200" baseline="0" dirty="0">
                <a:solidFill>
                  <a:srgbClr val="58585A"/>
                </a:solidFill>
              </a:rPr>
              <a:t>- umowy o dofinansowanie</a:t>
            </a:r>
            <a:endParaRPr lang="pl-PL" sz="1200" dirty="0">
              <a:solidFill>
                <a:srgbClr val="58585A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7"/>
              <c:layout>
                <c:manualLayout>
                  <c:x val="2.4571106534221746E-3"/>
                  <c:y val="-2.5680166361443661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'Dane na 28.02.2019'!$A$145:$A$160</c:f>
              <c:strCache>
                <c:ptCount val="16"/>
                <c:pt idx="0">
                  <c:v>pomorskie</c:v>
                </c:pt>
                <c:pt idx="1">
                  <c:v>opolskie</c:v>
                </c:pt>
                <c:pt idx="2">
                  <c:v>mazowieckie</c:v>
                </c:pt>
                <c:pt idx="3">
                  <c:v>wielkopolskie</c:v>
                </c:pt>
                <c:pt idx="4">
                  <c:v>lubuskie</c:v>
                </c:pt>
                <c:pt idx="5">
                  <c:v>małopolskie</c:v>
                </c:pt>
                <c:pt idx="6">
                  <c:v>lubelskie</c:v>
                </c:pt>
                <c:pt idx="7">
                  <c:v>dolnośląskie</c:v>
                </c:pt>
                <c:pt idx="8">
                  <c:v>podkarpackie</c:v>
                </c:pt>
                <c:pt idx="9">
                  <c:v>łódzkie</c:v>
                </c:pt>
                <c:pt idx="10">
                  <c:v>śląskie</c:v>
                </c:pt>
                <c:pt idx="11">
                  <c:v>świętokrzyskie</c:v>
                </c:pt>
                <c:pt idx="12">
                  <c:v>zachodniopomorskie</c:v>
                </c:pt>
                <c:pt idx="13">
                  <c:v>podlaskie</c:v>
                </c:pt>
                <c:pt idx="14">
                  <c:v>warmińsko-mazurskie</c:v>
                </c:pt>
                <c:pt idx="15">
                  <c:v>kujawsko-pomorskie</c:v>
                </c:pt>
              </c:strCache>
            </c:strRef>
          </c:cat>
          <c:val>
            <c:numRef>
              <c:f>'Dane na 28.02.2019'!$D$145:$D$160</c:f>
              <c:numCache>
                <c:formatCode>0.00%</c:formatCode>
                <c:ptCount val="16"/>
                <c:pt idx="0">
                  <c:v>0.82677960155312535</c:v>
                </c:pt>
                <c:pt idx="1">
                  <c:v>0.77740138650466839</c:v>
                </c:pt>
                <c:pt idx="2">
                  <c:v>0.71686675470699557</c:v>
                </c:pt>
                <c:pt idx="3">
                  <c:v>0.70893116198297457</c:v>
                </c:pt>
                <c:pt idx="4">
                  <c:v>0.7051011549630043</c:v>
                </c:pt>
                <c:pt idx="5">
                  <c:v>0.68971094076563966</c:v>
                </c:pt>
                <c:pt idx="6">
                  <c:v>0.67484158324817112</c:v>
                </c:pt>
                <c:pt idx="7">
                  <c:v>0.67052439329813285</c:v>
                </c:pt>
                <c:pt idx="8">
                  <c:v>0.65316451908811912</c:v>
                </c:pt>
                <c:pt idx="9">
                  <c:v>0.64620419555983977</c:v>
                </c:pt>
                <c:pt idx="10">
                  <c:v>0.62940976651018976</c:v>
                </c:pt>
                <c:pt idx="11">
                  <c:v>0.622532855407814</c:v>
                </c:pt>
                <c:pt idx="12">
                  <c:v>0.60806762678687265</c:v>
                </c:pt>
                <c:pt idx="13">
                  <c:v>0.59913140172742019</c:v>
                </c:pt>
                <c:pt idx="14">
                  <c:v>0.59492337017036079</c:v>
                </c:pt>
                <c:pt idx="15">
                  <c:v>0.59227414774300358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973056"/>
        <c:axId val="86978944"/>
        <c:axId val="0"/>
      </c:bar3DChart>
      <c:catAx>
        <c:axId val="86973056"/>
        <c:scaling>
          <c:orientation val="minMax"/>
        </c:scaling>
        <c:delete val="0"/>
        <c:axPos val="b"/>
        <c:majorTickMark val="out"/>
        <c:minorTickMark val="none"/>
        <c:tickLblPos val="nextTo"/>
        <c:crossAx val="86978944"/>
        <c:crosses val="autoZero"/>
        <c:auto val="1"/>
        <c:lblAlgn val="ctr"/>
        <c:lblOffset val="100"/>
        <c:noMultiLvlLbl val="0"/>
      </c:catAx>
      <c:valAx>
        <c:axId val="86978944"/>
        <c:scaling>
          <c:orientation val="minMax"/>
          <c:min val="0.5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86973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/>
              <a:t>Liczba zatwierdzonych wniosków o płatność</a:t>
            </a:r>
          </a:p>
        </c:rich>
      </c:tx>
      <c:layout>
        <c:manualLayout>
          <c:xMode val="edge"/>
          <c:yMode val="edge"/>
          <c:x val="0.32078280984652513"/>
          <c:y val="3.428332153874320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6.5573770491803504E-3"/>
                  <c:y val="-2.406014657744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1147540983608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666666666666672E-2"/>
                  <c:y val="-3.8259200358612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28.02.2019'!$A$96:$A$111</c:f>
              <c:strCache>
                <c:ptCount val="16"/>
                <c:pt idx="0">
                  <c:v>dolnośląskie</c:v>
                </c:pt>
                <c:pt idx="1">
                  <c:v>mazowieckie</c:v>
                </c:pt>
                <c:pt idx="2">
                  <c:v>śląskie</c:v>
                </c:pt>
                <c:pt idx="3">
                  <c:v>lubelskie</c:v>
                </c:pt>
                <c:pt idx="4">
                  <c:v>łódzkie</c:v>
                </c:pt>
                <c:pt idx="5">
                  <c:v>podkarpackie</c:v>
                </c:pt>
                <c:pt idx="6">
                  <c:v>małopolskie</c:v>
                </c:pt>
                <c:pt idx="7">
                  <c:v>pomorskie</c:v>
                </c:pt>
                <c:pt idx="8">
                  <c:v>wielkopolskie</c:v>
                </c:pt>
                <c:pt idx="9">
                  <c:v>warmińsko-mazurskie</c:v>
                </c:pt>
                <c:pt idx="10">
                  <c:v>świętokrzyskie</c:v>
                </c:pt>
                <c:pt idx="11">
                  <c:v>zachodniopomorskie</c:v>
                </c:pt>
                <c:pt idx="12">
                  <c:v>kujawsko-pomorskie</c:v>
                </c:pt>
                <c:pt idx="13">
                  <c:v>opolskie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28.02.2019'!$B$96:$B$111</c:f>
              <c:numCache>
                <c:formatCode>#,##0</c:formatCode>
                <c:ptCount val="16"/>
                <c:pt idx="0">
                  <c:v>11650</c:v>
                </c:pt>
                <c:pt idx="1">
                  <c:v>11293</c:v>
                </c:pt>
                <c:pt idx="2">
                  <c:v>11273</c:v>
                </c:pt>
                <c:pt idx="3">
                  <c:v>10293</c:v>
                </c:pt>
                <c:pt idx="4">
                  <c:v>10248</c:v>
                </c:pt>
                <c:pt idx="5">
                  <c:v>9998</c:v>
                </c:pt>
                <c:pt idx="6">
                  <c:v>9454</c:v>
                </c:pt>
                <c:pt idx="7">
                  <c:v>9215</c:v>
                </c:pt>
                <c:pt idx="8">
                  <c:v>9164</c:v>
                </c:pt>
                <c:pt idx="9">
                  <c:v>6977</c:v>
                </c:pt>
                <c:pt idx="10">
                  <c:v>6927</c:v>
                </c:pt>
                <c:pt idx="11">
                  <c:v>5362</c:v>
                </c:pt>
                <c:pt idx="12">
                  <c:v>5228</c:v>
                </c:pt>
                <c:pt idx="13">
                  <c:v>4638</c:v>
                </c:pt>
                <c:pt idx="14">
                  <c:v>4391</c:v>
                </c:pt>
                <c:pt idx="15">
                  <c:v>3414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037824"/>
        <c:axId val="87039360"/>
        <c:axId val="0"/>
      </c:bar3DChart>
      <c:catAx>
        <c:axId val="8703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7039360"/>
        <c:crosses val="autoZero"/>
        <c:auto val="1"/>
        <c:lblAlgn val="ctr"/>
        <c:lblOffset val="100"/>
        <c:noMultiLvlLbl val="0"/>
      </c:catAx>
      <c:valAx>
        <c:axId val="8703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703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latin typeface="+mn-lt"/>
        </a:defRPr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/>
              <a:t>Dofinansowanie UE we wnioskach o </a:t>
            </a:r>
            <a:r>
              <a:rPr lang="pl-PL" sz="1200" b="1" dirty="0" smtClean="0"/>
              <a:t>płatność</a:t>
            </a:r>
          </a:p>
          <a:p>
            <a:pPr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200" b="1" dirty="0" smtClean="0">
                <a:solidFill>
                  <a:srgbClr val="58585A"/>
                </a:solidFill>
              </a:rPr>
              <a:t>mln </a:t>
            </a:r>
            <a:r>
              <a:rPr lang="pl-PL" sz="1200" b="1" dirty="0"/>
              <a:t>zł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168021310113101E-3"/>
                  <c:y val="-1.8845693833154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598866035167544E-3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08169973451226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921935876856595E-2"/>
                  <c:y val="-1.7757141567603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7764549149711348E-2"/>
                  <c:y val="-1.019331185423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1201396115241296E-2"/>
                  <c:y val="-2.2754815050042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1.4134272996619738E-2"/>
                  <c:y val="-1.0191078713645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2222218333820206E-2"/>
                  <c:y val="-4.5253655124792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2.6666662000584075E-2"/>
                  <c:y val="-2.82685407497321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1.6489985162723143E-2"/>
                  <c:y val="1.0191078713645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'Dane na 28.02.2019'!$A$171:$A$186</c:f>
              <c:strCache>
                <c:ptCount val="16"/>
                <c:pt idx="0">
                  <c:v>śląskie</c:v>
                </c:pt>
                <c:pt idx="1">
                  <c:v>podkarpackie</c:v>
                </c:pt>
                <c:pt idx="2">
                  <c:v>dolnośląskie</c:v>
                </c:pt>
                <c:pt idx="3">
                  <c:v>małopolskie</c:v>
                </c:pt>
                <c:pt idx="4">
                  <c:v>wielkopolskie</c:v>
                </c:pt>
                <c:pt idx="5">
                  <c:v>mazowieckie</c:v>
                </c:pt>
                <c:pt idx="6">
                  <c:v>pomorskie</c:v>
                </c:pt>
                <c:pt idx="7">
                  <c:v>lubelskie</c:v>
                </c:pt>
                <c:pt idx="8">
                  <c:v>łódzkie</c:v>
                </c:pt>
                <c:pt idx="9">
                  <c:v>zachodniopomorskie</c:v>
                </c:pt>
                <c:pt idx="10">
                  <c:v>opolskie</c:v>
                </c:pt>
                <c:pt idx="11">
                  <c:v>warmińsko-mazurskie</c:v>
                </c:pt>
                <c:pt idx="12">
                  <c:v>kujawsko-pomorskie</c:v>
                </c:pt>
                <c:pt idx="13">
                  <c:v>świętokrzyskie</c:v>
                </c:pt>
                <c:pt idx="14">
                  <c:v>podlaskie</c:v>
                </c:pt>
                <c:pt idx="15">
                  <c:v>lubuskie</c:v>
                </c:pt>
              </c:strCache>
            </c:strRef>
          </c:cat>
          <c:val>
            <c:numRef>
              <c:f>'Dane na 28.02.2019'!$D$171:$D$186</c:f>
              <c:numCache>
                <c:formatCode>#,##0.00</c:formatCode>
                <c:ptCount val="16"/>
                <c:pt idx="0">
                  <c:v>2974.1810251599986</c:v>
                </c:pt>
                <c:pt idx="1">
                  <c:v>2789.9521830000012</c:v>
                </c:pt>
                <c:pt idx="2">
                  <c:v>2741.8037833300014</c:v>
                </c:pt>
                <c:pt idx="3">
                  <c:v>2740.7471799699997</c:v>
                </c:pt>
                <c:pt idx="4">
                  <c:v>2627.0352792500012</c:v>
                </c:pt>
                <c:pt idx="5">
                  <c:v>2478.9262787099997</c:v>
                </c:pt>
                <c:pt idx="6">
                  <c:v>2061.8340088800014</c:v>
                </c:pt>
                <c:pt idx="7">
                  <c:v>1943.1240812899998</c:v>
                </c:pt>
                <c:pt idx="8">
                  <c:v>1897.3732967999993</c:v>
                </c:pt>
                <c:pt idx="9">
                  <c:v>1672.4922821299999</c:v>
                </c:pt>
                <c:pt idx="10">
                  <c:v>1397.6830739000002</c:v>
                </c:pt>
                <c:pt idx="11">
                  <c:v>1386.8752528</c:v>
                </c:pt>
                <c:pt idx="12">
                  <c:v>1340.9697194100008</c:v>
                </c:pt>
                <c:pt idx="13">
                  <c:v>1170.25435935</c:v>
                </c:pt>
                <c:pt idx="14">
                  <c:v>917.19898147000049</c:v>
                </c:pt>
                <c:pt idx="15">
                  <c:v>852.23520941999959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090304"/>
        <c:axId val="87091840"/>
        <c:axId val="0"/>
      </c:bar3DChart>
      <c:catAx>
        <c:axId val="870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7091840"/>
        <c:crosses val="autoZero"/>
        <c:auto val="1"/>
        <c:lblAlgn val="ctr"/>
        <c:lblOffset val="100"/>
        <c:noMultiLvlLbl val="0"/>
      </c:catAx>
      <c:valAx>
        <c:axId val="8709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709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58585A"/>
                </a:solidFill>
              </a:defRPr>
            </a:pPr>
            <a:r>
              <a:rPr lang="pl-PL" sz="1200" dirty="0">
                <a:solidFill>
                  <a:srgbClr val="58585A"/>
                </a:solidFill>
              </a:rPr>
              <a:t>Stopień wykorzystania </a:t>
            </a:r>
            <a:r>
              <a:rPr lang="pl-PL" sz="1200" dirty="0" smtClean="0">
                <a:solidFill>
                  <a:srgbClr val="58585A"/>
                </a:solidFill>
              </a:rPr>
              <a:t>alokacji</a:t>
            </a:r>
            <a:r>
              <a:rPr lang="pl-PL" sz="1200" baseline="0" dirty="0" smtClean="0">
                <a:solidFill>
                  <a:srgbClr val="58585A"/>
                </a:solidFill>
              </a:rPr>
              <a:t> - </a:t>
            </a:r>
            <a:r>
              <a:rPr lang="pl-PL" sz="1200" baseline="0" dirty="0">
                <a:solidFill>
                  <a:srgbClr val="58585A"/>
                </a:solidFill>
              </a:rPr>
              <a:t>wnioski o płatność</a:t>
            </a:r>
            <a:endParaRPr lang="pl-PL" sz="1200" dirty="0">
              <a:solidFill>
                <a:srgbClr val="58585A"/>
              </a:solidFill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CC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2"/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900" b="1"/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ysClr val="window" lastClr="FFFFFF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'Dane na 28.02.2019'!$A$193:$A$208</c:f>
              <c:strCache>
                <c:ptCount val="16"/>
                <c:pt idx="0">
                  <c:v>opolskie</c:v>
                </c:pt>
                <c:pt idx="1">
                  <c:v>podkarpackie</c:v>
                </c:pt>
                <c:pt idx="2">
                  <c:v>dolnośląskie</c:v>
                </c:pt>
                <c:pt idx="3">
                  <c:v>mazowieckie</c:v>
                </c:pt>
                <c:pt idx="4">
                  <c:v>pomorskie</c:v>
                </c:pt>
                <c:pt idx="5">
                  <c:v>wielkopolskie</c:v>
                </c:pt>
                <c:pt idx="6">
                  <c:v>zachodniopomorskie</c:v>
                </c:pt>
                <c:pt idx="7">
                  <c:v>małopolskie</c:v>
                </c:pt>
                <c:pt idx="8">
                  <c:v>lubuskie</c:v>
                </c:pt>
                <c:pt idx="9">
                  <c:v>lubelskie</c:v>
                </c:pt>
                <c:pt idx="10">
                  <c:v>świętokrzyskie</c:v>
                </c:pt>
                <c:pt idx="11">
                  <c:v>śląskie</c:v>
                </c:pt>
                <c:pt idx="12">
                  <c:v>łódzkie</c:v>
                </c:pt>
                <c:pt idx="13">
                  <c:v>warmińsko-mazurskie</c:v>
                </c:pt>
                <c:pt idx="14">
                  <c:v>podlaskie</c:v>
                </c:pt>
                <c:pt idx="15">
                  <c:v>kujawsko-pomorskie</c:v>
                </c:pt>
              </c:strCache>
            </c:strRef>
          </c:cat>
          <c:val>
            <c:numRef>
              <c:f>'Dane na 28.02.2019'!$D$193:$D$208</c:f>
              <c:numCache>
                <c:formatCode>0.00%</c:formatCode>
                <c:ptCount val="16"/>
                <c:pt idx="0">
                  <c:v>0.34280816730114644</c:v>
                </c:pt>
                <c:pt idx="1">
                  <c:v>0.30584484391445099</c:v>
                </c:pt>
                <c:pt idx="2">
                  <c:v>0.28211231844250095</c:v>
                </c:pt>
                <c:pt idx="3">
                  <c:v>0.27492232380171572</c:v>
                </c:pt>
                <c:pt idx="4">
                  <c:v>0.25625843811648624</c:v>
                </c:pt>
                <c:pt idx="5">
                  <c:v>0.24849788287406321</c:v>
                </c:pt>
                <c:pt idx="6">
                  <c:v>0.24208471275247803</c:v>
                </c:pt>
                <c:pt idx="7">
                  <c:v>0.22070138466963046</c:v>
                </c:pt>
                <c:pt idx="8">
                  <c:v>0.2177936998186524</c:v>
                </c:pt>
                <c:pt idx="9">
                  <c:v>0.20206397670425782</c:v>
                </c:pt>
                <c:pt idx="10">
                  <c:v>0.19877067560812367</c:v>
                </c:pt>
                <c:pt idx="11">
                  <c:v>0.19825768059539847</c:v>
                </c:pt>
                <c:pt idx="12">
                  <c:v>0.19492327287530967</c:v>
                </c:pt>
                <c:pt idx="13">
                  <c:v>0.18598792183663351</c:v>
                </c:pt>
                <c:pt idx="14">
                  <c:v>0.17516564488502478</c:v>
                </c:pt>
                <c:pt idx="15">
                  <c:v>0.16327374686372423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37312"/>
        <c:axId val="93038848"/>
        <c:axId val="0"/>
      </c:bar3DChart>
      <c:catAx>
        <c:axId val="9303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93038848"/>
        <c:crosses val="autoZero"/>
        <c:auto val="1"/>
        <c:lblAlgn val="ctr"/>
        <c:lblOffset val="100"/>
        <c:noMultiLvlLbl val="0"/>
      </c:catAx>
      <c:valAx>
        <c:axId val="93038848"/>
        <c:scaling>
          <c:orientation val="minMax"/>
          <c:min val="0.15000000000000019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3037312"/>
        <c:crosses val="autoZero"/>
        <c:crossBetween val="between"/>
        <c:majorUnit val="0.0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7" y="5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/>
          <a:lstStyle>
            <a:lvl1pPr algn="r">
              <a:defRPr sz="1200"/>
            </a:lvl1pPr>
          </a:lstStyle>
          <a:p>
            <a:fld id="{D8F6125F-04B8-46E4-A731-05E4BE090AA9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569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7" y="9425569"/>
            <a:ext cx="2941532" cy="496173"/>
          </a:xfrm>
          <a:prstGeom prst="rect">
            <a:avLst/>
          </a:prstGeom>
        </p:spPr>
        <p:txBody>
          <a:bodyPr vert="horz" lIns="91613" tIns="45807" rIns="91613" bIns="45807" rtlCol="0" anchor="b"/>
          <a:lstStyle>
            <a:lvl1pPr algn="r">
              <a:defRPr sz="1200"/>
            </a:lvl1pPr>
          </a:lstStyle>
          <a:p>
            <a:fld id="{DCDE1215-4202-491A-949F-C0C1DE8DA62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04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186" y="0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/>
          <a:lstStyle>
            <a:lvl1pPr algn="r">
              <a:defRPr sz="1200"/>
            </a:lvl1pPr>
          </a:lstStyle>
          <a:p>
            <a:fld id="{3C7867FF-B1B6-42C1-826E-F569E242FF34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2" rIns="91420" bIns="457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201" y="4712969"/>
            <a:ext cx="5431748" cy="4465896"/>
          </a:xfrm>
          <a:prstGeom prst="rect">
            <a:avLst/>
          </a:prstGeom>
        </p:spPr>
        <p:txBody>
          <a:bodyPr vert="horz" lIns="91420" tIns="45712" rIns="91420" bIns="45712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25938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186" y="9425938"/>
            <a:ext cx="2941430" cy="495835"/>
          </a:xfrm>
          <a:prstGeom prst="rect">
            <a:avLst/>
          </a:prstGeom>
        </p:spPr>
        <p:txBody>
          <a:bodyPr vert="horz" lIns="91420" tIns="45712" rIns="91420" bIns="45712" rtlCol="0" anchor="b"/>
          <a:lstStyle>
            <a:lvl1pPr algn="r">
              <a:defRPr sz="1200"/>
            </a:lvl1pPr>
          </a:lstStyle>
          <a:p>
            <a:fld id="{BA382A15-7D2C-4496-B792-3E52DA6C51C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87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2019-03-11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71600" y="3861048"/>
            <a:ext cx="7772400" cy="266429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STAN REALIZACJI </a:t>
            </a:r>
            <a:b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pl-PL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REGIONALNEGO PROGRAMU OPERACYJNEGO WOJEWÓDZTWA DOLNOŚLĄSKIEGO 2014-2020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Wrocław, </a:t>
            </a:r>
            <a:r>
              <a:rPr lang="pl-PL" sz="2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marzec 2019 r.</a:t>
            </a:r>
            <a:endParaRPr lang="pl-PL" sz="22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0865"/>
            <a:ext cx="4716016" cy="45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828041450"/>
              </p:ext>
            </p:extLst>
          </p:nvPr>
        </p:nvGraphicFramePr>
        <p:xfrm>
          <a:off x="395536" y="1988840"/>
          <a:ext cx="842493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504480"/>
              </p:ext>
            </p:extLst>
          </p:nvPr>
        </p:nvGraphicFramePr>
        <p:xfrm>
          <a:off x="611560" y="1845468"/>
          <a:ext cx="8064896" cy="439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462460"/>
              </p:ext>
            </p:extLst>
          </p:nvPr>
        </p:nvGraphicFramePr>
        <p:xfrm>
          <a:off x="467544" y="191683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980728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414051306"/>
              </p:ext>
            </p:extLst>
          </p:nvPr>
        </p:nvGraphicFramePr>
        <p:xfrm>
          <a:off x="683568" y="1916832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</a:rPr>
              <a:t>d</a:t>
            </a:r>
            <a:r>
              <a:rPr lang="pl-PL" b="1" dirty="0" smtClean="0">
                <a:solidFill>
                  <a:srgbClr val="FFC000"/>
                </a:solidFill>
              </a:rPr>
              <a:t>ziękuję za uwagę</a:t>
            </a:r>
          </a:p>
          <a:p>
            <a:pPr marL="0" indent="0" algn="r">
              <a:buNone/>
            </a:pPr>
            <a:endParaRPr lang="pl-PL" b="1" dirty="0" smtClean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pl-PL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r>
              <a:rPr lang="pl-PL" sz="2600" b="1" dirty="0" smtClean="0">
                <a:solidFill>
                  <a:srgbClr val="FFC000"/>
                </a:solidFill>
              </a:rPr>
              <a:t>www.rpo.dolnyslask.pl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a 1"/>
          <p:cNvGrpSpPr/>
          <p:nvPr/>
        </p:nvGrpSpPr>
        <p:grpSpPr>
          <a:xfrm>
            <a:off x="899592" y="985220"/>
            <a:ext cx="8735737" cy="5656792"/>
            <a:chOff x="1860351" y="1397071"/>
            <a:chExt cx="5423297" cy="3992833"/>
          </a:xfrm>
        </p:grpSpPr>
        <p:sp>
          <p:nvSpPr>
            <p:cNvPr id="3" name="Dowolny kształt 2"/>
            <p:cNvSpPr/>
            <p:nvPr/>
          </p:nvSpPr>
          <p:spPr>
            <a:xfrm>
              <a:off x="425202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>
                <a:solidFill>
                  <a:srgbClr val="00CCFF"/>
                </a:solidFill>
              </a:endParaRPr>
            </a:p>
          </p:txBody>
        </p:sp>
        <p:sp>
          <p:nvSpPr>
            <p:cNvPr id="4" name="Dowolny kształt 3"/>
            <p:cNvSpPr/>
            <p:nvPr/>
          </p:nvSpPr>
          <p:spPr>
            <a:xfrm>
              <a:off x="5602426" y="1698365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5" name="Dowolny kształt 4"/>
            <p:cNvSpPr/>
            <p:nvPr/>
          </p:nvSpPr>
          <p:spPr>
            <a:xfrm>
              <a:off x="2836544" y="1397071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FDC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dirty="0"/>
            </a:p>
          </p:txBody>
        </p:sp>
        <p:sp>
          <p:nvSpPr>
            <p:cNvPr id="7" name="Dowolny kształt 6"/>
            <p:cNvSpPr/>
            <p:nvPr/>
          </p:nvSpPr>
          <p:spPr>
            <a:xfrm>
              <a:off x="3541572" y="2675763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4250" tIns="314769" rIns="284251" bIns="31476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2100" kern="1200"/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1860351" y="2977058"/>
              <a:ext cx="1626989" cy="903882"/>
            </a:xfrm>
            <a:custGeom>
              <a:avLst/>
              <a:gdLst>
                <a:gd name="connsiteX0" fmla="*/ 0 w 1626989"/>
                <a:gd name="connsiteY0" fmla="*/ 0 h 903882"/>
                <a:gd name="connsiteX1" fmla="*/ 1626989 w 1626989"/>
                <a:gd name="connsiteY1" fmla="*/ 0 h 903882"/>
                <a:gd name="connsiteX2" fmla="*/ 1626989 w 1626989"/>
                <a:gd name="connsiteY2" fmla="*/ 903882 h 903882"/>
                <a:gd name="connsiteX3" fmla="*/ 0 w 1626989"/>
                <a:gd name="connsiteY3" fmla="*/ 903882 h 903882"/>
                <a:gd name="connsiteX4" fmla="*/ 0 w 1626989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6989" h="903882">
                  <a:moveTo>
                    <a:pt x="0" y="0"/>
                  </a:moveTo>
                  <a:lnTo>
                    <a:pt x="1626989" y="0"/>
                  </a:lnTo>
                  <a:lnTo>
                    <a:pt x="1626989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4957053" y="2602247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0" name="Dowolny kształt 9"/>
            <p:cNvSpPr/>
            <p:nvPr/>
          </p:nvSpPr>
          <p:spPr>
            <a:xfrm>
              <a:off x="4184949" y="3883432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/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5602426" y="4255751"/>
              <a:ext cx="1681222" cy="903882"/>
            </a:xfrm>
            <a:custGeom>
              <a:avLst/>
              <a:gdLst>
                <a:gd name="connsiteX0" fmla="*/ 0 w 1681222"/>
                <a:gd name="connsiteY0" fmla="*/ 0 h 903882"/>
                <a:gd name="connsiteX1" fmla="*/ 1681222 w 1681222"/>
                <a:gd name="connsiteY1" fmla="*/ 0 h 903882"/>
                <a:gd name="connsiteX2" fmla="*/ 1681222 w 1681222"/>
                <a:gd name="connsiteY2" fmla="*/ 903882 h 903882"/>
                <a:gd name="connsiteX3" fmla="*/ 0 w 1681222"/>
                <a:gd name="connsiteY3" fmla="*/ 903882 h 903882"/>
                <a:gd name="connsiteX4" fmla="*/ 0 w 1681222"/>
                <a:gd name="connsiteY4" fmla="*/ 0 h 903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1222" h="903882">
                  <a:moveTo>
                    <a:pt x="0" y="0"/>
                  </a:moveTo>
                  <a:lnTo>
                    <a:pt x="1681222" y="0"/>
                  </a:lnTo>
                  <a:lnTo>
                    <a:pt x="1681222" y="903882"/>
                  </a:lnTo>
                  <a:lnTo>
                    <a:pt x="0" y="9038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  <p:sp>
          <p:nvSpPr>
            <p:cNvPr id="12" name="Dowolny kształt 11"/>
            <p:cNvSpPr/>
            <p:nvPr/>
          </p:nvSpPr>
          <p:spPr>
            <a:xfrm>
              <a:off x="2754427" y="3842582"/>
              <a:ext cx="1310631" cy="1506472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471" h="1310630">
                  <a:moveTo>
                    <a:pt x="753236" y="0"/>
                  </a:moveTo>
                  <a:lnTo>
                    <a:pt x="1506470" y="285063"/>
                  </a:lnTo>
                  <a:lnTo>
                    <a:pt x="1506470" y="1025568"/>
                  </a:lnTo>
                  <a:lnTo>
                    <a:pt x="753236" y="1310630"/>
                  </a:lnTo>
                  <a:lnTo>
                    <a:pt x="1" y="1025568"/>
                  </a:lnTo>
                  <a:lnTo>
                    <a:pt x="1" y="285063"/>
                  </a:lnTo>
                  <a:lnTo>
                    <a:pt x="753236" y="0"/>
                  </a:lnTo>
                  <a:close/>
                </a:path>
              </a:pathLst>
            </a:custGeom>
            <a:solidFill>
              <a:srgbClr val="00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4240" tIns="234759" rIns="204241" bIns="23475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3600" kern="1200"/>
            </a:p>
          </p:txBody>
        </p:sp>
      </p:grpSp>
      <p:sp>
        <p:nvSpPr>
          <p:cNvPr id="6" name="Prostokąt 5"/>
          <p:cNvSpPr/>
          <p:nvPr/>
        </p:nvSpPr>
        <p:spPr>
          <a:xfrm>
            <a:off x="2627784" y="1556792"/>
            <a:ext cx="18722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alokacja </a:t>
            </a:r>
            <a:r>
              <a:rPr lang="pl-PL" sz="1200" b="1" dirty="0"/>
              <a:t>Programu </a:t>
            </a:r>
            <a:endParaRPr lang="pl-PL" sz="1200" b="1" dirty="0" smtClean="0"/>
          </a:p>
          <a:p>
            <a:pPr algn="ctr"/>
            <a:r>
              <a:rPr lang="pl-PL" sz="1200" b="1" dirty="0" smtClean="0"/>
              <a:t>2 252 546 589 euro*</a:t>
            </a:r>
            <a:r>
              <a:rPr lang="pl-PL" sz="1200" dirty="0" smtClean="0"/>
              <a:t>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dirty="0" smtClean="0"/>
              <a:t>9 718 837 513 zł </a:t>
            </a:r>
          </a:p>
          <a:p>
            <a:pPr algn="ctr"/>
            <a:endParaRPr lang="pl-PL" sz="1200" dirty="0" smtClean="0"/>
          </a:p>
          <a:p>
            <a:pPr algn="ctr"/>
            <a:r>
              <a:rPr lang="pl-PL" sz="1000" dirty="0" smtClean="0"/>
              <a:t>(</a:t>
            </a:r>
            <a:r>
              <a:rPr lang="pl-PL" sz="1000" dirty="0"/>
              <a:t>wg kursu </a:t>
            </a:r>
            <a:r>
              <a:rPr lang="pl-PL" sz="1000" dirty="0" smtClean="0"/>
              <a:t>z 27.02.2019 </a:t>
            </a:r>
            <a:r>
              <a:rPr lang="pl-PL" sz="1000" dirty="0"/>
              <a:t>r</a:t>
            </a:r>
            <a:r>
              <a:rPr lang="pl-PL" sz="1000" dirty="0" smtClean="0"/>
              <a:t>.</a:t>
            </a:r>
          </a:p>
          <a:p>
            <a:pPr algn="ctr"/>
            <a:r>
              <a:rPr lang="pl-PL" sz="1000" dirty="0" smtClean="0"/>
              <a:t>1 EUR </a:t>
            </a:r>
            <a:r>
              <a:rPr lang="pl-PL" sz="1000" dirty="0"/>
              <a:t>= </a:t>
            </a:r>
            <a:r>
              <a:rPr lang="pl-PL" sz="1000" dirty="0" smtClean="0"/>
              <a:t>4,3146 zł)</a:t>
            </a:r>
            <a:endParaRPr lang="pl-PL" sz="1000" dirty="0"/>
          </a:p>
        </p:txBody>
      </p:sp>
      <p:sp>
        <p:nvSpPr>
          <p:cNvPr id="26" name="Prostokąt 25"/>
          <p:cNvSpPr/>
          <p:nvPr/>
        </p:nvSpPr>
        <p:spPr>
          <a:xfrm>
            <a:off x="4788024" y="1484784"/>
            <a:ext cx="21111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nabory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ogłoszono </a:t>
            </a:r>
            <a:r>
              <a:rPr lang="pl-PL" sz="1200" b="1" dirty="0" smtClean="0"/>
              <a:t>336 </a:t>
            </a:r>
            <a:r>
              <a:rPr lang="pl-PL" sz="1200" dirty="0" smtClean="0"/>
              <a:t>naborów, </a:t>
            </a:r>
          </a:p>
          <a:p>
            <a:pPr algn="ctr"/>
            <a:r>
              <a:rPr lang="pl-PL" sz="1200" dirty="0" smtClean="0"/>
              <a:t>w których dostępne  były środki UE w wysokości </a:t>
            </a:r>
          </a:p>
          <a:p>
            <a:pPr algn="ctr"/>
            <a:r>
              <a:rPr lang="pl-PL" sz="1200" dirty="0" smtClean="0"/>
              <a:t>9 065 250 223 zł </a:t>
            </a:r>
          </a:p>
          <a:p>
            <a:pPr algn="ctr"/>
            <a:r>
              <a:rPr lang="pl-PL" sz="1200" dirty="0" smtClean="0"/>
              <a:t> tj. </a:t>
            </a:r>
            <a:r>
              <a:rPr lang="pl-PL" sz="1200" b="1" dirty="0" smtClean="0"/>
              <a:t>93,28% alokacji</a:t>
            </a:r>
            <a:endParaRPr lang="pl-PL" sz="1200" b="1" dirty="0"/>
          </a:p>
          <a:p>
            <a:pPr algn="ctr"/>
            <a:r>
              <a:rPr lang="pl-PL" sz="1200" dirty="0"/>
              <a:t>         </a:t>
            </a:r>
          </a:p>
        </p:txBody>
      </p:sp>
      <p:sp>
        <p:nvSpPr>
          <p:cNvPr id="27" name="Prostokąt 26"/>
          <p:cNvSpPr/>
          <p:nvPr/>
        </p:nvSpPr>
        <p:spPr>
          <a:xfrm>
            <a:off x="3620217" y="3219056"/>
            <a:ext cx="20475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zatwierdzono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dofinansowania </a:t>
            </a:r>
            <a:r>
              <a:rPr lang="pl-PL" sz="1200" b="1" dirty="0" smtClean="0"/>
              <a:t>3 474 </a:t>
            </a:r>
            <a:r>
              <a:rPr lang="pl-PL" sz="1200" dirty="0" smtClean="0"/>
              <a:t>projekty, </a:t>
            </a:r>
            <a:endParaRPr lang="pl-PL" sz="1200" dirty="0"/>
          </a:p>
          <a:p>
            <a:pPr algn="ctr"/>
            <a:r>
              <a:rPr lang="pl-PL" sz="1200" dirty="0"/>
              <a:t>w których dofinansowanie ze środków UE </a:t>
            </a:r>
            <a:r>
              <a:rPr lang="pl-PL" sz="1200" dirty="0" smtClean="0"/>
              <a:t>wyniosło </a:t>
            </a:r>
            <a:endParaRPr lang="pl-PL" sz="1200" dirty="0"/>
          </a:p>
          <a:p>
            <a:pPr algn="ctr"/>
            <a:r>
              <a:rPr lang="pl-PL" sz="1200" dirty="0" smtClean="0"/>
              <a:t>7 245 695 846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74,55% </a:t>
            </a:r>
            <a:r>
              <a:rPr lang="pl-PL" sz="1200" b="1" dirty="0"/>
              <a:t>alokacji</a:t>
            </a:r>
          </a:p>
        </p:txBody>
      </p:sp>
      <p:sp>
        <p:nvSpPr>
          <p:cNvPr id="28" name="Prostokąt 27"/>
          <p:cNvSpPr/>
          <p:nvPr/>
        </p:nvSpPr>
        <p:spPr>
          <a:xfrm>
            <a:off x="5940152" y="3284984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umowy </a:t>
            </a:r>
            <a:r>
              <a:rPr lang="pl-PL" sz="1200" b="1" dirty="0"/>
              <a:t>o dofinansowanie </a:t>
            </a:r>
          </a:p>
          <a:p>
            <a:pPr algn="ctr"/>
            <a:r>
              <a:rPr lang="pl-PL" sz="1200" dirty="0"/>
              <a:t>       podpisano </a:t>
            </a:r>
            <a:r>
              <a:rPr lang="pl-PL" sz="1200" b="1" dirty="0" smtClean="0"/>
              <a:t>3 003 </a:t>
            </a:r>
            <a:r>
              <a:rPr lang="pl-PL" sz="1200" dirty="0" smtClean="0"/>
              <a:t>umowy </a:t>
            </a:r>
            <a:r>
              <a:rPr lang="pl-PL" sz="1200" dirty="0"/>
              <a:t>na realizację projektów o wartości dofinansowania ze środków UE </a:t>
            </a:r>
          </a:p>
          <a:p>
            <a:pPr algn="ctr"/>
            <a:r>
              <a:rPr lang="pl-PL" sz="1200" dirty="0" smtClean="0"/>
              <a:t>6 516 717 627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67,05% </a:t>
            </a:r>
            <a:r>
              <a:rPr lang="pl-PL" sz="1200" b="1" dirty="0"/>
              <a:t>alokacji</a:t>
            </a:r>
          </a:p>
        </p:txBody>
      </p:sp>
      <p:sp>
        <p:nvSpPr>
          <p:cNvPr id="29" name="Prostokąt 28"/>
          <p:cNvSpPr/>
          <p:nvPr/>
        </p:nvSpPr>
        <p:spPr>
          <a:xfrm>
            <a:off x="2339752" y="4941168"/>
            <a:ext cx="21111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wnioski </a:t>
            </a:r>
            <a:r>
              <a:rPr lang="pl-PL" sz="1200" b="1" dirty="0"/>
              <a:t>o płatność</a:t>
            </a:r>
          </a:p>
          <a:p>
            <a:pPr algn="ctr"/>
            <a:r>
              <a:rPr lang="pl-PL" sz="1200" dirty="0" smtClean="0"/>
              <a:t>Beneficjenci </a:t>
            </a:r>
            <a:r>
              <a:rPr lang="pl-PL" sz="1200" dirty="0"/>
              <a:t>złożyli </a:t>
            </a:r>
            <a:r>
              <a:rPr lang="pl-PL" sz="1200" dirty="0" smtClean="0"/>
              <a:t>wnioski</a:t>
            </a:r>
          </a:p>
          <a:p>
            <a:pPr algn="ctr"/>
            <a:r>
              <a:rPr lang="pl-PL" sz="1200" dirty="0" smtClean="0"/>
              <a:t>o płatność, w których wysokość dofinansowania ze środków UE wyniosła </a:t>
            </a:r>
          </a:p>
          <a:p>
            <a:pPr algn="ctr"/>
            <a:r>
              <a:rPr lang="pl-PL" sz="1200" dirty="0" smtClean="0"/>
              <a:t>2 738 625 165 zł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28,18% </a:t>
            </a:r>
            <a:r>
              <a:rPr lang="pl-PL" sz="1200" b="1" dirty="0"/>
              <a:t>alokacji</a:t>
            </a:r>
          </a:p>
        </p:txBody>
      </p:sp>
      <p:sp>
        <p:nvSpPr>
          <p:cNvPr id="30" name="Prostokąt 29"/>
          <p:cNvSpPr/>
          <p:nvPr/>
        </p:nvSpPr>
        <p:spPr>
          <a:xfrm>
            <a:off x="4716016" y="5085184"/>
            <a:ext cx="21111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certyfikacja </a:t>
            </a:r>
          </a:p>
          <a:p>
            <a:pPr algn="ctr"/>
            <a:r>
              <a:rPr lang="pl-PL" sz="1200" dirty="0" smtClean="0"/>
              <a:t>do </a:t>
            </a:r>
            <a:r>
              <a:rPr lang="pl-PL" sz="1200" dirty="0"/>
              <a:t>Komisji Europejskiej poświadczono wydatki </a:t>
            </a:r>
            <a:endParaRPr lang="pl-PL" sz="1200" dirty="0" smtClean="0"/>
          </a:p>
          <a:p>
            <a:pPr algn="ctr"/>
            <a:r>
              <a:rPr lang="pl-PL" sz="1200" dirty="0" smtClean="0"/>
              <a:t>w </a:t>
            </a:r>
            <a:r>
              <a:rPr lang="pl-PL" sz="1200" dirty="0"/>
              <a:t>wysokości </a:t>
            </a:r>
            <a:endParaRPr lang="pl-PL" sz="1200" dirty="0" smtClean="0"/>
          </a:p>
          <a:p>
            <a:pPr algn="ctr"/>
            <a:r>
              <a:rPr lang="pl-PL" sz="1200" dirty="0" smtClean="0"/>
              <a:t>583 654 505 euro, </a:t>
            </a:r>
            <a:endParaRPr lang="pl-PL" sz="1200" dirty="0"/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25,91% alokacji</a:t>
            </a:r>
            <a:endParaRPr lang="pl-PL" sz="1200" b="1" dirty="0"/>
          </a:p>
        </p:txBody>
      </p:sp>
      <p:sp>
        <p:nvSpPr>
          <p:cNvPr id="31" name="Strzałka w prawo 30"/>
          <p:cNvSpPr/>
          <p:nvPr/>
        </p:nvSpPr>
        <p:spPr>
          <a:xfrm>
            <a:off x="107505" y="2348880"/>
            <a:ext cx="3168351" cy="2664799"/>
          </a:xfrm>
          <a:prstGeom prst="rightArrow">
            <a:avLst/>
          </a:prstGeom>
          <a:solidFill>
            <a:srgbClr val="FDC000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 smtClean="0"/>
          </a:p>
          <a:p>
            <a:pPr algn="ctr"/>
            <a:r>
              <a:rPr lang="pl-PL" sz="2000" b="1" dirty="0"/>
              <a:t>r</a:t>
            </a:r>
            <a:r>
              <a:rPr lang="pl-PL" sz="2000" b="1" dirty="0" smtClean="0"/>
              <a:t>ealizacja </a:t>
            </a:r>
          </a:p>
          <a:p>
            <a:pPr algn="ctr"/>
            <a:r>
              <a:rPr lang="pl-PL" sz="2000" b="1" dirty="0" smtClean="0"/>
              <a:t>RPO </a:t>
            </a:r>
            <a:r>
              <a:rPr lang="pl-PL" sz="2000" b="1" dirty="0"/>
              <a:t>WD 2014-2020</a:t>
            </a:r>
            <a:br>
              <a:rPr lang="pl-PL" sz="2000" b="1" dirty="0"/>
            </a:br>
            <a:r>
              <a:rPr lang="pl-PL" sz="2000" b="1" dirty="0"/>
              <a:t>na dzień </a:t>
            </a:r>
            <a:r>
              <a:rPr lang="pl-PL" sz="2000" b="1" dirty="0" smtClean="0"/>
              <a:t>28.02.2019 </a:t>
            </a:r>
            <a:r>
              <a:rPr lang="pl-PL" sz="2000" b="1" dirty="0"/>
              <a:t>r.</a:t>
            </a:r>
          </a:p>
          <a:p>
            <a:pPr algn="ctr"/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51520" y="5301208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/>
              <a:t>*alokacja z rezerwą wykonania</a:t>
            </a:r>
            <a:endParaRPr lang="pl-PL" sz="1000" dirty="0"/>
          </a:p>
        </p:txBody>
      </p:sp>
      <p:sp>
        <p:nvSpPr>
          <p:cNvPr id="21" name="Dowolny kształt 20"/>
          <p:cNvSpPr/>
          <p:nvPr/>
        </p:nvSpPr>
        <p:spPr>
          <a:xfrm>
            <a:off x="6863188" y="4507738"/>
            <a:ext cx="2111138" cy="2134274"/>
          </a:xfrm>
          <a:custGeom>
            <a:avLst/>
            <a:gdLst>
              <a:gd name="connsiteX0" fmla="*/ 0 w 1506471"/>
              <a:gd name="connsiteY0" fmla="*/ 655315 h 1310630"/>
              <a:gd name="connsiteX1" fmla="*/ 327658 w 1506471"/>
              <a:gd name="connsiteY1" fmla="*/ 0 h 1310630"/>
              <a:gd name="connsiteX2" fmla="*/ 1178814 w 1506471"/>
              <a:gd name="connsiteY2" fmla="*/ 0 h 1310630"/>
              <a:gd name="connsiteX3" fmla="*/ 1506471 w 1506471"/>
              <a:gd name="connsiteY3" fmla="*/ 655315 h 1310630"/>
              <a:gd name="connsiteX4" fmla="*/ 1178814 w 1506471"/>
              <a:gd name="connsiteY4" fmla="*/ 1310630 h 1310630"/>
              <a:gd name="connsiteX5" fmla="*/ 327658 w 1506471"/>
              <a:gd name="connsiteY5" fmla="*/ 1310630 h 1310630"/>
              <a:gd name="connsiteX6" fmla="*/ 0 w 1506471"/>
              <a:gd name="connsiteY6" fmla="*/ 655315 h 131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6471" h="1310630">
                <a:moveTo>
                  <a:pt x="753236" y="0"/>
                </a:moveTo>
                <a:lnTo>
                  <a:pt x="1506470" y="285063"/>
                </a:lnTo>
                <a:lnTo>
                  <a:pt x="1506470" y="1025568"/>
                </a:lnTo>
                <a:lnTo>
                  <a:pt x="753236" y="1310630"/>
                </a:lnTo>
                <a:lnTo>
                  <a:pt x="1" y="1025568"/>
                </a:lnTo>
                <a:lnTo>
                  <a:pt x="1" y="285063"/>
                </a:lnTo>
                <a:lnTo>
                  <a:pt x="753236" y="0"/>
                </a:lnTo>
                <a:close/>
              </a:path>
            </a:pathLst>
          </a:custGeom>
          <a:solidFill>
            <a:srgbClr val="00CC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4240" tIns="234759" rIns="204241" bIns="23475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3600"/>
          </a:p>
        </p:txBody>
      </p:sp>
      <p:sp>
        <p:nvSpPr>
          <p:cNvPr id="22" name="Prostokąt 21"/>
          <p:cNvSpPr/>
          <p:nvPr/>
        </p:nvSpPr>
        <p:spPr>
          <a:xfrm>
            <a:off x="6804248" y="5013176"/>
            <a:ext cx="2111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 smtClean="0"/>
              <a:t>projekty zakończone</a:t>
            </a:r>
            <a:endParaRPr lang="pl-PL" sz="1200" b="1" dirty="0"/>
          </a:p>
          <a:p>
            <a:pPr algn="ctr"/>
            <a:r>
              <a:rPr lang="pl-PL" sz="1200" dirty="0" smtClean="0"/>
              <a:t> zakończono realizację </a:t>
            </a:r>
          </a:p>
          <a:p>
            <a:pPr algn="ctr"/>
            <a:r>
              <a:rPr lang="pl-PL" sz="1200" b="1" dirty="0" smtClean="0"/>
              <a:t>1 027 </a:t>
            </a:r>
            <a:r>
              <a:rPr lang="pl-PL" sz="1200" dirty="0" smtClean="0"/>
              <a:t>projektów o </a:t>
            </a:r>
            <a:r>
              <a:rPr lang="pl-PL" sz="1200" dirty="0"/>
              <a:t>wartości dofinansowania ze środków UE </a:t>
            </a:r>
          </a:p>
          <a:p>
            <a:pPr algn="ctr"/>
            <a:r>
              <a:rPr lang="pl-PL" sz="1200" dirty="0" smtClean="0"/>
              <a:t>1 181 369 109 zł, </a:t>
            </a:r>
          </a:p>
          <a:p>
            <a:pPr algn="ctr"/>
            <a:r>
              <a:rPr lang="pl-PL" sz="1200" dirty="0" smtClean="0"/>
              <a:t>tj</a:t>
            </a:r>
            <a:r>
              <a:rPr lang="pl-PL" sz="1200" dirty="0"/>
              <a:t>. </a:t>
            </a:r>
            <a:r>
              <a:rPr lang="pl-PL" sz="1200" b="1" dirty="0" smtClean="0"/>
              <a:t>12,16% </a:t>
            </a:r>
            <a:r>
              <a:rPr lang="pl-PL" sz="1200" b="1" dirty="0"/>
              <a:t>alokacji</a:t>
            </a:r>
          </a:p>
        </p:txBody>
      </p:sp>
    </p:spTree>
    <p:extLst>
      <p:ext uri="{BB962C8B-B14F-4D97-AF65-F5344CB8AC3E}">
        <p14:creationId xmlns:p14="http://schemas.microsoft.com/office/powerpoint/2010/main" val="3101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625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Stan wdrażania </a:t>
            </a:r>
            <a:r>
              <a:rPr lang="pl-PL" dirty="0" smtClean="0"/>
              <a:t>Osi Priorytetowych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- stopień </a:t>
            </a:r>
            <a:r>
              <a:rPr lang="en-US" dirty="0" err="1"/>
              <a:t>wykorzystania</a:t>
            </a:r>
            <a:r>
              <a:rPr lang="en-US" dirty="0"/>
              <a:t> </a:t>
            </a:r>
            <a:r>
              <a:rPr lang="en-US" dirty="0" err="1" smtClean="0"/>
              <a:t>alokacji</a:t>
            </a:r>
            <a:r>
              <a:rPr lang="pl-PL" dirty="0" smtClean="0"/>
              <a:t> na dzień 28.02.2018 </a:t>
            </a:r>
            <a:r>
              <a:rPr lang="pl-PL" dirty="0"/>
              <a:t>r.</a:t>
            </a:r>
            <a:endParaRPr lang="en-US" dirty="0"/>
          </a:p>
        </p:txBody>
      </p:sp>
      <p:graphicFrame>
        <p:nvGraphicFramePr>
          <p:cNvPr id="7" name="Wykres 6"/>
          <p:cNvGraphicFramePr/>
          <p:nvPr/>
        </p:nvGraphicFramePr>
        <p:xfrm>
          <a:off x="0" y="162880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473460" y="119675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St</a:t>
            </a:r>
            <a:r>
              <a:rPr lang="pl-PL" dirty="0" err="1" smtClean="0"/>
              <a:t>opień</a:t>
            </a:r>
            <a:r>
              <a:rPr lang="pl-PL" dirty="0" smtClean="0"/>
              <a:t> wykorzystania alokacji w ramach </a:t>
            </a:r>
            <a:r>
              <a:rPr lang="en-US" dirty="0" smtClean="0"/>
              <a:t>RPO WD</a:t>
            </a:r>
            <a:r>
              <a:rPr lang="pl-PL" dirty="0" smtClean="0"/>
              <a:t> 2014-2020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pl-PL" dirty="0" smtClean="0"/>
              <a:t>według stanu na koniec 2017 r., 2018 r. i koniec lutego 2019 r.</a:t>
            </a:r>
            <a:endParaRPr lang="en-US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251520" y="1844824"/>
          <a:ext cx="86409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96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539552" y="1096173"/>
            <a:ext cx="820891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Realizacja zasady n+3</a:t>
            </a:r>
          </a:p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dirty="0" smtClean="0"/>
              <a:t>- wnioski o płatność przekazane do KE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99830"/>
              </p:ext>
            </p:extLst>
          </p:nvPr>
        </p:nvGraphicFramePr>
        <p:xfrm>
          <a:off x="791580" y="1916832"/>
          <a:ext cx="7704856" cy="3253976"/>
        </p:xfrm>
        <a:graphic>
          <a:graphicData uri="http://schemas.openxmlformats.org/drawingml/2006/table">
            <a:tbl>
              <a:tblPr firstRow="1" firstCol="1" bandRow="1">
                <a:tableStyleId>{D113A9D2-9D6B-4929-AA2D-F23B5EE8CBE7}</a:tableStyleId>
              </a:tblPr>
              <a:tblGrid>
                <a:gridCol w="9963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1539"/>
                <a:gridCol w="183774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2189"/>
                <a:gridCol w="1987060"/>
              </a:tblGrid>
              <a:tr h="3922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Zasada </a:t>
                      </a: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</a:rPr>
                        <a:t>n+3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5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kwota niezbędna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do spełnienia zasady n+3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w 2019 r. 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/euro/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kwota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zrealizowana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do </a:t>
                      </a: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28.02.2019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(narastająco)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/euro/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stopień wykonania dla 2019 r.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</a:rPr>
                        <a:t>/%/</a:t>
                      </a:r>
                      <a:endParaRPr lang="pl-PL" sz="12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pozostało do zrealizowania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2019 r.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/euro/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EFRR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387 107 233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439 768 410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113,60%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2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EFS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151 510 595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154 760 118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102,14%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5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</a:rPr>
                        <a:t>Razem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538 617 828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594 528</a:t>
                      </a:r>
                      <a:r>
                        <a:rPr lang="pl-PL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pl-PL" sz="12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528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110,38%</a:t>
                      </a:r>
                      <a:endParaRPr lang="pl-PL" sz="12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dla roku 2019 wykonano</a:t>
                      </a:r>
                      <a:r>
                        <a:rPr lang="pl-PL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59532" y="5373216"/>
            <a:ext cx="8568952" cy="1077218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/>
              <a:t>Wyznaczony przez Komisję Europejską limit wydatków ze środków UE dla 2018 r. został zrealizowany w ramach Programu, </a:t>
            </a:r>
            <a:endParaRPr lang="pl-PL" sz="1600" b="1" dirty="0" smtClean="0"/>
          </a:p>
          <a:p>
            <a:pPr algn="ctr"/>
            <a:r>
              <a:rPr lang="pl-PL" sz="1600" b="1" dirty="0" smtClean="0"/>
              <a:t>co </a:t>
            </a:r>
            <a:r>
              <a:rPr lang="pl-PL" sz="1600" b="1" dirty="0"/>
              <a:t>oznacza, że środki alokacji nie </a:t>
            </a:r>
            <a:r>
              <a:rPr lang="pl-PL" sz="1600" b="1" dirty="0" smtClean="0"/>
              <a:t>zostały utracone </a:t>
            </a:r>
            <a:r>
              <a:rPr lang="pl-PL" sz="1600" b="1" dirty="0"/>
              <a:t>(anulowane przez Komisję</a:t>
            </a:r>
            <a:r>
              <a:rPr lang="pl-PL" sz="1600" b="1" dirty="0" smtClean="0"/>
              <a:t>).</a:t>
            </a:r>
          </a:p>
          <a:p>
            <a:pPr algn="ctr"/>
            <a:r>
              <a:rPr lang="pl-PL" sz="1600" b="1" dirty="0" smtClean="0"/>
              <a:t>Wykonany został również już limit wyznaczony dla 2019 r.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6046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94131" y="1101438"/>
            <a:ext cx="79928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Instrumenty finansowe w ramach RPO WD 2014-2020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3110" y="162880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/>
              <a:t>W ramach RPO WD 2014-2020 na realizację instrumentów finansowych </a:t>
            </a:r>
            <a:r>
              <a:rPr lang="pl-PL" sz="1400" dirty="0"/>
              <a:t>przeznaczono </a:t>
            </a:r>
            <a:r>
              <a:rPr lang="pl-PL" sz="1400" dirty="0" smtClean="0"/>
              <a:t>łącznie 175 579 122 euro</a:t>
            </a:r>
          </a:p>
          <a:p>
            <a:pPr algn="just"/>
            <a:endParaRPr lang="pl-PL" sz="8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400" b="1" dirty="0" smtClean="0"/>
              <a:t>środki UE – 149 242 254 euro (6,63% alokacji Programu)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 środki budżetu państwa – 12 197 846 euro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400" dirty="0" smtClean="0"/>
              <a:t>wkład własny – </a:t>
            </a:r>
            <a:r>
              <a:rPr lang="pl-PL" sz="1400" dirty="0" smtClean="0"/>
              <a:t>14 139 022 euro</a:t>
            </a:r>
          </a:p>
          <a:p>
            <a:pPr algn="just"/>
            <a:endParaRPr lang="pl-PL" sz="800" dirty="0" smtClean="0"/>
          </a:p>
          <a:p>
            <a:pPr algn="just"/>
            <a:r>
              <a:rPr lang="pl-PL" sz="1400" dirty="0" smtClean="0"/>
              <a:t>Wdrażanie instrumentów finansowych realizuje Bank Gospodarstwa Krajowego (BGK), z którym zawarto umowy                    o wartości całkowitej  </a:t>
            </a:r>
            <a:r>
              <a:rPr lang="pl-PL" sz="1400" b="1" dirty="0" smtClean="0"/>
              <a:t>175 579 122 euro </a:t>
            </a:r>
            <a:r>
              <a:rPr lang="pl-PL" sz="1400" dirty="0" smtClean="0"/>
              <a:t>(756  131 490 zł).</a:t>
            </a:r>
          </a:p>
          <a:p>
            <a:pPr algn="just"/>
            <a:endParaRPr lang="pl-PL" sz="1400" dirty="0" smtClean="0"/>
          </a:p>
          <a:p>
            <a:pPr algn="just"/>
            <a:r>
              <a:rPr lang="pl-PL" sz="1400" b="1" dirty="0" smtClean="0"/>
              <a:t>Środki zostały przeznaczone na pożyczki oraz poręczenia </a:t>
            </a:r>
            <a:endParaRPr lang="pl-PL" sz="1400" dirty="0" smtClean="0"/>
          </a:p>
          <a:p>
            <a:pPr algn="just"/>
            <a:endParaRPr lang="pl-PL" sz="8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/>
              <a:t> Działanie 1.5 – 100 102 735 euro (431 092 422 zł), w tym środki EFRR – 85 087 324 euro (366 428 561 zł), </a:t>
            </a:r>
          </a:p>
          <a:p>
            <a:pPr algn="just"/>
            <a:r>
              <a:rPr lang="pl-PL" sz="1400" dirty="0"/>
              <a:t> </a:t>
            </a:r>
            <a:r>
              <a:rPr lang="pl-PL" sz="1400" dirty="0" smtClean="0"/>
              <a:t>                               tj. 57,01% alokacji przeznaczonej dla IF</a:t>
            </a:r>
          </a:p>
          <a:p>
            <a:pPr algn="just">
              <a:buFont typeface="Wingdings" pitchFamily="2" charset="2"/>
              <a:buChar char="Ø"/>
            </a:pPr>
            <a:endParaRPr lang="pl-PL" sz="8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/>
              <a:t> Działanie 3.1 – 15 311 688 euro (65 935 479 zł), w tym środki EFRR – 13 014 085 euro (56 045 157 zł),</a:t>
            </a:r>
          </a:p>
          <a:p>
            <a:pPr algn="just"/>
            <a:r>
              <a:rPr lang="pl-PL" sz="1400" dirty="0" smtClean="0"/>
              <a:t>                                tj. 8,72% alokacji przeznaczonej dla IF</a:t>
            </a:r>
          </a:p>
          <a:p>
            <a:pPr algn="just">
              <a:buFont typeface="Wingdings" pitchFamily="2" charset="2"/>
              <a:buChar char="Ø"/>
            </a:pPr>
            <a:endParaRPr lang="pl-PL" sz="8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/>
              <a:t> Działanie 3.2 – 22 866 612 euro (98 475 064 zł), w tym środki EFRR – 19 436 620 euro (83 703 804 zł), </a:t>
            </a:r>
          </a:p>
          <a:p>
            <a:pPr algn="just"/>
            <a:r>
              <a:rPr lang="pl-PL" sz="1400" dirty="0"/>
              <a:t> </a:t>
            </a:r>
            <a:r>
              <a:rPr lang="pl-PL" sz="1400" dirty="0" smtClean="0"/>
              <a:t>                               tj. 13,02% alokacji przeznaczonej dla IF</a:t>
            </a:r>
          </a:p>
          <a:p>
            <a:pPr algn="just">
              <a:buFont typeface="Wingdings" pitchFamily="2" charset="2"/>
              <a:buChar char="Ø"/>
            </a:pPr>
            <a:endParaRPr lang="pl-PL" sz="8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/>
              <a:t> Działanie 3.3 – 24 357 912 euro (104 897 347 zł), w tym środki EFRR  – 20 704 225 euro (89 162 745 zł),</a:t>
            </a:r>
          </a:p>
          <a:p>
            <a:pPr algn="just"/>
            <a:r>
              <a:rPr lang="pl-PL" sz="1400" dirty="0"/>
              <a:t> </a:t>
            </a:r>
            <a:r>
              <a:rPr lang="pl-PL" sz="1400" dirty="0" smtClean="0"/>
              <a:t>                              tj. 13,87% alokacji przeznaczonej dla IF</a:t>
            </a:r>
          </a:p>
          <a:p>
            <a:pPr algn="just">
              <a:buFont typeface="Wingdings" pitchFamily="2" charset="2"/>
              <a:buChar char="Ø"/>
            </a:pPr>
            <a:endParaRPr lang="pl-PL" sz="800" dirty="0" smtClean="0"/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/>
              <a:t> Działanie 8.3 – 12 941 176 euro (55 731 176 zł), w tym środki EFS – 11 000 000 euro (47 371 500 zł), </a:t>
            </a:r>
          </a:p>
          <a:p>
            <a:pPr algn="just"/>
            <a:r>
              <a:rPr lang="pl-PL" sz="1400" dirty="0"/>
              <a:t> </a:t>
            </a:r>
            <a:r>
              <a:rPr lang="pl-PL" sz="1400" dirty="0" smtClean="0"/>
              <a:t>                              tj. 7,38% alokacji przeznaczonej dla IF.</a:t>
            </a:r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542256" y="604953"/>
            <a:ext cx="79928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Instrumenty finansowe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0311" y="990339"/>
            <a:ext cx="871296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 smtClean="0"/>
              <a:t>Działanie 1.5 Rozwój produktów i usług w MŚP </a:t>
            </a:r>
            <a:r>
              <a:rPr lang="pl-PL" sz="1100" dirty="0" smtClean="0"/>
              <a:t>(wartość umowy podpisanej z BGK – 431,1 mln zł, w tym środki UE i BP – 398,76 mln zł)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liczba umów podpisanych z pośrednikami finansowymi – 6 umów, wartość środków UE i BP – 104 mln zł,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liczba umów podpisanych z ostatecznymi odbiorcami – 860 umów, wartość środków UE i BP  – 81,3 mln zł, tj. 20,39% wartości środków UE i BP przeznaczonych na ten rodzaj wsparcia w Działaniu 1.5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środki wypłacone odbiorcom ostatecznym (pożyczki)/udzielone poręczenia – wartość środków UE i BP – 80,51 mln zł</a:t>
            </a:r>
            <a:r>
              <a:rPr lang="pl-PL" sz="1100" dirty="0"/>
              <a:t>.</a:t>
            </a:r>
            <a:endParaRPr lang="pl-PL" sz="1100" dirty="0" smtClean="0"/>
          </a:p>
          <a:p>
            <a:pPr algn="just"/>
            <a:r>
              <a:rPr lang="pl-PL" sz="1100" dirty="0" smtClean="0"/>
              <a:t>Udzielono 1 poręczenia na kwotę 36 800 zł, pozostałe formy wsparcia przedsiębiorstw to pożyczki. </a:t>
            </a:r>
          </a:p>
          <a:p>
            <a:pPr algn="just"/>
            <a:r>
              <a:rPr lang="pl-PL" sz="1100" dirty="0" smtClean="0"/>
              <a:t>Występuje małe zainteresowanie pośredników finansowych udzielaniem poręczeń.</a:t>
            </a:r>
          </a:p>
          <a:p>
            <a:pPr algn="just"/>
            <a:endParaRPr lang="pl-PL" sz="500" dirty="0" smtClean="0"/>
          </a:p>
          <a:p>
            <a:pPr algn="just"/>
            <a:r>
              <a:rPr lang="pl-PL" sz="1100" b="1" dirty="0" smtClean="0"/>
              <a:t>Działanie 3.1 Produkcja i dystrybucja energii ze źródeł odnawialnych </a:t>
            </a:r>
            <a:r>
              <a:rPr lang="pl-PL" sz="1100" dirty="0" smtClean="0"/>
              <a:t>(wartość umowy podpisanej z BGK – 65,9 mln zł, w tym środki UE i BP                     – 60,99 mln zł)</a:t>
            </a:r>
          </a:p>
          <a:p>
            <a:pPr algn="just"/>
            <a:r>
              <a:rPr lang="pl-PL" sz="1100" dirty="0" smtClean="0"/>
              <a:t>BGK nie podpisał jeszcze umów z pośrednikami finansowymi. Trwa rozpatrywanie oferty pośrednika, która wpłynęła w odpowiedzi na ogłoszony przetarg (oferty można było składać do 11.01.2019 r.). Trudności w realizacji tej formy wsparcia związane są ze zmieniającymi się przepisami dotyczącymi OZE oraz możliwością skorzystania z innych instrumentów dotacyjnych przeznaczonych na OZE.</a:t>
            </a:r>
          </a:p>
          <a:p>
            <a:pPr algn="just"/>
            <a:endParaRPr lang="pl-PL" sz="500" dirty="0" smtClean="0"/>
          </a:p>
          <a:p>
            <a:pPr algn="just"/>
            <a:r>
              <a:rPr lang="pl-PL" sz="1100" b="1" dirty="0" smtClean="0"/>
              <a:t>Działanie 3.2 Efektywność energetyczna w MŚP </a:t>
            </a:r>
            <a:r>
              <a:rPr lang="pl-PL" sz="1100" dirty="0" smtClean="0"/>
              <a:t>(wartość umowy podpisanej z BGK – 98,5 mln zł, w tym środki UE i BP – 91,09 mln zł)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/>
              <a:t>l</a:t>
            </a:r>
            <a:r>
              <a:rPr lang="pl-PL" sz="1100" dirty="0" smtClean="0"/>
              <a:t>iczba umów podpisanych z pośrednikami finansowymi – 2 umowy, wartość środków UE i BP – 68 mln zł,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liczba umów podpisanych z ostatecznymi odbiorcami – 5 umów, wartość środków UE i BP – 5,86 mln zł, tj. 6,43</a:t>
            </a:r>
            <a:r>
              <a:rPr lang="pl-PL" sz="1100" dirty="0"/>
              <a:t>% wartości środków UE i BP przeznaczonych na ten rodzaj wsparcia w Działaniu </a:t>
            </a:r>
            <a:r>
              <a:rPr lang="pl-PL" sz="1100" dirty="0" smtClean="0"/>
              <a:t>3.2</a:t>
            </a:r>
            <a:endParaRPr lang="pl-PL" sz="11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środki wypłacone odbiorcom ostatecznym (pożyczki) – wartość środków UE i BP – 1,81 mln zł.</a:t>
            </a:r>
          </a:p>
          <a:p>
            <a:pPr algn="just"/>
            <a:endParaRPr lang="pl-PL" sz="500" dirty="0" smtClean="0"/>
          </a:p>
          <a:p>
            <a:pPr algn="just"/>
            <a:r>
              <a:rPr lang="pl-PL" sz="1100" b="1" dirty="0" smtClean="0"/>
              <a:t>Działanie 3.3 Efektywność energetyczna w budynkach użyteczności publicznej i sektorze mieszkaniowym </a:t>
            </a:r>
            <a:r>
              <a:rPr lang="pl-PL" sz="1100" dirty="0" smtClean="0"/>
              <a:t>(wartość umowy podpisanej z BGK –             104,9 mln zł, w tym środki UE i BP – 97,03 mln zł)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liczba umów podpisanych z pośrednikami finansowymi – 1 umowa, wartość środków UE i BP  – 42 mln zł. </a:t>
            </a:r>
          </a:p>
          <a:p>
            <a:pPr algn="just"/>
            <a:r>
              <a:rPr lang="pl-PL" sz="1100" dirty="0" smtClean="0"/>
              <a:t>Nie podpisano dotychczas umów  z odbiorcami ostatecznymi.</a:t>
            </a:r>
          </a:p>
          <a:p>
            <a:pPr algn="just"/>
            <a:r>
              <a:rPr lang="pl-PL" sz="1100" dirty="0" smtClean="0"/>
              <a:t>Niskie zainteresowanie wsparciem związane jest z konkurencyjnością dostępnych źródeł finansowania z RPO WD (dotacja), a także z programem rządowym „Czyste powietrze”, innymi instrumentami finansowymi.</a:t>
            </a:r>
          </a:p>
          <a:p>
            <a:pPr algn="just"/>
            <a:endParaRPr lang="pl-PL" sz="500" dirty="0" smtClean="0"/>
          </a:p>
          <a:p>
            <a:pPr algn="just"/>
            <a:r>
              <a:rPr lang="pl-PL" sz="1100" b="1" dirty="0"/>
              <a:t>Działanie 8.3 Samozatrudnienie, przedsiębiorczość oraz tworzenie nowych miejsc </a:t>
            </a:r>
            <a:r>
              <a:rPr lang="pl-PL" sz="1100" b="1" dirty="0" smtClean="0"/>
              <a:t>pracy </a:t>
            </a:r>
            <a:r>
              <a:rPr lang="pl-PL" sz="1100" dirty="0" smtClean="0"/>
              <a:t>(wartość </a:t>
            </a:r>
            <a:r>
              <a:rPr lang="pl-PL" sz="1100" dirty="0"/>
              <a:t>umowy podpisanej z BGK – 55,7 mln zł, w tym środki UE 47,4 mln </a:t>
            </a:r>
            <a:r>
              <a:rPr lang="pl-PL" sz="1100" dirty="0" smtClean="0"/>
              <a:t>zł)*</a:t>
            </a:r>
            <a:endParaRPr lang="pl-PL" sz="1100" dirty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/>
              <a:t>l</a:t>
            </a:r>
            <a:r>
              <a:rPr lang="pl-PL" sz="1100" dirty="0" smtClean="0"/>
              <a:t>iczba umów podpisanych z </a:t>
            </a:r>
            <a:r>
              <a:rPr lang="pl-PL" sz="1100" dirty="0"/>
              <a:t>pośrednikami finansowymi </a:t>
            </a:r>
            <a:r>
              <a:rPr lang="pl-PL" sz="1100" dirty="0" smtClean="0"/>
              <a:t>– 3 umowy, wartość środków UE – </a:t>
            </a:r>
            <a:r>
              <a:rPr lang="pl-PL" sz="1100" dirty="0"/>
              <a:t>13,2 mln </a:t>
            </a:r>
            <a:r>
              <a:rPr lang="pl-PL" sz="1100" dirty="0" smtClean="0"/>
              <a:t>zł</a:t>
            </a:r>
            <a:r>
              <a:rPr lang="pl-PL" sz="1100" dirty="0"/>
              <a:t>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liczba umów podpisana </a:t>
            </a:r>
            <a:r>
              <a:rPr lang="pl-PL" sz="1100" dirty="0"/>
              <a:t>z ostatecznymi odbiorcami </a:t>
            </a:r>
            <a:r>
              <a:rPr lang="pl-PL" sz="1100" dirty="0" smtClean="0"/>
              <a:t>– 29 umów, wartość środków UE  – 1,59 </a:t>
            </a:r>
            <a:r>
              <a:rPr lang="pl-PL" sz="1100" dirty="0"/>
              <a:t>mln zł, </a:t>
            </a:r>
            <a:r>
              <a:rPr lang="pl-PL" sz="1100" dirty="0" smtClean="0"/>
              <a:t>tj. 3,35% środków UE przeznaczonych na ten rodzaj wsparcia w Działaniu 8.3.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100" dirty="0" smtClean="0"/>
              <a:t>środki </a:t>
            </a:r>
            <a:r>
              <a:rPr lang="pl-PL" sz="1100" dirty="0"/>
              <a:t>wypłacone odbiorcom ostatecznym </a:t>
            </a:r>
            <a:r>
              <a:rPr lang="pl-PL" sz="1100" dirty="0" smtClean="0"/>
              <a:t>– wartość środków UE – 1,59 zł.</a:t>
            </a:r>
            <a:endParaRPr lang="pl-PL" sz="1100" dirty="0"/>
          </a:p>
          <a:p>
            <a:pPr algn="just"/>
            <a:r>
              <a:rPr lang="pl-PL" sz="1100" dirty="0"/>
              <a:t>Niski postęp wdrażania związany jest z </a:t>
            </a:r>
            <a:r>
              <a:rPr lang="pl-PL" sz="1100" dirty="0" smtClean="0"/>
              <a:t>konkurencyjnością </a:t>
            </a:r>
            <a:r>
              <a:rPr lang="pl-PL" sz="1100" dirty="0"/>
              <a:t>innych źródeł finansowania, np. środki z Powiatowych Urzędów Pracy (poza RPO), </a:t>
            </a:r>
            <a:r>
              <a:rPr lang="pl-PL" sz="1100" dirty="0" smtClean="0"/>
              <a:t>dotacje            z RPO WD, rządowy </a:t>
            </a:r>
            <a:r>
              <a:rPr lang="pl-PL" sz="1100" dirty="0"/>
              <a:t>program „Pierwszy Biznes – wsparcie w starcie”, program „Aktywacja Dolnośląskiego Rynku Pracy</a:t>
            </a:r>
            <a:r>
              <a:rPr lang="pl-PL" sz="1100" dirty="0" smtClean="0"/>
              <a:t>”.</a:t>
            </a:r>
          </a:p>
          <a:p>
            <a:pPr algn="just"/>
            <a:r>
              <a:rPr lang="pl-PL" sz="800" dirty="0" smtClean="0"/>
              <a:t>* nie występują środki z BP</a:t>
            </a:r>
          </a:p>
          <a:p>
            <a:pPr algn="just"/>
            <a:endParaRPr lang="pl-PL" sz="800" dirty="0"/>
          </a:p>
          <a:p>
            <a:pPr algn="just"/>
            <a:endParaRPr lang="pl-PL" sz="1100" dirty="0" smtClean="0"/>
          </a:p>
        </p:txBody>
      </p:sp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/>
          <p:cNvSpPr txBox="1"/>
          <p:nvPr/>
        </p:nvSpPr>
        <p:spPr>
          <a:xfrm>
            <a:off x="636712" y="1124744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Regionalny Program Operacyjny Województwa Dolnośląskiego 2014-2020</a:t>
            </a:r>
          </a:p>
          <a:p>
            <a:pPr algn="ctr"/>
            <a:r>
              <a:rPr lang="pl-PL" b="1" dirty="0" smtClean="0"/>
              <a:t> na tle innych programów 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7370609"/>
              </p:ext>
            </p:extLst>
          </p:nvPr>
        </p:nvGraphicFramePr>
        <p:xfrm>
          <a:off x="611560" y="2078830"/>
          <a:ext cx="8064896" cy="415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pasik\AppData\Local\Microsoft\Windows\Temporary Internet Files\Content.Outlook\HFTRD3GG\FE_PR-DS-UE_EFSI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55783"/>
            <a:ext cx="3744416" cy="3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611560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Regionalny Program Operacyjny Województwa Dolnośląskiego 2014-2020</a:t>
            </a:r>
          </a:p>
          <a:p>
            <a:pPr algn="ctr"/>
            <a:r>
              <a:rPr lang="pl-PL" b="1" dirty="0"/>
              <a:t> na tle innych programów </a:t>
            </a:r>
            <a:r>
              <a:rPr lang="pl-PL" b="1" dirty="0" smtClean="0"/>
              <a:t>regionalnych</a:t>
            </a:r>
          </a:p>
          <a:p>
            <a:pPr algn="ctr"/>
            <a:r>
              <a:rPr lang="pl-PL" b="1" dirty="0" smtClean="0"/>
              <a:t>stan na dzień 28.02.2019 r.</a:t>
            </a:r>
            <a:endParaRPr lang="pl-PL" b="1" dirty="0"/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265578"/>
              </p:ext>
            </p:extLst>
          </p:nvPr>
        </p:nvGraphicFramePr>
        <p:xfrm>
          <a:off x="323528" y="1988840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203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8990</TotalTime>
  <Words>876</Words>
  <Application>Microsoft Office PowerPoint</Application>
  <PresentationFormat>Pokaz na ekranie (4:3)</PresentationFormat>
  <Paragraphs>227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STAN REALIZACJI  REGIONALNEGO PROGRAMU OPERACYJNEGO WOJEWÓDZTWA DOLNOŚLĄSKIEGO 2014-2020 Wrocław, marzec 2019 r.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Elżbieta Krystecka</cp:lastModifiedBy>
  <cp:revision>1370</cp:revision>
  <cp:lastPrinted>2019-03-11T12:26:15Z</cp:lastPrinted>
  <dcterms:created xsi:type="dcterms:W3CDTF">2015-04-22T07:48:15Z</dcterms:created>
  <dcterms:modified xsi:type="dcterms:W3CDTF">2019-03-11T13:25:36Z</dcterms:modified>
</cp:coreProperties>
</file>