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87" r:id="rId4"/>
    <p:sldId id="284" r:id="rId5"/>
    <p:sldId id="285" r:id="rId6"/>
    <p:sldId id="288" r:id="rId7"/>
    <p:sldId id="286" r:id="rId8"/>
    <p:sldId id="301" r:id="rId9"/>
    <p:sldId id="304" r:id="rId10"/>
    <p:sldId id="296" r:id="rId11"/>
    <p:sldId id="297" r:id="rId12"/>
    <p:sldId id="299" r:id="rId13"/>
    <p:sldId id="306" r:id="rId14"/>
    <p:sldId id="307" r:id="rId15"/>
    <p:sldId id="308" r:id="rId16"/>
    <p:sldId id="295" r:id="rId17"/>
  </p:sldIdLst>
  <p:sldSz cx="9144000" cy="6858000" type="screen4x3"/>
  <p:notesSz cx="666908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6600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106" d="100"/>
          <a:sy n="106" d="100"/>
        </p:scale>
        <p:origin x="7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oktet\ipaw\DNP\KM%20Wa&#322;brzych%2013_03_2019\prezentacja\02%20ZIT%20AW%20wnioski%20o%20dofinansowan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wykresy!$B$1</c:f>
              <c:strCache>
                <c:ptCount val="1"/>
                <c:pt idx="0">
                  <c:v>2014-2020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wykresy!$A$2:$A$6</c:f>
              <c:strCache>
                <c:ptCount val="5"/>
                <c:pt idx="0">
                  <c:v>TERMOMODERNIZACJA</c:v>
                </c:pt>
                <c:pt idx="1">
                  <c:v>NAUKA I EDUKACJA</c:v>
                </c:pt>
                <c:pt idx="2">
                  <c:v>REWITALIZACJA</c:v>
                </c:pt>
                <c:pt idx="3">
                  <c:v>E-USŁUGI</c:v>
                </c:pt>
                <c:pt idx="4">
                  <c:v>ROZWÓJ FIRM*</c:v>
                </c:pt>
              </c:strCache>
            </c:strRef>
          </c:cat>
          <c:val>
            <c:numRef>
              <c:f>wykresy!$B$2:$B$6</c:f>
              <c:numCache>
                <c:formatCode>General</c:formatCode>
                <c:ptCount val="5"/>
                <c:pt idx="0">
                  <c:v>66</c:v>
                </c:pt>
                <c:pt idx="1">
                  <c:v>10</c:v>
                </c:pt>
                <c:pt idx="2">
                  <c:v>144</c:v>
                </c:pt>
                <c:pt idx="3">
                  <c:v>22</c:v>
                </c:pt>
                <c:pt idx="4">
                  <c:v>93</c:v>
                </c:pt>
              </c:numCache>
            </c:numRef>
          </c:val>
        </c:ser>
        <c:ser>
          <c:idx val="1"/>
          <c:order val="1"/>
          <c:tx>
            <c:strRef>
              <c:f>wykresy!$C$1</c:f>
              <c:strCache>
                <c:ptCount val="1"/>
                <c:pt idx="0">
                  <c:v>2007-2013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wykresy!$A$2:$A$6</c:f>
              <c:strCache>
                <c:ptCount val="5"/>
                <c:pt idx="0">
                  <c:v>TERMOMODERNIZACJA</c:v>
                </c:pt>
                <c:pt idx="1">
                  <c:v>NAUKA I EDUKACJA</c:v>
                </c:pt>
                <c:pt idx="2">
                  <c:v>REWITALIZACJA</c:v>
                </c:pt>
                <c:pt idx="3">
                  <c:v>E-USŁUGI</c:v>
                </c:pt>
                <c:pt idx="4">
                  <c:v>ROZWÓJ FIRM*</c:v>
                </c:pt>
              </c:strCache>
            </c:strRef>
          </c:cat>
          <c:val>
            <c:numRef>
              <c:f>wykresy!$C$2:$C$6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67</c:v>
                </c:pt>
                <c:pt idx="3">
                  <c:v>4</c:v>
                </c:pt>
                <c:pt idx="4">
                  <c:v>112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01250304"/>
        <c:axId val="301251480"/>
      </c:barChart>
      <c:catAx>
        <c:axId val="301250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1251480"/>
        <c:crosses val="autoZero"/>
        <c:auto val="1"/>
        <c:lblAlgn val="ctr"/>
        <c:lblOffset val="100"/>
        <c:noMultiLvlLbl val="0"/>
      </c:catAx>
      <c:valAx>
        <c:axId val="301251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125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10" y="2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59F4F-3421-4054-9A9C-BF12E1369598}" type="datetimeFigureOut">
              <a:rPr lang="pl-PL" smtClean="0"/>
              <a:t>2019-03-12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3" y="9428587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10" y="9428587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6CA6-B4C5-467A-88BD-589717B453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83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89066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6867" y="3"/>
            <a:ext cx="289066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F236E-8B68-4692-AD3F-36B0BEFEF83E}" type="datetimeFigureOut">
              <a:rPr lang="pl-PL" smtClean="0"/>
              <a:t>2019-03-12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1243013"/>
            <a:ext cx="4459288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601" y="4776793"/>
            <a:ext cx="533589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9754"/>
            <a:ext cx="2890665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6867" y="9429754"/>
            <a:ext cx="2890665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4E4E2-A46A-4857-9736-BC1C47F16C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79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356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30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207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380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758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24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304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4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550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8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48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63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4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079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66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E4E2-A46A-4857-9736-BC1C47F16C4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24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2019-03-12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2019-03-12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2019-03-12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2019-03-12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2019-03-12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2019-03-12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2019-03-12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2019-03-12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2019-03-12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2019-03-12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2019-03-12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t>2019-03-12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4634078"/>
            <a:ext cx="8424936" cy="196327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1800" b="1" dirty="0" smtClean="0">
                <a:latin typeface="Ubuntu" panose="020B0504030602030204" pitchFamily="34" charset="0"/>
              </a:rPr>
              <a:t>REALIZACJA </a:t>
            </a:r>
            <a:r>
              <a:rPr lang="pl-PL" sz="1800" b="1" dirty="0">
                <a:latin typeface="Ubuntu" panose="020B0504030602030204" pitchFamily="34" charset="0"/>
              </a:rPr>
              <a:t>ZINTEGROWANYCH INWESTYCJI TERYTORIALNYCH </a:t>
            </a:r>
            <a:r>
              <a:rPr lang="pl-PL" sz="1800" b="1" dirty="0" smtClean="0">
                <a:latin typeface="Ubuntu" panose="020B0504030602030204" pitchFamily="34" charset="0"/>
              </a:rPr>
              <a:t/>
            </a:r>
            <a:br>
              <a:rPr lang="pl-PL" sz="1800" b="1" dirty="0" smtClean="0">
                <a:latin typeface="Ubuntu" panose="020B0504030602030204" pitchFamily="34" charset="0"/>
              </a:rPr>
            </a:br>
            <a:r>
              <a:rPr lang="pl-PL" sz="1800" b="1" dirty="0" smtClean="0">
                <a:latin typeface="Ubuntu" panose="020B0504030602030204" pitchFamily="34" charset="0"/>
              </a:rPr>
              <a:t>AGLOMERACJI WAŁBRZYSKIEJ </a:t>
            </a:r>
            <a:br>
              <a:rPr lang="pl-PL" sz="1800" b="1" dirty="0" smtClean="0">
                <a:latin typeface="Ubuntu" panose="020B0504030602030204" pitchFamily="34" charset="0"/>
              </a:rPr>
            </a:br>
            <a:r>
              <a:rPr lang="pl-PL" sz="1800" b="1" dirty="0" smtClean="0">
                <a:latin typeface="Ubuntu" panose="020B0504030602030204" pitchFamily="34" charset="0"/>
              </a:rPr>
              <a:t>przez Instytucję Pośredniczącą Aglomeracji Wałbrzyskiej</a:t>
            </a:r>
            <a:r>
              <a:rPr lang="pl-PL" sz="2000" b="1" dirty="0" smtClean="0">
                <a:latin typeface="Ubuntu" panose="020B0504030602030204" pitchFamily="34" charset="0"/>
              </a:rPr>
              <a:t/>
            </a:r>
            <a:br>
              <a:rPr lang="pl-PL" sz="2000" b="1" dirty="0" smtClean="0">
                <a:latin typeface="Ubuntu" panose="020B0504030602030204" pitchFamily="34" charset="0"/>
              </a:rPr>
            </a:br>
            <a:r>
              <a:rPr lang="pl-PL" sz="2000" b="1" dirty="0">
                <a:latin typeface="Ubuntu" panose="020B0504030602030204" pitchFamily="34" charset="0"/>
              </a:rPr>
              <a:t/>
            </a:r>
            <a:br>
              <a:rPr lang="pl-PL" sz="2000" b="1" dirty="0">
                <a:latin typeface="Ubuntu" panose="020B0504030602030204" pitchFamily="34" charset="0"/>
              </a:rPr>
            </a:br>
            <a:r>
              <a:rPr lang="pl-PL" sz="1800" b="1" dirty="0">
                <a:latin typeface="Ubuntu" panose="020B0504030602030204" pitchFamily="34" charset="0"/>
              </a:rPr>
              <a:t>W</a:t>
            </a:r>
            <a:r>
              <a:rPr lang="pl-PL" sz="1800" b="1" dirty="0" smtClean="0">
                <a:latin typeface="Ubuntu" panose="020B0504030602030204" pitchFamily="34" charset="0"/>
              </a:rPr>
              <a:t>ałbrzych, 14 marca 2019 r.</a:t>
            </a:r>
            <a:r>
              <a:rPr lang="pl-PL" sz="2000" b="1" dirty="0" smtClean="0">
                <a:latin typeface="Ubuntu" panose="020B0504030602030204" pitchFamily="34" charset="0"/>
              </a:rPr>
              <a:t/>
            </a:r>
            <a:br>
              <a:rPr lang="pl-PL" sz="2000" b="1" dirty="0" smtClean="0">
                <a:latin typeface="Ubuntu" panose="020B0504030602030204" pitchFamily="34" charset="0"/>
              </a:rPr>
            </a:br>
            <a:endParaRPr lang="pl-PL" sz="1800" b="1" dirty="0">
              <a:latin typeface="Ubuntu" panose="020B0504030602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464496" cy="62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420"/>
            <a:ext cx="4464496" cy="62817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27316" y="1684839"/>
            <a:ext cx="8249139" cy="32316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500" dirty="0" smtClean="0">
                <a:latin typeface="Ubuntu" panose="020B0504030602030204" pitchFamily="34" charset="0"/>
              </a:rPr>
              <a:t>Ogłoszone nabory wniosków o dofinansowanie w trybie konkursowym: </a:t>
            </a:r>
            <a:r>
              <a:rPr lang="pl-PL" sz="1500" b="1" dirty="0" smtClean="0">
                <a:latin typeface="Ubuntu" panose="020B0504030602030204" pitchFamily="34" charset="0"/>
              </a:rPr>
              <a:t>33</a:t>
            </a:r>
            <a:endParaRPr lang="pl-PL" sz="1500" dirty="0">
              <a:latin typeface="Ubuntu" panose="020B0504030602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47068" y="5239943"/>
            <a:ext cx="8215906" cy="78483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500" dirty="0">
                <a:latin typeface="Ubuntu" panose="020B0504030602030204" pitchFamily="34" charset="0"/>
              </a:rPr>
              <a:t>Certyfikacja wydatków w zakresie EFRR - </a:t>
            </a:r>
            <a:r>
              <a:rPr lang="pl-PL" sz="1500" dirty="0" smtClean="0">
                <a:latin typeface="Ubuntu" panose="020B0504030602030204" pitchFamily="34" charset="0"/>
              </a:rPr>
              <a:t>liczba </a:t>
            </a:r>
            <a:r>
              <a:rPr lang="pl-PL" sz="1500" dirty="0">
                <a:latin typeface="Ubuntu" panose="020B0504030602030204" pitchFamily="34" charset="0"/>
              </a:rPr>
              <a:t>wydatkowych wniosków o płatność, ujętych </a:t>
            </a:r>
            <a:r>
              <a:rPr lang="pl-PL" sz="1500" dirty="0" smtClean="0">
                <a:latin typeface="Ubuntu" panose="020B0504030602030204" pitchFamily="34" charset="0"/>
              </a:rPr>
              <a:t>w </a:t>
            </a:r>
            <a:r>
              <a:rPr lang="pl-PL" sz="1500" dirty="0">
                <a:latin typeface="Ubuntu" panose="020B0504030602030204" pitchFamily="34" charset="0"/>
              </a:rPr>
              <a:t>Deklaracjach wydatków od Instytucji Pośredniczącej ZIT AW do IZ RPO WD w celu otrzymania refundacji z Komisji Europejskiej: </a:t>
            </a:r>
            <a:r>
              <a:rPr lang="pl-PL" sz="1500" b="1" dirty="0" smtClean="0">
                <a:latin typeface="Ubuntu" panose="020B0504030602030204" pitchFamily="34" charset="0"/>
              </a:rPr>
              <a:t>401</a:t>
            </a:r>
            <a:endParaRPr lang="pl-PL" sz="1500" dirty="0">
              <a:latin typeface="Ubuntu" panose="020B0504030602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30138" y="6205783"/>
            <a:ext cx="8215906" cy="32316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500" dirty="0">
                <a:latin typeface="Ubuntu" panose="020B0504030602030204" pitchFamily="34" charset="0"/>
              </a:rPr>
              <a:t>Kwota wkładu UE przedstawiona w Deklaracjach wydatków: </a:t>
            </a:r>
            <a:r>
              <a:rPr lang="pl-PL" sz="1500" b="1" dirty="0">
                <a:latin typeface="Ubuntu" panose="020B0504030602030204" pitchFamily="34" charset="0"/>
              </a:rPr>
              <a:t>185 440 426,87 PLN</a:t>
            </a:r>
            <a:endParaRPr lang="pl-PL" sz="1500" dirty="0">
              <a:latin typeface="Ubuntu" panose="020B050403060203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30138" y="3752726"/>
            <a:ext cx="8232836" cy="55399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500" dirty="0" smtClean="0">
                <a:latin typeface="Ubuntu" panose="020B0504030602030204" pitchFamily="34" charset="0"/>
              </a:rPr>
              <a:t>Zweryfikowane wnioski </a:t>
            </a:r>
            <a:r>
              <a:rPr lang="pl-PL" sz="1500" dirty="0">
                <a:latin typeface="Ubuntu" panose="020B0504030602030204" pitchFamily="34" charset="0"/>
              </a:rPr>
              <a:t>o płatność (</a:t>
            </a:r>
            <a:r>
              <a:rPr lang="pl-PL" sz="1500" dirty="0" smtClean="0">
                <a:latin typeface="Ubuntu" panose="020B0504030602030204" pitchFamily="34" charset="0"/>
              </a:rPr>
              <a:t>refundacyjne, zaliczkowe, rozliczające </a:t>
            </a:r>
            <a:r>
              <a:rPr lang="pl-PL" sz="1500" dirty="0">
                <a:latin typeface="Ubuntu" panose="020B0504030602030204" pitchFamily="34" charset="0"/>
              </a:rPr>
              <a:t>refundację, </a:t>
            </a:r>
            <a:r>
              <a:rPr lang="pl-PL" sz="1500" dirty="0" smtClean="0">
                <a:latin typeface="Ubuntu" panose="020B0504030602030204" pitchFamily="34" charset="0"/>
              </a:rPr>
              <a:t>sprawozdawcze): </a:t>
            </a:r>
            <a:r>
              <a:rPr lang="pl-PL" sz="1500" b="1" dirty="0" smtClean="0">
                <a:latin typeface="Ubuntu" panose="020B0504030602030204" pitchFamily="34" charset="0"/>
              </a:rPr>
              <a:t>2 424</a:t>
            </a:r>
            <a:endParaRPr lang="pl-PL" sz="1500" dirty="0">
              <a:latin typeface="Ubuntu" panose="020B0504030602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28063" y="4504935"/>
            <a:ext cx="8229388" cy="55399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500" dirty="0" smtClean="0">
                <a:latin typeface="Ubuntu" panose="020B0504030602030204" pitchFamily="34" charset="0"/>
              </a:rPr>
              <a:t>Umowy zawarte </a:t>
            </a:r>
            <a:r>
              <a:rPr lang="pl-PL" sz="1500" dirty="0">
                <a:latin typeface="Ubuntu" panose="020B0504030602030204" pitchFamily="34" charset="0"/>
              </a:rPr>
              <a:t>z Ekspertami w celu oceny merytorycznej wniosków o </a:t>
            </a:r>
            <a:r>
              <a:rPr lang="pl-PL" sz="1500" dirty="0" smtClean="0">
                <a:latin typeface="Ubuntu" panose="020B0504030602030204" pitchFamily="34" charset="0"/>
              </a:rPr>
              <a:t>dofinansowanie: </a:t>
            </a:r>
            <a:r>
              <a:rPr lang="pl-PL" sz="1500" b="1" dirty="0" smtClean="0">
                <a:latin typeface="Ubuntu" panose="020B0504030602030204" pitchFamily="34" charset="0"/>
              </a:rPr>
              <a:t>206</a:t>
            </a:r>
            <a:endParaRPr lang="pl-PL" sz="1500" b="1" dirty="0">
              <a:latin typeface="Ubuntu" panose="020B050403060203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421358" y="1484784"/>
            <a:ext cx="698477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323528" y="1098414"/>
            <a:ext cx="6373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spc="13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REALIZACJA ZADAŃ ZIT AW W LICZBACH (EFRR):</a:t>
            </a:r>
            <a:endParaRPr lang="pl-PL" b="1" spc="130" dirty="0">
              <a:solidFill>
                <a:schemeClr val="accent1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21357" y="3229491"/>
            <a:ext cx="8224685" cy="32316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500" dirty="0" smtClean="0">
                <a:latin typeface="Ubuntu" panose="020B0504030602030204" pitchFamily="34" charset="0"/>
              </a:rPr>
              <a:t>Przeprowadzone kontrole: </a:t>
            </a:r>
            <a:r>
              <a:rPr lang="pl-PL" sz="1500" b="1" dirty="0" smtClean="0">
                <a:latin typeface="Ubuntu" panose="020B0504030602030204" pitchFamily="34" charset="0"/>
              </a:rPr>
              <a:t>635</a:t>
            </a:r>
            <a:endParaRPr lang="pl-PL" sz="1500" dirty="0">
              <a:latin typeface="Ubuntu" panose="020B050403060203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21358" y="2701812"/>
            <a:ext cx="8224685" cy="32316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500" dirty="0" smtClean="0">
                <a:latin typeface="Ubuntu" panose="020B0504030602030204" pitchFamily="34" charset="0"/>
              </a:rPr>
              <a:t>Umowy obowiązujące: </a:t>
            </a:r>
            <a:r>
              <a:rPr lang="pl-PL" sz="1500" b="1" dirty="0" smtClean="0">
                <a:latin typeface="Ubuntu" panose="020B0504030602030204" pitchFamily="34" charset="0"/>
              </a:rPr>
              <a:t>309 </a:t>
            </a:r>
            <a:r>
              <a:rPr lang="pl-PL" sz="1500" dirty="0" smtClean="0">
                <a:latin typeface="Ubuntu" panose="020B0504030602030204" pitchFamily="34" charset="0"/>
              </a:rPr>
              <a:t>o wartości ogółem: </a:t>
            </a:r>
            <a:r>
              <a:rPr lang="pl-PL" sz="1500" b="1" dirty="0">
                <a:latin typeface="Ubuntu" panose="020B0504030602030204" pitchFamily="34" charset="0"/>
              </a:rPr>
              <a:t>785 321 </a:t>
            </a:r>
            <a:r>
              <a:rPr lang="pl-PL" sz="1500" b="1" dirty="0" smtClean="0">
                <a:latin typeface="Ubuntu" panose="020B0504030602030204" pitchFamily="34" charset="0"/>
              </a:rPr>
              <a:t>220 zł</a:t>
            </a:r>
            <a:r>
              <a:rPr lang="pl-PL" sz="1500" dirty="0" smtClean="0">
                <a:latin typeface="Ubuntu" panose="020B0504030602030204" pitchFamily="34" charset="0"/>
              </a:rPr>
              <a:t>,  wkład UE: </a:t>
            </a:r>
            <a:r>
              <a:rPr lang="pl-PL" sz="1500" b="1" dirty="0">
                <a:latin typeface="Ubuntu" panose="020B0504030602030204" pitchFamily="34" charset="0"/>
              </a:rPr>
              <a:t>501 945 </a:t>
            </a:r>
            <a:r>
              <a:rPr lang="pl-PL" sz="1500" b="1" dirty="0" smtClean="0">
                <a:latin typeface="Ubuntu" panose="020B0504030602030204" pitchFamily="34" charset="0"/>
              </a:rPr>
              <a:t>623 zł </a:t>
            </a:r>
            <a:endParaRPr lang="pl-PL" sz="1500" b="1" dirty="0">
              <a:latin typeface="Ubuntu" panose="020B050403060203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21357" y="2193839"/>
            <a:ext cx="8224685" cy="32316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500" dirty="0" smtClean="0">
                <a:latin typeface="Ubuntu" panose="020B0504030602030204" pitchFamily="34" charset="0"/>
              </a:rPr>
              <a:t>Wnioski wybrane do dofinansowania: </a:t>
            </a:r>
            <a:r>
              <a:rPr lang="pl-PL" sz="1500" b="1" dirty="0" smtClean="0">
                <a:latin typeface="Ubuntu" panose="020B0504030602030204" pitchFamily="34" charset="0"/>
              </a:rPr>
              <a:t>373 </a:t>
            </a:r>
            <a:r>
              <a:rPr lang="pl-PL" sz="1500" dirty="0" smtClean="0">
                <a:latin typeface="Ubuntu" panose="020B0504030602030204" pitchFamily="34" charset="0"/>
              </a:rPr>
              <a:t>o </a:t>
            </a:r>
            <a:r>
              <a:rPr lang="pl-PL" sz="1500" dirty="0">
                <a:latin typeface="Ubuntu" panose="020B0504030602030204" pitchFamily="34" charset="0"/>
              </a:rPr>
              <a:t>wartości </a:t>
            </a:r>
            <a:r>
              <a:rPr lang="pl-PL" sz="1500" dirty="0" smtClean="0">
                <a:latin typeface="Ubuntu" panose="020B0504030602030204" pitchFamily="34" charset="0"/>
              </a:rPr>
              <a:t>ogółem: </a:t>
            </a:r>
            <a:r>
              <a:rPr lang="pl-PL" sz="1500" b="1" dirty="0">
                <a:latin typeface="Ubuntu" panose="020B0504030602030204" pitchFamily="34" charset="0"/>
              </a:rPr>
              <a:t>868 629 </a:t>
            </a:r>
            <a:r>
              <a:rPr lang="pl-PL" sz="1500" b="1" dirty="0" smtClean="0">
                <a:latin typeface="Ubuntu" panose="020B0504030602030204" pitchFamily="34" charset="0"/>
              </a:rPr>
              <a:t>453 zł</a:t>
            </a:r>
            <a:endParaRPr lang="pl-PL" sz="15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420"/>
            <a:ext cx="4464496" cy="62817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23528" y="1052736"/>
            <a:ext cx="8352928" cy="69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b="1" spc="13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STRUKTURA ORGANIZACYJNA IPAW</a:t>
            </a:r>
          </a:p>
          <a:p>
            <a:pPr>
              <a:lnSpc>
                <a:spcPct val="114000"/>
              </a:lnSpc>
            </a:pPr>
            <a:endParaRPr lang="pl-PL" b="1" spc="130" dirty="0">
              <a:solidFill>
                <a:schemeClr val="accent1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395536" y="1484784"/>
            <a:ext cx="698477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323528" y="1790657"/>
            <a:ext cx="8425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Ubuntu" panose="020B0504030602030204" pitchFamily="34" charset="0"/>
              </a:rPr>
              <a:t>W Instytucji Pośredniczącej Aglomeracji Wałbrzyskiej zatrudnionych jest 49 osób.</a:t>
            </a:r>
            <a:endParaRPr lang="pl-PL" sz="1400" dirty="0">
              <a:latin typeface="Ubuntu" panose="020B05040306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6" y="2276872"/>
            <a:ext cx="8892480" cy="39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420"/>
            <a:ext cx="4464496" cy="62817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23528" y="1052736"/>
            <a:ext cx="8352928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b="1" spc="13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ZIT AW (2019-2023)  OGŁOSZONE NABORY WNIOSKÓW</a:t>
            </a:r>
            <a:endParaRPr lang="pl-PL" b="1" spc="130" dirty="0">
              <a:solidFill>
                <a:schemeClr val="accent1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395536" y="1484784"/>
            <a:ext cx="698477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395536" y="2060848"/>
            <a:ext cx="7560840" cy="342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Poddziałanie </a:t>
            </a:r>
            <a:r>
              <a:rPr lang="pl-PL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1.5.2 Rozwój produktów i usług w </a:t>
            </a: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MŚP</a:t>
            </a:r>
            <a:endParaRPr lang="pl-PL" sz="16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271463">
              <a:lnSpc>
                <a:spcPct val="114000"/>
              </a:lnSpc>
              <a:spcAft>
                <a:spcPts val="1200"/>
              </a:spcAft>
            </a:pPr>
            <a:r>
              <a:rPr lang="pl-PL" sz="1400" dirty="0" smtClean="0">
                <a:latin typeface="Ubuntu" panose="020B0504030602030204" pitchFamily="34" charset="0"/>
              </a:rPr>
              <a:t>Schemat </a:t>
            </a:r>
            <a:r>
              <a:rPr lang="pl-PL" sz="1400" dirty="0">
                <a:latin typeface="Ubuntu" panose="020B0504030602030204" pitchFamily="34" charset="0"/>
              </a:rPr>
              <a:t>A: Wsparcie innowacyjności produktowej i procesowej </a:t>
            </a:r>
            <a:r>
              <a:rPr lang="pl-PL" sz="1400" dirty="0" smtClean="0">
                <a:latin typeface="Ubuntu" panose="020B0504030602030204" pitchFamily="34" charset="0"/>
              </a:rPr>
              <a:t>MŚP </a:t>
            </a:r>
            <a:r>
              <a:rPr lang="pl-PL" sz="1400" dirty="0">
                <a:latin typeface="Ubuntu" panose="020B0504030602030204" pitchFamily="34" charset="0"/>
              </a:rPr>
              <a:t>z wyłączeniem mikroprzedsiębiorstw działających do 2 lat </a:t>
            </a:r>
            <a:endParaRPr lang="pl-PL" sz="1400" dirty="0" smtClean="0">
              <a:latin typeface="Ubuntu" panose="020B0504030602030204" pitchFamily="34" charset="0"/>
            </a:endParaRPr>
          </a:p>
          <a:p>
            <a:pPr marL="271463">
              <a:lnSpc>
                <a:spcPct val="114000"/>
              </a:lnSpc>
              <a:spcAft>
                <a:spcPts val="1200"/>
              </a:spcAft>
            </a:pPr>
            <a:endParaRPr lang="pl-PL" sz="1400" dirty="0" smtClean="0">
              <a:latin typeface="Ubuntu" panose="020B050403060203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Poddziałanie 3.3.4 Efektywność energetyczna w budynkach użyteczności publicznej i sektorze  </a:t>
            </a:r>
          </a:p>
          <a:p>
            <a:pPr marL="271463">
              <a:lnSpc>
                <a:spcPct val="114000"/>
              </a:lnSpc>
              <a:spcAft>
                <a:spcPts val="1200"/>
              </a:spcAft>
            </a:pPr>
            <a:r>
              <a:rPr lang="pl-PL" sz="1400" dirty="0">
                <a:latin typeface="Ubuntu" panose="020B0504030602030204" pitchFamily="34" charset="0"/>
              </a:rPr>
              <a:t>Schemat C: Projekty demonstracyjne – publiczne inwestycje w zakresie budownictwa o znacznie podwyższonych parametrach charakterystyki energetycznej w budynkach użyteczności publicznej</a:t>
            </a:r>
          </a:p>
          <a:p>
            <a:pPr marL="271463">
              <a:lnSpc>
                <a:spcPct val="114000"/>
              </a:lnSpc>
              <a:spcAft>
                <a:spcPts val="1200"/>
              </a:spcAft>
            </a:pPr>
            <a:endParaRPr lang="pl-PL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420"/>
            <a:ext cx="4464496" cy="62817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23528" y="1052736"/>
            <a:ext cx="8352928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b="1" spc="13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ZIT AW (2019 – 2023) PLANOWANE NABORY WNIOSKÓW</a:t>
            </a:r>
            <a:endParaRPr lang="pl-PL" b="1" spc="130" dirty="0">
              <a:solidFill>
                <a:schemeClr val="accent1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395536" y="1484784"/>
            <a:ext cx="698477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323528" y="1844824"/>
            <a:ext cx="8280920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endParaRPr lang="pl-PL" sz="1000" b="1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Poddziałanie 1.3.4 Rozwój przedsiębiorczości</a:t>
            </a:r>
          </a:p>
          <a:p>
            <a:pPr marL="271463">
              <a:lnSpc>
                <a:spcPct val="114000"/>
              </a:lnSpc>
              <a:spcAft>
                <a:spcPts val="1200"/>
              </a:spcAft>
            </a:pPr>
            <a:r>
              <a:rPr lang="pl-PL" sz="1400" dirty="0">
                <a:latin typeface="Ubuntu" panose="020B0504030602030204" pitchFamily="34" charset="0"/>
              </a:rPr>
              <a:t>Schemat C1: Doradztwo dla MŚP – wsparcie </a:t>
            </a:r>
            <a:r>
              <a:rPr lang="pl-PL" sz="1400" dirty="0" smtClean="0">
                <a:latin typeface="Ubuntu" panose="020B0504030602030204" pitchFamily="34" charset="0"/>
              </a:rPr>
              <a:t>bezpośrednie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Poddziałanie </a:t>
            </a:r>
            <a:r>
              <a:rPr lang="pl-PL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1.5.2 Rozwój produktów i usług w MŚP</a:t>
            </a:r>
          </a:p>
          <a:p>
            <a:pPr marL="271463">
              <a:lnSpc>
                <a:spcPct val="114000"/>
              </a:lnSpc>
              <a:spcAft>
                <a:spcPts val="1200"/>
              </a:spcAft>
            </a:pPr>
            <a:r>
              <a:rPr lang="pl-PL" sz="1400" dirty="0">
                <a:latin typeface="Ubuntu" panose="020B0504030602030204" pitchFamily="34" charset="0"/>
              </a:rPr>
              <a:t>Schemat A: Wsparcie innowacyjności produktowej i procesowej MŚP - mikroprzedsiębiorstwa prowadzące działalność gospodarczą krócej niż 2 </a:t>
            </a:r>
            <a:r>
              <a:rPr lang="pl-PL" sz="1400" dirty="0" smtClean="0">
                <a:latin typeface="Ubuntu" panose="020B0504030602030204" pitchFamily="34" charset="0"/>
              </a:rPr>
              <a:t>lata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Podziałanie </a:t>
            </a:r>
            <a:r>
              <a:rPr lang="pl-PL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4.3.4 Dziedzictwo kulturowe</a:t>
            </a:r>
          </a:p>
          <a:p>
            <a:pPr marL="271463">
              <a:lnSpc>
                <a:spcPct val="114000"/>
              </a:lnSpc>
              <a:spcAft>
                <a:spcPts val="1200"/>
              </a:spcAft>
            </a:pPr>
            <a:r>
              <a:rPr lang="pl-PL" sz="1400" dirty="0">
                <a:latin typeface="Ubuntu" panose="020B0504030602030204" pitchFamily="34" charset="0"/>
              </a:rPr>
              <a:t>Schemat B: Instytucje </a:t>
            </a:r>
            <a:r>
              <a:rPr lang="pl-PL" sz="1400" dirty="0" smtClean="0">
                <a:latin typeface="Ubuntu" panose="020B0504030602030204" pitchFamily="34" charset="0"/>
              </a:rPr>
              <a:t>kultury</a:t>
            </a:r>
            <a:endParaRPr lang="pl-PL" sz="1600" b="1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Poddziałanie 7.1.4 Inwestycje </a:t>
            </a:r>
            <a:r>
              <a:rPr lang="pl-PL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w edukacje przedszkolną, </a:t>
            </a: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podstawową                         </a:t>
            </a:r>
            <a:r>
              <a:rPr lang="pl-PL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i </a:t>
            </a: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gimnazjalną</a:t>
            </a:r>
          </a:p>
          <a:p>
            <a:pPr marL="271463">
              <a:lnSpc>
                <a:spcPct val="114000"/>
              </a:lnSpc>
              <a:spcAft>
                <a:spcPts val="1200"/>
              </a:spcAft>
            </a:pPr>
            <a:r>
              <a:rPr lang="pl-PL" sz="1400" dirty="0" smtClean="0">
                <a:latin typeface="Ubuntu" panose="020B0504030602030204" pitchFamily="34" charset="0"/>
              </a:rPr>
              <a:t>Schemat A: Infrastruktura przedszkolna</a:t>
            </a:r>
          </a:p>
        </p:txBody>
      </p:sp>
    </p:spTree>
    <p:extLst>
      <p:ext uri="{BB962C8B-B14F-4D97-AF65-F5344CB8AC3E}">
        <p14:creationId xmlns:p14="http://schemas.microsoft.com/office/powerpoint/2010/main" val="40614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420"/>
            <a:ext cx="4464496" cy="62817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85524" y="1700808"/>
            <a:ext cx="8290931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1400" dirty="0" smtClean="0">
                <a:latin typeface="Ubuntu" panose="020B0504030602030204" pitchFamily="34" charset="0"/>
              </a:rPr>
              <a:t>Ocena wniosków, wybór projektów, podpisywanie/aneksowanie umów, kontrola procedur wyboru wykonawców, kontrole na zakończenie projektów,  rozliczanie wniosków o płatność </a:t>
            </a:r>
            <a:r>
              <a:rPr lang="pl-PL" sz="1400" smtClean="0">
                <a:latin typeface="Ubuntu" panose="020B0504030602030204" pitchFamily="34" charset="0"/>
              </a:rPr>
              <a:t>itd.</a:t>
            </a:r>
            <a:endParaRPr lang="pl-PL" sz="1400" dirty="0" smtClean="0">
              <a:latin typeface="Ubuntu" panose="020B0504030602030204" pitchFamily="34" charset="0"/>
            </a:endParaRPr>
          </a:p>
          <a:p>
            <a:pPr algn="just">
              <a:spcAft>
                <a:spcPts val="600"/>
              </a:spcAft>
            </a:pPr>
            <a:endParaRPr lang="pl-PL" sz="1400" dirty="0" smtClean="0">
              <a:latin typeface="Ubuntu" panose="020B05040306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l-PL" sz="1400" dirty="0" smtClean="0">
                <a:latin typeface="Ubuntu" panose="020B0504030602030204" pitchFamily="34" charset="0"/>
              </a:rPr>
              <a:t>Dotyczy nowych naborów wniosków oraz konkursów ogłoszonych w 2018 r.:</a:t>
            </a:r>
          </a:p>
          <a:p>
            <a:pPr algn="just">
              <a:spcAft>
                <a:spcPts val="600"/>
              </a:spcAft>
            </a:pPr>
            <a:endParaRPr lang="pl-PL" sz="1400" dirty="0" smtClean="0">
              <a:latin typeface="Ubuntu" panose="020B0504030602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Poddziałanie 1.3.4 </a:t>
            </a:r>
            <a:r>
              <a:rPr lang="pl-PL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Rozwój przedsiębiorczości </a:t>
            </a:r>
            <a:endParaRPr lang="pl-PL" sz="1600" b="1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271463" algn="just">
              <a:spcAft>
                <a:spcPts val="600"/>
              </a:spcAft>
            </a:pPr>
            <a:r>
              <a:rPr lang="pl-PL" sz="1400" dirty="0" smtClean="0">
                <a:latin typeface="Ubuntu" panose="020B0504030602030204" pitchFamily="34" charset="0"/>
              </a:rPr>
              <a:t>Schemat B: Wsparcie infrastruktury przeznaczonej dla przedsiębiorców</a:t>
            </a:r>
          </a:p>
          <a:p>
            <a:pPr marL="271463" algn="just">
              <a:spcAft>
                <a:spcPts val="600"/>
              </a:spcAft>
            </a:pPr>
            <a:endParaRPr lang="pl-PL" sz="1400" dirty="0" smtClean="0">
              <a:latin typeface="Ubuntu" panose="020B0504030602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Poddziałanie </a:t>
            </a:r>
            <a:r>
              <a:rPr lang="pl-PL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1.3.4 Rozwój </a:t>
            </a: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przedsiębiorczości </a:t>
            </a:r>
          </a:p>
          <a:p>
            <a:pPr marL="271463" algn="just">
              <a:spcAft>
                <a:spcPts val="600"/>
              </a:spcAft>
            </a:pPr>
            <a:r>
              <a:rPr lang="pl-PL" sz="1400" dirty="0" smtClean="0">
                <a:latin typeface="Ubuntu" panose="020B0504030602030204" pitchFamily="34" charset="0"/>
              </a:rPr>
              <a:t>Schemat </a:t>
            </a:r>
            <a:r>
              <a:rPr lang="pl-PL" sz="1400" dirty="0">
                <a:latin typeface="Ubuntu" panose="020B0504030602030204" pitchFamily="34" charset="0"/>
              </a:rPr>
              <a:t>A: Przygotowanie terenów </a:t>
            </a:r>
            <a:r>
              <a:rPr lang="pl-PL" sz="1400" dirty="0" smtClean="0">
                <a:latin typeface="Ubuntu" panose="020B0504030602030204" pitchFamily="34" charset="0"/>
              </a:rPr>
              <a:t>inwestycyjnych</a:t>
            </a:r>
          </a:p>
          <a:p>
            <a:pPr marL="271463" algn="just">
              <a:spcAft>
                <a:spcPts val="600"/>
              </a:spcAft>
            </a:pPr>
            <a:endParaRPr lang="pl-PL" sz="1400" dirty="0" smtClean="0">
              <a:latin typeface="Ubuntu" panose="020B0504030602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Poddziałanie </a:t>
            </a:r>
            <a:r>
              <a:rPr lang="pl-PL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4.2.4 Gospodarka </a:t>
            </a: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wodno-ściekowa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l-PL" sz="16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Poddziałanie </a:t>
            </a:r>
            <a:r>
              <a:rPr lang="pl-PL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4.4.4 Ochrona i udostępnianie zasobów </a:t>
            </a: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przyrodniczych</a:t>
            </a:r>
          </a:p>
          <a:p>
            <a:pPr marL="271463" algn="just">
              <a:spcAft>
                <a:spcPts val="600"/>
              </a:spcAft>
            </a:pPr>
            <a:r>
              <a:rPr lang="pl-PL" sz="1400" dirty="0" smtClean="0">
                <a:latin typeface="Ubuntu" panose="020B0504030602030204" pitchFamily="34" charset="0"/>
              </a:rPr>
              <a:t>Schemat </a:t>
            </a:r>
            <a:r>
              <a:rPr lang="pl-PL" sz="1400" dirty="0">
                <a:latin typeface="Ubuntu" panose="020B0504030602030204" pitchFamily="34" charset="0"/>
              </a:rPr>
              <a:t>E: Projekty dotyczące wykorzystania i udostępnienia lokalnych zasobów przyrodniczych m.in. na cele </a:t>
            </a:r>
            <a:r>
              <a:rPr lang="pl-PL" sz="1400" dirty="0" smtClean="0">
                <a:latin typeface="Ubuntu" panose="020B0504030602030204" pitchFamily="34" charset="0"/>
              </a:rPr>
              <a:t>turystyczne (</a:t>
            </a:r>
            <a:r>
              <a:rPr lang="pl-PL" sz="1400" dirty="0">
                <a:latin typeface="Ubuntu" panose="020B0504030602030204" pitchFamily="34" charset="0"/>
              </a:rPr>
              <a:t>np. tereny wypoczynkowe, ścieżki rowerowe, ścieżki konne) służące zmniejszaniu presji na obszary cenne </a:t>
            </a:r>
            <a:r>
              <a:rPr lang="pl-PL" sz="1400" dirty="0" smtClean="0">
                <a:latin typeface="Ubuntu" panose="020B0504030602030204" pitchFamily="34" charset="0"/>
              </a:rPr>
              <a:t>przyrodniczo</a:t>
            </a:r>
          </a:p>
        </p:txBody>
      </p:sp>
      <p:sp>
        <p:nvSpPr>
          <p:cNvPr id="9" name="Prostokąt 8"/>
          <p:cNvSpPr/>
          <p:nvPr/>
        </p:nvSpPr>
        <p:spPr>
          <a:xfrm>
            <a:off x="323528" y="1052736"/>
            <a:ext cx="8352928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b="1" spc="13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AKTUALNY ZAKRES ZADAŃ ZIT AW ( 2019-2023)</a:t>
            </a:r>
            <a:endParaRPr lang="pl-PL" b="1" spc="130" dirty="0">
              <a:solidFill>
                <a:schemeClr val="accent1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395536" y="1484784"/>
            <a:ext cx="698477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87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420"/>
            <a:ext cx="4464496" cy="62817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85524" y="1700808"/>
            <a:ext cx="8290931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Poddziałanie </a:t>
            </a:r>
            <a:r>
              <a:rPr lang="pl-PL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3.3.4 Efektywność energetyczna w budynkach użyteczności publicznej i sektorze </a:t>
            </a: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mieszkaniowym </a:t>
            </a:r>
          </a:p>
          <a:p>
            <a:pPr marL="271463">
              <a:spcAft>
                <a:spcPts val="600"/>
              </a:spcAft>
            </a:pPr>
            <a:r>
              <a:rPr lang="pl-PL" sz="1400" dirty="0">
                <a:latin typeface="Ubuntu" panose="020B0504030602030204" pitchFamily="34" charset="0"/>
              </a:rPr>
              <a:t>T</a:t>
            </a:r>
            <a:r>
              <a:rPr lang="pl-PL" sz="1400" dirty="0" smtClean="0">
                <a:latin typeface="Ubuntu" panose="020B0504030602030204" pitchFamily="34" charset="0"/>
              </a:rPr>
              <a:t>yp </a:t>
            </a:r>
            <a:r>
              <a:rPr lang="pl-PL" sz="1400" dirty="0">
                <a:latin typeface="Ubuntu" panose="020B0504030602030204" pitchFamily="34" charset="0"/>
              </a:rPr>
              <a:t>3.3 e: Modernizacja systemów grzewczych i odnawialne źródła </a:t>
            </a:r>
            <a:r>
              <a:rPr lang="pl-PL" sz="1400" dirty="0" smtClean="0">
                <a:latin typeface="Ubuntu" panose="020B0504030602030204" pitchFamily="34" charset="0"/>
              </a:rPr>
              <a:t>energii – </a:t>
            </a:r>
            <a:r>
              <a:rPr lang="pl-PL" sz="1400" dirty="0">
                <a:latin typeface="Ubuntu" panose="020B0504030602030204" pitchFamily="34" charset="0"/>
              </a:rPr>
              <a:t>projekty dotyczące zwalczania emisji </a:t>
            </a:r>
            <a:r>
              <a:rPr lang="pl-PL" sz="1400" dirty="0" smtClean="0">
                <a:latin typeface="Ubuntu" panose="020B0504030602030204" pitchFamily="34" charset="0"/>
              </a:rPr>
              <a:t>kominowej, </a:t>
            </a:r>
            <a:r>
              <a:rPr lang="pl-PL" sz="1400" b="1" dirty="0" smtClean="0">
                <a:latin typeface="Ubuntu" panose="020B0504030602030204" pitchFamily="34" charset="0"/>
              </a:rPr>
              <a:t>PROJEKTY </a:t>
            </a:r>
            <a:r>
              <a:rPr lang="pl-PL" sz="1400" b="1" dirty="0">
                <a:latin typeface="Ubuntu" panose="020B0504030602030204" pitchFamily="34" charset="0"/>
              </a:rPr>
              <a:t>W FORMULE </a:t>
            </a:r>
            <a:r>
              <a:rPr lang="pl-PL" sz="1400" b="1" dirty="0" smtClean="0">
                <a:latin typeface="Ubuntu" panose="020B0504030602030204" pitchFamily="34" charset="0"/>
              </a:rPr>
              <a:t>GRANTOWEJ</a:t>
            </a:r>
          </a:p>
          <a:p>
            <a:pPr marL="271463">
              <a:spcAft>
                <a:spcPts val="600"/>
              </a:spcAft>
            </a:pPr>
            <a:endParaRPr lang="pl-PL" sz="1400" dirty="0" smtClean="0">
              <a:latin typeface="Ubuntu" panose="020B0504030602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rgbClr val="002060"/>
                </a:solidFill>
                <a:latin typeface="Ubuntu" panose="020B0504030602030204" pitchFamily="34" charset="0"/>
              </a:rPr>
              <a:t>Poddziałanie 3.3.4 Efektywność energetyczna w budynkach użyteczności publicznej i sektorze </a:t>
            </a:r>
            <a:r>
              <a:rPr lang="pl-PL" sz="16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mieszkaniowym </a:t>
            </a:r>
          </a:p>
          <a:p>
            <a:pPr marL="271463">
              <a:spcAft>
                <a:spcPts val="600"/>
              </a:spcAft>
            </a:pPr>
            <a:r>
              <a:rPr lang="pl-PL" sz="1400" dirty="0" smtClean="0">
                <a:latin typeface="Ubuntu" panose="020B0504030602030204" pitchFamily="34" charset="0"/>
              </a:rPr>
              <a:t>Typ </a:t>
            </a:r>
            <a:r>
              <a:rPr lang="pl-PL" sz="1400" dirty="0">
                <a:latin typeface="Ubuntu" panose="020B0504030602030204" pitchFamily="34" charset="0"/>
              </a:rPr>
              <a:t>3.3 e: Modernizacja systemów grzewczych i odnawialne źródła </a:t>
            </a:r>
            <a:r>
              <a:rPr lang="pl-PL" sz="1400" dirty="0" smtClean="0">
                <a:latin typeface="Ubuntu" panose="020B0504030602030204" pitchFamily="34" charset="0"/>
              </a:rPr>
              <a:t>energii – </a:t>
            </a:r>
            <a:r>
              <a:rPr lang="pl-PL" sz="1400" dirty="0">
                <a:latin typeface="Ubuntu" panose="020B0504030602030204" pitchFamily="34" charset="0"/>
              </a:rPr>
              <a:t>projekty dotyczące zwalczania emisji kominowej</a:t>
            </a:r>
            <a:r>
              <a:rPr lang="pl-PL" sz="1400" dirty="0" smtClean="0">
                <a:latin typeface="Ubuntu" panose="020B0504030602030204" pitchFamily="34" charset="0"/>
              </a:rPr>
              <a:t>) </a:t>
            </a:r>
            <a:r>
              <a:rPr lang="pl-PL" sz="1400" b="1" dirty="0" smtClean="0">
                <a:latin typeface="Ubuntu" panose="020B0504030602030204" pitchFamily="34" charset="0"/>
              </a:rPr>
              <a:t>PROJEKTY NIEGRANTOWE</a:t>
            </a:r>
          </a:p>
          <a:p>
            <a:endParaRPr lang="pl-PL" sz="1400" dirty="0" smtClean="0">
              <a:latin typeface="Ubuntu" panose="020B0504030602030204" pitchFamily="34" charset="0"/>
            </a:endParaRPr>
          </a:p>
          <a:p>
            <a:endParaRPr lang="pl-PL" sz="1400" dirty="0">
              <a:latin typeface="Ubuntu" panose="020B0504030602030204" pitchFamily="34" charset="0"/>
            </a:endParaRPr>
          </a:p>
          <a:p>
            <a:r>
              <a:rPr lang="pl-PL" sz="1400" dirty="0" smtClean="0">
                <a:latin typeface="Ubuntu" panose="020B0504030602030204" pitchFamily="34" charset="0"/>
              </a:rPr>
              <a:t>Najdłuższy (rekomendowany w Regulaminie konkursu) termin zakończenia </a:t>
            </a:r>
            <a:r>
              <a:rPr lang="pl-PL" sz="1400" dirty="0">
                <a:latin typeface="Ubuntu" panose="020B0504030602030204" pitchFamily="34" charset="0"/>
              </a:rPr>
              <a:t>realizacji </a:t>
            </a:r>
            <a:r>
              <a:rPr lang="pl-PL" sz="1400" dirty="0" smtClean="0">
                <a:latin typeface="Ubuntu" panose="020B0504030602030204" pitchFamily="34" charset="0"/>
              </a:rPr>
              <a:t>projektów w ramach naboru wniosków ZIT AW:</a:t>
            </a:r>
            <a:r>
              <a:rPr lang="pl-PL" sz="1400" b="1" dirty="0" smtClean="0">
                <a:latin typeface="Ubuntu" panose="020B0504030602030204" pitchFamily="34" charset="0"/>
              </a:rPr>
              <a:t> styczeń 2023 r.</a:t>
            </a:r>
          </a:p>
          <a:p>
            <a:endParaRPr lang="pl-PL" sz="1400" b="1" dirty="0">
              <a:latin typeface="Ubuntu" panose="020B0504030602030204" pitchFamily="34" charset="0"/>
            </a:endParaRPr>
          </a:p>
          <a:p>
            <a:endParaRPr lang="pl-PL" sz="1400" b="1" dirty="0" smtClean="0">
              <a:latin typeface="Ubuntu" panose="020B0504030602030204" pitchFamily="34" charset="0"/>
            </a:endParaRPr>
          </a:p>
          <a:p>
            <a:endParaRPr lang="pl-PL" sz="14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8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420"/>
            <a:ext cx="4464496" cy="628170"/>
          </a:xfrm>
          <a:prstGeom prst="rect">
            <a:avLst/>
          </a:prstGeom>
        </p:spPr>
      </p:pic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81128"/>
            <a:ext cx="2232248" cy="1488165"/>
          </a:xfr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932548" cy="3329728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61764" y="4797152"/>
            <a:ext cx="525607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i="1" dirty="0" smtClean="0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„Wielkie rzeczy nie powstają w wyniku impulsu,               a w wyniku poskładania małych rzeczy w jedną całość” </a:t>
            </a:r>
          </a:p>
          <a:p>
            <a:pPr algn="r"/>
            <a:r>
              <a:rPr lang="pl-PL" sz="1050" dirty="0" smtClean="0">
                <a:solidFill>
                  <a:schemeClr val="tx2">
                    <a:lumMod val="50000"/>
                  </a:schemeClr>
                </a:solidFill>
              </a:rPr>
              <a:t>Vincent van Gogh </a:t>
            </a:r>
          </a:p>
          <a:p>
            <a:endParaRPr lang="pl-PL" sz="2400" b="1" i="1" dirty="0"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6534"/>
            <a:ext cx="4464496" cy="628170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000" b="1" spc="13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ZINTEGROWANE INWESTYCJE TERYTORIALNE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000" b="1" spc="13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AGLOMERACJI WAŁBRZYSKIEJ	</a:t>
            </a:r>
          </a:p>
          <a:p>
            <a:pPr marL="0" indent="0">
              <a:buNone/>
            </a:pPr>
            <a:endParaRPr lang="pl-PL" sz="2400" b="1" u="heavy" dirty="0" smtClean="0">
              <a:solidFill>
                <a:schemeClr val="accent1">
                  <a:lumMod val="50000"/>
                </a:schemeClr>
              </a:solidFill>
              <a:uFill>
                <a:solidFill>
                  <a:srgbClr val="00B050"/>
                </a:solidFill>
              </a:uFill>
            </a:endParaRP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415" y="2060848"/>
            <a:ext cx="4464496" cy="371631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08975" y="4964692"/>
            <a:ext cx="6768752" cy="1305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latin typeface="Ubuntu" panose="020B0504030602030204" pitchFamily="34" charset="0"/>
              </a:rPr>
              <a:t>22 gminy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Ubuntu" panose="020B0504030602030204" pitchFamily="34" charset="0"/>
              </a:rPr>
              <a:t>404,4 tys</a:t>
            </a:r>
            <a:r>
              <a:rPr lang="pl-PL" sz="1400" b="1" dirty="0">
                <a:latin typeface="Ubuntu" panose="020B0504030602030204" pitchFamily="34" charset="0"/>
              </a:rPr>
              <a:t>. </a:t>
            </a:r>
            <a:r>
              <a:rPr lang="pl-PL" sz="1400" b="1" dirty="0" smtClean="0">
                <a:latin typeface="Ubuntu" panose="020B0504030602030204" pitchFamily="34" charset="0"/>
              </a:rPr>
              <a:t>ludności – 19,9% ludności Dolnego Śląska</a:t>
            </a:r>
            <a:endParaRPr lang="pl-PL" sz="1400" b="1" dirty="0">
              <a:latin typeface="Ubuntu" panose="020B050403060203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Ubuntu" panose="020B0504030602030204" pitchFamily="34" charset="0"/>
              </a:rPr>
              <a:t>1748 km</a:t>
            </a:r>
            <a:r>
              <a:rPr lang="pl-PL" sz="1400" b="1" baseline="30000" dirty="0" smtClean="0">
                <a:latin typeface="Ubuntu" panose="020B0504030602030204" pitchFamily="34" charset="0"/>
              </a:rPr>
              <a:t>2</a:t>
            </a:r>
            <a:r>
              <a:rPr lang="pl-PL" sz="1400" b="1" dirty="0" smtClean="0">
                <a:latin typeface="Ubuntu" panose="020B0504030602030204" pitchFamily="34" charset="0"/>
              </a:rPr>
              <a:t> powierzchni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Ubuntu" panose="020B0504030602030204" pitchFamily="34" charset="0"/>
              </a:rPr>
              <a:t>Powiaty: wałbrzyski, świdnicki, kamiennogórski, częściowo kłodzki</a:t>
            </a:r>
            <a:endParaRPr lang="pl-PL" sz="1400" b="1" dirty="0">
              <a:latin typeface="Ubuntu" panose="020B0504030602030204" pitchFamily="34" charset="0"/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539552" y="1916832"/>
            <a:ext cx="626469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7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6534"/>
            <a:ext cx="4464496" cy="628170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spc="13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ZINTEGROWANE INWESTYCJE TERYTORIALNE </a:t>
            </a:r>
          </a:p>
          <a:p>
            <a:pPr marL="0" indent="0">
              <a:buNone/>
            </a:pPr>
            <a:r>
              <a:rPr lang="pl-PL" sz="2000" b="1" spc="13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AGLOMERACJI WAŁBRZYSKIEJ	</a:t>
            </a:r>
          </a:p>
          <a:p>
            <a:pPr marL="0" indent="0">
              <a:buNone/>
            </a:pPr>
            <a:endParaRPr lang="pl-PL" sz="2400" b="1" u="heavy" dirty="0" smtClean="0">
              <a:solidFill>
                <a:schemeClr val="accent1">
                  <a:lumMod val="50000"/>
                </a:schemeClr>
              </a:solidFill>
              <a:uFill>
                <a:solidFill>
                  <a:srgbClr val="00B050"/>
                </a:solidFill>
              </a:uFill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cxnSp>
        <p:nvCxnSpPr>
          <p:cNvPr id="8" name="Łącznik prosty 7"/>
          <p:cNvCxnSpPr/>
          <p:nvPr/>
        </p:nvCxnSpPr>
        <p:spPr>
          <a:xfrm>
            <a:off x="539552" y="2060848"/>
            <a:ext cx="626469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457200" y="2564904"/>
            <a:ext cx="439527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latin typeface="ubuntu" panose="020B0504030602030204" pitchFamily="34" charset="0"/>
              </a:rPr>
              <a:t>System wdrażania  ZIT AW określony został w STRATEGII ZIT AW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latin typeface="ubuntu" panose="020B0504030602030204" pitchFamily="34" charset="0"/>
              </a:rPr>
              <a:t>22 Gminy Aglomeracji  przyjęły Strategię ZIT AW w formie  uchwał rad miejskich, wiejskich, miejsko- wiejskich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latin typeface="ubuntu" panose="020B0504030602030204" pitchFamily="34" charset="0"/>
              </a:rPr>
              <a:t>Podjęcie decyzji przez radnych poprzedzone były  szerokimi konsultacjami społecznymi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latin typeface="ubuntu" panose="020B0504030602030204" pitchFamily="34" charset="0"/>
              </a:rPr>
              <a:t>Gmina Wałbrzych pełniąca rolę Instytucji Pośredniczącej utworzyła gminną jednostkę organizacyjną pod nazwą </a:t>
            </a:r>
            <a:r>
              <a:rPr lang="pl-PL" sz="1600" b="1" dirty="0">
                <a:latin typeface="ubuntu" panose="020B0504030602030204" pitchFamily="34" charset="0"/>
              </a:rPr>
              <a:t>„Instytucja Pośrednicząca Aglomeracji Wałbrzyskiej</a:t>
            </a:r>
            <a:r>
              <a:rPr lang="pl-PL" sz="1600" dirty="0">
                <a:latin typeface="ubuntu" panose="020B0504030602030204" pitchFamily="34" charset="0"/>
              </a:rPr>
              <a:t>”</a:t>
            </a:r>
          </a:p>
        </p:txBody>
      </p:sp>
      <p:pic>
        <p:nvPicPr>
          <p:cNvPr id="9" name="Symbol zastępczy zawartości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70" y="2483910"/>
            <a:ext cx="3947579" cy="349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28" y="163892"/>
            <a:ext cx="4464496" cy="628170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b="1" spc="13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INSTYTUCJA POŚREDNICZĄCA AGLOMERACJI WAŁBRZYSKIEJ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600" b="1" dirty="0" smtClean="0">
                <a:latin typeface="ubuntu" panose="020B0504030602030204" pitchFamily="34" charset="0"/>
              </a:rPr>
              <a:t>Zakres realizacji zadań w ramach RPO WD 2014-2020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cxnSp>
        <p:nvCxnSpPr>
          <p:cNvPr id="8" name="Łącznik prosty 7"/>
          <p:cNvCxnSpPr/>
          <p:nvPr/>
        </p:nvCxnSpPr>
        <p:spPr>
          <a:xfrm>
            <a:off x="539552" y="1628800"/>
            <a:ext cx="770485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2206415" y="2302750"/>
            <a:ext cx="4371130" cy="32144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EFRR</a:t>
            </a:r>
            <a:endParaRPr lang="pl-PL" b="1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1475656" y="2435679"/>
            <a:ext cx="2687330" cy="11823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ubuntu" panose="020B0504030602030204" pitchFamily="34" charset="0"/>
              </a:rPr>
              <a:t>Przygotowanie </a:t>
            </a:r>
          </a:p>
          <a:p>
            <a:pPr algn="ctr"/>
            <a:r>
              <a:rPr lang="pl-PL" sz="1400" dirty="0" smtClean="0">
                <a:latin typeface="ubuntu" panose="020B0504030602030204" pitchFamily="34" charset="0"/>
              </a:rPr>
              <a:t>i przeprowadzenie naboru wniosków o dofinansowanie</a:t>
            </a:r>
            <a:endParaRPr lang="pl-PL" sz="1400" dirty="0">
              <a:latin typeface="ubuntu" panose="020B0504030602030204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1417181" y="4146773"/>
            <a:ext cx="2674640" cy="12092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ubuntu" panose="020B0504030602030204" pitchFamily="34" charset="0"/>
              </a:rPr>
              <a:t>Ocena wniosków </a:t>
            </a:r>
          </a:p>
          <a:p>
            <a:pPr algn="ctr"/>
            <a:r>
              <a:rPr lang="pl-PL" sz="1400" dirty="0" smtClean="0">
                <a:latin typeface="ubuntu" panose="020B0504030602030204" pitchFamily="34" charset="0"/>
              </a:rPr>
              <a:t>o dofinansowanie,</a:t>
            </a:r>
          </a:p>
          <a:p>
            <a:pPr algn="ctr"/>
            <a:r>
              <a:rPr lang="pl-PL" sz="1400" dirty="0">
                <a:latin typeface="ubuntu" panose="020B0504030602030204" pitchFamily="34" charset="0"/>
              </a:rPr>
              <a:t>w</a:t>
            </a:r>
            <a:r>
              <a:rPr lang="pl-PL" sz="1400" dirty="0" smtClean="0">
                <a:latin typeface="ubuntu" panose="020B0504030602030204" pitchFamily="34" charset="0"/>
              </a:rPr>
              <a:t>ybór projektów</a:t>
            </a:r>
            <a:endParaRPr lang="pl-PL" sz="1400" dirty="0">
              <a:latin typeface="ubuntu" panose="020B0504030602030204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4587828" y="4184700"/>
            <a:ext cx="2685058" cy="117134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ubuntu" panose="020B0504030602030204" pitchFamily="34" charset="0"/>
              </a:rPr>
              <a:t>Kontrola </a:t>
            </a:r>
            <a:r>
              <a:rPr lang="pl-PL" sz="1400" dirty="0">
                <a:latin typeface="ubuntu" panose="020B0504030602030204" pitchFamily="34" charset="0"/>
              </a:rPr>
              <a:t>projektów (zamówień, rzeczowo-finansowa na zakończenie realizacji oraz trwałości</a:t>
            </a:r>
            <a:r>
              <a:rPr lang="pl-PL" sz="1400" dirty="0" smtClean="0">
                <a:latin typeface="ubuntu" panose="020B0504030602030204" pitchFamily="34" charset="0"/>
              </a:rPr>
              <a:t>),</a:t>
            </a:r>
            <a:endParaRPr lang="pl-PL" sz="1400" dirty="0">
              <a:latin typeface="ubuntu" panose="020B0504030602030204" pitchFamily="34" charset="0"/>
            </a:endParaRPr>
          </a:p>
          <a:p>
            <a:pPr algn="ctr"/>
            <a:r>
              <a:rPr lang="pl-PL" sz="1400" dirty="0" smtClean="0">
                <a:latin typeface="ubuntu" panose="020B0504030602030204" pitchFamily="34" charset="0"/>
              </a:rPr>
              <a:t>procedura odwoławcza</a:t>
            </a:r>
            <a:endParaRPr lang="pl-PL" sz="1400" dirty="0">
              <a:latin typeface="ubuntu" panose="020B0504030602030204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587828" y="2426922"/>
            <a:ext cx="2778951" cy="11823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ubuntu" panose="020B0504030602030204" pitchFamily="34" charset="0"/>
              </a:rPr>
              <a:t>Podpisywanie i aneksowanie </a:t>
            </a:r>
            <a:r>
              <a:rPr lang="pl-PL" sz="1400" dirty="0">
                <a:latin typeface="ubuntu" panose="020B0504030602030204" pitchFamily="34" charset="0"/>
              </a:rPr>
              <a:t>umów o dofinansowanie</a:t>
            </a:r>
          </a:p>
          <a:p>
            <a:pPr algn="ctr"/>
            <a:r>
              <a:rPr lang="pl-PL" sz="1400" dirty="0">
                <a:latin typeface="ubuntu" panose="020B0504030602030204" pitchFamily="34" charset="0"/>
              </a:rPr>
              <a:t>i </a:t>
            </a:r>
            <a:r>
              <a:rPr lang="pl-PL" sz="1400" dirty="0" smtClean="0">
                <a:latin typeface="ubuntu" panose="020B0504030602030204" pitchFamily="34" charset="0"/>
              </a:rPr>
              <a:t>rozliczanie wniosków</a:t>
            </a:r>
          </a:p>
          <a:p>
            <a:pPr algn="ctr"/>
            <a:r>
              <a:rPr lang="pl-PL" sz="1400" dirty="0" smtClean="0">
                <a:latin typeface="ubuntu" panose="020B0504030602030204" pitchFamily="34" charset="0"/>
              </a:rPr>
              <a:t>o płatność</a:t>
            </a:r>
            <a:endParaRPr lang="pl-PL" sz="1400" dirty="0">
              <a:latin typeface="ubuntu" panose="020B0504030602030204" pitchFamily="34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1269449" y="5650161"/>
            <a:ext cx="3433310" cy="8052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EFS</a:t>
            </a: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3786960" y="5846469"/>
            <a:ext cx="368275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ubuntu" panose="020B0504030602030204" pitchFamily="34" charset="0"/>
              </a:rPr>
              <a:t>Określenie kryteriów wyboru z zakresie Strategii ZIT AW i przeprowadzanie oceny zgodności projektów ze Strategią ZIT AW</a:t>
            </a:r>
            <a:endParaRPr lang="pl-PL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84" y="160532"/>
            <a:ext cx="4464496" cy="628170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b="1" spc="13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ZIT AW W PERPEKTYWIE FINANSOWEJ 2014-2020 (EFRR)</a:t>
            </a:r>
          </a:p>
          <a:p>
            <a:pPr marL="0" indent="0">
              <a:buNone/>
            </a:pPr>
            <a:endParaRPr lang="pl-PL" sz="1800" dirty="0" smtClean="0"/>
          </a:p>
        </p:txBody>
      </p:sp>
      <p:cxnSp>
        <p:nvCxnSpPr>
          <p:cNvPr id="8" name="Łącznik prosty 7"/>
          <p:cNvCxnSpPr/>
          <p:nvPr/>
        </p:nvCxnSpPr>
        <p:spPr>
          <a:xfrm>
            <a:off x="539552" y="1628800"/>
            <a:ext cx="698477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rostokąt 57"/>
          <p:cNvSpPr/>
          <p:nvPr/>
        </p:nvSpPr>
        <p:spPr>
          <a:xfrm>
            <a:off x="492935" y="2276872"/>
            <a:ext cx="79928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600" b="1" dirty="0">
                <a:latin typeface="ubuntu" panose="020B0504030602030204" pitchFamily="34" charset="0"/>
              </a:rPr>
              <a:t>Budżet ZIT AW </a:t>
            </a:r>
            <a:r>
              <a:rPr lang="pl-PL" sz="1600" dirty="0">
                <a:latin typeface="ubuntu" panose="020B0504030602030204" pitchFamily="34" charset="0"/>
              </a:rPr>
              <a:t>określony został w Porozumieniu z 12.06.2015 r. w sprawie powierzenia zadań w ramach instrumentu Zintegrowane Inwestycje Terytorialne Regionalnego Programu Operacyjnego Województwa Dolnośląskiego 2014-2020 przez Zarząd Województwa Dolnośląskiego – Gminie Wałbrzych jako Instytucji </a:t>
            </a:r>
            <a:r>
              <a:rPr lang="pl-PL" sz="1600" dirty="0" smtClean="0">
                <a:latin typeface="ubuntu" panose="020B0504030602030204" pitchFamily="34" charset="0"/>
              </a:rPr>
              <a:t>Pośredniczącej.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pl-PL" sz="1600" b="1" dirty="0">
              <a:latin typeface="ubuntu" panose="020B0504030602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600" dirty="0" smtClean="0">
                <a:latin typeface="ubuntu" panose="020B0504030602030204" pitchFamily="34" charset="0"/>
              </a:rPr>
              <a:t>Na realizację </a:t>
            </a:r>
            <a:r>
              <a:rPr lang="pl-PL" sz="1600" dirty="0">
                <a:latin typeface="ubuntu" panose="020B0504030602030204" pitchFamily="34" charset="0"/>
              </a:rPr>
              <a:t>zadań w ramach RPO WD </a:t>
            </a:r>
            <a:r>
              <a:rPr lang="pl-PL" sz="1600" dirty="0" smtClean="0">
                <a:latin typeface="ubuntu" panose="020B0504030602030204" pitchFamily="34" charset="0"/>
              </a:rPr>
              <a:t>2014-2020 przeznaczono: </a:t>
            </a:r>
            <a:endParaRPr lang="pl-PL" sz="1600" dirty="0">
              <a:latin typeface="ubuntu" panose="020B0504030602030204" pitchFamily="34" charset="0"/>
            </a:endParaRP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ubuntu" panose="020B0504030602030204" pitchFamily="34" charset="0"/>
              </a:rPr>
              <a:t> 152 </a:t>
            </a:r>
            <a:r>
              <a:rPr lang="pl-PL" sz="1600" b="1" dirty="0">
                <a:latin typeface="ubuntu" panose="020B0504030602030204" pitchFamily="34" charset="0"/>
              </a:rPr>
              <a:t>350 000 </a:t>
            </a:r>
            <a:r>
              <a:rPr lang="pl-PL" sz="1600" b="1" dirty="0" smtClean="0">
                <a:latin typeface="ubuntu" panose="020B0504030602030204" pitchFamily="34" charset="0"/>
              </a:rPr>
              <a:t>EUR w zakresie EFRR 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ubuntu" panose="020B0504030602030204" pitchFamily="34" charset="0"/>
              </a:rPr>
              <a:t> 41 </a:t>
            </a:r>
            <a:r>
              <a:rPr lang="pl-PL" sz="1600" b="1" dirty="0">
                <a:latin typeface="ubuntu" panose="020B0504030602030204" pitchFamily="34" charset="0"/>
              </a:rPr>
              <a:t>250 000 </a:t>
            </a:r>
            <a:r>
              <a:rPr lang="pl-PL" sz="1600" b="1" dirty="0" smtClean="0">
                <a:latin typeface="ubuntu" panose="020B0504030602030204" pitchFamily="34" charset="0"/>
              </a:rPr>
              <a:t>EUR w zakresie EFS</a:t>
            </a:r>
            <a:endParaRPr lang="pl-PL" sz="16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08" y="181439"/>
            <a:ext cx="4464496" cy="628170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65446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b="1" spc="13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ZIT AW W PERPEKTYWIE FINANSOWEJ 2014-2020 (EFRR)</a:t>
            </a:r>
          </a:p>
          <a:p>
            <a:pPr marL="0" indent="0">
              <a:buNone/>
            </a:pPr>
            <a:endParaRPr lang="pl-PL" sz="1800" dirty="0" smtClean="0"/>
          </a:p>
        </p:txBody>
      </p:sp>
      <p:cxnSp>
        <p:nvCxnSpPr>
          <p:cNvPr id="8" name="Łącznik prosty 7"/>
          <p:cNvCxnSpPr/>
          <p:nvPr/>
        </p:nvCxnSpPr>
        <p:spPr>
          <a:xfrm>
            <a:off x="539552" y="1628800"/>
            <a:ext cx="698477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3" y="3555245"/>
            <a:ext cx="1078992" cy="107899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2" y="4586724"/>
            <a:ext cx="1078992" cy="1078992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2" y="5562618"/>
            <a:ext cx="1078992" cy="1078992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494580" y="2831412"/>
            <a:ext cx="345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/>
            <a:r>
              <a:rPr lang="pl-PL" sz="1400" b="1" dirty="0" smtClean="0"/>
              <a:t>1. Przedsiębiorczość i innowacje</a:t>
            </a:r>
          </a:p>
          <a:p>
            <a:pPr marL="896938"/>
            <a:r>
              <a:rPr lang="pl-PL" sz="1600" b="1" dirty="0"/>
              <a:t>22 500 000 </a:t>
            </a:r>
            <a:r>
              <a:rPr lang="pl-PL" sz="1600" b="1" dirty="0" smtClean="0"/>
              <a:t>EUR</a:t>
            </a:r>
            <a:endParaRPr lang="pl-PL" sz="1600" b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1360700" y="3773746"/>
            <a:ext cx="2418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2. Technologie informacyjno-promocyjne</a:t>
            </a:r>
          </a:p>
          <a:p>
            <a:r>
              <a:rPr lang="pl-PL" sz="1600" b="1" dirty="0" smtClean="0"/>
              <a:t>6 400 000 EUR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6141832" y="2874665"/>
            <a:ext cx="1958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5. Transport</a:t>
            </a:r>
          </a:p>
          <a:p>
            <a:r>
              <a:rPr lang="pl-PL" sz="1600" b="1" dirty="0" smtClean="0"/>
              <a:t>33 700 000 EUR</a:t>
            </a:r>
            <a:endParaRPr lang="pl-PL" sz="1600" b="1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1358771" y="5857571"/>
            <a:ext cx="1929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4. Środowisko i zasoby</a:t>
            </a:r>
          </a:p>
          <a:p>
            <a:r>
              <a:rPr lang="pl-PL" sz="1600" b="1" dirty="0" smtClean="0"/>
              <a:t>14 200 000 EUR</a:t>
            </a:r>
            <a:endParaRPr lang="pl-PL" sz="1600" b="1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1360700" y="4903618"/>
            <a:ext cx="2418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3. Gospodarka niskoemisyjna</a:t>
            </a:r>
          </a:p>
          <a:p>
            <a:r>
              <a:rPr lang="pl-PL" sz="1600" b="1" dirty="0" smtClean="0"/>
              <a:t>45 050 000 EUR</a:t>
            </a:r>
            <a:endParaRPr lang="pl-PL" sz="1600" b="1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6130293" y="3768978"/>
            <a:ext cx="2418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6. Infrastruktura spójności społecznej</a:t>
            </a:r>
          </a:p>
          <a:p>
            <a:r>
              <a:rPr lang="pl-PL" sz="1600" b="1" dirty="0" smtClean="0"/>
              <a:t>22 500 000 EUR</a:t>
            </a:r>
            <a:endParaRPr lang="pl-PL" sz="1600" b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6175355" y="4785463"/>
            <a:ext cx="2418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7. Infrastruktura edukacyjna</a:t>
            </a:r>
          </a:p>
          <a:p>
            <a:r>
              <a:rPr lang="pl-PL" sz="1600" b="1" dirty="0" smtClean="0"/>
              <a:t>8 000 000 EUR</a:t>
            </a:r>
            <a:endParaRPr lang="pl-PL" sz="1600" b="1" dirty="0"/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7" y="2596779"/>
            <a:ext cx="1078992" cy="1078992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59" y="3595535"/>
            <a:ext cx="1078992" cy="1078992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31" y="4575729"/>
            <a:ext cx="1078992" cy="1078992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5" y="2625185"/>
            <a:ext cx="1080671" cy="10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420"/>
            <a:ext cx="4464496" cy="628170"/>
          </a:xfrm>
          <a:prstGeom prst="rect">
            <a:avLst/>
          </a:prstGeom>
        </p:spPr>
      </p:pic>
      <p:sp>
        <p:nvSpPr>
          <p:cNvPr id="15" name="Symbol zastępczy zawartości 1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1800" b="1" spc="13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ZAINTERESOWANIE KONKURSAMI ZIT AW</a:t>
            </a:r>
          </a:p>
          <a:p>
            <a:pPr marL="0" indent="0">
              <a:buNone/>
            </a:pPr>
            <a:endParaRPr lang="pl-PL" sz="1800" b="1" spc="130" dirty="0">
              <a:solidFill>
                <a:schemeClr val="accent1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  <a:p>
            <a:pPr marL="0" indent="0" algn="just">
              <a:lnSpc>
                <a:spcPct val="124000"/>
              </a:lnSpc>
              <a:buNone/>
            </a:pPr>
            <a:r>
              <a:rPr lang="pl-PL" sz="1600" b="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667 </a:t>
            </a: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wniosków o dofinansowanie </a:t>
            </a: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projektów poprawnych pod względem formalnym</a:t>
            </a:r>
            <a:endParaRPr lang="pl-PL" sz="1600" dirty="0" smtClean="0">
              <a:solidFill>
                <a:schemeClr val="accent4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  <a:p>
            <a:pPr marL="0" indent="0" algn="just">
              <a:lnSpc>
                <a:spcPct val="124000"/>
              </a:lnSpc>
              <a:buNone/>
            </a:pP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Wartość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: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1 175 473 </a:t>
            </a:r>
            <a:r>
              <a:rPr lang="pl-PL" sz="1600" b="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309,28 zł</a:t>
            </a:r>
            <a:endParaRPr lang="pl-PL" sz="1600" dirty="0" smtClean="0">
              <a:solidFill>
                <a:schemeClr val="accent4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  <a:p>
            <a:pPr marL="0" indent="0" algn="just">
              <a:lnSpc>
                <a:spcPct val="124000"/>
              </a:lnSpc>
              <a:buNone/>
            </a:pP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Wartość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wnioskowanego </a:t>
            </a: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dofinansowania: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756 420 </a:t>
            </a:r>
            <a:r>
              <a:rPr lang="pl-PL" sz="1600" b="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697,67  zł</a:t>
            </a:r>
            <a:endParaRPr lang="pl-PL" sz="1600" dirty="0" smtClean="0">
              <a:solidFill>
                <a:schemeClr val="accent4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  <a:p>
            <a:pPr marL="0" indent="0" algn="just">
              <a:lnSpc>
                <a:spcPct val="124000"/>
              </a:lnSpc>
              <a:buNone/>
            </a:pPr>
            <a:endParaRPr lang="pl-PL" sz="1600" dirty="0" smtClean="0">
              <a:solidFill>
                <a:schemeClr val="accent4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marL="0" indent="0" algn="just">
              <a:lnSpc>
                <a:spcPct val="124000"/>
              </a:lnSpc>
              <a:buNone/>
            </a:pP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latin typeface="Ubuntu" panose="020B0504030602030204" pitchFamily="34" charset="0"/>
              </a:rPr>
              <a:t>Beneficjenci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  <a:latin typeface="Ubuntu" panose="020B0504030602030204" pitchFamily="34" charset="0"/>
              </a:rPr>
              <a:t>: </a:t>
            </a:r>
          </a:p>
          <a:p>
            <a:pPr lvl="1"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  <a:latin typeface="Ubuntu" panose="020B0504030602030204" pitchFamily="34" charset="0"/>
              </a:rPr>
              <a:t>przedsiębiorcy</a:t>
            </a:r>
          </a:p>
          <a:p>
            <a:pPr lvl="1"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  <a:latin typeface="Ubuntu" panose="020B0504030602030204" pitchFamily="34" charset="0"/>
              </a:rPr>
              <a:t>jednostki samorządu terytorialnego,</a:t>
            </a:r>
          </a:p>
          <a:p>
            <a:pPr lvl="1"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  <a:latin typeface="Ubuntu" panose="020B0504030602030204" pitchFamily="34" charset="0"/>
              </a:rPr>
              <a:t>wspólnoty mieszkaniowe, spółdzielnie mieszkaniowe, lokalne grupy działania, kościoły, związki wyznaniowe, organizacje pozarządowe, uczelnie i szkoły wyższe, placówki systemu oświaty, specjalne strefy ekonomiczne, instytucje otoczenia </a:t>
            </a: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latin typeface="Ubuntu" panose="020B0504030602030204" pitchFamily="34" charset="0"/>
              </a:rPr>
              <a:t>biznesu</a:t>
            </a:r>
          </a:p>
          <a:p>
            <a:pPr lvl="1"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endParaRPr lang="pl-PL" sz="1900" dirty="0" smtClean="0">
              <a:solidFill>
                <a:schemeClr val="accent4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  <a:p>
            <a:pPr marL="0" indent="0" algn="just">
              <a:lnSpc>
                <a:spcPct val="124000"/>
              </a:lnSpc>
              <a:buNone/>
            </a:pP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Największym zainteresowaniem cieszyły się konkursy dotyczące:</a:t>
            </a:r>
          </a:p>
          <a:p>
            <a:pPr lvl="1"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rozwoju produktów i usług w MŚP - 176 wniosków, wnioskowana wartość dofinansowania: 152 118 235 zł, alokacja w wysokości </a:t>
            </a: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61 748 381 zł</a:t>
            </a:r>
            <a:endParaRPr lang="pl-PL" sz="1600" dirty="0" smtClean="0">
              <a:solidFill>
                <a:schemeClr val="accent4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  <a:p>
            <a:pPr lvl="1"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rewitalizacji – 233 wnioski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, wnioskowana wartość </a:t>
            </a: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dofinansowania: 143 729 242 zł, alokacja w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wysokości </a:t>
            </a: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66 550 640 zł</a:t>
            </a:r>
            <a:endParaRPr lang="pl-PL" sz="1600" dirty="0" smtClean="0">
              <a:solidFill>
                <a:schemeClr val="accent4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  <a:p>
            <a:pPr lvl="1"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termomodernizacji – 111 wniosków,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wnioskowana wartość </a:t>
            </a: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dofinansowania: </a:t>
            </a: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98 503 641 zł</a:t>
            </a: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, alokacja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w wysokości </a:t>
            </a: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72 928 652 zł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.</a:t>
            </a:r>
          </a:p>
          <a:p>
            <a:pPr lvl="1">
              <a:lnSpc>
                <a:spcPct val="124000"/>
              </a:lnSpc>
              <a:buFont typeface="Wingdings" panose="05000000000000000000" pitchFamily="2" charset="2"/>
              <a:buChar char="ü"/>
            </a:pPr>
            <a:endParaRPr lang="pl-PL" sz="1600" dirty="0" smtClean="0">
              <a:solidFill>
                <a:schemeClr val="accent4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  <a:p>
            <a:pPr marL="0" indent="0">
              <a:lnSpc>
                <a:spcPct val="124000"/>
              </a:lnSpc>
              <a:buNone/>
            </a:pPr>
            <a:endParaRPr lang="pl-PL" sz="1900" spc="130" dirty="0">
              <a:solidFill>
                <a:schemeClr val="accent4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  <a:p>
            <a:pPr marL="0" indent="0">
              <a:buNone/>
            </a:pPr>
            <a:endParaRPr lang="pl-PL" sz="1800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539552" y="1412776"/>
            <a:ext cx="698477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420"/>
            <a:ext cx="4464496" cy="628170"/>
          </a:xfrm>
          <a:prstGeom prst="rect">
            <a:avLst/>
          </a:prstGeom>
        </p:spPr>
      </p:pic>
      <p:sp>
        <p:nvSpPr>
          <p:cNvPr id="15" name="Symbol zastępczy zawartości 1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spc="13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Liczba projektów z obszaru Aglomeracji Wałbrzyskiej wybranych do </a:t>
            </a:r>
            <a:r>
              <a:rPr lang="pl-PL" sz="1800" b="1" spc="13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dofinansowania w perspektywach 2007-2013 i 2014-2020</a:t>
            </a:r>
            <a:endParaRPr lang="pl-PL" sz="1800" b="1" spc="130" dirty="0">
              <a:solidFill>
                <a:schemeClr val="accent1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  <a:p>
            <a:pPr marL="0" indent="0">
              <a:buNone/>
            </a:pPr>
            <a:endParaRPr lang="pl-PL" sz="1800" b="1" spc="130" dirty="0">
              <a:solidFill>
                <a:schemeClr val="accent1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539552" y="1772816"/>
            <a:ext cx="698477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478270"/>
              </p:ext>
            </p:extLst>
          </p:nvPr>
        </p:nvGraphicFramePr>
        <p:xfrm>
          <a:off x="1619672" y="1988840"/>
          <a:ext cx="56886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043608" y="6021288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latin typeface="Ubuntu" panose="020B0504030602030204" pitchFamily="34" charset="0"/>
              </a:rPr>
              <a:t>*W 2019 r. ogłoszone zostaną 2 nabory wniosków dla MŚP</a:t>
            </a:r>
            <a:endParaRPr lang="pl-PL" sz="105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420"/>
            <a:ext cx="4464496" cy="628170"/>
          </a:xfrm>
          <a:prstGeom prst="rect">
            <a:avLst/>
          </a:prstGeom>
        </p:spPr>
      </p:pic>
      <p:sp>
        <p:nvSpPr>
          <p:cNvPr id="15" name="Symbol zastępczy zawartości 1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spc="13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latin typeface="ubuntu" panose="020B0504030602030204" pitchFamily="34" charset="0"/>
              </a:rPr>
              <a:t>WSKAŹNIKI WYKONANIA CELÓW ZIT AW</a:t>
            </a:r>
            <a:endParaRPr lang="pl-PL" sz="1800" b="1" spc="130" dirty="0">
              <a:solidFill>
                <a:schemeClr val="accent1">
                  <a:lumMod val="50000"/>
                </a:schemeClr>
              </a:solidFill>
              <a:uFill>
                <a:solidFill>
                  <a:srgbClr val="C00000"/>
                </a:solidFill>
              </a:uFill>
              <a:latin typeface="ubuntu" panose="020B0504030602030204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539552" y="1484784"/>
            <a:ext cx="698477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457200" y="1557794"/>
            <a:ext cx="8229600" cy="1372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l-PL" sz="1400" dirty="0" smtClean="0">
                <a:latin typeface="Ubuntu" panose="020B0504030602030204" pitchFamily="34" charset="0"/>
              </a:rPr>
              <a:t>Zgodnie z zawartym Porozumieniem z dnia 12.06.2015 r. z  IZ RPO WD, ZIT AW zobowiązane są do osiągnięcia celów pośrednich i końcowych. Realizacja celów mierzona jest  za pomocą wskaźników określonych w w/w Porozumieniu.  </a:t>
            </a:r>
          </a:p>
          <a:p>
            <a:pPr algn="just">
              <a:lnSpc>
                <a:spcPct val="114000"/>
              </a:lnSpc>
            </a:pPr>
            <a:endParaRPr lang="pl-PL" sz="1400" dirty="0" smtClean="0">
              <a:latin typeface="Ubuntu" panose="020B0504030602030204" pitchFamily="34" charset="0"/>
            </a:endParaRPr>
          </a:p>
          <a:p>
            <a:pPr algn="just">
              <a:lnSpc>
                <a:spcPct val="114000"/>
              </a:lnSpc>
            </a:pPr>
            <a:endParaRPr lang="pl-PL" sz="500" dirty="0" smtClean="0">
              <a:latin typeface="Ubuntu" panose="020B0504030602030204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pl-PL" sz="1200" b="1" dirty="0" smtClean="0">
                <a:solidFill>
                  <a:schemeClr val="tx2">
                    <a:lumMod val="50000"/>
                  </a:schemeClr>
                </a:solidFill>
                <a:latin typeface="Ubuntu" panose="020B0504030602030204" pitchFamily="34" charset="0"/>
              </a:rPr>
              <a:t>WARTOŚCI WYBRANYCH WSKAŹNIKÓW:</a:t>
            </a:r>
            <a:endParaRPr lang="pl-PL" sz="1200" dirty="0">
              <a:latin typeface="Ubuntu" panose="020B0504030602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43225"/>
              </p:ext>
            </p:extLst>
          </p:nvPr>
        </p:nvGraphicFramePr>
        <p:xfrm>
          <a:off x="544828" y="2919466"/>
          <a:ext cx="8203636" cy="311976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43196"/>
                <a:gridCol w="864096"/>
                <a:gridCol w="864096"/>
                <a:gridCol w="1008112"/>
                <a:gridCol w="1224136"/>
              </a:tblGrid>
              <a:tr h="17331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Wskaźniki programowe RPO WD 2014-2020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Wskaźniki ZIT AW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60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Wartość pośrednia </a:t>
                      </a:r>
                      <a:endParaRPr lang="pl-PL" sz="900" b="1" u="none" strike="noStrike" dirty="0" smtClean="0">
                        <a:effectLst/>
                        <a:latin typeface="Ubuntu" panose="020B0504030602030204" pitchFamily="34" charset="0"/>
                      </a:endParaRPr>
                    </a:p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2018 </a:t>
                      </a:r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r.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Wartość docelowa 2023 r.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Wartość z umów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Wartość </a:t>
                      </a:r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osiągnięta od początku</a:t>
                      </a:r>
                      <a:r>
                        <a:rPr lang="pl-PL" sz="900" b="1" u="none" strike="noStrike" baseline="0" dirty="0" smtClean="0">
                          <a:effectLst/>
                          <a:latin typeface="Ubuntu" panose="020B0504030602030204" pitchFamily="34" charset="0"/>
                        </a:rPr>
                        <a:t> realizacji  projektu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2129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900" b="0" u="none" strike="noStrike" dirty="0">
                          <a:effectLst/>
                          <a:latin typeface="Ubuntu" panose="020B0504030602030204" pitchFamily="34" charset="0"/>
                        </a:rPr>
                        <a:t>Powierzchnia </a:t>
                      </a:r>
                      <a:r>
                        <a:rPr lang="pl-PL" sz="900" b="0" u="none" strike="noStrike" dirty="0" smtClean="0">
                          <a:effectLst/>
                          <a:latin typeface="Ubuntu" panose="020B0504030602030204" pitchFamily="34" charset="0"/>
                        </a:rPr>
                        <a:t>przygotowanych terenów inwestycyjnych (ha)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-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11,02 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5,72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5,81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900" b="0" u="none" strike="noStrike" dirty="0">
                          <a:effectLst/>
                          <a:latin typeface="Ubuntu" panose="020B0504030602030204" pitchFamily="34" charset="0"/>
                        </a:rPr>
                        <a:t>Wzrost zatrudnienia we wspieranych </a:t>
                      </a:r>
                      <a:r>
                        <a:rPr lang="pl-PL" sz="900" b="0" u="none" strike="noStrike" dirty="0" smtClean="0">
                          <a:effectLst/>
                          <a:latin typeface="Ubuntu" panose="020B0504030602030204" pitchFamily="34" charset="0"/>
                        </a:rPr>
                        <a:t>przedsiębiorstwach (EPC) 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-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28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99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68</a:t>
                      </a:r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900" b="0" u="none" strike="noStrike" dirty="0">
                          <a:effectLst/>
                          <a:latin typeface="Ubuntu" panose="020B0504030602030204" pitchFamily="34" charset="0"/>
                        </a:rPr>
                        <a:t>Liczba przedsiębiorstw </a:t>
                      </a:r>
                      <a:r>
                        <a:rPr lang="pl-PL" sz="900" b="0" u="none" strike="noStrike" dirty="0" smtClean="0">
                          <a:effectLst/>
                          <a:latin typeface="Ubuntu" panose="020B0504030602030204" pitchFamily="34" charset="0"/>
                        </a:rPr>
                        <a:t>objętych </a:t>
                      </a:r>
                      <a:r>
                        <a:rPr lang="pl-PL" sz="900" b="0" u="none" strike="noStrike" dirty="0">
                          <a:effectLst/>
                          <a:latin typeface="Ubuntu" panose="020B0504030602030204" pitchFamily="34" charset="0"/>
                        </a:rPr>
                        <a:t>wsparciem w celu wprowadzenia produktów nowych dla rynku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-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10</a:t>
                      </a:r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28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25</a:t>
                      </a:r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900" b="0" u="none" strike="noStrike" dirty="0">
                          <a:effectLst/>
                          <a:latin typeface="Ubuntu" panose="020B0504030602030204" pitchFamily="34" charset="0"/>
                        </a:rPr>
                        <a:t>Liczba przedsiębiorstw </a:t>
                      </a:r>
                      <a:r>
                        <a:rPr lang="pl-PL" sz="900" b="0" u="none" strike="noStrike" dirty="0" smtClean="0">
                          <a:effectLst/>
                          <a:latin typeface="Ubuntu" panose="020B0504030602030204" pitchFamily="34" charset="0"/>
                        </a:rPr>
                        <a:t>objętych </a:t>
                      </a:r>
                      <a:r>
                        <a:rPr lang="pl-PL" sz="900" b="0" u="none" strike="noStrike" dirty="0">
                          <a:effectLst/>
                          <a:latin typeface="Ubuntu" panose="020B0504030602030204" pitchFamily="34" charset="0"/>
                        </a:rPr>
                        <a:t>wsparciem w celu wprowadzenia produktów nowych dla firmy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-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20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48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40</a:t>
                      </a:r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900" b="0" u="none" strike="noStrike" dirty="0">
                          <a:effectLst/>
                          <a:latin typeface="Ubuntu" panose="020B0504030602030204" pitchFamily="34" charset="0"/>
                        </a:rPr>
                        <a:t>Powierzchnia użytkowa budynków poddanych </a:t>
                      </a:r>
                      <a:r>
                        <a:rPr lang="pl-PL" sz="900" b="0" u="none" strike="noStrike" dirty="0" smtClean="0">
                          <a:effectLst/>
                          <a:latin typeface="Ubuntu" panose="020B0504030602030204" pitchFamily="34" charset="0"/>
                        </a:rPr>
                        <a:t>termomodernizacji (m</a:t>
                      </a:r>
                      <a:r>
                        <a:rPr lang="pl-PL" sz="900" b="0" u="none" strike="noStrike" baseline="30000" dirty="0" smtClean="0">
                          <a:effectLst/>
                          <a:latin typeface="Ubuntu" panose="020B0504030602030204" pitchFamily="34" charset="0"/>
                        </a:rPr>
                        <a:t>2</a:t>
                      </a:r>
                      <a:r>
                        <a:rPr lang="pl-PL" sz="900" b="0" u="none" strike="noStrike" baseline="0" dirty="0" smtClean="0">
                          <a:effectLst/>
                          <a:latin typeface="Ubuntu" panose="020B0504030602030204" pitchFamily="34" charset="0"/>
                        </a:rPr>
                        <a:t>)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10 852</a:t>
                      </a:r>
                      <a:endParaRPr lang="pl-PL" sz="9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52 339 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164 366,86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68 242,04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900" b="0" u="none" strike="noStrike" dirty="0">
                          <a:effectLst/>
                          <a:latin typeface="Ubuntu" panose="020B0504030602030204" pitchFamily="34" charset="0"/>
                        </a:rPr>
                        <a:t>Liczba gospodarstw domowych z lepszą klasą zużycia energii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-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305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1 347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149</a:t>
                      </a:r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900" b="0" u="none" strike="noStrike" dirty="0">
                          <a:effectLst/>
                          <a:latin typeface="Ubuntu" panose="020B0504030602030204" pitchFamily="34" charset="0"/>
                        </a:rPr>
                        <a:t>Zmniejszenie rocznego </a:t>
                      </a:r>
                      <a:r>
                        <a:rPr lang="pl-PL" sz="900" b="0" u="none" strike="noStrike" dirty="0" smtClean="0">
                          <a:effectLst/>
                          <a:latin typeface="Ubuntu" panose="020B0504030602030204" pitchFamily="34" charset="0"/>
                        </a:rPr>
                        <a:t>zużycia </a:t>
                      </a:r>
                      <a:r>
                        <a:rPr lang="pl-PL" sz="900" b="0" u="none" strike="noStrike" dirty="0">
                          <a:effectLst/>
                          <a:latin typeface="Ubuntu" panose="020B0504030602030204" pitchFamily="34" charset="0"/>
                        </a:rPr>
                        <a:t>energii pierwotnej w budynkach </a:t>
                      </a:r>
                      <a:r>
                        <a:rPr lang="pl-PL" sz="900" b="0" u="none" strike="noStrike" dirty="0" smtClean="0">
                          <a:effectLst/>
                          <a:latin typeface="Ubuntu" panose="020B0504030602030204" pitchFamily="34" charset="0"/>
                        </a:rPr>
                        <a:t>publicznych (kWh/rok)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-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3 089 156 </a:t>
                      </a:r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26 694 661,70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3 381 635,66</a:t>
                      </a:r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900" b="0" u="none" strike="noStrike" dirty="0">
                          <a:effectLst/>
                          <a:latin typeface="Ubuntu" panose="020B0504030602030204" pitchFamily="34" charset="0"/>
                        </a:rPr>
                        <a:t>Szacowany roczny spadek emisji </a:t>
                      </a:r>
                      <a:r>
                        <a:rPr lang="pl-PL" sz="900" b="0" u="none" strike="noStrike" dirty="0" smtClean="0">
                          <a:effectLst/>
                          <a:latin typeface="Ubuntu" panose="020B0504030602030204" pitchFamily="34" charset="0"/>
                        </a:rPr>
                        <a:t>gazów </a:t>
                      </a:r>
                      <a:r>
                        <a:rPr lang="pl-PL" sz="900" b="0" u="none" strike="noStrike" dirty="0">
                          <a:effectLst/>
                          <a:latin typeface="Ubuntu" panose="020B0504030602030204" pitchFamily="34" charset="0"/>
                        </a:rPr>
                        <a:t>cieplarnianych </a:t>
                      </a:r>
                      <a:r>
                        <a:rPr lang="pl-PL" sz="900" b="0" u="none" strike="noStrike" dirty="0" smtClean="0">
                          <a:effectLst/>
                          <a:latin typeface="Ubuntu" panose="020B0504030602030204" pitchFamily="34" charset="0"/>
                        </a:rPr>
                        <a:t> (tony równoważnika CO</a:t>
                      </a:r>
                      <a:r>
                        <a:rPr lang="pl-PL" sz="900" b="0" u="none" strike="noStrike" baseline="-25000" dirty="0" smtClean="0">
                          <a:effectLst/>
                          <a:latin typeface="Ubuntu" panose="020B0504030602030204" pitchFamily="34" charset="0"/>
                        </a:rPr>
                        <a:t>2</a:t>
                      </a:r>
                      <a:r>
                        <a:rPr lang="pl-PL" sz="900" b="0" u="none" strike="noStrike" dirty="0" smtClean="0">
                          <a:effectLst/>
                          <a:latin typeface="Ubuntu" panose="020B0504030602030204" pitchFamily="34" charset="0"/>
                        </a:rPr>
                        <a:t>)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-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1 303,4 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10 934,68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580,76</a:t>
                      </a:r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900" b="0" u="none" strike="noStrike" dirty="0">
                          <a:effectLst/>
                          <a:latin typeface="Ubuntu" panose="020B0504030602030204" pitchFamily="34" charset="0"/>
                        </a:rPr>
                        <a:t>Liczba wspartych obiektów infrastruktury zlokalizowanych na rewitalizowanych obszarach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6</a:t>
                      </a:r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27</a:t>
                      </a:r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200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9</a:t>
                      </a:r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900" b="0" u="none" strike="noStrike" dirty="0">
                          <a:effectLst/>
                          <a:latin typeface="Ubuntu" panose="020B0504030602030204" pitchFamily="34" charset="0"/>
                        </a:rPr>
                        <a:t>Liczba wspartych budynków mieszkalnych zlokalizowanych na rewitalizowanych obszarach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-</a:t>
                      </a:r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21</a:t>
                      </a:r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186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u="none" strike="noStrike" dirty="0" smtClean="0">
                          <a:effectLst/>
                          <a:latin typeface="Ubuntu" panose="020B0504030602030204" pitchFamily="34" charset="0"/>
                        </a:rPr>
                        <a:t>9</a:t>
                      </a:r>
                      <a:r>
                        <a:rPr lang="pl-PL" sz="900" b="1" u="none" strike="noStrike" dirty="0">
                          <a:effectLst/>
                          <a:latin typeface="Ubuntu" panose="020B050403060203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457200" y="6309320"/>
            <a:ext cx="8080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dirty="0" smtClean="0">
                <a:latin typeface="Ubuntu" panose="020B0504030602030204" pitchFamily="34" charset="0"/>
              </a:rPr>
              <a:t>Zadania z zakresu termomodernizacji realizowane są w ramach rewitalizacji budynków (do 49% kosztów kwalifikowalnych)</a:t>
            </a:r>
            <a:endParaRPr lang="pl-PL" sz="11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6520</TotalTime>
  <Words>1214</Words>
  <Application>Microsoft Office PowerPoint</Application>
  <PresentationFormat>Pokaz na ekranie (4:3)</PresentationFormat>
  <Paragraphs>210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Gabriola</vt:lpstr>
      <vt:lpstr>Ubuntu</vt:lpstr>
      <vt:lpstr>Ubuntu</vt:lpstr>
      <vt:lpstr>Wingdings</vt:lpstr>
      <vt:lpstr>Motyw pakietu Office</vt:lpstr>
      <vt:lpstr>REALIZACJA ZINTEGROWANYCH INWESTYCJI TERYTORIALNYCH  AGLOMERACJI WAŁBRZYSKIEJ  przez Instytucję Pośredniczącą Aglomeracji Wałbrzyskiej  Wałbrzych, 14 marca 2019 r.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Dagmara Truszkowska</cp:lastModifiedBy>
  <cp:revision>737</cp:revision>
  <cp:lastPrinted>2019-03-12T08:12:41Z</cp:lastPrinted>
  <dcterms:created xsi:type="dcterms:W3CDTF">2015-04-22T07:48:15Z</dcterms:created>
  <dcterms:modified xsi:type="dcterms:W3CDTF">2019-03-12T15:02:12Z</dcterms:modified>
</cp:coreProperties>
</file>