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82" r:id="rId5"/>
    <p:sldId id="307" r:id="rId6"/>
    <p:sldId id="272" r:id="rId7"/>
    <p:sldId id="298" r:id="rId8"/>
    <p:sldId id="299" r:id="rId9"/>
    <p:sldId id="301" r:id="rId10"/>
    <p:sldId id="302" r:id="rId11"/>
    <p:sldId id="273" r:id="rId12"/>
    <p:sldId id="293" r:id="rId13"/>
    <p:sldId id="286" r:id="rId14"/>
    <p:sldId id="287" r:id="rId15"/>
    <p:sldId id="288" r:id="rId16"/>
    <p:sldId id="291" r:id="rId17"/>
    <p:sldId id="289" r:id="rId18"/>
    <p:sldId id="290" r:id="rId19"/>
    <p:sldId id="304" r:id="rId20"/>
    <p:sldId id="303" r:id="rId21"/>
  </p:sldIdLst>
  <p:sldSz cx="12192000" cy="6858000"/>
  <p:notesSz cx="6669088" cy="9753600"/>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3072"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A63"/>
    <a:srgbClr val="333333"/>
    <a:srgbClr val="B9B9B9"/>
    <a:srgbClr val="0F5494"/>
    <a:srgbClr val="3166CF"/>
    <a:srgbClr val="2D5EC1"/>
    <a:srgbClr val="FFD624"/>
    <a:srgbClr val="3E6FD2"/>
    <a:srgbClr val="BDD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67326" autoAdjust="0"/>
  </p:normalViewPr>
  <p:slideViewPr>
    <p:cSldViewPr>
      <p:cViewPr varScale="1">
        <p:scale>
          <a:sx n="117" d="100"/>
          <a:sy n="117" d="100"/>
        </p:scale>
        <p:origin x="-121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890665" cy="488226"/>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776866" y="0"/>
            <a:ext cx="2890665" cy="488226"/>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263815"/>
            <a:ext cx="2890665" cy="488225"/>
          </a:xfrm>
          <a:prstGeom prst="rect">
            <a:avLst/>
          </a:prstGeom>
          <a:noFill/>
          <a:ln w="9525">
            <a:noFill/>
            <a:miter lim="800000"/>
            <a:headEnd/>
            <a:tailEnd/>
          </a:ln>
          <a:effectLst/>
        </p:spPr>
        <p:txBody>
          <a:bodyPr vert="horz" wrap="square" lIns="89782" tIns="44891" rIns="89782" bIns="44891"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776866" y="9263815"/>
            <a:ext cx="2890665" cy="488225"/>
          </a:xfrm>
          <a:prstGeom prst="rect">
            <a:avLst/>
          </a:prstGeom>
          <a:noFill/>
          <a:ln w="9525">
            <a:noFill/>
            <a:miter lim="800000"/>
            <a:headEnd/>
            <a:tailEnd/>
          </a:ln>
          <a:effectLst/>
        </p:spPr>
        <p:txBody>
          <a:bodyPr vert="horz" wrap="square" lIns="89782" tIns="44891" rIns="89782" bIns="44891"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90665" cy="488226"/>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776866" y="0"/>
            <a:ext cx="2890665" cy="488226"/>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84138" y="731838"/>
            <a:ext cx="6502400" cy="36576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66598" y="4632688"/>
            <a:ext cx="5335893" cy="4389353"/>
          </a:xfrm>
          <a:prstGeom prst="rect">
            <a:avLst/>
          </a:prstGeom>
          <a:noFill/>
          <a:ln w="9525">
            <a:noFill/>
            <a:miter lim="800000"/>
            <a:headEnd/>
            <a:tailEnd/>
          </a:ln>
          <a:effectLst/>
        </p:spPr>
        <p:txBody>
          <a:bodyPr vert="horz" wrap="square" lIns="89782" tIns="44891" rIns="89782" bIns="4489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263815"/>
            <a:ext cx="2890665" cy="488225"/>
          </a:xfrm>
          <a:prstGeom prst="rect">
            <a:avLst/>
          </a:prstGeom>
          <a:noFill/>
          <a:ln w="9525">
            <a:noFill/>
            <a:miter lim="800000"/>
            <a:headEnd/>
            <a:tailEnd/>
          </a:ln>
          <a:effectLst/>
        </p:spPr>
        <p:txBody>
          <a:bodyPr vert="horz" wrap="square" lIns="89782" tIns="44891" rIns="89782" bIns="44891"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776866" y="9263815"/>
            <a:ext cx="2890665" cy="488225"/>
          </a:xfrm>
          <a:prstGeom prst="rect">
            <a:avLst/>
          </a:prstGeom>
          <a:noFill/>
          <a:ln w="9525">
            <a:noFill/>
            <a:miter lim="800000"/>
            <a:headEnd/>
            <a:tailEnd/>
          </a:ln>
          <a:effectLst/>
        </p:spPr>
        <p:txBody>
          <a:bodyPr vert="horz" wrap="square" lIns="89782" tIns="44891" rIns="89782" bIns="44891"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a:t>
            </a:fld>
            <a:endParaRPr lang="en-GB"/>
          </a:p>
        </p:txBody>
      </p:sp>
    </p:spTree>
    <p:extLst>
      <p:ext uri="{BB962C8B-B14F-4D97-AF65-F5344CB8AC3E}">
        <p14:creationId xmlns:p14="http://schemas.microsoft.com/office/powerpoint/2010/main" val="46988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buFont typeface="Arial" panose="020B0604020202020204" pitchFamily="34" charset="0"/>
              <a:buNone/>
            </a:pPr>
            <a:r>
              <a:rPr lang="en-GB" sz="1200" i="1" u="none" strike="noStrike" kern="1200" dirty="0" smtClean="0">
                <a:solidFill>
                  <a:schemeClr val="tx1"/>
                </a:solidFill>
                <a:effectLst>
                  <a:outerShdw sx="0" sy="0">
                    <a:srgbClr val="000000"/>
                  </a:outerShdw>
                </a:effectLst>
                <a:latin typeface="Arial" charset="0"/>
                <a:ea typeface="+mn-ea"/>
                <a:cs typeface="+mn-cs"/>
              </a:rPr>
              <a:t>PO2 continues</a:t>
            </a:r>
            <a:r>
              <a:rPr lang="en-GB" sz="1200" i="1" u="none" strike="noStrike" kern="1200" baseline="0" dirty="0" smtClean="0">
                <a:solidFill>
                  <a:schemeClr val="tx1"/>
                </a:solidFill>
                <a:effectLst>
                  <a:outerShdw sx="0" sy="0">
                    <a:srgbClr val="000000"/>
                  </a:outerShdw>
                </a:effectLst>
                <a:latin typeface="Arial" charset="0"/>
                <a:ea typeface="+mn-ea"/>
                <a:cs typeface="+mn-cs"/>
              </a:rPr>
              <a:t> on the next slide…</a:t>
            </a:r>
          </a:p>
          <a:p>
            <a:pPr marL="0" lvl="0" indent="0" fontAlgn="base">
              <a:buFont typeface="Arial" panose="020B0604020202020204" pitchFamily="34" charset="0"/>
              <a:buNone/>
            </a:pPr>
            <a:endParaRPr lang="en-GB" sz="1200" u="none" strike="noStrike" kern="1200" baseline="0" dirty="0" smtClean="0">
              <a:solidFill>
                <a:schemeClr val="tx1"/>
              </a:solidFill>
              <a:effectLst>
                <a:outerShdw sx="0" sy="0">
                  <a:srgbClr val="000000"/>
                </a:outerShdw>
              </a:effectLst>
              <a:latin typeface="Arial" charset="0"/>
              <a:ea typeface="+mn-ea"/>
              <a:cs typeface="+mn-cs"/>
            </a:endParaRPr>
          </a:p>
          <a:p>
            <a:pPr marL="171450" lvl="0" indent="-171450" fontAlgn="base">
              <a:buFont typeface="Arial" panose="020B0604020202020204" pitchFamily="34" charset="0"/>
              <a:buChar char="•"/>
            </a:pPr>
            <a:r>
              <a:rPr lang="en-GB" sz="1200" u="none" strike="noStrike" kern="1200" dirty="0" smtClean="0">
                <a:solidFill>
                  <a:schemeClr val="tx1"/>
                </a:solidFill>
                <a:effectLst>
                  <a:outerShdw sx="0" sy="0">
                    <a:srgbClr val="000000"/>
                  </a:outerShdw>
                </a:effectLst>
                <a:latin typeface="Arial" charset="0"/>
                <a:ea typeface="+mn-ea"/>
                <a:cs typeface="+mn-cs"/>
              </a:rPr>
              <a:t>Given the scale of the challenges and accompanied financial needs (this is around EUR 40 bn  for energy efficiency in single family houses and EUR 6.1 bn for wastewater), investments related to climate change, environmental protection, low carbon economy and management of natural resources will be continued in the post 2020 period; </a:t>
            </a:r>
          </a:p>
          <a:p>
            <a:pPr marL="171450" indent="-171450">
              <a:buFont typeface="Arial" panose="020B0604020202020204" pitchFamily="34" charset="0"/>
              <a:buChar char="•"/>
            </a:pPr>
            <a:r>
              <a:rPr lang="en-GB" sz="1200" kern="1200" dirty="0" smtClean="0">
                <a:solidFill>
                  <a:schemeClr val="tx1"/>
                </a:solidFill>
                <a:effectLst/>
                <a:latin typeface="Arial" charset="0"/>
                <a:ea typeface="+mn-ea"/>
                <a:cs typeface="+mn-cs"/>
              </a:rPr>
              <a:t>Support to energy efficiency in buildings, especially in single family buildings, (including related infrastructure), shall constitute a large portion of the allocation in PO 2, followed by electricity generation</a:t>
            </a:r>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10</a:t>
            </a:fld>
            <a:endParaRPr lang="en-GB"/>
          </a:p>
        </p:txBody>
      </p:sp>
    </p:spTree>
    <p:extLst>
      <p:ext uri="{BB962C8B-B14F-4D97-AF65-F5344CB8AC3E}">
        <p14:creationId xmlns:p14="http://schemas.microsoft.com/office/powerpoint/2010/main" val="9424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11</a:t>
            </a:fld>
            <a:endParaRPr lang="en-GB"/>
          </a:p>
        </p:txBody>
      </p:sp>
    </p:spTree>
    <p:extLst>
      <p:ext uri="{BB962C8B-B14F-4D97-AF65-F5344CB8AC3E}">
        <p14:creationId xmlns:p14="http://schemas.microsoft.com/office/powerpoint/2010/main" val="301340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340" indent="-168340">
              <a:buFont typeface="Arial" panose="020B0604020202020204" pitchFamily="34" charset="0"/>
              <a:buChar char="•"/>
            </a:pPr>
            <a:r>
              <a:rPr lang="en-GB" dirty="0"/>
              <a:t>Completion of the core and comprehensive rail and road TEN-T networks by 2030 is a priority. </a:t>
            </a:r>
          </a:p>
          <a:p>
            <a:pPr marL="168340" indent="-168340">
              <a:buFont typeface="Arial" panose="020B0604020202020204" pitchFamily="34" charset="0"/>
              <a:buChar char="•"/>
            </a:pPr>
            <a:endParaRPr lang="en-GB" dirty="0"/>
          </a:p>
          <a:p>
            <a:pPr marL="168340" indent="-168340">
              <a:buFont typeface="Arial" panose="020B0604020202020204" pitchFamily="34" charset="0"/>
              <a:buChar char="•"/>
            </a:pPr>
            <a:r>
              <a:rPr lang="en-US" dirty="0"/>
              <a:t>Connectivity is a key determinant of regional growth prospects. Investments in public transport are needed for better access to public services and employment, thus improving  the economic potential of rural areas and alleviating regional disparities. </a:t>
            </a:r>
          </a:p>
          <a:p>
            <a:pPr marL="168340" indent="-168340">
              <a:buFont typeface="Arial" panose="020B0604020202020204" pitchFamily="34" charset="0"/>
              <a:buChar char="•"/>
            </a:pPr>
            <a:endParaRPr lang="en-GB" dirty="0"/>
          </a:p>
          <a:p>
            <a:pPr marL="168340" indent="-168340">
              <a:buFont typeface="Arial" panose="020B0604020202020204" pitchFamily="34" charset="0"/>
              <a:buChar char="•"/>
            </a:pPr>
            <a:r>
              <a:rPr lang="en-GB" dirty="0"/>
              <a:t>Developing it in the market-failure areas will be essential for making such places more attractive, especially for business. This will also contribute to the achievement of the strategic Gigabit Society targets for 2025</a:t>
            </a:r>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12</a:t>
            </a:fld>
            <a:endParaRPr lang="en-GB"/>
          </a:p>
        </p:txBody>
      </p:sp>
    </p:spTree>
    <p:extLst>
      <p:ext uri="{BB962C8B-B14F-4D97-AF65-F5344CB8AC3E}">
        <p14:creationId xmlns:p14="http://schemas.microsoft.com/office/powerpoint/2010/main" val="1623681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i="1" dirty="0" smtClean="0"/>
              <a:t>(PO4 continues</a:t>
            </a:r>
            <a:r>
              <a:rPr lang="en-US" i="1" baseline="0" dirty="0" smtClean="0"/>
              <a:t> on the next slide….)</a:t>
            </a:r>
          </a:p>
          <a:p>
            <a:pPr marL="0" indent="0">
              <a:buFont typeface="Arial" panose="020B0604020202020204" pitchFamily="34" charset="0"/>
              <a:buNone/>
            </a:pPr>
            <a:endParaRPr lang="en-US" i="1" baseline="0" dirty="0" smtClean="0"/>
          </a:p>
          <a:p>
            <a:pPr marL="0" indent="0">
              <a:buFont typeface="Arial" panose="020B0604020202020204" pitchFamily="34" charset="0"/>
              <a:buNone/>
            </a:pPr>
            <a:r>
              <a:rPr lang="en-US" dirty="0" smtClean="0"/>
              <a:t>High </a:t>
            </a:r>
            <a:r>
              <a:rPr lang="en-US" dirty="0"/>
              <a:t>priority investment needs have been identified to improve access to employment, </a:t>
            </a:r>
            <a:r>
              <a:rPr lang="en-US" b="1" dirty="0"/>
              <a:t>in particular of long-term unemployed, and of inactive people</a:t>
            </a:r>
            <a:r>
              <a:rPr lang="en-US" dirty="0"/>
              <a:t>, enhance women’s labour market participation, as well as to modernise labour market institutions, to promote upskilling and reskilling opportunities, including for migrant worker and to better anticipate change.</a:t>
            </a:r>
          </a:p>
          <a:p>
            <a:pPr marL="168340" indent="-168340">
              <a:buFont typeface="Arial" panose="020B0604020202020204" pitchFamily="34" charset="0"/>
              <a:buChar char="•"/>
            </a:pPr>
            <a:r>
              <a:rPr lang="en-US" dirty="0"/>
              <a:t>High priority investment needs have therefore been identified to promote </a:t>
            </a:r>
            <a:r>
              <a:rPr lang="en-US" b="1" dirty="0"/>
              <a:t>equal access </a:t>
            </a:r>
            <a:r>
              <a:rPr lang="en-US" dirty="0"/>
              <a:t>to and improve the </a:t>
            </a:r>
            <a:r>
              <a:rPr lang="en-US" b="1" dirty="0"/>
              <a:t>quality, effectiveness and </a:t>
            </a:r>
            <a:r>
              <a:rPr lang="en-US" b="1" dirty="0" err="1"/>
              <a:t>labour</a:t>
            </a:r>
            <a:r>
              <a:rPr lang="en-US" b="1" dirty="0"/>
              <a:t> market relevance </a:t>
            </a:r>
            <a:r>
              <a:rPr lang="en-US" dirty="0"/>
              <a:t>of education and training at all levels.</a:t>
            </a:r>
          </a:p>
          <a:p>
            <a:pPr marL="168340" indent="-168340">
              <a:buFont typeface="Arial" panose="020B0604020202020204" pitchFamily="34" charset="0"/>
              <a:buChar char="•"/>
            </a:pPr>
            <a:r>
              <a:rPr lang="en-US" dirty="0"/>
              <a:t>Priority investment needs have been identified to foster </a:t>
            </a:r>
            <a:r>
              <a:rPr lang="en-US" b="1" dirty="0"/>
              <a:t>active inclusion</a:t>
            </a:r>
            <a:r>
              <a:rPr lang="en-US" dirty="0"/>
              <a:t>, to address material deprivation, to promote socio-economic integration of third country nationals.</a:t>
            </a:r>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13</a:t>
            </a:fld>
            <a:endParaRPr lang="en-GB"/>
          </a:p>
        </p:txBody>
      </p:sp>
    </p:spTree>
    <p:extLst>
      <p:ext uri="{BB962C8B-B14F-4D97-AF65-F5344CB8AC3E}">
        <p14:creationId xmlns:p14="http://schemas.microsoft.com/office/powerpoint/2010/main" val="1942915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High priority investment needs have been identified to promote transition to community – based services and for active and healthy ageing.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In terms of health investments, they are to aim at stronger primary care, more health promotion as well as coordination of healthcare , social care and long-term care systems.</a:t>
            </a:r>
            <a:endParaRPr lang="en-GB" dirty="0" smtClean="0"/>
          </a:p>
          <a:p>
            <a:endParaRPr lang="fr-BE" dirty="0" smtClean="0"/>
          </a:p>
          <a:p>
            <a:endParaRPr lang="en-GB" dirty="0" smtClean="0"/>
          </a:p>
          <a:p>
            <a:r>
              <a:rPr lang="en-GB" b="1" dirty="0" smtClean="0"/>
              <a:t>It </a:t>
            </a:r>
            <a:r>
              <a:rPr lang="en-GB" b="1" dirty="0"/>
              <a:t>will be of key importance to ensure synergies between the ERDF and EFS+ investments so as to maximise their impact and efficiency.</a:t>
            </a:r>
            <a:endParaRPr lang="en-US" b="1"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14</a:t>
            </a:fld>
            <a:endParaRPr lang="en-GB"/>
          </a:p>
        </p:txBody>
      </p:sp>
    </p:spTree>
    <p:extLst>
      <p:ext uri="{BB962C8B-B14F-4D97-AF65-F5344CB8AC3E}">
        <p14:creationId xmlns:p14="http://schemas.microsoft.com/office/powerpoint/2010/main" val="2776854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For 2021-2027, the COM proposed </a:t>
            </a:r>
            <a:r>
              <a:rPr lang="en-US" sz="1200" b="1" kern="1200" dirty="0" smtClean="0">
                <a:solidFill>
                  <a:schemeClr val="tx1"/>
                </a:solidFill>
                <a:effectLst/>
                <a:latin typeface="Arial" charset="0"/>
                <a:ea typeface="+mn-ea"/>
                <a:cs typeface="+mn-cs"/>
              </a:rPr>
              <a:t>a new Policy Objective 5 ‘Europe closer to citizens’ </a:t>
            </a:r>
            <a:r>
              <a:rPr lang="en-US" sz="1200" kern="1200" dirty="0" smtClean="0">
                <a:solidFill>
                  <a:schemeClr val="tx1"/>
                </a:solidFill>
                <a:effectLst/>
                <a:latin typeface="Arial" charset="0"/>
                <a:ea typeface="+mn-ea"/>
                <a:cs typeface="+mn-cs"/>
              </a:rPr>
              <a:t>as a visible commitment for integrated territorial and urban development and to further underline the distinctive territorial and urban dimension of Cohesion Policy;</a:t>
            </a:r>
            <a:endParaRPr lang="en-GB" sz="12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We want the </a:t>
            </a:r>
            <a:r>
              <a:rPr lang="en-US" sz="1200" b="1" kern="1200" dirty="0" smtClean="0">
                <a:solidFill>
                  <a:schemeClr val="tx1"/>
                </a:solidFill>
                <a:effectLst/>
                <a:latin typeface="Arial" charset="0"/>
                <a:ea typeface="+mn-ea"/>
                <a:cs typeface="+mn-cs"/>
              </a:rPr>
              <a:t>relevant urban, local and regional authorities and stakeholders to be fully involved and participate in the whole collaborative decision-making process from programming to implementation and monitoring </a:t>
            </a:r>
            <a:r>
              <a:rPr lang="en-US" sz="1200" kern="1200" dirty="0" smtClean="0">
                <a:solidFill>
                  <a:schemeClr val="tx1"/>
                </a:solidFill>
                <a:effectLst/>
                <a:latin typeface="Arial" charset="0"/>
                <a:ea typeface="+mn-ea"/>
                <a:cs typeface="+mn-cs"/>
              </a:rPr>
              <a:t>without unnecessary complication and burden. Subsidiarity needs to be taken into account, thus programming should be at that level which is the closest to the challenge;</a:t>
            </a:r>
            <a:endParaRPr lang="en-GB" sz="12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This new policy objective, together with the streamlined territorial instruments such as Integrated Territorial Investments (ITIs) and Community-led Local Development (CLLD) as well as other territorial tools - aims to </a:t>
            </a:r>
            <a:r>
              <a:rPr lang="en-US" sz="1200" b="1" kern="1200" dirty="0" smtClean="0">
                <a:solidFill>
                  <a:schemeClr val="tx1"/>
                </a:solidFill>
                <a:effectLst/>
                <a:latin typeface="Arial" charset="0"/>
                <a:ea typeface="+mn-ea"/>
                <a:cs typeface="+mn-cs"/>
              </a:rPr>
              <a:t>build on the place-based and bottom approach, and provide a flexible framework for Member States and regions to support an integrated approach to territorial development</a:t>
            </a:r>
            <a:r>
              <a:rPr lang="en-US" sz="1200" kern="1200" dirty="0" smtClean="0">
                <a:solidFill>
                  <a:schemeClr val="tx1"/>
                </a:solidFill>
                <a:effectLst/>
                <a:latin typeface="Arial" charset="0"/>
                <a:ea typeface="+mn-ea"/>
                <a:cs typeface="+mn-cs"/>
              </a:rPr>
              <a:t>;</a:t>
            </a:r>
            <a:endParaRPr lang="en-GB" sz="12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There are </a:t>
            </a:r>
            <a:r>
              <a:rPr lang="en-US" sz="1200" b="1" kern="1200" dirty="0" smtClean="0">
                <a:solidFill>
                  <a:schemeClr val="tx1"/>
                </a:solidFill>
                <a:effectLst/>
                <a:latin typeface="Arial" charset="0"/>
                <a:ea typeface="+mn-ea"/>
                <a:cs typeface="+mn-cs"/>
              </a:rPr>
              <a:t>two minimum requirements for integrated territorial development</a:t>
            </a:r>
            <a:r>
              <a:rPr lang="en-US" sz="1200" kern="1200" dirty="0" smtClean="0">
                <a:solidFill>
                  <a:schemeClr val="tx1"/>
                </a:solidFill>
                <a:effectLst/>
                <a:latin typeface="Arial" charset="0"/>
                <a:ea typeface="+mn-ea"/>
                <a:cs typeface="+mn-cs"/>
              </a:rPr>
              <a:t>: (1) investments must be based on integrated territorial strategies drawn up under the responsibility of the relevant territorial authorities or bodies (to further improve coherence in interventions and strategic planning), and (2) relevant territorial authorities or bodies must be involved in project selection to improve ownership;  </a:t>
            </a:r>
            <a:endParaRPr lang="en-GB" sz="12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US" sz="1200" b="1" kern="1200" dirty="0" smtClean="0">
                <a:solidFill>
                  <a:schemeClr val="tx1"/>
                </a:solidFill>
                <a:effectLst/>
                <a:latin typeface="Arial" charset="0"/>
                <a:ea typeface="+mn-ea"/>
                <a:cs typeface="+mn-cs"/>
              </a:rPr>
              <a:t>In the case of Poland, the future ITIs should draw at build up capacities and on the good experience of this period</a:t>
            </a:r>
            <a:r>
              <a:rPr lang="en-US" sz="1200" kern="1200" dirty="0" smtClean="0">
                <a:solidFill>
                  <a:schemeClr val="tx1"/>
                </a:solidFill>
                <a:effectLst/>
                <a:latin typeface="Arial" charset="0"/>
                <a:ea typeface="+mn-ea"/>
                <a:cs typeface="+mn-cs"/>
              </a:rPr>
              <a:t>. They should not only aim at investments but also at planning and coordination of public services in a functional area across different municipalities and levels of governance; </a:t>
            </a:r>
            <a:endParaRPr lang="en-GB" sz="12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US" sz="1200" b="1" kern="1200" dirty="0" smtClean="0">
                <a:solidFill>
                  <a:schemeClr val="tx1"/>
                </a:solidFill>
                <a:effectLst/>
                <a:latin typeface="Arial" charset="0"/>
                <a:ea typeface="+mn-ea"/>
                <a:cs typeface="+mn-cs"/>
              </a:rPr>
              <a:t>There is no need to draft completely new strategies. </a:t>
            </a:r>
            <a:r>
              <a:rPr lang="en-US" sz="1200" kern="1200" dirty="0" smtClean="0">
                <a:solidFill>
                  <a:schemeClr val="tx1"/>
                </a:solidFill>
                <a:effectLst/>
                <a:latin typeface="Arial" charset="0"/>
                <a:ea typeface="+mn-ea"/>
                <a:cs typeface="+mn-cs"/>
              </a:rPr>
              <a:t>However, revisions and updates of the existing strategies and the multi-level institutional arrangements between national, regional and local authorities must start early in advance to ensure the timely start of implementation. </a:t>
            </a:r>
            <a:endParaRPr lang="en-GB" sz="1200" kern="1200" dirty="0" smtClean="0">
              <a:solidFill>
                <a:schemeClr val="tx1"/>
              </a:solidFill>
              <a:effectLst/>
              <a:latin typeface="Arial" charset="0"/>
              <a:ea typeface="+mn-ea"/>
              <a:cs typeface="+mn-cs"/>
            </a:endParaRPr>
          </a:p>
          <a:p>
            <a:endParaRPr lang="en-US" dirty="0" smtClean="0"/>
          </a:p>
          <a:p>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15</a:t>
            </a:fld>
            <a:endParaRPr lang="en-GB"/>
          </a:p>
        </p:txBody>
      </p:sp>
    </p:spTree>
    <p:extLst>
      <p:ext uri="{BB962C8B-B14F-4D97-AF65-F5344CB8AC3E}">
        <p14:creationId xmlns:p14="http://schemas.microsoft.com/office/powerpoint/2010/main" val="131043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16</a:t>
            </a:fld>
            <a:endParaRPr lang="en-GB"/>
          </a:p>
        </p:txBody>
      </p:sp>
    </p:spTree>
    <p:extLst>
      <p:ext uri="{BB962C8B-B14F-4D97-AF65-F5344CB8AC3E}">
        <p14:creationId xmlns:p14="http://schemas.microsoft.com/office/powerpoint/2010/main" val="485410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85643" fontAlgn="auto">
              <a:spcBef>
                <a:spcPts val="300"/>
              </a:spcBef>
              <a:spcAft>
                <a:spcPts val="600"/>
              </a:spcAft>
              <a:buClr>
                <a:srgbClr val="20AA63"/>
              </a:buClr>
            </a:pPr>
            <a:r>
              <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The Commission can close its intervention here or after the MS’s response at the very end of the meeting.</a:t>
            </a:r>
          </a:p>
          <a:p>
            <a:pPr defTabSz="685643" fontAlgn="auto">
              <a:spcBef>
                <a:spcPts val="300"/>
              </a:spcBef>
              <a:spcAft>
                <a:spcPts val="600"/>
              </a:spcAft>
              <a:buClr>
                <a:srgbClr val="20AA63"/>
              </a:buClr>
            </a:pPr>
            <a:endPar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defTabSz="685643" fontAlgn="auto">
              <a:spcBef>
                <a:spcPts val="300"/>
              </a:spcBef>
              <a:spcAft>
                <a:spcPts val="600"/>
              </a:spcAft>
              <a:buClr>
                <a:srgbClr val="20AA63"/>
              </a:buClr>
            </a:pPr>
            <a:r>
              <a:rPr lang="et-EE" b="1" dirty="0" err="1" smtClean="0"/>
              <a:t>The</a:t>
            </a:r>
            <a:r>
              <a:rPr lang="et-EE" b="1" dirty="0" smtClean="0"/>
              <a:t> </a:t>
            </a:r>
            <a:r>
              <a:rPr lang="et-EE" b="1" dirty="0" err="1" smtClean="0"/>
              <a:t>launch</a:t>
            </a:r>
            <a:r>
              <a:rPr lang="et-EE" b="1" dirty="0" smtClean="0"/>
              <a:t> </a:t>
            </a:r>
            <a:r>
              <a:rPr lang="et-EE" b="1" dirty="0" err="1" smtClean="0"/>
              <a:t>event</a:t>
            </a:r>
            <a:r>
              <a:rPr lang="et-EE" b="1" dirty="0" smtClean="0"/>
              <a:t> </a:t>
            </a:r>
            <a:r>
              <a:rPr lang="en-GB" b="1" dirty="0" smtClean="0"/>
              <a:t>for the 2014-20 period </a:t>
            </a:r>
            <a:r>
              <a:rPr lang="et-EE" b="1" dirty="0" err="1" smtClean="0"/>
              <a:t>was</a:t>
            </a:r>
            <a:r>
              <a:rPr lang="et-EE" b="1" dirty="0" smtClean="0"/>
              <a:t> </a:t>
            </a:r>
            <a:r>
              <a:rPr lang="et-EE" b="1" dirty="0" err="1" smtClean="0"/>
              <a:t>held</a:t>
            </a:r>
            <a:r>
              <a:rPr lang="et-EE" b="1" dirty="0" smtClean="0"/>
              <a:t> in </a:t>
            </a:r>
            <a:r>
              <a:rPr lang="et-EE" b="1" dirty="0" err="1" smtClean="0"/>
              <a:t>late</a:t>
            </a:r>
            <a:r>
              <a:rPr lang="et-EE" b="1" dirty="0" smtClean="0"/>
              <a:t> 2012, </a:t>
            </a:r>
            <a:r>
              <a:rPr lang="et-EE" b="1" dirty="0" err="1" smtClean="0"/>
              <a:t>the</a:t>
            </a:r>
            <a:r>
              <a:rPr lang="et-EE" b="1" dirty="0" smtClean="0"/>
              <a:t> PA </a:t>
            </a:r>
            <a:r>
              <a:rPr lang="et-EE" b="1" dirty="0" err="1" smtClean="0"/>
              <a:t>for</a:t>
            </a:r>
            <a:r>
              <a:rPr lang="en-GB" b="1" dirty="0" smtClean="0"/>
              <a:t> </a:t>
            </a:r>
            <a:r>
              <a:rPr lang="en-GB" b="1" i="0" dirty="0" smtClean="0"/>
              <a:t>Poland</a:t>
            </a:r>
            <a:r>
              <a:rPr lang="et-EE" b="1" i="1" dirty="0" smtClean="0"/>
              <a:t> </a:t>
            </a:r>
            <a:r>
              <a:rPr lang="et-EE" b="1" dirty="0" err="1" smtClean="0"/>
              <a:t>was</a:t>
            </a:r>
            <a:r>
              <a:rPr lang="et-EE" b="1" dirty="0" smtClean="0"/>
              <a:t> </a:t>
            </a:r>
            <a:r>
              <a:rPr lang="et-EE" b="1" dirty="0" err="1" smtClean="0"/>
              <a:t>adopted</a:t>
            </a:r>
            <a:r>
              <a:rPr lang="et-EE" b="1" dirty="0" smtClean="0"/>
              <a:t> </a:t>
            </a:r>
            <a:r>
              <a:rPr lang="et-EE" b="1" dirty="0" err="1" smtClean="0"/>
              <a:t>only</a:t>
            </a:r>
            <a:r>
              <a:rPr lang="et-EE" b="1" dirty="0" smtClean="0"/>
              <a:t> in </a:t>
            </a:r>
            <a:r>
              <a:rPr lang="en-GB" b="1" i="0" dirty="0" smtClean="0"/>
              <a:t>May</a:t>
            </a:r>
            <a:r>
              <a:rPr lang="en-GB" b="1" i="0" baseline="0" dirty="0" smtClean="0"/>
              <a:t> 2014</a:t>
            </a:r>
            <a:r>
              <a:rPr lang="et-EE" b="1" dirty="0" smtClean="0"/>
              <a:t>, </a:t>
            </a:r>
            <a:r>
              <a:rPr lang="et-EE" b="1" dirty="0" err="1" smtClean="0"/>
              <a:t>the</a:t>
            </a:r>
            <a:r>
              <a:rPr lang="et-EE" b="1" dirty="0" smtClean="0"/>
              <a:t> </a:t>
            </a:r>
            <a:r>
              <a:rPr lang="et-EE" b="1" dirty="0" err="1" smtClean="0"/>
              <a:t>first</a:t>
            </a:r>
            <a:r>
              <a:rPr lang="et-EE" b="1" dirty="0" smtClean="0"/>
              <a:t> OP in </a:t>
            </a:r>
            <a:r>
              <a:rPr lang="en-GB" b="1" dirty="0" smtClean="0"/>
              <a:t>December 2014</a:t>
            </a:r>
            <a:r>
              <a:rPr lang="en-GB" b="1" i="1" dirty="0" smtClean="0"/>
              <a:t> </a:t>
            </a:r>
            <a:r>
              <a:rPr lang="et-EE" b="1" dirty="0" smtClean="0"/>
              <a:t>and </a:t>
            </a:r>
            <a:r>
              <a:rPr lang="et-EE" b="1" dirty="0" err="1" smtClean="0"/>
              <a:t>the</a:t>
            </a:r>
            <a:r>
              <a:rPr lang="et-EE" b="1" dirty="0" smtClean="0"/>
              <a:t> last OP </a:t>
            </a:r>
            <a:r>
              <a:rPr lang="et-EE" b="1" dirty="0" err="1" smtClean="0"/>
              <a:t>only</a:t>
            </a:r>
            <a:r>
              <a:rPr lang="et-EE" b="1" dirty="0" smtClean="0"/>
              <a:t> in </a:t>
            </a:r>
            <a:r>
              <a:rPr lang="en-GB" b="1" dirty="0" smtClean="0"/>
              <a:t>February</a:t>
            </a:r>
            <a:r>
              <a:rPr lang="en-GB" b="1" baseline="0" dirty="0" smtClean="0"/>
              <a:t> 2015</a:t>
            </a:r>
            <a:r>
              <a:rPr lang="et-EE" b="1" dirty="0" smtClean="0"/>
              <a:t>. </a:t>
            </a:r>
            <a:r>
              <a:rPr lang="et-EE" b="1" dirty="0" err="1" smtClean="0"/>
              <a:t>This</a:t>
            </a:r>
            <a:r>
              <a:rPr lang="et-EE" b="1" dirty="0" smtClean="0"/>
              <a:t> shows </a:t>
            </a:r>
            <a:r>
              <a:rPr lang="et-EE" b="1" dirty="0" err="1" smtClean="0"/>
              <a:t>that</a:t>
            </a:r>
            <a:r>
              <a:rPr lang="et-EE" b="1" dirty="0" smtClean="0"/>
              <a:t> </a:t>
            </a:r>
            <a:r>
              <a:rPr lang="et-EE" b="1" dirty="0" err="1" smtClean="0"/>
              <a:t>it</a:t>
            </a:r>
            <a:r>
              <a:rPr lang="et-EE" b="1" dirty="0" smtClean="0"/>
              <a:t> </a:t>
            </a:r>
            <a:r>
              <a:rPr lang="et-EE" b="1" dirty="0" err="1" smtClean="0"/>
              <a:t>takes</a:t>
            </a:r>
            <a:r>
              <a:rPr lang="et-EE" b="1" dirty="0" smtClean="0"/>
              <a:t> (at </a:t>
            </a:r>
            <a:r>
              <a:rPr lang="et-EE" b="1" dirty="0" err="1" smtClean="0"/>
              <a:t>least</a:t>
            </a:r>
            <a:r>
              <a:rPr lang="et-EE" b="1" dirty="0" smtClean="0"/>
              <a:t>) 2 </a:t>
            </a:r>
            <a:r>
              <a:rPr lang="et-EE" b="1" dirty="0" err="1" smtClean="0"/>
              <a:t>years</a:t>
            </a:r>
            <a:r>
              <a:rPr lang="et-EE" b="1" dirty="0" smtClean="0"/>
              <a:t> </a:t>
            </a:r>
            <a:r>
              <a:rPr lang="et-EE" b="1" dirty="0" err="1" smtClean="0"/>
              <a:t>from</a:t>
            </a:r>
            <a:r>
              <a:rPr lang="et-EE" b="1" dirty="0" smtClean="0"/>
              <a:t> </a:t>
            </a:r>
            <a:r>
              <a:rPr lang="et-EE" b="1" dirty="0" err="1" smtClean="0"/>
              <a:t>launch</a:t>
            </a:r>
            <a:r>
              <a:rPr lang="et-EE" b="1" dirty="0" smtClean="0"/>
              <a:t> to </a:t>
            </a:r>
            <a:r>
              <a:rPr lang="et-EE" b="1" dirty="0" err="1" smtClean="0"/>
              <a:t>adoption</a:t>
            </a:r>
            <a:r>
              <a:rPr lang="et-EE" b="1" dirty="0" smtClean="0"/>
              <a:t> on programmes. </a:t>
            </a:r>
            <a:r>
              <a:rPr lang="et-EE" b="1" dirty="0" err="1" smtClean="0"/>
              <a:t>Let’s</a:t>
            </a:r>
            <a:r>
              <a:rPr lang="et-EE" b="1" dirty="0" smtClean="0"/>
              <a:t> </a:t>
            </a:r>
            <a:r>
              <a:rPr lang="et-EE" b="1" dirty="0" err="1" smtClean="0"/>
              <a:t>try</a:t>
            </a:r>
            <a:r>
              <a:rPr lang="et-EE" b="1" dirty="0" smtClean="0"/>
              <a:t> to </a:t>
            </a:r>
            <a:r>
              <a:rPr lang="et-EE" b="1" dirty="0" err="1" smtClean="0"/>
              <a:t>be</a:t>
            </a:r>
            <a:r>
              <a:rPr lang="et-EE" b="1" dirty="0" smtClean="0"/>
              <a:t> </a:t>
            </a:r>
            <a:r>
              <a:rPr lang="et-EE" b="1" dirty="0" err="1" smtClean="0"/>
              <a:t>better</a:t>
            </a:r>
            <a:r>
              <a:rPr lang="et-EE" b="1" dirty="0" smtClean="0"/>
              <a:t> </a:t>
            </a:r>
            <a:r>
              <a:rPr lang="et-EE" b="1" dirty="0" err="1" smtClean="0"/>
              <a:t>this</a:t>
            </a:r>
            <a:r>
              <a:rPr lang="et-EE" b="1" dirty="0" smtClean="0"/>
              <a:t> </a:t>
            </a:r>
            <a:r>
              <a:rPr lang="et-EE" b="1" dirty="0" err="1" smtClean="0"/>
              <a:t>time</a:t>
            </a:r>
            <a:r>
              <a:rPr lang="et-EE" b="1" dirty="0" smtClean="0"/>
              <a:t> </a:t>
            </a:r>
            <a:r>
              <a:rPr lang="et-EE" b="1" dirty="0" err="1" smtClean="0"/>
              <a:t>around</a:t>
            </a:r>
            <a:r>
              <a:rPr lang="et-EE" b="1" dirty="0" smtClean="0"/>
              <a:t>!</a:t>
            </a:r>
            <a:endParaRPr lang="en-IE" b="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defTabSz="685643" fontAlgn="auto">
              <a:spcBef>
                <a:spcPts val="300"/>
              </a:spcBef>
              <a:spcAft>
                <a:spcPts val="600"/>
              </a:spcAft>
              <a:buClr>
                <a:srgbClr val="20AA63"/>
              </a:buClr>
            </a:pPr>
            <a:endPar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830" indent="-342830" defTabSz="685643" fontAlgn="auto">
              <a:spcBef>
                <a:spcPts val="300"/>
              </a:spcBef>
              <a:spcAft>
                <a:spcPts val="600"/>
              </a:spcAft>
              <a:buClr>
                <a:srgbClr val="20AA63"/>
              </a:buClr>
              <a:buFont typeface="Arial" panose="020B0604020202020204" pitchFamily="34" charset="0"/>
              <a:buChar char="•"/>
            </a:pP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Commission</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ready</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to start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informal</a:t>
            </a: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dialogue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important</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to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make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as</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much</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progress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as</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possible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in 2019 and 2020</a:t>
            </a:r>
            <a:r>
              <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On average, it takes 2 years to prepare programmes that are ready for adoption. GU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could</a:t>
            </a:r>
            <a:r>
              <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give an example from 2014-2020 negotiations on how long it took from the launch event in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late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I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2012 until adoption.</a:t>
            </a:r>
          </a:p>
          <a:p>
            <a:pPr marL="342830" indent="-342830" defTabSz="685643" fontAlgn="auto">
              <a:spcBef>
                <a:spcPts val="300"/>
              </a:spcBef>
              <a:spcAft>
                <a:spcPts val="600"/>
              </a:spcAft>
              <a:buClr>
                <a:srgbClr val="20AA63"/>
              </a:buClr>
              <a:buFont typeface="Arial" panose="020B0604020202020204" pitchFamily="34" charset="0"/>
              <a:buChar char="•"/>
            </a:pPr>
            <a:r>
              <a:rPr lang="en-IE" dirty="0" smtClean="0">
                <a:solidFill>
                  <a:srgbClr val="FF0000"/>
                </a:solidFill>
                <a:latin typeface="EC Square Sans Pro Thin" panose="020B0506040000020004" pitchFamily="34" charset="0"/>
                <a:ea typeface="Calibri" panose="020F0502020204030204" pitchFamily="34" charset="0"/>
                <a:cs typeface="Times New Roman" panose="02020603050405020304" pitchFamily="18" charset="0"/>
              </a:rPr>
              <a:t>Engage in dialogue with all relevant stakeholders </a:t>
            </a:r>
            <a:r>
              <a:rPr lang="en-IE" dirty="0" smtClean="0">
                <a:solidFill>
                  <a:srgbClr val="3166CF"/>
                </a:solidFill>
                <a:latin typeface="EC Square Sans Pro Thin" panose="020B0506040000020004" pitchFamily="34" charset="0"/>
                <a:ea typeface="Calibri" panose="020F0502020204030204" pitchFamily="34" charset="0"/>
                <a:cs typeface="Times New Roman" panose="02020603050405020304" pitchFamily="18" charset="0"/>
              </a:rPr>
              <a:t> in accordance with the Code of Conduct on partnership, which remains in force. This is the first programming period when we have a code that applies also for programming.</a:t>
            </a:r>
            <a:endParaRPr lang="en-GB" dirty="0" smtClean="0">
              <a:solidFill>
                <a:srgbClr val="3166CF"/>
              </a:solidFill>
              <a:latin typeface="EC Square Sans Pro Thin" panose="020B0506040000020004" pitchFamily="34" charset="0"/>
              <a:ea typeface="Calibri" panose="020F0502020204030204" pitchFamily="34" charset="0"/>
              <a:cs typeface="Times New Roman" panose="02020603050405020304" pitchFamily="18" charset="0"/>
            </a:endParaRPr>
          </a:p>
          <a:p>
            <a:pPr marL="342830" indent="-342830" defTabSz="685643" fontAlgn="auto">
              <a:spcBef>
                <a:spcPts val="300"/>
              </a:spcBef>
              <a:spcAft>
                <a:spcPts val="600"/>
              </a:spcAft>
              <a:buClr>
                <a:srgbClr val="20AA63"/>
              </a:buClr>
              <a:buFont typeface="Arial" panose="020B0604020202020204" pitchFamily="34" charset="0"/>
              <a:buChar char="•"/>
              <a:defRPr/>
            </a:pP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Member State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is</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asked</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to send the Commission their programming plans </a:t>
            </a:r>
            <a:r>
              <a:rPr lang="en-GB" dirty="0" smtClean="0">
                <a:solidFill>
                  <a:srgbClr val="3166CF"/>
                </a:solidFill>
                <a:latin typeface="EC Square Sans Pro Thin" panose="020B0506040000020004" pitchFamily="34" charset="0"/>
                <a:ea typeface="Calibri" panose="020F0502020204030204" pitchFamily="34" charset="0"/>
                <a:cs typeface="Times New Roman" panose="02020603050405020304" pitchFamily="18" charset="0"/>
              </a:rPr>
              <a:t>(roadmap) </a:t>
            </a:r>
            <a:r>
              <a:rPr lang="en-GB" dirty="0" smtClean="0">
                <a:solidFill>
                  <a:srgbClr val="FF0000"/>
                </a:solidFill>
                <a:latin typeface="EC Square Sans Pro Thin" panose="020B0506040000020004" pitchFamily="34" charset="0"/>
                <a:ea typeface="Calibri" panose="020F0502020204030204" pitchFamily="34" charset="0"/>
                <a:cs typeface="Times New Roman" panose="02020603050405020304" pitchFamily="18" charset="0"/>
              </a:rPr>
              <a:t>by the end of June 2019. It should include a target date for the submission of mature PA and programmes ready for adoption before the end of 2020. </a:t>
            </a:r>
            <a:r>
              <a:rPr lang="en-GB" dirty="0" smtClean="0"/>
              <a:t>It should also include an intermediate date for the</a:t>
            </a:r>
            <a:r>
              <a:rPr lang="en-GB" b="1" dirty="0" smtClean="0"/>
              <a:t> </a:t>
            </a:r>
            <a:r>
              <a:rPr lang="en-GB" dirty="0" smtClean="0">
                <a:solidFill>
                  <a:srgbClr val="FF0000"/>
                </a:solidFill>
                <a:latin typeface="EC Square Sans Pro Thin" panose="020B0506040000020004" pitchFamily="34" charset="0"/>
                <a:ea typeface="Calibri" panose="020F0502020204030204" pitchFamily="34" charset="0"/>
                <a:cs typeface="Times New Roman" panose="02020603050405020304" pitchFamily="18" charset="0"/>
              </a:rPr>
              <a:t>submission of a mature draft PA and programmes on which the COM can consult internally and give feedback to MS. </a:t>
            </a:r>
          </a:p>
          <a:p>
            <a:pPr marL="342830" indent="-342830" defTabSz="685643" fontAlgn="auto">
              <a:spcBef>
                <a:spcPts val="300"/>
              </a:spcBef>
              <a:spcAft>
                <a:spcPts val="600"/>
              </a:spcAft>
              <a:buClr>
                <a:srgbClr val="20AA63"/>
              </a:buClr>
              <a:buFont typeface="Arial" panose="020B0604020202020204" pitchFamily="34" charset="0"/>
              <a:buChar char="•"/>
              <a:defRPr/>
            </a:pPr>
            <a:r>
              <a:rPr lang="en-IE" dirty="0" smtClean="0">
                <a:solidFill>
                  <a:srgbClr val="FF0000"/>
                </a:solidFill>
                <a:latin typeface="EC Square Sans Pro Thin" panose="020B0506040000020004" pitchFamily="34" charset="0"/>
                <a:ea typeface="Calibri" panose="020F0502020204030204" pitchFamily="34" charset="0"/>
                <a:cs typeface="Times New Roman" panose="02020603050405020304" pitchFamily="18" charset="0"/>
              </a:rPr>
              <a:t>A technical seminar with Managing Authorities on programming will take place </a:t>
            </a:r>
            <a:r>
              <a:rPr lang="en-IE" dirty="0" smtClean="0">
                <a:solidFill>
                  <a:srgbClr val="3166CF"/>
                </a:solidFill>
                <a:latin typeface="EC Square Sans Pro Thin" panose="020B0506040000020004" pitchFamily="34" charset="0"/>
                <a:ea typeface="Calibri" panose="020F0502020204030204" pitchFamily="34" charset="0"/>
                <a:cs typeface="Times New Roman" panose="02020603050405020304" pitchFamily="18" charset="0"/>
              </a:rPr>
              <a:t>on 14 June in Brussels.</a:t>
            </a:r>
          </a:p>
          <a:p>
            <a:pPr marL="342830" indent="-342830" defTabSz="685643" fontAlgn="auto">
              <a:spcBef>
                <a:spcPts val="300"/>
              </a:spcBef>
              <a:spcAft>
                <a:spcPts val="600"/>
              </a:spcAft>
              <a:buClr>
                <a:srgbClr val="20AA63"/>
              </a:buClr>
              <a:buFont typeface="Arial" panose="020B0604020202020204" pitchFamily="34" charset="0"/>
              <a:buChar char="•"/>
            </a:pP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Our joint objective to adopt all Partnership Agreements</a:t>
            </a:r>
            <a:r>
              <a:rPr lang="en-GB" baseline="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GB" b="1" i="1" baseline="0"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(do not focus on the PA too much in MSs opposed to the PA idea in general)</a:t>
            </a:r>
            <a:r>
              <a:rPr lang="en-GB" b="1" i="1"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and programmes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by</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a:t>
            </a:r>
            <a:r>
              <a:rPr lang="et-EE" dirty="0" err="1"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the</a:t>
            </a:r>
            <a:r>
              <a:rPr lang="et-EE"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 end of 2020 </a:t>
            </a:r>
            <a:r>
              <a:rPr lang="en-GB"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rPr>
              <a:t>in order to ensure a quick and smooth start/continuation of investment.</a:t>
            </a:r>
            <a:endParaRPr lang="en-US" dirty="0" smtClean="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endParaRPr lang="en-GB" dirty="0" smtClean="0"/>
          </a:p>
          <a:p>
            <a:endParaRPr lang="en-GB" dirty="0"/>
          </a:p>
          <a:p>
            <a:endParaRPr lang="en-GB" dirty="0"/>
          </a:p>
        </p:txBody>
      </p:sp>
      <p:sp>
        <p:nvSpPr>
          <p:cNvPr id="4" name="Slide Number Placeholder 3"/>
          <p:cNvSpPr>
            <a:spLocks noGrp="1"/>
          </p:cNvSpPr>
          <p:nvPr>
            <p:ph type="sldNum" sz="quarter" idx="10"/>
          </p:nvPr>
        </p:nvSpPr>
        <p:spPr/>
        <p:txBody>
          <a:bodyPr/>
          <a:lstStyle/>
          <a:p>
            <a:pPr defTabSz="897816">
              <a:defRPr/>
            </a:pPr>
            <a:fld id="{36441B25-C4D1-47DB-817D-B9C4FC5392FB}" type="slidenum">
              <a:rPr lang="en-GB">
                <a:solidFill>
                  <a:srgbClr val="000000"/>
                </a:solidFill>
              </a:rPr>
              <a:pPr defTabSz="897816">
                <a:defRPr/>
              </a:pPr>
              <a:t>17</a:t>
            </a:fld>
            <a:endParaRPr lang="en-GB">
              <a:solidFill>
                <a:srgbClr val="000000"/>
              </a:solidFill>
            </a:endParaRPr>
          </a:p>
        </p:txBody>
      </p:sp>
    </p:spTree>
    <p:extLst>
      <p:ext uri="{BB962C8B-B14F-4D97-AF65-F5344CB8AC3E}">
        <p14:creationId xmlns:p14="http://schemas.microsoft.com/office/powerpoint/2010/main" val="2624597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1499034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593" indent="-168593">
              <a:buFont typeface="Arial" panose="020B0604020202020204" pitchFamily="34" charset="0"/>
              <a:buChar char="•"/>
            </a:pPr>
            <a:r>
              <a:rPr lang="en-GB" dirty="0"/>
              <a:t>The simplification to 5 objectives makes reporting simpler and clearer.</a:t>
            </a:r>
          </a:p>
          <a:p>
            <a:pPr marL="168593" indent="-168593">
              <a:buFont typeface="Arial" panose="020B0604020202020204" pitchFamily="34" charset="0"/>
              <a:buChar char="•"/>
            </a:pPr>
            <a:r>
              <a:rPr lang="en-GB" dirty="0"/>
              <a:t>The consolidation to 5 also creates greater flexibility to shift funds within priorities (</a:t>
            </a:r>
            <a:r>
              <a:rPr lang="en-GB" dirty="0" err="1"/>
              <a:t>eg</a:t>
            </a:r>
            <a:r>
              <a:rPr lang="en-GB" dirty="0"/>
              <a:t> between start-up support and innovation) to respond to emerging needs.</a:t>
            </a:r>
          </a:p>
          <a:p>
            <a:pPr marL="168593" indent="-168593">
              <a:buFont typeface="Arial" panose="020B0604020202020204" pitchFamily="34" charset="0"/>
              <a:buChar char="•"/>
            </a:pPr>
            <a:r>
              <a:rPr lang="en-GB" dirty="0"/>
              <a:t>Under each objective it is possible to support 2 kinds of horizontal measure</a:t>
            </a:r>
            <a:r>
              <a:rPr lang="et-EE" dirty="0"/>
              <a:t>s</a:t>
            </a:r>
            <a:r>
              <a:rPr lang="en-GB" dirty="0"/>
              <a:t>:</a:t>
            </a:r>
          </a:p>
          <a:p>
            <a:pPr marL="618174" lvl="1" indent="-168593">
              <a:buFont typeface="Arial" panose="020B0604020202020204" pitchFamily="34" charset="0"/>
              <a:buChar char="•"/>
            </a:pPr>
            <a:r>
              <a:rPr lang="en-GB" dirty="0"/>
              <a:t>Partnership</a:t>
            </a:r>
            <a:r>
              <a:rPr lang="en-GB" baseline="0" dirty="0"/>
              <a:t> (see below) </a:t>
            </a:r>
          </a:p>
          <a:p>
            <a:pPr marL="618174" lvl="1" indent="-168593">
              <a:buFont typeface="Arial" panose="020B0604020202020204" pitchFamily="34" charset="0"/>
              <a:buChar char="•"/>
            </a:pPr>
            <a:r>
              <a:rPr lang="en-GB" dirty="0"/>
              <a:t>Co-operation measures with partners across Europe</a:t>
            </a:r>
          </a:p>
          <a:p>
            <a:pPr marL="618174" lvl="1" indent="-168593">
              <a:buFont typeface="Arial" panose="020B0604020202020204" pitchFamily="34" charset="0"/>
              <a:buChar char="•"/>
            </a:pPr>
            <a:r>
              <a:rPr lang="en-GB" dirty="0"/>
              <a:t>Administrative capacity building</a:t>
            </a:r>
          </a:p>
          <a:p>
            <a:pPr marL="618174" lvl="1" indent="-168593">
              <a:buFont typeface="Arial" panose="020B0604020202020204" pitchFamily="34" charset="0"/>
              <a:buChar char="•"/>
            </a:pPr>
            <a:endParaRPr lang="en-GB" dirty="0"/>
          </a:p>
          <a:p>
            <a:pPr marL="168593" indent="-168593">
              <a:buFont typeface="Arial" panose="020B0604020202020204" pitchFamily="34" charset="0"/>
              <a:buChar char="•"/>
            </a:pPr>
            <a:r>
              <a:rPr lang="en-GB" dirty="0"/>
              <a:t>New as compared to 2014 -2020 programming period, is the Policy Objective 5 for </a:t>
            </a:r>
            <a:r>
              <a:rPr lang="en-GB" dirty="0" err="1"/>
              <a:t>intergated</a:t>
            </a:r>
            <a:r>
              <a:rPr lang="en-GB" dirty="0"/>
              <a:t> territorial development</a:t>
            </a:r>
          </a:p>
          <a:p>
            <a:pPr marL="168593" indent="-168593">
              <a:buFont typeface="Arial" panose="020B0604020202020204" pitchFamily="34" charset="0"/>
              <a:buChar char="•"/>
            </a:pPr>
            <a:r>
              <a:rPr lang="en-GB" dirty="0"/>
              <a:t>Thematic concentration provisions focus on priority 1 (innovation) and priority 2 (climate change) in line with the MFF Communication and wider EU obligations (Paris Agreement). </a:t>
            </a:r>
          </a:p>
          <a:p>
            <a:pPr marL="168593" indent="-168593">
              <a:buFont typeface="Arial" panose="020B0604020202020204" pitchFamily="34" charset="0"/>
              <a:buChar char="•"/>
            </a:pPr>
            <a:r>
              <a:rPr lang="et-EE" dirty="0"/>
              <a:t>(</a:t>
            </a:r>
            <a:r>
              <a:rPr lang="en-GB" dirty="0"/>
              <a:t>This of course, is how we are absorbing the equivalent of a 10% budget cut – we are maintaining spending in the key areas, effectively cutting transport spending.</a:t>
            </a:r>
            <a:r>
              <a:rPr lang="et-EE" dirty="0"/>
              <a:t>)</a:t>
            </a:r>
            <a:endParaRPr lang="en-GB" dirty="0"/>
          </a:p>
          <a:p>
            <a:pPr defTabSz="897816">
              <a:defRPr/>
            </a:pPr>
            <a:endParaRPr lang="en-IE" b="1" dirty="0"/>
          </a:p>
          <a:p>
            <a:pPr defTabSz="897816">
              <a:defRPr/>
            </a:pPr>
            <a:r>
              <a:rPr lang="en-IE" b="1" u="sng" dirty="0"/>
              <a:t>On partnership</a:t>
            </a:r>
            <a:endParaRPr lang="en-GB" b="1" u="sng" dirty="0"/>
          </a:p>
          <a:p>
            <a:pPr marL="168340" indent="-168340" defTabSz="897816">
              <a:buFont typeface="Arial" panose="020B0604020202020204" pitchFamily="34" charset="0"/>
              <a:buChar char="•"/>
              <a:defRPr/>
            </a:pPr>
            <a:r>
              <a:rPr lang="en-GB" b="1" dirty="0"/>
              <a:t>The involvement of social partners, urban and local authorities in reform and project design leads to greater ownership with positive effects on implementation. </a:t>
            </a:r>
            <a:r>
              <a:rPr lang="en-GB" dirty="0"/>
              <a:t>Strong social partners support sound bipartite and tripartite social dialogue. Therefore the horizontal principle of partnership remains in force as key for the Funds’ programming, implementation, monitoring and evaluation.</a:t>
            </a:r>
          </a:p>
          <a:p>
            <a:endParaRPr lang="en-IE" dirty="0"/>
          </a:p>
          <a:p>
            <a:pPr marL="168593" indent="-168593" defTabSz="897816">
              <a:buFont typeface="Arial" panose="020B0604020202020204" pitchFamily="34" charset="0"/>
              <a:buChar char="•"/>
              <a:defRPr/>
            </a:pPr>
            <a:r>
              <a:rPr lang="en-GB" b="1" dirty="0">
                <a:effectLst/>
              </a:rPr>
              <a:t>Each Member State shall organise the partnership </a:t>
            </a:r>
            <a:r>
              <a:rPr lang="en-GB" dirty="0">
                <a:effectLst/>
              </a:rPr>
              <a:t>with the competent regional and local authorities, social partners  and civil society organisations  with a view to ensure their </a:t>
            </a:r>
            <a:r>
              <a:rPr lang="en-GB" b="1" dirty="0">
                <a:effectLst/>
              </a:rPr>
              <a:t>timely and meaningful involvement  in  the preparation of the Partnership Agreements and Operational programmes </a:t>
            </a:r>
            <a:r>
              <a:rPr lang="en-GB" dirty="0">
                <a:effectLst/>
              </a:rPr>
              <a:t>and </a:t>
            </a:r>
            <a:r>
              <a:rPr lang="en-GB" b="1" dirty="0">
                <a:effectLst/>
              </a:rPr>
              <a:t>during their implementation</a:t>
            </a:r>
            <a:r>
              <a:rPr lang="en-GB" dirty="0">
                <a:effectLst/>
              </a:rPr>
              <a:t> through their participation in the relevant monitoring Committees. </a:t>
            </a:r>
          </a:p>
          <a:p>
            <a:pPr marL="168593" indent="-168593" defTabSz="897816">
              <a:buFont typeface="Arial" panose="020B0604020202020204" pitchFamily="34" charset="0"/>
              <a:buChar char="•"/>
              <a:defRPr/>
            </a:pPr>
            <a:endParaRPr lang="en-GB" dirty="0">
              <a:effectLst/>
            </a:endParaRPr>
          </a:p>
          <a:p>
            <a:pPr marL="168593" indent="-168593" defTabSz="897816">
              <a:buFont typeface="Arial" panose="020B0604020202020204" pitchFamily="34" charset="0"/>
              <a:buChar char="•"/>
              <a:defRPr/>
            </a:pPr>
            <a:r>
              <a:rPr lang="en-GB" dirty="0">
                <a:effectLst/>
              </a:rPr>
              <a:t>To this purpose, </a:t>
            </a:r>
            <a:r>
              <a:rPr lang="en-GB" b="1" dirty="0">
                <a:effectLst/>
              </a:rPr>
              <a:t>an appropriate amount of ESF + resources shall be allocated in each operational programme for the capacity building of the stakeholders involved, </a:t>
            </a:r>
            <a:r>
              <a:rPr lang="en-GB" b="0" dirty="0">
                <a:effectLst/>
              </a:rPr>
              <a:t>taking</a:t>
            </a:r>
            <a:r>
              <a:rPr lang="en-GB" b="0" baseline="0" dirty="0">
                <a:effectLst/>
              </a:rPr>
              <a:t> into account the findings of the country reports</a:t>
            </a:r>
            <a:r>
              <a:rPr lang="en-GB" b="0" dirty="0">
                <a:effectLst/>
              </a:rPr>
              <a:t>.</a:t>
            </a:r>
            <a:endParaRPr lang="en-GB" b="0" dirty="0"/>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3</a:t>
            </a:fld>
            <a:endParaRPr lang="en-GB"/>
          </a:p>
        </p:txBody>
      </p:sp>
    </p:spTree>
    <p:extLst>
      <p:ext uri="{BB962C8B-B14F-4D97-AF65-F5344CB8AC3E}">
        <p14:creationId xmlns:p14="http://schemas.microsoft.com/office/powerpoint/2010/main" val="313892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u="sng" dirty="0"/>
              <a:t>CPR</a:t>
            </a:r>
          </a:p>
          <a:p>
            <a:pPr marL="168340" indent="-168340" defTabSz="897816">
              <a:buFont typeface="Arial" panose="020B0604020202020204" pitchFamily="34" charset="0"/>
              <a:buChar char="•"/>
              <a:defRPr/>
            </a:pPr>
            <a:r>
              <a:rPr lang="en-GB"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Covers 7 funds, i.e. European Regional Development Fund (ERDF), Cohesion Fund (CF), European Social Fund Plus (ESF+), European Maritime and Fisheries Fund (EMFF), And the so</a:t>
            </a:r>
            <a:r>
              <a:rPr lang="et-EE"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a:t>
            </a:r>
            <a:r>
              <a:rPr lang="en-GB"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called “HOME” Funds : Asylum and Migration Fund (AMIF), International Security Fund (ISF) and Border Management and Visa Instrument (BMVI)</a:t>
            </a:r>
          </a:p>
          <a:p>
            <a:pPr marL="168340" indent="-168340" defTabSz="897816">
              <a:buFont typeface="Arial" panose="020B0604020202020204" pitchFamily="34" charset="0"/>
              <a:buChar char="•"/>
              <a:defRPr/>
            </a:pPr>
            <a:r>
              <a:rPr lang="en-GB" b="1" i="0"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Joint rules </a:t>
            </a:r>
            <a:r>
              <a:rPr lang="en-GB" b="0" i="0"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for the delivery of </a:t>
            </a:r>
            <a:r>
              <a:rPr lang="en-GB" b="1" i="0" dirty="0">
                <a:solidFill>
                  <a:srgbClr val="000000"/>
                </a:solidFill>
                <a:latin typeface="EC Square Sans Pro Thin" panose="020B0506040000020004" pitchFamily="34" charset="0"/>
                <a:ea typeface="Calibri" panose="020F0502020204030204" pitchFamily="34" charset="0"/>
                <a:cs typeface="Times New Roman" panose="02020603050405020304" pitchFamily="18" charset="0"/>
              </a:rPr>
              <a:t>almost all funds in shared management</a:t>
            </a:r>
          </a:p>
          <a:p>
            <a:pPr marL="168340" indent="-168340">
              <a:buFont typeface="Arial" panose="020B0604020202020204" pitchFamily="34" charset="0"/>
              <a:buChar char="•"/>
            </a:pPr>
            <a:r>
              <a:rPr lang="en-IE" b="0" u="none" dirty="0"/>
              <a:t>On the </a:t>
            </a:r>
            <a:r>
              <a:rPr lang="en-IE" b="1" u="none" dirty="0"/>
              <a:t>Code of Conduct on partnership</a:t>
            </a:r>
            <a:r>
              <a:rPr lang="en-IE" b="0" u="none" dirty="0"/>
              <a:t>: </a:t>
            </a:r>
            <a:r>
              <a:rPr lang="en-US" b="0" u="none" dirty="0"/>
              <a:t>Working in partnership is a long-established principle in the implementation of the Cohesion policy Funds.  In respect of the p</a:t>
            </a:r>
            <a:r>
              <a:rPr lang="en-IE" b="0" u="none" dirty="0" err="1"/>
              <a:t>artnership</a:t>
            </a:r>
            <a:r>
              <a:rPr lang="en-IE" b="0" u="none" dirty="0"/>
              <a:t> principle, the code of conduct will be valid for these negotiations. Thus, the </a:t>
            </a:r>
            <a:r>
              <a:rPr lang="en-IE" b="0" u="none" baseline="0" dirty="0"/>
              <a:t>Code of conduct will be carried on in the 2021-2027 period in its strengthened form.</a:t>
            </a:r>
            <a:endParaRPr lang="en-IE" b="0" u="none" dirty="0"/>
          </a:p>
          <a:p>
            <a:endParaRPr lang="en-IE" b="0" u="none" dirty="0"/>
          </a:p>
          <a:p>
            <a:r>
              <a:rPr lang="en-IE" b="1" u="sng" dirty="0"/>
              <a:t>ERDF/CF regulation</a:t>
            </a:r>
          </a:p>
          <a:p>
            <a:r>
              <a:rPr lang="en-IE" b="0" u="sng" dirty="0"/>
              <a:t>Covers</a:t>
            </a:r>
            <a:r>
              <a:rPr lang="en-IE" b="0" u="sng" baseline="0" dirty="0"/>
              <a:t> a</a:t>
            </a:r>
            <a:r>
              <a:rPr lang="en-IE" b="0" u="sng" dirty="0"/>
              <a:t>s in the past,</a:t>
            </a:r>
            <a:r>
              <a:rPr lang="en-IE" b="0" u="sng" baseline="0" dirty="0"/>
              <a:t> specific objectives (as explained above) and thematic concentration (see further below)</a:t>
            </a:r>
          </a:p>
          <a:p>
            <a:endParaRPr lang="en-IE" b="0" u="sng" baseline="0" dirty="0"/>
          </a:p>
          <a:p>
            <a:r>
              <a:rPr lang="en-IE" b="1" u="sng" baseline="0" dirty="0"/>
              <a:t>ETC regulation</a:t>
            </a:r>
            <a:endParaRPr lang="en-IE" b="1" u="sng" dirty="0"/>
          </a:p>
          <a:p>
            <a:r>
              <a:rPr lang="en-IE" b="0" u="none" dirty="0"/>
              <a:t>As in 2014-2020 a self-standing regulation</a:t>
            </a:r>
            <a:r>
              <a:rPr lang="en-IE" b="0" u="none" baseline="0" dirty="0"/>
              <a:t> with references to CPR and ERDF regulations as necessary: New is the integration of the external financing instruments (Instrument for Pre-accession Assistance, IPA, Neighbourhood, Development and International Cooperation Instrument NDICI, Programme under the Decision for the Overseas Countries and Territories (OCT) OCTP). </a:t>
            </a:r>
            <a:endParaRPr lang="en-IE" b="0" u="none" dirty="0"/>
          </a:p>
          <a:p>
            <a:endParaRPr lang="et-EE" b="1" u="sng" dirty="0"/>
          </a:p>
          <a:p>
            <a:r>
              <a:rPr lang="en-IE" b="1" u="sng" dirty="0"/>
              <a:t>On the ESF+</a:t>
            </a:r>
          </a:p>
          <a:p>
            <a:pPr marL="168340" indent="-168340" defTabSz="897816">
              <a:buFont typeface="Arial" panose="020B0604020202020204" pitchFamily="34" charset="0"/>
              <a:buChar char="•"/>
              <a:defRPr/>
            </a:pPr>
            <a:r>
              <a:rPr lang="en-GB" dirty="0"/>
              <a:t>The proposal for an ESF+ Regulation covers provisions that were </a:t>
            </a:r>
            <a:r>
              <a:rPr lang="en-GB" b="1" dirty="0"/>
              <a:t>previously spread across 4 different regulations</a:t>
            </a:r>
            <a:r>
              <a:rPr lang="en-GB" dirty="0"/>
              <a:t>. This is a major step towards streamlining and simplifying existing rules across Funds.  This will also allow reinforcing </a:t>
            </a:r>
            <a:r>
              <a:rPr lang="en-GB" b="1" dirty="0"/>
              <a:t>synergies</a:t>
            </a:r>
            <a:r>
              <a:rPr lang="en-GB" dirty="0"/>
              <a:t> between the different components of the Fund and allow for more </a:t>
            </a:r>
            <a:r>
              <a:rPr lang="en-GB" b="1" dirty="0"/>
              <a:t>integrated approaches </a:t>
            </a:r>
            <a:r>
              <a:rPr lang="en-GB" dirty="0"/>
              <a:t> in support of the implementation of the </a:t>
            </a:r>
            <a:r>
              <a:rPr lang="en-GB" b="1" dirty="0"/>
              <a:t>European Pillar of Social Rights</a:t>
            </a:r>
            <a:r>
              <a:rPr lang="en-GB" dirty="0"/>
              <a:t>. </a:t>
            </a:r>
          </a:p>
          <a:p>
            <a:pPr marL="168340" indent="-168340" defTabSz="897816">
              <a:buFont typeface="Arial" panose="020B0604020202020204" pitchFamily="34" charset="0"/>
              <a:buChar char="•"/>
              <a:defRPr/>
            </a:pPr>
            <a:endParaRPr lang="en-GB" dirty="0"/>
          </a:p>
          <a:p>
            <a:pPr marL="168340" indent="-168340" defTabSz="897816">
              <a:buFont typeface="Arial" panose="020B0604020202020204" pitchFamily="34" charset="0"/>
              <a:buChar char="•"/>
              <a:defRPr/>
            </a:pPr>
            <a:r>
              <a:rPr lang="en-GB" dirty="0"/>
              <a:t>As a result, the fund now includes </a:t>
            </a:r>
            <a:r>
              <a:rPr lang="en-GB" b="1" dirty="0"/>
              <a:t>direct and shared management modes</a:t>
            </a:r>
            <a:r>
              <a:rPr lang="en-GB" dirty="0"/>
              <a:t>.</a:t>
            </a:r>
          </a:p>
          <a:p>
            <a:pPr marL="168340" indent="-168340">
              <a:buFont typeface="Arial" panose="020B0604020202020204" pitchFamily="34" charset="0"/>
              <a:buChar char="•"/>
            </a:pPr>
            <a:endParaRPr lang="en-GB" dirty="0"/>
          </a:p>
          <a:p>
            <a:pPr marL="168340" indent="-168340">
              <a:buFont typeface="Arial" panose="020B0604020202020204" pitchFamily="34" charset="0"/>
              <a:buChar char="•"/>
            </a:pPr>
            <a:r>
              <a:rPr lang="en-GB" dirty="0"/>
              <a:t>The strengthened ESF+ will allow Member States to best address the concerns of their populations. T</a:t>
            </a:r>
            <a:r>
              <a:rPr lang="en-US" dirty="0"/>
              <a:t>he Commission has identified particular EU-wide needs where resources of the ESF+ shared management should be concentrated:</a:t>
            </a:r>
          </a:p>
          <a:p>
            <a:r>
              <a:rPr lang="en-GB" dirty="0"/>
              <a:t> </a:t>
            </a:r>
          </a:p>
          <a:p>
            <a:pPr marL="617248" lvl="1" indent="-168340" defTabSz="897816">
              <a:buFont typeface="Courier New" panose="02070309020205020404" pitchFamily="49" charset="0"/>
              <a:buChar char="o"/>
              <a:defRPr/>
            </a:pPr>
            <a:r>
              <a:rPr lang="en-GB" dirty="0"/>
              <a:t>Due to </a:t>
            </a:r>
            <a:r>
              <a:rPr lang="en-GB" b="1" dirty="0"/>
              <a:t>persistently high youth unemployment</a:t>
            </a:r>
            <a:r>
              <a:rPr lang="en-GB" dirty="0"/>
              <a:t> levels, Member States with a NEET rate (age group 15 – 29) above the EU average should allocate 10% of their ESF+ resources under shared management to targeted actions and structural reforms supporting young people. </a:t>
            </a:r>
          </a:p>
          <a:p>
            <a:pPr lvl="1"/>
            <a:r>
              <a:rPr lang="en-GB" dirty="0"/>
              <a:t> </a:t>
            </a:r>
            <a:endParaRPr lang="en-GB" dirty="0">
              <a:effectLst/>
            </a:endParaRPr>
          </a:p>
          <a:p>
            <a:pPr marL="617248" lvl="1" indent="-168340" defTabSz="897816">
              <a:buFont typeface="Courier New" panose="02070309020205020404" pitchFamily="49" charset="0"/>
              <a:buChar char="o"/>
              <a:defRPr/>
            </a:pPr>
            <a:r>
              <a:rPr lang="en-GB" dirty="0"/>
              <a:t>As social inequalities and poverty remain a major concern in the Union, </a:t>
            </a:r>
            <a:r>
              <a:rPr lang="en-GB" b="1" dirty="0"/>
              <a:t>at least 25% of the resources of the ESF+ shared management strand will be allocated to fostering social inclusion.</a:t>
            </a:r>
            <a:r>
              <a:rPr lang="en-GB" dirty="0"/>
              <a:t> This provision aims to ensure that Europe’s social dimension, as set out in the European Pillar of Social Rights, is duly put forward and that a minimum amount of resources targets those most in need. This also allows us to help Member States in </a:t>
            </a:r>
            <a:r>
              <a:rPr lang="en-GB" b="1" dirty="0"/>
              <a:t>integrating migrants </a:t>
            </a:r>
            <a:r>
              <a:rPr lang="en-GB" dirty="0"/>
              <a:t>into their labour markets and society.</a:t>
            </a:r>
          </a:p>
          <a:p>
            <a:pPr marL="617248" lvl="1" indent="-168340" defTabSz="897816">
              <a:buFont typeface="Courier New" panose="02070309020205020404" pitchFamily="49" charset="0"/>
              <a:buChar char="o"/>
              <a:defRPr/>
            </a:pPr>
            <a:endParaRPr lang="en-GB" dirty="0"/>
          </a:p>
          <a:p>
            <a:pPr marL="617248" lvl="1" indent="-168340" defTabSz="897816">
              <a:buFont typeface="Courier New" panose="02070309020205020404" pitchFamily="49" charset="0"/>
              <a:buChar char="o"/>
              <a:defRPr/>
            </a:pPr>
            <a:r>
              <a:rPr lang="en-GB" dirty="0"/>
              <a:t>Furthermore, building on the impact achieved by the current FEAD, Member States should allocate at least 2% of their ESF+ resources under shared management to measures addressing material deprivation (with a target at EU level of 4%).</a:t>
            </a:r>
          </a:p>
          <a:p>
            <a:endParaRPr lang="en-GB" dirty="0"/>
          </a:p>
          <a:p>
            <a:pPr marL="168340" indent="-168340" defTabSz="897816">
              <a:buFont typeface="Arial" panose="020B0604020202020204" pitchFamily="34" charset="0"/>
              <a:buChar char="•"/>
              <a:defRPr/>
            </a:pPr>
            <a:r>
              <a:rPr lang="en-GB" dirty="0"/>
              <a:t>The ESF+ should also </a:t>
            </a:r>
            <a:r>
              <a:rPr lang="en-GB" b="1" dirty="0"/>
              <a:t>strengthen</a:t>
            </a:r>
            <a:r>
              <a:rPr lang="en-GB" dirty="0"/>
              <a:t> </a:t>
            </a:r>
            <a:r>
              <a:rPr lang="en-GB" b="1" dirty="0"/>
              <a:t>alignment with policy priorities </a:t>
            </a:r>
            <a:r>
              <a:rPr lang="en-GB" dirty="0"/>
              <a:t>identified in the European Semester with a specific mission to implement the principles and rights of the European Pillar of Social Rights. To that end the Commission has proposed that Member States allocate an </a:t>
            </a:r>
            <a:r>
              <a:rPr lang="en-GB" b="1" dirty="0"/>
              <a:t>adequate amount of their ESF+ resources to address the challenges identified in their relevant CSRs</a:t>
            </a:r>
            <a:r>
              <a:rPr lang="en-GB" dirty="0"/>
              <a:t>. </a:t>
            </a:r>
          </a:p>
          <a:p>
            <a:pPr marL="168340" indent="-168340" defTabSz="897816">
              <a:buFont typeface="Arial" panose="020B0604020202020204" pitchFamily="34" charset="0"/>
              <a:buChar char="•"/>
              <a:defRPr/>
            </a:pPr>
            <a:endParaRPr lang="en-GB" dirty="0"/>
          </a:p>
          <a:p>
            <a:pPr marL="168340" indent="-168340" defTabSz="897816">
              <a:buFont typeface="Arial" panose="020B0604020202020204" pitchFamily="34" charset="0"/>
              <a:buChar char="•"/>
              <a:defRPr/>
            </a:pPr>
            <a:r>
              <a:rPr lang="en-GB" dirty="0"/>
              <a:t>Importantly, the ESF+ will </a:t>
            </a:r>
            <a:r>
              <a:rPr lang="en-GB" b="1" dirty="0"/>
              <a:t>focus only on policy reforms in its own policy areas</a:t>
            </a:r>
            <a:r>
              <a:rPr lang="en-GB" dirty="0"/>
              <a:t>, by modernising, strengthening and widening the scope of labour market institutions and services, and providing capacity building in education, social and healthcare and services. The </a:t>
            </a:r>
            <a:r>
              <a:rPr lang="en-US" dirty="0"/>
              <a:t>ESF+ includes no equivalent to the ESF 2014-2020 thematic objective 11 (Enhancing institutional capacity of public authorities and stakeholders and efficient public administration). </a:t>
            </a:r>
            <a:endParaRPr lang="en-GB" dirty="0"/>
          </a:p>
          <a:p>
            <a:pPr marL="168340" indent="-168340" defTabSz="897816">
              <a:buFont typeface="Arial" panose="020B0604020202020204" pitchFamily="34" charset="0"/>
              <a:buChar char="•"/>
              <a:defRPr/>
            </a:pPr>
            <a:endParaRPr lang="en-GB" dirty="0"/>
          </a:p>
          <a:p>
            <a:pPr marL="168340" indent="-168340">
              <a:buFont typeface="Arial" panose="020B0604020202020204" pitchFamily="34" charset="0"/>
              <a:buChar char="•"/>
            </a:pPr>
            <a:r>
              <a:rPr lang="en-GB" dirty="0"/>
              <a:t>Through the ESF+ more than ever, </a:t>
            </a:r>
            <a:r>
              <a:rPr lang="en-GB" b="1" dirty="0"/>
              <a:t>Member States can innovate their employment and social policies</a:t>
            </a:r>
            <a:r>
              <a:rPr lang="en-GB" dirty="0"/>
              <a:t> and try </a:t>
            </a:r>
            <a:r>
              <a:rPr lang="en-GB" b="1" dirty="0"/>
              <a:t>new methods of service delivery </a:t>
            </a:r>
            <a:r>
              <a:rPr lang="en-GB" dirty="0"/>
              <a:t>to their citizens in order t</a:t>
            </a:r>
            <a:r>
              <a:rPr lang="en-US" dirty="0"/>
              <a:t>o address the future challenges in line with the European Pillar of Social Rights.</a:t>
            </a:r>
            <a:endParaRPr lang="en-GB" dirty="0">
              <a:effectLst/>
            </a:endParaRPr>
          </a:p>
          <a:p>
            <a:r>
              <a:rPr lang="en-GB" dirty="0"/>
              <a:t> </a:t>
            </a:r>
          </a:p>
          <a:p>
            <a:pPr marL="168340" indent="-168340" defTabSz="897816">
              <a:buFont typeface="Arial" panose="020B0604020202020204" pitchFamily="34" charset="0"/>
              <a:buChar char="•"/>
              <a:defRPr/>
            </a:pPr>
            <a:r>
              <a:rPr lang="en-GB" dirty="0"/>
              <a:t>The ESF+ will continue to fund </a:t>
            </a:r>
            <a:r>
              <a:rPr lang="en-GB" b="1" dirty="0"/>
              <a:t>transnational cooperation at the EU level</a:t>
            </a:r>
            <a:r>
              <a:rPr lang="en-GB" dirty="0"/>
              <a:t>, which we believe is well placed to support transnational collaboration with a view to facilitating the transfer and upscaling of innovative solutions. The ESF+ Regulation proposes to allocate EUR 200 million to support </a:t>
            </a:r>
            <a:r>
              <a:rPr lang="en-GB" b="1" dirty="0"/>
              <a:t>transnational cooperation </a:t>
            </a:r>
            <a:r>
              <a:rPr lang="en-GB" dirty="0"/>
              <a:t>and partnerships at EU level promoting innovative solutions under in/direct management.</a:t>
            </a:r>
          </a:p>
          <a:p>
            <a:pPr marL="168340" indent="-168340" defTabSz="897816">
              <a:buFont typeface="Arial" panose="020B0604020202020204" pitchFamily="34" charset="0"/>
              <a:buChar char="•"/>
              <a:defRPr/>
            </a:pPr>
            <a:endParaRPr lang="en-GB" dirty="0"/>
          </a:p>
          <a:p>
            <a:endParaRPr lang="en-GB" dirty="0"/>
          </a:p>
          <a:p>
            <a:endParaRPr lang="en-IE" b="1" u="sng" dirty="0"/>
          </a:p>
        </p:txBody>
      </p:sp>
      <p:sp>
        <p:nvSpPr>
          <p:cNvPr id="4" name="Slide Number Placeholder 3"/>
          <p:cNvSpPr>
            <a:spLocks noGrp="1"/>
          </p:cNvSpPr>
          <p:nvPr>
            <p:ph type="sldNum" sz="quarter" idx="10"/>
          </p:nvPr>
        </p:nvSpPr>
        <p:spPr/>
        <p:txBody>
          <a:bodyPr/>
          <a:lstStyle/>
          <a:p>
            <a:pPr defTabSz="897816">
              <a:defRPr/>
            </a:pPr>
            <a:fld id="{36441B25-C4D1-47DB-817D-B9C4FC5392FB}" type="slidenum">
              <a:rPr lang="en-GB">
                <a:solidFill>
                  <a:srgbClr val="000000"/>
                </a:solidFill>
              </a:rPr>
              <a:pPr defTabSz="897816">
                <a:defRPr/>
              </a:pPr>
              <a:t>4</a:t>
            </a:fld>
            <a:endParaRPr lang="en-GB">
              <a:solidFill>
                <a:srgbClr val="000000"/>
              </a:solidFill>
            </a:endParaRPr>
          </a:p>
        </p:txBody>
      </p:sp>
    </p:spTree>
    <p:extLst>
      <p:ext uri="{BB962C8B-B14F-4D97-AF65-F5344CB8AC3E}">
        <p14:creationId xmlns:p14="http://schemas.microsoft.com/office/powerpoint/2010/main" val="137801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 we are proposing a </a:t>
            </a:r>
            <a:r>
              <a:rPr lang="en-GB" b="1" dirty="0"/>
              <a:t>thorough modernisation</a:t>
            </a:r>
            <a:r>
              <a:rPr lang="en-GB" dirty="0"/>
              <a:t> of the ERDF and CF.</a:t>
            </a:r>
          </a:p>
          <a:p>
            <a:r>
              <a:rPr lang="en-GB" dirty="0"/>
              <a:t>3 elements to this modernisation:</a:t>
            </a:r>
          </a:p>
          <a:p>
            <a:pPr marL="168593" indent="-168593">
              <a:buFont typeface="Arial" panose="020B0604020202020204" pitchFamily="34" charset="0"/>
              <a:buChar char="•"/>
            </a:pPr>
            <a:r>
              <a:rPr lang="en-GB" b="1" dirty="0"/>
              <a:t>Modernised objectives</a:t>
            </a:r>
            <a:r>
              <a:rPr lang="en-GB" dirty="0"/>
              <a:t> – future oriented investments with a greater focus on smart, low carbon growth. De</a:t>
            </a:r>
            <a:r>
              <a:rPr lang="en-US" dirty="0"/>
              <a:t>tailed analysis of Member States’ investment challenges in the context of the European Semester will serve as a basis for the programming of the funds. Enabling conditions (or ex-ante </a:t>
            </a:r>
            <a:r>
              <a:rPr lang="en-US" dirty="0" err="1"/>
              <a:t>conditionalities</a:t>
            </a:r>
            <a:r>
              <a:rPr lang="en-US" dirty="0"/>
              <a:t>) will be maintained to ensure that the proper framework conditions for investment at the micro-level are put in place (state aid, public procurement, </a:t>
            </a:r>
            <a:r>
              <a:rPr lang="en-US" dirty="0" err="1"/>
              <a:t>etc</a:t>
            </a:r>
            <a:r>
              <a:rPr lang="en-US" dirty="0"/>
              <a:t>).</a:t>
            </a:r>
            <a:endParaRPr lang="en-GB" dirty="0"/>
          </a:p>
          <a:p>
            <a:pPr marL="168593" indent="-168593">
              <a:buFont typeface="Arial" panose="020B0604020202020204" pitchFamily="34" charset="0"/>
              <a:buChar char="•"/>
            </a:pPr>
            <a:r>
              <a:rPr lang="en-GB" b="1" dirty="0"/>
              <a:t>A more flexible policy</a:t>
            </a:r>
            <a:r>
              <a:rPr lang="en-GB" dirty="0"/>
              <a:t> – able to respond rapidly to emerging needs such as migration or globalisation/economic transformation. </a:t>
            </a:r>
            <a:r>
              <a:rPr lang="en-US" dirty="0"/>
              <a:t>Flexibility is, for example, provided in the form of a mid-term review in 2024 to adjust, if necessary, the priorities of the last programming years</a:t>
            </a:r>
            <a:r>
              <a:rPr lang="en-US" dirty="0" smtClean="0"/>
              <a:t>.     </a:t>
            </a:r>
            <a:endParaRPr lang="en-GB" dirty="0"/>
          </a:p>
          <a:p>
            <a:pPr marL="168593" indent="-168593">
              <a:buFont typeface="Arial" panose="020B0604020202020204" pitchFamily="34" charset="0"/>
              <a:buChar char="•"/>
            </a:pPr>
            <a:r>
              <a:rPr lang="en-GB" b="1" dirty="0"/>
              <a:t>A simpler policy</a:t>
            </a:r>
            <a:r>
              <a:rPr lang="en-GB" dirty="0"/>
              <a:t> – the administrative process thoroughly streamlined to enable easier – and quicker – implementation. No designation of programme authorities, reliance on national systems for those programmes with good track record etc.</a:t>
            </a:r>
          </a:p>
          <a:p>
            <a:r>
              <a:rPr lang="en-GB" b="0" i="0" dirty="0" smtClean="0">
                <a:solidFill>
                  <a:srgbClr val="FF0000"/>
                </a:solidFill>
              </a:rPr>
              <a:t>Potentially significant reduction in administrative cost, providing there is a substantial increase in the use of SCOs and less gold plating by the Polish administration. </a:t>
            </a:r>
            <a:endParaRPr lang="en-GB" i="0" dirty="0"/>
          </a:p>
        </p:txBody>
      </p:sp>
      <p:sp>
        <p:nvSpPr>
          <p:cNvPr id="4" name="Slide Number Placeholder 3"/>
          <p:cNvSpPr>
            <a:spLocks noGrp="1"/>
          </p:cNvSpPr>
          <p:nvPr>
            <p:ph type="sldNum" sz="quarter" idx="10"/>
          </p:nvPr>
        </p:nvSpPr>
        <p:spPr/>
        <p:txBody>
          <a:bodyPr/>
          <a:lstStyle/>
          <a:p>
            <a:pPr defTabSz="897816">
              <a:defRPr/>
            </a:pPr>
            <a:fld id="{36441B25-C4D1-47DB-817D-B9C4FC5392FB}" type="slidenum">
              <a:rPr lang="en-GB">
                <a:solidFill>
                  <a:srgbClr val="000000"/>
                </a:solidFill>
              </a:rPr>
              <a:pPr defTabSz="897816">
                <a:defRPr/>
              </a:pPr>
              <a:t>5</a:t>
            </a:fld>
            <a:endParaRPr lang="en-GB">
              <a:solidFill>
                <a:srgbClr val="000000"/>
              </a:solidFill>
            </a:endParaRPr>
          </a:p>
        </p:txBody>
      </p:sp>
    </p:spTree>
    <p:extLst>
      <p:ext uri="{BB962C8B-B14F-4D97-AF65-F5344CB8AC3E}">
        <p14:creationId xmlns:p14="http://schemas.microsoft.com/office/powerpoint/2010/main" val="3731405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783" rtl="0" eaLnBrk="1" fontAlgn="auto" latinLnBrk="0" hangingPunct="1">
              <a:lnSpc>
                <a:spcPct val="115000"/>
              </a:lnSpc>
              <a:spcBef>
                <a:spcPts val="750"/>
              </a:spcBef>
              <a:spcAft>
                <a:spcPts val="0"/>
              </a:spcAft>
              <a:buClr>
                <a:srgbClr val="20AA63"/>
              </a:buClr>
              <a:buSzTx/>
              <a:buFontTx/>
              <a:buNone/>
              <a:tabLst/>
              <a:defRPr/>
            </a:pPr>
            <a:r>
              <a:rPr kumimoji="0" lang="en-US" sz="1200" b="1" i="0" u="sng" strike="noStrike" kern="1200" cap="none" spc="0" normalizeH="0" baseline="0" noProof="0" dirty="0" smtClean="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FOR ERDF </a:t>
            </a:r>
            <a:r>
              <a:rPr kumimoji="0" lang="en-US" sz="1200" b="0" i="0" u="none" strike="noStrike" kern="1200" cap="none" spc="0" normalizeH="0" baseline="0" noProof="0" dirty="0" smtClean="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		</a:t>
            </a:r>
          </a:p>
          <a:p>
            <a:pPr marL="0" marR="0" lvl="0" indent="0" algn="l" defTabSz="685783" rtl="0" eaLnBrk="1" fontAlgn="auto" latinLnBrk="0" hangingPunct="1">
              <a:lnSpc>
                <a:spcPct val="115000"/>
              </a:lnSpc>
              <a:spcBef>
                <a:spcPts val="750"/>
              </a:spcBef>
              <a:spcAft>
                <a:spcPts val="0"/>
              </a:spcAft>
              <a:buClr>
                <a:srgbClr val="20AA63"/>
              </a:buClr>
              <a:buSzTx/>
              <a:buFontTx/>
              <a:buNone/>
              <a:tabLst/>
              <a:defRPr/>
            </a:pPr>
            <a:r>
              <a:rPr kumimoji="0" lang="en-US" sz="1200" b="0" i="0" u="none" strike="noStrike" kern="1200" cap="none" spc="0" normalizeH="0" baseline="0" noProof="0" dirty="0" smtClean="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PO1	EUR 15,8 bn 	</a:t>
            </a:r>
          </a:p>
          <a:p>
            <a:pPr marL="0" marR="0" lvl="0" indent="0" algn="l" defTabSz="685783" rtl="0" eaLnBrk="1" fontAlgn="auto" latinLnBrk="0" hangingPunct="1">
              <a:lnSpc>
                <a:spcPct val="115000"/>
              </a:lnSpc>
              <a:spcBef>
                <a:spcPts val="750"/>
              </a:spcBef>
              <a:spcAft>
                <a:spcPts val="0"/>
              </a:spcAft>
              <a:buClr>
                <a:srgbClr val="20AA63"/>
              </a:buClr>
              <a:buSzTx/>
              <a:buFontTx/>
              <a:buNone/>
              <a:tabLst/>
              <a:defRPr/>
            </a:pPr>
            <a:r>
              <a:rPr kumimoji="0" lang="en-US" sz="1200" b="0" i="0" u="none" strike="noStrike" kern="1200" cap="none" spc="0" normalizeH="0" baseline="0" noProof="0" dirty="0" smtClean="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rPr>
              <a:t>PO2	EUR 13.59 bn	</a:t>
            </a:r>
          </a:p>
          <a:p>
            <a:pPr defTabSz="897816">
              <a:defRPr/>
            </a:pPr>
            <a:endParaRPr lang="en-IE" b="1" u="sng" baseline="0" dirty="0" smtClean="0"/>
          </a:p>
          <a:p>
            <a:pPr defTabSz="897816">
              <a:defRPr/>
            </a:pPr>
            <a:r>
              <a:rPr lang="en-IE" b="1" u="sng" baseline="0" dirty="0" smtClean="0"/>
              <a:t>For </a:t>
            </a:r>
            <a:r>
              <a:rPr lang="en-IE" b="1" u="sng" baseline="0" dirty="0"/>
              <a:t>the ESF+</a:t>
            </a:r>
          </a:p>
          <a:p>
            <a:pPr marL="168340" indent="-168340" defTabSz="897816">
              <a:buFont typeface="Arial" panose="020B0604020202020204" pitchFamily="34" charset="0"/>
              <a:buChar char="•"/>
              <a:defRPr/>
            </a:pPr>
            <a:r>
              <a:rPr lang="en-IE" baseline="0" dirty="0"/>
              <a:t>The 2% thematic concentration for material deprivation is part of the 25% for social inclusion. </a:t>
            </a:r>
            <a:r>
              <a:rPr lang="en-IE" dirty="0"/>
              <a:t>The target at EU level</a:t>
            </a:r>
            <a:r>
              <a:rPr lang="en-IE" baseline="0" dirty="0"/>
              <a:t> is 4%.</a:t>
            </a:r>
          </a:p>
          <a:p>
            <a:pPr marL="0" indent="0">
              <a:buFont typeface="Arial" panose="020B0604020202020204" pitchFamily="34" charset="0"/>
              <a:buNone/>
            </a:pPr>
            <a:endParaRPr lang="en-IE" baseline="0" dirty="0" smtClean="0"/>
          </a:p>
          <a:p>
            <a:pPr marL="0" indent="0">
              <a:buFont typeface="Arial" panose="020B0604020202020204" pitchFamily="34" charset="0"/>
              <a:buNone/>
            </a:pPr>
            <a:r>
              <a:rPr lang="en-IE" b="1" u="sng" baseline="0" dirty="0" smtClean="0"/>
              <a:t>For ERDF</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IE" baseline="0" dirty="0" smtClean="0"/>
              <a:t>Sustainable urban development (EUR 2.71 bn) - </a:t>
            </a:r>
            <a:r>
              <a:rPr lang="en-US" baseline="0" dirty="0" smtClean="0"/>
              <a:t>the amounts are in the current prices, as the rest; these amounts are not necessarily coming on the top of the PO1 and PO2 amounts.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i="0" baseline="0" dirty="0" smtClean="0"/>
              <a:t>EUR 595 million</a:t>
            </a:r>
            <a:r>
              <a:rPr lang="en-US" b="1" i="1" baseline="0" dirty="0" smtClean="0"/>
              <a:t> </a:t>
            </a:r>
            <a:r>
              <a:rPr lang="en-US" baseline="0" dirty="0" smtClean="0"/>
              <a:t>for </a:t>
            </a:r>
            <a:r>
              <a:rPr lang="en-US" baseline="0" dirty="0" err="1" smtClean="0"/>
              <a:t>Interreg</a:t>
            </a:r>
            <a:r>
              <a:rPr lang="en-US" baseline="0" dirty="0" smtClean="0"/>
              <a:t> included in the total and the ERDF allocation on the slide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aseline="0" dirty="0" smtClean="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dirty="0" smtClean="0"/>
          </a:p>
          <a:p>
            <a:pPr marL="171450" indent="-171450">
              <a:buFont typeface="Arial" panose="020B0604020202020204" pitchFamily="34" charset="0"/>
              <a:buChar char="•"/>
            </a:pPr>
            <a:endParaRPr lang="en-IE" baseline="0" dirty="0" smtClean="0"/>
          </a:p>
          <a:p>
            <a:pPr marL="168340" indent="-168340">
              <a:buFont typeface="Arial" panose="020B0604020202020204" pitchFamily="34" charset="0"/>
              <a:buChar char="•"/>
            </a:pPr>
            <a:endParaRPr lang="en-IE" baseline="0" dirty="0"/>
          </a:p>
        </p:txBody>
      </p:sp>
      <p:sp>
        <p:nvSpPr>
          <p:cNvPr id="4" name="Slide Number Placeholder 3"/>
          <p:cNvSpPr>
            <a:spLocks noGrp="1"/>
          </p:cNvSpPr>
          <p:nvPr>
            <p:ph type="sldNum" sz="quarter" idx="10"/>
          </p:nvPr>
        </p:nvSpPr>
        <p:spPr/>
        <p:txBody>
          <a:bodyPr/>
          <a:lstStyle/>
          <a:p>
            <a:pPr defTabSz="897816">
              <a:defRPr/>
            </a:pPr>
            <a:fld id="{36441B25-C4D1-47DB-817D-B9C4FC5392FB}" type="slidenum">
              <a:rPr lang="en-GB">
                <a:solidFill>
                  <a:srgbClr val="000000"/>
                </a:solidFill>
              </a:rPr>
              <a:pPr defTabSz="897816">
                <a:defRPr/>
              </a:pPr>
              <a:t>6</a:t>
            </a:fld>
            <a:endParaRPr lang="en-GB">
              <a:solidFill>
                <a:srgbClr val="000000"/>
              </a:solidFill>
            </a:endParaRPr>
          </a:p>
        </p:txBody>
      </p:sp>
    </p:spTree>
    <p:extLst>
      <p:ext uri="{BB962C8B-B14F-4D97-AF65-F5344CB8AC3E}">
        <p14:creationId xmlns:p14="http://schemas.microsoft.com/office/powerpoint/2010/main" val="4240206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816">
              <a:defRPr/>
            </a:pPr>
            <a:r>
              <a:rPr lang="en-IE" b="1" baseline="0" dirty="0"/>
              <a:t>PO1:</a:t>
            </a:r>
          </a:p>
          <a:p>
            <a:pPr marL="171450" lvl="0" indent="-171450" defTabSz="897816">
              <a:buFont typeface="Arial" panose="020B0604020202020204" pitchFamily="34" charset="0"/>
              <a:buChar char="•"/>
              <a:defRPr/>
            </a:pPr>
            <a:r>
              <a:rPr lang="en-US" dirty="0" smtClean="0"/>
              <a:t>Despite the outstanding GDP growth (4.8 % in 2018), Polish economy remains less productive compared to the EU average. This is due to its weak innovation performance, including private R&amp;D layouts and modest cooperation of public and private innovation partners;</a:t>
            </a:r>
          </a:p>
          <a:p>
            <a:pPr marL="171450" lvl="0" indent="-171450" defTabSz="897816">
              <a:buFont typeface="Arial" panose="020B0604020202020204" pitchFamily="34" charset="0"/>
              <a:buChar char="•"/>
              <a:defRPr/>
            </a:pPr>
            <a:r>
              <a:rPr lang="en-US" dirty="0" smtClean="0"/>
              <a:t>The productivity of small and medium-sized enterprises is growing slowly. Smaller businesses encounter difficulties to remain competitive and trade on domestic and foreign markets;</a:t>
            </a:r>
          </a:p>
          <a:p>
            <a:pPr marL="171450" lvl="0" indent="-171450" defTabSz="897816">
              <a:buFont typeface="Arial" panose="020B0604020202020204" pitchFamily="34" charset="0"/>
              <a:buChar char="•"/>
              <a:defRPr/>
            </a:pPr>
            <a:r>
              <a:rPr lang="en-US" dirty="0" smtClean="0"/>
              <a:t>The use of information technologies by firms and digital interaction of citizens with public authorities remain low;</a:t>
            </a:r>
          </a:p>
          <a:p>
            <a:pPr marL="171450" lvl="0" indent="-171450" defTabSz="897816">
              <a:buFont typeface="Arial" panose="020B0604020202020204" pitchFamily="34" charset="0"/>
              <a:buChar char="•"/>
              <a:defRPr/>
            </a:pPr>
            <a:r>
              <a:rPr lang="en-US" dirty="0" smtClean="0"/>
              <a:t>Labour shortages translate into growing skill mismatches, which hamper the growth of innovative and fast-developing sectors.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PO2:</a:t>
            </a:r>
          </a:p>
          <a:p>
            <a:pPr marL="171450" lvl="0" indent="-171450" fontAlgn="base">
              <a:buFont typeface="Arial" panose="020B0604020202020204" pitchFamily="34" charset="0"/>
              <a:buChar char="•"/>
            </a:pPr>
            <a:r>
              <a:rPr lang="en-GB" sz="1200" u="none" strike="noStrike" kern="1200" dirty="0" smtClean="0">
                <a:solidFill>
                  <a:schemeClr val="tx1"/>
                </a:solidFill>
                <a:effectLst>
                  <a:outerShdw sx="0" sy="0">
                    <a:srgbClr val="000000"/>
                  </a:outerShdw>
                </a:effectLst>
                <a:latin typeface="Arial" charset="0"/>
                <a:ea typeface="+mn-ea"/>
                <a:cs typeface="+mn-cs"/>
              </a:rPr>
              <a:t>The greenhouse gas intensity of the Polish economy remains among the highest in the EU. Electricity generation is dominated by coal. The use of obsolete coal-based boilers in residential heating results in air pollution, which is the major environmental concern with strong impacts on health (44,000 premature deaths per year) and labour productivity. Around 5 Mio single-family houses need energy efficiency improvements;</a:t>
            </a:r>
          </a:p>
          <a:p>
            <a:pPr marL="171450" lvl="0" indent="-171450" fontAlgn="base">
              <a:buFont typeface="Arial" panose="020B0604020202020204" pitchFamily="34" charset="0"/>
              <a:buChar char="•"/>
            </a:pPr>
            <a:r>
              <a:rPr lang="en-GB" sz="1200" u="none" strike="noStrike" kern="1200" dirty="0" smtClean="0">
                <a:solidFill>
                  <a:schemeClr val="tx1"/>
                </a:solidFill>
                <a:effectLst>
                  <a:outerShdw sx="0" sy="0">
                    <a:srgbClr val="000000"/>
                  </a:outerShdw>
                </a:effectLst>
                <a:latin typeface="Arial" charset="0"/>
                <a:ea typeface="+mn-ea"/>
                <a:cs typeface="+mn-cs"/>
              </a:rPr>
              <a:t>The climate change leads to increased incidence of extreme weather conditions and related events with a direct negative economic impact;</a:t>
            </a:r>
          </a:p>
          <a:p>
            <a:pPr marL="171450" lvl="0" indent="-171450" fontAlgn="base">
              <a:buFont typeface="Arial" panose="020B0604020202020204" pitchFamily="34" charset="0"/>
              <a:buChar char="•"/>
            </a:pPr>
            <a:r>
              <a:rPr lang="en-GB" sz="1200" u="none" strike="noStrike" kern="1200" dirty="0" smtClean="0">
                <a:solidFill>
                  <a:schemeClr val="tx1"/>
                </a:solidFill>
                <a:effectLst>
                  <a:outerShdw sx="0" sy="0">
                    <a:srgbClr val="000000"/>
                  </a:outerShdw>
                </a:effectLst>
                <a:latin typeface="Arial" charset="0"/>
                <a:ea typeface="+mn-ea"/>
                <a:cs typeface="+mn-cs"/>
              </a:rPr>
              <a:t>The waste management system is underperforming in terms of recycling and recovery of waste;</a:t>
            </a:r>
          </a:p>
          <a:p>
            <a:pPr marL="171450" lvl="0" indent="-171450" fontAlgn="base">
              <a:buFont typeface="Arial" panose="020B0604020202020204" pitchFamily="34" charset="0"/>
              <a:buChar char="•"/>
            </a:pPr>
            <a:r>
              <a:rPr lang="en-GB" sz="1200" u="none" strike="noStrike" kern="1200" dirty="0" smtClean="0">
                <a:solidFill>
                  <a:schemeClr val="tx1"/>
                </a:solidFill>
                <a:effectLst>
                  <a:outerShdw sx="0" sy="0">
                    <a:srgbClr val="000000"/>
                  </a:outerShdw>
                </a:effectLst>
                <a:latin typeface="Arial" charset="0"/>
                <a:ea typeface="+mn-ea"/>
                <a:cs typeface="+mn-cs"/>
              </a:rPr>
              <a:t>Despite considerable efforts and on-going EU funding support, over one thousand urbanised areas remain unconnected to wastewater collecting networks or are served by sub-standard wastewater treatment plants. This leads to pollution, including of the Baltic Sea.</a:t>
            </a:r>
          </a:p>
          <a:p>
            <a:pPr marL="168340" indent="-168340">
              <a:buFont typeface="Arial" panose="020B0604020202020204" pitchFamily="34" charset="0"/>
              <a:buChar char="•"/>
            </a:pPr>
            <a:endParaRPr lang="en-US" dirty="0"/>
          </a:p>
          <a:p>
            <a:r>
              <a:rPr lang="en-US" b="1" dirty="0"/>
              <a:t>PO3:</a:t>
            </a:r>
          </a:p>
          <a:p>
            <a:pPr marL="168340" indent="-168340">
              <a:buFont typeface="Arial" panose="020B0604020202020204" pitchFamily="34" charset="0"/>
              <a:buChar char="•"/>
            </a:pPr>
            <a:r>
              <a:rPr lang="en-GB" dirty="0"/>
              <a:t>Poland has been making progress in building its road </a:t>
            </a:r>
            <a:r>
              <a:rPr lang="en-GB" dirty="0" smtClean="0"/>
              <a:t>infrastructure.</a:t>
            </a:r>
            <a:r>
              <a:rPr lang="en-GB" baseline="0" dirty="0" smtClean="0"/>
              <a:t> In terms of TEN-T network </a:t>
            </a:r>
            <a:r>
              <a:rPr lang="en-US" dirty="0" smtClean="0"/>
              <a:t>connectivity </a:t>
            </a:r>
            <a:r>
              <a:rPr lang="en-US" dirty="0"/>
              <a:t>gaps remain in </a:t>
            </a:r>
            <a:r>
              <a:rPr lang="en-US" dirty="0" smtClean="0"/>
              <a:t>the northern and eastern Poland;</a:t>
            </a:r>
            <a:endParaRPr lang="en-US" dirty="0"/>
          </a:p>
          <a:p>
            <a:pPr marL="168340" indent="-168340">
              <a:buFont typeface="Arial" panose="020B0604020202020204" pitchFamily="34" charset="0"/>
              <a:buChar char="•"/>
            </a:pPr>
            <a:r>
              <a:rPr lang="en-GB" dirty="0"/>
              <a:t>Planning and completing railway infrastructure projects have proved more difficult than building roads, with delays in project </a:t>
            </a:r>
            <a:r>
              <a:rPr lang="en-GB" dirty="0" smtClean="0"/>
              <a:t>implementation. </a:t>
            </a:r>
            <a:r>
              <a:rPr lang="en-GB" sz="1200" kern="1200" dirty="0" smtClean="0">
                <a:solidFill>
                  <a:schemeClr val="tx1"/>
                </a:solidFill>
                <a:effectLst/>
                <a:latin typeface="Arial" charset="0"/>
                <a:ea typeface="+mn-ea"/>
                <a:cs typeface="+mn-cs"/>
              </a:rPr>
              <a:t>The freight railway sector remains significantly underdeveloped with only half of the core network to be completed by 2023;</a:t>
            </a:r>
            <a:endParaRPr lang="en-GB" dirty="0"/>
          </a:p>
          <a:p>
            <a:pPr marL="168340" indent="-168340" defTabSz="897816">
              <a:buFont typeface="Arial" panose="020B0604020202020204" pitchFamily="34" charset="0"/>
              <a:buChar char="•"/>
              <a:defRPr/>
            </a:pPr>
            <a:r>
              <a:rPr lang="en-GB" dirty="0"/>
              <a:t>Rural areas are poorly accessible by public transport</a:t>
            </a:r>
          </a:p>
          <a:p>
            <a:pPr marL="168340" indent="-168340" defTabSz="897816">
              <a:buFont typeface="Arial" panose="020B0604020202020204" pitchFamily="34" charset="0"/>
              <a:buChar char="•"/>
              <a:defRPr/>
            </a:pPr>
            <a:r>
              <a:rPr lang="en-GB" dirty="0"/>
              <a:t>Urban mobility remains underdeveloped outside urban areas where around 2/3 of people are devoid of any form of public transportation</a:t>
            </a:r>
          </a:p>
          <a:p>
            <a:pPr marL="168340" indent="-168340" defTabSz="897816">
              <a:buFont typeface="Arial" panose="020B0604020202020204" pitchFamily="34" charset="0"/>
              <a:buChar char="•"/>
              <a:defRPr/>
            </a:pPr>
            <a:endParaRPr lang="en-GB" dirty="0"/>
          </a:p>
          <a:p>
            <a:pPr marL="168340" indent="-168340" defTabSz="897816">
              <a:buFont typeface="Arial" panose="020B0604020202020204" pitchFamily="34" charset="0"/>
              <a:buChar char="•"/>
              <a:defRPr/>
            </a:pPr>
            <a:r>
              <a:rPr lang="en-GB" dirty="0"/>
              <a:t>Fast internet access infrastructure has developed quickly but ensuring broad access to ultra-fast internet remains a challenge -  the ultra-fast Internet (above 100 Mbps) is available only to just over half of the households, mainly in the large cities. </a:t>
            </a:r>
          </a:p>
          <a:p>
            <a:endParaRPr lang="en-US" dirty="0"/>
          </a:p>
          <a:p>
            <a:pPr marL="168340" indent="-168340">
              <a:buFont typeface="Arial" panose="020B0604020202020204" pitchFamily="34" charset="0"/>
              <a:buChar char="•"/>
            </a:pPr>
            <a:endParaRPr lang="en-US" dirty="0"/>
          </a:p>
          <a:p>
            <a:r>
              <a:rPr lang="en-US" b="1" dirty="0"/>
              <a:t>PO4:</a:t>
            </a:r>
          </a:p>
          <a:p>
            <a:pPr marL="168340" indent="-168340">
              <a:buFont typeface="Arial" panose="020B0604020202020204" pitchFamily="34" charset="0"/>
              <a:buChar char="•"/>
            </a:pPr>
            <a:r>
              <a:rPr lang="en-US" dirty="0"/>
              <a:t>The Polish </a:t>
            </a:r>
            <a:r>
              <a:rPr lang="en-US" dirty="0" err="1"/>
              <a:t>labour</a:t>
            </a:r>
            <a:r>
              <a:rPr lang="en-US" dirty="0"/>
              <a:t> market overall performs well, but the transition to a knowledge-based economy creates important challenges on skills development, adult learning and broadening </a:t>
            </a:r>
            <a:r>
              <a:rPr lang="en-US" dirty="0" err="1"/>
              <a:t>labour</a:t>
            </a:r>
            <a:r>
              <a:rPr lang="en-US" dirty="0"/>
              <a:t> supply. </a:t>
            </a:r>
          </a:p>
          <a:p>
            <a:pPr marL="168340" indent="-168340">
              <a:buFont typeface="Arial" panose="020B0604020202020204" pitchFamily="34" charset="0"/>
              <a:buChar char="•"/>
            </a:pPr>
            <a:r>
              <a:rPr lang="en-US" dirty="0"/>
              <a:t>Despite good results on some education indicators, serious challenges persist for the quality and outcomes of Polish education and training system.</a:t>
            </a:r>
          </a:p>
          <a:p>
            <a:pPr marL="168340" indent="-168340">
              <a:buFont typeface="Arial" panose="020B0604020202020204" pitchFamily="34" charset="0"/>
              <a:buChar char="•"/>
            </a:pPr>
            <a:r>
              <a:rPr lang="en-US" dirty="0"/>
              <a:t>Poverty and social exclusion are decreasing overall, but still affect relatively more certain types of households and regions, and shortcomings in the integration of the migrant workforce remain.</a:t>
            </a:r>
          </a:p>
          <a:p>
            <a:pPr marL="168340" indent="-168340">
              <a:buFont typeface="Arial" panose="020B0604020202020204" pitchFamily="34" charset="0"/>
              <a:buChar char="•"/>
            </a:pPr>
            <a:r>
              <a:rPr lang="en-US" dirty="0"/>
              <a:t>Long-term care for elderly, persons with disabilities and persons with chronical diseases is underdeveloped, and health outcomes are only slowly improving. </a:t>
            </a:r>
          </a:p>
          <a:p>
            <a:pPr marL="168340" indent="-168340">
              <a:buFont typeface="Arial" panose="020B0604020202020204" pitchFamily="34" charset="0"/>
              <a:buChar char="•"/>
            </a:pPr>
            <a:r>
              <a:rPr lang="en-US" dirty="0"/>
              <a:t>Health system is too hospital-</a:t>
            </a:r>
            <a:r>
              <a:rPr lang="en-US" dirty="0" err="1"/>
              <a:t>centred</a:t>
            </a:r>
            <a:r>
              <a:rPr lang="en-US" dirty="0"/>
              <a:t> and lacks effective coordination. </a:t>
            </a:r>
          </a:p>
          <a:p>
            <a:endParaRPr lang="en-US" dirty="0"/>
          </a:p>
          <a:p>
            <a:r>
              <a:rPr lang="en-US" b="1" dirty="0" smtClean="0"/>
              <a:t>PO5</a:t>
            </a:r>
            <a:endParaRPr lang="en-US" b="1" dirty="0"/>
          </a:p>
          <a:p>
            <a:pPr marL="168340" indent="-168340">
              <a:buFont typeface="Arial" panose="020B0604020202020204" pitchFamily="34" charset="0"/>
              <a:buChar char="•"/>
            </a:pPr>
            <a:r>
              <a:rPr lang="en-GB" dirty="0"/>
              <a:t>Five regions - </a:t>
            </a:r>
            <a:r>
              <a:rPr lang="en-GB" dirty="0" err="1"/>
              <a:t>Lubelskie</a:t>
            </a:r>
            <a:r>
              <a:rPr lang="en-GB" dirty="0"/>
              <a:t>, </a:t>
            </a:r>
            <a:r>
              <a:rPr lang="en-GB" dirty="0" err="1"/>
              <a:t>Podlaskie</a:t>
            </a:r>
            <a:r>
              <a:rPr lang="en-GB" dirty="0"/>
              <a:t>, </a:t>
            </a:r>
            <a:r>
              <a:rPr lang="en-GB" dirty="0" err="1"/>
              <a:t>Warmińsko-Mazurskie</a:t>
            </a:r>
            <a:r>
              <a:rPr lang="en-GB" dirty="0"/>
              <a:t>, </a:t>
            </a:r>
            <a:r>
              <a:rPr lang="en-GB" dirty="0" err="1"/>
              <a:t>Mazowieckie</a:t>
            </a:r>
            <a:r>
              <a:rPr lang="en-GB" dirty="0"/>
              <a:t> and </a:t>
            </a:r>
            <a:r>
              <a:rPr lang="en-GB" dirty="0" err="1"/>
              <a:t>Zachodniopomorskie</a:t>
            </a:r>
            <a:r>
              <a:rPr lang="en-GB" dirty="0"/>
              <a:t> concentrate two thirds of marginalised communes. Socio-economic problems also affect parts of </a:t>
            </a:r>
            <a:r>
              <a:rPr lang="en-GB" dirty="0" err="1"/>
              <a:t>Kujawsko-Pomorskie</a:t>
            </a:r>
            <a:r>
              <a:rPr lang="en-GB" dirty="0"/>
              <a:t>; </a:t>
            </a:r>
          </a:p>
          <a:p>
            <a:pPr marL="168340" indent="-168340">
              <a:buFont typeface="Arial" panose="020B0604020202020204" pitchFamily="34" charset="0"/>
              <a:buChar char="•"/>
            </a:pPr>
            <a:r>
              <a:rPr lang="en-GB" dirty="0"/>
              <a:t>Metropolitan areas provide one fourth of jobs, yet generate nearly half of national GDP growth;</a:t>
            </a:r>
          </a:p>
          <a:p>
            <a:pPr marL="168340" indent="-168340">
              <a:buFont typeface="Arial" panose="020B0604020202020204" pitchFamily="34" charset="0"/>
              <a:buChar char="•"/>
            </a:pPr>
            <a:r>
              <a:rPr lang="en-US" dirty="0" smtClean="0"/>
              <a:t>Smaller cities </a:t>
            </a:r>
            <a:r>
              <a:rPr lang="en-US" dirty="0"/>
              <a:t>fail to assume their functional roles. Former capitals of voivodships and post-industrial cities i.e. coal-mining areas are mostly affected with high structural unemployment and declining human capital (early school leavers, lower childcare enrolment);</a:t>
            </a:r>
          </a:p>
          <a:p>
            <a:pPr marL="168340" indent="-168340">
              <a:buFont typeface="Arial" panose="020B0604020202020204" pitchFamily="34" charset="0"/>
              <a:buChar char="•"/>
            </a:pPr>
            <a:r>
              <a:rPr lang="en-GB" dirty="0"/>
              <a:t>Quality of life in towns is decreasing: huge revitalisation needs, urban sprawl, air pollution, public transport;</a:t>
            </a:r>
          </a:p>
          <a:p>
            <a:pPr marL="168340" indent="-168340">
              <a:buFont typeface="Arial" panose="020B0604020202020204" pitchFamily="34" charset="0"/>
              <a:buChar char="•"/>
            </a:pPr>
            <a:r>
              <a:rPr lang="en-US" dirty="0"/>
              <a:t>Rural areas located away from metropolitan cities, and those with a large percentage of unproductive agricultural holdings are lagging behind. Acute poverty and progressive ageing persist.</a:t>
            </a:r>
            <a:endParaRPr lang="en-GB" dirty="0"/>
          </a:p>
          <a:p>
            <a:pPr defTabSz="897816">
              <a:defRPr/>
            </a:pPr>
            <a:endParaRPr lang="en-IE" baseline="0" dirty="0"/>
          </a:p>
        </p:txBody>
      </p:sp>
      <p:sp>
        <p:nvSpPr>
          <p:cNvPr id="4" name="Slide Number Placeholder 3"/>
          <p:cNvSpPr>
            <a:spLocks noGrp="1"/>
          </p:cNvSpPr>
          <p:nvPr>
            <p:ph type="sldNum" sz="quarter" idx="10"/>
          </p:nvPr>
        </p:nvSpPr>
        <p:spPr/>
        <p:txBody>
          <a:bodyPr/>
          <a:lstStyle/>
          <a:p>
            <a:pPr defTabSz="897816">
              <a:defRPr/>
            </a:pPr>
            <a:fld id="{36441B25-C4D1-47DB-817D-B9C4FC5392FB}" type="slidenum">
              <a:rPr lang="en-GB">
                <a:solidFill>
                  <a:srgbClr val="000000"/>
                </a:solidFill>
              </a:rPr>
              <a:pPr defTabSz="897816">
                <a:defRPr/>
              </a:pPr>
              <a:t>7</a:t>
            </a:fld>
            <a:endParaRPr lang="en-GB">
              <a:solidFill>
                <a:srgbClr val="000000"/>
              </a:solidFill>
            </a:endParaRPr>
          </a:p>
        </p:txBody>
      </p:sp>
    </p:spTree>
    <p:extLst>
      <p:ext uri="{BB962C8B-B14F-4D97-AF65-F5344CB8AC3E}">
        <p14:creationId xmlns:p14="http://schemas.microsoft.com/office/powerpoint/2010/main" val="3094441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(PO 1 continues on the next slide)</a:t>
            </a:r>
          </a:p>
          <a:p>
            <a:endParaRPr lang="en-US" dirty="0" smtClean="0"/>
          </a:p>
          <a:p>
            <a:r>
              <a:rPr lang="en-US" dirty="0" smtClean="0"/>
              <a:t>Measures under PO1 aim to enhance innovation capacities, growth and competitiveness of SMEs and skills for smart specialisation areas. Still important investments are envisaged in the area of digitalization.</a:t>
            </a:r>
            <a:r>
              <a:rPr lang="en-US" baseline="0" dirty="0" smtClean="0"/>
              <a:t> </a:t>
            </a:r>
            <a:endParaRPr lang="en-US" dirty="0" smtClean="0"/>
          </a:p>
          <a:p>
            <a:r>
              <a:rPr lang="en-US" dirty="0" smtClean="0"/>
              <a:t>To sustain Poland's development, investments will need to better tackle productivity growth. The future intervention will focus on: </a:t>
            </a:r>
          </a:p>
          <a:p>
            <a:pPr marL="171450" indent="-171450">
              <a:buFont typeface="Arial" panose="020B0604020202020204" pitchFamily="34" charset="0"/>
              <a:buChar char="•"/>
            </a:pPr>
            <a:r>
              <a:rPr lang="en-US" dirty="0" smtClean="0"/>
              <a:t>Boosting commercial research and leveraging private R&amp;D. New  R&amp;D infrastructure will no longer be a priority;</a:t>
            </a:r>
          </a:p>
          <a:p>
            <a:pPr marL="171450" indent="-171450">
              <a:buFont typeface="Arial" panose="020B0604020202020204" pitchFamily="34" charset="0"/>
              <a:buChar char="•"/>
            </a:pPr>
            <a:r>
              <a:rPr lang="en-US" dirty="0" smtClean="0"/>
              <a:t>Promoting projects that ideally encompass the whole investment process: technology transfers, commercialization and necessary skills adaptation;</a:t>
            </a:r>
          </a:p>
          <a:p>
            <a:pPr marL="171450" indent="-171450">
              <a:buFont typeface="Arial" panose="020B0604020202020204" pitchFamily="34" charset="0"/>
              <a:buChar char="•"/>
            </a:pPr>
            <a:r>
              <a:rPr lang="en-US" dirty="0" smtClean="0"/>
              <a:t>Integrating digital solutions in firms to reduce operating costs and open up new commercial opportunities as well as promoting e-government to decrease administrative burden.</a:t>
            </a:r>
          </a:p>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8</a:t>
            </a:fld>
            <a:endParaRPr lang="en-GB"/>
          </a:p>
        </p:txBody>
      </p:sp>
    </p:spTree>
    <p:extLst>
      <p:ext uri="{BB962C8B-B14F-4D97-AF65-F5344CB8AC3E}">
        <p14:creationId xmlns:p14="http://schemas.microsoft.com/office/powerpoint/2010/main" val="682244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441B25-C4D1-47DB-817D-B9C4FC5392FB}" type="slidenum">
              <a:rPr lang="en-GB" smtClean="0"/>
              <a:pPr>
                <a:defRPr/>
              </a:pPr>
              <a:t>9</a:t>
            </a:fld>
            <a:endParaRPr lang="en-GB"/>
          </a:p>
        </p:txBody>
      </p:sp>
    </p:spTree>
    <p:extLst>
      <p:ext uri="{BB962C8B-B14F-4D97-AF65-F5344CB8AC3E}">
        <p14:creationId xmlns:p14="http://schemas.microsoft.com/office/powerpoint/2010/main" val="2826380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12192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pic>
        <p:nvPicPr>
          <p:cNvPr id="5" name="Picture 6" descr="LOGO CE-EN-quadri.eps"/>
          <p:cNvPicPr>
            <a:picLocks noChangeAspect="1"/>
          </p:cNvPicPr>
          <p:nvPr userDrawn="1"/>
        </p:nvPicPr>
        <p:blipFill>
          <a:blip r:embed="rId2" cstate="print"/>
          <a:srcRect/>
          <a:stretch>
            <a:fillRect/>
          </a:stretch>
        </p:blipFill>
        <p:spPr bwMode="auto">
          <a:xfrm>
            <a:off x="5208001" y="309600"/>
            <a:ext cx="2112433" cy="1100138"/>
          </a:xfrm>
          <a:prstGeom prst="rect">
            <a:avLst/>
          </a:prstGeom>
          <a:noFill/>
          <a:ln w="9525">
            <a:noFill/>
            <a:miter lim="800000"/>
            <a:headEnd/>
            <a:tailEnd/>
          </a:ln>
        </p:spPr>
      </p:pic>
      <p:sp>
        <p:nvSpPr>
          <p:cNvPr id="6" name="Rectangle 5"/>
          <p:cNvSpPr/>
          <p:nvPr userDrawn="1"/>
        </p:nvSpPr>
        <p:spPr>
          <a:xfrm>
            <a:off x="5640001" y="6669360"/>
            <a:ext cx="912284"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hasCustomPrompt="1"/>
          </p:nvPr>
        </p:nvSpPr>
        <p:spPr>
          <a:xfrm>
            <a:off x="5519936" y="1700808"/>
            <a:ext cx="6048672" cy="2016224"/>
          </a:xfrm>
        </p:spPr>
        <p:txBody>
          <a:bodyPr/>
          <a:lstStyle>
            <a:lvl1pPr indent="0">
              <a:defRPr sz="4800">
                <a:solidFill>
                  <a:srgbClr val="FFD624"/>
                </a:solidFill>
              </a:defRPr>
            </a:lvl1pPr>
          </a:lstStyle>
          <a:p>
            <a:r>
              <a:rPr lang="en-GB" dirty="0"/>
              <a:t>Title</a:t>
            </a:r>
          </a:p>
        </p:txBody>
      </p:sp>
      <p:sp>
        <p:nvSpPr>
          <p:cNvPr id="3" name="Content Placeholder 2"/>
          <p:cNvSpPr>
            <a:spLocks noGrp="1"/>
          </p:cNvSpPr>
          <p:nvPr>
            <p:ph idx="1" hasCustomPrompt="1"/>
          </p:nvPr>
        </p:nvSpPr>
        <p:spPr>
          <a:xfrm>
            <a:off x="623392" y="3933056"/>
            <a:ext cx="4992555"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123950"/>
            <a:ext cx="2745317"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1" y="1123950"/>
            <a:ext cx="8039100" cy="48974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a:stretch>
            <a:fillRect/>
          </a:stretch>
        </p:blipFill>
        <p:spPr bwMode="auto">
          <a:xfrm>
            <a:off x="8769352" y="6145213"/>
            <a:ext cx="2990849" cy="596900"/>
          </a:xfrm>
          <a:prstGeom prst="rect">
            <a:avLst/>
          </a:prstGeom>
          <a:noFill/>
          <a:ln w="9525">
            <a:noFill/>
            <a:miter lim="800000"/>
            <a:headEnd/>
            <a:tailEnd/>
          </a:ln>
        </p:spPr>
      </p:pic>
      <p:sp>
        <p:nvSpPr>
          <p:cNvPr id="2" name="Title 1"/>
          <p:cNvSpPr>
            <a:spLocks noGrp="1"/>
          </p:cNvSpPr>
          <p:nvPr>
            <p:ph type="title"/>
          </p:nvPr>
        </p:nvSpPr>
        <p:spPr>
          <a:xfrm>
            <a:off x="624417" y="980729"/>
            <a:ext cx="10972800" cy="936625"/>
          </a:xfrm>
        </p:spPr>
        <p:txBody>
          <a:bodyPr/>
          <a:lstStyle/>
          <a:p>
            <a:r>
              <a:rPr lang="en-US"/>
              <a:t>Click to edit Master title style</a:t>
            </a:r>
            <a:endParaRPr lang="en-GB" dirty="0"/>
          </a:p>
        </p:txBody>
      </p:sp>
      <p:sp>
        <p:nvSpPr>
          <p:cNvPr id="5" name="Rectangle 4"/>
          <p:cNvSpPr>
            <a:spLocks noGrp="1" noChangeArrowheads="1"/>
          </p:cNvSpPr>
          <p:nvPr>
            <p:ph type="dt" sz="half" idx="10"/>
          </p:nvPr>
        </p:nvSpPr>
        <p:spPr>
          <a:xfrm>
            <a:off x="8769351" y="116632"/>
            <a:ext cx="2844800" cy="476250"/>
          </a:xfrm>
        </p:spPr>
        <p:txBody>
          <a:bodyPr/>
          <a:lstStyle>
            <a:lvl1pPr>
              <a:defRPr sz="1200"/>
            </a:lvl1pPr>
          </a:lstStyle>
          <a:p>
            <a:pPr>
              <a:defRPr/>
            </a:pPr>
            <a:endParaRPr lang="en-GB" dirty="0"/>
          </a:p>
        </p:txBody>
      </p:sp>
      <p:sp>
        <p:nvSpPr>
          <p:cNvPr id="6" name="Rectangle 5"/>
          <p:cNvSpPr>
            <a:spLocks noGrp="1" noChangeArrowheads="1"/>
          </p:cNvSpPr>
          <p:nvPr>
            <p:ph type="ftr" sz="quarter" idx="11"/>
          </p:nvPr>
        </p:nvSpPr>
        <p:spPr>
          <a:xfrm>
            <a:off x="4165600" y="6337126"/>
            <a:ext cx="3860800" cy="476250"/>
          </a:xfrm>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xfrm>
            <a:off x="623392" y="6297439"/>
            <a:ext cx="2844800" cy="476250"/>
          </a:xfrm>
        </p:spPr>
        <p:txBody>
          <a:bodyPr/>
          <a:lstStyle>
            <a:lvl1pPr algn="l">
              <a:defRPr/>
            </a:lvl1pPr>
          </a:lstStyle>
          <a:p>
            <a:pPr>
              <a:defRPr/>
            </a:pPr>
            <a:fld id="{37EC8A20-BA03-4FF7-8742-03D8AD4CA4F4}" type="slidenum">
              <a:rPr lang="en-GB" smtClean="0"/>
              <a:pPr>
                <a:defRPr/>
              </a:pPr>
              <a:t>‹#›</a:t>
            </a:fld>
            <a:endParaRPr lang="en-GB" dirty="0"/>
          </a:p>
        </p:txBody>
      </p:sp>
      <p:sp>
        <p:nvSpPr>
          <p:cNvPr id="9" name="Content Placeholder 2"/>
          <p:cNvSpPr>
            <a:spLocks noGrp="1"/>
          </p:cNvSpPr>
          <p:nvPr>
            <p:ph idx="1"/>
          </p:nvPr>
        </p:nvSpPr>
        <p:spPr>
          <a:xfrm>
            <a:off x="609600" y="2276872"/>
            <a:ext cx="10972800" cy="3633788"/>
          </a:xfrm>
        </p:spPr>
        <p:txBody>
          <a:bodyPr/>
          <a:lstStyle>
            <a:lvl1pPr marL="342900" indent="-342900">
              <a:buClr>
                <a:srgbClr val="0F5494"/>
              </a:buClr>
              <a:buFont typeface="Arial" pitchFamily="34" charset="0"/>
              <a:buChar char="•"/>
              <a:defRPr/>
            </a:lvl1pPr>
            <a:lvl2pPr>
              <a:buClr>
                <a:srgbClr val="0F5494"/>
              </a:buClr>
              <a:defRPr/>
            </a:lvl2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387600"/>
            <a:ext cx="53848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387600"/>
            <a:ext cx="53848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4417" y="1123951"/>
            <a:ext cx="109728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609600" y="2387600"/>
            <a:ext cx="109728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dolor 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ftr="0" dt="0"/>
  <p:txStyles>
    <p:title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43672" y="2492896"/>
            <a:ext cx="6552728" cy="1015663"/>
          </a:xfrm>
          <a:prstGeom prst="rect">
            <a:avLst/>
          </a:prstGeom>
          <a:noFill/>
        </p:spPr>
        <p:txBody>
          <a:bodyPr wrap="square" rtlCol="0">
            <a:spAutoFit/>
          </a:bodyPr>
          <a:lstStyle/>
          <a:p>
            <a:r>
              <a:rPr lang="et-EE" sz="60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rPr>
              <a:t>COHESION POLICY</a:t>
            </a:r>
            <a:endParaRPr lang="fr-BE" sz="60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endParaRPr>
          </a:p>
        </p:txBody>
      </p:sp>
      <p:sp>
        <p:nvSpPr>
          <p:cNvPr id="5" name="TextBox 4"/>
          <p:cNvSpPr txBox="1"/>
          <p:nvPr/>
        </p:nvSpPr>
        <p:spPr>
          <a:xfrm>
            <a:off x="3143672" y="3486196"/>
            <a:ext cx="9001000" cy="1384995"/>
          </a:xfrm>
          <a:prstGeom prst="rect">
            <a:avLst/>
          </a:prstGeom>
          <a:noFill/>
        </p:spPr>
        <p:txBody>
          <a:bodyPr wrap="square" rtlCol="0">
            <a:spAutoFit/>
          </a:bodyPr>
          <a:lstStyle/>
          <a:p>
            <a:r>
              <a:rPr lang="et-EE" sz="6000" b="0" dirty="0" err="1">
                <a:solidFill>
                  <a:schemeClr val="tx1"/>
                </a:solidFill>
                <a:latin typeface="EC Square Sans Pro Light" panose="020B0506000000020004" pitchFamily="34" charset="0"/>
                <a:ea typeface="Verdana" panose="020B0604030504040204" pitchFamily="34" charset="0"/>
                <a:cs typeface="Verdana" panose="020B0604030504040204" pitchFamily="34" charset="0"/>
              </a:rPr>
              <a:t>investments</a:t>
            </a:r>
            <a:r>
              <a:rPr lang="et-EE" sz="60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rPr>
              <a:t> in 2021-2027</a:t>
            </a:r>
            <a:endParaRPr lang="en-GB" sz="60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endParaRPr>
          </a:p>
          <a:p>
            <a:endParaRPr lang="en-GB" sz="2400" b="0" dirty="0" err="1">
              <a:solidFill>
                <a:srgbClr val="0F5494"/>
              </a:solidFill>
              <a:latin typeface="EC Square Sans Pro Light" panose="020B0506000000020004" pitchFamily="34" charset="0"/>
            </a:endParaRPr>
          </a:p>
        </p:txBody>
      </p:sp>
      <p:sp>
        <p:nvSpPr>
          <p:cNvPr id="6" name="TextBox 5"/>
          <p:cNvSpPr txBox="1"/>
          <p:nvPr/>
        </p:nvSpPr>
        <p:spPr>
          <a:xfrm>
            <a:off x="6023992" y="4820420"/>
            <a:ext cx="5387032" cy="461665"/>
          </a:xfrm>
          <a:prstGeom prst="rect">
            <a:avLst/>
          </a:prstGeom>
          <a:noFill/>
        </p:spPr>
        <p:txBody>
          <a:bodyPr wrap="square" rtlCol="0">
            <a:spAutoFit/>
          </a:bodyPr>
          <a:lstStyle/>
          <a:p>
            <a:pPr algn="r"/>
            <a:r>
              <a:rPr lang="et-EE" sz="2400" b="0" dirty="0">
                <a:solidFill>
                  <a:schemeClr val="tx1"/>
                </a:solidFill>
                <a:latin typeface="EC Square Sans Pro Light" panose="020B0506000000020004" pitchFamily="34" charset="0"/>
                <a:ea typeface="Verdana" panose="020B0604030504040204" pitchFamily="34" charset="0"/>
                <a:cs typeface="Verdana" panose="020B0604030504040204" pitchFamily="34" charset="0"/>
              </a:rPr>
              <a:t>European Semester</a:t>
            </a:r>
            <a:endParaRPr lang="en-GB" sz="2400" b="0" dirty="0" err="1">
              <a:solidFill>
                <a:schemeClr val="tx1"/>
              </a:solidFill>
              <a:latin typeface="EC Square Sans Pro Light" panose="020B0506000000020004" pitchFamily="34" charset="0"/>
              <a:ea typeface="Verdana" panose="020B0604030504040204" pitchFamily="34" charset="0"/>
              <a:cs typeface="Verdana" panose="020B0604030504040204" pitchFamily="34" charset="0"/>
            </a:endParaRPr>
          </a:p>
        </p:txBody>
      </p:sp>
      <p:sp>
        <p:nvSpPr>
          <p:cNvPr id="7" name="TextBox 6"/>
          <p:cNvSpPr txBox="1"/>
          <p:nvPr/>
        </p:nvSpPr>
        <p:spPr>
          <a:xfrm>
            <a:off x="6023992" y="5184737"/>
            <a:ext cx="5387032" cy="369332"/>
          </a:xfrm>
          <a:prstGeom prst="rect">
            <a:avLst/>
          </a:prstGeom>
          <a:noFill/>
        </p:spPr>
        <p:txBody>
          <a:bodyPr wrap="square" rtlCol="0">
            <a:spAutoFit/>
          </a:bodyPr>
          <a:lstStyle/>
          <a:p>
            <a:pPr algn="r"/>
            <a:r>
              <a:rPr lang="et-EE" sz="1800" b="0" dirty="0" err="1">
                <a:solidFill>
                  <a:schemeClr val="tx1"/>
                </a:solidFill>
                <a:latin typeface="EC Square Sans Pro Medium" panose="020B0500000000020004" pitchFamily="34" charset="0"/>
              </a:rPr>
              <a:t>Country</a:t>
            </a:r>
            <a:r>
              <a:rPr lang="et-EE" sz="1800" b="0" dirty="0">
                <a:solidFill>
                  <a:schemeClr val="tx1"/>
                </a:solidFill>
                <a:latin typeface="EC Square Sans Pro Medium" panose="020B0500000000020004" pitchFamily="34" charset="0"/>
              </a:rPr>
              <a:t> </a:t>
            </a:r>
            <a:r>
              <a:rPr lang="et-EE" sz="1800" b="0" dirty="0" err="1">
                <a:solidFill>
                  <a:schemeClr val="tx1"/>
                </a:solidFill>
                <a:latin typeface="EC Square Sans Pro Medium" panose="020B0500000000020004" pitchFamily="34" charset="0"/>
              </a:rPr>
              <a:t>report</a:t>
            </a:r>
            <a:r>
              <a:rPr lang="et-EE" sz="1800" b="0" dirty="0">
                <a:solidFill>
                  <a:schemeClr val="tx1"/>
                </a:solidFill>
                <a:latin typeface="EC Square Sans Pro Medium" panose="020B0500000000020004" pitchFamily="34" charset="0"/>
              </a:rPr>
              <a:t> </a:t>
            </a:r>
            <a:r>
              <a:rPr lang="et-EE" sz="1800" b="0" dirty="0" err="1">
                <a:solidFill>
                  <a:schemeClr val="tx1"/>
                </a:solidFill>
                <a:latin typeface="EC Square Sans Pro Medium" panose="020B0500000000020004" pitchFamily="34" charset="0"/>
              </a:rPr>
              <a:t>Annex</a:t>
            </a:r>
            <a:r>
              <a:rPr lang="et-EE" sz="1800" b="0" dirty="0">
                <a:solidFill>
                  <a:schemeClr val="tx1"/>
                </a:solidFill>
                <a:latin typeface="EC Square Sans Pro Medium" panose="020B0500000000020004" pitchFamily="34" charset="0"/>
              </a:rPr>
              <a:t> D</a:t>
            </a:r>
            <a:endParaRPr lang="en-GB" sz="1800" b="0" dirty="0" err="1">
              <a:solidFill>
                <a:schemeClr val="tx1"/>
              </a:solidFill>
              <a:latin typeface="EC Square Sans Pro Light" panose="020B0506000000020004" pitchFamily="34" charset="0"/>
            </a:endParaRPr>
          </a:p>
        </p:txBody>
      </p:sp>
      <p:pic>
        <p:nvPicPr>
          <p:cNvPr id="8" name="Picture 7"/>
          <p:cNvPicPr>
            <a:picLocks noChangeAspect="1"/>
          </p:cNvPicPr>
          <p:nvPr/>
        </p:nvPicPr>
        <p:blipFill>
          <a:blip r:embed="rId3"/>
          <a:stretch>
            <a:fillRect/>
          </a:stretch>
        </p:blipFill>
        <p:spPr>
          <a:xfrm>
            <a:off x="0" y="0"/>
            <a:ext cx="12192000" cy="6858001"/>
          </a:xfrm>
          <a:prstGeom prst="rect">
            <a:avLst/>
          </a:prstGeom>
        </p:spPr>
      </p:pic>
    </p:spTree>
    <p:extLst>
      <p:ext uri="{BB962C8B-B14F-4D97-AF65-F5344CB8AC3E}">
        <p14:creationId xmlns:p14="http://schemas.microsoft.com/office/powerpoint/2010/main" val="1951337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Calibri" panose="020F0502020204030204" pitchFamily="34" charset="0"/>
              </a:rPr>
              <a:t>Commission priorities for </a:t>
            </a:r>
            <a:r>
              <a:rPr lang="en-US" sz="2800" dirty="0" smtClean="0">
                <a:solidFill>
                  <a:srgbClr val="20AA63"/>
                </a:solidFill>
                <a:latin typeface="Calibri" panose="020F0502020204030204" pitchFamily="34" charset="0"/>
              </a:rPr>
              <a:t>2021-2027</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a:t>
            </a:r>
            <a:r>
              <a:rPr lang="en-US" sz="2800" dirty="0">
                <a:solidFill>
                  <a:srgbClr val="20AA63"/>
                </a:solidFill>
                <a:latin typeface="Calibri" panose="020F0502020204030204" pitchFamily="34" charset="0"/>
              </a:rPr>
              <a:t>policy funding in Poland </a:t>
            </a:r>
            <a:br>
              <a:rPr lang="en-US" sz="2800" dirty="0">
                <a:solidFill>
                  <a:srgbClr val="20AA63"/>
                </a:solidFill>
                <a:latin typeface="Calibri" panose="020F0502020204030204" pitchFamily="34" charset="0"/>
              </a:rPr>
            </a:br>
            <a:r>
              <a:rPr lang="en-US" sz="2800" i="1" dirty="0">
                <a:solidFill>
                  <a:srgbClr val="20AA63"/>
                </a:solidFill>
                <a:latin typeface="Calibri" panose="020F0502020204030204" pitchFamily="34" charset="0"/>
              </a:rPr>
              <a:t>PO2: A greener, low carbon Europe</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127448" y="3144797"/>
            <a:ext cx="9937104" cy="2845907"/>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Modernisation</a:t>
            </a:r>
            <a:r>
              <a:rPr lang="en-US"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of public and private </a:t>
            </a:r>
            <a:r>
              <a:rPr lang="en-US"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buildings, together with</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Replacement of obsolete coal boilers by </a:t>
            </a:r>
            <a:r>
              <a:rPr lang="en-US" sz="240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cleaner energy sources </a:t>
            </a:r>
            <a:r>
              <a:rPr lang="en-US"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(efficient district heating or individual boilers), as pointed out in the Catching-up Regions Initiative</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Increase </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of </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renewable energy</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production at small scale with </a:t>
            </a:r>
            <a:r>
              <a:rPr lang="en-US"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related infrastructure </a:t>
            </a:r>
            <a:endPar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0281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Calibri" panose="020F0502020204030204" pitchFamily="34" charset="0"/>
              </a:rPr>
              <a:t>Commission priorities for 2021-2027 </a:t>
            </a:r>
            <a:r>
              <a:rPr lang="en-US" sz="2800" dirty="0" smtClean="0">
                <a:solidFill>
                  <a:srgbClr val="20AA63"/>
                </a:solidFill>
                <a:latin typeface="Calibri" panose="020F0502020204030204" pitchFamily="34" charset="0"/>
              </a:rPr>
              <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a:t>
            </a:r>
            <a:r>
              <a:rPr lang="en-US" sz="2800" dirty="0">
                <a:solidFill>
                  <a:srgbClr val="20AA63"/>
                </a:solidFill>
                <a:latin typeface="Calibri" panose="020F0502020204030204" pitchFamily="34" charset="0"/>
              </a:rPr>
              <a:t>policy funding in Poland </a:t>
            </a:r>
            <a:br>
              <a:rPr lang="en-US" sz="2800" dirty="0">
                <a:solidFill>
                  <a:srgbClr val="20AA63"/>
                </a:solidFill>
                <a:latin typeface="Calibri" panose="020F0502020204030204" pitchFamily="34" charset="0"/>
              </a:rPr>
            </a:br>
            <a:r>
              <a:rPr lang="en-US" sz="2800" i="1" dirty="0">
                <a:solidFill>
                  <a:srgbClr val="20AA63"/>
                </a:solidFill>
                <a:latin typeface="Calibri" panose="020F0502020204030204" pitchFamily="34" charset="0"/>
              </a:rPr>
              <a:t>PO2: A greener, low carbon Europe</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343472" y="2708920"/>
            <a:ext cx="9937104" cy="2845907"/>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Further</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development of </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urban waste water collection </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treatment systems in agglomerations above 10.000 inhabitants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a:t>
            </a:r>
            <a:r>
              <a:rPr lang="en-US"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upporting</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recycling of </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municipal waste </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resource efficiency in small and medium-sized enterprises</a:t>
            </a:r>
            <a:endPar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N</a:t>
            </a:r>
            <a:r>
              <a:rPr lang="en-US" sz="24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atural</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disasters protection and prevention </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with priority for ecosystem-based solutions</a:t>
            </a:r>
            <a:endParaRPr lang="en-GB" sz="24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1227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Calibri" panose="020F0502020204030204" pitchFamily="34" charset="0"/>
              </a:rPr>
              <a:t>Commission priorities for 2021-2027 </a:t>
            </a:r>
            <a:r>
              <a:rPr lang="en-US" sz="2800" dirty="0" smtClean="0">
                <a:solidFill>
                  <a:srgbClr val="20AA63"/>
                </a:solidFill>
                <a:latin typeface="Calibri" panose="020F0502020204030204" pitchFamily="34" charset="0"/>
              </a:rPr>
              <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a:t>
            </a:r>
            <a:r>
              <a:rPr lang="en-US" sz="2800" dirty="0">
                <a:solidFill>
                  <a:srgbClr val="20AA63"/>
                </a:solidFill>
                <a:latin typeface="Calibri" panose="020F0502020204030204" pitchFamily="34" charset="0"/>
              </a:rPr>
              <a:t>policy funding in Poland </a:t>
            </a:r>
            <a:br>
              <a:rPr lang="en-US" sz="2800" dirty="0">
                <a:solidFill>
                  <a:srgbClr val="20AA63"/>
                </a:solidFill>
                <a:latin typeface="Calibri" panose="020F0502020204030204" pitchFamily="34" charset="0"/>
              </a:rPr>
            </a:br>
            <a:r>
              <a:rPr lang="en-US" sz="2800" i="1" dirty="0">
                <a:solidFill>
                  <a:srgbClr val="20AA63"/>
                </a:solidFill>
                <a:latin typeface="Calibri" panose="020F0502020204030204" pitchFamily="34" charset="0"/>
              </a:rPr>
              <a:t>PO3: A more connected Europe </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8" name="TextBox 7"/>
          <p:cNvSpPr txBox="1"/>
          <p:nvPr/>
        </p:nvSpPr>
        <p:spPr>
          <a:xfrm>
            <a:off x="1127448" y="2267704"/>
            <a:ext cx="9937104" cy="3153684"/>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pl-PL" sz="2400" b="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Road and </a:t>
            </a:r>
            <a:r>
              <a:rPr lang="pl-PL" sz="24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rail</a:t>
            </a:r>
            <a:r>
              <a:rPr lang="pl-PL"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TEN-T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Public transport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outside</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cities</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incl</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rail</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and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bus</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transport)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Public transport in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urban</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areas</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incl</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commuting</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pl-PL"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zones</a:t>
            </a: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pl-PL"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Improving intermodality, sustainability and safety of </a:t>
            </a:r>
            <a:r>
              <a:rPr lang="pl-PL"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transport</a:t>
            </a:r>
            <a:endPar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GB"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Deploy </a:t>
            </a:r>
            <a:r>
              <a:rPr lang="en-GB"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ultra-fast</a:t>
            </a:r>
            <a:r>
              <a:rPr lang="en-GB"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broadband in the </a:t>
            </a:r>
            <a:r>
              <a:rPr lang="en-GB"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market failure </a:t>
            </a:r>
            <a:r>
              <a:rPr lang="en-GB"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areas</a:t>
            </a:r>
            <a:endParaRPr lang="en-GB" sz="24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9744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Calibri" panose="020F0502020204030204" pitchFamily="34" charset="0"/>
              </a:rPr>
              <a:t>Commission priorities for 2021-2027 </a:t>
            </a:r>
            <a:r>
              <a:rPr lang="en-US" sz="2800" dirty="0" smtClean="0">
                <a:solidFill>
                  <a:srgbClr val="20AA63"/>
                </a:solidFill>
                <a:latin typeface="Calibri" panose="020F0502020204030204" pitchFamily="34" charset="0"/>
              </a:rPr>
              <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Policy funding </a:t>
            </a:r>
            <a:r>
              <a:rPr lang="en-US" sz="2800" dirty="0">
                <a:solidFill>
                  <a:srgbClr val="20AA63"/>
                </a:solidFill>
                <a:latin typeface="Calibri" panose="020F0502020204030204" pitchFamily="34" charset="0"/>
              </a:rPr>
              <a:t>in Poland </a:t>
            </a:r>
            <a:br>
              <a:rPr lang="en-US" sz="2800" dirty="0">
                <a:solidFill>
                  <a:srgbClr val="20AA63"/>
                </a:solidFill>
                <a:latin typeface="Calibri" panose="020F0502020204030204" pitchFamily="34" charset="0"/>
              </a:rPr>
            </a:br>
            <a:r>
              <a:rPr lang="en-US" sz="2800" i="1" dirty="0">
                <a:solidFill>
                  <a:srgbClr val="20AA63"/>
                </a:solidFill>
                <a:latin typeface="Calibri" panose="020F0502020204030204" pitchFamily="34" charset="0"/>
              </a:rPr>
              <a:t>PO4: A more social Europe </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127448" y="2896391"/>
            <a:ext cx="10945216" cy="3440429"/>
          </a:xfrm>
          <a:prstGeom prst="rect">
            <a:avLst/>
          </a:prstGeom>
          <a:noFill/>
        </p:spPr>
        <p:txBody>
          <a:bodyPr wrap="square" rtlCol="0">
            <a:spAutoFit/>
          </a:bodyPr>
          <a:lstStyle/>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Employment</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access, </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women’s participation</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modernised institutions, anticipate change</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Upskilling and reskilling </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opportunities, including for migrant workers</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Education and training</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equal access, quality, effectiveness and labour-market relevance of Vocational Education and Training</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Active </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inclusion</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material deprivation </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integration of third-country nationals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2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6832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Calibri" panose="020F0502020204030204" pitchFamily="34" charset="0"/>
              </a:rPr>
              <a:t>Commission priorities for 2021-2027 </a:t>
            </a:r>
            <a:r>
              <a:rPr lang="en-US" sz="2800" dirty="0" smtClean="0">
                <a:solidFill>
                  <a:srgbClr val="20AA63"/>
                </a:solidFill>
                <a:latin typeface="Calibri" panose="020F0502020204030204" pitchFamily="34" charset="0"/>
              </a:rPr>
              <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Policy funding </a:t>
            </a:r>
            <a:r>
              <a:rPr lang="en-US" sz="2800" dirty="0">
                <a:solidFill>
                  <a:srgbClr val="20AA63"/>
                </a:solidFill>
                <a:latin typeface="Calibri" panose="020F0502020204030204" pitchFamily="34" charset="0"/>
              </a:rPr>
              <a:t>in Poland </a:t>
            </a:r>
            <a:br>
              <a:rPr lang="en-US" sz="2800" dirty="0">
                <a:solidFill>
                  <a:srgbClr val="20AA63"/>
                </a:solidFill>
                <a:latin typeface="Calibri" panose="020F0502020204030204" pitchFamily="34" charset="0"/>
              </a:rPr>
            </a:br>
            <a:r>
              <a:rPr lang="en-US" sz="2800" i="1" dirty="0">
                <a:solidFill>
                  <a:srgbClr val="20AA63"/>
                </a:solidFill>
                <a:latin typeface="Calibri" panose="020F0502020204030204" pitchFamily="34" charset="0"/>
              </a:rPr>
              <a:t>PO4: A more social Europe </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6" name="TextBox 5"/>
          <p:cNvSpPr txBox="1"/>
          <p:nvPr/>
        </p:nvSpPr>
        <p:spPr>
          <a:xfrm>
            <a:off x="1055440" y="2636913"/>
            <a:ext cx="9793088" cy="4392485"/>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Transition to </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community-based</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social services – equal access, affordable, quality, sustainable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Active and healthy ageing</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healthcare and long-term care system: accessible, effective and resilient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Moving away from hospital-</a:t>
            </a:r>
            <a:r>
              <a:rPr lang="en-US" sz="24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centred</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model towards </a:t>
            </a: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stronger primary care</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enhanced health promotion and disease prevention</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Coordination</a:t>
            </a:r>
            <a:r>
              <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of healthcare, social care and long term care</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400" b="0"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lvl="0" defTabSz="685783" fontAlgn="auto">
              <a:lnSpc>
                <a:spcPct val="115000"/>
              </a:lnSpc>
              <a:spcBef>
                <a:spcPts val="750"/>
              </a:spcBef>
              <a:spcAft>
                <a:spcPts val="0"/>
              </a:spcAft>
              <a:buClr>
                <a:srgbClr val="20AA63"/>
              </a:buClr>
            </a:pPr>
            <a:endParaRPr lang="en-GB" sz="22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2745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Calibri" panose="020F0502020204030204" pitchFamily="34" charset="0"/>
              </a:rPr>
              <a:t>Commission priorities for 2021-2027 </a:t>
            </a:r>
            <a:r>
              <a:rPr lang="en-US" sz="2800" dirty="0" smtClean="0">
                <a:solidFill>
                  <a:srgbClr val="20AA63"/>
                </a:solidFill>
                <a:latin typeface="Calibri" panose="020F0502020204030204" pitchFamily="34" charset="0"/>
              </a:rPr>
              <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a:t>
            </a:r>
            <a:r>
              <a:rPr lang="en-US" sz="2800" dirty="0">
                <a:solidFill>
                  <a:srgbClr val="20AA63"/>
                </a:solidFill>
                <a:latin typeface="Calibri" panose="020F0502020204030204" pitchFamily="34" charset="0"/>
              </a:rPr>
              <a:t>policy funding in Poland </a:t>
            </a:r>
            <a:br>
              <a:rPr lang="en-US" sz="2800" dirty="0">
                <a:solidFill>
                  <a:srgbClr val="20AA63"/>
                </a:solidFill>
                <a:latin typeface="Calibri" panose="020F0502020204030204" pitchFamily="34" charset="0"/>
              </a:rPr>
            </a:br>
            <a:r>
              <a:rPr lang="en-US" sz="2800" i="1" dirty="0">
                <a:solidFill>
                  <a:srgbClr val="20AA63"/>
                </a:solidFill>
                <a:latin typeface="Calibri" panose="020F0502020204030204" pitchFamily="34" charset="0"/>
              </a:rPr>
              <a:t>PO5: A Europe closer to citizens </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127448" y="2492896"/>
            <a:ext cx="9937104" cy="3475823"/>
          </a:xfrm>
          <a:prstGeom prst="rect">
            <a:avLst/>
          </a:prstGeom>
          <a:noFill/>
        </p:spPr>
        <p:txBody>
          <a:bodyPr wrap="square" rtlCol="0">
            <a:spAutoFit/>
          </a:bodyPr>
          <a:lstStyle/>
          <a:p>
            <a:pPr lvl="0" defTabSz="685783" fontAlgn="auto">
              <a:lnSpc>
                <a:spcPct val="115000"/>
              </a:lnSpc>
              <a:spcBef>
                <a:spcPts val="750"/>
              </a:spcBef>
              <a:spcAft>
                <a:spcPts val="0"/>
              </a:spcAft>
              <a:buClr>
                <a:srgbClr val="20AA63"/>
              </a:buClr>
            </a:pP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Strengthening capacities and coordination functions of local </a:t>
            </a:r>
            <a:r>
              <a:rPr lang="en-IE" sz="24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authorities and  partners </a:t>
            </a: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through integrated territorial investments and community-led local initiatives focusing on:</a:t>
            </a:r>
            <a:endParaRPr lang="en-US"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supporting the </a:t>
            </a:r>
            <a:r>
              <a:rPr lang="en-IE"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innovation and growth potential </a:t>
            </a: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of metropolitan areas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addressing </a:t>
            </a:r>
            <a:r>
              <a:rPr lang="en-IE"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urban sprawl </a:t>
            </a: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mobility challenges in functional areas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rationalising the </a:t>
            </a:r>
            <a:r>
              <a:rPr lang="en-IE"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provision of public services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accelerating </a:t>
            </a:r>
            <a:r>
              <a:rPr lang="en-IE" sz="24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socio-economic regeneration </a:t>
            </a:r>
            <a:r>
              <a:rPr lang="en-IE" sz="24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of declining areas</a:t>
            </a:r>
          </a:p>
        </p:txBody>
      </p:sp>
    </p:spTree>
    <p:extLst>
      <p:ext uri="{BB962C8B-B14F-4D97-AF65-F5344CB8AC3E}">
        <p14:creationId xmlns:p14="http://schemas.microsoft.com/office/powerpoint/2010/main" val="1104323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891987"/>
            <a:ext cx="11233248" cy="1186801"/>
          </a:xfrm>
        </p:spPr>
        <p:txBody>
          <a:bodyPr/>
          <a:lstStyle/>
          <a:p>
            <a:pPr algn="ctr">
              <a:spcBef>
                <a:spcPts val="500"/>
              </a:spcBef>
            </a:pPr>
            <a:r>
              <a:rPr lang="en-US" sz="2800" dirty="0">
                <a:solidFill>
                  <a:srgbClr val="20AA63"/>
                </a:solidFill>
                <a:latin typeface="Calibri" panose="020F0502020204030204" pitchFamily="34" charset="0"/>
              </a:rPr>
              <a:t>Commission priorities for 2021-2027 </a:t>
            </a:r>
            <a:r>
              <a:rPr lang="en-US" sz="2800" dirty="0" smtClean="0">
                <a:solidFill>
                  <a:srgbClr val="20AA63"/>
                </a:solidFill>
                <a:latin typeface="Calibri" panose="020F0502020204030204" pitchFamily="34" charset="0"/>
              </a:rPr>
              <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a:t>
            </a:r>
            <a:r>
              <a:rPr lang="en-US" sz="2800" dirty="0">
                <a:solidFill>
                  <a:srgbClr val="20AA63"/>
                </a:solidFill>
                <a:latin typeface="Calibri" panose="020F0502020204030204" pitchFamily="34" charset="0"/>
              </a:rPr>
              <a:t>policy funding in Poland </a:t>
            </a:r>
            <a:br>
              <a:rPr lang="en-US" sz="2800" dirty="0">
                <a:solidFill>
                  <a:srgbClr val="20AA63"/>
                </a:solidFill>
                <a:latin typeface="Calibri" panose="020F0502020204030204" pitchFamily="34" charset="0"/>
              </a:rPr>
            </a:br>
            <a:r>
              <a:rPr lang="en-US" sz="2800" i="1" dirty="0" smtClean="0">
                <a:solidFill>
                  <a:srgbClr val="20AA63"/>
                </a:solidFill>
                <a:latin typeface="Calibri" panose="020F0502020204030204" pitchFamily="34" charset="0"/>
              </a:rPr>
              <a:t>Factors for effective delivery of Cohesion Policy</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4" name="TextBox 3"/>
          <p:cNvSpPr txBox="1"/>
          <p:nvPr/>
        </p:nvSpPr>
        <p:spPr>
          <a:xfrm>
            <a:off x="1159893" y="2492896"/>
            <a:ext cx="11064552" cy="3677417"/>
          </a:xfrm>
          <a:prstGeom prst="rect">
            <a:avLst/>
          </a:prstGeom>
          <a:noFill/>
        </p:spPr>
        <p:txBody>
          <a:bodyPr wrap="square" rtlCol="0">
            <a:spAutoFit/>
          </a:bodyPr>
          <a:lstStyle/>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18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Programming built up on the successful implementation of the regional </a:t>
            </a:r>
            <a:r>
              <a:rPr lang="en-US" sz="180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operational </a:t>
            </a:r>
            <a:r>
              <a:rPr lang="en-US" sz="18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programmes</a:t>
            </a:r>
            <a:r>
              <a:rPr lang="en-US" sz="18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a:r>
          </a:p>
          <a:p>
            <a:pPr defTabSz="685783" fontAlgn="auto">
              <a:lnSpc>
                <a:spcPct val="115000"/>
              </a:lnSpc>
              <a:spcBef>
                <a:spcPts val="750"/>
              </a:spcBef>
              <a:spcAft>
                <a:spcPts val="0"/>
              </a:spcAft>
              <a:buClr>
                <a:srgbClr val="20AA63"/>
              </a:buClr>
            </a:pPr>
            <a:r>
              <a:rPr lang="en-US" sz="18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  Regions </a:t>
            </a:r>
            <a:r>
              <a:rPr lang="en-US" sz="18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their self-governments play an essential role in maintaining the polycentric growth pattern</a:t>
            </a:r>
          </a:p>
          <a:p>
            <a:pPr defTabSz="685783" fontAlgn="auto">
              <a:lnSpc>
                <a:spcPct val="115000"/>
              </a:lnSpc>
              <a:spcBef>
                <a:spcPts val="750"/>
              </a:spcBef>
              <a:spcAft>
                <a:spcPts val="0"/>
              </a:spcAft>
              <a:buClr>
                <a:srgbClr val="20AA63"/>
              </a:buClr>
            </a:pPr>
            <a:r>
              <a:rPr lang="en-US" sz="18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 Their </a:t>
            </a:r>
            <a:r>
              <a:rPr lang="en-US" sz="18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role in territorial development is essential, because of subsidiarity vis-a-vis communes </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18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Making use of the best practice from the Catching-up Regions and the Coal Regions in Transition Initiatives </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18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Simplification</a:t>
            </a:r>
            <a:r>
              <a:rPr lang="en-US" sz="18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p>
          <a:p>
            <a:pPr defTabSz="685783" fontAlgn="auto">
              <a:lnSpc>
                <a:spcPct val="115000"/>
              </a:lnSpc>
              <a:spcBef>
                <a:spcPts val="750"/>
              </a:spcBef>
              <a:spcAft>
                <a:spcPts val="0"/>
              </a:spcAft>
              <a:buClr>
                <a:srgbClr val="20AA63"/>
              </a:buClr>
            </a:pPr>
            <a:r>
              <a:rPr lang="en-US" sz="18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 Reduction </a:t>
            </a:r>
            <a:r>
              <a:rPr lang="en-US" sz="18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of </a:t>
            </a:r>
            <a:r>
              <a:rPr lang="en-US" sz="18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administrative burden </a:t>
            </a:r>
            <a:r>
              <a:rPr lang="en-US" sz="18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for beneficiaries and establishing meaningful demarcations between  </a:t>
            </a:r>
            <a:r>
              <a:rPr lang="en-US" sz="18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national </a:t>
            </a:r>
            <a:r>
              <a:rPr lang="en-US" sz="18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regional OPs </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pPr>
            <a:r>
              <a:rPr lang="en-US" sz="18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Enabling conditions</a:t>
            </a:r>
          </a:p>
          <a:p>
            <a:pPr defTabSz="685783" fontAlgn="auto">
              <a:lnSpc>
                <a:spcPct val="115000"/>
              </a:lnSpc>
              <a:spcBef>
                <a:spcPts val="750"/>
              </a:spcBef>
              <a:spcAft>
                <a:spcPts val="0"/>
              </a:spcAft>
              <a:buClr>
                <a:srgbClr val="20AA63"/>
              </a:buClr>
            </a:pPr>
            <a:r>
              <a:rPr lang="en-US" sz="18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 Early </a:t>
            </a:r>
            <a:r>
              <a:rPr lang="en-US" sz="18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start of implementation only when established </a:t>
            </a:r>
          </a:p>
        </p:txBody>
      </p:sp>
    </p:spTree>
    <p:extLst>
      <p:ext uri="{BB962C8B-B14F-4D97-AF65-F5344CB8AC3E}">
        <p14:creationId xmlns:p14="http://schemas.microsoft.com/office/powerpoint/2010/main" val="2952184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599" y="1028819"/>
            <a:ext cx="10972800" cy="936625"/>
          </a:xfrm>
        </p:spPr>
        <p:txBody>
          <a:bodyPr/>
          <a:lstStyle/>
          <a:p>
            <a:pPr algn="ctr"/>
            <a:r>
              <a:rPr lang="en-GB" dirty="0">
                <a:solidFill>
                  <a:srgbClr val="20AA63"/>
                </a:solidFill>
                <a:latin typeface="Calibri" panose="020F0502020204030204" pitchFamily="34" charset="0"/>
              </a:rPr>
              <a:t>Conclusion and next steps</a:t>
            </a:r>
          </a:p>
        </p:txBody>
      </p:sp>
      <p:sp>
        <p:nvSpPr>
          <p:cNvPr id="4" name="TextBox 3"/>
          <p:cNvSpPr txBox="1"/>
          <p:nvPr/>
        </p:nvSpPr>
        <p:spPr>
          <a:xfrm>
            <a:off x="1188566" y="2420888"/>
            <a:ext cx="11003434" cy="2700739"/>
          </a:xfrm>
          <a:prstGeom prst="rect">
            <a:avLst/>
          </a:prstGeom>
          <a:noFill/>
        </p:spPr>
        <p:txBody>
          <a:bodyPr wrap="square" rtlCol="0">
            <a:spAutoFit/>
          </a:bodyPr>
          <a:lstStyle/>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t-E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Commission </a:t>
            </a:r>
            <a:r>
              <a:rPr kumimoji="0" lang="en-US"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is  </a:t>
            </a:r>
            <a:r>
              <a:rPr kumimoji="0" lang="et-EE" sz="2200" b="0" i="0" u="none" strike="noStrike" kern="1200" cap="none" spc="0" normalizeH="0" baseline="0" noProof="0" dirty="0" err="1"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ready</a:t>
            </a:r>
            <a:r>
              <a:rPr kumimoji="0" lang="et-EE"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to</a:t>
            </a:r>
            <a:r>
              <a:rPr kumimoji="0" lang="et-E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start </a:t>
            </a:r>
            <a:r>
              <a:rPr kumimoji="0" lang="et-EE" sz="2200" b="0" i="0" u="none" strike="noStrike" kern="1200" cap="none" spc="0" normalizeH="0" baseline="0" noProof="0" dirty="0" err="1">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informal</a:t>
            </a:r>
            <a:r>
              <a:rPr kumimoji="0" lang="en-GB"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GB"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dialogue</a:t>
            </a:r>
            <a:r>
              <a:rPr lang="en-US" sz="22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a:r>
            <a:endParaRPr kumimoji="0" lang="en-US"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lang="en-US" sz="2200" b="0"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I</a:t>
            </a:r>
            <a:r>
              <a:rPr kumimoji="0" lang="et-EE" sz="2200" b="0" i="0" u="none" strike="noStrike" kern="1200" cap="none" spc="0" normalizeH="0" baseline="0" noProof="0" dirty="0" err="1"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mportant</a:t>
            </a:r>
            <a:r>
              <a:rPr kumimoji="0" lang="et-EE"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to</a:t>
            </a:r>
            <a:r>
              <a:rPr kumimoji="0" lang="et-E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make</a:t>
            </a:r>
            <a:r>
              <a:rPr kumimoji="0" lang="et-E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as</a:t>
            </a:r>
            <a:r>
              <a:rPr kumimoji="0" lang="et-E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much</a:t>
            </a:r>
            <a:r>
              <a:rPr kumimoji="0" lang="et-E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progress </a:t>
            </a:r>
            <a:r>
              <a:rPr kumimoji="0" lang="et-EE" sz="2200" b="0" i="0" u="none" strike="noStrike" kern="1200" cap="none" spc="0" normalizeH="0" baseline="0" noProof="0" dirty="0" err="1">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as</a:t>
            </a:r>
            <a:r>
              <a:rPr kumimoji="0" lang="et-E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t-EE" sz="2200" b="0" i="0" u="none" strike="noStrike" kern="1200" cap="none" spc="0" normalizeH="0" baseline="0" noProof="0" dirty="0" err="1">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possible</a:t>
            </a:r>
            <a:r>
              <a:rPr kumimoji="0" lang="et-E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in 2019 and </a:t>
            </a:r>
            <a:r>
              <a:rPr kumimoji="0" lang="et-EE"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2020</a:t>
            </a:r>
            <a:r>
              <a:rPr kumimoji="0" lang="en-US"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I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n-I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Engage from the start in dialogue with all relevant stakeholders (Code of </a:t>
            </a:r>
            <a:r>
              <a:rPr kumimoji="0" lang="en-IE"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Conduct);</a:t>
            </a:r>
            <a:endParaRPr kumimoji="0" lang="en-GB"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n-GB"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Poland’s programming </a:t>
            </a:r>
            <a:r>
              <a:rPr kumimoji="0" lang="en-GB"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plans by end of June 2019 (roadmap</a:t>
            </a:r>
            <a:r>
              <a:rPr kumimoji="0" lang="en-GB"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GB"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n-I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Technical seminar with Managing Authorities on 14 </a:t>
            </a:r>
            <a:r>
              <a:rPr kumimoji="0" lang="en-IE"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June;</a:t>
            </a:r>
            <a:endParaRPr kumimoji="0" lang="en-IE"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00000"/>
              </a:lnSpc>
              <a:spcBef>
                <a:spcPts val="300"/>
              </a:spcBef>
              <a:spcAft>
                <a:spcPts val="600"/>
              </a:spcAft>
              <a:buClr>
                <a:srgbClr val="20AA63"/>
              </a:buClr>
              <a:buSzTx/>
              <a:buFont typeface="Arial" panose="020B0604020202020204" pitchFamily="34" charset="0"/>
              <a:buChar char="•"/>
              <a:tabLst/>
              <a:defRPr/>
            </a:pPr>
            <a:r>
              <a:rPr kumimoji="0" lang="en-GB"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Joint objective to adopt </a:t>
            </a:r>
            <a:r>
              <a:rPr kumimoji="0" lang="en-GB" sz="22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the </a:t>
            </a:r>
            <a:r>
              <a:rPr kumimoji="0" lang="en-GB" sz="2200" b="0" i="0" u="none" strike="noStrike" kern="1200" cap="none" spc="0" normalizeH="0" baseline="0" noProof="0" dirty="0" smtClean="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Partnership</a:t>
            </a:r>
            <a:r>
              <a:rPr kumimoji="0" lang="en-GB" sz="2200" b="0" i="0" u="none" strike="noStrike" kern="1200" cap="none" spc="0" normalizeH="0" noProof="0" dirty="0" smtClean="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 Agreement</a:t>
            </a:r>
            <a:r>
              <a:rPr kumimoji="0" lang="en-GB" sz="2200" b="0" i="0" u="none" strike="noStrike" kern="1200" cap="none" spc="0" normalizeH="0" baseline="0" noProof="0" dirty="0" smtClean="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GB" sz="22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and programmes </a:t>
            </a:r>
            <a:r>
              <a:rPr kumimoji="0" lang="en-GB"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by end of </a:t>
            </a:r>
            <a:r>
              <a:rPr kumimoji="0" lang="en-GB" sz="2200" b="0" i="0" u="none" strike="noStrike" kern="1200" cap="none" spc="0" normalizeH="0" baseline="0" noProof="0" dirty="0" smtClean="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2020.</a:t>
            </a:r>
            <a:endPar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3666717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1384" y="1296137"/>
            <a:ext cx="10972800" cy="936625"/>
          </a:xfrm>
        </p:spPr>
        <p:txBody>
          <a:bodyPr/>
          <a:lstStyle/>
          <a:p>
            <a:pPr algn="ctr"/>
            <a:r>
              <a:rPr lang="en-US" dirty="0">
                <a:solidFill>
                  <a:srgbClr val="20AA63"/>
                </a:solidFill>
                <a:latin typeface="Calibri" panose="020F0502020204030204" pitchFamily="34" charset="0"/>
              </a:rPr>
              <a:t>2019 European Semester</a:t>
            </a:r>
          </a:p>
        </p:txBody>
      </p:sp>
      <p:sp>
        <p:nvSpPr>
          <p:cNvPr id="8" name="TextBox 7"/>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7" name="Content Placeholder 2"/>
          <p:cNvSpPr txBox="1">
            <a:spLocks/>
          </p:cNvSpPr>
          <p:nvPr/>
        </p:nvSpPr>
        <p:spPr bwMode="auto">
          <a:xfrm>
            <a:off x="1199456" y="2636912"/>
            <a:ext cx="10632504" cy="288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457200" lvl="0" indent="-457200">
              <a:spcAft>
                <a:spcPts val="1200"/>
              </a:spcAft>
              <a:buClr>
                <a:srgbClr val="000000"/>
              </a:buClr>
              <a:buFont typeface="+mj-lt"/>
              <a:buAutoNum type="arabicPeriod"/>
              <a:defRPr/>
            </a:pPr>
            <a:r>
              <a:rPr lang="en-US" sz="2200" i="0" kern="0" dirty="0">
                <a:solidFill>
                  <a:srgbClr val="000000"/>
                </a:solidFill>
                <a:latin typeface="Calibri" panose="020F0502020204030204" pitchFamily="34" charset="0"/>
                <a:cs typeface="Arial" panose="020B0604020202020204" pitchFamily="34" charset="0"/>
              </a:rPr>
              <a:t>Country reports published on 27 February</a:t>
            </a:r>
          </a:p>
          <a:p>
            <a:pPr marL="457200" lvl="0" indent="-457200">
              <a:spcAft>
                <a:spcPts val="1200"/>
              </a:spcAft>
              <a:buClr>
                <a:srgbClr val="000000"/>
              </a:buClr>
              <a:buFont typeface="+mj-lt"/>
              <a:buAutoNum type="arabicPeriod"/>
              <a:defRPr/>
            </a:pPr>
            <a:r>
              <a:rPr lang="en-US" sz="2200" i="0" kern="0" dirty="0">
                <a:solidFill>
                  <a:srgbClr val="000000"/>
                </a:solidFill>
                <a:latin typeface="Calibri" panose="020F0502020204030204" pitchFamily="34" charset="0"/>
                <a:cs typeface="Arial" panose="020B0604020202020204" pitchFamily="34" charset="0"/>
              </a:rPr>
              <a:t>Analytical parts consulted with the Polish authorities before publication</a:t>
            </a:r>
          </a:p>
          <a:p>
            <a:pPr marL="457200" lvl="0" indent="-457200">
              <a:spcAft>
                <a:spcPts val="1200"/>
              </a:spcAft>
              <a:buClr>
                <a:srgbClr val="000000"/>
              </a:buClr>
              <a:buFont typeface="+mj-lt"/>
              <a:buAutoNum type="arabicPeriod"/>
              <a:defRPr/>
            </a:pPr>
            <a:r>
              <a:rPr lang="en-US" sz="2200" i="0" kern="0" dirty="0">
                <a:solidFill>
                  <a:srgbClr val="000000"/>
                </a:solidFill>
                <a:latin typeface="Calibri" panose="020F0502020204030204" pitchFamily="34" charset="0"/>
                <a:cs typeface="Arial" panose="020B0604020202020204" pitchFamily="34" charset="0"/>
              </a:rPr>
              <a:t>Stronger link with the Multiannual Financial Framework</a:t>
            </a:r>
          </a:p>
          <a:p>
            <a:pPr marL="457200" lvl="0" indent="-457200">
              <a:spcAft>
                <a:spcPts val="1200"/>
              </a:spcAft>
              <a:buClr>
                <a:srgbClr val="000000"/>
              </a:buClr>
              <a:buFont typeface="+mj-lt"/>
              <a:buAutoNum type="arabicPeriod"/>
              <a:defRPr/>
            </a:pPr>
            <a:r>
              <a:rPr lang="en-US" sz="2200" i="0" kern="0" dirty="0">
                <a:solidFill>
                  <a:srgbClr val="000000"/>
                </a:solidFill>
                <a:latin typeface="Calibri" panose="020F0502020204030204" pitchFamily="34" charset="0"/>
                <a:cs typeface="Arial" panose="020B0604020202020204" pitchFamily="34" charset="0"/>
              </a:rPr>
              <a:t>Focus on investment </a:t>
            </a:r>
            <a:r>
              <a:rPr lang="en-US" sz="2200" i="0" kern="0" dirty="0" smtClean="0">
                <a:solidFill>
                  <a:srgbClr val="000000"/>
                </a:solidFill>
                <a:latin typeface="Calibri" panose="020F0502020204030204" pitchFamily="34" charset="0"/>
                <a:cs typeface="Arial" panose="020B0604020202020204" pitchFamily="34" charset="0"/>
              </a:rPr>
              <a:t>needs</a:t>
            </a:r>
            <a:r>
              <a:rPr kumimoji="0" lang="en-GB" sz="2000" b="0" i="0" u="none" strike="noStrike" kern="0" cap="none" spc="0" normalizeH="0" baseline="0" noProof="0" dirty="0" smtClean="0">
                <a:ln>
                  <a:noFill/>
                </a:ln>
                <a:solidFill>
                  <a:srgbClr val="000000"/>
                </a:solidFill>
                <a:effectLst/>
                <a:uLnTx/>
                <a:uFillTx/>
                <a:latin typeface="EC Square Sans Pro Thin" panose="020B0506040000020004" pitchFamily="34" charset="0"/>
                <a:ea typeface="+mn-ea"/>
                <a:cs typeface="Arial" panose="020B0604020202020204" pitchFamily="34" charset="0"/>
              </a:rPr>
              <a:t/>
            </a:r>
            <a:br>
              <a:rPr kumimoji="0" lang="en-GB" sz="2000" b="0" i="0" u="none" strike="noStrike" kern="0" cap="none" spc="0" normalizeH="0" baseline="0" noProof="0" dirty="0" smtClean="0">
                <a:ln>
                  <a:noFill/>
                </a:ln>
                <a:solidFill>
                  <a:srgbClr val="000000"/>
                </a:solidFill>
                <a:effectLst/>
                <a:uLnTx/>
                <a:uFillTx/>
                <a:latin typeface="EC Square Sans Pro Thin" panose="020B0506040000020004" pitchFamily="34" charset="0"/>
                <a:ea typeface="+mn-ea"/>
                <a:cs typeface="Arial" panose="020B0604020202020204" pitchFamily="34" charset="0"/>
              </a:rPr>
            </a:br>
            <a:r>
              <a:rPr kumimoji="0" lang="en-GB" sz="2000" b="0" i="0" u="none" strike="noStrike" kern="0" cap="none" spc="0" normalizeH="0" baseline="0" noProof="0" dirty="0" smtClean="0">
                <a:ln>
                  <a:noFill/>
                </a:ln>
                <a:solidFill>
                  <a:srgbClr val="000000"/>
                </a:solidFill>
                <a:effectLst/>
                <a:uLnTx/>
                <a:uFillTx/>
                <a:latin typeface="EC Square Sans Pro Thin" panose="020B0506040000020004" pitchFamily="34" charset="0"/>
                <a:ea typeface="+mn-ea"/>
                <a:cs typeface="Arial" panose="020B0604020202020204" pitchFamily="34" charset="0"/>
              </a:rPr>
              <a:t>		</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endParaRPr kumimoji="0" lang="en-GB" sz="2000" b="0"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ts val="600"/>
              </a:spcAft>
              <a:buClr>
                <a:srgbClr val="FFFFFF"/>
              </a:buClr>
              <a:buSzTx/>
              <a:buFontTx/>
              <a:buNone/>
              <a:tabLst/>
              <a:defRPr/>
            </a:pPr>
            <a:endParaRPr kumimoji="0" lang="en-GB" sz="2400" b="1"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ts val="600"/>
              </a:spcAft>
              <a:buClr>
                <a:srgbClr val="FFFFFF"/>
              </a:buClr>
              <a:buSzTx/>
              <a:buFontTx/>
              <a:buChar char="•"/>
              <a:tabLst/>
              <a:defRPr/>
            </a:pPr>
            <a:endParaRPr kumimoji="0" lang="en-GB" sz="2400" b="1"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11679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1384" y="908720"/>
            <a:ext cx="10972800" cy="936625"/>
          </a:xfrm>
        </p:spPr>
        <p:txBody>
          <a:bodyPr/>
          <a:lstStyle/>
          <a:p>
            <a:pPr algn="ctr"/>
            <a:r>
              <a:rPr lang="en-US" dirty="0">
                <a:solidFill>
                  <a:srgbClr val="20AA63"/>
                </a:solidFill>
                <a:latin typeface="Calibri" panose="020F0502020204030204" pitchFamily="34" charset="0"/>
              </a:rPr>
              <a:t>Future of Cohesion policy </a:t>
            </a:r>
          </a:p>
        </p:txBody>
      </p:sp>
      <p:sp>
        <p:nvSpPr>
          <p:cNvPr id="8" name="TextBox 7"/>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7" name="Content Placeholder 2"/>
          <p:cNvSpPr txBox="1">
            <a:spLocks/>
          </p:cNvSpPr>
          <p:nvPr/>
        </p:nvSpPr>
        <p:spPr bwMode="auto">
          <a:xfrm>
            <a:off x="1055440" y="1772816"/>
            <a:ext cx="10632504" cy="486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1200"/>
              </a:spcAft>
              <a:buClr>
                <a:srgbClr val="000000"/>
              </a:buClr>
              <a:buSzTx/>
              <a:buFontTx/>
              <a:buNone/>
              <a:tabLst/>
              <a:defRPr/>
            </a:pPr>
            <a:r>
              <a:rPr kumimoji="0" lang="fr-BE"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Former objectives are </a:t>
            </a:r>
            <a:r>
              <a:rPr kumimoji="0" lang="fr-BE" sz="2000" b="0" i="0" u="none" strike="noStrike" kern="0" cap="none" spc="0" normalizeH="0" baseline="0" noProof="0" dirty="0" err="1">
                <a:ln>
                  <a:noFill/>
                </a:ln>
                <a:solidFill>
                  <a:srgbClr val="000000"/>
                </a:solidFill>
                <a:effectLst/>
                <a:uLnTx/>
                <a:uFillTx/>
                <a:latin typeface="Calibri" panose="020F0502020204030204" pitchFamily="34" charset="0"/>
                <a:cs typeface="Arial" panose="020B0604020202020204" pitchFamily="34" charset="0"/>
              </a:rPr>
              <a:t>simplified</a:t>
            </a:r>
            <a:r>
              <a:rPr kumimoji="0" lang="fr-BE"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 and </a:t>
            </a:r>
            <a:r>
              <a:rPr kumimoji="0" lang="fr-BE" sz="2000" b="0" i="0" u="none" strike="noStrike" kern="0" cap="none" spc="0" normalizeH="0" baseline="0" noProof="0" dirty="0" err="1">
                <a:ln>
                  <a:noFill/>
                </a:ln>
                <a:solidFill>
                  <a:srgbClr val="000000"/>
                </a:solidFill>
                <a:effectLst/>
                <a:uLnTx/>
                <a:uFillTx/>
                <a:latin typeface="Calibri" panose="020F0502020204030204" pitchFamily="34" charset="0"/>
                <a:cs typeface="Arial" panose="020B0604020202020204" pitchFamily="34" charset="0"/>
              </a:rPr>
              <a:t>consolidated</a:t>
            </a:r>
            <a:r>
              <a:rPr kumimoji="0" lang="fr-BE"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 </a:t>
            </a:r>
            <a:r>
              <a:rPr kumimoji="0" lang="fr-BE" sz="2000" b="0" i="0" u="none" strike="noStrike" kern="0" cap="none" spc="0" normalizeH="0" baseline="0" noProof="0" dirty="0" err="1">
                <a:ln>
                  <a:noFill/>
                </a:ln>
                <a:solidFill>
                  <a:srgbClr val="000000"/>
                </a:solidFill>
                <a:effectLst/>
                <a:uLnTx/>
                <a:uFillTx/>
                <a:latin typeface="Calibri" panose="020F0502020204030204" pitchFamily="34" charset="0"/>
                <a:cs typeface="Arial" panose="020B0604020202020204" pitchFamily="34" charset="0"/>
              </a:rPr>
              <a:t>into</a:t>
            </a:r>
            <a:r>
              <a:rPr kumimoji="0" lang="fr-BE"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 </a:t>
            </a:r>
            <a:r>
              <a:rPr kumimoji="0" lang="fr-BE" sz="2000" b="1"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5 Policy Objectives</a:t>
            </a:r>
            <a:endParaRPr kumimoji="0" lang="en-GB" sz="2000" b="1"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endParaRP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A smarter Europe </a:t>
            </a:r>
            <a: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(innovative &amp; smart economic transformation)</a:t>
            </a: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A greener, low-carbon Europe </a:t>
            </a:r>
            <a: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(including energy transition, the circular economy, climate adaptation and risk management)</a:t>
            </a: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A more connected Europe </a:t>
            </a:r>
            <a: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(mobility and ICT connectivity)</a:t>
            </a: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A more social Europe </a:t>
            </a:r>
            <a: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(the European Pillar of Social Rights)</a:t>
            </a:r>
          </a:p>
          <a:p>
            <a:pPr marL="457200" marR="0" lvl="0" indent="-457200" algn="l" defTabSz="914400" rtl="0" eaLnBrk="1" fontAlgn="base" latinLnBrk="0" hangingPunct="1">
              <a:lnSpc>
                <a:spcPct val="100000"/>
              </a:lnSpc>
              <a:spcBef>
                <a:spcPct val="20000"/>
              </a:spcBef>
              <a:spcAft>
                <a:spcPts val="1200"/>
              </a:spcAft>
              <a:buClr>
                <a:srgbClr val="000000"/>
              </a:buClr>
              <a:buSzTx/>
              <a:buFont typeface="+mj-lt"/>
              <a:buAutoNum type="arabicPeriod"/>
              <a:tabLst/>
              <a:defRPr/>
            </a:pPr>
            <a:r>
              <a:rPr kumimoji="0" lang="en-GB" sz="2000" b="1"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A Europe closer to citizens </a:t>
            </a:r>
            <a: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(sustainable development of urban, rural and coastal areas and local initiatives)</a:t>
            </a:r>
          </a:p>
          <a:p>
            <a:pPr marL="0" marR="0" lvl="0" indent="0" algn="l" defTabSz="914400" rtl="0" eaLnBrk="1" fontAlgn="base" latinLnBrk="0" hangingPunct="1">
              <a:lnSpc>
                <a:spcPct val="100000"/>
              </a:lnSpc>
              <a:spcBef>
                <a:spcPts val="600"/>
              </a:spcBef>
              <a:spcAft>
                <a:spcPts val="0"/>
              </a:spcAft>
              <a:buClr>
                <a:srgbClr val="000000"/>
              </a:buClr>
              <a:buSzTx/>
              <a:buFontTx/>
              <a:buNone/>
              <a:tabLst/>
              <a:defRPr/>
            </a:pPr>
            <a:r>
              <a:rPr kumimoji="0" lang="en-GB" sz="200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Horizontal issues: </a:t>
            </a:r>
            <a: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	</a:t>
            </a:r>
            <a:r>
              <a:rPr lang="en-GB" sz="2000" b="0" i="0" kern="0" dirty="0">
                <a:solidFill>
                  <a:srgbClr val="000000"/>
                </a:solidFill>
                <a:latin typeface="Calibri" panose="020F0502020204030204" pitchFamily="34" charset="0"/>
                <a:cs typeface="Arial" panose="020B0604020202020204" pitchFamily="34" charset="0"/>
              </a:rPr>
              <a:t>partnership</a:t>
            </a:r>
          </a:p>
          <a:p>
            <a:pPr marL="0" marR="0" lvl="0" indent="0" algn="l" defTabSz="914400" rtl="0" eaLnBrk="1" fontAlgn="base" latinLnBrk="0" hangingPunct="1">
              <a:lnSpc>
                <a:spcPct val="100000"/>
              </a:lnSpc>
              <a:spcBef>
                <a:spcPts val="0"/>
              </a:spcBef>
              <a:spcAft>
                <a:spcPts val="0"/>
              </a:spcAft>
              <a:buClr>
                <a:srgbClr val="000000"/>
              </a:buClr>
              <a:buSzTx/>
              <a:buFontTx/>
              <a:buNone/>
              <a:tabLst/>
              <a:defRPr/>
            </a:pPr>
            <a: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		administrative capacity building, </a:t>
            </a:r>
            <a:b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br>
            <a:r>
              <a:rPr kumimoji="0" lang="en-GB" sz="2000" b="0" i="0" u="none" strike="noStrike" kern="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		cooperation outside the programme area</a:t>
            </a: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a:r>
            <a:b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br>
            <a:r>
              <a:rPr kumimoji="0" lang="en-GB" sz="2000" b="0" i="0" u="none" strike="noStrike" kern="0" cap="none" spc="0" normalizeH="0" baseline="0" noProof="0" dirty="0">
                <a:ln>
                  <a:noFill/>
                </a:ln>
                <a:solidFill>
                  <a:srgbClr val="000000"/>
                </a:solidFill>
                <a:effectLst/>
                <a:uLnTx/>
                <a:uFillTx/>
                <a:latin typeface="EC Square Sans Pro Thin" panose="020B0506040000020004" pitchFamily="34" charset="0"/>
                <a:ea typeface="+mn-ea"/>
                <a:cs typeface="Arial" panose="020B0604020202020204" pitchFamily="34" charset="0"/>
              </a:rPr>
              <a:t>		</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endParaRPr kumimoji="0" lang="en-GB" sz="2000" b="0"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ts val="600"/>
              </a:spcAft>
              <a:buClr>
                <a:srgbClr val="FFFFFF"/>
              </a:buClr>
              <a:buSzTx/>
              <a:buFontTx/>
              <a:buNone/>
              <a:tabLst/>
              <a:defRPr/>
            </a:pPr>
            <a:endParaRPr kumimoji="0" lang="en-GB" sz="2400" b="1"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ts val="600"/>
              </a:spcAft>
              <a:buClr>
                <a:srgbClr val="FFFFFF"/>
              </a:buClr>
              <a:buSzTx/>
              <a:buFontTx/>
              <a:buChar char="•"/>
              <a:tabLst/>
              <a:defRPr/>
            </a:pPr>
            <a:endParaRPr kumimoji="0" lang="en-GB" sz="2400" b="1" i="0" u="none" strike="noStrike" kern="0" cap="none" spc="0" normalizeH="0" baseline="0" noProof="0" dirty="0">
              <a:ln>
                <a:noFill/>
              </a:ln>
              <a:solidFill>
                <a:srgbClr val="20AA6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2282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
        <p:nvSpPr>
          <p:cNvPr id="12" name="Title 4"/>
          <p:cNvSpPr>
            <a:spLocks noGrp="1"/>
          </p:cNvSpPr>
          <p:nvPr>
            <p:ph type="title"/>
          </p:nvPr>
        </p:nvSpPr>
        <p:spPr>
          <a:xfrm>
            <a:off x="331837" y="913750"/>
            <a:ext cx="10972800" cy="936625"/>
          </a:xfrm>
        </p:spPr>
        <p:txBody>
          <a:bodyPr/>
          <a:lstStyle/>
          <a:p>
            <a:pPr algn="ctr"/>
            <a:r>
              <a:rPr lang="en-US" sz="2900" dirty="0">
                <a:solidFill>
                  <a:srgbClr val="20AA63"/>
                </a:solidFill>
                <a:latin typeface="Calibri" panose="020F0502020204030204" pitchFamily="34" charset="0"/>
              </a:rPr>
              <a:t>Future of Cohesion </a:t>
            </a:r>
            <a:r>
              <a:rPr lang="en-US" sz="2900" dirty="0" smtClean="0">
                <a:solidFill>
                  <a:srgbClr val="20AA63"/>
                </a:solidFill>
                <a:latin typeface="Calibri" panose="020F0502020204030204" pitchFamily="34" charset="0"/>
              </a:rPr>
              <a:t>policy</a:t>
            </a:r>
            <a:br>
              <a:rPr lang="en-US" sz="2900" dirty="0" smtClean="0">
                <a:solidFill>
                  <a:srgbClr val="20AA63"/>
                </a:solidFill>
                <a:latin typeface="Calibri" panose="020F0502020204030204" pitchFamily="34" charset="0"/>
              </a:rPr>
            </a:br>
            <a:r>
              <a:rPr lang="en-US" sz="2900" dirty="0" smtClean="0">
                <a:solidFill>
                  <a:srgbClr val="20AA63"/>
                </a:solidFill>
                <a:latin typeface="Calibri" panose="020F0502020204030204" pitchFamily="34" charset="0"/>
              </a:rPr>
              <a:t>Architecture</a:t>
            </a:r>
            <a:endParaRPr lang="en-US" sz="2900" dirty="0">
              <a:solidFill>
                <a:srgbClr val="20AA63"/>
              </a:solidFill>
              <a:latin typeface="Calibri" panose="020F0502020204030204" pitchFamily="34" charset="0"/>
            </a:endParaRPr>
          </a:p>
        </p:txBody>
      </p:sp>
      <p:sp>
        <p:nvSpPr>
          <p:cNvPr id="16" name="Content Placeholder 2"/>
          <p:cNvSpPr txBox="1">
            <a:spLocks/>
          </p:cNvSpPr>
          <p:nvPr/>
        </p:nvSpPr>
        <p:spPr bwMode="auto">
          <a:xfrm>
            <a:off x="841435" y="1883802"/>
            <a:ext cx="3152273"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FFFFFF"/>
              </a:buClr>
              <a:buSzTx/>
              <a:buFontTx/>
              <a:buNone/>
              <a:tabLst/>
              <a:defRPr/>
            </a:pPr>
            <a:r>
              <a:rPr kumimoji="0" lang="en-GB" b="1" i="0" u="none" strike="noStrike" kern="0" cap="none" spc="0" normalizeH="0" baseline="0" noProof="0" dirty="0">
                <a:ln>
                  <a:noFill/>
                </a:ln>
                <a:solidFill>
                  <a:srgbClr val="20AA63"/>
                </a:solidFill>
                <a:effectLst/>
                <a:uLnTx/>
                <a:uFillTx/>
                <a:latin typeface="Calibri" panose="020F0502020204030204" pitchFamily="34" charset="0"/>
                <a:cs typeface="Arial" panose="020B0604020202020204" pitchFamily="34" charset="0"/>
              </a:rPr>
              <a:t>Common Provisions Regulation (CPR</a:t>
            </a:r>
            <a:r>
              <a:rPr kumimoji="0" lang="en-GB" b="1" i="0" u="none" strike="noStrike" kern="0" cap="none" spc="0" normalizeH="0" baseline="0" noProof="0" dirty="0" smtClean="0">
                <a:ln>
                  <a:noFill/>
                </a:ln>
                <a:solidFill>
                  <a:srgbClr val="20AA63"/>
                </a:solidFill>
                <a:effectLst/>
                <a:uLnTx/>
                <a:uFillTx/>
                <a:latin typeface="Calibri" panose="020F0502020204030204" pitchFamily="34" charset="0"/>
                <a:cs typeface="Arial" panose="020B0604020202020204" pitchFamily="34" charset="0"/>
              </a:rPr>
              <a:t>)</a:t>
            </a:r>
            <a:endParaRPr kumimoji="0" lang="en-GB" b="1" i="0" u="none" strike="noStrike" kern="0" cap="none" spc="0" normalizeH="0" baseline="0" noProof="0" dirty="0">
              <a:ln>
                <a:noFill/>
              </a:ln>
              <a:solidFill>
                <a:srgbClr val="20AA63"/>
              </a:solidFill>
              <a:effectLst/>
              <a:uLnTx/>
              <a:uFillTx/>
              <a:latin typeface="Calibri" panose="020F0502020204030204" pitchFamily="34" charset="0"/>
              <a:cs typeface="Arial" panose="020B0604020202020204" pitchFamily="34" charset="0"/>
            </a:endParaRPr>
          </a:p>
          <a:p>
            <a:pPr marL="342900" marR="0" lvl="0" indent="-342900" algn="l" defTabSz="685783" rtl="0" eaLnBrk="1" fontAlgn="auto" latinLnBrk="0" hangingPunct="1">
              <a:lnSpc>
                <a:spcPct val="115000"/>
              </a:lnSpc>
              <a:spcBef>
                <a:spcPts val="750"/>
              </a:spcBef>
              <a:spcAft>
                <a:spcPts val="0"/>
              </a:spcAft>
              <a:buClr>
                <a:srgbClr val="20AA63"/>
              </a:buClr>
              <a:buSzTx/>
              <a:buFont typeface="Wingdings" panose="05000000000000000000" pitchFamily="2" charset="2"/>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Covers 7 funds, i.e. ERDF, CF, ESF+, EMFF, AMIF, ISF and BMVI</a:t>
            </a:r>
          </a:p>
          <a:p>
            <a:pPr marL="342900" marR="0" lvl="0" indent="-342900" algn="l" defTabSz="685783" rtl="0" eaLnBrk="1" fontAlgn="auto" latinLnBrk="0" hangingPunct="1">
              <a:lnSpc>
                <a:spcPct val="115000"/>
              </a:lnSpc>
              <a:spcBef>
                <a:spcPts val="750"/>
              </a:spcBef>
              <a:spcAft>
                <a:spcPts val="0"/>
              </a:spcAft>
              <a:buClr>
                <a:srgbClr val="20AA63"/>
              </a:buClr>
              <a:buSzTx/>
              <a:buFont typeface="Wingdings" panose="05000000000000000000" pitchFamily="2" charset="2"/>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Joint rules for the delivery of the funds</a:t>
            </a:r>
          </a:p>
          <a:p>
            <a:pPr marL="342900" marR="0" lvl="0" indent="-342900" algn="l" defTabSz="685783" rtl="0" eaLnBrk="1" fontAlgn="auto" latinLnBrk="0" hangingPunct="1">
              <a:lnSpc>
                <a:spcPct val="115000"/>
              </a:lnSpc>
              <a:spcBef>
                <a:spcPts val="750"/>
              </a:spcBef>
              <a:spcAft>
                <a:spcPts val="0"/>
              </a:spcAft>
              <a:buClr>
                <a:srgbClr val="20AA63"/>
              </a:buClr>
              <a:buSzTx/>
              <a:buFont typeface="Wingdings" panose="05000000000000000000" pitchFamily="2" charset="2"/>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Code of Conduct on partnership remains in force</a:t>
            </a:r>
          </a:p>
          <a:p>
            <a:pPr marL="342900" marR="0" lvl="0" indent="-342900" algn="l" defTabSz="685783" rtl="0" eaLnBrk="1" fontAlgn="auto" latinLnBrk="0" hangingPunct="1">
              <a:lnSpc>
                <a:spcPct val="115000"/>
              </a:lnSpc>
              <a:spcBef>
                <a:spcPts val="750"/>
              </a:spcBef>
              <a:spcAft>
                <a:spcPts val="0"/>
              </a:spcAft>
              <a:buClr>
                <a:srgbClr val="20AA63"/>
              </a:buClr>
              <a:buSzTx/>
              <a:buFont typeface="Wingdings" panose="05000000000000000000" pitchFamily="2" charset="2"/>
              <a:buChar char="§"/>
              <a:tabLst/>
              <a:defRPr/>
            </a:pPr>
            <a:endParaRPr kumimoji="0" lang="en-GB" sz="2400" b="0" i="1"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p:txBody>
      </p:sp>
      <p:sp>
        <p:nvSpPr>
          <p:cNvPr id="17" name="Content Placeholder 2"/>
          <p:cNvSpPr txBox="1">
            <a:spLocks/>
          </p:cNvSpPr>
          <p:nvPr/>
        </p:nvSpPr>
        <p:spPr bwMode="auto">
          <a:xfrm>
            <a:off x="4325879" y="1884235"/>
            <a:ext cx="2916323"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F5494"/>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0F5494"/>
              </a:buClr>
              <a:buSzTx/>
              <a:buFont typeface="Arial" pitchFamily="34" charset="0"/>
              <a:buNone/>
              <a:tabLst/>
              <a:defRPr/>
            </a:pPr>
            <a:r>
              <a:rPr kumimoji="0" lang="en-GB" sz="2400" b="1" i="0" u="none" strike="noStrike" kern="0" cap="none" spc="0" normalizeH="0" baseline="0" noProof="0" dirty="0">
                <a:ln>
                  <a:noFill/>
                </a:ln>
                <a:solidFill>
                  <a:srgbClr val="20AA63"/>
                </a:solidFill>
                <a:effectLst/>
                <a:uLnTx/>
                <a:uFillTx/>
                <a:latin typeface="Calibri" panose="020F0502020204030204" pitchFamily="34" charset="0"/>
                <a:cs typeface="Arial" panose="020B0604020202020204" pitchFamily="34" charset="0"/>
              </a:rPr>
              <a:t>ERDF/CF regulation</a:t>
            </a:r>
          </a:p>
          <a:p>
            <a:pPr marL="342900" marR="0" lvl="0" indent="-342900" algn="l" defTabSz="685783" rtl="0" eaLnBrk="1" fontAlgn="auto" latinLnBrk="0" hangingPunct="1">
              <a:lnSpc>
                <a:spcPct val="115000"/>
              </a:lnSpc>
              <a:spcBef>
                <a:spcPts val="750"/>
              </a:spcBef>
              <a:spcAft>
                <a:spcPts val="0"/>
              </a:spcAft>
              <a:buClr>
                <a:srgbClr val="20AA63"/>
              </a:buClr>
              <a:buSzTx/>
              <a:buFont typeface="Wingdings" panose="05000000000000000000" pitchFamily="2" charset="2"/>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Specific objectives and thematic concentration requirements</a:t>
            </a:r>
          </a:p>
        </p:txBody>
      </p:sp>
      <p:sp>
        <p:nvSpPr>
          <p:cNvPr id="18" name="Content Placeholder 2"/>
          <p:cNvSpPr txBox="1">
            <a:spLocks/>
          </p:cNvSpPr>
          <p:nvPr/>
        </p:nvSpPr>
        <p:spPr bwMode="auto">
          <a:xfrm>
            <a:off x="4378077" y="4244401"/>
            <a:ext cx="2880320" cy="17002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F5494"/>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0F5494"/>
              </a:buClr>
              <a:buSzTx/>
              <a:buFont typeface="Arial" pitchFamily="34" charset="0"/>
              <a:buNone/>
              <a:tabLst/>
              <a:defRPr/>
            </a:pPr>
            <a:r>
              <a:rPr kumimoji="0" lang="en-GB" sz="2400" b="1" i="0" u="none" strike="noStrike" kern="0" cap="none" spc="0" normalizeH="0" baseline="0" noProof="0" dirty="0">
                <a:ln>
                  <a:noFill/>
                </a:ln>
                <a:solidFill>
                  <a:srgbClr val="20AA63"/>
                </a:solidFill>
                <a:effectLst/>
                <a:uLnTx/>
                <a:uFillTx/>
                <a:latin typeface="Calibri" panose="020F0502020204030204" pitchFamily="34" charset="0"/>
                <a:cs typeface="Arial" panose="020B0604020202020204" pitchFamily="34" charset="0"/>
              </a:rPr>
              <a:t>ETC regulation</a:t>
            </a:r>
          </a:p>
          <a:p>
            <a:pPr marL="342900" marR="0" lvl="0" indent="-342900" algn="l" defTabSz="685783" rtl="0" eaLnBrk="1" fontAlgn="auto" latinLnBrk="0" hangingPunct="1">
              <a:lnSpc>
                <a:spcPct val="115000"/>
              </a:lnSpc>
              <a:spcBef>
                <a:spcPts val="750"/>
              </a:spcBef>
              <a:spcAft>
                <a:spcPts val="0"/>
              </a:spcAft>
              <a:buClr>
                <a:srgbClr val="20AA63"/>
              </a:buClr>
              <a:buSzTx/>
              <a:buFont typeface="Wingdings" panose="05000000000000000000" pitchFamily="2" charset="2"/>
              <a:buChar char="§"/>
              <a:tabLst/>
              <a:defRPr/>
            </a:pPr>
            <a:r>
              <a:rPr kumimoji="0" lang="fr-BE"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Territorial </a:t>
            </a:r>
            <a:r>
              <a:rPr kumimoji="0" lang="fr-BE" sz="20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co-operation</a:t>
            </a:r>
            <a:r>
              <a:rPr kumimoji="0" lang="fr-BE"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BE" sz="20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including</a:t>
            </a:r>
            <a:r>
              <a:rPr kumimoji="0" lang="fr-BE"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BE" sz="20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external</a:t>
            </a:r>
            <a:r>
              <a:rPr kumimoji="0" lang="fr-BE"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assistance</a:t>
            </a:r>
            <a:endPar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9" name="Content Placeholder 2"/>
          <p:cNvSpPr txBox="1">
            <a:spLocks/>
          </p:cNvSpPr>
          <p:nvPr/>
        </p:nvSpPr>
        <p:spPr bwMode="auto">
          <a:xfrm>
            <a:off x="7464152" y="1901913"/>
            <a:ext cx="4295800"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F5494"/>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0F5494"/>
              </a:buClr>
              <a:buSzTx/>
              <a:buFont typeface="Arial" pitchFamily="34" charset="0"/>
              <a:buNone/>
              <a:tabLst/>
              <a:defRPr/>
            </a:pPr>
            <a:r>
              <a:rPr kumimoji="0" lang="en-GB" sz="2400" b="1" i="0" u="none" strike="noStrike" kern="0" cap="none" spc="0" normalizeH="0" baseline="0" noProof="0" dirty="0">
                <a:ln>
                  <a:noFill/>
                </a:ln>
                <a:solidFill>
                  <a:srgbClr val="20AA63"/>
                </a:solidFill>
                <a:effectLst/>
                <a:uLnTx/>
                <a:uFillTx/>
                <a:latin typeface="Calibri" panose="020F0502020204030204" pitchFamily="34" charset="0"/>
                <a:cs typeface="Arial" panose="020B0604020202020204" pitchFamily="34" charset="0"/>
              </a:rPr>
              <a:t>ESF+ regulation</a:t>
            </a:r>
          </a:p>
          <a:p>
            <a:pPr marL="342900" marR="0" lvl="0" indent="-342900" algn="l" defTabSz="685783" rtl="0" eaLnBrk="1" fontAlgn="auto" latinLnBrk="0" hangingPunct="1">
              <a:lnSpc>
                <a:spcPct val="115000"/>
              </a:lnSpc>
              <a:spcBef>
                <a:spcPts val="300"/>
              </a:spcBef>
              <a:spcAft>
                <a:spcPts val="0"/>
              </a:spcAft>
              <a:buClr>
                <a:srgbClr val="20AA63"/>
              </a:buClr>
              <a:buSzTx/>
              <a:buFont typeface="Wingdings" panose="05000000000000000000" pitchFamily="2" charset="2"/>
              <a:buChar char="§"/>
              <a:tabLst/>
              <a:defRPr/>
            </a:pPr>
            <a:r>
              <a:rPr kumimoji="0" lang="en-IE"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Enhanced scope (ESF, FEAD, YEI, </a:t>
            </a:r>
            <a:r>
              <a:rPr kumimoji="0" lang="en-IE" sz="20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EaSI</a:t>
            </a:r>
            <a:r>
              <a:rPr kumimoji="0" lang="en-IE"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Health)</a:t>
            </a:r>
            <a:endPar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685783" rtl="0" eaLnBrk="1" fontAlgn="auto" latinLnBrk="0" hangingPunct="1">
              <a:lnSpc>
                <a:spcPct val="115000"/>
              </a:lnSpc>
              <a:spcBef>
                <a:spcPts val="300"/>
              </a:spcBef>
              <a:spcAft>
                <a:spcPts val="0"/>
              </a:spcAft>
              <a:buClr>
                <a:srgbClr val="20AA63"/>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Implementing the European Pillar of Social Rights</a:t>
            </a:r>
          </a:p>
          <a:p>
            <a:pPr marL="342900" marR="0" lvl="0" indent="-342900" algn="l" defTabSz="685783" rtl="0" eaLnBrk="1" fontAlgn="auto" latinLnBrk="0" hangingPunct="1">
              <a:lnSpc>
                <a:spcPct val="115000"/>
              </a:lnSpc>
              <a:spcBef>
                <a:spcPts val="300"/>
              </a:spcBef>
              <a:spcAft>
                <a:spcPts val="0"/>
              </a:spcAft>
              <a:buClr>
                <a:srgbClr val="20AA63"/>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Specific objectives and thematic concentration requirements</a:t>
            </a:r>
          </a:p>
          <a:p>
            <a:pPr marL="342900" marR="0" lvl="0" indent="-342900" algn="l" defTabSz="685783" rtl="0" eaLnBrk="1" fontAlgn="auto" latinLnBrk="0" hangingPunct="1">
              <a:lnSpc>
                <a:spcPct val="115000"/>
              </a:lnSpc>
              <a:spcBef>
                <a:spcPts val="300"/>
              </a:spcBef>
              <a:spcAft>
                <a:spcPts val="0"/>
              </a:spcAft>
              <a:buClr>
                <a:srgbClr val="20AA63"/>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Policy reforms, social innovation &amp; transnational cooperation</a:t>
            </a:r>
          </a:p>
        </p:txBody>
      </p:sp>
      <p:cxnSp>
        <p:nvCxnSpPr>
          <p:cNvPr id="20" name="Straight Connector 19"/>
          <p:cNvCxnSpPr/>
          <p:nvPr/>
        </p:nvCxnSpPr>
        <p:spPr bwMode="auto">
          <a:xfrm>
            <a:off x="7224200" y="2043822"/>
            <a:ext cx="0" cy="376265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bwMode="auto">
          <a:xfrm>
            <a:off x="4055848" y="2062064"/>
            <a:ext cx="0" cy="388843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96064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1344" y="791107"/>
            <a:ext cx="10972800" cy="936625"/>
          </a:xfrm>
        </p:spPr>
        <p:txBody>
          <a:bodyPr/>
          <a:lstStyle/>
          <a:p>
            <a:pPr algn="ctr"/>
            <a:r>
              <a:rPr lang="en-US" sz="2900" dirty="0">
                <a:solidFill>
                  <a:srgbClr val="20AA63"/>
                </a:solidFill>
                <a:latin typeface="Calibri" panose="020F0502020204030204" pitchFamily="34" charset="0"/>
              </a:rPr>
              <a:t>Future of Cohesion policy</a:t>
            </a:r>
          </a:p>
        </p:txBody>
      </p:sp>
      <p:sp>
        <p:nvSpPr>
          <p:cNvPr id="8" name="TextBox 7"/>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
        <p:nvSpPr>
          <p:cNvPr id="24" name="Title 1"/>
          <p:cNvSpPr txBox="1">
            <a:spLocks/>
          </p:cNvSpPr>
          <p:nvPr/>
        </p:nvSpPr>
        <p:spPr bwMode="auto">
          <a:xfrm>
            <a:off x="2953308" y="1367691"/>
            <a:ext cx="6203032" cy="7200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GB" sz="2900" b="1" i="0" u="none" strike="noStrike" kern="1200" cap="none" spc="0" normalizeH="0" baseline="0" noProof="0" dirty="0">
                <a:ln>
                  <a:noFill/>
                </a:ln>
                <a:solidFill>
                  <a:srgbClr val="20AA63"/>
                </a:solidFill>
                <a:effectLst/>
                <a:uLnTx/>
                <a:uFillTx/>
                <a:latin typeface="Calibri" panose="020F0502020204030204" pitchFamily="34" charset="0"/>
              </a:rPr>
              <a:t>Modernising ERDF, CF and ESF+</a:t>
            </a:r>
          </a:p>
        </p:txBody>
      </p:sp>
      <p:sp>
        <p:nvSpPr>
          <p:cNvPr id="10" name="Content Placeholder 2"/>
          <p:cNvSpPr txBox="1">
            <a:spLocks/>
          </p:cNvSpPr>
          <p:nvPr/>
        </p:nvSpPr>
        <p:spPr bwMode="auto">
          <a:xfrm>
            <a:off x="1271464" y="2276872"/>
            <a:ext cx="2520280"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FFFFFF"/>
              </a:buClr>
              <a:buSzTx/>
              <a:buFontTx/>
              <a:buNone/>
              <a:tabLst/>
              <a:defRPr/>
            </a:pPr>
            <a:r>
              <a:rPr kumimoji="0" lang="en-GB" sz="2400" b="1" i="0" u="none" strike="noStrike" kern="0" cap="none" spc="0" normalizeH="0" baseline="0" noProof="0" dirty="0">
                <a:ln>
                  <a:noFill/>
                </a:ln>
                <a:solidFill>
                  <a:srgbClr val="20AA63"/>
                </a:solidFill>
                <a:effectLst/>
                <a:uLnTx/>
                <a:uFillTx/>
                <a:latin typeface="Calibri" panose="020F0502020204030204" pitchFamily="34" charset="0"/>
                <a:cs typeface="Arial" panose="020B0604020202020204" pitchFamily="34" charset="0"/>
              </a:rPr>
              <a:t>Modernising investment</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en-GB"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Focus on smart, low carbon and inclusive growth</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en-GB"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Link to Semester</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Enabling</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conditions</a:t>
            </a:r>
            <a:endParaRPr kumimoji="0" lang="en-GB"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 name="Content Placeholder 2"/>
          <p:cNvSpPr txBox="1">
            <a:spLocks/>
          </p:cNvSpPr>
          <p:nvPr/>
        </p:nvSpPr>
        <p:spPr bwMode="auto">
          <a:xfrm>
            <a:off x="3863752" y="2312034"/>
            <a:ext cx="3600400"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F5494"/>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0F5494"/>
              </a:buClr>
              <a:buSzTx/>
              <a:buFont typeface="Arial" pitchFamily="34" charset="0"/>
              <a:buNone/>
              <a:tabLst/>
              <a:defRPr/>
            </a:pPr>
            <a:r>
              <a:rPr kumimoji="0" lang="en-GB" sz="2400" b="1" i="0" u="none" strike="noStrike" kern="0" cap="none" spc="0" normalizeH="0" baseline="0" noProof="0" dirty="0">
                <a:ln>
                  <a:noFill/>
                </a:ln>
                <a:solidFill>
                  <a:srgbClr val="20AA63"/>
                </a:solidFill>
                <a:effectLst/>
                <a:uLnTx/>
                <a:uFillTx/>
                <a:latin typeface="Calibri" panose="020F0502020204030204" pitchFamily="34" charset="0"/>
                <a:cs typeface="Arial" panose="020B0604020202020204" pitchFamily="34" charset="0"/>
              </a:rPr>
              <a:t>Flexible</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Mid-term</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review</a:t>
            </a:r>
            <a:endPar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en-GB"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Adapt to emerging circumstances, e.g.</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Courier New" panose="02070309020205020404" pitchFamily="49" charset="0"/>
              <a:buChar char="o"/>
              <a:tabLst/>
              <a:defRPr/>
            </a:pPr>
            <a:r>
              <a:rPr kumimoji="0" lang="en-GB"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Migration</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Courier New" panose="02070309020205020404" pitchFamily="49" charset="0"/>
              <a:buChar char="o"/>
              <a:tabLst/>
              <a:defRPr/>
            </a:pP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Changes in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economy</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linked</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to globalisation,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technology</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and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demography</a:t>
            </a:r>
            <a:endPar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2" name="Content Placeholder 2"/>
          <p:cNvSpPr txBox="1">
            <a:spLocks/>
          </p:cNvSpPr>
          <p:nvPr/>
        </p:nvSpPr>
        <p:spPr bwMode="auto">
          <a:xfrm>
            <a:off x="7752184" y="2315492"/>
            <a:ext cx="4248472" cy="3921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F5494"/>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ts val="600"/>
              </a:spcAft>
              <a:buClr>
                <a:srgbClr val="0F5494"/>
              </a:buClr>
              <a:buSzTx/>
              <a:buFont typeface="Arial" pitchFamily="34" charset="0"/>
              <a:buNone/>
              <a:tabLst/>
              <a:defRPr/>
            </a:pPr>
            <a:r>
              <a:rPr kumimoji="0" lang="en-GB" sz="2400" b="1" i="0" u="none" strike="noStrike" kern="0" cap="none" spc="0" normalizeH="0" baseline="0" noProof="0" dirty="0">
                <a:ln>
                  <a:noFill/>
                </a:ln>
                <a:solidFill>
                  <a:srgbClr val="20AA63"/>
                </a:solidFill>
                <a:effectLst/>
                <a:uLnTx/>
                <a:uFillTx/>
                <a:latin typeface="Calibri" panose="020F0502020204030204" pitchFamily="34" charset="0"/>
                <a:cs typeface="Arial" panose="020B0604020202020204" pitchFamily="34" charset="0"/>
              </a:rPr>
              <a:t>Simpler</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Easier</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and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faster</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to programme</a:t>
            </a: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lang="fr-BE" sz="2300" b="0" i="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Substantial</a:t>
            </a:r>
            <a:r>
              <a:rPr lang="fr-BE" sz="2300" b="0" i="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BE" sz="2300" b="0" i="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reduction</a:t>
            </a:r>
            <a:r>
              <a:rPr lang="fr-BE" sz="2300" b="0" i="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administrative </a:t>
            </a:r>
            <a:r>
              <a:rPr lang="fr-BE" sz="2300" b="0" i="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cost</a:t>
            </a:r>
            <a:endParaRPr lang="fr-BE" sz="2300" b="0" i="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ts val="1200"/>
              </a:spcAft>
              <a:buClr>
                <a:srgbClr val="000000"/>
              </a:buClr>
              <a:buSzTx/>
              <a:buFont typeface="Wingdings" panose="05000000000000000000" pitchFamily="2" charset="2"/>
              <a:buChar char="§"/>
              <a:tabLst/>
              <a:defRPr/>
            </a:pP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Single audit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principle</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and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proportionality</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for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low</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fr-BE" sz="23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risk</a:t>
            </a:r>
            <a:r>
              <a:rPr kumimoji="0" lang="fr-BE" sz="23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programmes</a:t>
            </a:r>
          </a:p>
          <a:p>
            <a:pPr marL="0" marR="0" lvl="0" indent="0" algn="l" defTabSz="914400" rtl="0" eaLnBrk="1" fontAlgn="base" latinLnBrk="0" hangingPunct="1">
              <a:lnSpc>
                <a:spcPct val="100000"/>
              </a:lnSpc>
              <a:spcBef>
                <a:spcPct val="20000"/>
              </a:spcBef>
              <a:spcAft>
                <a:spcPts val="1200"/>
              </a:spcAft>
              <a:buClr>
                <a:srgbClr val="000000"/>
              </a:buClr>
              <a:buSzTx/>
              <a:buFont typeface="Arial" pitchFamily="34" charset="0"/>
              <a:buNone/>
              <a:tabLst/>
              <a:defRPr/>
            </a:pPr>
            <a:endParaRPr kumimoji="0" lang="en-US" sz="2400" b="0" i="1" u="none" strike="noStrike" kern="1200" cap="none" spc="0" normalizeH="0" baseline="0" noProof="0" dirty="0">
              <a:ln>
                <a:noFill/>
              </a:ln>
              <a:solidFill>
                <a:srgbClr val="000000"/>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p:txBody>
      </p:sp>
      <p:cxnSp>
        <p:nvCxnSpPr>
          <p:cNvPr id="13" name="Straight Connector 12"/>
          <p:cNvCxnSpPr/>
          <p:nvPr/>
        </p:nvCxnSpPr>
        <p:spPr bwMode="auto">
          <a:xfrm>
            <a:off x="7608168" y="2258630"/>
            <a:ext cx="0" cy="383466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a:off x="3791744" y="2276872"/>
            <a:ext cx="0" cy="3816424"/>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7852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7552" y="732618"/>
            <a:ext cx="10972800" cy="936625"/>
          </a:xfrm>
        </p:spPr>
        <p:txBody>
          <a:bodyPr/>
          <a:lstStyle/>
          <a:p>
            <a:pPr algn="ctr"/>
            <a:r>
              <a:rPr lang="en-US" sz="2900" kern="1200" dirty="0">
                <a:solidFill>
                  <a:srgbClr val="20AA63"/>
                </a:solidFill>
                <a:latin typeface="Calibri" panose="020F0502020204030204" pitchFamily="34" charset="0"/>
              </a:rPr>
              <a:t>Future of Cohesion policy </a:t>
            </a:r>
          </a:p>
        </p:txBody>
      </p:sp>
      <p:sp>
        <p:nvSpPr>
          <p:cNvPr id="8" name="TextBox 7"/>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
        <p:nvSpPr>
          <p:cNvPr id="7" name="Title 1"/>
          <p:cNvSpPr txBox="1">
            <a:spLocks/>
          </p:cNvSpPr>
          <p:nvPr/>
        </p:nvSpPr>
        <p:spPr bwMode="auto">
          <a:xfrm>
            <a:off x="695400" y="1340768"/>
            <a:ext cx="9937104" cy="7200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358775" marR="0" lvl="0" indent="-358775" algn="ctr" defTabSz="914400" rtl="0" eaLnBrk="1" fontAlgn="base" latinLnBrk="0" hangingPunct="1">
              <a:lnSpc>
                <a:spcPct val="100000"/>
              </a:lnSpc>
              <a:spcBef>
                <a:spcPct val="0"/>
              </a:spcBef>
              <a:spcAft>
                <a:spcPct val="0"/>
              </a:spcAft>
              <a:buClrTx/>
              <a:buSzTx/>
              <a:buFontTx/>
              <a:buNone/>
              <a:tabLst/>
              <a:defRPr/>
            </a:pPr>
            <a:r>
              <a:rPr kumimoji="0" lang="en-GB" sz="2900" b="1" i="0" u="none" strike="noStrike" kern="1200" cap="none" spc="0" normalizeH="0" baseline="0" noProof="0" dirty="0" smtClean="0">
                <a:ln>
                  <a:noFill/>
                </a:ln>
                <a:solidFill>
                  <a:srgbClr val="20AA63"/>
                </a:solidFill>
                <a:effectLst/>
                <a:uLnTx/>
                <a:uFillTx/>
                <a:latin typeface="Calibri" panose="020F0502020204030204" pitchFamily="34" charset="0"/>
              </a:rPr>
              <a:t>ERDF / ESF+ Thematic </a:t>
            </a:r>
            <a:r>
              <a:rPr kumimoji="0" lang="en-GB" sz="2900" b="1" i="0" u="none" strike="noStrike" kern="1200" cap="none" spc="0" normalizeH="0" baseline="0" noProof="0" dirty="0">
                <a:ln>
                  <a:noFill/>
                </a:ln>
                <a:solidFill>
                  <a:srgbClr val="20AA63"/>
                </a:solidFill>
                <a:effectLst/>
                <a:uLnTx/>
                <a:uFillTx/>
                <a:latin typeface="Calibri" panose="020F0502020204030204" pitchFamily="34" charset="0"/>
              </a:rPr>
              <a:t>Concentration in Poland</a:t>
            </a:r>
          </a:p>
        </p:txBody>
      </p:sp>
      <p:sp>
        <p:nvSpPr>
          <p:cNvPr id="10" name="TextBox 9"/>
          <p:cNvSpPr txBox="1"/>
          <p:nvPr/>
        </p:nvSpPr>
        <p:spPr>
          <a:xfrm>
            <a:off x="1127448" y="2060849"/>
            <a:ext cx="10297144" cy="4573816"/>
          </a:xfrm>
          <a:prstGeom prst="rect">
            <a:avLst/>
          </a:prstGeom>
          <a:noFill/>
        </p:spPr>
        <p:txBody>
          <a:bodyPr wrap="square" rtlCol="0">
            <a:spAutoFit/>
          </a:bodyPr>
          <a:lstStyle/>
          <a:p>
            <a:pPr lvl="0" defTabSz="514337" fontAlgn="auto">
              <a:lnSpc>
                <a:spcPct val="115000"/>
              </a:lnSpc>
              <a:spcBef>
                <a:spcPts val="563"/>
              </a:spcBef>
              <a:spcAft>
                <a:spcPts val="0"/>
              </a:spcAft>
              <a:buClr>
                <a:srgbClr val="20AA63"/>
              </a:buClr>
              <a:defRPr/>
            </a:pPr>
            <a:r>
              <a:rPr lang="en-US" sz="21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Total allocations for cohesion policy in million EUR in current prices:  </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72 335 (ERDF including Interreg: 45 895, CF: 12 144; ESF+: 14 297)</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Thematic concentration amounts: </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For </a:t>
            </a:r>
            <a:r>
              <a:rPr lang="en-US" sz="21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ERDF</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1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PO1</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EUR 15 855 million (35 % of ERDF)</a:t>
            </a:r>
          </a:p>
          <a:p>
            <a:pPr defTabSz="514337" fontAlgn="auto">
              <a:lnSpc>
                <a:spcPct val="115000"/>
              </a:lnSpc>
              <a:spcBef>
                <a:spcPts val="563"/>
              </a:spcBef>
              <a:spcAft>
                <a:spcPts val="0"/>
              </a:spcAft>
              <a:buClr>
                <a:srgbClr val="20AA63"/>
              </a:buClr>
              <a:defRPr/>
            </a:pP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1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PO2</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1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GB" sz="21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EUR </a:t>
            </a:r>
            <a:r>
              <a:rPr lang="en-GB"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13 590 million </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(30 % of ERDF)</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least 6% sustainable urban development	EUR 2 718 million</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For </a:t>
            </a:r>
            <a:r>
              <a:rPr lang="en-US" sz="21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ESF+</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EUR 14 297 million</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a:t>
            </a:r>
            <a:r>
              <a:rPr lang="en-US" sz="21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t </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least 25% social inclusion +			</a:t>
            </a:r>
            <a:r>
              <a:rPr lang="en-US" sz="21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EUR </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3 574 million</a:t>
            </a:r>
          </a:p>
          <a:p>
            <a:pPr lvl="0" defTabSz="514337" fontAlgn="auto">
              <a:lnSpc>
                <a:spcPct val="115000"/>
              </a:lnSpc>
              <a:spcBef>
                <a:spcPts val="563"/>
              </a:spcBef>
              <a:spcAft>
                <a:spcPts val="0"/>
              </a:spcAft>
              <a:buClr>
                <a:srgbClr val="20AA63"/>
              </a:buClr>
              <a:defRPr/>
            </a:pP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least 2% material deprivation 		</a:t>
            </a:r>
            <a:r>
              <a:rPr lang="en-US" sz="21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EUR </a:t>
            </a:r>
            <a:r>
              <a:rPr lang="en-US" sz="21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286 million</a:t>
            </a:r>
          </a:p>
          <a:p>
            <a:pPr lvl="0" defTabSz="685783" fontAlgn="auto">
              <a:lnSpc>
                <a:spcPct val="115000"/>
              </a:lnSpc>
              <a:spcBef>
                <a:spcPts val="750"/>
              </a:spcBef>
              <a:spcAft>
                <a:spcPts val="0"/>
              </a:spcAft>
              <a:buClr>
                <a:srgbClr val="20AA63"/>
              </a:buClr>
            </a:pPr>
            <a:endParaRPr lang="en-US" sz="2800" b="0" i="1" dirty="0">
              <a:solidFill>
                <a:schemeClr val="tx1"/>
              </a:solidFill>
              <a:latin typeface="EC Square Sans Pro Thin" panose="020B050604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4482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7408" y="584210"/>
            <a:ext cx="6696744"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rPr>
              <a:t>European Semester country report, Cohesion policy investments in 2021-2027</a:t>
            </a:r>
            <a:endParaRPr kumimoji="0" lang="en-GB" sz="1400" b="0" i="0" u="none" strike="noStrike" kern="1200" cap="none" spc="0" normalizeH="0" baseline="0" noProof="0" dirty="0">
              <a:ln>
                <a:noFill/>
              </a:ln>
              <a:solidFill>
                <a:srgbClr val="FFFFFF">
                  <a:lumMod val="65000"/>
                </a:srgbClr>
              </a:solidFill>
              <a:effectLst/>
              <a:uLnTx/>
              <a:uFillTx/>
              <a:latin typeface="EC Square Sans Pro" panose="020B0506040000020004" pitchFamily="34" charset="0"/>
              <a:ea typeface="+mn-ea"/>
              <a:cs typeface="+mn-cs"/>
            </a:endParaRPr>
          </a:p>
        </p:txBody>
      </p:sp>
      <p:sp>
        <p:nvSpPr>
          <p:cNvPr id="9" name="Title 4"/>
          <p:cNvSpPr>
            <a:spLocks noGrp="1"/>
          </p:cNvSpPr>
          <p:nvPr>
            <p:ph type="title"/>
          </p:nvPr>
        </p:nvSpPr>
        <p:spPr>
          <a:xfrm>
            <a:off x="1631504" y="1183504"/>
            <a:ext cx="8702544" cy="936625"/>
          </a:xfrm>
        </p:spPr>
        <p:txBody>
          <a:bodyPr/>
          <a:lstStyle/>
          <a:p>
            <a:pPr algn="ctr"/>
            <a:r>
              <a:rPr lang="en-US" sz="2900" dirty="0">
                <a:solidFill>
                  <a:srgbClr val="20AA63"/>
                </a:solidFill>
                <a:latin typeface="Calibri" panose="020F0502020204030204" pitchFamily="34" charset="0"/>
              </a:rPr>
              <a:t>Investment-relevant challenges in Poland</a:t>
            </a:r>
            <a:r>
              <a:rPr lang="en-GB" sz="29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r>
            <a:br>
              <a:rPr lang="en-GB" sz="29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br>
            <a:endParaRPr lang="en-GB" sz="2900" dirty="0">
              <a:solidFill>
                <a:srgbClr val="20AA63"/>
              </a:solidFill>
              <a:latin typeface="Calibri" panose="020F0502020204030204" pitchFamily="34" charset="0"/>
            </a:endParaRPr>
          </a:p>
        </p:txBody>
      </p:sp>
      <p:sp>
        <p:nvSpPr>
          <p:cNvPr id="11" name="TextBox 10"/>
          <p:cNvSpPr txBox="1"/>
          <p:nvPr/>
        </p:nvSpPr>
        <p:spPr>
          <a:xfrm>
            <a:off x="923406" y="1772816"/>
            <a:ext cx="10945216" cy="5024452"/>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defRPr/>
            </a:pPr>
            <a:r>
              <a:rPr kumimoji="0" lang="en-US" sz="21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Low </a:t>
            </a:r>
            <a:r>
              <a:rPr kumimoji="0" lang="en-US" sz="2100" b="1"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innovation</a:t>
            </a:r>
            <a:r>
              <a:rPr kumimoji="0" lang="en-US" sz="21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performance, </a:t>
            </a:r>
            <a:r>
              <a:rPr kumimoji="0" lang="en-US" sz="2100" b="0" i="0" u="none" strike="noStrike" kern="1200" cap="none" spc="0" normalizeH="0" baseline="0" noProof="0" dirty="0" smtClean="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SMEs </a:t>
            </a:r>
            <a:r>
              <a:rPr kumimoji="0" lang="en-US" sz="21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slow </a:t>
            </a:r>
            <a:r>
              <a:rPr kumimoji="0" lang="en-US" sz="2100" b="1"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productivity</a:t>
            </a:r>
            <a:r>
              <a:rPr kumimoji="0" lang="en-US" sz="21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growth, insufficient use of </a:t>
            </a:r>
            <a:r>
              <a:rPr kumimoji="0" lang="en-US" sz="2100" b="1"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e-governance</a:t>
            </a:r>
            <a:r>
              <a:rPr kumimoji="0" lang="en-US" sz="2100" b="0"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limited access to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digitally skilled workforce</a:t>
            </a:r>
          </a:p>
          <a:p>
            <a:pPr marL="342900" indent="-342900" defTabSz="685783" fontAlgn="auto">
              <a:lnSpc>
                <a:spcPct val="115000"/>
              </a:lnSpc>
              <a:spcBef>
                <a:spcPts val="750"/>
              </a:spcBef>
              <a:spcAft>
                <a:spcPts val="0"/>
              </a:spcAft>
              <a:buClr>
                <a:srgbClr val="20AA63"/>
              </a:buClr>
              <a:buFont typeface="Arial" panose="020B0604020202020204" pitchFamily="34" charset="0"/>
              <a:buChar char="•"/>
              <a:defRPr/>
            </a:pP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Air pollution,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dependence</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 on coal</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 challenges linked to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climate change</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 too slow progress in recycling of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waste, urban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wastewater not tackled adequately</a:t>
            </a:r>
            <a:endPar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defRPr/>
            </a:pP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Connectivity gaps, low share of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rail</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 transport in freight, limited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public transport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in rural areas and weak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intermodal urban mobility,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low access to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ultra-fast internet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defRPr/>
            </a:pP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Unsatisfactory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quality and outcomes of </a:t>
            </a:r>
            <a:r>
              <a:rPr lang="en-US" sz="2100"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education</a:t>
            </a:r>
            <a:r>
              <a:rPr lang="en-US" sz="2100" b="0"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low </a:t>
            </a:r>
            <a:r>
              <a:rPr lang="en-US" sz="2100" b="0"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labour</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 market participation of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disadvantaged</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 groups,  low access to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childcare</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 underdeveloped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long-term care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community-based services, health system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too hospital-</a:t>
            </a:r>
            <a:r>
              <a:rPr lang="en-US" sz="2100"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centred</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lacking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coordination</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defRPr/>
            </a:pPr>
            <a:r>
              <a:rPr lang="en-US" sz="2100"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100" b="0"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Striking</a:t>
            </a:r>
            <a:r>
              <a:rPr lang="en-US" sz="2100"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 disparities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a:t>
            </a:r>
            <a:r>
              <a:rPr lang="en-US" sz="2100" b="0"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sub-regional </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level, strong urban-rural divide, un-coordinated </a:t>
            </a:r>
            <a:r>
              <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rPr>
              <a:t>spatial planning</a:t>
            </a:r>
            <a:r>
              <a:rPr lang="en-US" sz="2100" b="0" dirty="0">
                <a:solidFill>
                  <a:srgbClr val="333333"/>
                </a:solidFill>
                <a:latin typeface="Calibri" panose="020F0502020204030204" pitchFamily="34" charset="0"/>
                <a:ea typeface="Calibri" panose="020F0502020204030204" pitchFamily="34" charset="0"/>
                <a:cs typeface="Times New Roman" panose="02020603050405020304" pitchFamily="18" charset="0"/>
              </a:rPr>
              <a:t>, progressing urban sprawl</a:t>
            </a:r>
            <a:endParaRPr lang="en-US" sz="21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Wingdings" panose="05000000000000000000" pitchFamily="2" charset="2"/>
              <a:buChar char="Ø"/>
              <a:defRPr/>
            </a:pPr>
            <a:endParaRPr kumimoji="0" lang="en-US" sz="2200" b="1" i="0" u="none" strike="noStrike" kern="1200" cap="none" spc="0" normalizeH="0" baseline="0" noProof="0" dirty="0">
              <a:ln>
                <a:noFill/>
              </a:ln>
              <a:solidFill>
                <a:srgbClr val="333333"/>
              </a:solidFill>
              <a:effectLst/>
              <a:uLnTx/>
              <a:uFillTx/>
              <a:latin typeface="EC Square Sans Pro Thin" panose="020B05060400000200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6159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80903"/>
            <a:ext cx="11233248" cy="1186801"/>
          </a:xfrm>
        </p:spPr>
        <p:txBody>
          <a:bodyPr/>
          <a:lstStyle/>
          <a:p>
            <a:pPr algn="ctr"/>
            <a:r>
              <a:rPr lang="en-US" sz="2800" dirty="0">
                <a:solidFill>
                  <a:srgbClr val="20AA63"/>
                </a:solidFill>
                <a:latin typeface="Calibri" panose="020F0502020204030204" pitchFamily="34" charset="0"/>
              </a:rPr>
              <a:t>Commission priorities for 2021-2027 </a:t>
            </a:r>
            <a:r>
              <a:rPr lang="en-US" sz="2800" dirty="0" smtClean="0">
                <a:solidFill>
                  <a:srgbClr val="20AA63"/>
                </a:solidFill>
                <a:latin typeface="Calibri" panose="020F0502020204030204" pitchFamily="34" charset="0"/>
              </a:rPr>
              <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Policy </a:t>
            </a:r>
            <a:r>
              <a:rPr lang="en-US" sz="2800" dirty="0">
                <a:solidFill>
                  <a:srgbClr val="20AA63"/>
                </a:solidFill>
                <a:latin typeface="Calibri" panose="020F0502020204030204" pitchFamily="34" charset="0"/>
              </a:rPr>
              <a:t>funding in Poland </a:t>
            </a:r>
            <a:br>
              <a:rPr lang="en-US" sz="2800" dirty="0">
                <a:solidFill>
                  <a:srgbClr val="20AA63"/>
                </a:solidFill>
                <a:latin typeface="Calibri" panose="020F0502020204030204" pitchFamily="34" charset="0"/>
              </a:rPr>
            </a:br>
            <a:r>
              <a:rPr lang="en-US" sz="2800" i="1" dirty="0">
                <a:solidFill>
                  <a:srgbClr val="20AA63"/>
                </a:solidFill>
                <a:latin typeface="Calibri" panose="020F0502020204030204" pitchFamily="34" charset="0"/>
              </a:rPr>
              <a:t>PO1: A smarter Europe</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6" name="TextBox 5"/>
          <p:cNvSpPr txBox="1"/>
          <p:nvPr/>
        </p:nvSpPr>
        <p:spPr>
          <a:xfrm>
            <a:off x="1127448" y="2492896"/>
            <a:ext cx="10105800" cy="4030847"/>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GB"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Support </a:t>
            </a:r>
            <a:r>
              <a:rPr lang="en-GB"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R&amp;I business investments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Facilitate</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business-science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cooperation</a:t>
            </a:r>
            <a:r>
              <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schemes</a:t>
            </a:r>
            <a:r>
              <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and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technology</a:t>
            </a:r>
            <a:r>
              <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transfer</a:t>
            </a:r>
            <a:endPar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Build</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critical</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research</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mass (for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applied</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research</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and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attract</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talent in smart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specialisation</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areas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Enhancing</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R&amp;I networking and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cooperation</a:t>
            </a:r>
            <a:r>
              <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Support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measures</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increasing</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productivity</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such</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as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improvement</a:t>
            </a:r>
            <a:r>
              <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of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technology</a:t>
            </a:r>
            <a:endPar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Facilitate</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access</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to </a:t>
            </a:r>
            <a:r>
              <a:rPr lang="fr-BE" sz="20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advanced</a:t>
            </a:r>
            <a:r>
              <a:rPr lang="fr-BE" sz="20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business services</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Support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measures</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stimulating</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entrepreneurial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development</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including</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cluster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development</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and engagements of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SMEs</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in smart </a:t>
            </a:r>
            <a:r>
              <a:rPr lang="fr-BE" sz="20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specialisation</a:t>
            </a:r>
            <a:r>
              <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fr-BE" sz="2000" b="0" i="1" dirty="0" err="1"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processes</a:t>
            </a:r>
            <a:endParaRPr lang="fr-BE" sz="2000" b="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359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196752"/>
            <a:ext cx="11233248" cy="1186801"/>
          </a:xfrm>
        </p:spPr>
        <p:txBody>
          <a:bodyPr/>
          <a:lstStyle/>
          <a:p>
            <a:pPr algn="ctr"/>
            <a:r>
              <a:rPr lang="en-US" sz="2800" dirty="0">
                <a:solidFill>
                  <a:srgbClr val="20AA63"/>
                </a:solidFill>
                <a:latin typeface="Calibri" panose="020F0502020204030204" pitchFamily="34" charset="0"/>
              </a:rPr>
              <a:t>Commission priorities for 2021-2027 </a:t>
            </a:r>
            <a:r>
              <a:rPr lang="en-US" sz="2800" dirty="0" smtClean="0">
                <a:solidFill>
                  <a:srgbClr val="20AA63"/>
                </a:solidFill>
                <a:latin typeface="Calibri" panose="020F0502020204030204" pitchFamily="34" charset="0"/>
              </a:rPr>
              <a:t/>
            </a:r>
            <a:br>
              <a:rPr lang="en-US" sz="2800" dirty="0" smtClean="0">
                <a:solidFill>
                  <a:srgbClr val="20AA63"/>
                </a:solidFill>
                <a:latin typeface="Calibri" panose="020F0502020204030204" pitchFamily="34" charset="0"/>
              </a:rPr>
            </a:br>
            <a:r>
              <a:rPr lang="en-US" sz="2800" dirty="0" smtClean="0">
                <a:solidFill>
                  <a:srgbClr val="20AA63"/>
                </a:solidFill>
                <a:latin typeface="Calibri" panose="020F0502020204030204" pitchFamily="34" charset="0"/>
              </a:rPr>
              <a:t>Cohesion Policy funding </a:t>
            </a:r>
            <a:r>
              <a:rPr lang="en-US" sz="2800" dirty="0">
                <a:solidFill>
                  <a:srgbClr val="20AA63"/>
                </a:solidFill>
                <a:latin typeface="Calibri" panose="020F0502020204030204" pitchFamily="34" charset="0"/>
              </a:rPr>
              <a:t>in Poland </a:t>
            </a:r>
            <a:br>
              <a:rPr lang="en-US" sz="2800" dirty="0">
                <a:solidFill>
                  <a:srgbClr val="20AA63"/>
                </a:solidFill>
                <a:latin typeface="Calibri" panose="020F0502020204030204" pitchFamily="34" charset="0"/>
              </a:rPr>
            </a:br>
            <a:r>
              <a:rPr lang="en-US" sz="2800" i="1" dirty="0">
                <a:solidFill>
                  <a:srgbClr val="20AA63"/>
                </a:solidFill>
                <a:latin typeface="Calibri" panose="020F0502020204030204" pitchFamily="34" charset="0"/>
              </a:rPr>
              <a:t>PO1: A smarter Europe</a:t>
            </a:r>
            <a:endParaRPr lang="en-GB" sz="2800" i="1" dirty="0">
              <a:solidFill>
                <a:srgbClr val="20AA63"/>
              </a:solidFill>
              <a:latin typeface="Calibri" panose="020F0502020204030204" pitchFamily="34" charset="0"/>
            </a:endParaRPr>
          </a:p>
        </p:txBody>
      </p:sp>
      <p:sp>
        <p:nvSpPr>
          <p:cNvPr id="7" name="TextBox 6"/>
          <p:cNvSpPr txBox="1"/>
          <p:nvPr/>
        </p:nvSpPr>
        <p:spPr>
          <a:xfrm>
            <a:off x="767408" y="584210"/>
            <a:ext cx="6696744" cy="307777"/>
          </a:xfrm>
          <a:prstGeom prst="rect">
            <a:avLst/>
          </a:prstGeom>
          <a:noFill/>
        </p:spPr>
        <p:txBody>
          <a:bodyPr wrap="square" rtlCol="0">
            <a:spAutoFit/>
          </a:bodyPr>
          <a:lstStyle/>
          <a:p>
            <a:r>
              <a:rPr lang="en-GB" sz="1400" dirty="0">
                <a:solidFill>
                  <a:schemeClr val="bg1">
                    <a:lumMod val="65000"/>
                  </a:schemeClr>
                </a:solidFill>
                <a:latin typeface="EC Square Sans Pro" panose="020B0506040000020004" pitchFamily="34" charset="0"/>
              </a:rPr>
              <a:t>European Semester country report, Cohesion policy investments in 2021-2027</a:t>
            </a:r>
            <a:endParaRPr lang="en-GB" sz="1400" b="0" dirty="0">
              <a:solidFill>
                <a:schemeClr val="bg1">
                  <a:lumMod val="65000"/>
                </a:schemeClr>
              </a:solidFill>
              <a:latin typeface="EC Square Sans Pro" panose="020B0506040000020004" pitchFamily="34" charset="0"/>
            </a:endParaRPr>
          </a:p>
        </p:txBody>
      </p:sp>
      <p:sp>
        <p:nvSpPr>
          <p:cNvPr id="6" name="TextBox 5"/>
          <p:cNvSpPr txBox="1"/>
          <p:nvPr/>
        </p:nvSpPr>
        <p:spPr>
          <a:xfrm>
            <a:off x="1271464" y="2708920"/>
            <a:ext cx="9793088" cy="5054204"/>
          </a:xfrm>
          <a:prstGeom prst="rect">
            <a:avLst/>
          </a:prstGeom>
          <a:noFill/>
        </p:spPr>
        <p:txBody>
          <a:bodyPr wrap="square" rtlCol="0">
            <a:spAutoFit/>
          </a:bodyPr>
          <a:lstStyle/>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Upscaling and accelerating </a:t>
            </a:r>
            <a:r>
              <a:rPr lang="en-US" sz="22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e-government</a:t>
            </a: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Supporting the integration of digital technology by </a:t>
            </a:r>
            <a:r>
              <a:rPr lang="en-US" sz="2200" b="0" i="1" dirty="0" smtClean="0">
                <a:solidFill>
                  <a:srgbClr val="333333"/>
                </a:solidFill>
                <a:latin typeface="Calibri" panose="020F0502020204030204" pitchFamily="34" charset="0"/>
                <a:ea typeface="Calibri" panose="020F0502020204030204" pitchFamily="34" charset="0"/>
                <a:cs typeface="Times New Roman" panose="02020603050405020304" pitchFamily="18" charset="0"/>
              </a:rPr>
              <a:t>SMEs; </a:t>
            </a:r>
            <a:endPar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Promoting </a:t>
            </a:r>
            <a:r>
              <a:rPr lang="en-US" sz="22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digital skills</a:t>
            </a: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Developing </a:t>
            </a:r>
            <a:r>
              <a:rPr lang="en-US" sz="22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skills in smart </a:t>
            </a:r>
            <a:r>
              <a:rPr lang="en-US" sz="220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specialisation</a:t>
            </a:r>
            <a:r>
              <a:rPr lang="en-US" sz="22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areas, innovative business models, technology transfers and innovation management, also as an integral part of other investments under Policy Objective 1;</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Strengthening of </a:t>
            </a:r>
            <a:r>
              <a:rPr lang="en-US" sz="22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work-based learning </a:t>
            </a: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in smart </a:t>
            </a:r>
            <a:r>
              <a:rPr lang="en-US" sz="2200" b="0" i="1" dirty="0" err="1">
                <a:solidFill>
                  <a:srgbClr val="333333"/>
                </a:solidFill>
                <a:latin typeface="Calibri" panose="020F0502020204030204" pitchFamily="34" charset="0"/>
                <a:ea typeface="Calibri" panose="020F0502020204030204" pitchFamily="34" charset="0"/>
                <a:cs typeface="Times New Roman" panose="02020603050405020304" pitchFamily="18" charset="0"/>
              </a:rPr>
              <a:t>specialisation</a:t>
            </a:r>
            <a:r>
              <a:rPr lang="en-US" sz="2200" b="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areas. </a:t>
            </a: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en-US" sz="2000" i="1" dirty="0">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marL="342900" lvl="0" indent="-342900" defTabSz="685783" fontAlgn="auto">
              <a:lnSpc>
                <a:spcPct val="115000"/>
              </a:lnSpc>
              <a:spcBef>
                <a:spcPts val="750"/>
              </a:spcBef>
              <a:spcAft>
                <a:spcPts val="0"/>
              </a:spcAft>
              <a:buClr>
                <a:srgbClr val="20AA63"/>
              </a:buClr>
              <a:buFont typeface="Arial" panose="020B0604020202020204" pitchFamily="34" charset="0"/>
              <a:buChar char="•"/>
            </a:pPr>
            <a:endParaRPr lang="fr-BE" sz="2000" i="1" dirty="0" err="1">
              <a:solidFill>
                <a:srgbClr val="333333"/>
              </a:solidFill>
              <a:latin typeface="EC Square Sans Pro Thin" panose="020B0506040000020004" pitchFamily="34" charset="0"/>
              <a:ea typeface="Calibri" panose="020F0502020204030204" pitchFamily="34" charset="0"/>
              <a:cs typeface="Times New Roman" panose="02020603050405020304" pitchFamily="18" charset="0"/>
            </a:endParaRPr>
          </a:p>
          <a:p>
            <a:pPr lvl="0" defTabSz="685783" fontAlgn="auto">
              <a:lnSpc>
                <a:spcPct val="115000"/>
              </a:lnSpc>
              <a:spcBef>
                <a:spcPts val="750"/>
              </a:spcBef>
              <a:spcAft>
                <a:spcPts val="0"/>
              </a:spcAft>
              <a:buClr>
                <a:srgbClr val="20AA63"/>
              </a:buClr>
            </a:pPr>
            <a:endParaRPr lang="en-GB" sz="2000" b="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0769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EC Document" ma:contentTypeID="0x010100258AA79CEB83498886A3A0868112325000FB2D6B26272CFD41AC184CCFB7D112E4" ma:contentTypeVersion="2" ma:contentTypeDescription="Create a new document in this library." ma:contentTypeScope="" ma:versionID="72422e63b6bef837a647309432a378c2">
  <xsd:schema xmlns:xsd="http://www.w3.org/2001/XMLSchema" xmlns:xs="http://www.w3.org/2001/XMLSchema" xmlns:p="http://schemas.microsoft.com/office/2006/metadata/properties" xmlns:ns3="a9d6857d-b72b-4e00-addd-baf04c27d6c9" targetNamespace="http://schemas.microsoft.com/office/2006/metadata/properties" ma:root="true" ma:fieldsID="2da2bcd96b7fa0eace6680b4b90afb81" ns3:_="">
    <xsd:import namespace="a9d6857d-b72b-4e00-addd-baf04c27d6c9"/>
    <xsd:element name="properties">
      <xsd:complexType>
        <xsd:sequence>
          <xsd:element name="documentManagement">
            <xsd:complexType>
              <xsd:all>
                <xsd:element ref="ns3:EC_Collab_Reference" minOccurs="0"/>
                <xsd:element ref="ns3:EC_Collab_DocumentLanguage" minOccurs="0"/>
                <xsd:element ref="ns3:EC_Collab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6857d-b72b-4e00-addd-baf04c27d6c9" elementFormDefault="qualified">
    <xsd:import namespace="http://schemas.microsoft.com/office/2006/documentManagement/types"/>
    <xsd:import namespace="http://schemas.microsoft.com/office/infopath/2007/PartnerControls"/>
    <xsd:element name="EC_Collab_Reference" ma:index="12" nillable="true" ma:displayName="Reference" ma:internalName="EC_Collab_Reference">
      <xsd:simpleType>
        <xsd:restriction base="dms:Text"/>
      </xsd:simpleType>
    </xsd:element>
    <xsd:element name="EC_Collab_DocumentLanguage" ma:index="13" nillable="true" ma:displayName="Language" ma:default="EN" ma:internalName="EC_Collab_DocumentLanguage" ma:readOnly="false">
      <xsd:simpleType>
        <xsd:restriction base="dms:Choice">
          <xsd:enumeration value="BG"/>
          <xsd:enumeration value="ES"/>
          <xsd:enumeration value="CS"/>
          <xsd:enumeration value="DA"/>
          <xsd:enumeration value="DE"/>
          <xsd:enumeration value="ET"/>
          <xsd:enumeration value="EL"/>
          <xsd:enumeration value="EN"/>
          <xsd:enumeration value="FR"/>
          <xsd:enumeration value="GA"/>
          <xsd:enumeration value="IT"/>
          <xsd:enumeration value="LT"/>
          <xsd:enumeration value="LV"/>
          <xsd:enumeration value="HU"/>
          <xsd:enumeration value="MT"/>
          <xsd:enumeration value="NL"/>
          <xsd:enumeration value="PL"/>
          <xsd:enumeration value="PT"/>
          <xsd:enumeration value="RO"/>
          <xsd:enumeration value="SK"/>
          <xsd:enumeration value="SL"/>
          <xsd:enumeration value="FI"/>
          <xsd:enumeration value="SV"/>
          <xsd:enumeration value="HR"/>
          <xsd:enumeration value="MK"/>
          <xsd:enumeration value="TR"/>
          <xsd:enumeration value="EU"/>
          <xsd:enumeration value="CA"/>
          <xsd:enumeration value="GL"/>
          <xsd:enumeration value="AB"/>
          <xsd:enumeration value="AA"/>
          <xsd:enumeration value="AF"/>
          <xsd:enumeration value="AK"/>
          <xsd:enumeration value="SQ"/>
          <xsd:enumeration value="AM"/>
          <xsd:enumeration value="AR"/>
          <xsd:enumeration value="AN"/>
          <xsd:enumeration value="HY"/>
          <xsd:enumeration value="AS"/>
          <xsd:enumeration value="AV"/>
          <xsd:enumeration value="AE"/>
          <xsd:enumeration value="AY"/>
          <xsd:enumeration value="AZ"/>
          <xsd:enumeration value="BM"/>
          <xsd:enumeration value="BA"/>
          <xsd:enumeration value="BE"/>
          <xsd:enumeration value="BN"/>
          <xsd:enumeration value="BH"/>
          <xsd:enumeration value="BI"/>
          <xsd:enumeration value="NB"/>
          <xsd:enumeration value="BS"/>
          <xsd:enumeration value="BR"/>
          <xsd:enumeration value="MY"/>
          <xsd:enumeration value="KM"/>
          <xsd:enumeration value="CH"/>
          <xsd:enumeration value="CE"/>
          <xsd:enumeration value="NY"/>
          <xsd:enumeration value="ZH"/>
          <xsd:enumeration value="CU"/>
          <xsd:enumeration value="CV"/>
          <xsd:enumeration value="KW"/>
          <xsd:enumeration value="CO"/>
          <xsd:enumeration value="CR"/>
          <xsd:enumeration value="DV"/>
          <xsd:enumeration value="DZ"/>
          <xsd:enumeration value="EO"/>
          <xsd:enumeration value="EE"/>
          <xsd:enumeration value="FO"/>
          <xsd:enumeration value="FJ"/>
          <xsd:enumeration value="FF"/>
          <xsd:enumeration value="GD"/>
          <xsd:enumeration value="LG"/>
          <xsd:enumeration value="KA"/>
          <xsd:enumeration value="GN"/>
          <xsd:enumeration value="GU"/>
          <xsd:enumeration value="HT"/>
          <xsd:enumeration value="HA"/>
          <xsd:enumeration value="HE"/>
          <xsd:enumeration value="HZ"/>
          <xsd:enumeration value="HI"/>
          <xsd:enumeration value="HO"/>
          <xsd:enumeration value="IS"/>
          <xsd:enumeration value="IO"/>
          <xsd:enumeration value="IG"/>
          <xsd:enumeration value="ID"/>
          <xsd:enumeration value="IA"/>
          <xsd:enumeration value="IE"/>
          <xsd:enumeration value="IU"/>
          <xsd:enumeration value="IK"/>
          <xsd:enumeration value="JA"/>
          <xsd:enumeration value="JV"/>
          <xsd:enumeration value="KL"/>
          <xsd:enumeration value="KN"/>
          <xsd:enumeration value="KR"/>
          <xsd:enumeration value="KS"/>
          <xsd:enumeration value="KK"/>
          <xsd:enumeration value="KI"/>
          <xsd:enumeration value="RW"/>
          <xsd:enumeration value="KY"/>
          <xsd:enumeration value="KV"/>
          <xsd:enumeration value="KG"/>
          <xsd:enumeration value="KO"/>
          <xsd:enumeration value="KJ"/>
          <xsd:enumeration value="KU"/>
          <xsd:enumeration value="LO"/>
          <xsd:enumeration value="LA"/>
          <xsd:enumeration value="LI"/>
          <xsd:enumeration value="LN"/>
          <xsd:enumeration value="LU"/>
          <xsd:enumeration value="LB"/>
          <xsd:enumeration value="MG"/>
          <xsd:enumeration value="MS"/>
          <xsd:enumeration value="ML"/>
          <xsd:enumeration value="GV"/>
          <xsd:enumeration value="MI"/>
          <xsd:enumeration value="MR"/>
          <xsd:enumeration value="MH"/>
          <xsd:enumeration value="MN"/>
          <xsd:enumeration value="NA"/>
          <xsd:enumeration value="NV"/>
          <xsd:enumeration value="ND"/>
          <xsd:enumeration value="NR"/>
          <xsd:enumeration value="NG"/>
          <xsd:enumeration value="NE"/>
          <xsd:enumeration value="SE"/>
          <xsd:enumeration value="NO"/>
          <xsd:enumeration value="NN"/>
          <xsd:enumeration value="OC"/>
          <xsd:enumeration value="OJ"/>
          <xsd:enumeration value="OR"/>
          <xsd:enumeration value="OM"/>
          <xsd:enumeration value="OS"/>
          <xsd:enumeration value="PI"/>
          <xsd:enumeration value="PA"/>
          <xsd:enumeration value="FA"/>
          <xsd:enumeration value="PS"/>
          <xsd:enumeration value="QU"/>
          <xsd:enumeration value="RM"/>
          <xsd:enumeration value="RN"/>
          <xsd:enumeration value="RU"/>
          <xsd:enumeration value="SM"/>
          <xsd:enumeration value="SG"/>
          <xsd:enumeration value="SA"/>
          <xsd:enumeration value="SC"/>
          <xsd:enumeration value="SR"/>
          <xsd:enumeration value="SN"/>
          <xsd:enumeration value="II"/>
          <xsd:enumeration value="SD"/>
          <xsd:enumeration value="SI"/>
          <xsd:enumeration value="SO"/>
          <xsd:enumeration value="ST"/>
          <xsd:enumeration value="SU"/>
          <xsd:enumeration value="SW"/>
          <xsd:enumeration value="SS"/>
          <xsd:enumeration value="TL"/>
          <xsd:enumeration value="TY"/>
          <xsd:enumeration value="TG"/>
          <xsd:enumeration value="TA"/>
          <xsd:enumeration value="TT"/>
          <xsd:enumeration value="TE"/>
          <xsd:enumeration value="TH"/>
          <xsd:enumeration value="BO"/>
          <xsd:enumeration value="TI"/>
          <xsd:enumeration value="TO"/>
          <xsd:enumeration value="TS"/>
          <xsd:enumeration value="TN"/>
          <xsd:enumeration value="TK"/>
          <xsd:enumeration value="TW"/>
          <xsd:enumeration value="UG"/>
          <xsd:enumeration value="UK"/>
          <xsd:enumeration value="UR"/>
          <xsd:enumeration value="UZ"/>
          <xsd:enumeration value="VE"/>
          <xsd:enumeration value="VI"/>
          <xsd:enumeration value="VO"/>
          <xsd:enumeration value="WA"/>
          <xsd:enumeration value="CY"/>
          <xsd:enumeration value="FY"/>
          <xsd:enumeration value="WO"/>
          <xsd:enumeration value="XH"/>
          <xsd:enumeration value="YI"/>
          <xsd:enumeration value="YO"/>
          <xsd:enumeration value="ZA"/>
          <xsd:enumeration value="ZU"/>
        </xsd:restriction>
      </xsd:simpleType>
    </xsd:element>
    <xsd:element name="EC_Collab_Status" ma:index="14" ma:displayName="EC Status" ma:default="Not Started" ma:internalName="EC_Collab_Status">
      <xsd:simpleType>
        <xsd:restriction base="dms:Choice">
          <xsd:enumeration value="Not Started"/>
          <xsd:enumeration value="Draft"/>
          <xsd:enumeration value="Reviewed"/>
          <xsd:enumeration value="Scheduled"/>
          <xsd:enumeration value="Published"/>
          <xsd:enumeration value="Final"/>
          <xsd:enumeration value="Expir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Author"/>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ma:index="8" ma:displayName="Subject"/>
        <xsd:element ref="dc:description" minOccurs="0" maxOccurs="1" ma:index="11" ma:displayName="Comments"/>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C_Collab_Reference xmlns="a9d6857d-b72b-4e00-addd-baf04c27d6c9" xsi:nil="true"/>
    <EC_Collab_DocumentLanguage xmlns="a9d6857d-b72b-4e00-addd-baf04c27d6c9">EN</EC_Collab_DocumentLanguage>
    <EC_Collab_Status xmlns="a9d6857d-b72b-4e00-addd-baf04c27d6c9">Not Started</EC_Collab_Status>
  </documentManagement>
</p:properties>
</file>

<file path=customXml/itemProps1.xml><?xml version="1.0" encoding="utf-8"?>
<ds:datastoreItem xmlns:ds="http://schemas.openxmlformats.org/officeDocument/2006/customXml" ds:itemID="{A117985F-0B18-411B-AD34-FE0453DA6892}">
  <ds:schemaRefs>
    <ds:schemaRef ds:uri="http://schemas.microsoft.com/sharepoint/v3/contenttype/forms"/>
  </ds:schemaRefs>
</ds:datastoreItem>
</file>

<file path=customXml/itemProps2.xml><?xml version="1.0" encoding="utf-8"?>
<ds:datastoreItem xmlns:ds="http://schemas.openxmlformats.org/officeDocument/2006/customXml" ds:itemID="{6D08A2A4-02F8-4F76-A397-77E4F493E1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6857d-b72b-4e00-addd-baf04c27d6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1987E7-689A-4317-9C76-DB9A65B4C07C}">
  <ds:schemaRefs>
    <ds:schemaRef ds:uri="http://www.w3.org/XML/1998/namespace"/>
    <ds:schemaRef ds:uri="http://purl.org/dc/terms/"/>
    <ds:schemaRef ds:uri="http://schemas.microsoft.com/office/2006/metadata/properties"/>
    <ds:schemaRef ds:uri="a9d6857d-b72b-4e00-addd-baf04c27d6c9"/>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2818</TotalTime>
  <Words>3768</Words>
  <Application>Microsoft Office PowerPoint</Application>
  <PresentationFormat>Niestandardowy</PresentationFormat>
  <Paragraphs>304</Paragraphs>
  <Slides>17</Slides>
  <Notes>17</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Default Design</vt:lpstr>
      <vt:lpstr>Prezentacja programu PowerPoint</vt:lpstr>
      <vt:lpstr>2019 European Semester</vt:lpstr>
      <vt:lpstr>Future of Cohesion policy </vt:lpstr>
      <vt:lpstr>Future of Cohesion policy Architecture</vt:lpstr>
      <vt:lpstr>Future of Cohesion policy</vt:lpstr>
      <vt:lpstr>Future of Cohesion policy </vt:lpstr>
      <vt:lpstr>Investment-relevant challenges in Poland </vt:lpstr>
      <vt:lpstr>Commission priorities for 2021-2027  Cohesion Policy funding in Poland  PO1: A smarter Europe</vt:lpstr>
      <vt:lpstr>Commission priorities for 2021-2027  Cohesion Policy funding in Poland  PO1: A smarter Europe</vt:lpstr>
      <vt:lpstr>Commission priorities for 2021-2027 Cohesion policy funding in Poland  PO2: A greener, low carbon Europe</vt:lpstr>
      <vt:lpstr>Commission priorities for 2021-2027  Cohesion policy funding in Poland  PO2: A greener, low carbon Europe</vt:lpstr>
      <vt:lpstr>Commission priorities for 2021-2027  Cohesion policy funding in Poland  PO3: A more connected Europe </vt:lpstr>
      <vt:lpstr>Commission priorities for 2021-2027  Cohesion Policy funding in Poland  PO4: A more social Europe </vt:lpstr>
      <vt:lpstr>Commission priorities for 2021-2027  Cohesion Policy funding in Poland  PO4: A more social Europe </vt:lpstr>
      <vt:lpstr>Commission priorities for 2021-2027  Cohesion policy funding in Poland  PO5: A Europe closer to citizens </vt:lpstr>
      <vt:lpstr>Commission priorities for 2021-2027  Cohesion policy funding in Poland  Factors for effective delivery of Cohesion Policy</vt:lpstr>
      <vt:lpstr>Conclusion and next steps</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PLASSART Chloe (REGIO-EXT)</dc:creator>
  <cp:lastModifiedBy>Anna Bielińska</cp:lastModifiedBy>
  <cp:revision>172</cp:revision>
  <cp:lastPrinted>2019-02-26T09:54:51Z</cp:lastPrinted>
  <dcterms:created xsi:type="dcterms:W3CDTF">2019-01-31T11:10:11Z</dcterms:created>
  <dcterms:modified xsi:type="dcterms:W3CDTF">2019-03-13T10:43:22Z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0x010100258AA79CEB83498886A3A0868112325000FB2D6B26272CFD41AC184CCFB7D112E4</vt:lpwstr>
  </property>
</Properties>
</file>