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334" r:id="rId3"/>
    <p:sldId id="333" r:id="rId4"/>
    <p:sldId id="355" r:id="rId5"/>
    <p:sldId id="354" r:id="rId6"/>
    <p:sldId id="262" r:id="rId7"/>
    <p:sldId id="343" r:id="rId8"/>
    <p:sldId id="357" r:id="rId9"/>
    <p:sldId id="342" r:id="rId10"/>
    <p:sldId id="344" r:id="rId11"/>
    <p:sldId id="358" r:id="rId12"/>
    <p:sldId id="349" r:id="rId13"/>
    <p:sldId id="356" r:id="rId14"/>
  </p:sldIdLst>
  <p:sldSz cx="9144000" cy="6858000" type="screen4x3"/>
  <p:notesSz cx="6808788" cy="9940925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885"/>
    <a:srgbClr val="FFFF00"/>
    <a:srgbClr val="00CCFF"/>
    <a:srgbClr val="FDC000"/>
    <a:srgbClr val="4F81BD"/>
    <a:srgbClr val="0099FF"/>
    <a:srgbClr val="FF9900"/>
    <a:srgbClr val="7300FF"/>
    <a:srgbClr val="FEFC9C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Styl pośredni 2 — Ak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27F97BB-C833-4FB7-BDE5-3F7075034690}" styleName="Styl z motywem 2 — Ak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Styl z motywem 2 — Ak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138" autoAdjust="0"/>
  </p:normalViewPr>
  <p:slideViewPr>
    <p:cSldViewPr>
      <p:cViewPr>
        <p:scale>
          <a:sx n="112" d="100"/>
          <a:sy n="112" d="100"/>
        </p:scale>
        <p:origin x="-1584" y="-4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1" d="100"/>
          <a:sy n="81" d="100"/>
        </p:scale>
        <p:origin x="-4026" y="-102"/>
      </p:cViewPr>
      <p:guideLst>
        <p:guide orient="horz" pos="3129"/>
        <p:guide pos="214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kulik\Desktop\12%20realizacja%20RPO_31.12.2018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kulik\Desktop\12%20realizacja%20RPO_31.12.2018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kulik\Desktop\MR%20wykresy%20wojw&#243;dztw%20do%20inf.%20miesi&#281;cznej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kulik\Desktop\MR%20wykresy%20wojw&#243;dztw%20do%20inf.%20miesi&#281;cznej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kulik\Desktop\2014-2020\Opracowania%20r&#243;&#380;ne\2019\prezentacja%20na%20km%20stycze&#324;%202018\12%20realizacja%20RPO_31.12.2018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kulik\Desktop\MR%20wykresy%20wojw&#243;dztw%20do%20inf.%20miesi&#281;cznej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kulik\Desktop\MR%20wykresy%20wojw&#243;dztw%20do%20inf.%20miesi&#281;cznej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kulik\Desktop\2014-2020\Opracowania%20r&#243;&#380;ne\2019\prezentacja%20na%20km%20stycze&#324;%202018\12%20realizacja%20RPO_31.12.2018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'EUR bez RW'!$B$100</c:f>
              <c:strCache>
                <c:ptCount val="1"/>
                <c:pt idx="0">
                  <c:v>nabory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dLbl>
              <c:idx val="4"/>
              <c:layout>
                <c:manualLayout>
                  <c:x val="-1.0919017288444039E-2"/>
                  <c:y val="-8.346374543557648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8.4925690021231525E-3"/>
                  <c:y val="-1.66927490871153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chemeClr val="bg1"/>
              </a:soli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'EUR bez RW'!$A$101:$A$111</c:f>
              <c:strCache>
                <c:ptCount val="11"/>
                <c:pt idx="0">
                  <c:v>1 PRZEDSIĘBIORSTWA I INNOWACJE [EFRR]</c:v>
                </c:pt>
                <c:pt idx="1">
                  <c:v>2 TECHNOLOGIE INFORMACYJNO-KOMUNIKACYJNE [EFRR]</c:v>
                </c:pt>
                <c:pt idx="2">
                  <c:v>3 GOSPODARKA NISKOEMISYJNA [EFRR]</c:v>
                </c:pt>
                <c:pt idx="3">
                  <c:v>4 ŚRODOWISKO i ZASOBY [EFRR]</c:v>
                </c:pt>
                <c:pt idx="4">
                  <c:v>5 TRANSPORT  [EFRR]</c:v>
                </c:pt>
                <c:pt idx="5">
                  <c:v>6 INFRASTRUKTURA SPÓJNOŚCI SPOŁECZNEJ [EFRR]</c:v>
                </c:pt>
                <c:pt idx="6">
                  <c:v>7 INFRASTRUKTURA EDUKACYJNA [EFRR]</c:v>
                </c:pt>
                <c:pt idx="7">
                  <c:v>8 RYNEK PRACY [EFS]</c:v>
                </c:pt>
                <c:pt idx="8">
                  <c:v>9 WŁĄCZENIE SPOŁECZNE [EFS]</c:v>
                </c:pt>
                <c:pt idx="9">
                  <c:v>10 EDUKACJA [EFS]</c:v>
                </c:pt>
                <c:pt idx="10">
                  <c:v>11 POMOC TECHNICZNA [EFS]</c:v>
                </c:pt>
              </c:strCache>
            </c:strRef>
          </c:cat>
          <c:val>
            <c:numRef>
              <c:f>'EUR bez RW'!$B$101:$B$111</c:f>
              <c:numCache>
                <c:formatCode>0%</c:formatCode>
                <c:ptCount val="11"/>
                <c:pt idx="0">
                  <c:v>1.0951318177507821</c:v>
                </c:pt>
                <c:pt idx="1">
                  <c:v>0.89890055085649523</c:v>
                </c:pt>
                <c:pt idx="2">
                  <c:v>0.91412802495712098</c:v>
                </c:pt>
                <c:pt idx="3">
                  <c:v>0.96547857405349025</c:v>
                </c:pt>
                <c:pt idx="4">
                  <c:v>0.77897867781284935</c:v>
                </c:pt>
                <c:pt idx="5">
                  <c:v>0.90879868880941461</c:v>
                </c:pt>
                <c:pt idx="6">
                  <c:v>1.0502436873071137</c:v>
                </c:pt>
                <c:pt idx="7">
                  <c:v>0.74513573616149376</c:v>
                </c:pt>
                <c:pt idx="8">
                  <c:v>1.0429443893627779</c:v>
                </c:pt>
                <c:pt idx="9">
                  <c:v>1.0073691147060604</c:v>
                </c:pt>
                <c:pt idx="10">
                  <c:v>0.6176953814957703</c:v>
                </c:pt>
              </c:numCache>
            </c:numRef>
          </c:val>
        </c:ser>
        <c:ser>
          <c:idx val="1"/>
          <c:order val="1"/>
          <c:tx>
            <c:strRef>
              <c:f>'EUR bez RW'!$C$100</c:f>
              <c:strCache>
                <c:ptCount val="1"/>
                <c:pt idx="0">
                  <c:v>wnioski zatwierdzone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dLbl>
              <c:idx val="5"/>
              <c:layout>
                <c:manualLayout>
                  <c:x val="2.4264482863208979E-3"/>
                  <c:y val="-1.87793427230046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3.6396724294813472E-3"/>
                  <c:y val="-3.8253774747102432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chemeClr val="bg1"/>
              </a:soli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'EUR bez RW'!$A$101:$A$111</c:f>
              <c:strCache>
                <c:ptCount val="11"/>
                <c:pt idx="0">
                  <c:v>1 PRZEDSIĘBIORSTWA I INNOWACJE [EFRR]</c:v>
                </c:pt>
                <c:pt idx="1">
                  <c:v>2 TECHNOLOGIE INFORMACYJNO-KOMUNIKACYJNE [EFRR]</c:v>
                </c:pt>
                <c:pt idx="2">
                  <c:v>3 GOSPODARKA NISKOEMISYJNA [EFRR]</c:v>
                </c:pt>
                <c:pt idx="3">
                  <c:v>4 ŚRODOWISKO i ZASOBY [EFRR]</c:v>
                </c:pt>
                <c:pt idx="4">
                  <c:v>5 TRANSPORT  [EFRR]</c:v>
                </c:pt>
                <c:pt idx="5">
                  <c:v>6 INFRASTRUKTURA SPÓJNOŚCI SPOŁECZNEJ [EFRR]</c:v>
                </c:pt>
                <c:pt idx="6">
                  <c:v>7 INFRASTRUKTURA EDUKACYJNA [EFRR]</c:v>
                </c:pt>
                <c:pt idx="7">
                  <c:v>8 RYNEK PRACY [EFS]</c:v>
                </c:pt>
                <c:pt idx="8">
                  <c:v>9 WŁĄCZENIE SPOŁECZNE [EFS]</c:v>
                </c:pt>
                <c:pt idx="9">
                  <c:v>10 EDUKACJA [EFS]</c:v>
                </c:pt>
                <c:pt idx="10">
                  <c:v>11 POMOC TECHNICZNA [EFS]</c:v>
                </c:pt>
              </c:strCache>
            </c:strRef>
          </c:cat>
          <c:val>
            <c:numRef>
              <c:f>'EUR bez RW'!$C$101:$C$111</c:f>
              <c:numCache>
                <c:formatCode>0%</c:formatCode>
                <c:ptCount val="11"/>
                <c:pt idx="0">
                  <c:v>0.770234129199455</c:v>
                </c:pt>
                <c:pt idx="1">
                  <c:v>1.0148329314072153</c:v>
                </c:pt>
                <c:pt idx="2">
                  <c:v>0.79259396677241511</c:v>
                </c:pt>
                <c:pt idx="3">
                  <c:v>0.77985531708889466</c:v>
                </c:pt>
                <c:pt idx="4">
                  <c:v>0.77837502544716852</c:v>
                </c:pt>
                <c:pt idx="5">
                  <c:v>0.95122457272623384</c:v>
                </c:pt>
                <c:pt idx="6">
                  <c:v>0.84803698459057797</c:v>
                </c:pt>
                <c:pt idx="7">
                  <c:v>0.65751286847527091</c:v>
                </c:pt>
                <c:pt idx="8">
                  <c:v>0.42780073748254605</c:v>
                </c:pt>
                <c:pt idx="9">
                  <c:v>0.6195897055239874</c:v>
                </c:pt>
                <c:pt idx="10">
                  <c:v>0.61769535886962701</c:v>
                </c:pt>
              </c:numCache>
            </c:numRef>
          </c:val>
        </c:ser>
        <c:ser>
          <c:idx val="2"/>
          <c:order val="2"/>
          <c:tx>
            <c:strRef>
              <c:f>'EUR bez RW'!$D$100</c:f>
              <c:strCache>
                <c:ptCount val="1"/>
                <c:pt idx="0">
                  <c:v>umowy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dLbl>
              <c:idx val="4"/>
              <c:layout>
                <c:manualLayout>
                  <c:x val="1.8198362147406735E-2"/>
                  <c:y val="6.259780907668234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"/>
                  <c:y val="4.173187271778820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7.2793448589626988E-3"/>
                  <c:y val="6.259780907668234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9.7057931452836851E-3"/>
                  <c:y val="3.129890453834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1.213224143160448E-2"/>
                  <c:y val="2.50391236306729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8.4925690021231525E-3"/>
                  <c:y val="2.29525299947834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8.4925690021231525E-3"/>
                  <c:y val="3.54720918101200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chemeClr val="bg1"/>
              </a:soli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'EUR bez RW'!$A$101:$A$111</c:f>
              <c:strCache>
                <c:ptCount val="11"/>
                <c:pt idx="0">
                  <c:v>1 PRZEDSIĘBIORSTWA I INNOWACJE [EFRR]</c:v>
                </c:pt>
                <c:pt idx="1">
                  <c:v>2 TECHNOLOGIE INFORMACYJNO-KOMUNIKACYJNE [EFRR]</c:v>
                </c:pt>
                <c:pt idx="2">
                  <c:v>3 GOSPODARKA NISKOEMISYJNA [EFRR]</c:v>
                </c:pt>
                <c:pt idx="3">
                  <c:v>4 ŚRODOWISKO i ZASOBY [EFRR]</c:v>
                </c:pt>
                <c:pt idx="4">
                  <c:v>5 TRANSPORT  [EFRR]</c:v>
                </c:pt>
                <c:pt idx="5">
                  <c:v>6 INFRASTRUKTURA SPÓJNOŚCI SPOŁECZNEJ [EFRR]</c:v>
                </c:pt>
                <c:pt idx="6">
                  <c:v>7 INFRASTRUKTURA EDUKACYJNA [EFRR]</c:v>
                </c:pt>
                <c:pt idx="7">
                  <c:v>8 RYNEK PRACY [EFS]</c:v>
                </c:pt>
                <c:pt idx="8">
                  <c:v>9 WŁĄCZENIE SPOŁECZNE [EFS]</c:v>
                </c:pt>
                <c:pt idx="9">
                  <c:v>10 EDUKACJA [EFS]</c:v>
                </c:pt>
                <c:pt idx="10">
                  <c:v>11 POMOC TECHNICZNA [EFS]</c:v>
                </c:pt>
              </c:strCache>
            </c:strRef>
          </c:cat>
          <c:val>
            <c:numRef>
              <c:f>'EUR bez RW'!$D$101:$D$111</c:f>
              <c:numCache>
                <c:formatCode>0%</c:formatCode>
                <c:ptCount val="11"/>
                <c:pt idx="0">
                  <c:v>0.63443250063246914</c:v>
                </c:pt>
                <c:pt idx="1">
                  <c:v>0.6718033643527126</c:v>
                </c:pt>
                <c:pt idx="2">
                  <c:v>0.72329012719194108</c:v>
                </c:pt>
                <c:pt idx="3">
                  <c:v>0.67176892464899274</c:v>
                </c:pt>
                <c:pt idx="4">
                  <c:v>0.7666455441183061</c:v>
                </c:pt>
                <c:pt idx="5">
                  <c:v>0.82378652094300142</c:v>
                </c:pt>
                <c:pt idx="6">
                  <c:v>0.79841133525364449</c:v>
                </c:pt>
                <c:pt idx="7">
                  <c:v>0.627863665430341</c:v>
                </c:pt>
                <c:pt idx="8">
                  <c:v>0.42990054105197689</c:v>
                </c:pt>
                <c:pt idx="9">
                  <c:v>0.58752079563674109</c:v>
                </c:pt>
                <c:pt idx="10">
                  <c:v>0.5995450578134276</c:v>
                </c:pt>
              </c:numCache>
            </c:numRef>
          </c:val>
        </c:ser>
        <c:ser>
          <c:idx val="3"/>
          <c:order val="3"/>
          <c:tx>
            <c:strRef>
              <c:f>'EUR bez RW'!$E$100</c:f>
              <c:strCache>
                <c:ptCount val="1"/>
                <c:pt idx="0">
                  <c:v>wnioski o płatność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spPr>
              <a:solidFill>
                <a:schemeClr val="bg1"/>
              </a:soli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'EUR bez RW'!$A$101:$A$111</c:f>
              <c:strCache>
                <c:ptCount val="11"/>
                <c:pt idx="0">
                  <c:v>1 PRZEDSIĘBIORSTWA I INNOWACJE [EFRR]</c:v>
                </c:pt>
                <c:pt idx="1">
                  <c:v>2 TECHNOLOGIE INFORMACYJNO-KOMUNIKACYJNE [EFRR]</c:v>
                </c:pt>
                <c:pt idx="2">
                  <c:v>3 GOSPODARKA NISKOEMISYJNA [EFRR]</c:v>
                </c:pt>
                <c:pt idx="3">
                  <c:v>4 ŚRODOWISKO i ZASOBY [EFRR]</c:v>
                </c:pt>
                <c:pt idx="4">
                  <c:v>5 TRANSPORT  [EFRR]</c:v>
                </c:pt>
                <c:pt idx="5">
                  <c:v>6 INFRASTRUKTURA SPÓJNOŚCI SPOŁECZNEJ [EFRR]</c:v>
                </c:pt>
                <c:pt idx="6">
                  <c:v>7 INFRASTRUKTURA EDUKACYJNA [EFRR]</c:v>
                </c:pt>
                <c:pt idx="7">
                  <c:v>8 RYNEK PRACY [EFS]</c:v>
                </c:pt>
                <c:pt idx="8">
                  <c:v>9 WŁĄCZENIE SPOŁECZNE [EFS]</c:v>
                </c:pt>
                <c:pt idx="9">
                  <c:v>10 EDUKACJA [EFS]</c:v>
                </c:pt>
                <c:pt idx="10">
                  <c:v>11 POMOC TECHNICZNA [EFS]</c:v>
                </c:pt>
              </c:strCache>
            </c:strRef>
          </c:cat>
          <c:val>
            <c:numRef>
              <c:f>'EUR bez RW'!$E$101:$E$111</c:f>
              <c:numCache>
                <c:formatCode>0%</c:formatCode>
                <c:ptCount val="11"/>
                <c:pt idx="0">
                  <c:v>0.23060308523820416</c:v>
                </c:pt>
                <c:pt idx="1">
                  <c:v>0.31768562258333766</c:v>
                </c:pt>
                <c:pt idx="2">
                  <c:v>0.25067389117065547</c:v>
                </c:pt>
                <c:pt idx="3">
                  <c:v>0.28255485044404555</c:v>
                </c:pt>
                <c:pt idx="4">
                  <c:v>0.31063492465871867</c:v>
                </c:pt>
                <c:pt idx="5">
                  <c:v>0.1950685356970322</c:v>
                </c:pt>
                <c:pt idx="6">
                  <c:v>0.49334820771292426</c:v>
                </c:pt>
                <c:pt idx="7">
                  <c:v>0.35618931212124361</c:v>
                </c:pt>
                <c:pt idx="8">
                  <c:v>0.13228917090293979</c:v>
                </c:pt>
                <c:pt idx="9">
                  <c:v>0.22199082623755245</c:v>
                </c:pt>
                <c:pt idx="10">
                  <c:v>0.37813560557168496</c:v>
                </c:pt>
              </c:numCache>
            </c:numRef>
          </c:val>
        </c:ser>
        <c:ser>
          <c:idx val="4"/>
          <c:order val="4"/>
          <c:tx>
            <c:strRef>
              <c:f>'EUR bez RW'!$F$100</c:f>
              <c:strCache>
                <c:ptCount val="1"/>
                <c:pt idx="0">
                  <c:v>certyfikacja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dLbls>
            <c:dLbl>
              <c:idx val="4"/>
              <c:layout>
                <c:manualLayout>
                  <c:x val="4.8528965726417957E-3"/>
                  <c:y val="2.50391236306729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7.2793448589626988E-3"/>
                  <c:y val="1.46061554512258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2.4264482863208979E-3"/>
                  <c:y val="-1.66927490871152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3.6396724294813472E-3"/>
                  <c:y val="1.46061554512258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8.4925690021231525E-3"/>
                  <c:y val="2.71257172665624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7.2793448589626988E-3"/>
                  <c:y val="2.50391236306729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6.0661207158022494E-3"/>
                  <c:y val="3.33854981742305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chemeClr val="bg1"/>
              </a:soli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'EUR bez RW'!$A$101:$A$111</c:f>
              <c:strCache>
                <c:ptCount val="11"/>
                <c:pt idx="0">
                  <c:v>1 PRZEDSIĘBIORSTWA I INNOWACJE [EFRR]</c:v>
                </c:pt>
                <c:pt idx="1">
                  <c:v>2 TECHNOLOGIE INFORMACYJNO-KOMUNIKACYJNE [EFRR]</c:v>
                </c:pt>
                <c:pt idx="2">
                  <c:v>3 GOSPODARKA NISKOEMISYJNA [EFRR]</c:v>
                </c:pt>
                <c:pt idx="3">
                  <c:v>4 ŚRODOWISKO i ZASOBY [EFRR]</c:v>
                </c:pt>
                <c:pt idx="4">
                  <c:v>5 TRANSPORT  [EFRR]</c:v>
                </c:pt>
                <c:pt idx="5">
                  <c:v>6 INFRASTRUKTURA SPÓJNOŚCI SPOŁECZNEJ [EFRR]</c:v>
                </c:pt>
                <c:pt idx="6">
                  <c:v>7 INFRASTRUKTURA EDUKACYJNA [EFRR]</c:v>
                </c:pt>
                <c:pt idx="7">
                  <c:v>8 RYNEK PRACY [EFS]</c:v>
                </c:pt>
                <c:pt idx="8">
                  <c:v>9 WŁĄCZENIE SPOŁECZNE [EFS]</c:v>
                </c:pt>
                <c:pt idx="9">
                  <c:v>10 EDUKACJA [EFS]</c:v>
                </c:pt>
                <c:pt idx="10">
                  <c:v>11 POMOC TECHNICZNA [EFS]</c:v>
                </c:pt>
              </c:strCache>
            </c:strRef>
          </c:cat>
          <c:val>
            <c:numRef>
              <c:f>'EUR bez RW'!$F$101:$F$111</c:f>
              <c:numCache>
                <c:formatCode>0%</c:formatCode>
                <c:ptCount val="11"/>
                <c:pt idx="0">
                  <c:v>0.29272446737288171</c:v>
                </c:pt>
                <c:pt idx="1">
                  <c:v>0.25683020555985736</c:v>
                </c:pt>
                <c:pt idx="2">
                  <c:v>0.19950435979209113</c:v>
                </c:pt>
                <c:pt idx="3">
                  <c:v>0.21101318237500202</c:v>
                </c:pt>
                <c:pt idx="4">
                  <c:v>0.2861729323688818</c:v>
                </c:pt>
                <c:pt idx="5">
                  <c:v>0.16544531292046169</c:v>
                </c:pt>
                <c:pt idx="6">
                  <c:v>0.54795598257848832</c:v>
                </c:pt>
                <c:pt idx="7">
                  <c:v>0.30931645761783022</c:v>
                </c:pt>
                <c:pt idx="8">
                  <c:v>0.13116747107742913</c:v>
                </c:pt>
                <c:pt idx="9">
                  <c:v>0.21386314328072992</c:v>
                </c:pt>
                <c:pt idx="10">
                  <c:v>0.36456934711538469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8369664"/>
        <c:axId val="118391936"/>
        <c:axId val="0"/>
      </c:bar3DChart>
      <c:catAx>
        <c:axId val="11836966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pl-PL"/>
          </a:p>
        </c:txPr>
        <c:crossAx val="118391936"/>
        <c:crosses val="autoZero"/>
        <c:auto val="1"/>
        <c:lblAlgn val="ctr"/>
        <c:lblOffset val="100"/>
        <c:noMultiLvlLbl val="0"/>
      </c:catAx>
      <c:valAx>
        <c:axId val="118391936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crossAx val="118369664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'EUR bez RW'!$B$129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FFFF00"/>
              </a:solidFill>
            </c:spPr>
          </c:dPt>
          <c:dLbls>
            <c:dLbl>
              <c:idx val="0"/>
              <c:layout>
                <c:manualLayout>
                  <c:x val="1.3437660365779461E-2"/>
                  <c:y val="0"/>
                </c:manualLayout>
              </c:layout>
              <c:spPr>
                <a:solidFill>
                  <a:sysClr val="window" lastClr="FFFFFF"/>
                </a:solidFill>
                <a:ln>
                  <a:solidFill>
                    <a:srgbClr val="FFFF00"/>
                  </a:solidFill>
                </a:ln>
              </c:spPr>
              <c:txPr>
                <a:bodyPr/>
                <a:lstStyle/>
                <a:p>
                  <a:pPr>
                    <a:defRPr sz="1400" b="1"/>
                  </a:pPr>
                  <a:endParaRPr lang="pl-P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6797075457224331E-3"/>
                  <c:y val="-1.93949192438323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-1.93949192438323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6797075457224331E-3"/>
                  <c:y val="-2.58598923251097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ysClr val="window" lastClr="FFFFFF"/>
              </a:solidFill>
              <a:ln>
                <a:solidFill>
                  <a:srgbClr val="00B050"/>
                </a:solidFill>
              </a:ln>
            </c:spPr>
            <c:txPr>
              <a:bodyPr/>
              <a:lstStyle/>
              <a:p>
                <a:pPr>
                  <a:defRPr sz="1400" b="1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'EUR bez RW'!$A$130:$A$133</c:f>
              <c:strCache>
                <c:ptCount val="4"/>
                <c:pt idx="0">
                  <c:v>alokacja</c:v>
                </c:pt>
                <c:pt idx="1">
                  <c:v>umowy o dofinansowanie</c:v>
                </c:pt>
                <c:pt idx="2">
                  <c:v>płatności dla beneficjentów</c:v>
                </c:pt>
                <c:pt idx="3">
                  <c:v>certyfikacja do KE</c:v>
                </c:pt>
              </c:strCache>
            </c:strRef>
          </c:cat>
          <c:val>
            <c:numRef>
              <c:f>'EUR bez RW'!$B$130:$B$133</c:f>
              <c:numCache>
                <c:formatCode>0.00%</c:formatCode>
                <c:ptCount val="4"/>
                <c:pt idx="0" formatCode="0%">
                  <c:v>1</c:v>
                </c:pt>
                <c:pt idx="1">
                  <c:v>0.50110877204374971</c:v>
                </c:pt>
                <c:pt idx="2">
                  <c:v>0.10792139131233364</c:v>
                </c:pt>
                <c:pt idx="3">
                  <c:v>9.8333820146617401E-2</c:v>
                </c:pt>
              </c:numCache>
            </c:numRef>
          </c:val>
        </c:ser>
        <c:ser>
          <c:idx val="1"/>
          <c:order val="1"/>
          <c:tx>
            <c:strRef>
              <c:f>'EUR bez RW'!$C$129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dLbl>
              <c:idx val="1"/>
              <c:layout>
                <c:manualLayout>
                  <c:x val="1.0078245274334598E-2"/>
                  <c:y val="-2.26274057844710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1757952820057031E-2"/>
                  <c:y val="-3.23248654063871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0078245274334598E-2"/>
                  <c:y val="-2.58598923251097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ysClr val="window" lastClr="FFFFFF"/>
              </a:solidFill>
              <a:ln>
                <a:solidFill>
                  <a:srgbClr val="00B0F0"/>
                </a:solidFill>
              </a:ln>
            </c:spPr>
            <c:txPr>
              <a:bodyPr/>
              <a:lstStyle/>
              <a:p>
                <a:pPr>
                  <a:defRPr sz="1600" b="1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'EUR bez RW'!$A$130:$A$133</c:f>
              <c:strCache>
                <c:ptCount val="4"/>
                <c:pt idx="0">
                  <c:v>alokacja</c:v>
                </c:pt>
                <c:pt idx="1">
                  <c:v>umowy o dofinansowanie</c:v>
                </c:pt>
                <c:pt idx="2">
                  <c:v>płatności dla beneficjentów</c:v>
                </c:pt>
                <c:pt idx="3">
                  <c:v>certyfikacja do KE</c:v>
                </c:pt>
              </c:strCache>
            </c:strRef>
          </c:cat>
          <c:val>
            <c:numRef>
              <c:f>'EUR bez RW'!$C$130:$C$133</c:f>
              <c:numCache>
                <c:formatCode>0.00%</c:formatCode>
                <c:ptCount val="4"/>
                <c:pt idx="1">
                  <c:v>0.67732749397081016</c:v>
                </c:pt>
                <c:pt idx="2">
                  <c:v>0.2706065732774775</c:v>
                </c:pt>
                <c:pt idx="3">
                  <c:v>0.25331084096493189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51409024"/>
        <c:axId val="151410560"/>
        <c:axId val="0"/>
      </c:bar3DChart>
      <c:catAx>
        <c:axId val="15140902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pl-PL"/>
          </a:p>
        </c:txPr>
        <c:crossAx val="151410560"/>
        <c:crosses val="autoZero"/>
        <c:auto val="1"/>
        <c:lblAlgn val="ctr"/>
        <c:lblOffset val="100"/>
        <c:noMultiLvlLbl val="0"/>
      </c:catAx>
      <c:valAx>
        <c:axId val="151410560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51409024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 sz="1200" b="1" dirty="0"/>
              <a:t>Liczba podpisanych umów o </a:t>
            </a:r>
            <a:r>
              <a:rPr lang="pl-PL" sz="1200" b="1" dirty="0" smtClean="0"/>
              <a:t>dofinansowanie</a:t>
            </a:r>
          </a:p>
          <a:p>
            <a:pPr>
              <a:defRPr sz="1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 sz="1200" b="1" dirty="0" smtClean="0"/>
              <a:t> [szt.]</a:t>
            </a:r>
            <a:endParaRPr lang="pl-PL" sz="1200" b="1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rgbClr val="FFC000"/>
            </a:solidFill>
            <a:ln>
              <a:noFill/>
            </a:ln>
            <a:effectLst/>
            <a:sp3d/>
          </c:spPr>
          <c:invertIfNegative val="0"/>
          <c:dPt>
            <c:idx val="1"/>
            <c:invertIfNegative val="0"/>
            <c:bubble3D val="0"/>
            <c:spPr>
              <a:solidFill>
                <a:schemeClr val="accent6">
                  <a:lumMod val="50000"/>
                </a:schemeClr>
              </a:solidFill>
              <a:ln>
                <a:noFill/>
              </a:ln>
              <a:effectLst/>
              <a:sp3d/>
            </c:spPr>
          </c:dPt>
          <c:dLbls>
            <c:spPr>
              <a:solidFill>
                <a:sysClr val="window" lastClr="FFFFFF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'Dane na 31.12.2018'!$A$74:$A$89</c:f>
              <c:strCache>
                <c:ptCount val="16"/>
                <c:pt idx="0">
                  <c:v>śląskie</c:v>
                </c:pt>
                <c:pt idx="1">
                  <c:v>dolnośląskie</c:v>
                </c:pt>
                <c:pt idx="2">
                  <c:v>lubelskie</c:v>
                </c:pt>
                <c:pt idx="3">
                  <c:v>małopolskie</c:v>
                </c:pt>
                <c:pt idx="4">
                  <c:v>mazowieckie</c:v>
                </c:pt>
                <c:pt idx="5">
                  <c:v>warmińsko-mazurskie</c:v>
                </c:pt>
                <c:pt idx="6">
                  <c:v>wielkopolskie</c:v>
                </c:pt>
                <c:pt idx="7">
                  <c:v>podkarpackie</c:v>
                </c:pt>
                <c:pt idx="8">
                  <c:v>łódzkie</c:v>
                </c:pt>
                <c:pt idx="9">
                  <c:v>świętokrzyskie</c:v>
                </c:pt>
                <c:pt idx="10">
                  <c:v>pomorskie</c:v>
                </c:pt>
                <c:pt idx="11">
                  <c:v>kujawsko-pomorskie</c:v>
                </c:pt>
                <c:pt idx="12">
                  <c:v>zachodniopomorskie</c:v>
                </c:pt>
                <c:pt idx="13">
                  <c:v>podlaskie</c:v>
                </c:pt>
                <c:pt idx="14">
                  <c:v>opolskie</c:v>
                </c:pt>
                <c:pt idx="15">
                  <c:v>lubuskie</c:v>
                </c:pt>
              </c:strCache>
            </c:strRef>
          </c:cat>
          <c:val>
            <c:numRef>
              <c:f>'Dane na 31.12.2018'!$B$74:$B$89</c:f>
              <c:numCache>
                <c:formatCode>#,##0</c:formatCode>
                <c:ptCount val="16"/>
                <c:pt idx="0">
                  <c:v>3280</c:v>
                </c:pt>
                <c:pt idx="1">
                  <c:v>2969</c:v>
                </c:pt>
                <c:pt idx="2">
                  <c:v>2827</c:v>
                </c:pt>
                <c:pt idx="3">
                  <c:v>2701</c:v>
                </c:pt>
                <c:pt idx="4">
                  <c:v>2644</c:v>
                </c:pt>
                <c:pt idx="5">
                  <c:v>2505</c:v>
                </c:pt>
                <c:pt idx="6">
                  <c:v>2358</c:v>
                </c:pt>
                <c:pt idx="7">
                  <c:v>2300</c:v>
                </c:pt>
                <c:pt idx="8">
                  <c:v>2208</c:v>
                </c:pt>
                <c:pt idx="9">
                  <c:v>1622</c:v>
                </c:pt>
                <c:pt idx="10">
                  <c:v>1597</c:v>
                </c:pt>
                <c:pt idx="11">
                  <c:v>1545</c:v>
                </c:pt>
                <c:pt idx="12">
                  <c:v>1517</c:v>
                </c:pt>
                <c:pt idx="13">
                  <c:v>1439</c:v>
                </c:pt>
                <c:pt idx="14">
                  <c:v>993</c:v>
                </c:pt>
                <c:pt idx="15">
                  <c:v>797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51204608"/>
        <c:axId val="151206144"/>
        <c:axId val="0"/>
      </c:bar3DChart>
      <c:catAx>
        <c:axId val="1512046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51206144"/>
        <c:crosses val="autoZero"/>
        <c:auto val="1"/>
        <c:lblAlgn val="ctr"/>
        <c:lblOffset val="100"/>
        <c:noMultiLvlLbl val="0"/>
      </c:catAx>
      <c:valAx>
        <c:axId val="1512061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512046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pl-PL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 sz="1200" b="1" dirty="0"/>
              <a:t>Dofinansowanie UE w podpisanych umowach </a:t>
            </a:r>
            <a:endParaRPr lang="pl-PL" sz="1200" b="1" dirty="0" smtClean="0"/>
          </a:p>
          <a:p>
            <a:pPr>
              <a:defRPr sz="1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 sz="1200" b="1" dirty="0" smtClean="0"/>
              <a:t>[mln zł]</a:t>
            </a:r>
            <a:endParaRPr lang="pl-PL" sz="1200" b="1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  <a:sp3d/>
          </c:spPr>
          <c:invertIfNegative val="0"/>
          <c:dPt>
            <c:idx val="4"/>
            <c:invertIfNegative val="0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  <a:effectLst/>
              <a:sp3d/>
            </c:spPr>
          </c:dPt>
          <c:dLbls>
            <c:dLbl>
              <c:idx val="0"/>
              <c:layout>
                <c:manualLayout>
                  <c:x val="1.133520242660821E-3"/>
                  <c:y val="-1.32505745282296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1869432504051499E-2"/>
                  <c:y val="-3.0686609257739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9.1060693060369766E-3"/>
                  <c:y val="-3.90195942457050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5825910005401993E-2"/>
                  <c:y val="-3.68239311092870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2.461542428652691E-2"/>
                  <c:y val="-4.06244797472003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2.4615376663718654E-2"/>
                  <c:y val="-9.937886902673720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1.8461484781892235E-2"/>
                  <c:y val="-4.67618015987483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9.8911728473322566E-3"/>
                  <c:y val="-1.53433046288696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3"/>
              <c:layout>
                <c:manualLayout>
                  <c:x val="2.8571842466150538E-2"/>
                  <c:y val="-1.8411965554643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5"/>
              <c:layout>
                <c:manualLayout>
                  <c:x val="2.39016979319740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'Dane na 31.12.2018'!$A$124:$A$139</c:f>
              <c:strCache>
                <c:ptCount val="16"/>
                <c:pt idx="0">
                  <c:v>śląskie</c:v>
                </c:pt>
                <c:pt idx="1">
                  <c:v>małopolskie</c:v>
                </c:pt>
                <c:pt idx="2">
                  <c:v>wielkopolskie</c:v>
                </c:pt>
                <c:pt idx="3">
                  <c:v>pomorskie</c:v>
                </c:pt>
                <c:pt idx="4">
                  <c:v>dolnośląskie</c:v>
                </c:pt>
                <c:pt idx="5">
                  <c:v>mazowieckie</c:v>
                </c:pt>
                <c:pt idx="6">
                  <c:v>lubelskie</c:v>
                </c:pt>
                <c:pt idx="7">
                  <c:v>łódzkie</c:v>
                </c:pt>
                <c:pt idx="8">
                  <c:v>podkarpackie</c:v>
                </c:pt>
                <c:pt idx="9">
                  <c:v>kujawsko-pomorskie</c:v>
                </c:pt>
                <c:pt idx="10">
                  <c:v>warmińsko-mazurskie</c:v>
                </c:pt>
                <c:pt idx="11">
                  <c:v>zachodniopomorskie</c:v>
                </c:pt>
                <c:pt idx="12">
                  <c:v>świętokrzyskie</c:v>
                </c:pt>
                <c:pt idx="13">
                  <c:v>opolskie</c:v>
                </c:pt>
                <c:pt idx="14">
                  <c:v>podlaskie</c:v>
                </c:pt>
                <c:pt idx="15">
                  <c:v>lubuskie</c:v>
                </c:pt>
              </c:strCache>
            </c:strRef>
          </c:cat>
          <c:val>
            <c:numRef>
              <c:f>'Dane na 31.12.2018'!$D$124:$D$139</c:f>
              <c:numCache>
                <c:formatCode>#,##0.00</c:formatCode>
                <c:ptCount val="16"/>
                <c:pt idx="0">
                  <c:v>9094.1517393899976</c:v>
                </c:pt>
                <c:pt idx="1">
                  <c:v>8302.5671207699961</c:v>
                </c:pt>
                <c:pt idx="2">
                  <c:v>7509.5966561000014</c:v>
                </c:pt>
                <c:pt idx="3">
                  <c:v>6562.949190889999</c:v>
                </c:pt>
                <c:pt idx="4">
                  <c:v>6416.0254558299994</c:v>
                </c:pt>
                <c:pt idx="5">
                  <c:v>6372.9064315300002</c:v>
                </c:pt>
                <c:pt idx="6">
                  <c:v>6328.6623417900009</c:v>
                </c:pt>
                <c:pt idx="7">
                  <c:v>6016.8683666500001</c:v>
                </c:pt>
                <c:pt idx="8">
                  <c:v>5887.8899319100001</c:v>
                </c:pt>
                <c:pt idx="9">
                  <c:v>4651.785631400001</c:v>
                </c:pt>
                <c:pt idx="10">
                  <c:v>4400.6774562499995</c:v>
                </c:pt>
                <c:pt idx="11">
                  <c:v>4167.4377494999999</c:v>
                </c:pt>
                <c:pt idx="12">
                  <c:v>3621.9124866699999</c:v>
                </c:pt>
                <c:pt idx="13">
                  <c:v>3125.4558869900002</c:v>
                </c:pt>
                <c:pt idx="14">
                  <c:v>3073.8677324000005</c:v>
                </c:pt>
                <c:pt idx="15">
                  <c:v>2753.1846106799999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51248896"/>
        <c:axId val="151250432"/>
        <c:axId val="0"/>
      </c:bar3DChart>
      <c:catAx>
        <c:axId val="1512488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51250432"/>
        <c:crosses val="autoZero"/>
        <c:auto val="1"/>
        <c:lblAlgn val="ctr"/>
        <c:lblOffset val="100"/>
        <c:noMultiLvlLbl val="0"/>
      </c:catAx>
      <c:valAx>
        <c:axId val="1512504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512488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pl-PL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pl-PL" sz="1400" dirty="0" smtClean="0"/>
              <a:t>W</a:t>
            </a:r>
            <a:r>
              <a:rPr lang="en-US" sz="1400" dirty="0" err="1" smtClean="0"/>
              <a:t>ykorzystani</a:t>
            </a:r>
            <a:r>
              <a:rPr lang="pl-PL" sz="1400" dirty="0" smtClean="0"/>
              <a:t>e</a:t>
            </a:r>
            <a:r>
              <a:rPr lang="en-US" sz="1400" dirty="0" smtClean="0"/>
              <a:t> </a:t>
            </a:r>
            <a:r>
              <a:rPr lang="en-US" sz="1400" dirty="0" err="1"/>
              <a:t>alokacji</a:t>
            </a:r>
            <a:r>
              <a:rPr lang="en-US" sz="1400" dirty="0"/>
              <a:t> w </a:t>
            </a:r>
            <a:r>
              <a:rPr lang="pl-PL" sz="1400" dirty="0" smtClean="0"/>
              <a:t>poszczególnych województwach</a:t>
            </a:r>
          </a:p>
          <a:p>
            <a:pPr>
              <a:defRPr/>
            </a:pPr>
            <a:r>
              <a:rPr lang="pl-PL" sz="1400" dirty="0" smtClean="0"/>
              <a:t> – </a:t>
            </a:r>
            <a:r>
              <a:rPr lang="en-US" sz="1400" dirty="0" err="1" smtClean="0"/>
              <a:t>umow</a:t>
            </a:r>
            <a:r>
              <a:rPr lang="pl-PL" sz="1400" dirty="0" smtClean="0"/>
              <a:t>y o dofinansowanie</a:t>
            </a:r>
            <a:endParaRPr lang="en-US" sz="1400" dirty="0"/>
          </a:p>
        </c:rich>
      </c:tx>
      <c:layout>
        <c:manualLayout>
          <c:xMode val="edge"/>
          <c:yMode val="edge"/>
          <c:x val="0.21629629629629629"/>
          <c:y val="3.2560484732465624E-2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'EUR bez RW'!$B$161</c:f>
              <c:strCache>
                <c:ptCount val="1"/>
                <c:pt idx="0">
                  <c:v>% wykorzystania alokacji w umowach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invertIfNegative val="0"/>
          <c:dPt>
            <c:idx val="6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</c:spPr>
          </c:dPt>
          <c:dLbls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sz="9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'EUR bez RW'!$A$162:$A$177</c:f>
              <c:strCache>
                <c:ptCount val="16"/>
                <c:pt idx="0">
                  <c:v>pomorskie</c:v>
                </c:pt>
                <c:pt idx="1">
                  <c:v>opolskie</c:v>
                </c:pt>
                <c:pt idx="2">
                  <c:v>wielkopolskie</c:v>
                </c:pt>
                <c:pt idx="3">
                  <c:v>mazowieckie</c:v>
                </c:pt>
                <c:pt idx="4">
                  <c:v>lubuskie</c:v>
                </c:pt>
                <c:pt idx="5">
                  <c:v>małopolskie</c:v>
                </c:pt>
                <c:pt idx="6">
                  <c:v>dolnośląskie</c:v>
                </c:pt>
                <c:pt idx="7">
                  <c:v>lubelskie</c:v>
                </c:pt>
                <c:pt idx="8">
                  <c:v>podkarpackie</c:v>
                </c:pt>
                <c:pt idx="9">
                  <c:v>łódzkie</c:v>
                </c:pt>
                <c:pt idx="10">
                  <c:v>świętokrzyskie</c:v>
                </c:pt>
                <c:pt idx="11">
                  <c:v>śląskie</c:v>
                </c:pt>
                <c:pt idx="12">
                  <c:v>zachodniopomorskie</c:v>
                </c:pt>
                <c:pt idx="13">
                  <c:v>warmińsko-mazurskie</c:v>
                </c:pt>
                <c:pt idx="14">
                  <c:v>podlaskie</c:v>
                </c:pt>
                <c:pt idx="15">
                  <c:v>kujawsko-pomorskie</c:v>
                </c:pt>
              </c:strCache>
            </c:strRef>
          </c:cat>
          <c:val>
            <c:numRef>
              <c:f>'EUR bez RW'!$B$162:$B$177</c:f>
              <c:numCache>
                <c:formatCode>0.0%</c:formatCode>
                <c:ptCount val="16"/>
                <c:pt idx="0">
                  <c:v>0.82</c:v>
                </c:pt>
                <c:pt idx="1">
                  <c:v>0.77100000000000002</c:v>
                </c:pt>
                <c:pt idx="2">
                  <c:v>0.71399999999999997</c:v>
                </c:pt>
                <c:pt idx="3">
                  <c:v>0.71099999999999997</c:v>
                </c:pt>
                <c:pt idx="4">
                  <c:v>0.70699999999999996</c:v>
                </c:pt>
                <c:pt idx="5">
                  <c:v>0.67200000000000004</c:v>
                </c:pt>
                <c:pt idx="6">
                  <c:v>0.66400000000000003</c:v>
                </c:pt>
                <c:pt idx="7">
                  <c:v>0.66100000000000003</c:v>
                </c:pt>
                <c:pt idx="8">
                  <c:v>0.64900000000000002</c:v>
                </c:pt>
                <c:pt idx="9">
                  <c:v>0.621</c:v>
                </c:pt>
                <c:pt idx="10">
                  <c:v>0.61799999999999999</c:v>
                </c:pt>
                <c:pt idx="11">
                  <c:v>0.60899999999999999</c:v>
                </c:pt>
                <c:pt idx="12">
                  <c:v>0.60599999999999998</c:v>
                </c:pt>
                <c:pt idx="13">
                  <c:v>0.59299999999999997</c:v>
                </c:pt>
                <c:pt idx="14">
                  <c:v>0.59</c:v>
                </c:pt>
                <c:pt idx="15">
                  <c:v>0.56899999999999995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51309312"/>
        <c:axId val="151323392"/>
        <c:axId val="0"/>
      </c:bar3DChart>
      <c:catAx>
        <c:axId val="15130931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900"/>
            </a:pPr>
            <a:endParaRPr lang="pl-PL"/>
          </a:p>
        </c:txPr>
        <c:crossAx val="151323392"/>
        <c:crosses val="autoZero"/>
        <c:auto val="1"/>
        <c:lblAlgn val="ctr"/>
        <c:lblOffset val="100"/>
        <c:noMultiLvlLbl val="0"/>
      </c:catAx>
      <c:valAx>
        <c:axId val="151323392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pl-PL"/>
          </a:p>
        </c:txPr>
        <c:crossAx val="15130931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>
          <a:solidFill>
            <a:schemeClr val="tx1">
              <a:lumMod val="65000"/>
              <a:lumOff val="35000"/>
            </a:schemeClr>
          </a:solidFill>
        </a:defRPr>
      </a:pPr>
      <a:endParaRPr lang="pl-PL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 sz="1200" b="1" dirty="0"/>
              <a:t>Liczba zatwierdzonych wniosków o </a:t>
            </a:r>
            <a:r>
              <a:rPr lang="pl-PL" sz="1200" b="1" dirty="0" smtClean="0"/>
              <a:t>płatność </a:t>
            </a:r>
          </a:p>
          <a:p>
            <a:pPr>
              <a:defRPr sz="1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 sz="1200" b="1" dirty="0" smtClean="0"/>
              <a:t>[szt.]</a:t>
            </a:r>
            <a:endParaRPr lang="pl-PL" sz="1200" b="1" dirty="0"/>
          </a:p>
        </c:rich>
      </c:tx>
      <c:layout>
        <c:manualLayout>
          <c:xMode val="edge"/>
          <c:yMode val="edge"/>
          <c:x val="0.27950841719341135"/>
          <c:y val="1.9490426989593749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  <a:sp3d/>
          </c:spPr>
          <c:invertIfNegative val="0"/>
          <c:dPt>
            <c:idx val="0"/>
            <c:invertIfNegative val="0"/>
            <c:bubble3D val="0"/>
            <c:spPr>
              <a:solidFill>
                <a:schemeClr val="accent3">
                  <a:lumMod val="75000"/>
                </a:schemeClr>
              </a:solidFill>
              <a:ln>
                <a:noFill/>
              </a:ln>
              <a:effectLst/>
              <a:sp3d/>
            </c:spPr>
          </c:dPt>
          <c:dLbls>
            <c:dLbl>
              <c:idx val="0"/>
              <c:layout>
                <c:manualLayout>
                  <c:x val="-6.5573770491803504E-3"/>
                  <c:y val="-2.40601465774442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311475409836077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2.6666666666666672E-2"/>
                  <c:y val="-3.82592003586122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'Dane na 31.12.2018'!$A$96:$A$111</c:f>
              <c:strCache>
                <c:ptCount val="16"/>
                <c:pt idx="0">
                  <c:v>dolnośląskie</c:v>
                </c:pt>
                <c:pt idx="1">
                  <c:v>śląskie</c:v>
                </c:pt>
                <c:pt idx="2">
                  <c:v>mazowieckie</c:v>
                </c:pt>
                <c:pt idx="3">
                  <c:v>łódzkie</c:v>
                </c:pt>
                <c:pt idx="4">
                  <c:v>podkarpackie</c:v>
                </c:pt>
                <c:pt idx="5">
                  <c:v>lubelskie</c:v>
                </c:pt>
                <c:pt idx="6">
                  <c:v>wielkopolskie</c:v>
                </c:pt>
                <c:pt idx="7">
                  <c:v>pomorskie</c:v>
                </c:pt>
                <c:pt idx="8">
                  <c:v>małopolskie</c:v>
                </c:pt>
                <c:pt idx="9">
                  <c:v>świętokrzyskie</c:v>
                </c:pt>
                <c:pt idx="10">
                  <c:v>warmińsko-mazurskie</c:v>
                </c:pt>
                <c:pt idx="11">
                  <c:v>zachodniopomorskie</c:v>
                </c:pt>
                <c:pt idx="12">
                  <c:v>kujawsko-pomorskie</c:v>
                </c:pt>
                <c:pt idx="13">
                  <c:v>opolskie</c:v>
                </c:pt>
                <c:pt idx="14">
                  <c:v>podlaskie</c:v>
                </c:pt>
                <c:pt idx="15">
                  <c:v>lubuskie</c:v>
                </c:pt>
              </c:strCache>
            </c:strRef>
          </c:cat>
          <c:val>
            <c:numRef>
              <c:f>'Dane na 31.12.2018'!$B$96:$B$111</c:f>
              <c:numCache>
                <c:formatCode>#,##0</c:formatCode>
                <c:ptCount val="16"/>
                <c:pt idx="0">
                  <c:v>10559</c:v>
                </c:pt>
                <c:pt idx="1">
                  <c:v>10289</c:v>
                </c:pt>
                <c:pt idx="2">
                  <c:v>10201</c:v>
                </c:pt>
                <c:pt idx="3">
                  <c:v>9396</c:v>
                </c:pt>
                <c:pt idx="4">
                  <c:v>9204</c:v>
                </c:pt>
                <c:pt idx="5">
                  <c:v>9141</c:v>
                </c:pt>
                <c:pt idx="6">
                  <c:v>8457</c:v>
                </c:pt>
                <c:pt idx="7">
                  <c:v>8439</c:v>
                </c:pt>
                <c:pt idx="8">
                  <c:v>8396</c:v>
                </c:pt>
                <c:pt idx="9">
                  <c:v>6230</c:v>
                </c:pt>
                <c:pt idx="10">
                  <c:v>6088</c:v>
                </c:pt>
                <c:pt idx="11">
                  <c:v>4824</c:v>
                </c:pt>
                <c:pt idx="12">
                  <c:v>4678</c:v>
                </c:pt>
                <c:pt idx="13">
                  <c:v>4290</c:v>
                </c:pt>
                <c:pt idx="14">
                  <c:v>3909</c:v>
                </c:pt>
                <c:pt idx="15">
                  <c:v>3156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51361792"/>
        <c:axId val="151375872"/>
        <c:axId val="0"/>
      </c:bar3DChart>
      <c:catAx>
        <c:axId val="1513617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51375872"/>
        <c:crosses val="autoZero"/>
        <c:auto val="1"/>
        <c:lblAlgn val="ctr"/>
        <c:lblOffset val="100"/>
        <c:noMultiLvlLbl val="0"/>
      </c:catAx>
      <c:valAx>
        <c:axId val="1513758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513617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000">
          <a:latin typeface="+mn-lt"/>
        </a:defRPr>
      </a:pPr>
      <a:endParaRPr lang="pl-PL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 sz="1200" b="1" dirty="0" smtClean="0"/>
              <a:t>Płatności przekazane</a:t>
            </a:r>
            <a:r>
              <a:rPr lang="pl-PL" sz="1200" b="1" baseline="0" dirty="0" smtClean="0"/>
              <a:t> beneficjentom </a:t>
            </a:r>
            <a:r>
              <a:rPr lang="pl-PL" sz="1200" b="1" dirty="0" smtClean="0"/>
              <a:t> </a:t>
            </a:r>
          </a:p>
          <a:p>
            <a:pPr>
              <a:defRPr sz="1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 sz="1200" b="1" dirty="0" smtClean="0"/>
              <a:t>[mln zł]</a:t>
            </a:r>
            <a:endParaRPr lang="pl-PL" sz="1200" b="1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3">
                <a:lumMod val="75000"/>
              </a:schemeClr>
            </a:solidFill>
            <a:ln>
              <a:noFill/>
            </a:ln>
            <a:effectLst/>
            <a:sp3d/>
          </c:spPr>
          <c:invertIfNegative val="0"/>
          <c:dPt>
            <c:idx val="1"/>
            <c:invertIfNegative val="0"/>
            <c:bubble3D val="0"/>
            <c:spPr>
              <a:solidFill>
                <a:schemeClr val="accent3">
                  <a:lumMod val="40000"/>
                  <a:lumOff val="60000"/>
                </a:schemeClr>
              </a:solidFill>
              <a:ln>
                <a:noFill/>
              </a:ln>
              <a:effectLst/>
              <a:sp3d/>
            </c:spPr>
          </c:dPt>
          <c:dLbls>
            <c:dLbl>
              <c:idx val="0"/>
              <c:layout>
                <c:manualLayout>
                  <c:x val="2.1680213101130945E-3"/>
                  <c:y val="-1.88456938331547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2598866035167544E-3"/>
                  <c:y val="-2.82685407497321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9.9590074037357694E-3"/>
                  <c:y val="-2.53132716436524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4957621043055997E-2"/>
                  <c:y val="-1.57047962412778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7.6344793598432095E-3"/>
                  <c:y val="-1.99101981500263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1.1119372301463181E-2"/>
                  <c:y val="-3.86379559977206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-3.8920176960394718E-4"/>
                  <c:y val="-2.583718296533308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3"/>
              <c:layout>
                <c:manualLayout>
                  <c:x val="1.0084943078499456E-2"/>
                  <c:y val="-2.82685884364102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1.6489985162723143E-2"/>
                  <c:y val="1.01910787136451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'Dane na 31.12.2018'!$A$157:$A$172</c:f>
              <c:strCache>
                <c:ptCount val="16"/>
                <c:pt idx="0">
                  <c:v>śląskie</c:v>
                </c:pt>
                <c:pt idx="1">
                  <c:v>dolnośląskie</c:v>
                </c:pt>
                <c:pt idx="2">
                  <c:v>podkarpackie</c:v>
                </c:pt>
                <c:pt idx="3">
                  <c:v>małopolskie</c:v>
                </c:pt>
                <c:pt idx="4">
                  <c:v>wielkopolskie</c:v>
                </c:pt>
                <c:pt idx="5">
                  <c:v>mazowieckie</c:v>
                </c:pt>
                <c:pt idx="6">
                  <c:v>pomorskie</c:v>
                </c:pt>
                <c:pt idx="7">
                  <c:v>lubelskie</c:v>
                </c:pt>
                <c:pt idx="8">
                  <c:v>łódzkie</c:v>
                </c:pt>
                <c:pt idx="9">
                  <c:v>zachodniopomorskie</c:v>
                </c:pt>
                <c:pt idx="10">
                  <c:v>opolskie</c:v>
                </c:pt>
                <c:pt idx="11">
                  <c:v>kujawsko-pomorskie</c:v>
                </c:pt>
                <c:pt idx="12">
                  <c:v>warmińsko-mazurskie</c:v>
                </c:pt>
                <c:pt idx="13">
                  <c:v>świętokrzyskie</c:v>
                </c:pt>
                <c:pt idx="14">
                  <c:v>podlaskie</c:v>
                </c:pt>
                <c:pt idx="15">
                  <c:v>lubuskie</c:v>
                </c:pt>
              </c:strCache>
            </c:strRef>
          </c:cat>
          <c:val>
            <c:numRef>
              <c:f>'Dane na 31.12.2018'!$D$157:$D$172</c:f>
              <c:numCache>
                <c:formatCode>#,##0.00</c:formatCode>
                <c:ptCount val="16"/>
                <c:pt idx="0">
                  <c:v>2710.3405748100004</c:v>
                </c:pt>
                <c:pt idx="1">
                  <c:v>2563.3370535200006</c:v>
                </c:pt>
                <c:pt idx="2">
                  <c:v>2543.4402132500004</c:v>
                </c:pt>
                <c:pt idx="3">
                  <c:v>2495.9614668000008</c:v>
                </c:pt>
                <c:pt idx="4">
                  <c:v>2463.5356923800005</c:v>
                </c:pt>
                <c:pt idx="5">
                  <c:v>2285.7208598800003</c:v>
                </c:pt>
                <c:pt idx="6">
                  <c:v>1919.7145931600003</c:v>
                </c:pt>
                <c:pt idx="7">
                  <c:v>1745.9658689900002</c:v>
                </c:pt>
                <c:pt idx="8">
                  <c:v>1728.99927903</c:v>
                </c:pt>
                <c:pt idx="9">
                  <c:v>1561.2913861699999</c:v>
                </c:pt>
                <c:pt idx="10">
                  <c:v>1291.34237777</c:v>
                </c:pt>
                <c:pt idx="11">
                  <c:v>1243.0733180899997</c:v>
                </c:pt>
                <c:pt idx="12">
                  <c:v>1238.4921907299999</c:v>
                </c:pt>
                <c:pt idx="13">
                  <c:v>1058.1888902699998</c:v>
                </c:pt>
                <c:pt idx="14">
                  <c:v>816.34923303999983</c:v>
                </c:pt>
                <c:pt idx="15">
                  <c:v>795.62109027000008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51475712"/>
        <c:axId val="151477248"/>
        <c:axId val="0"/>
      </c:bar3DChart>
      <c:catAx>
        <c:axId val="1514757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51477248"/>
        <c:crosses val="autoZero"/>
        <c:auto val="1"/>
        <c:lblAlgn val="ctr"/>
        <c:lblOffset val="100"/>
        <c:noMultiLvlLbl val="0"/>
      </c:catAx>
      <c:valAx>
        <c:axId val="1514772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514757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pl-PL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pl-PL" dirty="0" smtClean="0"/>
              <a:t>Wykorzystanie alokacji w poszczególnych województwach</a:t>
            </a:r>
          </a:p>
          <a:p>
            <a:pPr>
              <a:defRPr sz="1400"/>
            </a:pPr>
            <a:r>
              <a:rPr lang="pl-PL" dirty="0" smtClean="0"/>
              <a:t>–  płatności przekazane beneficjentom</a:t>
            </a:r>
            <a:endParaRPr lang="pl-PL" dirty="0"/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'EUR bez RW'!$B$181</c:f>
              <c:strCache>
                <c:ptCount val="1"/>
                <c:pt idx="0">
                  <c:v>% wykorzystania alokacji we wnioskach o płatność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Pt>
            <c:idx val="2"/>
            <c:invertIfNegative val="0"/>
            <c:bubble3D val="0"/>
            <c:spPr>
              <a:solidFill>
                <a:srgbClr val="00B050"/>
              </a:solidFill>
            </c:spPr>
          </c:dPt>
          <c:dLbls>
            <c:spPr>
              <a:solidFill>
                <a:schemeClr val="bg1"/>
              </a:soli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'EUR bez RW'!$A$182:$A$197</c:f>
              <c:strCache>
                <c:ptCount val="16"/>
                <c:pt idx="0">
                  <c:v>opolskie</c:v>
                </c:pt>
                <c:pt idx="1">
                  <c:v>podkarpackie</c:v>
                </c:pt>
                <c:pt idx="2">
                  <c:v>dolnośląskie</c:v>
                </c:pt>
                <c:pt idx="3">
                  <c:v>mazowieckie</c:v>
                </c:pt>
                <c:pt idx="4">
                  <c:v>pomorskie</c:v>
                </c:pt>
                <c:pt idx="5">
                  <c:v>wielkopolskie</c:v>
                </c:pt>
                <c:pt idx="6">
                  <c:v>zachodniopomorskie</c:v>
                </c:pt>
                <c:pt idx="7">
                  <c:v>lubuskie</c:v>
                </c:pt>
                <c:pt idx="8">
                  <c:v>małopolskie</c:v>
                </c:pt>
                <c:pt idx="9">
                  <c:v>lubelskie</c:v>
                </c:pt>
                <c:pt idx="10">
                  <c:v>śląskie</c:v>
                </c:pt>
                <c:pt idx="11">
                  <c:v>świętokrzyskie</c:v>
                </c:pt>
                <c:pt idx="12">
                  <c:v>łódzkie</c:v>
                </c:pt>
                <c:pt idx="13">
                  <c:v>warmińsko-mazurskie</c:v>
                </c:pt>
                <c:pt idx="14">
                  <c:v>podlaskie</c:v>
                </c:pt>
                <c:pt idx="15">
                  <c:v>kujawsko-pomorskie</c:v>
                </c:pt>
              </c:strCache>
            </c:strRef>
          </c:cat>
          <c:val>
            <c:numRef>
              <c:f>'EUR bez RW'!$B$182:$B$197</c:f>
              <c:numCache>
                <c:formatCode>0.0%</c:formatCode>
                <c:ptCount val="16"/>
                <c:pt idx="0">
                  <c:v>0.318</c:v>
                </c:pt>
                <c:pt idx="1">
                  <c:v>0.28000000000000003</c:v>
                </c:pt>
                <c:pt idx="2">
                  <c:v>0.26500000000000001</c:v>
                </c:pt>
                <c:pt idx="3">
                  <c:v>0.255</c:v>
                </c:pt>
                <c:pt idx="4">
                  <c:v>0.24</c:v>
                </c:pt>
                <c:pt idx="5">
                  <c:v>0.23400000000000001</c:v>
                </c:pt>
                <c:pt idx="6">
                  <c:v>0.22700000000000001</c:v>
                </c:pt>
                <c:pt idx="7">
                  <c:v>0.20399999999999999</c:v>
                </c:pt>
                <c:pt idx="8">
                  <c:v>0.20200000000000001</c:v>
                </c:pt>
                <c:pt idx="9">
                  <c:v>0.182</c:v>
                </c:pt>
                <c:pt idx="10">
                  <c:v>0.182</c:v>
                </c:pt>
                <c:pt idx="11">
                  <c:v>0.18099999999999999</c:v>
                </c:pt>
                <c:pt idx="12">
                  <c:v>0.17899999999999999</c:v>
                </c:pt>
                <c:pt idx="13">
                  <c:v>0.16700000000000001</c:v>
                </c:pt>
                <c:pt idx="14">
                  <c:v>0.157</c:v>
                </c:pt>
                <c:pt idx="15">
                  <c:v>0.152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52056576"/>
        <c:axId val="152058112"/>
        <c:axId val="0"/>
      </c:bar3DChart>
      <c:catAx>
        <c:axId val="152056576"/>
        <c:scaling>
          <c:orientation val="minMax"/>
        </c:scaling>
        <c:delete val="0"/>
        <c:axPos val="b"/>
        <c:majorTickMark val="out"/>
        <c:minorTickMark val="none"/>
        <c:tickLblPos val="nextTo"/>
        <c:crossAx val="152058112"/>
        <c:crosses val="autoZero"/>
        <c:auto val="1"/>
        <c:lblAlgn val="ctr"/>
        <c:lblOffset val="100"/>
        <c:noMultiLvlLbl val="0"/>
      </c:catAx>
      <c:valAx>
        <c:axId val="152058112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crossAx val="15205657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>
          <a:solidFill>
            <a:schemeClr val="tx1">
              <a:lumMod val="65000"/>
              <a:lumOff val="35000"/>
            </a:schemeClr>
          </a:solidFill>
        </a:defRPr>
      </a:pPr>
      <a:endParaRPr lang="pl-PL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5"/>
            <a:ext cx="2950475" cy="497046"/>
          </a:xfrm>
          <a:prstGeom prst="rect">
            <a:avLst/>
          </a:prstGeom>
        </p:spPr>
        <p:txBody>
          <a:bodyPr vert="horz" lIns="91824" tIns="45913" rIns="91824" bIns="45913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56737" y="5"/>
            <a:ext cx="2950475" cy="497046"/>
          </a:xfrm>
          <a:prstGeom prst="rect">
            <a:avLst/>
          </a:prstGeom>
        </p:spPr>
        <p:txBody>
          <a:bodyPr vert="horz" lIns="91824" tIns="45913" rIns="91824" bIns="45913" rtlCol="0"/>
          <a:lstStyle>
            <a:lvl1pPr algn="r">
              <a:defRPr sz="1200"/>
            </a:lvl1pPr>
          </a:lstStyle>
          <a:p>
            <a:fld id="{D8F6125F-04B8-46E4-A731-05E4BE090AA9}" type="datetimeFigureOut">
              <a:rPr lang="pl-PL" smtClean="0"/>
              <a:pPr/>
              <a:t>2019-01-18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42155"/>
            <a:ext cx="2950475" cy="497046"/>
          </a:xfrm>
          <a:prstGeom prst="rect">
            <a:avLst/>
          </a:prstGeom>
        </p:spPr>
        <p:txBody>
          <a:bodyPr vert="horz" lIns="91824" tIns="45913" rIns="91824" bIns="45913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56737" y="9442155"/>
            <a:ext cx="2950475" cy="497046"/>
          </a:xfrm>
          <a:prstGeom prst="rect">
            <a:avLst/>
          </a:prstGeom>
        </p:spPr>
        <p:txBody>
          <a:bodyPr vert="horz" lIns="91824" tIns="45913" rIns="91824" bIns="45913" rtlCol="0" anchor="b"/>
          <a:lstStyle>
            <a:lvl1pPr algn="r">
              <a:defRPr sz="1200"/>
            </a:lvl1pPr>
          </a:lstStyle>
          <a:p>
            <a:fld id="{DCDE1215-4202-491A-949F-C0C1DE8DA62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500407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0373" cy="496708"/>
          </a:xfrm>
          <a:prstGeom prst="rect">
            <a:avLst/>
          </a:prstGeom>
        </p:spPr>
        <p:txBody>
          <a:bodyPr vert="horz" lIns="91631" tIns="45817" rIns="91631" bIns="45817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6876" y="0"/>
            <a:ext cx="2950373" cy="496708"/>
          </a:xfrm>
          <a:prstGeom prst="rect">
            <a:avLst/>
          </a:prstGeom>
        </p:spPr>
        <p:txBody>
          <a:bodyPr vert="horz" lIns="91631" tIns="45817" rIns="91631" bIns="45817" rtlCol="0"/>
          <a:lstStyle>
            <a:lvl1pPr algn="r">
              <a:defRPr sz="1200"/>
            </a:lvl1pPr>
          </a:lstStyle>
          <a:p>
            <a:fld id="{3C7867FF-B1B6-42C1-826E-F569E242FF34}" type="datetimeFigureOut">
              <a:rPr lang="pl-PL" smtClean="0"/>
              <a:pPr/>
              <a:t>2019-01-18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70462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631" tIns="45817" rIns="91631" bIns="45817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0263" y="4721263"/>
            <a:ext cx="5448262" cy="4473754"/>
          </a:xfrm>
          <a:prstGeom prst="rect">
            <a:avLst/>
          </a:prstGeom>
        </p:spPr>
        <p:txBody>
          <a:bodyPr vert="horz" lIns="91631" tIns="45817" rIns="91631" bIns="45817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1" y="9442524"/>
            <a:ext cx="2950373" cy="496708"/>
          </a:xfrm>
          <a:prstGeom prst="rect">
            <a:avLst/>
          </a:prstGeom>
        </p:spPr>
        <p:txBody>
          <a:bodyPr vert="horz" lIns="91631" tIns="45817" rIns="91631" bIns="45817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6876" y="9442524"/>
            <a:ext cx="2950373" cy="496708"/>
          </a:xfrm>
          <a:prstGeom prst="rect">
            <a:avLst/>
          </a:prstGeom>
        </p:spPr>
        <p:txBody>
          <a:bodyPr vert="horz" lIns="91631" tIns="45817" rIns="91631" bIns="45817" rtlCol="0" anchor="b"/>
          <a:lstStyle>
            <a:lvl1pPr algn="r">
              <a:defRPr sz="1200"/>
            </a:lvl1pPr>
          </a:lstStyle>
          <a:p>
            <a:fld id="{BA382A15-7D2C-4496-B792-3E52DA6C51C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38878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pPr/>
              <a:t>2019-01-18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24912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pPr/>
              <a:t>2019-01-18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82872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pPr/>
              <a:t>2019-01-18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60464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pPr/>
              <a:t>2019-01-18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36975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pPr/>
              <a:t>2019-01-18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85909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pPr/>
              <a:t>2019-01-18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18455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pPr/>
              <a:t>2019-01-18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69287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pPr/>
              <a:t>2019-01-18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59912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pPr/>
              <a:t>2019-01-18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97632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pPr/>
              <a:t>2019-01-18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5749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pPr/>
              <a:t>2019-01-18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72862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80BA3F-33EE-4B10-A7A9-11EA9EFA526F}" type="datetimeFigureOut">
              <a:rPr lang="pl-PL" smtClean="0"/>
              <a:pPr/>
              <a:t>2019-01-18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653238-6498-42C9-B41E-DC417AC75BA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19850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371600" y="3861048"/>
            <a:ext cx="7772400" cy="2664296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/>
          </a:bodyPr>
          <a:lstStyle/>
          <a:p>
            <a:r>
              <a:rPr lang="pl-PL" sz="3600" b="1" dirty="0" smtClean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STAN REALIZACJI </a:t>
            </a:r>
            <a:br>
              <a:rPr lang="pl-PL" sz="3600" b="1" dirty="0" smtClean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pl-PL" sz="3600" b="1" dirty="0" smtClean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REGIONALNEGO PROGRAMU OPERACYJNEGO WOJEWÓDZTWA DOLNOŚLĄSKIEGO 2014-2020</a:t>
            </a: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sz="2200" b="1" dirty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Wrocław, </a:t>
            </a:r>
            <a:r>
              <a:rPr lang="pl-PL" sz="2200" b="1" dirty="0" smtClean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23 </a:t>
            </a:r>
            <a:r>
              <a:rPr lang="pl-PL" sz="2200" b="1" dirty="0" smtClean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stycznia </a:t>
            </a:r>
            <a:r>
              <a:rPr lang="pl-PL" sz="2200" b="1" dirty="0" smtClean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2019 r.</a:t>
            </a:r>
            <a:endParaRPr lang="pl-PL" sz="2200" b="1" dirty="0">
              <a:ln w="12700">
                <a:noFill/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026" name="Picture 2" descr="C:\Users\kpasik\AppData\Local\Microsoft\Windows\Temporary Internet Files\Content.Outlook\HFTRD3GG\FE_PR-DS-UE_EFSI-poziom-PL-kol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00865"/>
            <a:ext cx="4716016" cy="450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5491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kpasik\AppData\Local\Microsoft\Windows\Temporary Internet Files\Content.Outlook\HFTRD3GG\FE_PR-DS-UE_EFSI-poziom-PL-kol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55783"/>
            <a:ext cx="3744416" cy="3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pole tekstowe 8"/>
          <p:cNvSpPr txBox="1"/>
          <p:nvPr/>
        </p:nvSpPr>
        <p:spPr>
          <a:xfrm>
            <a:off x="611560" y="1052736"/>
            <a:ext cx="79928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/>
              <a:t>Regionalny Program Operacyjny Województwa Dolnośląskiego 2014-2020</a:t>
            </a:r>
          </a:p>
          <a:p>
            <a:pPr algn="ctr"/>
            <a:r>
              <a:rPr lang="pl-PL" b="1" dirty="0"/>
              <a:t> na tle innych programów regionalnych</a:t>
            </a:r>
          </a:p>
          <a:p>
            <a:pPr algn="ctr"/>
            <a:r>
              <a:rPr lang="pl-PL" b="1" dirty="0" smtClean="0"/>
              <a:t>stan </a:t>
            </a:r>
            <a:r>
              <a:rPr lang="pl-PL" b="1" dirty="0"/>
              <a:t>na </a:t>
            </a:r>
            <a:r>
              <a:rPr lang="pl-PL" b="1" dirty="0" smtClean="0"/>
              <a:t>dzień 31.12.2018 </a:t>
            </a:r>
            <a:r>
              <a:rPr lang="pl-PL" b="1" dirty="0"/>
              <a:t>r</a:t>
            </a:r>
            <a:r>
              <a:rPr lang="pl-PL" b="1" dirty="0" smtClean="0"/>
              <a:t>.</a:t>
            </a:r>
          </a:p>
        </p:txBody>
      </p:sp>
      <p:graphicFrame>
        <p:nvGraphicFramePr>
          <p:cNvPr id="5" name="Wykres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94857122"/>
              </p:ext>
            </p:extLst>
          </p:nvPr>
        </p:nvGraphicFramePr>
        <p:xfrm>
          <a:off x="467544" y="2060848"/>
          <a:ext cx="8424936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220310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kpasik\AppData\Local\Microsoft\Windows\Temporary Internet Files\Content.Outlook\HFTRD3GG\FE_PR-DS-UE_EFSI-poziom-PL-kol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55783"/>
            <a:ext cx="3744416" cy="3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pole tekstowe 8"/>
          <p:cNvSpPr txBox="1"/>
          <p:nvPr/>
        </p:nvSpPr>
        <p:spPr>
          <a:xfrm>
            <a:off x="611560" y="1052736"/>
            <a:ext cx="79928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/>
              <a:t>Regionalny Program Operacyjny Województwa Dolnośląskiego 2014-2020</a:t>
            </a:r>
          </a:p>
          <a:p>
            <a:pPr algn="ctr"/>
            <a:r>
              <a:rPr lang="pl-PL" b="1" dirty="0"/>
              <a:t> na tle innych programów regionalnych</a:t>
            </a:r>
          </a:p>
          <a:p>
            <a:pPr algn="ctr"/>
            <a:r>
              <a:rPr lang="pl-PL" b="1" dirty="0" smtClean="0"/>
              <a:t>stan </a:t>
            </a:r>
            <a:r>
              <a:rPr lang="pl-PL" b="1" dirty="0"/>
              <a:t>na </a:t>
            </a:r>
            <a:r>
              <a:rPr lang="pl-PL" b="1" dirty="0" smtClean="0"/>
              <a:t>dzień 31.12.2018 </a:t>
            </a:r>
            <a:r>
              <a:rPr lang="pl-PL" b="1" dirty="0"/>
              <a:t>r</a:t>
            </a:r>
            <a:r>
              <a:rPr lang="pl-PL" b="1" dirty="0" smtClean="0"/>
              <a:t>.</a:t>
            </a:r>
          </a:p>
        </p:txBody>
      </p:sp>
      <p:graphicFrame>
        <p:nvGraphicFramePr>
          <p:cNvPr id="6" name="Wykres 5"/>
          <p:cNvGraphicFramePr/>
          <p:nvPr>
            <p:extLst>
              <p:ext uri="{D42A27DB-BD31-4B8C-83A1-F6EECF244321}">
                <p14:modId xmlns:p14="http://schemas.microsoft.com/office/powerpoint/2010/main" val="3342211758"/>
              </p:ext>
            </p:extLst>
          </p:nvPr>
        </p:nvGraphicFramePr>
        <p:xfrm>
          <a:off x="611560" y="1988840"/>
          <a:ext cx="7972425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220310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kpasik\AppData\Local\Microsoft\Windows\Temporary Internet Files\Content.Outlook\HFTRD3GG\FE_PR-DS-UE_EFSI-poziom-PL-kol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55783"/>
            <a:ext cx="3744416" cy="3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552" y="1844824"/>
            <a:ext cx="8056752" cy="4485787"/>
          </a:xfrm>
          <a:prstGeom prst="rect">
            <a:avLst/>
          </a:prstGeom>
          <a:noFill/>
        </p:spPr>
      </p:pic>
      <p:sp>
        <p:nvSpPr>
          <p:cNvPr id="7" name="pole tekstowe 6"/>
          <p:cNvSpPr txBox="1"/>
          <p:nvPr/>
        </p:nvSpPr>
        <p:spPr>
          <a:xfrm>
            <a:off x="611560" y="1052736"/>
            <a:ext cx="79928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 smtClean="0"/>
              <a:t>Postęp w certyfikacji wydatków do KE  </a:t>
            </a:r>
          </a:p>
          <a:p>
            <a:pPr algn="ctr"/>
            <a:r>
              <a:rPr lang="pl-PL" b="1" dirty="0" smtClean="0"/>
              <a:t>– w poszczególnych regionalnych programach operacyjnych</a:t>
            </a:r>
          </a:p>
        </p:txBody>
      </p:sp>
    </p:spTree>
    <p:extLst>
      <p:ext uri="{BB962C8B-B14F-4D97-AF65-F5344CB8AC3E}">
        <p14:creationId xmlns:p14="http://schemas.microsoft.com/office/powerpoint/2010/main" val="2220310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pl-PL" dirty="0" smtClean="0"/>
          </a:p>
          <a:p>
            <a:pPr marL="0" indent="0" algn="ctr">
              <a:buNone/>
            </a:pPr>
            <a:endParaRPr lang="pl-PL" dirty="0" smtClean="0"/>
          </a:p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r>
              <a:rPr lang="pl-PL" b="1" dirty="0">
                <a:solidFill>
                  <a:srgbClr val="FFC000"/>
                </a:solidFill>
              </a:rPr>
              <a:t>d</a:t>
            </a:r>
            <a:r>
              <a:rPr lang="pl-PL" b="1" dirty="0" smtClean="0">
                <a:solidFill>
                  <a:srgbClr val="FFC000"/>
                </a:solidFill>
              </a:rPr>
              <a:t>ziękuję za uwagę</a:t>
            </a:r>
          </a:p>
          <a:p>
            <a:pPr marL="0" indent="0" algn="r">
              <a:buNone/>
            </a:pPr>
            <a:endParaRPr lang="pl-PL" b="1" dirty="0" smtClean="0">
              <a:solidFill>
                <a:srgbClr val="FFC000"/>
              </a:solidFill>
            </a:endParaRPr>
          </a:p>
          <a:p>
            <a:pPr marL="0" indent="0" algn="r">
              <a:buNone/>
            </a:pPr>
            <a:endParaRPr lang="pl-PL" b="1" dirty="0">
              <a:solidFill>
                <a:srgbClr val="FFC000"/>
              </a:solidFill>
            </a:endParaRPr>
          </a:p>
          <a:p>
            <a:pPr marL="0" indent="0" algn="r">
              <a:buNone/>
            </a:pPr>
            <a:r>
              <a:rPr lang="pl-PL" sz="2600" b="1" dirty="0" smtClean="0">
                <a:solidFill>
                  <a:srgbClr val="FFC000"/>
                </a:solidFill>
              </a:rPr>
              <a:t>www.rpo.dolnyslask.pl</a:t>
            </a:r>
          </a:p>
          <a:p>
            <a:pPr marL="0" indent="0" algn="ctr">
              <a:buNone/>
            </a:pPr>
            <a:endParaRPr lang="pl-PL" dirty="0"/>
          </a:p>
        </p:txBody>
      </p:sp>
      <p:pic>
        <p:nvPicPr>
          <p:cNvPr id="4" name="Picture 2" descr="C:\Users\kpasik\AppData\Local\Microsoft\Windows\Temporary Internet Files\Content.Outlook\HFTRD3GG\FE_PR-DS-UE_EFSI-poziom-PL-kol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55783"/>
            <a:ext cx="3744416" cy="3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0310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kpasik\AppData\Local\Microsoft\Windows\Temporary Internet Files\Content.Outlook\HFTRD3GG\FE_PR-DS-UE_EFSI-poziom-PL-kol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55783"/>
            <a:ext cx="3744416" cy="3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Grupa 1"/>
          <p:cNvGrpSpPr/>
          <p:nvPr/>
        </p:nvGrpSpPr>
        <p:grpSpPr>
          <a:xfrm>
            <a:off x="1854752" y="992004"/>
            <a:ext cx="8735737" cy="5741517"/>
            <a:chOff x="1860351" y="1397071"/>
            <a:chExt cx="5423297" cy="4052636"/>
          </a:xfrm>
        </p:grpSpPr>
        <p:sp>
          <p:nvSpPr>
            <p:cNvPr id="3" name="Dowolny kształt 2"/>
            <p:cNvSpPr/>
            <p:nvPr/>
          </p:nvSpPr>
          <p:spPr>
            <a:xfrm>
              <a:off x="4252024" y="1397071"/>
              <a:ext cx="1310631" cy="1506472"/>
            </a:xfrm>
            <a:custGeom>
              <a:avLst/>
              <a:gdLst>
                <a:gd name="connsiteX0" fmla="*/ 0 w 1506471"/>
                <a:gd name="connsiteY0" fmla="*/ 655315 h 1310630"/>
                <a:gd name="connsiteX1" fmla="*/ 327658 w 1506471"/>
                <a:gd name="connsiteY1" fmla="*/ 0 h 1310630"/>
                <a:gd name="connsiteX2" fmla="*/ 1178814 w 1506471"/>
                <a:gd name="connsiteY2" fmla="*/ 0 h 1310630"/>
                <a:gd name="connsiteX3" fmla="*/ 1506471 w 1506471"/>
                <a:gd name="connsiteY3" fmla="*/ 655315 h 1310630"/>
                <a:gd name="connsiteX4" fmla="*/ 1178814 w 1506471"/>
                <a:gd name="connsiteY4" fmla="*/ 1310630 h 1310630"/>
                <a:gd name="connsiteX5" fmla="*/ 327658 w 1506471"/>
                <a:gd name="connsiteY5" fmla="*/ 1310630 h 1310630"/>
                <a:gd name="connsiteX6" fmla="*/ 0 w 1506471"/>
                <a:gd name="connsiteY6" fmla="*/ 655315 h 13106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06471" h="1310630">
                  <a:moveTo>
                    <a:pt x="753236" y="0"/>
                  </a:moveTo>
                  <a:lnTo>
                    <a:pt x="1506470" y="285063"/>
                  </a:lnTo>
                  <a:lnTo>
                    <a:pt x="1506470" y="1025568"/>
                  </a:lnTo>
                  <a:lnTo>
                    <a:pt x="753236" y="1310630"/>
                  </a:lnTo>
                  <a:lnTo>
                    <a:pt x="1" y="1025568"/>
                  </a:lnTo>
                  <a:lnTo>
                    <a:pt x="1" y="285063"/>
                  </a:lnTo>
                  <a:lnTo>
                    <a:pt x="753236" y="0"/>
                  </a:lnTo>
                  <a:close/>
                </a:path>
              </a:pathLst>
            </a:custGeom>
            <a:solidFill>
              <a:srgbClr val="00CCFF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84250" tIns="314769" rIns="284251" bIns="314768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pl-PL" sz="2100" kern="1200">
                <a:solidFill>
                  <a:srgbClr val="00CCFF"/>
                </a:solidFill>
              </a:endParaRPr>
            </a:p>
          </p:txBody>
        </p:sp>
        <p:sp>
          <p:nvSpPr>
            <p:cNvPr id="4" name="Dowolny kształt 3"/>
            <p:cNvSpPr/>
            <p:nvPr/>
          </p:nvSpPr>
          <p:spPr>
            <a:xfrm>
              <a:off x="5602426" y="1698365"/>
              <a:ext cx="1681222" cy="903882"/>
            </a:xfrm>
            <a:custGeom>
              <a:avLst/>
              <a:gdLst>
                <a:gd name="connsiteX0" fmla="*/ 0 w 1681222"/>
                <a:gd name="connsiteY0" fmla="*/ 0 h 903882"/>
                <a:gd name="connsiteX1" fmla="*/ 1681222 w 1681222"/>
                <a:gd name="connsiteY1" fmla="*/ 0 h 903882"/>
                <a:gd name="connsiteX2" fmla="*/ 1681222 w 1681222"/>
                <a:gd name="connsiteY2" fmla="*/ 903882 h 903882"/>
                <a:gd name="connsiteX3" fmla="*/ 0 w 1681222"/>
                <a:gd name="connsiteY3" fmla="*/ 903882 h 903882"/>
                <a:gd name="connsiteX4" fmla="*/ 0 w 1681222"/>
                <a:gd name="connsiteY4" fmla="*/ 0 h 9038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81222" h="903882">
                  <a:moveTo>
                    <a:pt x="0" y="0"/>
                  </a:moveTo>
                  <a:lnTo>
                    <a:pt x="1681222" y="0"/>
                  </a:lnTo>
                  <a:lnTo>
                    <a:pt x="1681222" y="903882"/>
                  </a:lnTo>
                  <a:lnTo>
                    <a:pt x="0" y="90388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37160" tIns="137160" rIns="137160" bIns="137160" numCol="1" spcCol="1270" anchor="ctr" anchorCtr="0">
              <a:noAutofit/>
            </a:bodyPr>
            <a:lstStyle/>
            <a:p>
              <a:pPr lvl="0" algn="l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pl-PL" sz="3600" kern="1200"/>
            </a:p>
          </p:txBody>
        </p:sp>
        <p:sp>
          <p:nvSpPr>
            <p:cNvPr id="5" name="Dowolny kształt 4"/>
            <p:cNvSpPr/>
            <p:nvPr/>
          </p:nvSpPr>
          <p:spPr>
            <a:xfrm>
              <a:off x="2836544" y="1397071"/>
              <a:ext cx="1310631" cy="1506472"/>
            </a:xfrm>
            <a:custGeom>
              <a:avLst/>
              <a:gdLst>
                <a:gd name="connsiteX0" fmla="*/ 0 w 1506471"/>
                <a:gd name="connsiteY0" fmla="*/ 655315 h 1310630"/>
                <a:gd name="connsiteX1" fmla="*/ 327658 w 1506471"/>
                <a:gd name="connsiteY1" fmla="*/ 0 h 1310630"/>
                <a:gd name="connsiteX2" fmla="*/ 1178814 w 1506471"/>
                <a:gd name="connsiteY2" fmla="*/ 0 h 1310630"/>
                <a:gd name="connsiteX3" fmla="*/ 1506471 w 1506471"/>
                <a:gd name="connsiteY3" fmla="*/ 655315 h 1310630"/>
                <a:gd name="connsiteX4" fmla="*/ 1178814 w 1506471"/>
                <a:gd name="connsiteY4" fmla="*/ 1310630 h 1310630"/>
                <a:gd name="connsiteX5" fmla="*/ 327658 w 1506471"/>
                <a:gd name="connsiteY5" fmla="*/ 1310630 h 1310630"/>
                <a:gd name="connsiteX6" fmla="*/ 0 w 1506471"/>
                <a:gd name="connsiteY6" fmla="*/ 655315 h 13106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06471" h="1310630">
                  <a:moveTo>
                    <a:pt x="753236" y="0"/>
                  </a:moveTo>
                  <a:lnTo>
                    <a:pt x="1506470" y="285063"/>
                  </a:lnTo>
                  <a:lnTo>
                    <a:pt x="1506470" y="1025568"/>
                  </a:lnTo>
                  <a:lnTo>
                    <a:pt x="753236" y="1310630"/>
                  </a:lnTo>
                  <a:lnTo>
                    <a:pt x="1" y="1025568"/>
                  </a:lnTo>
                  <a:lnTo>
                    <a:pt x="1" y="285063"/>
                  </a:lnTo>
                  <a:lnTo>
                    <a:pt x="753236" y="0"/>
                  </a:lnTo>
                  <a:close/>
                </a:path>
              </a:pathLst>
            </a:custGeom>
            <a:solidFill>
              <a:srgbClr val="FDC000"/>
            </a:solidFill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spcFirstLastPara="0" vert="horz" wrap="square" lIns="284250" tIns="314769" rIns="284251" bIns="314768" numCol="1" spcCol="1270" anchor="ctr" anchorCtr="0">
              <a:noAutofit/>
            </a:bodyPr>
            <a:lstStyle/>
            <a:p>
              <a:pPr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pl-PL" sz="2100" dirty="0"/>
            </a:p>
          </p:txBody>
        </p:sp>
        <p:sp>
          <p:nvSpPr>
            <p:cNvPr id="7" name="Dowolny kształt 6"/>
            <p:cNvSpPr/>
            <p:nvPr/>
          </p:nvSpPr>
          <p:spPr>
            <a:xfrm>
              <a:off x="3541572" y="2675763"/>
              <a:ext cx="1310631" cy="1506472"/>
            </a:xfrm>
            <a:custGeom>
              <a:avLst/>
              <a:gdLst>
                <a:gd name="connsiteX0" fmla="*/ 0 w 1506471"/>
                <a:gd name="connsiteY0" fmla="*/ 655315 h 1310630"/>
                <a:gd name="connsiteX1" fmla="*/ 327658 w 1506471"/>
                <a:gd name="connsiteY1" fmla="*/ 0 h 1310630"/>
                <a:gd name="connsiteX2" fmla="*/ 1178814 w 1506471"/>
                <a:gd name="connsiteY2" fmla="*/ 0 h 1310630"/>
                <a:gd name="connsiteX3" fmla="*/ 1506471 w 1506471"/>
                <a:gd name="connsiteY3" fmla="*/ 655315 h 1310630"/>
                <a:gd name="connsiteX4" fmla="*/ 1178814 w 1506471"/>
                <a:gd name="connsiteY4" fmla="*/ 1310630 h 1310630"/>
                <a:gd name="connsiteX5" fmla="*/ 327658 w 1506471"/>
                <a:gd name="connsiteY5" fmla="*/ 1310630 h 1310630"/>
                <a:gd name="connsiteX6" fmla="*/ 0 w 1506471"/>
                <a:gd name="connsiteY6" fmla="*/ 655315 h 13106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06471" h="1310630">
                  <a:moveTo>
                    <a:pt x="753236" y="0"/>
                  </a:moveTo>
                  <a:lnTo>
                    <a:pt x="1506470" y="285063"/>
                  </a:lnTo>
                  <a:lnTo>
                    <a:pt x="1506470" y="1025568"/>
                  </a:lnTo>
                  <a:lnTo>
                    <a:pt x="753236" y="1310630"/>
                  </a:lnTo>
                  <a:lnTo>
                    <a:pt x="1" y="1025568"/>
                  </a:lnTo>
                  <a:lnTo>
                    <a:pt x="1" y="285063"/>
                  </a:lnTo>
                  <a:lnTo>
                    <a:pt x="753236" y="0"/>
                  </a:lnTo>
                  <a:close/>
                </a:path>
              </a:pathLst>
            </a:custGeom>
            <a:solidFill>
              <a:srgbClr val="00CCFF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84250" tIns="314769" rIns="284251" bIns="314768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pl-PL" sz="2100" kern="1200"/>
            </a:p>
          </p:txBody>
        </p:sp>
        <p:sp>
          <p:nvSpPr>
            <p:cNvPr id="8" name="Dowolny kształt 7"/>
            <p:cNvSpPr/>
            <p:nvPr/>
          </p:nvSpPr>
          <p:spPr>
            <a:xfrm>
              <a:off x="1860351" y="2977058"/>
              <a:ext cx="1626989" cy="903882"/>
            </a:xfrm>
            <a:custGeom>
              <a:avLst/>
              <a:gdLst>
                <a:gd name="connsiteX0" fmla="*/ 0 w 1626989"/>
                <a:gd name="connsiteY0" fmla="*/ 0 h 903882"/>
                <a:gd name="connsiteX1" fmla="*/ 1626989 w 1626989"/>
                <a:gd name="connsiteY1" fmla="*/ 0 h 903882"/>
                <a:gd name="connsiteX2" fmla="*/ 1626989 w 1626989"/>
                <a:gd name="connsiteY2" fmla="*/ 903882 h 903882"/>
                <a:gd name="connsiteX3" fmla="*/ 0 w 1626989"/>
                <a:gd name="connsiteY3" fmla="*/ 903882 h 903882"/>
                <a:gd name="connsiteX4" fmla="*/ 0 w 1626989"/>
                <a:gd name="connsiteY4" fmla="*/ 0 h 9038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26989" h="903882">
                  <a:moveTo>
                    <a:pt x="0" y="0"/>
                  </a:moveTo>
                  <a:lnTo>
                    <a:pt x="1626989" y="0"/>
                  </a:lnTo>
                  <a:lnTo>
                    <a:pt x="1626989" y="903882"/>
                  </a:lnTo>
                  <a:lnTo>
                    <a:pt x="0" y="90388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37160" tIns="137160" rIns="137160" bIns="137160" numCol="1" spcCol="1270" anchor="ctr" anchorCtr="0">
              <a:noAutofit/>
            </a:bodyPr>
            <a:lstStyle/>
            <a:p>
              <a:pPr lvl="0" algn="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pl-PL" sz="3600" kern="1200"/>
            </a:p>
          </p:txBody>
        </p:sp>
        <p:sp>
          <p:nvSpPr>
            <p:cNvPr id="9" name="Dowolny kształt 8"/>
            <p:cNvSpPr/>
            <p:nvPr/>
          </p:nvSpPr>
          <p:spPr>
            <a:xfrm>
              <a:off x="4957053" y="2675763"/>
              <a:ext cx="1310631" cy="1506472"/>
            </a:xfrm>
            <a:custGeom>
              <a:avLst/>
              <a:gdLst>
                <a:gd name="connsiteX0" fmla="*/ 0 w 1506471"/>
                <a:gd name="connsiteY0" fmla="*/ 655315 h 1310630"/>
                <a:gd name="connsiteX1" fmla="*/ 327658 w 1506471"/>
                <a:gd name="connsiteY1" fmla="*/ 0 h 1310630"/>
                <a:gd name="connsiteX2" fmla="*/ 1178814 w 1506471"/>
                <a:gd name="connsiteY2" fmla="*/ 0 h 1310630"/>
                <a:gd name="connsiteX3" fmla="*/ 1506471 w 1506471"/>
                <a:gd name="connsiteY3" fmla="*/ 655315 h 1310630"/>
                <a:gd name="connsiteX4" fmla="*/ 1178814 w 1506471"/>
                <a:gd name="connsiteY4" fmla="*/ 1310630 h 1310630"/>
                <a:gd name="connsiteX5" fmla="*/ 327658 w 1506471"/>
                <a:gd name="connsiteY5" fmla="*/ 1310630 h 1310630"/>
                <a:gd name="connsiteX6" fmla="*/ 0 w 1506471"/>
                <a:gd name="connsiteY6" fmla="*/ 655315 h 13106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06471" h="1310630">
                  <a:moveTo>
                    <a:pt x="753236" y="0"/>
                  </a:moveTo>
                  <a:lnTo>
                    <a:pt x="1506470" y="285063"/>
                  </a:lnTo>
                  <a:lnTo>
                    <a:pt x="1506470" y="1025568"/>
                  </a:lnTo>
                  <a:lnTo>
                    <a:pt x="753236" y="1310630"/>
                  </a:lnTo>
                  <a:lnTo>
                    <a:pt x="1" y="1025568"/>
                  </a:lnTo>
                  <a:lnTo>
                    <a:pt x="1" y="285063"/>
                  </a:lnTo>
                  <a:lnTo>
                    <a:pt x="753236" y="0"/>
                  </a:lnTo>
                  <a:close/>
                </a:path>
              </a:pathLst>
            </a:custGeom>
            <a:solidFill>
              <a:srgbClr val="00CCFF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04240" tIns="234759" rIns="204241" bIns="234758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pl-PL" sz="3600" kern="1200"/>
            </a:p>
          </p:txBody>
        </p:sp>
        <p:sp>
          <p:nvSpPr>
            <p:cNvPr id="10" name="Dowolny kształt 9"/>
            <p:cNvSpPr/>
            <p:nvPr/>
          </p:nvSpPr>
          <p:spPr>
            <a:xfrm>
              <a:off x="4196888" y="3943235"/>
              <a:ext cx="1310631" cy="1506472"/>
            </a:xfrm>
            <a:custGeom>
              <a:avLst/>
              <a:gdLst>
                <a:gd name="connsiteX0" fmla="*/ 0 w 1506471"/>
                <a:gd name="connsiteY0" fmla="*/ 655315 h 1310630"/>
                <a:gd name="connsiteX1" fmla="*/ 327658 w 1506471"/>
                <a:gd name="connsiteY1" fmla="*/ 0 h 1310630"/>
                <a:gd name="connsiteX2" fmla="*/ 1178814 w 1506471"/>
                <a:gd name="connsiteY2" fmla="*/ 0 h 1310630"/>
                <a:gd name="connsiteX3" fmla="*/ 1506471 w 1506471"/>
                <a:gd name="connsiteY3" fmla="*/ 655315 h 1310630"/>
                <a:gd name="connsiteX4" fmla="*/ 1178814 w 1506471"/>
                <a:gd name="connsiteY4" fmla="*/ 1310630 h 1310630"/>
                <a:gd name="connsiteX5" fmla="*/ 327658 w 1506471"/>
                <a:gd name="connsiteY5" fmla="*/ 1310630 h 1310630"/>
                <a:gd name="connsiteX6" fmla="*/ 0 w 1506471"/>
                <a:gd name="connsiteY6" fmla="*/ 655315 h 13106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06471" h="1310630">
                  <a:moveTo>
                    <a:pt x="753236" y="0"/>
                  </a:moveTo>
                  <a:lnTo>
                    <a:pt x="1506470" y="285063"/>
                  </a:lnTo>
                  <a:lnTo>
                    <a:pt x="1506470" y="1025568"/>
                  </a:lnTo>
                  <a:lnTo>
                    <a:pt x="753236" y="1310630"/>
                  </a:lnTo>
                  <a:lnTo>
                    <a:pt x="1" y="1025568"/>
                  </a:lnTo>
                  <a:lnTo>
                    <a:pt x="1" y="285063"/>
                  </a:lnTo>
                  <a:lnTo>
                    <a:pt x="753236" y="0"/>
                  </a:lnTo>
                  <a:close/>
                </a:path>
              </a:pathLst>
            </a:custGeom>
            <a:solidFill>
              <a:srgbClr val="00CCFF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04240" tIns="234759" rIns="204241" bIns="234758" numCol="1" spcCol="1270" anchor="ctr" anchorCtr="0">
              <a:noAutofit/>
            </a:bodyPr>
            <a:lstStyle/>
            <a:p>
              <a:pPr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pl-PL" sz="3600"/>
            </a:p>
          </p:txBody>
        </p:sp>
        <p:sp>
          <p:nvSpPr>
            <p:cNvPr id="11" name="Dowolny kształt 10"/>
            <p:cNvSpPr/>
            <p:nvPr/>
          </p:nvSpPr>
          <p:spPr>
            <a:xfrm>
              <a:off x="5602426" y="4255751"/>
              <a:ext cx="1681222" cy="903882"/>
            </a:xfrm>
            <a:custGeom>
              <a:avLst/>
              <a:gdLst>
                <a:gd name="connsiteX0" fmla="*/ 0 w 1681222"/>
                <a:gd name="connsiteY0" fmla="*/ 0 h 903882"/>
                <a:gd name="connsiteX1" fmla="*/ 1681222 w 1681222"/>
                <a:gd name="connsiteY1" fmla="*/ 0 h 903882"/>
                <a:gd name="connsiteX2" fmla="*/ 1681222 w 1681222"/>
                <a:gd name="connsiteY2" fmla="*/ 903882 h 903882"/>
                <a:gd name="connsiteX3" fmla="*/ 0 w 1681222"/>
                <a:gd name="connsiteY3" fmla="*/ 903882 h 903882"/>
                <a:gd name="connsiteX4" fmla="*/ 0 w 1681222"/>
                <a:gd name="connsiteY4" fmla="*/ 0 h 9038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81222" h="903882">
                  <a:moveTo>
                    <a:pt x="0" y="0"/>
                  </a:moveTo>
                  <a:lnTo>
                    <a:pt x="1681222" y="0"/>
                  </a:lnTo>
                  <a:lnTo>
                    <a:pt x="1681222" y="903882"/>
                  </a:lnTo>
                  <a:lnTo>
                    <a:pt x="0" y="90388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37160" tIns="137160" rIns="137160" bIns="137160" numCol="1" spcCol="1270" anchor="ctr" anchorCtr="0">
              <a:noAutofit/>
            </a:bodyPr>
            <a:lstStyle/>
            <a:p>
              <a:pPr lvl="0" algn="l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pl-PL" sz="3600" kern="1200"/>
            </a:p>
          </p:txBody>
        </p:sp>
        <p:sp>
          <p:nvSpPr>
            <p:cNvPr id="12" name="Dowolny kształt 11"/>
            <p:cNvSpPr/>
            <p:nvPr/>
          </p:nvSpPr>
          <p:spPr>
            <a:xfrm>
              <a:off x="2836544" y="3939657"/>
              <a:ext cx="1310631" cy="1506472"/>
            </a:xfrm>
            <a:custGeom>
              <a:avLst/>
              <a:gdLst>
                <a:gd name="connsiteX0" fmla="*/ 0 w 1506471"/>
                <a:gd name="connsiteY0" fmla="*/ 655315 h 1310630"/>
                <a:gd name="connsiteX1" fmla="*/ 327658 w 1506471"/>
                <a:gd name="connsiteY1" fmla="*/ 0 h 1310630"/>
                <a:gd name="connsiteX2" fmla="*/ 1178814 w 1506471"/>
                <a:gd name="connsiteY2" fmla="*/ 0 h 1310630"/>
                <a:gd name="connsiteX3" fmla="*/ 1506471 w 1506471"/>
                <a:gd name="connsiteY3" fmla="*/ 655315 h 1310630"/>
                <a:gd name="connsiteX4" fmla="*/ 1178814 w 1506471"/>
                <a:gd name="connsiteY4" fmla="*/ 1310630 h 1310630"/>
                <a:gd name="connsiteX5" fmla="*/ 327658 w 1506471"/>
                <a:gd name="connsiteY5" fmla="*/ 1310630 h 1310630"/>
                <a:gd name="connsiteX6" fmla="*/ 0 w 1506471"/>
                <a:gd name="connsiteY6" fmla="*/ 655315 h 13106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06471" h="1310630">
                  <a:moveTo>
                    <a:pt x="753236" y="0"/>
                  </a:moveTo>
                  <a:lnTo>
                    <a:pt x="1506470" y="285063"/>
                  </a:lnTo>
                  <a:lnTo>
                    <a:pt x="1506470" y="1025568"/>
                  </a:lnTo>
                  <a:lnTo>
                    <a:pt x="753236" y="1310630"/>
                  </a:lnTo>
                  <a:lnTo>
                    <a:pt x="1" y="1025568"/>
                  </a:lnTo>
                  <a:lnTo>
                    <a:pt x="1" y="285063"/>
                  </a:lnTo>
                  <a:lnTo>
                    <a:pt x="753236" y="0"/>
                  </a:lnTo>
                  <a:close/>
                </a:path>
              </a:pathLst>
            </a:custGeom>
            <a:solidFill>
              <a:srgbClr val="00CCFF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04240" tIns="234759" rIns="204241" bIns="234758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pl-PL" sz="3600" kern="1200"/>
            </a:p>
          </p:txBody>
        </p:sp>
      </p:grpSp>
      <p:sp>
        <p:nvSpPr>
          <p:cNvPr id="6" name="Prostokąt 5"/>
          <p:cNvSpPr/>
          <p:nvPr/>
        </p:nvSpPr>
        <p:spPr>
          <a:xfrm>
            <a:off x="3539369" y="1551309"/>
            <a:ext cx="187220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200" b="1" dirty="0" smtClean="0"/>
              <a:t>alokacja </a:t>
            </a:r>
            <a:r>
              <a:rPr lang="pl-PL" sz="1200" b="1" dirty="0"/>
              <a:t>Programu </a:t>
            </a:r>
            <a:endParaRPr lang="pl-PL" sz="1200" b="1" dirty="0" smtClean="0"/>
          </a:p>
          <a:p>
            <a:pPr algn="ctr"/>
            <a:r>
              <a:rPr lang="pl-PL" sz="1200" b="1" dirty="0" smtClean="0"/>
              <a:t>2 201 487 446 euro*</a:t>
            </a:r>
            <a:r>
              <a:rPr lang="pl-PL" sz="1200" dirty="0" smtClean="0"/>
              <a:t>, </a:t>
            </a:r>
          </a:p>
          <a:p>
            <a:pPr algn="ctr"/>
            <a:r>
              <a:rPr lang="pl-PL" sz="1200" dirty="0" smtClean="0"/>
              <a:t>tj</a:t>
            </a:r>
            <a:r>
              <a:rPr lang="pl-PL" sz="1200" dirty="0"/>
              <a:t>. </a:t>
            </a:r>
            <a:r>
              <a:rPr lang="pl-PL" sz="1200" dirty="0" smtClean="0"/>
              <a:t>9 472 560 191 zł </a:t>
            </a:r>
          </a:p>
          <a:p>
            <a:pPr algn="ctr"/>
            <a:r>
              <a:rPr lang="pl-PL" sz="1000" dirty="0" smtClean="0"/>
              <a:t>(</a:t>
            </a:r>
            <a:r>
              <a:rPr lang="pl-PL" sz="1000" dirty="0"/>
              <a:t>wg kursu </a:t>
            </a:r>
            <a:r>
              <a:rPr lang="pl-PL" sz="1000" dirty="0" smtClean="0"/>
              <a:t>z 28.12.2018 </a:t>
            </a:r>
            <a:r>
              <a:rPr lang="pl-PL" sz="1000" dirty="0"/>
              <a:t>r</a:t>
            </a:r>
            <a:r>
              <a:rPr lang="pl-PL" sz="1000" dirty="0" smtClean="0"/>
              <a:t>.</a:t>
            </a:r>
          </a:p>
          <a:p>
            <a:pPr algn="ctr"/>
            <a:r>
              <a:rPr lang="pl-PL" sz="1000" dirty="0" smtClean="0"/>
              <a:t>1 EUR </a:t>
            </a:r>
            <a:r>
              <a:rPr lang="pl-PL" sz="1000" dirty="0"/>
              <a:t>= </a:t>
            </a:r>
            <a:r>
              <a:rPr lang="pl-PL" sz="1000" dirty="0" smtClean="0"/>
              <a:t>4,3028 zł)</a:t>
            </a:r>
            <a:endParaRPr lang="pl-PL" sz="1000" dirty="0"/>
          </a:p>
        </p:txBody>
      </p:sp>
      <p:sp>
        <p:nvSpPr>
          <p:cNvPr id="26" name="Prostokąt 25"/>
          <p:cNvSpPr/>
          <p:nvPr/>
        </p:nvSpPr>
        <p:spPr>
          <a:xfrm>
            <a:off x="5707238" y="1298980"/>
            <a:ext cx="211113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200" b="1" dirty="0" smtClean="0"/>
              <a:t>nabory</a:t>
            </a:r>
            <a:r>
              <a:rPr lang="pl-PL" sz="1200" dirty="0" smtClean="0"/>
              <a:t> </a:t>
            </a:r>
          </a:p>
          <a:p>
            <a:pPr algn="ctr"/>
            <a:r>
              <a:rPr lang="pl-PL" sz="1200" dirty="0" smtClean="0"/>
              <a:t>ogłoszono </a:t>
            </a:r>
            <a:r>
              <a:rPr lang="pl-PL" sz="1200" b="1" dirty="0" smtClean="0"/>
              <a:t>328 </a:t>
            </a:r>
            <a:r>
              <a:rPr lang="pl-PL" sz="1200" dirty="0" smtClean="0"/>
              <a:t>naborów, </a:t>
            </a:r>
          </a:p>
          <a:p>
            <a:pPr algn="ctr"/>
            <a:r>
              <a:rPr lang="pl-PL" sz="1200" dirty="0" smtClean="0"/>
              <a:t>w których dostępne  były środki UE w wysokości </a:t>
            </a:r>
          </a:p>
          <a:p>
            <a:pPr algn="ctr"/>
            <a:r>
              <a:rPr lang="pl-PL" sz="1200" dirty="0" smtClean="0"/>
              <a:t>8 673 959 249,89 zł </a:t>
            </a:r>
          </a:p>
          <a:p>
            <a:pPr algn="ctr"/>
            <a:r>
              <a:rPr lang="pl-PL" sz="1200" dirty="0" smtClean="0"/>
              <a:t> tj. </a:t>
            </a:r>
            <a:r>
              <a:rPr lang="pl-PL" sz="1200" b="1" dirty="0" smtClean="0"/>
              <a:t>91,57% alokacji</a:t>
            </a:r>
            <a:endParaRPr lang="pl-PL" sz="1200" b="1" dirty="0"/>
          </a:p>
          <a:p>
            <a:pPr algn="ctr"/>
            <a:r>
              <a:rPr lang="pl-PL" sz="1200" dirty="0"/>
              <a:t>         </a:t>
            </a:r>
          </a:p>
        </p:txBody>
      </p:sp>
      <p:sp>
        <p:nvSpPr>
          <p:cNvPr id="27" name="Prostokąt 26"/>
          <p:cNvSpPr/>
          <p:nvPr/>
        </p:nvSpPr>
        <p:spPr>
          <a:xfrm>
            <a:off x="4594636" y="3170266"/>
            <a:ext cx="204758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200" b="1" dirty="0" smtClean="0"/>
              <a:t>zatwierdzono</a:t>
            </a:r>
            <a:r>
              <a:rPr lang="pl-PL" sz="1200" dirty="0" smtClean="0"/>
              <a:t> </a:t>
            </a:r>
          </a:p>
          <a:p>
            <a:pPr algn="ctr"/>
            <a:r>
              <a:rPr lang="pl-PL" sz="1200" dirty="0" smtClean="0"/>
              <a:t>do </a:t>
            </a:r>
            <a:r>
              <a:rPr lang="pl-PL" sz="1200" dirty="0"/>
              <a:t>dofinansowania </a:t>
            </a:r>
            <a:r>
              <a:rPr lang="pl-PL" sz="1200" b="1" dirty="0" smtClean="0"/>
              <a:t>3 385 </a:t>
            </a:r>
            <a:r>
              <a:rPr lang="pl-PL" sz="1200" dirty="0"/>
              <a:t>projektów, </a:t>
            </a:r>
          </a:p>
          <a:p>
            <a:pPr algn="ctr"/>
            <a:r>
              <a:rPr lang="pl-PL" sz="1200" dirty="0"/>
              <a:t>w których dofinansowanie ze środków UE </a:t>
            </a:r>
            <a:r>
              <a:rPr lang="pl-PL" sz="1200" dirty="0" smtClean="0"/>
              <a:t>wyniosło </a:t>
            </a:r>
            <a:endParaRPr lang="pl-PL" sz="1200" dirty="0"/>
          </a:p>
          <a:p>
            <a:pPr algn="ctr"/>
            <a:r>
              <a:rPr lang="pl-PL" sz="1200" dirty="0" smtClean="0"/>
              <a:t>7 116 532 298,42 zł, </a:t>
            </a:r>
          </a:p>
          <a:p>
            <a:pPr algn="ctr"/>
            <a:r>
              <a:rPr lang="pl-PL" sz="1200" dirty="0" smtClean="0"/>
              <a:t>tj</a:t>
            </a:r>
            <a:r>
              <a:rPr lang="pl-PL" sz="1200" dirty="0"/>
              <a:t>. </a:t>
            </a:r>
            <a:r>
              <a:rPr lang="pl-PL" sz="1200" b="1" dirty="0" smtClean="0"/>
              <a:t>75,13% </a:t>
            </a:r>
            <a:r>
              <a:rPr lang="pl-PL" sz="1200" b="1" dirty="0"/>
              <a:t>alokacji</a:t>
            </a:r>
          </a:p>
        </p:txBody>
      </p:sp>
      <p:sp>
        <p:nvSpPr>
          <p:cNvPr id="28" name="Prostokąt 27"/>
          <p:cNvSpPr/>
          <p:nvPr/>
        </p:nvSpPr>
        <p:spPr>
          <a:xfrm>
            <a:off x="6842885" y="3170267"/>
            <a:ext cx="211113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200" b="1" dirty="0" smtClean="0"/>
              <a:t>umowy </a:t>
            </a:r>
            <a:r>
              <a:rPr lang="pl-PL" sz="1200" b="1" dirty="0"/>
              <a:t>o dofinansowanie </a:t>
            </a:r>
          </a:p>
          <a:p>
            <a:pPr algn="ctr"/>
            <a:r>
              <a:rPr lang="pl-PL" sz="1200" dirty="0"/>
              <a:t>       podpisano </a:t>
            </a:r>
            <a:r>
              <a:rPr lang="pl-PL" sz="1200" b="1" dirty="0"/>
              <a:t>2 </a:t>
            </a:r>
            <a:r>
              <a:rPr lang="pl-PL" sz="1200" b="1" dirty="0" smtClean="0"/>
              <a:t>969 </a:t>
            </a:r>
            <a:r>
              <a:rPr lang="pl-PL" sz="1200" dirty="0" smtClean="0"/>
              <a:t>umów </a:t>
            </a:r>
            <a:r>
              <a:rPr lang="pl-PL" sz="1200" dirty="0"/>
              <a:t>na realizację projektów o wartości dofinansowania ze środków UE </a:t>
            </a:r>
          </a:p>
          <a:p>
            <a:pPr algn="ctr"/>
            <a:r>
              <a:rPr lang="pl-PL" sz="1200" dirty="0" smtClean="0"/>
              <a:t>6 416 025 455,83 zł, </a:t>
            </a:r>
          </a:p>
          <a:p>
            <a:pPr algn="ctr"/>
            <a:r>
              <a:rPr lang="pl-PL" sz="1200" dirty="0" smtClean="0"/>
              <a:t>tj</a:t>
            </a:r>
            <a:r>
              <a:rPr lang="pl-PL" sz="1200" dirty="0"/>
              <a:t>. </a:t>
            </a:r>
            <a:r>
              <a:rPr lang="pl-PL" sz="1200" b="1" dirty="0" smtClean="0"/>
              <a:t>67,73% </a:t>
            </a:r>
            <a:r>
              <a:rPr lang="pl-PL" sz="1200" b="1" dirty="0"/>
              <a:t>alokacji</a:t>
            </a:r>
          </a:p>
        </p:txBody>
      </p:sp>
      <p:sp>
        <p:nvSpPr>
          <p:cNvPr id="29" name="Prostokąt 28"/>
          <p:cNvSpPr/>
          <p:nvPr/>
        </p:nvSpPr>
        <p:spPr>
          <a:xfrm>
            <a:off x="3427212" y="5013679"/>
            <a:ext cx="211113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200" b="1" dirty="0" smtClean="0"/>
              <a:t>wnioski </a:t>
            </a:r>
            <a:r>
              <a:rPr lang="pl-PL" sz="1200" b="1" dirty="0"/>
              <a:t>o płatność</a:t>
            </a:r>
          </a:p>
          <a:p>
            <a:pPr algn="ctr"/>
            <a:r>
              <a:rPr lang="pl-PL" sz="1200" dirty="0" smtClean="0"/>
              <a:t>Beneficjenci </a:t>
            </a:r>
            <a:r>
              <a:rPr lang="pl-PL" sz="1200" dirty="0"/>
              <a:t>złożyli </a:t>
            </a:r>
            <a:r>
              <a:rPr lang="pl-PL" sz="1200" dirty="0" smtClean="0"/>
              <a:t>wnioski</a:t>
            </a:r>
          </a:p>
          <a:p>
            <a:pPr algn="ctr"/>
            <a:r>
              <a:rPr lang="pl-PL" sz="1200" dirty="0" smtClean="0"/>
              <a:t>o płatność, w których wysokość dofinansowania ze środków UE wyniosła </a:t>
            </a:r>
          </a:p>
          <a:p>
            <a:pPr algn="ctr"/>
            <a:r>
              <a:rPr lang="pl-PL" sz="1200" dirty="0" smtClean="0"/>
              <a:t>2 563 337 053,52 zł </a:t>
            </a:r>
          </a:p>
          <a:p>
            <a:pPr algn="ctr"/>
            <a:r>
              <a:rPr lang="pl-PL" sz="1200" dirty="0" smtClean="0"/>
              <a:t>tj</a:t>
            </a:r>
            <a:r>
              <a:rPr lang="pl-PL" sz="1200" dirty="0"/>
              <a:t>. </a:t>
            </a:r>
            <a:r>
              <a:rPr lang="pl-PL" sz="1200" b="1" dirty="0" smtClean="0"/>
              <a:t>27,06% </a:t>
            </a:r>
            <a:r>
              <a:rPr lang="pl-PL" sz="1200" b="1" dirty="0"/>
              <a:t>alokacji</a:t>
            </a:r>
          </a:p>
        </p:txBody>
      </p:sp>
      <p:sp>
        <p:nvSpPr>
          <p:cNvPr id="30" name="Prostokąt 29"/>
          <p:cNvSpPr/>
          <p:nvPr/>
        </p:nvSpPr>
        <p:spPr>
          <a:xfrm>
            <a:off x="5618426" y="5037898"/>
            <a:ext cx="211113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200" b="1" dirty="0" smtClean="0"/>
              <a:t>certyfikacja </a:t>
            </a:r>
          </a:p>
          <a:p>
            <a:pPr algn="ctr"/>
            <a:r>
              <a:rPr lang="pl-PL" sz="1200" dirty="0" smtClean="0"/>
              <a:t>do </a:t>
            </a:r>
            <a:r>
              <a:rPr lang="pl-PL" sz="1200" dirty="0"/>
              <a:t>Komisji Europejskiej poświadczono wydatki </a:t>
            </a:r>
            <a:endParaRPr lang="pl-PL" sz="1200" dirty="0" smtClean="0"/>
          </a:p>
          <a:p>
            <a:pPr algn="ctr"/>
            <a:r>
              <a:rPr lang="pl-PL" sz="1200" dirty="0" smtClean="0"/>
              <a:t>w </a:t>
            </a:r>
            <a:r>
              <a:rPr lang="pl-PL" sz="1200" dirty="0"/>
              <a:t>wysokości </a:t>
            </a:r>
            <a:endParaRPr lang="pl-PL" sz="1200" dirty="0" smtClean="0"/>
          </a:p>
          <a:p>
            <a:pPr algn="ctr"/>
            <a:r>
              <a:rPr lang="pl-PL" sz="1200" dirty="0" smtClean="0"/>
              <a:t>557 660 636,32 euro, </a:t>
            </a:r>
            <a:endParaRPr lang="pl-PL" sz="1200" dirty="0"/>
          </a:p>
          <a:p>
            <a:pPr algn="ctr"/>
            <a:r>
              <a:rPr lang="pl-PL" sz="1200" dirty="0" smtClean="0"/>
              <a:t>tj</a:t>
            </a:r>
            <a:r>
              <a:rPr lang="pl-PL" sz="1200" dirty="0"/>
              <a:t>. </a:t>
            </a:r>
            <a:r>
              <a:rPr lang="pl-PL" sz="1200" b="1" dirty="0" smtClean="0"/>
              <a:t>25,33% alokacji</a:t>
            </a:r>
            <a:endParaRPr lang="pl-PL" sz="1200" b="1" dirty="0"/>
          </a:p>
        </p:txBody>
      </p:sp>
      <p:sp>
        <p:nvSpPr>
          <p:cNvPr id="31" name="Strzałka w prawo 30"/>
          <p:cNvSpPr/>
          <p:nvPr/>
        </p:nvSpPr>
        <p:spPr>
          <a:xfrm>
            <a:off x="107505" y="2348880"/>
            <a:ext cx="3312428" cy="2664799"/>
          </a:xfrm>
          <a:prstGeom prst="rightArrow">
            <a:avLst/>
          </a:prstGeom>
          <a:solidFill>
            <a:srgbClr val="FDC000"/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b="1" dirty="0" smtClean="0"/>
          </a:p>
          <a:p>
            <a:pPr algn="ctr"/>
            <a:r>
              <a:rPr lang="pl-PL" sz="2000" b="1" dirty="0"/>
              <a:t>r</a:t>
            </a:r>
            <a:r>
              <a:rPr lang="pl-PL" sz="2000" b="1" dirty="0" smtClean="0"/>
              <a:t>ealizacja </a:t>
            </a:r>
          </a:p>
          <a:p>
            <a:pPr algn="ctr"/>
            <a:r>
              <a:rPr lang="pl-PL" sz="2000" b="1" dirty="0" smtClean="0"/>
              <a:t>RPO </a:t>
            </a:r>
            <a:r>
              <a:rPr lang="pl-PL" sz="2000" b="1" dirty="0"/>
              <a:t>WD 2014-2020</a:t>
            </a:r>
            <a:br>
              <a:rPr lang="pl-PL" sz="2000" b="1" dirty="0"/>
            </a:br>
            <a:r>
              <a:rPr lang="pl-PL" sz="2000" b="1" dirty="0"/>
              <a:t>na dzień </a:t>
            </a:r>
            <a:r>
              <a:rPr lang="pl-PL" sz="2000" b="1" dirty="0" smtClean="0"/>
              <a:t>31.12.2018 </a:t>
            </a:r>
            <a:r>
              <a:rPr lang="pl-PL" sz="2000" b="1" dirty="0"/>
              <a:t>r.</a:t>
            </a:r>
          </a:p>
          <a:p>
            <a:pPr algn="ctr"/>
            <a:endParaRPr lang="pl-PL" dirty="0"/>
          </a:p>
        </p:txBody>
      </p:sp>
      <p:sp>
        <p:nvSpPr>
          <p:cNvPr id="20" name="pole tekstowe 19"/>
          <p:cNvSpPr txBox="1"/>
          <p:nvPr/>
        </p:nvSpPr>
        <p:spPr>
          <a:xfrm>
            <a:off x="251520" y="5301208"/>
            <a:ext cx="244827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1000" dirty="0" smtClean="0"/>
              <a:t>* na wniosek i ryzyko IZ RPO, została uruchomiona rezerwa wykonania w Osi Priorytetowej 2, 3, 4, 5, 6, 7  i 10;</a:t>
            </a:r>
          </a:p>
          <a:p>
            <a:pPr algn="just"/>
            <a:r>
              <a:rPr lang="pl-PL" sz="1000" dirty="0" smtClean="0"/>
              <a:t>w Osi Priorytetowej 1, 8 i 9 Ramy Wykonania zostały zrealizowane, ale uruchomienie rezerwy nastąpi w zwykłym trybie. </a:t>
            </a:r>
            <a:endParaRPr lang="pl-PL" sz="1000" dirty="0"/>
          </a:p>
        </p:txBody>
      </p:sp>
    </p:spTree>
    <p:extLst>
      <p:ext uri="{BB962C8B-B14F-4D97-AF65-F5344CB8AC3E}">
        <p14:creationId xmlns:p14="http://schemas.microsoft.com/office/powerpoint/2010/main" val="3101071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kpasik\AppData\Local\Microsoft\Windows\Temporary Internet Files\Content.Outlook\HFTRD3GG\FE_PR-DS-UE_EFSI-poziom-PL-kol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55783"/>
            <a:ext cx="3744416" cy="3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rostokąt 2"/>
          <p:cNvSpPr/>
          <p:nvPr/>
        </p:nvSpPr>
        <p:spPr>
          <a:xfrm>
            <a:off x="473625" y="980728"/>
            <a:ext cx="82089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Stan wdrażania </a:t>
            </a:r>
            <a:r>
              <a:rPr lang="pl-PL" dirty="0" smtClean="0"/>
              <a:t>Osi Priorytetowych </a:t>
            </a:r>
            <a:r>
              <a:rPr lang="en-US" dirty="0" smtClean="0"/>
              <a:t>RPO WD</a:t>
            </a:r>
            <a:r>
              <a:rPr lang="pl-PL" dirty="0" smtClean="0"/>
              <a:t> 2014-2020</a:t>
            </a:r>
          </a:p>
          <a:p>
            <a:pPr algn="ctr"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 </a:t>
            </a:r>
            <a:r>
              <a:rPr lang="en-US" dirty="0"/>
              <a:t>- stopień </a:t>
            </a:r>
            <a:r>
              <a:rPr lang="en-US" dirty="0" err="1"/>
              <a:t>wykorzystania</a:t>
            </a:r>
            <a:r>
              <a:rPr lang="en-US" dirty="0"/>
              <a:t> </a:t>
            </a:r>
            <a:r>
              <a:rPr lang="pl-PL" dirty="0" smtClean="0"/>
              <a:t> </a:t>
            </a:r>
            <a:r>
              <a:rPr lang="en-US" dirty="0" err="1" smtClean="0"/>
              <a:t>alokacji</a:t>
            </a:r>
            <a:r>
              <a:rPr lang="pl-PL" dirty="0" smtClean="0"/>
              <a:t> </a:t>
            </a:r>
            <a:r>
              <a:rPr lang="pl-PL" dirty="0" smtClean="0"/>
              <a:t>na dzień 31.12.2018 </a:t>
            </a:r>
            <a:r>
              <a:rPr lang="pl-PL" dirty="0"/>
              <a:t>r.</a:t>
            </a:r>
            <a:endParaRPr lang="en-US" dirty="0"/>
          </a:p>
        </p:txBody>
      </p:sp>
      <p:graphicFrame>
        <p:nvGraphicFramePr>
          <p:cNvPr id="5" name="Wykres 4"/>
          <p:cNvGraphicFramePr/>
          <p:nvPr/>
        </p:nvGraphicFramePr>
        <p:xfrm>
          <a:off x="0" y="1484784"/>
          <a:ext cx="9144000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139692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kpasik\AppData\Local\Microsoft\Windows\Temporary Internet Files\Content.Outlook\HFTRD3GG\FE_PR-DS-UE_EFSI-poziom-PL-kol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55783"/>
            <a:ext cx="3744416" cy="3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rostokąt 2"/>
          <p:cNvSpPr/>
          <p:nvPr/>
        </p:nvSpPr>
        <p:spPr>
          <a:xfrm>
            <a:off x="473460" y="1196752"/>
            <a:ext cx="82089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St</a:t>
            </a:r>
            <a:r>
              <a:rPr lang="pl-PL" dirty="0" err="1" smtClean="0"/>
              <a:t>opień</a:t>
            </a:r>
            <a:r>
              <a:rPr lang="pl-PL" dirty="0" smtClean="0"/>
              <a:t> wykorzystania alokacji w ramach </a:t>
            </a:r>
            <a:r>
              <a:rPr lang="en-US" dirty="0" smtClean="0"/>
              <a:t>RPO WD</a:t>
            </a:r>
            <a:r>
              <a:rPr lang="pl-PL" dirty="0" smtClean="0"/>
              <a:t> 2014-2020</a:t>
            </a:r>
          </a:p>
          <a:p>
            <a:pPr algn="ctr"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 </a:t>
            </a:r>
            <a:r>
              <a:rPr lang="pl-PL" dirty="0" smtClean="0"/>
              <a:t>według stanu na koniec 2017 r. i 2018 r.</a:t>
            </a:r>
            <a:endParaRPr lang="en-US" dirty="0"/>
          </a:p>
        </p:txBody>
      </p:sp>
      <p:graphicFrame>
        <p:nvGraphicFramePr>
          <p:cNvPr id="5" name="Wykres 4"/>
          <p:cNvGraphicFramePr/>
          <p:nvPr>
            <p:extLst>
              <p:ext uri="{D42A27DB-BD31-4B8C-83A1-F6EECF244321}">
                <p14:modId xmlns:p14="http://schemas.microsoft.com/office/powerpoint/2010/main" val="2431692719"/>
              </p:ext>
            </p:extLst>
          </p:nvPr>
        </p:nvGraphicFramePr>
        <p:xfrm>
          <a:off x="797660" y="1988840"/>
          <a:ext cx="7884711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139692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kpasik\AppData\Local\Microsoft\Windows\Temporary Internet Files\Content.Outlook\HFTRD3GG\FE_PR-DS-UE_EFSI-poziom-PL-kol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55783"/>
            <a:ext cx="3744416" cy="3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rostokąt 2"/>
          <p:cNvSpPr/>
          <p:nvPr/>
        </p:nvSpPr>
        <p:spPr>
          <a:xfrm>
            <a:off x="456609" y="1412776"/>
            <a:ext cx="82089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pl-PL" dirty="0" smtClean="0"/>
              <a:t>Realizacja zasady </a:t>
            </a:r>
            <a:r>
              <a:rPr lang="pl-PL" dirty="0"/>
              <a:t>n+3  </a:t>
            </a:r>
            <a:r>
              <a:rPr lang="pl-PL" dirty="0" smtClean="0"/>
              <a:t>do </a:t>
            </a:r>
            <a:r>
              <a:rPr lang="pl-PL" dirty="0"/>
              <a:t>KE </a:t>
            </a:r>
            <a:endParaRPr lang="pl-PL" dirty="0" smtClean="0"/>
          </a:p>
          <a:p>
            <a:pPr algn="ctr"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pl-PL" dirty="0" smtClean="0"/>
              <a:t>wg stanu na dzień 31.12.2018 </a:t>
            </a:r>
            <a:r>
              <a:rPr lang="pl-PL" dirty="0"/>
              <a:t>r</a:t>
            </a:r>
            <a:r>
              <a:rPr lang="pl-PL" dirty="0" smtClean="0"/>
              <a:t>.</a:t>
            </a:r>
            <a:endParaRPr lang="pl-PL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4930242"/>
              </p:ext>
            </p:extLst>
          </p:nvPr>
        </p:nvGraphicFramePr>
        <p:xfrm>
          <a:off x="251520" y="2132856"/>
          <a:ext cx="8712969" cy="4323603"/>
        </p:xfrm>
        <a:graphic>
          <a:graphicData uri="http://schemas.openxmlformats.org/drawingml/2006/table">
            <a:tbl>
              <a:tblPr firstRow="1" firstCol="1" bandRow="1">
                <a:tableStyleId>{D113A9D2-9D6B-4929-AA2D-F23B5EE8CBE7}</a:tableStyleId>
              </a:tblPr>
              <a:tblGrid>
                <a:gridCol w="68599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2952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16481"/>
                <a:gridCol w="126534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96761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869057"/>
                <a:gridCol w="1210793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368153"/>
              </a:tblGrid>
              <a:tr h="564766">
                <a:tc gridSpan="8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solidFill>
                            <a:schemeClr val="tx1"/>
                          </a:solidFill>
                          <a:effectLst/>
                        </a:rPr>
                        <a:t>Zasada </a:t>
                      </a: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</a:rPr>
                        <a:t>n+3 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2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2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75801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l-PL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pl-PL" sz="1200" b="1" dirty="0" smtClean="0">
                          <a:solidFill>
                            <a:schemeClr val="tx1"/>
                          </a:solidFill>
                          <a:effectLst/>
                        </a:rPr>
                        <a:t>kwota </a:t>
                      </a:r>
                      <a:r>
                        <a:rPr lang="pl-PL" sz="1200" b="1" dirty="0">
                          <a:solidFill>
                            <a:schemeClr val="tx1"/>
                          </a:solidFill>
                          <a:effectLst/>
                        </a:rPr>
                        <a:t>niezbędna </a:t>
                      </a:r>
                      <a:endParaRPr lang="pl-PL" sz="1200" b="1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 smtClean="0">
                          <a:solidFill>
                            <a:schemeClr val="tx1"/>
                          </a:solidFill>
                          <a:effectLst/>
                        </a:rPr>
                        <a:t>do </a:t>
                      </a:r>
                      <a:r>
                        <a:rPr lang="pl-PL" sz="1200" b="1" dirty="0">
                          <a:solidFill>
                            <a:schemeClr val="tx1"/>
                          </a:solidFill>
                          <a:effectLst/>
                        </a:rPr>
                        <a:t>spełnienia zasady n+3 </a:t>
                      </a:r>
                      <a:endParaRPr lang="pl-PL" sz="1200" b="1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 smtClean="0">
                          <a:solidFill>
                            <a:schemeClr val="tx1"/>
                          </a:solidFill>
                          <a:effectLst/>
                        </a:rPr>
                        <a:t>w </a:t>
                      </a:r>
                      <a:r>
                        <a:rPr lang="pl-PL" sz="1200" b="1" dirty="0">
                          <a:solidFill>
                            <a:schemeClr val="tx1"/>
                          </a:solidFill>
                          <a:effectLst/>
                        </a:rPr>
                        <a:t>2018 r. (narastająco)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pl-PL" sz="1200" b="1" dirty="0" smtClean="0">
                          <a:solidFill>
                            <a:schemeClr val="tx1"/>
                          </a:solidFill>
                          <a:effectLst/>
                        </a:rPr>
                        <a:t>/euro/</a:t>
                      </a:r>
                      <a:endParaRPr lang="pl-PL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 smtClean="0">
                          <a:solidFill>
                            <a:schemeClr val="tx1"/>
                          </a:solidFill>
                          <a:effectLst/>
                        </a:rPr>
                        <a:t> kwota niezbędna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 smtClean="0">
                          <a:solidFill>
                            <a:schemeClr val="tx1"/>
                          </a:solidFill>
                          <a:effectLst/>
                        </a:rPr>
                        <a:t>do spełnienia zasady n+3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 smtClean="0">
                          <a:solidFill>
                            <a:srgbClr val="FF0000"/>
                          </a:solidFill>
                          <a:effectLst/>
                        </a:rPr>
                        <a:t>w</a:t>
                      </a:r>
                      <a:r>
                        <a:rPr lang="pl-PL" sz="1200" b="1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pl-PL" sz="1200" b="1" dirty="0" smtClean="0">
                          <a:solidFill>
                            <a:srgbClr val="FF0000"/>
                          </a:solidFill>
                          <a:effectLst/>
                        </a:rPr>
                        <a:t>2019 r. </a:t>
                      </a:r>
                      <a:r>
                        <a:rPr lang="pl-PL" sz="1200" b="1" dirty="0" smtClean="0">
                          <a:solidFill>
                            <a:schemeClr val="tx1"/>
                          </a:solidFill>
                          <a:effectLst/>
                        </a:rPr>
                        <a:t>(narastająco)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/euro/</a:t>
                      </a:r>
                      <a:endParaRPr lang="pl-PL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pl-PL" sz="1200" b="1" dirty="0" smtClean="0">
                          <a:solidFill>
                            <a:schemeClr val="tx1"/>
                          </a:solidFill>
                          <a:effectLst/>
                        </a:rPr>
                        <a:t>kwota </a:t>
                      </a:r>
                      <a:r>
                        <a:rPr lang="pl-PL" sz="1200" b="1" dirty="0">
                          <a:solidFill>
                            <a:schemeClr val="tx1"/>
                          </a:solidFill>
                          <a:effectLst/>
                        </a:rPr>
                        <a:t>zrealizowana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chemeClr val="tx1"/>
                          </a:solidFill>
                          <a:effectLst/>
                        </a:rPr>
                        <a:t>do </a:t>
                      </a:r>
                      <a:r>
                        <a:rPr lang="pl-PL" sz="1200" b="1" dirty="0" smtClean="0">
                          <a:solidFill>
                            <a:schemeClr val="tx1"/>
                          </a:solidFill>
                          <a:effectLst/>
                        </a:rPr>
                        <a:t>31.12.2018 </a:t>
                      </a:r>
                      <a:r>
                        <a:rPr lang="pl-PL" sz="1200" b="1" dirty="0">
                          <a:solidFill>
                            <a:schemeClr val="tx1"/>
                          </a:solidFill>
                          <a:effectLst/>
                        </a:rPr>
                        <a:t>r.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chemeClr val="tx1"/>
                          </a:solidFill>
                          <a:effectLst/>
                        </a:rPr>
                        <a:t>(narastająco)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chemeClr val="tx1"/>
                          </a:solidFill>
                          <a:effectLst/>
                        </a:rPr>
                        <a:t>  </a:t>
                      </a:r>
                      <a:endParaRPr lang="pl-PL" sz="1200" b="1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 smtClean="0">
                          <a:solidFill>
                            <a:schemeClr val="tx1"/>
                          </a:solidFill>
                          <a:effectLst/>
                        </a:rPr>
                        <a:t>/euro/</a:t>
                      </a:r>
                      <a:endParaRPr lang="pl-PL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pl-PL" sz="1200" b="1" dirty="0" smtClean="0">
                          <a:solidFill>
                            <a:schemeClr val="tx1"/>
                          </a:solidFill>
                          <a:effectLst/>
                        </a:rPr>
                        <a:t>stopień wykonania dla 2018 r.</a:t>
                      </a:r>
                      <a:endParaRPr lang="pl-PL" sz="12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chemeClr val="tx1"/>
                          </a:solidFill>
                          <a:effectLst/>
                        </a:rPr>
                        <a:t> 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chemeClr val="tx1"/>
                          </a:solidFill>
                          <a:effectLst/>
                        </a:rPr>
                        <a:t>/%/</a:t>
                      </a:r>
                      <a:endParaRPr lang="pl-PL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200" b="1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200" b="1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 smtClean="0">
                          <a:solidFill>
                            <a:schemeClr val="tx1"/>
                          </a:solidFill>
                          <a:effectLst/>
                        </a:rPr>
                        <a:t> stopień wykonania </a:t>
                      </a:r>
                      <a:r>
                        <a:rPr lang="pl-PL" sz="1200" b="1" dirty="0" smtClean="0">
                          <a:solidFill>
                            <a:srgbClr val="FF0000"/>
                          </a:solidFill>
                          <a:effectLst/>
                        </a:rPr>
                        <a:t>dla 2019 r.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 smtClean="0">
                          <a:solidFill>
                            <a:schemeClr val="tx1"/>
                          </a:solidFill>
                          <a:effectLst/>
                        </a:rPr>
                        <a:t> 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 smtClean="0">
                          <a:solidFill>
                            <a:schemeClr val="tx1"/>
                          </a:solidFill>
                          <a:effectLst/>
                        </a:rPr>
                        <a:t>/%/</a:t>
                      </a:r>
                      <a:endParaRPr lang="pl-PL" sz="1200" b="1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2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pozostało do zrealizowania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 2018 r</a:t>
                      </a:r>
                      <a:r>
                        <a:rPr lang="pl-PL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2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/</a:t>
                      </a:r>
                      <a:r>
                        <a:rPr lang="pl-PL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euro/</a:t>
                      </a:r>
                      <a:endParaRPr lang="pl-PL" sz="12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2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2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pozostało do zrealizowania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 2019 r.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2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/euro/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2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5115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</a:rPr>
                        <a:t>EFRR</a:t>
                      </a:r>
                      <a:endParaRPr lang="pl-PL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223 433 748 </a:t>
                      </a:r>
                      <a:endParaRPr lang="pl-PL" sz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387 107 233</a:t>
                      </a:r>
                      <a:endParaRPr lang="pl-PL" sz="12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403 643 854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180,65%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104,35%</a:t>
                      </a:r>
                      <a:endParaRPr lang="pl-PL" sz="12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dla roku 2018 wykonano</a:t>
                      </a:r>
                      <a:r>
                        <a:rPr lang="pl-PL" sz="1200" b="1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endParaRPr lang="pl-PL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dla roku 2019 wykonano </a:t>
                      </a:r>
                      <a:endParaRPr lang="pl-PL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5115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</a:rPr>
                        <a:t>EFS</a:t>
                      </a:r>
                      <a:endParaRPr lang="pl-PL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87 450 136 </a:t>
                      </a:r>
                      <a:endParaRPr lang="pl-PL" sz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151 510 595</a:t>
                      </a:r>
                      <a:endParaRPr lang="pl-PL" sz="12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154 016 782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176,12%</a:t>
                      </a:r>
                      <a:endParaRPr lang="pl-PL" sz="12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102,14%</a:t>
                      </a:r>
                      <a:endParaRPr lang="pl-PL" sz="12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dla roku 2018 wykonano</a:t>
                      </a:r>
                      <a:r>
                        <a:rPr lang="pl-PL" sz="1200" b="1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pl-PL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dla roku 2019 wykonano</a:t>
                      </a:r>
                      <a:r>
                        <a:rPr lang="pl-PL" sz="1200" b="1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endParaRPr lang="pl-PL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985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</a:rPr>
                        <a:t>Razem</a:t>
                      </a:r>
                      <a:endParaRPr lang="pl-PL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310 883 884 </a:t>
                      </a:r>
                      <a:endParaRPr lang="pl-PL" sz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538 617 828</a:t>
                      </a:r>
                      <a:endParaRPr lang="pl-PL" sz="12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557 660 636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179,38%</a:t>
                      </a:r>
                      <a:endParaRPr lang="pl-PL" sz="12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103,73%</a:t>
                      </a:r>
                      <a:endParaRPr lang="pl-PL" sz="12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dla roku 2018 wykonano</a:t>
                      </a:r>
                      <a:endParaRPr lang="pl-PL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dla roku 2019 wykonano</a:t>
                      </a:r>
                      <a:r>
                        <a:rPr lang="pl-PL" sz="1200" b="1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endParaRPr lang="pl-PL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4652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kpasik\AppData\Local\Microsoft\Windows\Temporary Internet Files\Content.Outlook\HFTRD3GG\FE_PR-DS-UE_EFSI-poziom-PL-kol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55783"/>
            <a:ext cx="3744416" cy="3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pole tekstowe 6"/>
          <p:cNvSpPr txBox="1"/>
          <p:nvPr/>
        </p:nvSpPr>
        <p:spPr>
          <a:xfrm>
            <a:off x="636712" y="1124744"/>
            <a:ext cx="79928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 smtClean="0"/>
              <a:t>Regionalny Program Operacyjny Województwa Dolnośląskiego 2014-2020</a:t>
            </a:r>
          </a:p>
          <a:p>
            <a:pPr algn="ctr"/>
            <a:r>
              <a:rPr lang="pl-PL" b="1" dirty="0" smtClean="0"/>
              <a:t> na tle innych programów regionalnych</a:t>
            </a:r>
          </a:p>
          <a:p>
            <a:pPr algn="ctr"/>
            <a:r>
              <a:rPr lang="pl-PL" b="1" dirty="0" smtClean="0"/>
              <a:t>stan na dzień 31.12.2018 r.</a:t>
            </a:r>
            <a:endParaRPr lang="pl-PL" b="1" dirty="0"/>
          </a:p>
        </p:txBody>
      </p:sp>
      <p:graphicFrame>
        <p:nvGraphicFramePr>
          <p:cNvPr id="6" name="Wykres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14778925"/>
              </p:ext>
            </p:extLst>
          </p:nvPr>
        </p:nvGraphicFramePr>
        <p:xfrm>
          <a:off x="611560" y="1988840"/>
          <a:ext cx="8136904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220310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kpasik\AppData\Local\Microsoft\Windows\Temporary Internet Files\Content.Outlook\HFTRD3GG\FE_PR-DS-UE_EFSI-poziom-PL-kol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55783"/>
            <a:ext cx="3744416" cy="3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ole tekstowe 2"/>
          <p:cNvSpPr txBox="1"/>
          <p:nvPr/>
        </p:nvSpPr>
        <p:spPr>
          <a:xfrm>
            <a:off x="611560" y="1052736"/>
            <a:ext cx="79928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/>
              <a:t>Regionalny Program Operacyjny Województwa Dolnośląskiego 2014-2020</a:t>
            </a:r>
          </a:p>
          <a:p>
            <a:pPr algn="ctr"/>
            <a:r>
              <a:rPr lang="pl-PL" b="1" dirty="0"/>
              <a:t> na tle innych programów </a:t>
            </a:r>
            <a:r>
              <a:rPr lang="pl-PL" b="1" dirty="0" smtClean="0"/>
              <a:t>regionalnych</a:t>
            </a:r>
          </a:p>
          <a:p>
            <a:pPr algn="ctr"/>
            <a:r>
              <a:rPr lang="pl-PL" b="1" dirty="0" smtClean="0"/>
              <a:t>stan na dzień 31.12.2018 r.</a:t>
            </a:r>
            <a:endParaRPr lang="pl-PL" b="1" dirty="0"/>
          </a:p>
        </p:txBody>
      </p:sp>
      <p:graphicFrame>
        <p:nvGraphicFramePr>
          <p:cNvPr id="5" name="Wykres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36167075"/>
              </p:ext>
            </p:extLst>
          </p:nvPr>
        </p:nvGraphicFramePr>
        <p:xfrm>
          <a:off x="467544" y="1916832"/>
          <a:ext cx="8424936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220310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kpasik\AppData\Local\Microsoft\Windows\Temporary Internet Files\Content.Outlook\HFTRD3GG\FE_PR-DS-UE_EFSI-poziom-PL-kol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55783"/>
            <a:ext cx="3744416" cy="3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ole tekstowe 2"/>
          <p:cNvSpPr txBox="1"/>
          <p:nvPr/>
        </p:nvSpPr>
        <p:spPr>
          <a:xfrm>
            <a:off x="611560" y="980728"/>
            <a:ext cx="79928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/>
              <a:t>Regionalny Program Operacyjny Województwa Dolnośląskiego 2014-2020</a:t>
            </a:r>
          </a:p>
          <a:p>
            <a:pPr algn="ctr"/>
            <a:r>
              <a:rPr lang="pl-PL" b="1" dirty="0"/>
              <a:t> na tle innych programów </a:t>
            </a:r>
            <a:r>
              <a:rPr lang="pl-PL" b="1" dirty="0" smtClean="0"/>
              <a:t>regionalnych</a:t>
            </a:r>
          </a:p>
          <a:p>
            <a:pPr algn="ctr"/>
            <a:r>
              <a:rPr lang="pl-PL" b="1" dirty="0" smtClean="0"/>
              <a:t>stan na dzień 31.12.2018 r.</a:t>
            </a:r>
            <a:endParaRPr lang="pl-PL" b="1" dirty="0"/>
          </a:p>
        </p:txBody>
      </p:sp>
      <p:graphicFrame>
        <p:nvGraphicFramePr>
          <p:cNvPr id="6" name="Wykres 5"/>
          <p:cNvGraphicFramePr/>
          <p:nvPr>
            <p:extLst>
              <p:ext uri="{D42A27DB-BD31-4B8C-83A1-F6EECF244321}">
                <p14:modId xmlns:p14="http://schemas.microsoft.com/office/powerpoint/2010/main" val="1514236163"/>
              </p:ext>
            </p:extLst>
          </p:nvPr>
        </p:nvGraphicFramePr>
        <p:xfrm>
          <a:off x="467544" y="1844824"/>
          <a:ext cx="8315325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220310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kpasik\AppData\Local\Microsoft\Windows\Temporary Internet Files\Content.Outlook\HFTRD3GG\FE_PR-DS-UE_EFSI-poziom-PL-kol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55783"/>
            <a:ext cx="3744416" cy="3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ole tekstowe 2"/>
          <p:cNvSpPr txBox="1"/>
          <p:nvPr/>
        </p:nvSpPr>
        <p:spPr>
          <a:xfrm>
            <a:off x="611560" y="1052736"/>
            <a:ext cx="79928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/>
              <a:t>Regionalny Program Operacyjny Województwa Dolnośląskiego 2014-2020</a:t>
            </a:r>
          </a:p>
          <a:p>
            <a:pPr algn="ctr"/>
            <a:r>
              <a:rPr lang="pl-PL" b="1" dirty="0"/>
              <a:t> na tle innych programów </a:t>
            </a:r>
            <a:r>
              <a:rPr lang="pl-PL" b="1" dirty="0" smtClean="0"/>
              <a:t>regionalnych</a:t>
            </a:r>
          </a:p>
          <a:p>
            <a:pPr algn="ctr"/>
            <a:r>
              <a:rPr lang="pl-PL" b="1" dirty="0" smtClean="0"/>
              <a:t>stan na dzień 31.12.2018 r.</a:t>
            </a:r>
            <a:endParaRPr lang="pl-PL" b="1" dirty="0"/>
          </a:p>
        </p:txBody>
      </p:sp>
      <p:graphicFrame>
        <p:nvGraphicFramePr>
          <p:cNvPr id="6" name="Wykres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68045231"/>
              </p:ext>
            </p:extLst>
          </p:nvPr>
        </p:nvGraphicFramePr>
        <p:xfrm>
          <a:off x="467544" y="1976066"/>
          <a:ext cx="8352928" cy="46212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220310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Wierzchołek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8493</TotalTime>
  <Words>596</Words>
  <Application>Microsoft Office PowerPoint</Application>
  <PresentationFormat>Pokaz na ekranie (4:3)</PresentationFormat>
  <Paragraphs>189</Paragraphs>
  <Slides>13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4" baseType="lpstr">
      <vt:lpstr>Motyw pakietu Office</vt:lpstr>
      <vt:lpstr>STAN REALIZACJI  REGIONALNEGO PROGRAMU OPERACYJNEGO WOJEWÓDZTWA DOLNOŚLĄSKIEGO 2014-2020 Wrocław, 23 stycznia 2019 r.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Marcin Dzwonek</dc:creator>
  <cp:lastModifiedBy>Olga Glanert</cp:lastModifiedBy>
  <cp:revision>1322</cp:revision>
  <cp:lastPrinted>2019-01-16T12:01:10Z</cp:lastPrinted>
  <dcterms:created xsi:type="dcterms:W3CDTF">2015-04-22T07:48:15Z</dcterms:created>
  <dcterms:modified xsi:type="dcterms:W3CDTF">2019-01-18T06:57:04Z</dcterms:modified>
</cp:coreProperties>
</file>